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336" r:id="rId2"/>
    <p:sldId id="340" r:id="rId3"/>
    <p:sldId id="347" r:id="rId4"/>
    <p:sldId id="348" r:id="rId5"/>
    <p:sldId id="349" r:id="rId6"/>
    <p:sldId id="376" r:id="rId7"/>
    <p:sldId id="364" r:id="rId8"/>
    <p:sldId id="366" r:id="rId9"/>
    <p:sldId id="363" r:id="rId10"/>
    <p:sldId id="361" r:id="rId11"/>
    <p:sldId id="375" r:id="rId12"/>
    <p:sldId id="360" r:id="rId13"/>
    <p:sldId id="370" r:id="rId14"/>
    <p:sldId id="372" r:id="rId15"/>
    <p:sldId id="371" r:id="rId16"/>
    <p:sldId id="373" r:id="rId17"/>
    <p:sldId id="362" r:id="rId18"/>
    <p:sldId id="352" r:id="rId19"/>
    <p:sldId id="367" r:id="rId20"/>
    <p:sldId id="369" r:id="rId21"/>
    <p:sldId id="36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63">
          <p15:clr>
            <a:srgbClr val="A4A3A4"/>
          </p15:clr>
        </p15:guide>
        <p15:guide id="2" orient="horz" pos="4202">
          <p15:clr>
            <a:srgbClr val="A4A3A4"/>
          </p15:clr>
        </p15:guide>
        <p15:guide id="3" orient="horz" pos="520">
          <p15:clr>
            <a:srgbClr val="A4A3A4"/>
          </p15:clr>
        </p15:guide>
        <p15:guide id="4" orient="horz" pos="712">
          <p15:clr>
            <a:srgbClr val="A4A3A4"/>
          </p15:clr>
        </p15:guide>
        <p15:guide id="5" pos="1115">
          <p15:clr>
            <a:srgbClr val="A4A3A4"/>
          </p15:clr>
        </p15:guide>
        <p15:guide id="6" pos="2880">
          <p15:clr>
            <a:srgbClr val="A4A3A4"/>
          </p15:clr>
        </p15:guide>
        <p15:guide id="7" pos="2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a:srgbClr val="C99700"/>
    <a:srgbClr val="507F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4674" autoAdjust="0"/>
  </p:normalViewPr>
  <p:slideViewPr>
    <p:cSldViewPr>
      <p:cViewPr varScale="1">
        <p:scale>
          <a:sx n="103" d="100"/>
          <a:sy n="103" d="100"/>
        </p:scale>
        <p:origin x="-132" y="-90"/>
      </p:cViewPr>
      <p:guideLst>
        <p:guide orient="horz" pos="2563"/>
        <p:guide orient="horz" pos="4202"/>
        <p:guide orient="horz" pos="520"/>
        <p:guide orient="horz" pos="712"/>
        <p:guide pos="1115"/>
        <p:guide pos="2880"/>
        <p:guide pos="273"/>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7840" cy="464820"/>
          </a:xfrm>
          <a:prstGeom prst="rect">
            <a:avLst/>
          </a:prstGeom>
        </p:spPr>
        <p:txBody>
          <a:bodyPr vert="horz" lIns="93160" tIns="46581" rIns="93160" bIns="46581" rtlCol="0"/>
          <a:lstStyle>
            <a:lvl1pPr algn="l">
              <a:defRPr sz="1200"/>
            </a:lvl1pPr>
          </a:lstStyle>
          <a:p>
            <a:endParaRPr lang="en-US" dirty="0"/>
          </a:p>
        </p:txBody>
      </p:sp>
      <p:sp>
        <p:nvSpPr>
          <p:cNvPr id="3" name="Date Placeholder 2"/>
          <p:cNvSpPr>
            <a:spLocks noGrp="1"/>
          </p:cNvSpPr>
          <p:nvPr>
            <p:ph type="dt" sz="quarter" idx="1"/>
          </p:nvPr>
        </p:nvSpPr>
        <p:spPr>
          <a:xfrm>
            <a:off x="3970943" y="0"/>
            <a:ext cx="3037840" cy="464820"/>
          </a:xfrm>
          <a:prstGeom prst="rect">
            <a:avLst/>
          </a:prstGeom>
        </p:spPr>
        <p:txBody>
          <a:bodyPr vert="horz" lIns="93160" tIns="46581" rIns="93160" bIns="46581" rtlCol="0"/>
          <a:lstStyle>
            <a:lvl1pPr algn="r">
              <a:defRPr sz="1200"/>
            </a:lvl1pPr>
          </a:lstStyle>
          <a:p>
            <a:fld id="{188883F4-A91F-B44E-A939-BE331A193C6F}" type="datetimeFigureOut">
              <a:rPr lang="en-US" smtClean="0"/>
              <a:pPr/>
              <a:t>6/15/2017</a:t>
            </a:fld>
            <a:endParaRPr lang="en-US" dirty="0"/>
          </a:p>
        </p:txBody>
      </p:sp>
      <p:sp>
        <p:nvSpPr>
          <p:cNvPr id="4" name="Footer Placeholder 3"/>
          <p:cNvSpPr>
            <a:spLocks noGrp="1"/>
          </p:cNvSpPr>
          <p:nvPr>
            <p:ph type="ftr" sz="quarter" idx="2"/>
          </p:nvPr>
        </p:nvSpPr>
        <p:spPr>
          <a:xfrm>
            <a:off x="4" y="8829967"/>
            <a:ext cx="3037840" cy="464820"/>
          </a:xfrm>
          <a:prstGeom prst="rect">
            <a:avLst/>
          </a:prstGeom>
        </p:spPr>
        <p:txBody>
          <a:bodyPr vert="horz" lIns="93160" tIns="46581" rIns="93160"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3" y="8829967"/>
            <a:ext cx="3037840" cy="464820"/>
          </a:xfrm>
          <a:prstGeom prst="rect">
            <a:avLst/>
          </a:prstGeom>
        </p:spPr>
        <p:txBody>
          <a:bodyPr vert="horz" lIns="93160" tIns="46581" rIns="93160" bIns="46581" rtlCol="0" anchor="b"/>
          <a:lstStyle>
            <a:lvl1pPr algn="r">
              <a:defRPr sz="1200"/>
            </a:lvl1pPr>
          </a:lstStyle>
          <a:p>
            <a:fld id="{D23ED4C8-DF78-3D48-9495-A06262B344CB}" type="slidenum">
              <a:rPr lang="en-US" smtClean="0"/>
              <a:pPr/>
              <a:t>‹#›</a:t>
            </a:fld>
            <a:endParaRPr lang="en-US" dirty="0"/>
          </a:p>
        </p:txBody>
      </p:sp>
    </p:spTree>
    <p:extLst>
      <p:ext uri="{BB962C8B-B14F-4D97-AF65-F5344CB8AC3E}">
        <p14:creationId xmlns:p14="http://schemas.microsoft.com/office/powerpoint/2010/main" val="24131122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7840" cy="464820"/>
          </a:xfrm>
          <a:prstGeom prst="rect">
            <a:avLst/>
          </a:prstGeom>
        </p:spPr>
        <p:txBody>
          <a:bodyPr vert="horz" lIns="93160" tIns="46581" rIns="93160" bIns="46581" rtlCol="0"/>
          <a:lstStyle>
            <a:lvl1pPr algn="l">
              <a:defRPr sz="1200"/>
            </a:lvl1pPr>
          </a:lstStyle>
          <a:p>
            <a:endParaRPr lang="en-US" dirty="0"/>
          </a:p>
        </p:txBody>
      </p:sp>
      <p:sp>
        <p:nvSpPr>
          <p:cNvPr id="3" name="Date Placeholder 2"/>
          <p:cNvSpPr>
            <a:spLocks noGrp="1"/>
          </p:cNvSpPr>
          <p:nvPr>
            <p:ph type="dt" idx="1"/>
          </p:nvPr>
        </p:nvSpPr>
        <p:spPr>
          <a:xfrm>
            <a:off x="3970943" y="0"/>
            <a:ext cx="3037840" cy="464820"/>
          </a:xfrm>
          <a:prstGeom prst="rect">
            <a:avLst/>
          </a:prstGeom>
        </p:spPr>
        <p:txBody>
          <a:bodyPr vert="horz" lIns="93160" tIns="46581" rIns="93160" bIns="46581" rtlCol="0"/>
          <a:lstStyle>
            <a:lvl1pPr algn="r">
              <a:defRPr sz="1200"/>
            </a:lvl1pPr>
          </a:lstStyle>
          <a:p>
            <a:fld id="{CC6437B2-4AF8-674E-A490-61F18095BE9E}" type="datetimeFigureOut">
              <a:rPr lang="en-US" smtClean="0"/>
              <a:pPr/>
              <a:t>6/15/2017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81" rIns="93160" bIns="46581" rtlCol="0" anchor="ctr"/>
          <a:lstStyle/>
          <a:p>
            <a:endParaRPr lang="en-US" dirty="0"/>
          </a:p>
        </p:txBody>
      </p:sp>
      <p:sp>
        <p:nvSpPr>
          <p:cNvPr id="5" name="Notes Placeholder 4"/>
          <p:cNvSpPr>
            <a:spLocks noGrp="1"/>
          </p:cNvSpPr>
          <p:nvPr>
            <p:ph type="body" sz="quarter" idx="3"/>
          </p:nvPr>
        </p:nvSpPr>
        <p:spPr>
          <a:xfrm>
            <a:off x="701040" y="4415795"/>
            <a:ext cx="5608320" cy="4183380"/>
          </a:xfrm>
          <a:prstGeom prst="rect">
            <a:avLst/>
          </a:prstGeom>
        </p:spPr>
        <p:txBody>
          <a:bodyPr vert="horz" lIns="93160" tIns="46581" rIns="93160"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29967"/>
            <a:ext cx="3037840" cy="464820"/>
          </a:xfrm>
          <a:prstGeom prst="rect">
            <a:avLst/>
          </a:prstGeom>
        </p:spPr>
        <p:txBody>
          <a:bodyPr vert="horz" lIns="93160" tIns="46581" rIns="93160"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3" y="8829967"/>
            <a:ext cx="3037840" cy="464820"/>
          </a:xfrm>
          <a:prstGeom prst="rect">
            <a:avLst/>
          </a:prstGeom>
        </p:spPr>
        <p:txBody>
          <a:bodyPr vert="horz" lIns="93160" tIns="46581" rIns="93160" bIns="46581" rtlCol="0" anchor="b"/>
          <a:lstStyle>
            <a:lvl1pPr algn="r">
              <a:defRPr sz="1200"/>
            </a:lvl1pPr>
          </a:lstStyle>
          <a:p>
            <a:fld id="{951DF19C-6470-A547-8C91-EDD862BE07C0}" type="slidenum">
              <a:rPr lang="en-US" smtClean="0"/>
              <a:pPr/>
              <a:t>‹#›</a:t>
            </a:fld>
            <a:endParaRPr lang="en-US" dirty="0"/>
          </a:p>
        </p:txBody>
      </p:sp>
    </p:spTree>
    <p:extLst>
      <p:ext uri="{BB962C8B-B14F-4D97-AF65-F5344CB8AC3E}">
        <p14:creationId xmlns:p14="http://schemas.microsoft.com/office/powerpoint/2010/main" val="10015638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114800"/>
            <a:ext cx="6400800" cy="838200"/>
          </a:xfrm>
        </p:spPr>
        <p:txBody>
          <a:bodyPr anchor="ctr">
            <a:normAutofit/>
          </a:bodyPr>
          <a:lstStyle>
            <a:lvl1pPr marL="0" indent="0" algn="ctr">
              <a:buNone/>
              <a:defRPr lang="en-US" sz="1800" kern="1200" baseline="0" dirty="0" smtClean="0">
                <a:solidFill>
                  <a:srgbClr val="003B5C"/>
                </a:solidFill>
                <a:latin typeface="Palatino Linotype" panose="02040502050505030304" pitchFamily="18" charset="0"/>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381000" y="990600"/>
            <a:ext cx="838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6" name="Picture 5" descr="PPT_head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28600"/>
            <a:ext cx="8683752" cy="2849880"/>
          </a:xfrm>
          <a:prstGeom prst="rect">
            <a:avLst/>
          </a:prstGeom>
        </p:spPr>
      </p:pic>
      <p:sp>
        <p:nvSpPr>
          <p:cNvPr id="5" name="Title 4"/>
          <p:cNvSpPr>
            <a:spLocks noGrp="1"/>
          </p:cNvSpPr>
          <p:nvPr>
            <p:ph type="title"/>
          </p:nvPr>
        </p:nvSpPr>
        <p:spPr>
          <a:xfrm>
            <a:off x="457200" y="3633438"/>
            <a:ext cx="8229600" cy="639762"/>
          </a:xfrm>
        </p:spPr>
        <p:txBody>
          <a:bodyPr/>
          <a:lstStyle>
            <a:lvl1pPr algn="ctr">
              <a:defRPr>
                <a:solidFill>
                  <a:srgbClr val="C997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42945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457200" y="1143000"/>
            <a:ext cx="8229600" cy="5029200"/>
          </a:xfrm>
        </p:spPr>
        <p:txBody>
          <a:bodyPr vert="horz" lIns="91440" tIns="45720" rIns="91440" bIns="45720" rtlCol="0">
            <a:normAutofit/>
          </a:bodyPr>
          <a:lstStyle>
            <a:lvl1pPr>
              <a:defRPr lang="en-US" dirty="0" smtClean="0"/>
            </a:lvl1pPr>
            <a:lvl2pPr>
              <a:defRPr lang="en-US" sz="1600"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258485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457200" y="1143000"/>
            <a:ext cx="3733800" cy="5029200"/>
          </a:xfrm>
        </p:spPr>
        <p:txBody>
          <a:bodyPr vert="horz" lIns="91440" tIns="45720" rIns="91440" bIns="45720" rtlCol="0">
            <a:normAutofit/>
          </a:bodyPr>
          <a:lstStyle>
            <a:lvl1pPr>
              <a:defRPr lang="en-US" sz="1600" b="1" dirty="0" smtClean="0">
                <a:latin typeface="+mj-lt"/>
              </a:defRPr>
            </a:lvl1pPr>
            <a:lvl2pPr>
              <a:defRPr lang="en-US" sz="1400" dirty="0" smtClean="0"/>
            </a:lvl2pPr>
            <a:lvl3pPr>
              <a:defRPr lang="en-US" sz="1400" dirty="0" smtClean="0"/>
            </a:lvl3pPr>
            <a:lvl4pPr>
              <a:defRPr lang="en-US" sz="1400" dirty="0" smtClean="0"/>
            </a:lvl4pPr>
            <a:lvl5pPr>
              <a:defRPr lang="en-US" sz="14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11"/>
          </p:nvPr>
        </p:nvSpPr>
        <p:spPr>
          <a:xfrm>
            <a:off x="4572000" y="1149927"/>
            <a:ext cx="4114800" cy="5029200"/>
          </a:xfrm>
        </p:spPr>
        <p:txBody>
          <a:bodyPr>
            <a:normAutofit/>
          </a:bodyPr>
          <a:lstStyle>
            <a:lvl1pPr>
              <a:defRPr sz="1600" b="1">
                <a:latin typeface="+mj-lt"/>
              </a:defRPr>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840762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bulle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mtClean="0"/>
              <a:t>Click to edit Master title style</a:t>
            </a:r>
            <a:endParaRPr lang="en-US"/>
          </a:p>
        </p:txBody>
      </p:sp>
      <p:sp>
        <p:nvSpPr>
          <p:cNvPr id="5" name="Text Placeholder 4"/>
          <p:cNvSpPr>
            <a:spLocks noGrp="1"/>
          </p:cNvSpPr>
          <p:nvPr>
            <p:ph type="body" sz="quarter" idx="11"/>
          </p:nvPr>
        </p:nvSpPr>
        <p:spPr>
          <a:xfrm>
            <a:off x="457200" y="1143000"/>
            <a:ext cx="8229600" cy="4800600"/>
          </a:xfrm>
        </p:spPr>
        <p:txBody>
          <a:bodyPr vert="horz" lIns="91440" tIns="45720" rIns="91440" bIns="45720" rtlCol="0">
            <a:normAutofit/>
          </a:bodyPr>
          <a:lstStyle>
            <a:lvl1pPr marL="285750" indent="-285750">
              <a:buClr>
                <a:srgbClr val="003B5C"/>
              </a:buClr>
              <a:buFont typeface="Wingdings" panose="05000000000000000000" pitchFamily="2" charset="2"/>
              <a:buChar char="§"/>
              <a:defRPr lang="en-US" sz="1600" dirty="0" smtClean="0">
                <a:solidFill>
                  <a:schemeClr val="tx1"/>
                </a:solidFill>
                <a:latin typeface="+mn-lt"/>
              </a:defRPr>
            </a:lvl1pPr>
            <a:lvl2pPr marL="573088" indent="-230188">
              <a:defRPr lang="en-US" dirty="0" smtClean="0"/>
            </a:lvl2pPr>
            <a:lvl3pPr marL="917575" indent="-230188">
              <a:defRPr lang="en-US" sz="1400" kern="1200" dirty="0" smtClean="0">
                <a:solidFill>
                  <a:schemeClr val="tx1">
                    <a:lumMod val="75000"/>
                  </a:schemeClr>
                </a:solidFill>
                <a:latin typeface="Arial" panose="020B0604020202020204" pitchFamily="34" charset="0"/>
                <a:ea typeface="+mn-ea"/>
                <a:cs typeface="Arial" panose="020B0604020202020204" pitchFamily="34" charset="0"/>
              </a:defRPr>
            </a:lvl3pPr>
            <a:lvl4pPr marL="1262063" indent="-230188">
              <a:defRPr lang="en-US" sz="1400" kern="1200" baseline="0" dirty="0" smtClean="0">
                <a:solidFill>
                  <a:schemeClr val="tx1">
                    <a:lumMod val="75000"/>
                  </a:schemeClr>
                </a:solidFill>
                <a:latin typeface="Arial" panose="020B0604020202020204" pitchFamily="34" charset="0"/>
                <a:ea typeface="+mn-ea"/>
                <a:cs typeface="Arial" panose="020B0604020202020204" pitchFamily="34" charset="0"/>
              </a:defRPr>
            </a:lvl4pPr>
            <a:lvl5pPr marL="1549400" indent="-230188">
              <a:defRPr lang="en-US" sz="1400" kern="1200" dirty="0" smtClean="0">
                <a:solidFill>
                  <a:schemeClr val="tx1">
                    <a:lumMod val="75000"/>
                  </a:schemeClr>
                </a:solidFill>
                <a:latin typeface="Arial" panose="020B0604020202020204" pitchFamily="34" charset="0"/>
                <a:ea typeface="+mn-ea"/>
                <a:cs typeface="Arial" panose="020B0604020202020204" pitchFamily="34" charset="0"/>
              </a:defRPr>
            </a:lvl5pPr>
            <a:lvl6pPr>
              <a:defRPr lang="en-US" sz="1400" kern="1200" dirty="0">
                <a:solidFill>
                  <a:schemeClr val="tx1">
                    <a:lumMod val="75000"/>
                  </a:schemeClr>
                </a:solidFill>
                <a:latin typeface="+mn-lt"/>
                <a:ea typeface="+mn-ea"/>
                <a:cs typeface="+mn-cs"/>
              </a:defRPr>
            </a:lvl6pPr>
          </a:lstStyle>
          <a:p>
            <a:pPr lvl="0"/>
            <a:r>
              <a:rPr lang="en-US" dirty="0" smtClean="0"/>
              <a:t>Click to edit Master text styles</a:t>
            </a:r>
          </a:p>
          <a:p>
            <a:pPr marL="573088" marR="0" lvl="2" indent="-230188" algn="l" defTabSz="914400" rtl="0" eaLnBrk="1" fontAlgn="auto" latinLnBrk="0" hangingPunct="1">
              <a:lnSpc>
                <a:spcPct val="100000"/>
              </a:lnSpc>
              <a:spcBef>
                <a:spcPct val="20000"/>
              </a:spcBef>
              <a:spcAft>
                <a:spcPts val="0"/>
              </a:spcAft>
              <a:buClr>
                <a:srgbClr val="003B5C"/>
              </a:buClr>
              <a:buSzTx/>
              <a:buFont typeface="LucidaGrande" charset="0"/>
              <a:buChar char="-"/>
              <a:tabLst/>
            </a:pPr>
            <a:r>
              <a:rPr lang="en-US" dirty="0" smtClean="0"/>
              <a:t>Second level</a:t>
            </a:r>
          </a:p>
          <a:p>
            <a:pPr marL="917575" lvl="3" indent="-230188" algn="l" defTabSz="914400" rtl="0" eaLnBrk="1" latinLnBrk="0" hangingPunct="1">
              <a:spcBef>
                <a:spcPct val="20000"/>
              </a:spcBef>
              <a:buClr>
                <a:srgbClr val="C99700"/>
              </a:buClr>
              <a:buFont typeface="Lucida Grande"/>
              <a:buChar char="»"/>
              <a:tabLst/>
            </a:pPr>
            <a:r>
              <a:rPr lang="en-US" dirty="0" smtClean="0"/>
              <a:t>Third level</a:t>
            </a:r>
          </a:p>
          <a:p>
            <a:pPr marL="1262063" lvl="4" indent="-230188" algn="l" defTabSz="914400" rtl="0" eaLnBrk="1" latinLnBrk="0" hangingPunct="1">
              <a:spcBef>
                <a:spcPct val="20000"/>
              </a:spcBef>
              <a:buClr>
                <a:srgbClr val="003B5C"/>
              </a:buClr>
              <a:buSzPct val="80000"/>
              <a:buFont typeface="Wingdings" charset="2"/>
              <a:buChar char="§"/>
              <a:tabLst/>
            </a:pPr>
            <a:r>
              <a:rPr lang="en-US" dirty="0" smtClean="0"/>
              <a:t>Fourth level</a:t>
            </a:r>
          </a:p>
          <a:p>
            <a:pPr marL="1549400" lvl="5" indent="-230188" algn="l" defTabSz="914400" rtl="0" eaLnBrk="1" latinLnBrk="0" hangingPunct="1">
              <a:spcBef>
                <a:spcPct val="20000"/>
              </a:spcBef>
              <a:buClr>
                <a:srgbClr val="003B5C"/>
              </a:buClr>
              <a:buFont typeface="Lucida Grande"/>
              <a:buChar char="»"/>
              <a:tabLst/>
            </a:pPr>
            <a:r>
              <a:rPr lang="en-US" dirty="0" smtClean="0"/>
              <a:t>Fifth level</a:t>
            </a:r>
            <a:endParaRPr lang="en-US" dirty="0"/>
          </a:p>
        </p:txBody>
      </p:sp>
    </p:spTree>
    <p:extLst>
      <p:ext uri="{BB962C8B-B14F-4D97-AF65-F5344CB8AC3E}">
        <p14:creationId xmlns:p14="http://schemas.microsoft.com/office/powerpoint/2010/main" val="9883487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no bulle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mtClean="0"/>
              <a:t>Click to edit Master title style</a:t>
            </a:r>
            <a:endParaRPr lang="en-US"/>
          </a:p>
        </p:txBody>
      </p:sp>
    </p:spTree>
    <p:extLst>
      <p:ext uri="{BB962C8B-B14F-4D97-AF65-F5344CB8AC3E}">
        <p14:creationId xmlns:p14="http://schemas.microsoft.com/office/powerpoint/2010/main" val="9608819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Click to edit Master title style</a:t>
            </a:r>
            <a:endParaRPr lang="en-US" dirty="0"/>
          </a:p>
        </p:txBody>
      </p:sp>
      <p:sp>
        <p:nvSpPr>
          <p:cNvPr id="5" name="Content Placeholder 4"/>
          <p:cNvSpPr>
            <a:spLocks noGrp="1"/>
          </p:cNvSpPr>
          <p:nvPr>
            <p:ph sz="quarter" idx="11"/>
          </p:nvPr>
        </p:nvSpPr>
        <p:spPr>
          <a:xfrm>
            <a:off x="457200" y="1143000"/>
            <a:ext cx="8229600" cy="4800600"/>
          </a:xfrm>
        </p:spPr>
        <p:txBody>
          <a:bodyPr>
            <a:normAutofit/>
          </a:bodyPr>
          <a:lstStyle>
            <a:lvl1pPr>
              <a:spcBef>
                <a:spcPts val="1200"/>
              </a:spcBef>
              <a:defRPr lang="en-US" sz="1400" kern="1200" baseline="0" dirty="0" smtClean="0">
                <a:solidFill>
                  <a:schemeClr val="tx1">
                    <a:lumMod val="75000"/>
                  </a:schemeClr>
                </a:solidFill>
                <a:latin typeface="Arial" panose="020B0604020202020204" pitchFamily="34" charset="0"/>
                <a:ea typeface="+mn-ea"/>
                <a:cs typeface="Arial" panose="020B0604020202020204" pitchFamily="34" charset="0"/>
              </a:defRPr>
            </a:lvl1pPr>
          </a:lstStyle>
          <a:p>
            <a:pPr lvl="0"/>
            <a:r>
              <a:rPr lang="en-US" dirty="0" smtClean="0"/>
              <a:t>Click to edit Master text styles</a:t>
            </a:r>
          </a:p>
          <a:p>
            <a:pPr marL="0" lvl="0" indent="0" algn="l" defTabSz="914400" rtl="0" eaLnBrk="1" latinLnBrk="0" hangingPunct="1">
              <a:spcBef>
                <a:spcPct val="20000"/>
              </a:spcBef>
              <a:buFont typeface="Arial" panose="020B0604020202020204" pitchFamily="34" charset="0"/>
              <a:buNone/>
            </a:pPr>
            <a:r>
              <a:rPr lang="en-US" dirty="0" smtClean="0"/>
              <a:t>Second level</a:t>
            </a:r>
          </a:p>
          <a:p>
            <a:pPr marL="0" lvl="0" indent="0" algn="l" defTabSz="914400" rtl="0" eaLnBrk="1" latinLnBrk="0" hangingPunct="1">
              <a:spcBef>
                <a:spcPct val="20000"/>
              </a:spcBef>
              <a:buFont typeface="Arial" panose="020B0604020202020204" pitchFamily="34" charset="0"/>
              <a:buNone/>
            </a:pPr>
            <a:r>
              <a:rPr lang="en-US" dirty="0" smtClean="0"/>
              <a:t>Third level</a:t>
            </a:r>
          </a:p>
          <a:p>
            <a:pPr marL="0" lvl="0" indent="0" algn="l" defTabSz="914400" rtl="0" eaLnBrk="1" latinLnBrk="0" hangingPunct="1">
              <a:spcBef>
                <a:spcPct val="20000"/>
              </a:spcBef>
              <a:buFont typeface="Arial" panose="020B0604020202020204" pitchFamily="34" charset="0"/>
              <a:buNone/>
            </a:pPr>
            <a:r>
              <a:rPr lang="en-US" dirty="0" smtClean="0"/>
              <a:t>Fourth level</a:t>
            </a:r>
          </a:p>
          <a:p>
            <a:pPr marL="0" lvl="0" indent="0" algn="l" defTabSz="914400" rtl="0" eaLnBrk="1" latinLnBrk="0" hangingPunct="1">
              <a:spcBef>
                <a:spcPct val="20000"/>
              </a:spcBef>
              <a:buFont typeface="Arial" panose="020B0604020202020204" pitchFamily="34" charset="0"/>
              <a:buNone/>
            </a:pPr>
            <a:r>
              <a:rPr lang="en-US" dirty="0" smtClean="0"/>
              <a:t>Fifth level</a:t>
            </a:r>
            <a:endParaRPr lang="en-US" dirty="0"/>
          </a:p>
        </p:txBody>
      </p:sp>
    </p:spTree>
    <p:extLst>
      <p:ext uri="{BB962C8B-B14F-4D97-AF65-F5344CB8AC3E}">
        <p14:creationId xmlns:p14="http://schemas.microsoft.com/office/powerpoint/2010/main" val="33631848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67187"/>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667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3209142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825500"/>
            <a:ext cx="5486400" cy="3902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2801636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39762"/>
          </a:xfrm>
          <a:prstGeom prst="rect">
            <a:avLst/>
          </a:prstGeom>
          <a:no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5059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pic>
        <p:nvPicPr>
          <p:cNvPr id="8" name="Picture 7" descr="PPT_footer_04.jp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6368263"/>
            <a:ext cx="9144000" cy="496793"/>
          </a:xfrm>
          <a:prstGeom prst="rect">
            <a:avLst/>
          </a:prstGeom>
        </p:spPr>
      </p:pic>
      <p:sp>
        <p:nvSpPr>
          <p:cNvPr id="13" name="TextBox 12"/>
          <p:cNvSpPr txBox="1"/>
          <p:nvPr userDrawn="1"/>
        </p:nvSpPr>
        <p:spPr>
          <a:xfrm>
            <a:off x="152400" y="6364854"/>
            <a:ext cx="1447800" cy="381000"/>
          </a:xfrm>
          <a:prstGeom prst="rect">
            <a:avLst/>
          </a:prstGeom>
        </p:spPr>
        <p:txBody>
          <a:bodyPr vert="horz" wrap="none" lIns="91440" tIns="45720" rIns="91440" bIns="45720" rtlCol="0" anchor="b">
            <a:noAutofit/>
          </a:bodyPr>
          <a:lstStyle/>
          <a:p>
            <a:r>
              <a:rPr lang="en-US" sz="1100" dirty="0" smtClean="0">
                <a:solidFill>
                  <a:schemeClr val="bg1"/>
                </a:solidFill>
              </a:rPr>
              <a:t>page </a:t>
            </a:r>
            <a:fld id="{5CB33145-3385-4149-9A1F-E206C644ACA3}" type="slidenum">
              <a:rPr lang="en-US" sz="1100" smtClean="0">
                <a:solidFill>
                  <a:prstClr val="white"/>
                </a:solidFill>
              </a:rPr>
              <a:pPr/>
              <a:t>‹#›</a:t>
            </a:fld>
            <a:endParaRPr lang="en-US" sz="1100" dirty="0">
              <a:solidFill>
                <a:schemeClr val="bg1"/>
              </a:solidFill>
            </a:endParaRPr>
          </a:p>
        </p:txBody>
      </p:sp>
    </p:spTree>
    <p:extLst>
      <p:ext uri="{BB962C8B-B14F-4D97-AF65-F5344CB8AC3E}">
        <p14:creationId xmlns:p14="http://schemas.microsoft.com/office/powerpoint/2010/main" val="1005359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8" r:id="rId3"/>
    <p:sldLayoutId id="2147483668" r:id="rId4"/>
    <p:sldLayoutId id="2147483679" r:id="rId5"/>
    <p:sldLayoutId id="2147483677" r:id="rId6"/>
    <p:sldLayoutId id="2147483663" r:id="rId7"/>
    <p:sldLayoutId id="2147483665" r:id="rId8"/>
  </p:sldLayoutIdLst>
  <p:timing>
    <p:tnLst>
      <p:par>
        <p:cTn id="1" dur="indefinite" restart="never" nodeType="tmRoot"/>
      </p:par>
    </p:tnLst>
  </p:timing>
  <p:hf hdr="0" ftr="0" dt="0"/>
  <p:txStyles>
    <p:titleStyle>
      <a:lvl1pPr algn="l" defTabSz="914400" rtl="0" eaLnBrk="1" latinLnBrk="0" hangingPunct="1">
        <a:spcBef>
          <a:spcPct val="0"/>
        </a:spcBef>
        <a:buNone/>
        <a:defRPr sz="2800" kern="1200" baseline="0">
          <a:solidFill>
            <a:srgbClr val="003B5C"/>
          </a:solidFill>
          <a:latin typeface="Palatino Linotype" panose="02040502050505030304" pitchFamily="18" charset="0"/>
          <a:ea typeface="+mj-ea"/>
          <a:cs typeface="+mj-cs"/>
        </a:defRPr>
      </a:lvl1pPr>
    </p:titleStyle>
    <p:bodyStyle>
      <a:lvl1pPr marL="0" indent="0" algn="l" defTabSz="914400" rtl="0" eaLnBrk="1" latinLnBrk="0" hangingPunct="1">
        <a:spcBef>
          <a:spcPts val="1632"/>
        </a:spcBef>
        <a:buFont typeface="Arial" panose="020B0604020202020204" pitchFamily="34" charset="0"/>
        <a:buNone/>
        <a:defRPr lang="en-US" sz="1800" kern="1200" baseline="0" dirty="0" smtClean="0">
          <a:solidFill>
            <a:srgbClr val="003B5C"/>
          </a:solidFill>
          <a:latin typeface="+mj-lt"/>
          <a:ea typeface="Palatino" charset="0"/>
          <a:cs typeface="Palatino" charset="0"/>
        </a:defRPr>
      </a:lvl1pPr>
      <a:lvl2pPr marL="285750" indent="-285750" algn="l" defTabSz="914400" rtl="0" eaLnBrk="1" latinLnBrk="0" hangingPunct="1">
        <a:spcBef>
          <a:spcPts val="600"/>
        </a:spcBef>
        <a:buClr>
          <a:srgbClr val="C99700"/>
        </a:buClr>
        <a:buFont typeface="Wingdings" charset="2"/>
        <a:buChar char="§"/>
        <a:defRPr lang="en-US" sz="1600" kern="1200" baseline="0" dirty="0" smtClean="0">
          <a:solidFill>
            <a:schemeClr val="tx1">
              <a:lumMod val="75000"/>
            </a:schemeClr>
          </a:solidFill>
          <a:latin typeface="Arial" panose="020B0604020202020204" pitchFamily="34" charset="0"/>
          <a:ea typeface="+mn-ea"/>
          <a:cs typeface="Arial" panose="020B0604020202020204" pitchFamily="34" charset="0"/>
        </a:defRPr>
      </a:lvl2pPr>
      <a:lvl3pPr marL="573088" marR="0" indent="-230188" algn="l" defTabSz="914400" rtl="0" eaLnBrk="1" fontAlgn="auto" latinLnBrk="0" hangingPunct="1">
        <a:lnSpc>
          <a:spcPct val="100000"/>
        </a:lnSpc>
        <a:spcBef>
          <a:spcPct val="20000"/>
        </a:spcBef>
        <a:spcAft>
          <a:spcPts val="0"/>
        </a:spcAft>
        <a:buClr>
          <a:srgbClr val="003B5C"/>
        </a:buClr>
        <a:buSzTx/>
        <a:buFont typeface="LucidaGrande" charset="0"/>
        <a:buChar char="-"/>
        <a:tabLst/>
        <a:defRPr sz="1400" kern="1200">
          <a:solidFill>
            <a:schemeClr val="tx1">
              <a:lumMod val="75000"/>
            </a:schemeClr>
          </a:solidFill>
          <a:latin typeface="Arial" panose="020B0604020202020204" pitchFamily="34" charset="0"/>
          <a:ea typeface="+mn-ea"/>
          <a:cs typeface="Arial" panose="020B0604020202020204" pitchFamily="34" charset="0"/>
        </a:defRPr>
      </a:lvl3pPr>
      <a:lvl4pPr marL="917575" indent="-230188" algn="l" defTabSz="914400" rtl="0" eaLnBrk="1" latinLnBrk="0" hangingPunct="1">
        <a:spcBef>
          <a:spcPct val="20000"/>
        </a:spcBef>
        <a:buClr>
          <a:srgbClr val="C99700"/>
        </a:buClr>
        <a:buFont typeface="Lucida Grande"/>
        <a:buChar char="»"/>
        <a:tabLst/>
        <a:defRPr sz="1400" kern="1200" baseline="0">
          <a:solidFill>
            <a:schemeClr val="tx1">
              <a:lumMod val="75000"/>
            </a:schemeClr>
          </a:solidFill>
          <a:latin typeface="Arial" panose="020B0604020202020204" pitchFamily="34" charset="0"/>
          <a:ea typeface="+mn-ea"/>
          <a:cs typeface="Arial" panose="020B0604020202020204" pitchFamily="34" charset="0"/>
        </a:defRPr>
      </a:lvl4pPr>
      <a:lvl5pPr marL="1262063" indent="-230188" algn="l" defTabSz="914400" rtl="0" eaLnBrk="1" latinLnBrk="0" hangingPunct="1">
        <a:spcBef>
          <a:spcPct val="20000"/>
        </a:spcBef>
        <a:buClr>
          <a:srgbClr val="003B5C"/>
        </a:buClr>
        <a:buSzPct val="80000"/>
        <a:buFont typeface="Wingdings" charset="2"/>
        <a:buChar char="§"/>
        <a:tabLst/>
        <a:defRPr sz="1400" kern="1200">
          <a:solidFill>
            <a:schemeClr val="tx1">
              <a:lumMod val="75000"/>
            </a:schemeClr>
          </a:solidFill>
          <a:latin typeface="Arial" panose="020B0604020202020204" pitchFamily="34" charset="0"/>
          <a:ea typeface="+mn-ea"/>
          <a:cs typeface="Arial" panose="020B0604020202020204" pitchFamily="34" charset="0"/>
        </a:defRPr>
      </a:lvl5pPr>
      <a:lvl6pPr marL="1549400" indent="-230188" algn="l" defTabSz="914400" rtl="0" eaLnBrk="1" latinLnBrk="0" hangingPunct="1">
        <a:spcBef>
          <a:spcPct val="20000"/>
        </a:spcBef>
        <a:buClr>
          <a:srgbClr val="003B5C"/>
        </a:buClr>
        <a:buFont typeface="Lucida Grande"/>
        <a:buChar char="»"/>
        <a:tabLst/>
        <a:defRPr sz="1400" kern="1200">
          <a:solidFill>
            <a:schemeClr val="tx1">
              <a:lumMod val="75000"/>
            </a:schemeClr>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www.professorbeyer.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PPT_head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8683752" cy="2849880"/>
          </a:xfrm>
          <a:prstGeom prst="rect">
            <a:avLst/>
          </a:prstGeom>
        </p:spPr>
      </p:pic>
      <p:sp>
        <p:nvSpPr>
          <p:cNvPr id="15" name="Subtitle 14"/>
          <p:cNvSpPr>
            <a:spLocks noGrp="1"/>
          </p:cNvSpPr>
          <p:nvPr>
            <p:ph type="subTitle" idx="1"/>
          </p:nvPr>
        </p:nvSpPr>
        <p:spPr>
          <a:xfrm>
            <a:off x="1371600" y="4191000"/>
            <a:ext cx="6400800" cy="762000"/>
          </a:xfrm>
        </p:spPr>
        <p:txBody>
          <a:bodyPr>
            <a:normAutofit/>
          </a:bodyPr>
          <a:lstStyle/>
          <a:p>
            <a:r>
              <a:rPr lang="en-US" dirty="0" smtClean="0">
                <a:solidFill>
                  <a:schemeClr val="tx2"/>
                </a:solidFill>
              </a:rPr>
              <a:t>Pet Trusts and Estate Planning for Companion Animals</a:t>
            </a:r>
            <a:endParaRPr lang="en-US" dirty="0">
              <a:solidFill>
                <a:schemeClr val="tx2"/>
              </a:solidFill>
            </a:endParaRPr>
          </a:p>
        </p:txBody>
      </p:sp>
      <p:sp>
        <p:nvSpPr>
          <p:cNvPr id="14" name="Title 13"/>
          <p:cNvSpPr>
            <a:spLocks noGrp="1"/>
          </p:cNvSpPr>
          <p:nvPr>
            <p:ph type="title"/>
          </p:nvPr>
        </p:nvSpPr>
        <p:spPr>
          <a:xfrm>
            <a:off x="457200" y="3429000"/>
            <a:ext cx="8229600" cy="639762"/>
          </a:xfrm>
        </p:spPr>
        <p:txBody>
          <a:bodyPr>
            <a:normAutofit fontScale="90000"/>
          </a:bodyPr>
          <a:lstStyle/>
          <a:p>
            <a:r>
              <a:rPr lang="en-US" dirty="0" smtClean="0"/>
              <a:t>MCLE – July 18, 2017</a:t>
            </a:r>
            <a:br>
              <a:rPr lang="en-US" dirty="0" smtClean="0"/>
            </a:br>
            <a:r>
              <a:rPr lang="en-US" sz="2200" dirty="0" smtClean="0"/>
              <a:t>Implementation of Special Needs, Pooled Disability, Pet &amp; Gun Trusts</a:t>
            </a:r>
            <a:endParaRPr lang="en-US" sz="2200" dirty="0"/>
          </a:p>
        </p:txBody>
      </p:sp>
      <p:sp>
        <p:nvSpPr>
          <p:cNvPr id="2" name="TextBox 1"/>
          <p:cNvSpPr txBox="1"/>
          <p:nvPr/>
        </p:nvSpPr>
        <p:spPr>
          <a:xfrm>
            <a:off x="1143000" y="5105400"/>
            <a:ext cx="1447800" cy="1143000"/>
          </a:xfrm>
          <a:prstGeom prst="rect">
            <a:avLst/>
          </a:prstGeom>
        </p:spPr>
        <p:txBody>
          <a:bodyPr vert="horz" wrap="none" lIns="91440" tIns="45720" rIns="91440" bIns="45720" rtlCol="0">
            <a:noAutofit/>
          </a:bodyPr>
          <a:lstStyle/>
          <a:p>
            <a:endParaRPr lang="en-US" sz="1200" dirty="0" smtClean="0"/>
          </a:p>
        </p:txBody>
      </p:sp>
      <p:sp>
        <p:nvSpPr>
          <p:cNvPr id="8" name="TextBox 7"/>
          <p:cNvSpPr txBox="1"/>
          <p:nvPr/>
        </p:nvSpPr>
        <p:spPr>
          <a:xfrm>
            <a:off x="3505200" y="5105400"/>
            <a:ext cx="1447800" cy="1143000"/>
          </a:xfrm>
          <a:prstGeom prst="rect">
            <a:avLst/>
          </a:prstGeom>
        </p:spPr>
        <p:txBody>
          <a:bodyPr vert="horz" wrap="none" lIns="91440" tIns="45720" rIns="91440" bIns="45720" rtlCol="0">
            <a:noAutofit/>
          </a:bodyPr>
          <a:lstStyle/>
          <a:p>
            <a:r>
              <a:rPr lang="en-US" sz="1200" dirty="0" smtClean="0">
                <a:solidFill>
                  <a:schemeClr val="tx1">
                    <a:lumMod val="50000"/>
                  </a:schemeClr>
                </a:solidFill>
              </a:rPr>
              <a:t>Liza M. Connelly</a:t>
            </a:r>
          </a:p>
          <a:p>
            <a:r>
              <a:rPr lang="en-US" sz="1200" dirty="0" smtClean="0">
                <a:solidFill>
                  <a:schemeClr val="tx1">
                    <a:lumMod val="50000"/>
                  </a:schemeClr>
                </a:solidFill>
              </a:rPr>
              <a:t>Vice President</a:t>
            </a:r>
          </a:p>
          <a:p>
            <a:r>
              <a:rPr lang="en-US" sz="1200" dirty="0" smtClean="0">
                <a:solidFill>
                  <a:schemeClr val="tx1">
                    <a:lumMod val="50000"/>
                  </a:schemeClr>
                </a:solidFill>
              </a:rPr>
              <a:t>Senior Trust Officer</a:t>
            </a:r>
          </a:p>
          <a:p>
            <a:r>
              <a:rPr lang="en-US" sz="1200" dirty="0" smtClean="0">
                <a:solidFill>
                  <a:schemeClr val="tx1">
                    <a:lumMod val="50000"/>
                  </a:schemeClr>
                </a:solidFill>
              </a:rPr>
              <a:t>617-912-1956</a:t>
            </a:r>
          </a:p>
          <a:p>
            <a:r>
              <a:rPr lang="en-US" sz="1200" dirty="0" smtClean="0">
                <a:solidFill>
                  <a:schemeClr val="tx1">
                    <a:lumMod val="50000"/>
                  </a:schemeClr>
                </a:solidFill>
              </a:rPr>
              <a:t>lconnelly@bostonprivate.com</a:t>
            </a:r>
            <a:endParaRPr lang="en-US" sz="1200" dirty="0">
              <a:solidFill>
                <a:schemeClr val="tx1">
                  <a:lumMod val="50000"/>
                </a:schemeClr>
              </a:solidFill>
            </a:endParaRPr>
          </a:p>
        </p:txBody>
      </p:sp>
      <p:sp>
        <p:nvSpPr>
          <p:cNvPr id="9" name="TextBox 8"/>
          <p:cNvSpPr txBox="1"/>
          <p:nvPr/>
        </p:nvSpPr>
        <p:spPr>
          <a:xfrm>
            <a:off x="6400800" y="5105400"/>
            <a:ext cx="1447800" cy="1143000"/>
          </a:xfrm>
          <a:prstGeom prst="rect">
            <a:avLst/>
          </a:prstGeom>
        </p:spPr>
        <p:txBody>
          <a:bodyPr vert="horz" wrap="none" lIns="91440" tIns="45720" rIns="91440" bIns="45720" rtlCol="0">
            <a:noAutofit/>
          </a:bodyPr>
          <a:lstStyle/>
          <a:p>
            <a:endParaRPr lang="en-US" sz="1200" dirty="0" smtClean="0"/>
          </a:p>
        </p:txBody>
      </p:sp>
      <p:cxnSp>
        <p:nvCxnSpPr>
          <p:cNvPr id="16" name="Straight Connector 15"/>
          <p:cNvCxnSpPr/>
          <p:nvPr/>
        </p:nvCxnSpPr>
        <p:spPr>
          <a:xfrm>
            <a:off x="3124200" y="5181600"/>
            <a:ext cx="0" cy="762000"/>
          </a:xfrm>
          <a:prstGeom prst="line">
            <a:avLst/>
          </a:prstGeom>
          <a:ln w="12700" cmpd="sng">
            <a:solidFill>
              <a:srgbClr val="C997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867400" y="5181600"/>
            <a:ext cx="0" cy="762000"/>
          </a:xfrm>
          <a:prstGeom prst="line">
            <a:avLst/>
          </a:prstGeom>
          <a:ln w="12700" cmpd="sng">
            <a:solidFill>
              <a:srgbClr val="C997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9624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2"/>
          </a:xfrm>
        </p:spPr>
        <p:txBody>
          <a:bodyPr/>
          <a:lstStyle/>
          <a:p>
            <a:r>
              <a:rPr lang="en-US" u="sng" dirty="0" smtClean="0"/>
              <a:t>Guidance for Attorneys </a:t>
            </a:r>
            <a:endParaRPr lang="en-US" u="sng" dirty="0"/>
          </a:p>
        </p:txBody>
      </p:sp>
      <p:sp>
        <p:nvSpPr>
          <p:cNvPr id="21" name="Text Placeholder 20"/>
          <p:cNvSpPr>
            <a:spLocks noGrp="1"/>
          </p:cNvSpPr>
          <p:nvPr>
            <p:ph type="body" sz="quarter" idx="11"/>
          </p:nvPr>
        </p:nvSpPr>
        <p:spPr>
          <a:xfrm>
            <a:off x="457200" y="1066800"/>
            <a:ext cx="8229600" cy="4953000"/>
          </a:xfrm>
        </p:spPr>
        <p:txBody>
          <a:bodyPr>
            <a:normAutofit fontScale="92500" lnSpcReduction="20000"/>
          </a:bodyPr>
          <a:lstStyle/>
          <a:p>
            <a:pPr>
              <a:defRPr/>
            </a:pPr>
            <a:r>
              <a:rPr lang="en-US" sz="1500" dirty="0">
                <a:solidFill>
                  <a:schemeClr val="tx1">
                    <a:lumMod val="50000"/>
                  </a:schemeClr>
                </a:solidFill>
              </a:rPr>
              <a:t>Drafting Considerations</a:t>
            </a:r>
          </a:p>
          <a:p>
            <a:pPr lvl="1">
              <a:defRPr/>
            </a:pPr>
            <a:r>
              <a:rPr lang="en-US" sz="1500" dirty="0">
                <a:solidFill>
                  <a:schemeClr val="tx1">
                    <a:lumMod val="50000"/>
                  </a:schemeClr>
                </a:solidFill>
              </a:rPr>
              <a:t>B</a:t>
            </a:r>
            <a:r>
              <a:rPr lang="en-US" sz="1500" dirty="0" smtClean="0">
                <a:solidFill>
                  <a:schemeClr val="tx1">
                    <a:lumMod val="50000"/>
                  </a:schemeClr>
                </a:solidFill>
              </a:rPr>
              <a:t>e </a:t>
            </a:r>
            <a:r>
              <a:rPr lang="en-US" sz="1500" dirty="0">
                <a:solidFill>
                  <a:schemeClr val="tx1">
                    <a:lumMod val="50000"/>
                  </a:schemeClr>
                </a:solidFill>
              </a:rPr>
              <a:t>sure to clearly identify the animals to be included in the </a:t>
            </a:r>
            <a:r>
              <a:rPr lang="en-US" sz="1500" dirty="0" smtClean="0">
                <a:solidFill>
                  <a:schemeClr val="tx1">
                    <a:lumMod val="50000"/>
                  </a:schemeClr>
                </a:solidFill>
              </a:rPr>
              <a:t>trust.</a:t>
            </a:r>
            <a:endParaRPr lang="en-US" sz="1500" dirty="0">
              <a:solidFill>
                <a:schemeClr val="tx1">
                  <a:lumMod val="50000"/>
                </a:schemeClr>
              </a:solidFill>
            </a:endParaRPr>
          </a:p>
          <a:p>
            <a:pPr lvl="2">
              <a:defRPr/>
            </a:pPr>
            <a:r>
              <a:rPr lang="en-US" sz="1500" dirty="0">
                <a:solidFill>
                  <a:schemeClr val="tx1">
                    <a:lumMod val="50000"/>
                  </a:schemeClr>
                </a:solidFill>
              </a:rPr>
              <a:t>Recommendation  would be to name animals in existence and any that the donor has at the time of death.</a:t>
            </a:r>
          </a:p>
          <a:p>
            <a:pPr lvl="2">
              <a:defRPr/>
            </a:pPr>
            <a:r>
              <a:rPr lang="en-US" sz="1500" dirty="0">
                <a:solidFill>
                  <a:schemeClr val="tx1">
                    <a:lumMod val="50000"/>
                  </a:schemeClr>
                </a:solidFill>
              </a:rPr>
              <a:t>Work with the client to ensure the animals can be clearly identified by the trustees, family members and other parties such as veterinarian</a:t>
            </a:r>
            <a:r>
              <a:rPr lang="en-US" sz="1500" dirty="0" smtClean="0">
                <a:solidFill>
                  <a:schemeClr val="tx1">
                    <a:lumMod val="50000"/>
                  </a:schemeClr>
                </a:solidFill>
              </a:rPr>
              <a:t>.</a:t>
            </a:r>
            <a:endParaRPr lang="en-US" sz="1500" dirty="0"/>
          </a:p>
          <a:p>
            <a:pPr lvl="2">
              <a:defRPr/>
            </a:pPr>
            <a:r>
              <a:rPr lang="en-US" sz="1500" dirty="0"/>
              <a:t>Example: The </a:t>
            </a:r>
            <a:r>
              <a:rPr lang="en-US" sz="1500" b="1" i="1" u="sng" dirty="0"/>
              <a:t>Hahn v. Estate of Stange </a:t>
            </a:r>
            <a:r>
              <a:rPr lang="en-US" sz="1500" dirty="0"/>
              <a:t>case </a:t>
            </a:r>
            <a:r>
              <a:rPr lang="en-US" sz="1500" dirty="0" smtClean="0"/>
              <a:t>(Texas Court of Appeals, 4</a:t>
            </a:r>
            <a:r>
              <a:rPr lang="en-US" sz="1500" baseline="30000" dirty="0" smtClean="0"/>
              <a:t>th</a:t>
            </a:r>
            <a:r>
              <a:rPr lang="en-US" sz="1500" dirty="0" smtClean="0"/>
              <a:t> District, Delivered and Filed February 13, 2008 – No. 04-07-00253-CV).  The </a:t>
            </a:r>
            <a:r>
              <a:rPr lang="en-US" sz="1500" dirty="0"/>
              <a:t>trust failed not because animals were named as beneficiaries but because the trust did not clearly identify the animals – the court ruled that “all my cats” was too vague and the caretaker could not identify the animals</a:t>
            </a:r>
            <a:r>
              <a:rPr lang="en-US" sz="1500" dirty="0" smtClean="0"/>
              <a:t>.</a:t>
            </a:r>
          </a:p>
          <a:p>
            <a:pPr>
              <a:defRPr/>
            </a:pPr>
            <a:r>
              <a:rPr lang="en-US" sz="1500" dirty="0">
                <a:solidFill>
                  <a:schemeClr val="tx1">
                    <a:lumMod val="50000"/>
                  </a:schemeClr>
                </a:solidFill>
              </a:rPr>
              <a:t>When and Where to Make Bequests for Funding</a:t>
            </a:r>
          </a:p>
          <a:p>
            <a:pPr lvl="1">
              <a:defRPr/>
            </a:pPr>
            <a:r>
              <a:rPr lang="en-US" sz="1500" dirty="0">
                <a:solidFill>
                  <a:schemeClr val="tx1">
                    <a:lumMod val="50000"/>
                  </a:schemeClr>
                </a:solidFill>
              </a:rPr>
              <a:t>In Will with direction to fund separate, stand-alone pet </a:t>
            </a:r>
            <a:r>
              <a:rPr lang="en-US" sz="1500" dirty="0" smtClean="0">
                <a:solidFill>
                  <a:schemeClr val="tx1">
                    <a:lumMod val="50000"/>
                  </a:schemeClr>
                </a:solidFill>
              </a:rPr>
              <a:t>trust.</a:t>
            </a:r>
            <a:endParaRPr lang="en-US" sz="1500" dirty="0">
              <a:solidFill>
                <a:schemeClr val="tx1">
                  <a:lumMod val="50000"/>
                </a:schemeClr>
              </a:solidFill>
            </a:endParaRPr>
          </a:p>
          <a:p>
            <a:pPr lvl="1">
              <a:defRPr/>
            </a:pPr>
            <a:r>
              <a:rPr lang="en-US" sz="1500" dirty="0">
                <a:solidFill>
                  <a:schemeClr val="tx1">
                    <a:lumMod val="50000"/>
                  </a:schemeClr>
                </a:solidFill>
              </a:rPr>
              <a:t>In Revocable Trust with direction to fund separate, stand-alone pet </a:t>
            </a:r>
            <a:r>
              <a:rPr lang="en-US" sz="1500" dirty="0" smtClean="0">
                <a:solidFill>
                  <a:schemeClr val="tx1">
                    <a:lumMod val="50000"/>
                  </a:schemeClr>
                </a:solidFill>
              </a:rPr>
              <a:t>trust.</a:t>
            </a:r>
            <a:endParaRPr lang="en-US" sz="1500" dirty="0">
              <a:solidFill>
                <a:schemeClr val="tx1">
                  <a:lumMod val="50000"/>
                </a:schemeClr>
              </a:solidFill>
            </a:endParaRPr>
          </a:p>
          <a:p>
            <a:pPr lvl="2">
              <a:defRPr/>
            </a:pPr>
            <a:r>
              <a:rPr lang="en-US" sz="1500" dirty="0">
                <a:solidFill>
                  <a:schemeClr val="tx1">
                    <a:lumMod val="50000"/>
                  </a:schemeClr>
                </a:solidFill>
              </a:rPr>
              <a:t>Do not include / mix with human beneficiaries, such as surviving spouse, children, etc.</a:t>
            </a:r>
          </a:p>
          <a:p>
            <a:pPr>
              <a:defRPr/>
            </a:pPr>
            <a:r>
              <a:rPr lang="en-US" sz="1500" dirty="0">
                <a:solidFill>
                  <a:schemeClr val="tx1">
                    <a:lumMod val="50000"/>
                  </a:schemeClr>
                </a:solidFill>
              </a:rPr>
              <a:t>How Much to Fund Pet Trust – Factors to Consider</a:t>
            </a:r>
          </a:p>
          <a:p>
            <a:pPr lvl="1">
              <a:defRPr/>
            </a:pPr>
            <a:r>
              <a:rPr lang="en-US" sz="1500" dirty="0">
                <a:solidFill>
                  <a:schemeClr val="tx1">
                    <a:lumMod val="50000"/>
                  </a:schemeClr>
                </a:solidFill>
              </a:rPr>
              <a:t>How many animals does the Testator/Donor own or envision owning?</a:t>
            </a:r>
          </a:p>
          <a:p>
            <a:pPr lvl="1">
              <a:defRPr/>
            </a:pPr>
            <a:r>
              <a:rPr lang="en-US" sz="1500" dirty="0">
                <a:solidFill>
                  <a:schemeClr val="tx1">
                    <a:lumMod val="50000"/>
                  </a:schemeClr>
                </a:solidFill>
              </a:rPr>
              <a:t>What types of animals are they?</a:t>
            </a:r>
          </a:p>
          <a:p>
            <a:pPr lvl="1">
              <a:defRPr/>
            </a:pPr>
            <a:r>
              <a:rPr lang="en-US" sz="1500" dirty="0">
                <a:solidFill>
                  <a:schemeClr val="tx1">
                    <a:lumMod val="50000"/>
                  </a:schemeClr>
                </a:solidFill>
              </a:rPr>
              <a:t>What is their expectancy and what are the current costs for food, housing, veterinarian care and other costs?</a:t>
            </a:r>
          </a:p>
          <a:p>
            <a:pPr>
              <a:defRPr/>
            </a:pPr>
            <a:endParaRPr lang="en-US" dirty="0" smtClean="0"/>
          </a:p>
          <a:p>
            <a:endParaRPr lang="en-US" sz="1400" dirty="0" smtClean="0"/>
          </a:p>
          <a:p>
            <a:endParaRPr lang="en-US" dirty="0"/>
          </a:p>
        </p:txBody>
      </p:sp>
    </p:spTree>
    <p:extLst>
      <p:ext uri="{BB962C8B-B14F-4D97-AF65-F5344CB8AC3E}">
        <p14:creationId xmlns:p14="http://schemas.microsoft.com/office/powerpoint/2010/main" val="3239339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Guidance for Attorneys </a:t>
            </a:r>
            <a:endParaRPr lang="en-US" u="sng" dirty="0"/>
          </a:p>
        </p:txBody>
      </p:sp>
      <p:sp>
        <p:nvSpPr>
          <p:cNvPr id="21" name="Text Placeholder 20"/>
          <p:cNvSpPr>
            <a:spLocks noGrp="1"/>
          </p:cNvSpPr>
          <p:nvPr>
            <p:ph type="body" sz="quarter" idx="11"/>
          </p:nvPr>
        </p:nvSpPr>
        <p:spPr>
          <a:xfrm>
            <a:off x="457200" y="1143000"/>
            <a:ext cx="8229600" cy="4800600"/>
          </a:xfrm>
        </p:spPr>
        <p:txBody>
          <a:bodyPr>
            <a:normAutofit fontScale="62500" lnSpcReduction="20000"/>
          </a:bodyPr>
          <a:lstStyle/>
          <a:p>
            <a:pPr>
              <a:defRPr/>
            </a:pPr>
            <a:r>
              <a:rPr lang="en-US" sz="2300" dirty="0" smtClean="0">
                <a:solidFill>
                  <a:schemeClr val="tx1">
                    <a:lumMod val="50000"/>
                  </a:schemeClr>
                </a:solidFill>
              </a:rPr>
              <a:t>Structure of Trust – Checks and Balances </a:t>
            </a:r>
          </a:p>
          <a:p>
            <a:pPr lvl="1">
              <a:defRPr/>
            </a:pPr>
            <a:r>
              <a:rPr lang="en-US" sz="2300" dirty="0" smtClean="0">
                <a:solidFill>
                  <a:schemeClr val="tx1">
                    <a:lumMod val="50000"/>
                  </a:schemeClr>
                </a:solidFill>
              </a:rPr>
              <a:t>Planning for beneficiaries who cannot speak for </a:t>
            </a:r>
            <a:r>
              <a:rPr lang="en-US" sz="2300" dirty="0" smtClean="0">
                <a:solidFill>
                  <a:schemeClr val="tx1">
                    <a:lumMod val="50000"/>
                  </a:schemeClr>
                </a:solidFill>
              </a:rPr>
              <a:t>themselves..</a:t>
            </a:r>
            <a:endParaRPr lang="en-US" sz="2300" dirty="0" smtClean="0">
              <a:solidFill>
                <a:schemeClr val="tx1">
                  <a:lumMod val="50000"/>
                </a:schemeClr>
              </a:solidFill>
            </a:endParaRPr>
          </a:p>
          <a:p>
            <a:pPr lvl="1">
              <a:defRPr/>
            </a:pPr>
            <a:r>
              <a:rPr lang="en-US" sz="2300" dirty="0" smtClean="0">
                <a:solidFill>
                  <a:schemeClr val="tx1">
                    <a:lumMod val="50000"/>
                  </a:schemeClr>
                </a:solidFill>
              </a:rPr>
              <a:t>Trustee has legal title of the </a:t>
            </a:r>
            <a:r>
              <a:rPr lang="en-US" sz="2300" dirty="0" smtClean="0">
                <a:solidFill>
                  <a:schemeClr val="tx1">
                    <a:lumMod val="50000"/>
                  </a:schemeClr>
                </a:solidFill>
              </a:rPr>
              <a:t>animals.</a:t>
            </a:r>
            <a:endParaRPr lang="en-US" sz="2300" dirty="0" smtClean="0">
              <a:solidFill>
                <a:schemeClr val="tx1">
                  <a:lumMod val="50000"/>
                </a:schemeClr>
              </a:solidFill>
            </a:endParaRPr>
          </a:p>
          <a:p>
            <a:pPr lvl="1">
              <a:defRPr/>
            </a:pPr>
            <a:r>
              <a:rPr lang="en-US" sz="2300" dirty="0" smtClean="0">
                <a:solidFill>
                  <a:schemeClr val="tx1">
                    <a:lumMod val="50000"/>
                  </a:schemeClr>
                </a:solidFill>
              </a:rPr>
              <a:t>Caregiver has custody and provides daily </a:t>
            </a:r>
            <a:r>
              <a:rPr lang="en-US" sz="2300" dirty="0" smtClean="0">
                <a:solidFill>
                  <a:schemeClr val="tx1">
                    <a:lumMod val="50000"/>
                  </a:schemeClr>
                </a:solidFill>
              </a:rPr>
              <a:t>care.</a:t>
            </a:r>
            <a:endParaRPr lang="en-US" sz="2300" dirty="0" smtClean="0">
              <a:solidFill>
                <a:schemeClr val="tx1">
                  <a:lumMod val="50000"/>
                </a:schemeClr>
              </a:solidFill>
            </a:endParaRPr>
          </a:p>
          <a:p>
            <a:pPr lvl="1">
              <a:defRPr/>
            </a:pPr>
            <a:r>
              <a:rPr lang="en-US" sz="2300" dirty="0" smtClean="0">
                <a:solidFill>
                  <a:schemeClr val="tx1">
                    <a:lumMod val="50000"/>
                  </a:schemeClr>
                </a:solidFill>
              </a:rPr>
              <a:t>Third parties such as veterinarians and animal welfare groups have standing, as permitted by MUTC, to seek the court’s assistance in enforcement of the trust, welfare and care of the animals, and removal and replacement of the Trustee, if</a:t>
            </a:r>
            <a:r>
              <a:rPr lang="en-US" sz="2200" dirty="0" smtClean="0">
                <a:solidFill>
                  <a:schemeClr val="tx1">
                    <a:lumMod val="50000"/>
                  </a:schemeClr>
                </a:solidFill>
              </a:rPr>
              <a:t> necessary. </a:t>
            </a:r>
          </a:p>
          <a:p>
            <a:pPr>
              <a:defRPr/>
            </a:pPr>
            <a:r>
              <a:rPr lang="en-US" sz="2300" dirty="0" smtClean="0">
                <a:solidFill>
                  <a:schemeClr val="tx1">
                    <a:lumMod val="50000"/>
                  </a:schemeClr>
                </a:solidFill>
              </a:rPr>
              <a:t>Tax Considerations of Pet Trust</a:t>
            </a:r>
          </a:p>
          <a:p>
            <a:pPr lvl="1">
              <a:defRPr/>
            </a:pPr>
            <a:r>
              <a:rPr lang="en-US" sz="2300" dirty="0" smtClean="0">
                <a:solidFill>
                  <a:schemeClr val="tx1">
                    <a:lumMod val="50000"/>
                  </a:schemeClr>
                </a:solidFill>
              </a:rPr>
              <a:t>Revocable Trust – will be taxed to donor while </a:t>
            </a:r>
            <a:r>
              <a:rPr lang="en-US" sz="2300" dirty="0" smtClean="0">
                <a:solidFill>
                  <a:schemeClr val="tx1">
                    <a:lumMod val="50000"/>
                  </a:schemeClr>
                </a:solidFill>
              </a:rPr>
              <a:t>alive.</a:t>
            </a:r>
            <a:endParaRPr lang="en-US" sz="2300" dirty="0" smtClean="0">
              <a:solidFill>
                <a:schemeClr val="tx1">
                  <a:lumMod val="50000"/>
                </a:schemeClr>
              </a:solidFill>
            </a:endParaRPr>
          </a:p>
          <a:p>
            <a:pPr lvl="1">
              <a:defRPr/>
            </a:pPr>
            <a:r>
              <a:rPr lang="en-US" sz="2300" dirty="0" smtClean="0">
                <a:solidFill>
                  <a:schemeClr val="tx1">
                    <a:lumMod val="50000"/>
                  </a:schemeClr>
                </a:solidFill>
              </a:rPr>
              <a:t>Irrevocable Trust – draft as a Grantor Trust so donor will pay income taxes while </a:t>
            </a:r>
            <a:r>
              <a:rPr lang="en-US" sz="2300" dirty="0" smtClean="0">
                <a:solidFill>
                  <a:schemeClr val="tx1">
                    <a:lumMod val="50000"/>
                  </a:schemeClr>
                </a:solidFill>
              </a:rPr>
              <a:t>alive.</a:t>
            </a:r>
            <a:endParaRPr lang="en-US" sz="2300" dirty="0" smtClean="0">
              <a:solidFill>
                <a:schemeClr val="tx1">
                  <a:lumMod val="50000"/>
                </a:schemeClr>
              </a:solidFill>
            </a:endParaRPr>
          </a:p>
          <a:p>
            <a:pPr lvl="1">
              <a:defRPr/>
            </a:pPr>
            <a:r>
              <a:rPr lang="en-US" sz="2300" dirty="0" smtClean="0">
                <a:solidFill>
                  <a:schemeClr val="tx1">
                    <a:lumMod val="50000"/>
                  </a:schemeClr>
                </a:solidFill>
              </a:rPr>
              <a:t>Irrevocable Trust  - Taxed to the Trust at Donor’s </a:t>
            </a:r>
            <a:r>
              <a:rPr lang="en-US" sz="2300" dirty="0" smtClean="0">
                <a:solidFill>
                  <a:schemeClr val="tx1">
                    <a:lumMod val="50000"/>
                  </a:schemeClr>
                </a:solidFill>
              </a:rPr>
              <a:t>death.</a:t>
            </a:r>
            <a:endParaRPr lang="en-US" sz="2300" dirty="0" smtClean="0">
              <a:solidFill>
                <a:schemeClr val="tx1">
                  <a:lumMod val="50000"/>
                </a:schemeClr>
              </a:solidFill>
            </a:endParaRPr>
          </a:p>
          <a:p>
            <a:pPr lvl="2">
              <a:defRPr/>
            </a:pPr>
            <a:r>
              <a:rPr lang="en-US" sz="2300" dirty="0" smtClean="0">
                <a:solidFill>
                  <a:schemeClr val="tx1">
                    <a:lumMod val="50000"/>
                  </a:schemeClr>
                </a:solidFill>
              </a:rPr>
              <a:t>Recommend minimizing tax consequences by funding with cash or tax-exempt assets to minimize income tax </a:t>
            </a:r>
            <a:r>
              <a:rPr lang="en-US" sz="2300" dirty="0" smtClean="0">
                <a:solidFill>
                  <a:schemeClr val="tx1">
                    <a:lumMod val="50000"/>
                  </a:schemeClr>
                </a:solidFill>
              </a:rPr>
              <a:t>burden.</a:t>
            </a:r>
            <a:endParaRPr lang="en-US" sz="2300" dirty="0" smtClean="0">
              <a:solidFill>
                <a:schemeClr val="tx1">
                  <a:lumMod val="50000"/>
                </a:schemeClr>
              </a:solidFill>
            </a:endParaRPr>
          </a:p>
          <a:p>
            <a:pPr lvl="2">
              <a:defRPr/>
            </a:pPr>
            <a:r>
              <a:rPr lang="en-US" sz="2300" dirty="0" smtClean="0">
                <a:solidFill>
                  <a:schemeClr val="tx1">
                    <a:lumMod val="50000"/>
                  </a:schemeClr>
                </a:solidFill>
              </a:rPr>
              <a:t>May cause income tax liability to caregiver / custodian if receiving cash/funds from trust; recommendation is to make as many payments to pet care providers as possible.</a:t>
            </a:r>
          </a:p>
          <a:p>
            <a:pPr lvl="1">
              <a:defRPr/>
            </a:pPr>
            <a:r>
              <a:rPr lang="en-US" sz="2300" dirty="0" smtClean="0">
                <a:solidFill>
                  <a:schemeClr val="tx1">
                    <a:lumMod val="50000"/>
                  </a:schemeClr>
                </a:solidFill>
              </a:rPr>
              <a:t>Note –IRS will not allow Pet Trust for benefit of animals while they are alive and remainder to charity to be treated as charitable remainder trust for income tax purposes because only a “person” can be used for measuring lives, and an animal is not a “person” as defined by IRC Section 7701(a)(1).</a:t>
            </a:r>
          </a:p>
          <a:p>
            <a:pPr marL="342900" lvl="1" indent="0">
              <a:buNone/>
              <a:defRPr/>
            </a:pPr>
            <a:endParaRPr lang="en-US" sz="2200" dirty="0"/>
          </a:p>
          <a:p>
            <a:pPr marL="687387" lvl="2" indent="0">
              <a:buNone/>
              <a:defRPr/>
            </a:pPr>
            <a:endParaRPr lang="en-US" sz="1800" dirty="0"/>
          </a:p>
          <a:p>
            <a:endParaRPr lang="en-US" dirty="0" smtClean="0"/>
          </a:p>
          <a:p>
            <a:endParaRPr lang="en-US" dirty="0"/>
          </a:p>
        </p:txBody>
      </p:sp>
    </p:spTree>
    <p:extLst>
      <p:ext uri="{BB962C8B-B14F-4D97-AF65-F5344CB8AC3E}">
        <p14:creationId xmlns:p14="http://schemas.microsoft.com/office/powerpoint/2010/main" val="371729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Guidance for Trustees </a:t>
            </a:r>
            <a:endParaRPr lang="en-US" u="sng" dirty="0"/>
          </a:p>
        </p:txBody>
      </p:sp>
      <p:sp>
        <p:nvSpPr>
          <p:cNvPr id="21" name="Text Placeholder 20"/>
          <p:cNvSpPr>
            <a:spLocks noGrp="1"/>
          </p:cNvSpPr>
          <p:nvPr>
            <p:ph type="body" sz="quarter" idx="11"/>
          </p:nvPr>
        </p:nvSpPr>
        <p:spPr>
          <a:xfrm>
            <a:off x="457200" y="990600"/>
            <a:ext cx="8229600" cy="4800600"/>
          </a:xfrm>
        </p:spPr>
        <p:txBody>
          <a:bodyPr>
            <a:normAutofit/>
          </a:bodyPr>
          <a:lstStyle/>
          <a:p>
            <a:pPr>
              <a:defRPr/>
            </a:pPr>
            <a:r>
              <a:rPr lang="en-US" sz="1400" dirty="0">
                <a:solidFill>
                  <a:schemeClr val="tx1">
                    <a:lumMod val="50000"/>
                  </a:schemeClr>
                </a:solidFill>
              </a:rPr>
              <a:t>Ensuring Adequate </a:t>
            </a:r>
            <a:r>
              <a:rPr lang="en-US" sz="1400" dirty="0" smtClean="0">
                <a:solidFill>
                  <a:schemeClr val="tx1">
                    <a:lumMod val="50000"/>
                  </a:schemeClr>
                </a:solidFill>
              </a:rPr>
              <a:t>Care</a:t>
            </a:r>
          </a:p>
          <a:p>
            <a:pPr lvl="1">
              <a:defRPr/>
            </a:pPr>
            <a:r>
              <a:rPr lang="en-US" sz="1400" dirty="0" smtClean="0">
                <a:solidFill>
                  <a:schemeClr val="tx1">
                    <a:lumMod val="50000"/>
                  </a:schemeClr>
                </a:solidFill>
              </a:rPr>
              <a:t>Have </a:t>
            </a:r>
            <a:r>
              <a:rPr lang="en-US" sz="1400" dirty="0">
                <a:solidFill>
                  <a:schemeClr val="tx1">
                    <a:lumMod val="50000"/>
                  </a:schemeClr>
                </a:solidFill>
              </a:rPr>
              <a:t>the companion animal or animals clearly identified before </a:t>
            </a:r>
            <a:r>
              <a:rPr lang="en-US" sz="1400" dirty="0" smtClean="0">
                <a:solidFill>
                  <a:schemeClr val="tx1">
                    <a:lumMod val="50000"/>
                  </a:schemeClr>
                </a:solidFill>
              </a:rPr>
              <a:t>the </a:t>
            </a:r>
            <a:r>
              <a:rPr lang="en-US" sz="1400" dirty="0">
                <a:solidFill>
                  <a:schemeClr val="tx1">
                    <a:lumMod val="50000"/>
                  </a:schemeClr>
                </a:solidFill>
              </a:rPr>
              <a:t>decedent passes </a:t>
            </a:r>
            <a:r>
              <a:rPr lang="en-US" sz="1400" dirty="0" smtClean="0">
                <a:solidFill>
                  <a:schemeClr val="tx1">
                    <a:lumMod val="50000"/>
                  </a:schemeClr>
                </a:solidFill>
              </a:rPr>
              <a:t>away.</a:t>
            </a:r>
          </a:p>
          <a:p>
            <a:pPr lvl="1">
              <a:defRPr/>
            </a:pPr>
            <a:r>
              <a:rPr lang="en-US" sz="1400" dirty="0" smtClean="0">
                <a:solidFill>
                  <a:schemeClr val="tx1">
                    <a:lumMod val="50000"/>
                  </a:schemeClr>
                </a:solidFill>
              </a:rPr>
              <a:t>Consider </a:t>
            </a:r>
            <a:r>
              <a:rPr lang="en-US" sz="1400" dirty="0">
                <a:solidFill>
                  <a:schemeClr val="tx1">
                    <a:lumMod val="50000"/>
                  </a:schemeClr>
                </a:solidFill>
              </a:rPr>
              <a:t>h</a:t>
            </a:r>
            <a:r>
              <a:rPr lang="en-US" sz="1400" dirty="0" smtClean="0">
                <a:solidFill>
                  <a:schemeClr val="tx1">
                    <a:lumMod val="50000"/>
                  </a:schemeClr>
                </a:solidFill>
              </a:rPr>
              <a:t>armless </a:t>
            </a:r>
            <a:r>
              <a:rPr lang="en-US" sz="1400" dirty="0">
                <a:solidFill>
                  <a:schemeClr val="tx1">
                    <a:lumMod val="50000"/>
                  </a:schemeClr>
                </a:solidFill>
              </a:rPr>
              <a:t>tattooing or microchipping of the </a:t>
            </a:r>
            <a:r>
              <a:rPr lang="en-US" sz="1400" dirty="0" smtClean="0">
                <a:solidFill>
                  <a:schemeClr val="tx1">
                    <a:lumMod val="50000"/>
                  </a:schemeClr>
                </a:solidFill>
              </a:rPr>
              <a:t>animal.</a:t>
            </a:r>
          </a:p>
          <a:p>
            <a:pPr lvl="1">
              <a:defRPr/>
            </a:pPr>
            <a:r>
              <a:rPr lang="en-US" sz="1400" dirty="0" smtClean="0">
                <a:solidFill>
                  <a:schemeClr val="tx1">
                    <a:lumMod val="50000"/>
                  </a:schemeClr>
                </a:solidFill>
              </a:rPr>
              <a:t>Conduct surprise </a:t>
            </a:r>
            <a:r>
              <a:rPr lang="en-US" sz="1400" dirty="0">
                <a:solidFill>
                  <a:schemeClr val="tx1">
                    <a:lumMod val="50000"/>
                  </a:schemeClr>
                </a:solidFill>
              </a:rPr>
              <a:t>visits from the Trustee or party interested in the animal’s welfare to ensure that the right animal is still alive and being taken care of </a:t>
            </a:r>
            <a:r>
              <a:rPr lang="en-US" sz="1400" dirty="0" smtClean="0">
                <a:solidFill>
                  <a:schemeClr val="tx1">
                    <a:lumMod val="50000"/>
                  </a:schemeClr>
                </a:solidFill>
              </a:rPr>
              <a:t>properly.</a:t>
            </a:r>
            <a:r>
              <a:rPr lang="en-US" sz="1400" dirty="0">
                <a:solidFill>
                  <a:schemeClr val="tx1">
                    <a:lumMod val="50000"/>
                  </a:schemeClr>
                </a:solidFill>
              </a:rPr>
              <a:t> </a:t>
            </a:r>
          </a:p>
          <a:p>
            <a:pPr lvl="1">
              <a:defRPr/>
            </a:pPr>
            <a:r>
              <a:rPr lang="en-US" sz="1400" dirty="0" smtClean="0">
                <a:solidFill>
                  <a:schemeClr val="tx1">
                    <a:lumMod val="50000"/>
                  </a:schemeClr>
                </a:solidFill>
              </a:rPr>
              <a:t>Anecdote </a:t>
            </a:r>
            <a:r>
              <a:rPr lang="en-US" sz="1400" dirty="0">
                <a:solidFill>
                  <a:schemeClr val="tx1">
                    <a:lumMod val="50000"/>
                  </a:schemeClr>
                </a:solidFill>
              </a:rPr>
              <a:t>of the “black cat” </a:t>
            </a:r>
            <a:r>
              <a:rPr lang="en-US" sz="1400" dirty="0" smtClean="0">
                <a:solidFill>
                  <a:schemeClr val="tx1">
                    <a:lumMod val="50000"/>
                  </a:schemeClr>
                </a:solidFill>
              </a:rPr>
              <a:t>case: Case </a:t>
            </a:r>
            <a:r>
              <a:rPr lang="en-US" sz="1400" dirty="0">
                <a:solidFill>
                  <a:schemeClr val="tx1">
                    <a:lumMod val="50000"/>
                  </a:schemeClr>
                </a:solidFill>
              </a:rPr>
              <a:t>involved a maid who was to receive a certain income amount </a:t>
            </a:r>
            <a:r>
              <a:rPr lang="en-US" sz="1400" dirty="0" smtClean="0">
                <a:solidFill>
                  <a:schemeClr val="tx1">
                    <a:lumMod val="50000"/>
                  </a:schemeClr>
                </a:solidFill>
              </a:rPr>
              <a:t>for </a:t>
            </a:r>
            <a:r>
              <a:rPr lang="en-US" sz="1400" dirty="0">
                <a:solidFill>
                  <a:schemeClr val="tx1">
                    <a:lumMod val="50000"/>
                  </a:schemeClr>
                </a:solidFill>
              </a:rPr>
              <a:t>as long as the decedent’s cat was alive and the maid took care </a:t>
            </a:r>
            <a:r>
              <a:rPr lang="en-US" sz="1400" dirty="0" smtClean="0">
                <a:solidFill>
                  <a:schemeClr val="tx1">
                    <a:lumMod val="50000"/>
                  </a:schemeClr>
                </a:solidFill>
              </a:rPr>
              <a:t>of </a:t>
            </a:r>
            <a:r>
              <a:rPr lang="en-US" sz="1400" dirty="0">
                <a:solidFill>
                  <a:schemeClr val="tx1">
                    <a:lumMod val="50000"/>
                  </a:schemeClr>
                </a:solidFill>
              </a:rPr>
              <a:t>the cat.  It was later determined that the original cat died and </a:t>
            </a:r>
            <a:r>
              <a:rPr lang="en-US" sz="1400" dirty="0" smtClean="0">
                <a:solidFill>
                  <a:schemeClr val="tx1">
                    <a:lumMod val="50000"/>
                  </a:schemeClr>
                </a:solidFill>
              </a:rPr>
              <a:t>the </a:t>
            </a:r>
            <a:r>
              <a:rPr lang="en-US" sz="1400" dirty="0">
                <a:solidFill>
                  <a:schemeClr val="tx1">
                    <a:lumMod val="50000"/>
                  </a:schemeClr>
                </a:solidFill>
              </a:rPr>
              <a:t>maid just continued to replace the original cat with subsequent </a:t>
            </a:r>
            <a:r>
              <a:rPr lang="en-US" sz="1400" dirty="0" smtClean="0">
                <a:solidFill>
                  <a:schemeClr val="tx1">
                    <a:lumMod val="50000"/>
                  </a:schemeClr>
                </a:solidFill>
              </a:rPr>
              <a:t>black </a:t>
            </a:r>
            <a:r>
              <a:rPr lang="en-US" sz="1400" dirty="0">
                <a:solidFill>
                  <a:schemeClr val="tx1">
                    <a:lumMod val="50000"/>
                  </a:schemeClr>
                </a:solidFill>
              </a:rPr>
              <a:t>cats until the trustee caught on.</a:t>
            </a:r>
          </a:p>
          <a:p>
            <a:pPr marL="0" indent="0">
              <a:buNone/>
            </a:pPr>
            <a:r>
              <a:rPr lang="en-US" sz="1400" dirty="0" smtClean="0">
                <a:solidFill>
                  <a:schemeClr val="tx1">
                    <a:lumMod val="50000"/>
                  </a:schemeClr>
                </a:solidFill>
              </a:rPr>
              <a:t> </a:t>
            </a:r>
            <a:endParaRPr lang="en-US" sz="1400" dirty="0">
              <a:solidFill>
                <a:schemeClr val="tx1">
                  <a:lumMod val="50000"/>
                </a:schemeClr>
              </a:solidFill>
            </a:endParaRPr>
          </a:p>
        </p:txBody>
      </p:sp>
    </p:spTree>
    <p:extLst>
      <p:ext uri="{BB962C8B-B14F-4D97-AF65-F5344CB8AC3E}">
        <p14:creationId xmlns:p14="http://schemas.microsoft.com/office/powerpoint/2010/main" val="2247203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Estate Planning for Pets – Non-trust Options</a:t>
            </a:r>
            <a:endParaRPr lang="en-US" u="sng" dirty="0"/>
          </a:p>
        </p:txBody>
      </p:sp>
      <p:sp>
        <p:nvSpPr>
          <p:cNvPr id="3" name="Text Placeholder 2"/>
          <p:cNvSpPr>
            <a:spLocks noGrp="1"/>
          </p:cNvSpPr>
          <p:nvPr>
            <p:ph type="body" sz="quarter" idx="11"/>
          </p:nvPr>
        </p:nvSpPr>
        <p:spPr>
          <a:xfrm>
            <a:off x="457200" y="1066800"/>
            <a:ext cx="8229600" cy="4800600"/>
          </a:xfrm>
        </p:spPr>
        <p:txBody>
          <a:bodyPr/>
          <a:lstStyle/>
          <a:p>
            <a:r>
              <a:rPr lang="en-US" sz="1400" dirty="0" smtClean="0">
                <a:solidFill>
                  <a:schemeClr val="tx1">
                    <a:lumMod val="50000"/>
                  </a:schemeClr>
                </a:solidFill>
              </a:rPr>
              <a:t>Wills and Codicils</a:t>
            </a:r>
          </a:p>
          <a:p>
            <a:pPr lvl="1"/>
            <a:r>
              <a:rPr lang="en-US" sz="1400" dirty="0" smtClean="0">
                <a:solidFill>
                  <a:schemeClr val="tx1">
                    <a:lumMod val="50000"/>
                  </a:schemeClr>
                </a:solidFill>
              </a:rPr>
              <a:t>By law, animals are property, and therefore can be distributed through a Will.</a:t>
            </a:r>
          </a:p>
          <a:p>
            <a:pPr lvl="1"/>
            <a:r>
              <a:rPr lang="en-US" sz="1400" dirty="0" smtClean="0">
                <a:solidFill>
                  <a:schemeClr val="tx1">
                    <a:lumMod val="50000"/>
                  </a:schemeClr>
                </a:solidFill>
              </a:rPr>
              <a:t>Testator can bequeath companion animal or animals to a person or persons.</a:t>
            </a:r>
          </a:p>
          <a:p>
            <a:pPr lvl="1"/>
            <a:r>
              <a:rPr lang="en-US" sz="1400" dirty="0" smtClean="0">
                <a:solidFill>
                  <a:schemeClr val="tx1">
                    <a:lumMod val="50000"/>
                  </a:schemeClr>
                </a:solidFill>
              </a:rPr>
              <a:t>Testator can also provide specific bequest of certain amount of money</a:t>
            </a:r>
            <a:r>
              <a:rPr lang="en-US" sz="1400" dirty="0">
                <a:solidFill>
                  <a:schemeClr val="tx1">
                    <a:lumMod val="50000"/>
                  </a:schemeClr>
                </a:solidFill>
              </a:rPr>
              <a:t> </a:t>
            </a:r>
            <a:r>
              <a:rPr lang="en-US" sz="1400" dirty="0" smtClean="0">
                <a:solidFill>
                  <a:schemeClr val="tx1">
                    <a:lumMod val="50000"/>
                  </a:schemeClr>
                </a:solidFill>
              </a:rPr>
              <a:t>or other assets to help defray cost of continued care of animals for remainder of their lives.</a:t>
            </a:r>
          </a:p>
          <a:p>
            <a:pPr lvl="1"/>
            <a:r>
              <a:rPr lang="en-US" sz="1400" dirty="0" smtClean="0">
                <a:solidFill>
                  <a:schemeClr val="tx1">
                    <a:lumMod val="50000"/>
                  </a:schemeClr>
                </a:solidFill>
              </a:rPr>
              <a:t>Testator can include precatory language for requested care of animals but the terms cannot be enforced.</a:t>
            </a:r>
          </a:p>
          <a:p>
            <a:pPr lvl="1"/>
            <a:r>
              <a:rPr lang="en-US" sz="1400" dirty="0" smtClean="0">
                <a:solidFill>
                  <a:schemeClr val="tx1">
                    <a:lumMod val="50000"/>
                  </a:schemeClr>
                </a:solidFill>
              </a:rPr>
              <a:t>Benefits – better than no plan at all; usually if friends or family members are selected, they will have some sense of duty, obligation to carry out testator’s wishes.</a:t>
            </a:r>
          </a:p>
          <a:p>
            <a:pPr lvl="1"/>
            <a:r>
              <a:rPr lang="en-US" sz="1400" dirty="0" smtClean="0">
                <a:solidFill>
                  <a:schemeClr val="tx1">
                    <a:lumMod val="50000"/>
                  </a:schemeClr>
                </a:solidFill>
              </a:rPr>
              <a:t>Risks – no means of enforcement, once bequest is made, the recipients can do whatever they wish with both the animals and the assets received. There is no guarantee that the persons selected will continue to care for the animals or even keep them. </a:t>
            </a:r>
          </a:p>
          <a:p>
            <a:pPr lvl="1"/>
            <a:endParaRPr lang="en-US" dirty="0"/>
          </a:p>
        </p:txBody>
      </p:sp>
    </p:spTree>
    <p:extLst>
      <p:ext uri="{BB962C8B-B14F-4D97-AF65-F5344CB8AC3E}">
        <p14:creationId xmlns:p14="http://schemas.microsoft.com/office/powerpoint/2010/main" val="138977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Estate Planning for Pets – Non-trust </a:t>
            </a:r>
            <a:r>
              <a:rPr lang="en-US" u="sng" dirty="0"/>
              <a:t>O</a:t>
            </a:r>
            <a:r>
              <a:rPr lang="en-US" u="sng" dirty="0" smtClean="0"/>
              <a:t>ptions</a:t>
            </a:r>
            <a:endParaRPr lang="en-US" u="sng" dirty="0"/>
          </a:p>
        </p:txBody>
      </p:sp>
      <p:sp>
        <p:nvSpPr>
          <p:cNvPr id="3" name="Text Placeholder 2"/>
          <p:cNvSpPr>
            <a:spLocks noGrp="1"/>
          </p:cNvSpPr>
          <p:nvPr>
            <p:ph type="body" sz="quarter" idx="11"/>
          </p:nvPr>
        </p:nvSpPr>
        <p:spPr/>
        <p:txBody>
          <a:bodyPr/>
          <a:lstStyle/>
          <a:p>
            <a:r>
              <a:rPr lang="en-US" sz="1400" dirty="0" smtClean="0">
                <a:solidFill>
                  <a:schemeClr val="tx1">
                    <a:lumMod val="50000"/>
                  </a:schemeClr>
                </a:solidFill>
              </a:rPr>
              <a:t>Wills and Codicils – Sample language</a:t>
            </a:r>
          </a:p>
          <a:p>
            <a:pPr lvl="1"/>
            <a:r>
              <a:rPr lang="en-US" sz="1400" dirty="0" smtClean="0">
                <a:solidFill>
                  <a:schemeClr val="tx1">
                    <a:lumMod val="50000"/>
                  </a:schemeClr>
                </a:solidFill>
                <a:latin typeface="+mn-lt"/>
              </a:rPr>
              <a:t>“</a:t>
            </a:r>
            <a:r>
              <a:rPr lang="en-US" sz="1400" dirty="0" smtClean="0">
                <a:solidFill>
                  <a:schemeClr val="tx1">
                    <a:lumMod val="50000"/>
                  </a:schemeClr>
                </a:solidFill>
                <a:latin typeface="+mn-lt"/>
              </a:rPr>
              <a:t>I leave my cats, Milo and Olivia, and any other companion animals I may own at the time of my death to my sister-in-law Julie Connelly, with the request that she care for them for the remainder of their lives.  If Julie is unable or unwilling to accept such animals, my Personal Representative shall be given to the MSPCA Boston shelter, with the request that they be placed in a new home together and not separated.”</a:t>
            </a:r>
          </a:p>
          <a:p>
            <a:pPr lvl="1"/>
            <a:r>
              <a:rPr lang="en-US" sz="1400" dirty="0" smtClean="0">
                <a:solidFill>
                  <a:schemeClr val="tx1">
                    <a:lumMod val="50000"/>
                  </a:schemeClr>
                </a:solidFill>
                <a:latin typeface="+mn-lt"/>
              </a:rPr>
              <a:t>“I leave my dog, Greta, to my friend Amy Kopfler, along with the sum of $30,000 for the continued care of Greta for the remainder of her life, including but not limited to food, shelter, all veterinary costs, annual check-ups and vaccines, grooming and any kennel charges.”</a:t>
            </a:r>
          </a:p>
          <a:p>
            <a:pPr lvl="1"/>
            <a:r>
              <a:rPr lang="en-US" sz="1400" dirty="0" smtClean="0">
                <a:solidFill>
                  <a:schemeClr val="tx1">
                    <a:lumMod val="50000"/>
                  </a:schemeClr>
                </a:solidFill>
                <a:latin typeface="+mn-lt"/>
              </a:rPr>
              <a:t>“I direct my Personal Representative to pay, as an administrative expense, all costs, expenses associated with the care, feeding and any veterinary costs, of my cats, Ben and Jerry, and any other animals I may own at the time of my death, until the animals are placed with the persons that I have selected to care for the animals for the duration of their lives, regardless of whether or not these expenses are deductible for estate tax purposes.”</a:t>
            </a:r>
          </a:p>
          <a:p>
            <a:pPr marL="342900" lvl="1" indent="0">
              <a:buNone/>
            </a:pPr>
            <a:endParaRPr lang="en-US" dirty="0"/>
          </a:p>
        </p:txBody>
      </p:sp>
    </p:spTree>
    <p:extLst>
      <p:ext uri="{BB962C8B-B14F-4D97-AF65-F5344CB8AC3E}">
        <p14:creationId xmlns:p14="http://schemas.microsoft.com/office/powerpoint/2010/main" val="3516368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Estate Planning for Pets – Non-trust options</a:t>
            </a:r>
            <a:endParaRPr lang="en-US" u="sng" dirty="0"/>
          </a:p>
        </p:txBody>
      </p:sp>
      <p:sp>
        <p:nvSpPr>
          <p:cNvPr id="3" name="Text Placeholder 2"/>
          <p:cNvSpPr>
            <a:spLocks noGrp="1"/>
          </p:cNvSpPr>
          <p:nvPr>
            <p:ph type="body" sz="quarter" idx="11"/>
          </p:nvPr>
        </p:nvSpPr>
        <p:spPr>
          <a:xfrm>
            <a:off x="457200" y="990600"/>
            <a:ext cx="8229600" cy="5257800"/>
          </a:xfrm>
        </p:spPr>
        <p:txBody>
          <a:bodyPr>
            <a:noAutofit/>
          </a:bodyPr>
          <a:lstStyle/>
          <a:p>
            <a:r>
              <a:rPr lang="en-US" sz="1400" dirty="0" smtClean="0">
                <a:solidFill>
                  <a:schemeClr val="tx1">
                    <a:lumMod val="50000"/>
                  </a:schemeClr>
                </a:solidFill>
              </a:rPr>
              <a:t>Durable Power of Attorney</a:t>
            </a:r>
          </a:p>
          <a:p>
            <a:pPr lvl="1"/>
            <a:r>
              <a:rPr lang="en-US" sz="1400" dirty="0" smtClean="0">
                <a:solidFill>
                  <a:schemeClr val="tx1">
                    <a:lumMod val="50000"/>
                  </a:schemeClr>
                </a:solidFill>
                <a:latin typeface="+mn-lt"/>
              </a:rPr>
              <a:t>Can provide for care of companion animals during incapacity.  Language can include the following provisions:</a:t>
            </a:r>
          </a:p>
          <a:p>
            <a:pPr lvl="2"/>
            <a:r>
              <a:rPr lang="en-US" sz="1200" dirty="0" smtClean="0">
                <a:solidFill>
                  <a:schemeClr val="tx1">
                    <a:lumMod val="50000"/>
                  </a:schemeClr>
                </a:solidFill>
                <a:latin typeface="+mn-lt"/>
              </a:rPr>
              <a:t>Powers regarding daily needs – food, medications, </a:t>
            </a:r>
            <a:r>
              <a:rPr lang="en-US" sz="1200" dirty="0" smtClean="0">
                <a:solidFill>
                  <a:schemeClr val="tx1">
                    <a:lumMod val="50000"/>
                  </a:schemeClr>
                </a:solidFill>
                <a:latin typeface="+mn-lt"/>
              </a:rPr>
              <a:t>exercise.</a:t>
            </a:r>
            <a:endParaRPr lang="en-US" sz="1200" dirty="0" smtClean="0">
              <a:solidFill>
                <a:schemeClr val="tx1">
                  <a:lumMod val="50000"/>
                </a:schemeClr>
              </a:solidFill>
              <a:latin typeface="+mn-lt"/>
            </a:endParaRPr>
          </a:p>
          <a:p>
            <a:pPr lvl="3"/>
            <a:r>
              <a:rPr lang="en-US" sz="1200" dirty="0" smtClean="0">
                <a:solidFill>
                  <a:schemeClr val="tx1">
                    <a:lumMod val="50000"/>
                  </a:schemeClr>
                </a:solidFill>
                <a:latin typeface="+mn-lt"/>
              </a:rPr>
              <a:t>“My attorney-in-fact may do all that is necessary or required for the daily care and maintenance of health of my companion </a:t>
            </a:r>
            <a:r>
              <a:rPr lang="en-US" sz="1200" dirty="0" smtClean="0">
                <a:solidFill>
                  <a:schemeClr val="tx1">
                    <a:lumMod val="50000"/>
                  </a:schemeClr>
                </a:solidFill>
                <a:latin typeface="+mn-lt"/>
              </a:rPr>
              <a:t>animals.”</a:t>
            </a:r>
            <a:endParaRPr lang="en-US" sz="1200" dirty="0" smtClean="0">
              <a:solidFill>
                <a:schemeClr val="tx1">
                  <a:lumMod val="50000"/>
                </a:schemeClr>
              </a:solidFill>
              <a:latin typeface="+mn-lt"/>
            </a:endParaRPr>
          </a:p>
          <a:p>
            <a:pPr marL="1031875" lvl="3" indent="0">
              <a:buNone/>
            </a:pPr>
            <a:endParaRPr lang="en-US" sz="1200" dirty="0" smtClean="0">
              <a:solidFill>
                <a:schemeClr val="tx1">
                  <a:lumMod val="50000"/>
                </a:schemeClr>
              </a:solidFill>
              <a:latin typeface="+mn-lt"/>
            </a:endParaRPr>
          </a:p>
          <a:p>
            <a:pPr lvl="2"/>
            <a:r>
              <a:rPr lang="en-US" sz="1200" dirty="0" smtClean="0">
                <a:solidFill>
                  <a:schemeClr val="tx1">
                    <a:lumMod val="50000"/>
                  </a:schemeClr>
                </a:solidFill>
                <a:latin typeface="+mn-lt"/>
              </a:rPr>
              <a:t>Powers regarding medical care – authorizing any veterinary care, either maintenance or emergency / urgent </a:t>
            </a:r>
            <a:r>
              <a:rPr lang="en-US" sz="1200" dirty="0" smtClean="0">
                <a:solidFill>
                  <a:schemeClr val="tx1">
                    <a:lumMod val="50000"/>
                  </a:schemeClr>
                </a:solidFill>
                <a:latin typeface="+mn-lt"/>
              </a:rPr>
              <a:t>needs.</a:t>
            </a:r>
            <a:endParaRPr lang="en-US" sz="1200" dirty="0" smtClean="0">
              <a:solidFill>
                <a:schemeClr val="tx1">
                  <a:lumMod val="50000"/>
                </a:schemeClr>
              </a:solidFill>
              <a:latin typeface="+mn-lt"/>
            </a:endParaRPr>
          </a:p>
          <a:p>
            <a:pPr lvl="3"/>
            <a:r>
              <a:rPr lang="en-US" sz="1200" dirty="0" smtClean="0">
                <a:solidFill>
                  <a:schemeClr val="tx1">
                    <a:lumMod val="50000"/>
                  </a:schemeClr>
                </a:solidFill>
                <a:latin typeface="+mn-lt"/>
              </a:rPr>
              <a:t>“My attorney-in-fact approve and authorize any and all medical treatment deemed necessary by a duly-licensed veterinarian and may execute any consent, release or waiver of liability by the veterinarian relating to the medical, surgical or other essential treatment and care of my companion animals by a qualified veterinarian.”</a:t>
            </a:r>
          </a:p>
          <a:p>
            <a:pPr lvl="3"/>
            <a:endParaRPr lang="en-US" sz="1200" dirty="0" smtClean="0">
              <a:solidFill>
                <a:schemeClr val="tx1">
                  <a:lumMod val="50000"/>
                </a:schemeClr>
              </a:solidFill>
              <a:latin typeface="+mn-lt"/>
            </a:endParaRPr>
          </a:p>
          <a:p>
            <a:pPr lvl="2"/>
            <a:r>
              <a:rPr lang="en-US" sz="1200" dirty="0" smtClean="0">
                <a:solidFill>
                  <a:schemeClr val="tx1">
                    <a:lumMod val="50000"/>
                  </a:schemeClr>
                </a:solidFill>
                <a:latin typeface="+mn-lt"/>
              </a:rPr>
              <a:t>Power in the event of the death of a companion animal while principal is incapacitated – what to do with remains.</a:t>
            </a:r>
          </a:p>
          <a:p>
            <a:pPr lvl="3"/>
            <a:r>
              <a:rPr lang="en-US" sz="1200" dirty="0" smtClean="0">
                <a:solidFill>
                  <a:schemeClr val="tx1">
                    <a:lumMod val="50000"/>
                  </a:schemeClr>
                </a:solidFill>
                <a:latin typeface="+mn-lt"/>
              </a:rPr>
              <a:t>“If </a:t>
            </a:r>
            <a:r>
              <a:rPr lang="en-US" sz="1200" dirty="0" smtClean="0">
                <a:solidFill>
                  <a:schemeClr val="tx1">
                    <a:lumMod val="50000"/>
                  </a:schemeClr>
                </a:solidFill>
                <a:latin typeface="+mn-lt"/>
              </a:rPr>
              <a:t>any of my companion animals should die while I am incapacitated, My attorney-in-fact may direct the disposition of the remains as I would wish (request ashes, burial</a:t>
            </a:r>
            <a:r>
              <a:rPr lang="en-US" sz="1200" dirty="0" smtClean="0">
                <a:solidFill>
                  <a:schemeClr val="tx1">
                    <a:lumMod val="50000"/>
                  </a:schemeClr>
                </a:solidFill>
                <a:latin typeface="+mn-lt"/>
              </a:rPr>
              <a:t>).”</a:t>
            </a:r>
            <a:endParaRPr lang="en-US" sz="1200" dirty="0" smtClean="0">
              <a:solidFill>
                <a:schemeClr val="tx1">
                  <a:lumMod val="50000"/>
                </a:schemeClr>
              </a:solidFill>
              <a:latin typeface="+mn-lt"/>
            </a:endParaRPr>
          </a:p>
          <a:p>
            <a:pPr lvl="3"/>
            <a:endParaRPr lang="en-US" sz="1200" dirty="0" smtClean="0">
              <a:solidFill>
                <a:schemeClr val="tx1">
                  <a:lumMod val="50000"/>
                </a:schemeClr>
              </a:solidFill>
              <a:latin typeface="+mn-lt"/>
            </a:endParaRPr>
          </a:p>
          <a:p>
            <a:pPr lvl="2"/>
            <a:r>
              <a:rPr lang="en-US" sz="1200" dirty="0" smtClean="0">
                <a:solidFill>
                  <a:schemeClr val="tx1">
                    <a:lumMod val="50000"/>
                  </a:schemeClr>
                </a:solidFill>
                <a:latin typeface="+mn-lt"/>
              </a:rPr>
              <a:t>Power to locate temporary homes for companion animals – if principal will be incapacitated for extended period of time.</a:t>
            </a:r>
          </a:p>
          <a:p>
            <a:pPr lvl="3"/>
            <a:r>
              <a:rPr lang="en-US" sz="1200" dirty="0" smtClean="0">
                <a:solidFill>
                  <a:schemeClr val="tx1">
                    <a:lumMod val="50000"/>
                  </a:schemeClr>
                </a:solidFill>
                <a:latin typeface="+mn-lt"/>
              </a:rPr>
              <a:t>“My attorney-in-fact may place my companion animals with my family members or friends who are willing and able to care for the animals until I am again able to do so.”</a:t>
            </a:r>
          </a:p>
          <a:p>
            <a:pPr lvl="2"/>
            <a:endParaRPr lang="en-US" dirty="0" smtClean="0">
              <a:latin typeface="+mn-lt"/>
            </a:endParaRPr>
          </a:p>
          <a:p>
            <a:pPr lvl="1"/>
            <a:endParaRPr lang="en-US" sz="1400" dirty="0">
              <a:latin typeface="+mn-lt"/>
            </a:endParaRPr>
          </a:p>
        </p:txBody>
      </p:sp>
    </p:spTree>
    <p:extLst>
      <p:ext uri="{BB962C8B-B14F-4D97-AF65-F5344CB8AC3E}">
        <p14:creationId xmlns:p14="http://schemas.microsoft.com/office/powerpoint/2010/main" val="391086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Estate Planning for Pets – Non-trust </a:t>
            </a:r>
            <a:r>
              <a:rPr lang="en-US" u="sng" dirty="0"/>
              <a:t>O</a:t>
            </a:r>
            <a:r>
              <a:rPr lang="en-US" u="sng" dirty="0" smtClean="0"/>
              <a:t>ptions</a:t>
            </a:r>
            <a:endParaRPr lang="en-US" u="sng" dirty="0"/>
          </a:p>
        </p:txBody>
      </p:sp>
      <p:sp>
        <p:nvSpPr>
          <p:cNvPr id="3" name="Text Placeholder 2"/>
          <p:cNvSpPr>
            <a:spLocks noGrp="1"/>
          </p:cNvSpPr>
          <p:nvPr>
            <p:ph type="body" sz="quarter" idx="11"/>
          </p:nvPr>
        </p:nvSpPr>
        <p:spPr/>
        <p:txBody>
          <a:bodyPr/>
          <a:lstStyle/>
          <a:p>
            <a:r>
              <a:rPr lang="en-US" sz="1400" dirty="0" smtClean="0">
                <a:solidFill>
                  <a:schemeClr val="tx1">
                    <a:lumMod val="50000"/>
                  </a:schemeClr>
                </a:solidFill>
              </a:rPr>
              <a:t>Other Suggestions for Ensuring Care of Companion Animals</a:t>
            </a:r>
          </a:p>
          <a:p>
            <a:pPr lvl="1"/>
            <a:r>
              <a:rPr lang="en-US" sz="1400" dirty="0" smtClean="0">
                <a:solidFill>
                  <a:schemeClr val="tx1">
                    <a:lumMod val="50000"/>
                  </a:schemeClr>
                </a:solidFill>
              </a:rPr>
              <a:t>Stickers in windows</a:t>
            </a:r>
          </a:p>
          <a:p>
            <a:pPr lvl="1"/>
            <a:r>
              <a:rPr lang="en-US" sz="1400" dirty="0" smtClean="0">
                <a:solidFill>
                  <a:schemeClr val="tx1">
                    <a:lumMod val="50000"/>
                  </a:schemeClr>
                </a:solidFill>
              </a:rPr>
              <a:t>Pet ID card in wallet, purse, briefcase</a:t>
            </a:r>
          </a:p>
          <a:p>
            <a:pPr lvl="1"/>
            <a:r>
              <a:rPr lang="en-US" sz="1400" dirty="0" smtClean="0">
                <a:solidFill>
                  <a:schemeClr val="tx1">
                    <a:lumMod val="50000"/>
                  </a:schemeClr>
                </a:solidFill>
              </a:rPr>
              <a:t>Lists of medications, food, veterinarian in easy-to-find location within house</a:t>
            </a:r>
          </a:p>
          <a:p>
            <a:pPr lvl="1"/>
            <a:r>
              <a:rPr lang="en-US" sz="1400" dirty="0" smtClean="0">
                <a:solidFill>
                  <a:schemeClr val="tx1">
                    <a:lumMod val="50000"/>
                  </a:schemeClr>
                </a:solidFill>
              </a:rPr>
              <a:t>Pet carriers in central location</a:t>
            </a:r>
          </a:p>
          <a:p>
            <a:pPr lvl="1"/>
            <a:r>
              <a:rPr lang="en-US" sz="1400" dirty="0" smtClean="0">
                <a:solidFill>
                  <a:schemeClr val="tx1">
                    <a:lumMod val="50000"/>
                  </a:schemeClr>
                </a:solidFill>
              </a:rPr>
              <a:t>File with vaccines, annual check-ups, rabies tags, pet care insurance information</a:t>
            </a:r>
          </a:p>
          <a:p>
            <a:pPr marL="342900" lvl="1" indent="0">
              <a:buNone/>
            </a:pPr>
            <a:endParaRPr lang="en-US" dirty="0" smtClean="0"/>
          </a:p>
          <a:p>
            <a:pPr marL="342900" lvl="1" indent="0">
              <a:buNone/>
            </a:pPr>
            <a:endParaRPr lang="en-US" dirty="0"/>
          </a:p>
        </p:txBody>
      </p:sp>
    </p:spTree>
    <p:extLst>
      <p:ext uri="{BB962C8B-B14F-4D97-AF65-F5344CB8AC3E}">
        <p14:creationId xmlns:p14="http://schemas.microsoft.com/office/powerpoint/2010/main" val="4219147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Federal Legislation  </a:t>
            </a:r>
            <a:endParaRPr lang="en-US" u="sng" dirty="0"/>
          </a:p>
        </p:txBody>
      </p:sp>
      <p:sp>
        <p:nvSpPr>
          <p:cNvPr id="21" name="Text Placeholder 20"/>
          <p:cNvSpPr>
            <a:spLocks noGrp="1"/>
          </p:cNvSpPr>
          <p:nvPr>
            <p:ph type="body" sz="quarter" idx="11"/>
          </p:nvPr>
        </p:nvSpPr>
        <p:spPr/>
        <p:txBody>
          <a:bodyPr>
            <a:normAutofit/>
          </a:bodyPr>
          <a:lstStyle/>
          <a:p>
            <a:r>
              <a:rPr lang="en-US" altLang="en-US" sz="1400" dirty="0">
                <a:solidFill>
                  <a:schemeClr val="tx1">
                    <a:lumMod val="50000"/>
                  </a:schemeClr>
                </a:solidFill>
              </a:rPr>
              <a:t>The Morgan Bill</a:t>
            </a:r>
          </a:p>
          <a:p>
            <a:pPr lvl="1"/>
            <a:r>
              <a:rPr lang="en-US" altLang="en-US" sz="1400" dirty="0">
                <a:solidFill>
                  <a:schemeClr val="tx1">
                    <a:lumMod val="50000"/>
                  </a:schemeClr>
                </a:solidFill>
              </a:rPr>
              <a:t>Introduced by Representative Earl Blumenauer of Oregon, first in 1999 and again in 2001 Congress.  </a:t>
            </a:r>
          </a:p>
          <a:p>
            <a:pPr lvl="1"/>
            <a:r>
              <a:rPr lang="en-US" altLang="en-US" sz="1400" dirty="0">
                <a:solidFill>
                  <a:schemeClr val="tx1">
                    <a:lumMod val="50000"/>
                  </a:schemeClr>
                </a:solidFill>
              </a:rPr>
              <a:t>Named for Representative Blumenauer’s Collie, Morgan, the bill would allow a pet trust with a charitable remainder to qualify for estate tax deductions.</a:t>
            </a:r>
          </a:p>
          <a:p>
            <a:pPr lvl="1"/>
            <a:endParaRPr lang="en-US" altLang="en-US" sz="1400" dirty="0">
              <a:solidFill>
                <a:schemeClr val="tx1">
                  <a:lumMod val="50000"/>
                </a:schemeClr>
              </a:solidFill>
            </a:endParaRPr>
          </a:p>
          <a:p>
            <a:r>
              <a:rPr lang="en-US" altLang="en-US" sz="1400" dirty="0">
                <a:solidFill>
                  <a:schemeClr val="tx1">
                    <a:lumMod val="50000"/>
                  </a:schemeClr>
                </a:solidFill>
              </a:rPr>
              <a:t>The Humanity And Pets Partnered through the Years Act – a.k.a. “HAPPY Act”</a:t>
            </a:r>
          </a:p>
          <a:p>
            <a:pPr lvl="1"/>
            <a:r>
              <a:rPr lang="en-US" altLang="en-US" sz="1400" dirty="0">
                <a:solidFill>
                  <a:schemeClr val="tx1">
                    <a:lumMod val="50000"/>
                  </a:schemeClr>
                </a:solidFill>
              </a:rPr>
              <a:t>Introduced by Rep. Thaddeus McCotter of Michigan with co-sponsors Rep Steve Cohen of Tennessee and Rep Jared Polis of Colorado and endorsed by many national animal welfare organizations.</a:t>
            </a:r>
          </a:p>
          <a:p>
            <a:pPr lvl="1"/>
            <a:r>
              <a:rPr lang="en-US" altLang="en-US" sz="1400" dirty="0">
                <a:solidFill>
                  <a:schemeClr val="tx1">
                    <a:lumMod val="50000"/>
                  </a:schemeClr>
                </a:solidFill>
              </a:rPr>
              <a:t>The act would allow pet owners to deduct up to $3,500 of pet-related expenses from their Federal taxable income for income tax purposes.</a:t>
            </a:r>
          </a:p>
          <a:p>
            <a:pPr lvl="1">
              <a:buNone/>
            </a:pPr>
            <a:endParaRPr lang="en-US" altLang="en-US" sz="1400" dirty="0">
              <a:solidFill>
                <a:schemeClr val="tx1">
                  <a:lumMod val="50000"/>
                </a:schemeClr>
              </a:solidFill>
            </a:endParaRPr>
          </a:p>
          <a:p>
            <a:r>
              <a:rPr lang="en-US" altLang="en-US" sz="1400" dirty="0">
                <a:solidFill>
                  <a:schemeClr val="tx1">
                    <a:lumMod val="50000"/>
                  </a:schemeClr>
                </a:solidFill>
              </a:rPr>
              <a:t>To date, neither bill has been enacted.</a:t>
            </a:r>
          </a:p>
          <a:p>
            <a:pPr marL="0" indent="0">
              <a:buNone/>
            </a:pPr>
            <a:endParaRPr lang="en-US" dirty="0">
              <a:solidFill>
                <a:schemeClr val="tx1">
                  <a:lumMod val="50000"/>
                </a:schemeClr>
              </a:solidFill>
            </a:endParaRPr>
          </a:p>
        </p:txBody>
      </p:sp>
    </p:spTree>
    <p:extLst>
      <p:ext uri="{BB962C8B-B14F-4D97-AF65-F5344CB8AC3E}">
        <p14:creationId xmlns:p14="http://schemas.microsoft.com/office/powerpoint/2010/main" val="361734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Public Policy Considerations </a:t>
            </a:r>
            <a:endParaRPr lang="en-US" u="sng" dirty="0"/>
          </a:p>
        </p:txBody>
      </p:sp>
      <p:sp>
        <p:nvSpPr>
          <p:cNvPr id="21" name="Text Placeholder 20"/>
          <p:cNvSpPr>
            <a:spLocks noGrp="1"/>
          </p:cNvSpPr>
          <p:nvPr>
            <p:ph type="body" sz="quarter" idx="11"/>
          </p:nvPr>
        </p:nvSpPr>
        <p:spPr/>
        <p:txBody>
          <a:bodyPr>
            <a:normAutofit/>
          </a:bodyPr>
          <a:lstStyle/>
          <a:p>
            <a:r>
              <a:rPr lang="en-US" altLang="en-US" sz="1400" dirty="0">
                <a:solidFill>
                  <a:schemeClr val="tx1">
                    <a:lumMod val="50000"/>
                  </a:schemeClr>
                </a:solidFill>
              </a:rPr>
              <a:t>More and more people view their pets as family members and are concerned about the welfare of these animals if the animals should outlive them.  The increase in veterinary advances now available to companion animals and the advent of pet health insurance for owners to minimize or reduce costs has added to the overall health and lifespan of people’s pets.  </a:t>
            </a:r>
          </a:p>
          <a:p>
            <a:pPr lvl="1"/>
            <a:r>
              <a:rPr lang="en-US" altLang="en-US" sz="1400" dirty="0">
                <a:solidFill>
                  <a:schemeClr val="tx1">
                    <a:lumMod val="50000"/>
                  </a:schemeClr>
                </a:solidFill>
              </a:rPr>
              <a:t>It has been estimated that between 12 and 27% of pet owners include their pets in estate planning.  </a:t>
            </a:r>
          </a:p>
          <a:p>
            <a:pPr lvl="1"/>
            <a:r>
              <a:rPr lang="en-US" altLang="en-US" sz="1400" dirty="0">
                <a:solidFill>
                  <a:schemeClr val="tx1">
                    <a:lumMod val="50000"/>
                  </a:schemeClr>
                </a:solidFill>
              </a:rPr>
              <a:t>The American Veterinary Medical Association estimates that over 68.7 million households care for a companion animal.  </a:t>
            </a:r>
          </a:p>
          <a:p>
            <a:pPr lvl="1"/>
            <a:r>
              <a:rPr lang="en-US" altLang="en-US" sz="1400" dirty="0">
                <a:solidFill>
                  <a:schemeClr val="tx1">
                    <a:lumMod val="50000"/>
                  </a:schemeClr>
                </a:solidFill>
              </a:rPr>
              <a:t>In Massachusetts, it is estimated that 33.3% of households live with a cat or dog.</a:t>
            </a:r>
          </a:p>
          <a:p>
            <a:r>
              <a:rPr lang="en-US" altLang="en-US" sz="1400" dirty="0">
                <a:solidFill>
                  <a:schemeClr val="tx1">
                    <a:lumMod val="50000"/>
                  </a:schemeClr>
                </a:solidFill>
              </a:rPr>
              <a:t>Municipal shelters and animal rescue organizations find that the incapacity or death of an owner results in abandonment, surrender or the inability to care for the pet. </a:t>
            </a:r>
          </a:p>
          <a:p>
            <a:r>
              <a:rPr lang="en-US" altLang="en-US" sz="1400" dirty="0">
                <a:solidFill>
                  <a:schemeClr val="tx1">
                    <a:lumMod val="50000"/>
                  </a:schemeClr>
                </a:solidFill>
              </a:rPr>
              <a:t>A Pet Trust statute in Massachusetts </a:t>
            </a:r>
            <a:r>
              <a:rPr lang="en-US" altLang="en-US" sz="1400" dirty="0" smtClean="0">
                <a:solidFill>
                  <a:schemeClr val="tx1">
                    <a:lumMod val="50000"/>
                  </a:schemeClr>
                </a:solidFill>
              </a:rPr>
              <a:t>allows </a:t>
            </a:r>
            <a:r>
              <a:rPr lang="en-US" altLang="en-US" sz="1400" dirty="0">
                <a:solidFill>
                  <a:schemeClr val="tx1">
                    <a:lumMod val="50000"/>
                  </a:schemeClr>
                </a:solidFill>
              </a:rPr>
              <a:t>pet owners to provide financial resources for the care of their animals in the event of incapacity or death.  Additionally, the burden placed on municipal shelters and rescue organizations </a:t>
            </a:r>
            <a:r>
              <a:rPr lang="en-US" altLang="en-US" sz="1400" dirty="0" smtClean="0">
                <a:solidFill>
                  <a:schemeClr val="tx1">
                    <a:lumMod val="50000"/>
                  </a:schemeClr>
                </a:solidFill>
              </a:rPr>
              <a:t>will hopefully be </a:t>
            </a:r>
            <a:r>
              <a:rPr lang="en-US" altLang="en-US" sz="1400" dirty="0">
                <a:solidFill>
                  <a:schemeClr val="tx1">
                    <a:lumMod val="50000"/>
                  </a:schemeClr>
                </a:solidFill>
              </a:rPr>
              <a:t>eased as pet </a:t>
            </a:r>
            <a:r>
              <a:rPr lang="en-US" altLang="en-US" sz="1400" dirty="0" smtClean="0">
                <a:solidFill>
                  <a:schemeClr val="tx1">
                    <a:lumMod val="50000"/>
                  </a:schemeClr>
                </a:solidFill>
              </a:rPr>
              <a:t>owners </a:t>
            </a:r>
            <a:r>
              <a:rPr lang="en-US" altLang="en-US" sz="1400" dirty="0" smtClean="0">
                <a:solidFill>
                  <a:schemeClr val="tx1">
                    <a:lumMod val="50000"/>
                  </a:schemeClr>
                </a:solidFill>
              </a:rPr>
              <a:t>now have </a:t>
            </a:r>
            <a:r>
              <a:rPr lang="en-US" altLang="en-US" sz="1400" dirty="0">
                <a:solidFill>
                  <a:schemeClr val="tx1">
                    <a:lumMod val="50000"/>
                  </a:schemeClr>
                </a:solidFill>
              </a:rPr>
              <a:t>a viable, enforceable alternative plan for the care of their animals.</a:t>
            </a:r>
          </a:p>
          <a:p>
            <a:pPr marL="0" indent="0">
              <a:buNone/>
            </a:pPr>
            <a:endParaRPr lang="en-US" sz="1400" dirty="0" smtClean="0"/>
          </a:p>
          <a:p>
            <a:endParaRPr lang="en-US" dirty="0"/>
          </a:p>
        </p:txBody>
      </p:sp>
    </p:spTree>
    <p:extLst>
      <p:ext uri="{BB962C8B-B14F-4D97-AF65-F5344CB8AC3E}">
        <p14:creationId xmlns:p14="http://schemas.microsoft.com/office/powerpoint/2010/main" val="3674681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References</a:t>
            </a:r>
            <a:endParaRPr lang="en-US" u="sng" dirty="0"/>
          </a:p>
        </p:txBody>
      </p:sp>
      <p:sp>
        <p:nvSpPr>
          <p:cNvPr id="21" name="Text Placeholder 20"/>
          <p:cNvSpPr>
            <a:spLocks noGrp="1"/>
          </p:cNvSpPr>
          <p:nvPr>
            <p:ph type="body" sz="quarter" idx="11"/>
          </p:nvPr>
        </p:nvSpPr>
        <p:spPr/>
        <p:txBody>
          <a:bodyPr>
            <a:normAutofit/>
          </a:bodyPr>
          <a:lstStyle/>
          <a:p>
            <a:r>
              <a:rPr lang="en-US" altLang="en-US" sz="1400" dirty="0" smtClean="0">
                <a:solidFill>
                  <a:schemeClr val="tx1">
                    <a:lumMod val="50000"/>
                  </a:schemeClr>
                </a:solidFill>
              </a:rPr>
              <a:t>The </a:t>
            </a:r>
            <a:r>
              <a:rPr lang="en-US" altLang="en-US" sz="1400" dirty="0">
                <a:solidFill>
                  <a:schemeClr val="tx1">
                    <a:lumMod val="50000"/>
                  </a:schemeClr>
                </a:solidFill>
              </a:rPr>
              <a:t>following sources were used in compiling the information contained in this presentation</a:t>
            </a:r>
            <a:r>
              <a:rPr lang="en-US" altLang="en-US" sz="1400" dirty="0" smtClean="0">
                <a:solidFill>
                  <a:schemeClr val="tx1">
                    <a:lumMod val="50000"/>
                  </a:schemeClr>
                </a:solidFill>
              </a:rPr>
              <a:t>:</a:t>
            </a:r>
            <a:endParaRPr lang="en-US" altLang="en-US" sz="1400" dirty="0">
              <a:solidFill>
                <a:schemeClr val="tx1">
                  <a:lumMod val="50000"/>
                </a:schemeClr>
              </a:solidFill>
            </a:endParaRPr>
          </a:p>
          <a:p>
            <a:pPr lvl="1"/>
            <a:r>
              <a:rPr lang="en-US" altLang="en-US" sz="1400" dirty="0">
                <a:solidFill>
                  <a:schemeClr val="tx1">
                    <a:lumMod val="50000"/>
                  </a:schemeClr>
                </a:solidFill>
                <a:latin typeface="+mn-lt"/>
              </a:rPr>
              <a:t>The Uniform Trust Code</a:t>
            </a:r>
          </a:p>
          <a:p>
            <a:pPr lvl="1"/>
            <a:r>
              <a:rPr lang="en-US" altLang="en-US" sz="1400" dirty="0">
                <a:solidFill>
                  <a:schemeClr val="tx1">
                    <a:lumMod val="50000"/>
                  </a:schemeClr>
                </a:solidFill>
                <a:latin typeface="+mn-lt"/>
              </a:rPr>
              <a:t>The Uniform Probate Code</a:t>
            </a:r>
          </a:p>
          <a:p>
            <a:pPr lvl="1"/>
            <a:r>
              <a:rPr lang="en-US" altLang="en-US" sz="1400" dirty="0">
                <a:solidFill>
                  <a:schemeClr val="tx1">
                    <a:lumMod val="50000"/>
                  </a:schemeClr>
                </a:solidFill>
                <a:latin typeface="+mn-lt"/>
              </a:rPr>
              <a:t>Individual state pet statutes</a:t>
            </a:r>
          </a:p>
          <a:p>
            <a:pPr lvl="1"/>
            <a:r>
              <a:rPr lang="en-US" altLang="en-US" sz="1400" dirty="0">
                <a:solidFill>
                  <a:schemeClr val="tx1">
                    <a:lumMod val="50000"/>
                  </a:schemeClr>
                </a:solidFill>
                <a:latin typeface="+mn-lt"/>
              </a:rPr>
              <a:t>Federal and Massachusetts proposed and enacted legislation</a:t>
            </a:r>
          </a:p>
          <a:p>
            <a:pPr lvl="1"/>
            <a:r>
              <a:rPr lang="en-US" altLang="en-US" sz="1400" dirty="0">
                <a:solidFill>
                  <a:schemeClr val="tx1">
                    <a:lumMod val="50000"/>
                  </a:schemeClr>
                </a:solidFill>
                <a:latin typeface="+mn-lt"/>
              </a:rPr>
              <a:t>The website of Professor Gerry W. Beyer of Texas Tech University School of </a:t>
            </a:r>
            <a:r>
              <a:rPr lang="en-US" altLang="en-US" sz="1400" dirty="0" smtClean="0">
                <a:solidFill>
                  <a:schemeClr val="tx1">
                    <a:lumMod val="50000"/>
                  </a:schemeClr>
                </a:solidFill>
                <a:latin typeface="+mn-lt"/>
              </a:rPr>
              <a:t>Law – </a:t>
            </a:r>
            <a:r>
              <a:rPr lang="en-US" altLang="en-US" sz="1400" dirty="0" smtClean="0">
                <a:latin typeface="+mn-lt"/>
                <a:hlinkClick r:id="rId2"/>
              </a:rPr>
              <a:t>http://www.ProfessorBeyer.com</a:t>
            </a:r>
            <a:endParaRPr lang="en-US" altLang="en-US" sz="1400" dirty="0" smtClean="0">
              <a:latin typeface="+mn-lt"/>
            </a:endParaRPr>
          </a:p>
          <a:p>
            <a:pPr marL="342900" lvl="1" indent="0">
              <a:buNone/>
            </a:pPr>
            <a:endParaRPr lang="en-US" altLang="en-US" sz="1400" dirty="0">
              <a:latin typeface="+mn-lt"/>
            </a:endParaRPr>
          </a:p>
          <a:p>
            <a:endParaRPr lang="en-US" altLang="en-US" sz="2000" dirty="0"/>
          </a:p>
          <a:p>
            <a:pPr marL="0" indent="0">
              <a:buNone/>
            </a:pPr>
            <a:endParaRPr lang="en-US" dirty="0" smtClean="0"/>
          </a:p>
          <a:p>
            <a:endParaRPr lang="en-US" dirty="0"/>
          </a:p>
        </p:txBody>
      </p:sp>
    </p:spTree>
    <p:extLst>
      <p:ext uri="{BB962C8B-B14F-4D97-AF65-F5344CB8AC3E}">
        <p14:creationId xmlns:p14="http://schemas.microsoft.com/office/powerpoint/2010/main" val="1900080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smtClean="0"/>
              <a:t>Table </a:t>
            </a:r>
            <a:r>
              <a:rPr lang="en-US" altLang="en-US" u="sng" dirty="0"/>
              <a:t>of Contents</a:t>
            </a:r>
            <a:endParaRPr lang="en-US" dirty="0"/>
          </a:p>
        </p:txBody>
      </p:sp>
      <p:sp>
        <p:nvSpPr>
          <p:cNvPr id="4" name="Content Placeholder 3"/>
          <p:cNvSpPr>
            <a:spLocks noGrp="1"/>
          </p:cNvSpPr>
          <p:nvPr>
            <p:ph sz="quarter" idx="11"/>
          </p:nvPr>
        </p:nvSpPr>
        <p:spPr>
          <a:xfrm>
            <a:off x="457200" y="1143000"/>
            <a:ext cx="8305800" cy="4800600"/>
          </a:xfrm>
        </p:spPr>
        <p:txBody>
          <a:bodyPr>
            <a:normAutofit fontScale="85000" lnSpcReduction="20000"/>
          </a:bodyPr>
          <a:lstStyle/>
          <a:p>
            <a:pPr marL="342900" indent="-342900">
              <a:buClr>
                <a:schemeClr val="accent1"/>
              </a:buClr>
              <a:buFont typeface="Wingdings" panose="05000000000000000000" pitchFamily="2" charset="2"/>
              <a:buChar char="§"/>
            </a:pPr>
            <a:r>
              <a:rPr lang="en-US" altLang="en-US" sz="2400" dirty="0">
                <a:solidFill>
                  <a:schemeClr val="tx1">
                    <a:lumMod val="50000"/>
                  </a:schemeClr>
                </a:solidFill>
              </a:rPr>
              <a:t>Prelude: Controversies and </a:t>
            </a:r>
            <a:r>
              <a:rPr lang="en-US" altLang="en-US" sz="2400" dirty="0" smtClean="0">
                <a:solidFill>
                  <a:schemeClr val="tx1">
                    <a:lumMod val="50000"/>
                  </a:schemeClr>
                </a:solidFill>
              </a:rPr>
              <a:t>Celebrities</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Brief Overview </a:t>
            </a:r>
            <a:r>
              <a:rPr lang="en-US" altLang="en-US" sz="2400" dirty="0">
                <a:solidFill>
                  <a:schemeClr val="tx1">
                    <a:lumMod val="50000"/>
                  </a:schemeClr>
                </a:solidFill>
              </a:rPr>
              <a:t>of Pet Trusts A</a:t>
            </a:r>
            <a:r>
              <a:rPr lang="en-US" altLang="en-US" sz="2400" dirty="0" smtClean="0">
                <a:solidFill>
                  <a:schemeClr val="tx1">
                    <a:lumMod val="50000"/>
                  </a:schemeClr>
                </a:solidFill>
              </a:rPr>
              <a:t>round </a:t>
            </a:r>
            <a:r>
              <a:rPr lang="en-US" altLang="en-US" sz="2400" dirty="0">
                <a:solidFill>
                  <a:schemeClr val="tx1">
                    <a:lumMod val="50000"/>
                  </a:schemeClr>
                </a:solidFill>
              </a:rPr>
              <a:t>the </a:t>
            </a:r>
            <a:r>
              <a:rPr lang="en-US" altLang="en-US" sz="2400" dirty="0" smtClean="0">
                <a:solidFill>
                  <a:schemeClr val="tx1">
                    <a:lumMod val="50000"/>
                  </a:schemeClr>
                </a:solidFill>
              </a:rPr>
              <a:t>Country</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Massachusetts </a:t>
            </a:r>
            <a:r>
              <a:rPr lang="en-US" altLang="en-US" sz="2400" dirty="0">
                <a:solidFill>
                  <a:schemeClr val="tx1">
                    <a:lumMod val="50000"/>
                  </a:schemeClr>
                </a:solidFill>
              </a:rPr>
              <a:t>Pet Trust </a:t>
            </a:r>
            <a:r>
              <a:rPr lang="en-US" altLang="en-US" sz="2400" dirty="0" smtClean="0">
                <a:solidFill>
                  <a:schemeClr val="tx1">
                    <a:lumMod val="50000"/>
                  </a:schemeClr>
                </a:solidFill>
              </a:rPr>
              <a:t>Law </a:t>
            </a:r>
            <a:r>
              <a:rPr lang="en-US" altLang="en-US" sz="2400" dirty="0">
                <a:solidFill>
                  <a:schemeClr val="tx1">
                    <a:lumMod val="50000"/>
                  </a:schemeClr>
                </a:solidFill>
              </a:rPr>
              <a:t>H</a:t>
            </a:r>
            <a:r>
              <a:rPr lang="en-US" altLang="en-US" sz="2400" dirty="0" smtClean="0">
                <a:solidFill>
                  <a:schemeClr val="tx1">
                    <a:lumMod val="50000"/>
                  </a:schemeClr>
                </a:solidFill>
              </a:rPr>
              <a:t>istory</a:t>
            </a:r>
            <a:endParaRPr lang="en-US" altLang="en-US" sz="2400" dirty="0">
              <a:solidFill>
                <a:schemeClr val="tx1">
                  <a:lumMod val="50000"/>
                </a:schemeClr>
              </a:solidFill>
            </a:endParaRP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Massachusetts Uniform Trust Code Section 408</a:t>
            </a:r>
            <a:endParaRPr lang="en-US" altLang="en-US" sz="2400" dirty="0">
              <a:solidFill>
                <a:schemeClr val="tx1">
                  <a:lumMod val="50000"/>
                </a:schemeClr>
              </a:solidFill>
            </a:endParaRP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Comparison of Mass Pet </a:t>
            </a:r>
            <a:r>
              <a:rPr lang="en-US" altLang="en-US" sz="2400" dirty="0">
                <a:solidFill>
                  <a:schemeClr val="tx1">
                    <a:lumMod val="50000"/>
                  </a:schemeClr>
                </a:solidFill>
              </a:rPr>
              <a:t>T</a:t>
            </a:r>
            <a:r>
              <a:rPr lang="en-US" altLang="en-US" sz="2400" dirty="0" smtClean="0">
                <a:solidFill>
                  <a:schemeClr val="tx1">
                    <a:lumMod val="50000"/>
                  </a:schemeClr>
                </a:solidFill>
              </a:rPr>
              <a:t>rust </a:t>
            </a:r>
            <a:r>
              <a:rPr lang="en-US" altLang="en-US" sz="2400" dirty="0">
                <a:solidFill>
                  <a:schemeClr val="tx1">
                    <a:lumMod val="50000"/>
                  </a:schemeClr>
                </a:solidFill>
              </a:rPr>
              <a:t>S</a:t>
            </a:r>
            <a:r>
              <a:rPr lang="en-US" altLang="en-US" sz="2400" dirty="0" smtClean="0">
                <a:solidFill>
                  <a:schemeClr val="tx1">
                    <a:lumMod val="50000"/>
                  </a:schemeClr>
                </a:solidFill>
              </a:rPr>
              <a:t>tatute and MUTC </a:t>
            </a:r>
            <a:r>
              <a:rPr lang="en-US" altLang="en-US" sz="2400" dirty="0">
                <a:solidFill>
                  <a:schemeClr val="tx1">
                    <a:lumMod val="50000"/>
                  </a:schemeClr>
                </a:solidFill>
              </a:rPr>
              <a:t>S</a:t>
            </a:r>
            <a:r>
              <a:rPr lang="en-US" altLang="en-US" sz="2400" dirty="0" smtClean="0">
                <a:solidFill>
                  <a:schemeClr val="tx1">
                    <a:lumMod val="50000"/>
                  </a:schemeClr>
                </a:solidFill>
              </a:rPr>
              <a:t>ection 408</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Guidance for Attorneys</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Guidance for </a:t>
            </a:r>
            <a:r>
              <a:rPr lang="en-US" altLang="en-US" sz="2400" dirty="0">
                <a:solidFill>
                  <a:schemeClr val="tx1">
                    <a:lumMod val="50000"/>
                  </a:schemeClr>
                </a:solidFill>
              </a:rPr>
              <a:t>T</a:t>
            </a:r>
            <a:r>
              <a:rPr lang="en-US" altLang="en-US" sz="2400" dirty="0" smtClean="0">
                <a:solidFill>
                  <a:schemeClr val="tx1">
                    <a:lumMod val="50000"/>
                  </a:schemeClr>
                </a:solidFill>
              </a:rPr>
              <a:t>rustees</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Estate Planning for Pets – Non-Trust </a:t>
            </a:r>
            <a:r>
              <a:rPr lang="en-US" altLang="en-US" sz="2400" dirty="0">
                <a:solidFill>
                  <a:schemeClr val="tx1">
                    <a:lumMod val="50000"/>
                  </a:schemeClr>
                </a:solidFill>
              </a:rPr>
              <a:t>O</a:t>
            </a:r>
            <a:r>
              <a:rPr lang="en-US" altLang="en-US" sz="2400" dirty="0" smtClean="0">
                <a:solidFill>
                  <a:schemeClr val="tx1">
                    <a:lumMod val="50000"/>
                  </a:schemeClr>
                </a:solidFill>
              </a:rPr>
              <a:t>ptions</a:t>
            </a:r>
            <a:endParaRPr lang="en-US" altLang="en-US" sz="2400" dirty="0">
              <a:solidFill>
                <a:schemeClr val="tx1">
                  <a:lumMod val="50000"/>
                </a:schemeClr>
              </a:solidFill>
            </a:endParaRP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Federal Legislation</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Public </a:t>
            </a:r>
            <a:r>
              <a:rPr lang="en-US" altLang="en-US" sz="2400" dirty="0">
                <a:solidFill>
                  <a:schemeClr val="tx1">
                    <a:lumMod val="50000"/>
                  </a:schemeClr>
                </a:solidFill>
              </a:rPr>
              <a:t>P</a:t>
            </a:r>
            <a:r>
              <a:rPr lang="en-US" altLang="en-US" sz="2400" dirty="0" smtClean="0">
                <a:solidFill>
                  <a:schemeClr val="tx1">
                    <a:lumMod val="50000"/>
                  </a:schemeClr>
                </a:solidFill>
              </a:rPr>
              <a:t>olicy Considerations</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References</a:t>
            </a:r>
          </a:p>
          <a:p>
            <a:pPr marL="342900" indent="-342900">
              <a:buClr>
                <a:schemeClr val="accent1"/>
              </a:buClr>
              <a:buFont typeface="Wingdings" panose="05000000000000000000" pitchFamily="2" charset="2"/>
              <a:buChar char="§"/>
            </a:pPr>
            <a:r>
              <a:rPr lang="en-US" altLang="en-US" sz="2400" dirty="0" smtClean="0">
                <a:solidFill>
                  <a:schemeClr val="tx1">
                    <a:lumMod val="50000"/>
                  </a:schemeClr>
                </a:solidFill>
              </a:rPr>
              <a:t>Disclosure</a:t>
            </a:r>
            <a:endParaRPr lang="en-US" altLang="en-US" sz="2400" dirty="0">
              <a:solidFill>
                <a:schemeClr val="tx1">
                  <a:lumMod val="50000"/>
                </a:schemeClr>
              </a:solidFill>
            </a:endParaRPr>
          </a:p>
          <a:p>
            <a:endParaRPr lang="en-US" dirty="0"/>
          </a:p>
        </p:txBody>
      </p:sp>
    </p:spTree>
    <p:extLst>
      <p:ext uri="{BB962C8B-B14F-4D97-AF65-F5344CB8AC3E}">
        <p14:creationId xmlns:p14="http://schemas.microsoft.com/office/powerpoint/2010/main" val="1826213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Disclosure</a:t>
            </a:r>
            <a:endParaRPr lang="en-US" u="sng" dirty="0"/>
          </a:p>
        </p:txBody>
      </p:sp>
      <p:sp>
        <p:nvSpPr>
          <p:cNvPr id="21" name="Text Placeholder 20"/>
          <p:cNvSpPr>
            <a:spLocks noGrp="1"/>
          </p:cNvSpPr>
          <p:nvPr>
            <p:ph type="body" sz="quarter" idx="11"/>
          </p:nvPr>
        </p:nvSpPr>
        <p:spPr>
          <a:xfrm>
            <a:off x="457200" y="914400"/>
            <a:ext cx="8229600" cy="4572000"/>
          </a:xfrm>
        </p:spPr>
        <p:txBody>
          <a:bodyPr>
            <a:normAutofit fontScale="92500"/>
          </a:bodyPr>
          <a:lstStyle/>
          <a:p>
            <a:r>
              <a:rPr lang="en-US" sz="1500" dirty="0" smtClean="0">
                <a:solidFill>
                  <a:schemeClr val="tx1">
                    <a:lumMod val="50000"/>
                  </a:schemeClr>
                </a:solidFill>
              </a:rPr>
              <a:t>Private </a:t>
            </a:r>
            <a:r>
              <a:rPr lang="en-US" sz="1500" dirty="0">
                <a:solidFill>
                  <a:schemeClr val="tx1">
                    <a:lumMod val="50000"/>
                  </a:schemeClr>
                </a:solidFill>
              </a:rPr>
              <a:t>Banking and Trust services are offered through Boston Private Bank &amp; Trust Company, a Massachusetts Chartered Trust Company. Wealth Management services are offered through Boston Private Wealth LLC, a U.S. Securities and Exchange Commission Registered Investment Adviser. Boston Private Wealth LLC is a wholly owned subsidiary of Boston Private Bank &amp; Trust Company.</a:t>
            </a:r>
          </a:p>
          <a:p>
            <a:r>
              <a:rPr lang="en-US" sz="1500" dirty="0">
                <a:solidFill>
                  <a:schemeClr val="tx1">
                    <a:lumMod val="50000"/>
                  </a:schemeClr>
                </a:solidFill>
              </a:rPr>
              <a:t>Boston Private Bank &amp; Trust Company, its parent, its subsidiaries, and their staff, do not provide tax, accounting or legal advice. You should consult with your legal or tax advisor prior to taking any action relating to the subject matter contained on this website.</a:t>
            </a:r>
          </a:p>
          <a:p>
            <a:r>
              <a:rPr lang="en-US" sz="1500" dirty="0">
                <a:solidFill>
                  <a:schemeClr val="tx1">
                    <a:lumMod val="50000"/>
                  </a:schemeClr>
                </a:solidFill>
              </a:rPr>
              <a:t>Investments are not insured by the FDIC or any other government agency, are not guaranteed by Boston Private Bank &amp; Trust Company or its subsidiaries, affiliates or parent company, may lose value, and are not a Bank deposit.</a:t>
            </a:r>
          </a:p>
          <a:p>
            <a:r>
              <a:rPr lang="en-US" sz="1500" dirty="0">
                <a:solidFill>
                  <a:schemeClr val="tx1">
                    <a:lumMod val="50000"/>
                  </a:schemeClr>
                </a:solidFill>
              </a:rPr>
              <a:t>The information and materials contained on this site or in any communication containing a link to this site is not intended for distribution to, or use by, any person or entity in any jurisdiction or country where such distribution would contrary to law or regulation or which would subject Boston Private Bank &amp; Trust Company or its subsidiaries or affiliates to any registration requirement within such jurisdiction or country. The information and materials contained on this Site are not intended as an offer or solicitation for the purchase of stock, any other security or any financial instrument of Boston Private Bank &amp; Trust Company or any other issuer or company.</a:t>
            </a:r>
          </a:p>
          <a:p>
            <a:endParaRPr lang="en-US" altLang="en-US" sz="1800" dirty="0">
              <a:solidFill>
                <a:schemeClr val="tx1">
                  <a:lumMod val="50000"/>
                </a:schemeClr>
              </a:solidFill>
            </a:endParaRPr>
          </a:p>
          <a:p>
            <a:pPr lvl="1"/>
            <a:endParaRPr lang="en-US" altLang="en-US" sz="2000" dirty="0">
              <a:solidFill>
                <a:schemeClr val="tx1">
                  <a:lumMod val="50000"/>
                </a:schemeClr>
              </a:solidFill>
            </a:endParaRPr>
          </a:p>
          <a:p>
            <a:pPr marL="0" indent="0">
              <a:buNone/>
            </a:pPr>
            <a:endParaRPr lang="en-US" dirty="0" smtClean="0"/>
          </a:p>
          <a:p>
            <a:endParaRPr lang="en-US" dirty="0"/>
          </a:p>
        </p:txBody>
      </p:sp>
    </p:spTree>
    <p:extLst>
      <p:ext uri="{BB962C8B-B14F-4D97-AF65-F5344CB8AC3E}">
        <p14:creationId xmlns:p14="http://schemas.microsoft.com/office/powerpoint/2010/main" val="2879992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In Memory of Ben and Jerry</a:t>
            </a:r>
            <a:endParaRPr lang="en-US" sz="2800" dirty="0"/>
          </a:p>
        </p:txBody>
      </p:sp>
      <p:sp>
        <p:nvSpPr>
          <p:cNvPr id="4" name="Text Placeholder 3"/>
          <p:cNvSpPr>
            <a:spLocks noGrp="1"/>
          </p:cNvSpPr>
          <p:nvPr>
            <p:ph type="body" sz="half" idx="2"/>
          </p:nvPr>
        </p:nvSpPr>
        <p:spPr>
          <a:xfrm>
            <a:off x="1560512" y="5367338"/>
            <a:ext cx="5983288" cy="804862"/>
          </a:xfrm>
        </p:spPr>
        <p:txBody>
          <a:bodyPr>
            <a:normAutofit/>
          </a:bodyPr>
          <a:lstStyle/>
          <a:p>
            <a:pPr algn="ctr"/>
            <a:r>
              <a:rPr lang="en-US" sz="3000" b="1" dirty="0" smtClean="0"/>
              <a:t>And in Honor of Milo and Olivia</a:t>
            </a:r>
          </a:p>
          <a:p>
            <a:pPr algn="ctr"/>
            <a:endParaRPr lang="en-US" dirty="0"/>
          </a:p>
        </p:txBody>
      </p:sp>
      <p:pic>
        <p:nvPicPr>
          <p:cNvPr id="5" name="Picture 5" descr="C:\Users\Owner\Pictures\Pets\358.JPG"/>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t="2585" b="2585"/>
          <a:stretch>
            <a:fillRect/>
          </a:stretch>
        </p:blipFill>
        <p:spPr bwMode="auto">
          <a:xfrm>
            <a:off x="381000" y="838200"/>
            <a:ext cx="4038600"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F:\Milo &amp; Olivia Christmas 20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838200"/>
            <a:ext cx="44196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80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smtClean="0"/>
              <a:t>Prelude: Controversies </a:t>
            </a:r>
            <a:r>
              <a:rPr lang="en-US" altLang="en-US" u="sng" dirty="0"/>
              <a:t>and Celebrities</a:t>
            </a:r>
            <a:endParaRPr lang="en-US" u="sng" dirty="0"/>
          </a:p>
        </p:txBody>
      </p:sp>
      <p:sp>
        <p:nvSpPr>
          <p:cNvPr id="4" name="Content Placeholder 3"/>
          <p:cNvSpPr>
            <a:spLocks noGrp="1"/>
          </p:cNvSpPr>
          <p:nvPr>
            <p:ph sz="quarter" idx="11"/>
          </p:nvPr>
        </p:nvSpPr>
        <p:spPr/>
        <p:txBody>
          <a:bodyPr/>
          <a:lstStyle/>
          <a:p>
            <a:r>
              <a:rPr lang="en-US" altLang="en-US" sz="1800" dirty="0"/>
              <a:t>Celebrities and other famous people who have caused the issue to reach the </a:t>
            </a:r>
            <a:r>
              <a:rPr lang="en-US" altLang="en-US" sz="1800" dirty="0" smtClean="0"/>
              <a:t>spotlight:</a:t>
            </a:r>
          </a:p>
          <a:p>
            <a:pPr marL="342900" indent="-342900">
              <a:buFont typeface="Wingdings" panose="05000000000000000000" pitchFamily="2" charset="2"/>
              <a:buChar char="§"/>
            </a:pPr>
            <a:r>
              <a:rPr lang="en-US" altLang="en-US" sz="1800" dirty="0" smtClean="0"/>
              <a:t>Leona </a:t>
            </a:r>
            <a:r>
              <a:rPr lang="en-US" altLang="en-US" sz="1800" dirty="0"/>
              <a:t>Helmsley and her bequest of $12 million dollars to her dog, Trouble.</a:t>
            </a:r>
          </a:p>
          <a:p>
            <a:pPr lvl="2"/>
            <a:r>
              <a:rPr lang="en-US" altLang="en-US" sz="1800" dirty="0"/>
              <a:t>The bequest was later reduced to $2 </a:t>
            </a:r>
            <a:r>
              <a:rPr lang="en-US" altLang="en-US" sz="1800" dirty="0" smtClean="0"/>
              <a:t>million.</a:t>
            </a:r>
          </a:p>
          <a:p>
            <a:pPr marL="342900" lvl="2" indent="0">
              <a:buNone/>
            </a:pPr>
            <a:endParaRPr lang="en-US" altLang="en-US" sz="1800" dirty="0" smtClean="0"/>
          </a:p>
          <a:p>
            <a:pPr lvl="1">
              <a:buClr>
                <a:schemeClr val="accent1"/>
              </a:buClr>
            </a:pPr>
            <a:r>
              <a:rPr lang="en-US" altLang="en-US" sz="1800" dirty="0" smtClean="0"/>
              <a:t>Oprah </a:t>
            </a:r>
            <a:r>
              <a:rPr lang="en-US" altLang="en-US" sz="1800" dirty="0"/>
              <a:t>Winfrey and Betty White are alleged to have made plans to ensure that their pets live out their lives in luxury.</a:t>
            </a:r>
          </a:p>
          <a:p>
            <a:pPr lvl="1">
              <a:buFont typeface="Arial" charset="0"/>
              <a:buNone/>
            </a:pPr>
            <a:endParaRPr lang="en-US" altLang="en-US" sz="1800" dirty="0"/>
          </a:p>
          <a:p>
            <a:pPr lvl="1">
              <a:buClr>
                <a:schemeClr val="accent1"/>
              </a:buClr>
            </a:pPr>
            <a:r>
              <a:rPr lang="en-US" altLang="en-US" sz="1800" dirty="0"/>
              <a:t>Other heiresses such as Doris Duke have left large sums for the benefit of their companion animals.</a:t>
            </a:r>
          </a:p>
        </p:txBody>
      </p:sp>
    </p:spTree>
    <p:extLst>
      <p:ext uri="{BB962C8B-B14F-4D97-AF65-F5344CB8AC3E}">
        <p14:creationId xmlns:p14="http://schemas.microsoft.com/office/powerpoint/2010/main" val="1854784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Brief Overview of Pet Trusts Around the Country</a:t>
            </a:r>
            <a:endParaRPr lang="en-US" u="sng" dirty="0"/>
          </a:p>
        </p:txBody>
      </p:sp>
      <p:sp>
        <p:nvSpPr>
          <p:cNvPr id="4" name="Content Placeholder 3"/>
          <p:cNvSpPr>
            <a:spLocks noGrp="1"/>
          </p:cNvSpPr>
          <p:nvPr>
            <p:ph sz="quarter" idx="11"/>
          </p:nvPr>
        </p:nvSpPr>
        <p:spPr/>
        <p:txBody>
          <a:bodyPr/>
          <a:lstStyle/>
          <a:p>
            <a:pPr marL="285750" indent="-285750">
              <a:spcBef>
                <a:spcPct val="0"/>
              </a:spcBef>
              <a:buFont typeface="Wingdings" panose="05000000000000000000" pitchFamily="2" charset="2"/>
              <a:buChar char="§"/>
            </a:pPr>
            <a:r>
              <a:rPr lang="en-US" altLang="en-US" dirty="0"/>
              <a:t>As of </a:t>
            </a:r>
            <a:r>
              <a:rPr lang="en-US" altLang="en-US" dirty="0" smtClean="0"/>
              <a:t>2016, all 50 </a:t>
            </a:r>
            <a:r>
              <a:rPr lang="en-US" altLang="en-US" dirty="0"/>
              <a:t>states and the District of Columbia have enacted pet trust statutes</a:t>
            </a:r>
            <a:r>
              <a:rPr lang="en-US" altLang="en-US" dirty="0" smtClean="0"/>
              <a:t>.  Minnesota was the last state to pass pet trust legislation.</a:t>
            </a:r>
            <a:endParaRPr lang="en-US" altLang="en-US" dirty="0"/>
          </a:p>
          <a:p>
            <a:pPr>
              <a:spcBef>
                <a:spcPct val="0"/>
              </a:spcBef>
            </a:pPr>
            <a:endParaRPr lang="en-US" altLang="en-US" dirty="0"/>
          </a:p>
          <a:p>
            <a:pPr marL="285750" indent="-285750">
              <a:spcBef>
                <a:spcPct val="0"/>
              </a:spcBef>
              <a:buFont typeface="Wingdings" panose="05000000000000000000" pitchFamily="2" charset="2"/>
              <a:buChar char="§"/>
            </a:pPr>
            <a:r>
              <a:rPr lang="en-US" altLang="en-US" dirty="0" smtClean="0"/>
              <a:t>27 states, including Massachusetts, </a:t>
            </a:r>
            <a:r>
              <a:rPr lang="en-US" altLang="en-US" dirty="0"/>
              <a:t>and the District of </a:t>
            </a:r>
            <a:r>
              <a:rPr lang="en-US" altLang="en-US" dirty="0" smtClean="0"/>
              <a:t>Columbia have </a:t>
            </a:r>
            <a:r>
              <a:rPr lang="en-US" altLang="en-US" dirty="0"/>
              <a:t>enacted their statutes based on the pet trust provisions in the UTC: Alabama, </a:t>
            </a:r>
            <a:r>
              <a:rPr lang="en-US" altLang="en-US" dirty="0" smtClean="0"/>
              <a:t>Arizona, Arkansas, Florida, Georgia, </a:t>
            </a:r>
            <a:r>
              <a:rPr lang="en-US" altLang="en-US" dirty="0"/>
              <a:t>Kansas, </a:t>
            </a:r>
            <a:r>
              <a:rPr lang="en-US" altLang="en-US" dirty="0" smtClean="0"/>
              <a:t>Kentucky, Maine</a:t>
            </a:r>
            <a:r>
              <a:rPr lang="en-US" altLang="en-US" dirty="0"/>
              <a:t>, Maryland, </a:t>
            </a:r>
            <a:r>
              <a:rPr lang="en-US" altLang="en-US" dirty="0" smtClean="0"/>
              <a:t>Massachusetts, Minnesota, Mississippi, Missouri</a:t>
            </a:r>
            <a:r>
              <a:rPr lang="en-US" altLang="en-US" dirty="0"/>
              <a:t>, Nebraska, New Hampshire, New Mexico, North Dakota, Ohio, Oregon, Pennsylvania, South Carolina, Tennessee, Vermont, Virginia, West </a:t>
            </a:r>
            <a:r>
              <a:rPr lang="en-US" altLang="en-US" dirty="0" smtClean="0"/>
              <a:t>Virginia, Wisconsin, </a:t>
            </a:r>
            <a:r>
              <a:rPr lang="en-US" altLang="en-US" dirty="0"/>
              <a:t>Wyoming.</a:t>
            </a:r>
          </a:p>
          <a:p>
            <a:pPr>
              <a:spcBef>
                <a:spcPct val="0"/>
              </a:spcBef>
            </a:pPr>
            <a:endParaRPr lang="en-US" altLang="en-US" dirty="0"/>
          </a:p>
          <a:p>
            <a:pPr marL="285750" indent="-285750">
              <a:spcBef>
                <a:spcPct val="0"/>
              </a:spcBef>
              <a:buFont typeface="Wingdings" panose="05000000000000000000" pitchFamily="2" charset="2"/>
              <a:buChar char="§"/>
            </a:pPr>
            <a:r>
              <a:rPr lang="en-US" altLang="en-US" dirty="0" smtClean="0"/>
              <a:t>8 </a:t>
            </a:r>
            <a:r>
              <a:rPr lang="en-US" altLang="en-US" dirty="0"/>
              <a:t>states enacted their statutes based on the UPC Section 2-907: Alaska</a:t>
            </a:r>
            <a:r>
              <a:rPr lang="en-US" altLang="en-US" dirty="0" smtClean="0"/>
              <a:t>, </a:t>
            </a:r>
            <a:r>
              <a:rPr lang="en-US" altLang="en-US" dirty="0"/>
              <a:t>Colorado, Hawaii, Illinois, </a:t>
            </a:r>
            <a:r>
              <a:rPr lang="en-US" altLang="en-US" dirty="0" smtClean="0"/>
              <a:t>Michigan, </a:t>
            </a:r>
            <a:r>
              <a:rPr lang="en-US" altLang="en-US" dirty="0"/>
              <a:t>North Carolina, South Dakota and Utah (Note that Massachusetts did not include  Section 2-907 in the state’s enacted version of the UPC).</a:t>
            </a:r>
          </a:p>
          <a:p>
            <a:pPr>
              <a:spcBef>
                <a:spcPct val="0"/>
              </a:spcBef>
            </a:pPr>
            <a:endParaRPr lang="en-US" altLang="en-US" dirty="0"/>
          </a:p>
          <a:p>
            <a:pPr marL="285750" indent="-285750">
              <a:spcBef>
                <a:spcPct val="0"/>
              </a:spcBef>
              <a:buFont typeface="Wingdings" panose="05000000000000000000" pitchFamily="2" charset="2"/>
              <a:buChar char="§"/>
            </a:pPr>
            <a:r>
              <a:rPr lang="en-US" altLang="en-US" dirty="0"/>
              <a:t>The </a:t>
            </a:r>
            <a:r>
              <a:rPr lang="en-US" altLang="en-US" dirty="0" smtClean="0"/>
              <a:t>remaining 15 </a:t>
            </a:r>
            <a:r>
              <a:rPr lang="en-US" altLang="en-US" dirty="0"/>
              <a:t>have enacted unique legislation, meaning that the states have chosen to enact a stand-alone pet trust provision, although most have incorporated terms and provisions based on either the UTC, the UPC, or both: California, Connecticut, Delaware, Idaho, Indiana, Iowa, </a:t>
            </a:r>
            <a:r>
              <a:rPr lang="en-US" altLang="en-US" dirty="0" smtClean="0"/>
              <a:t>Louisiana, Montana, </a:t>
            </a:r>
            <a:r>
              <a:rPr lang="en-US" altLang="en-US" dirty="0"/>
              <a:t>Nevada, New Jersey, New York, Oklahoma, Rhode Island, Texas, </a:t>
            </a:r>
            <a:r>
              <a:rPr lang="en-US" altLang="en-US" dirty="0" smtClean="0"/>
              <a:t>and Washington.</a:t>
            </a:r>
            <a:endParaRPr lang="en-US" altLang="en-US" dirty="0"/>
          </a:p>
          <a:p>
            <a:pPr>
              <a:spcBef>
                <a:spcPct val="0"/>
              </a:spcBef>
            </a:pPr>
            <a:endParaRPr lang="en-US" altLang="en-US" dirty="0"/>
          </a:p>
          <a:p>
            <a:pPr>
              <a:spcBef>
                <a:spcPct val="0"/>
              </a:spcBef>
            </a:pPr>
            <a:r>
              <a:rPr lang="en-US" altLang="en-US" dirty="0" smtClean="0"/>
              <a:t> </a:t>
            </a:r>
            <a:endParaRPr lang="en-US" dirty="0"/>
          </a:p>
        </p:txBody>
      </p:sp>
    </p:spTree>
    <p:extLst>
      <p:ext uri="{BB962C8B-B14F-4D97-AF65-F5344CB8AC3E}">
        <p14:creationId xmlns:p14="http://schemas.microsoft.com/office/powerpoint/2010/main" val="1415872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Massachusetts Pet Trust Law History</a:t>
            </a:r>
            <a:endParaRPr lang="en-US" u="sng" dirty="0"/>
          </a:p>
        </p:txBody>
      </p:sp>
      <p:sp>
        <p:nvSpPr>
          <p:cNvPr id="4" name="Content Placeholder 3"/>
          <p:cNvSpPr>
            <a:spLocks noGrp="1"/>
          </p:cNvSpPr>
          <p:nvPr>
            <p:ph sz="quarter" idx="11"/>
          </p:nvPr>
        </p:nvSpPr>
        <p:spPr>
          <a:xfrm>
            <a:off x="457200" y="990600"/>
            <a:ext cx="8382000" cy="5181600"/>
          </a:xfrm>
        </p:spPr>
        <p:txBody>
          <a:bodyPr>
            <a:normAutofit/>
          </a:bodyPr>
          <a:lstStyle/>
          <a:p>
            <a:r>
              <a:rPr lang="en-US" dirty="0" smtClean="0">
                <a:solidFill>
                  <a:schemeClr val="tx1">
                    <a:lumMod val="50000"/>
                  </a:schemeClr>
                </a:solidFill>
              </a:rPr>
              <a:t>H. 1467 was enacted on January 7, 2011, effective as of April 7, 2011, as M.G.L. chapter 203 Section 3C, and was incorporated into the Massachusetts Uniform Trust Code as Section 408 as of July 2012.  As passed, the Pet Trust Statute contained the following terms:</a:t>
            </a:r>
            <a:endParaRPr lang="en-US" dirty="0">
              <a:solidFill>
                <a:schemeClr val="tx1">
                  <a:lumMod val="50000"/>
                </a:schemeClr>
              </a:solidFill>
            </a:endParaRPr>
          </a:p>
          <a:p>
            <a:pPr marL="171450" indent="-171450">
              <a:buFont typeface="Wingdings" panose="05000000000000000000" pitchFamily="2" charset="2"/>
              <a:buChar char="§"/>
            </a:pPr>
            <a:r>
              <a:rPr lang="en-US" altLang="en-US" dirty="0" smtClean="0">
                <a:solidFill>
                  <a:schemeClr val="tx1">
                    <a:lumMod val="50000"/>
                  </a:schemeClr>
                </a:solidFill>
              </a:rPr>
              <a:t>Section </a:t>
            </a:r>
            <a:r>
              <a:rPr lang="en-US" altLang="en-US" dirty="0">
                <a:solidFill>
                  <a:schemeClr val="tx1">
                    <a:lumMod val="50000"/>
                  </a:schemeClr>
                </a:solidFill>
              </a:rPr>
              <a:t>1.  Not withstanding any general or special law or regulation to the contrary, Chapter 203 of the General Laws, as appearing in the 2006 Official Edition, is hereby amended by inserting after section 3B the following section: </a:t>
            </a:r>
          </a:p>
          <a:p>
            <a:pPr marL="171450" indent="-171450">
              <a:buFont typeface="Wingdings" panose="05000000000000000000" pitchFamily="2" charset="2"/>
              <a:buChar char="§"/>
            </a:pPr>
            <a:r>
              <a:rPr lang="en-US" altLang="en-US" dirty="0" smtClean="0">
                <a:solidFill>
                  <a:schemeClr val="tx1">
                    <a:lumMod val="50000"/>
                  </a:schemeClr>
                </a:solidFill>
              </a:rPr>
              <a:t>Section </a:t>
            </a:r>
            <a:r>
              <a:rPr lang="en-US" altLang="en-US" dirty="0">
                <a:solidFill>
                  <a:schemeClr val="tx1">
                    <a:lumMod val="50000"/>
                  </a:schemeClr>
                </a:solidFill>
              </a:rPr>
              <a:t>3C.  A trust for the care or one or more animals alive during the settlor’s lifetime is valid.  Unless the trust instrument provides for an earlier termination, the trust terminates upon the death of the animal or, if the trust was created to provide for the care of more than one animal alive during the settlor’s lifetime, upon the death of the last surviving animal</a:t>
            </a:r>
            <a:r>
              <a:rPr lang="en-US" altLang="en-US" dirty="0" smtClean="0">
                <a:solidFill>
                  <a:schemeClr val="tx1">
                    <a:lumMod val="50000"/>
                  </a:schemeClr>
                </a:solidFill>
              </a:rPr>
              <a:t>.</a:t>
            </a:r>
          </a:p>
          <a:p>
            <a:pPr marL="457200" lvl="1" indent="-171450">
              <a:buFont typeface="Wingdings" panose="05000000000000000000" pitchFamily="2" charset="2"/>
              <a:buChar char="§"/>
            </a:pPr>
            <a:r>
              <a:rPr lang="en-US" altLang="en-US" sz="1400" dirty="0" smtClean="0">
                <a:solidFill>
                  <a:schemeClr val="tx1">
                    <a:lumMod val="50000"/>
                  </a:schemeClr>
                </a:solidFill>
              </a:rPr>
              <a:t>(</a:t>
            </a:r>
            <a:r>
              <a:rPr lang="en-US" altLang="en-US" sz="1400" dirty="0">
                <a:solidFill>
                  <a:schemeClr val="tx1">
                    <a:lumMod val="50000"/>
                  </a:schemeClr>
                </a:solidFill>
              </a:rPr>
              <a:t>a) Except as expressly provided otherwise in the trust instrument, no portion of the principal or income may be converted to the use of the trustee, other than reasonable trustee fees and expenses of administration, or to any use other than for the benefit of a covered animal or animals</a:t>
            </a:r>
            <a:r>
              <a:rPr lang="en-US" altLang="en-US" sz="1400" dirty="0" smtClean="0">
                <a:solidFill>
                  <a:schemeClr val="tx1">
                    <a:lumMod val="50000"/>
                  </a:schemeClr>
                </a:solidFill>
              </a:rPr>
              <a:t>.</a:t>
            </a:r>
          </a:p>
          <a:p>
            <a:pPr marL="457200" lvl="1" indent="-171450">
              <a:buFont typeface="Wingdings" panose="05000000000000000000" pitchFamily="2" charset="2"/>
              <a:buChar char="§"/>
            </a:pPr>
            <a:r>
              <a:rPr lang="en-US" altLang="en-US" sz="1400" dirty="0" smtClean="0">
                <a:solidFill>
                  <a:schemeClr val="tx1">
                    <a:lumMod val="50000"/>
                  </a:schemeClr>
                </a:solidFill>
              </a:rPr>
              <a:t>(</a:t>
            </a:r>
            <a:r>
              <a:rPr lang="en-US" altLang="en-US" sz="1400" dirty="0">
                <a:solidFill>
                  <a:schemeClr val="tx1">
                    <a:lumMod val="50000"/>
                  </a:schemeClr>
                </a:solidFill>
              </a:rPr>
              <a:t>b) A court may reduce the amount of property held by the trust if that amount substantially exceeds the amount required for the intended use and the court finds that there will be no substantial adverse impact in the care, maintenance, health or appearance of the animal or animals.  The amount of the reduction shall pass as unexpended trust property in accordance with paragraph (c) of this Section</a:t>
            </a:r>
            <a:r>
              <a:rPr lang="en-US" altLang="en-US" sz="1400" dirty="0" smtClean="0">
                <a:solidFill>
                  <a:schemeClr val="tx1">
                    <a:lumMod val="50000"/>
                  </a:schemeClr>
                </a:solidFill>
              </a:rPr>
              <a:t>.</a:t>
            </a:r>
          </a:p>
          <a:p>
            <a:pPr lvl="1" indent="0">
              <a:buNone/>
            </a:pPr>
            <a:endParaRPr lang="en-US" altLang="en-US" dirty="0">
              <a:solidFill>
                <a:schemeClr val="tx1">
                  <a:lumMod val="50000"/>
                </a:schemeClr>
              </a:solidFill>
            </a:endParaRPr>
          </a:p>
          <a:p>
            <a:endParaRPr lang="en-US" sz="1900" dirty="0">
              <a:solidFill>
                <a:schemeClr val="tx1">
                  <a:lumMod val="50000"/>
                </a:schemeClr>
              </a:solidFill>
            </a:endParaRPr>
          </a:p>
        </p:txBody>
      </p:sp>
    </p:spTree>
    <p:extLst>
      <p:ext uri="{BB962C8B-B14F-4D97-AF65-F5344CB8AC3E}">
        <p14:creationId xmlns:p14="http://schemas.microsoft.com/office/powerpoint/2010/main" val="2214263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Massachusetts Pet Trust Law History</a:t>
            </a:r>
            <a:endParaRPr lang="en-US" u="sng" dirty="0"/>
          </a:p>
        </p:txBody>
      </p:sp>
      <p:sp>
        <p:nvSpPr>
          <p:cNvPr id="4" name="Content Placeholder 3"/>
          <p:cNvSpPr>
            <a:spLocks noGrp="1"/>
          </p:cNvSpPr>
          <p:nvPr>
            <p:ph sz="quarter" idx="11"/>
          </p:nvPr>
        </p:nvSpPr>
        <p:spPr>
          <a:xfrm>
            <a:off x="457200" y="990600"/>
            <a:ext cx="8382000" cy="5181600"/>
          </a:xfrm>
        </p:spPr>
        <p:txBody>
          <a:bodyPr>
            <a:normAutofit/>
          </a:bodyPr>
          <a:lstStyle/>
          <a:p>
            <a:pPr marL="171450" indent="-171450">
              <a:buFont typeface="Wingdings" panose="05000000000000000000" pitchFamily="2" charset="2"/>
              <a:buChar char="§"/>
            </a:pPr>
            <a:r>
              <a:rPr lang="en-US" altLang="en-US" dirty="0" smtClean="0">
                <a:solidFill>
                  <a:schemeClr val="tx1">
                    <a:lumMod val="50000"/>
                  </a:schemeClr>
                </a:solidFill>
              </a:rPr>
              <a:t>Section 3C,continued,</a:t>
            </a:r>
          </a:p>
          <a:p>
            <a:pPr marL="457200" lvl="1" indent="-171450">
              <a:buFont typeface="Wingdings" panose="05000000000000000000" pitchFamily="2" charset="2"/>
              <a:buChar char="§"/>
            </a:pPr>
            <a:r>
              <a:rPr lang="en-US" sz="1200" dirty="0">
                <a:solidFill>
                  <a:schemeClr val="tx1">
                    <a:lumMod val="50000"/>
                  </a:schemeClr>
                </a:solidFill>
              </a:rPr>
              <a:t>(</a:t>
            </a:r>
            <a:r>
              <a:rPr lang="en-US" sz="1400" dirty="0">
                <a:solidFill>
                  <a:schemeClr val="tx1">
                    <a:lumMod val="50000"/>
                  </a:schemeClr>
                </a:solidFill>
              </a:rPr>
              <a:t>c) Upon reduction or termination, the trustee shall transfer the unexpended trust property in the following order:</a:t>
            </a:r>
          </a:p>
          <a:p>
            <a:pPr marL="744538" lvl="2" indent="0">
              <a:buNone/>
              <a:defRPr/>
            </a:pPr>
            <a:r>
              <a:rPr lang="en-US" dirty="0">
                <a:solidFill>
                  <a:schemeClr val="tx1">
                    <a:lumMod val="50000"/>
                  </a:schemeClr>
                </a:solidFill>
              </a:rPr>
              <a:t>(1) As directed in the trust instrument;</a:t>
            </a:r>
          </a:p>
          <a:p>
            <a:pPr marL="744538" lvl="2" indent="0">
              <a:buNone/>
              <a:defRPr/>
            </a:pPr>
            <a:r>
              <a:rPr lang="en-US" dirty="0">
                <a:solidFill>
                  <a:schemeClr val="tx1">
                    <a:lumMod val="50000"/>
                  </a:schemeClr>
                </a:solidFill>
              </a:rPr>
              <a:t>(2) To the Settlor, if living;</a:t>
            </a:r>
          </a:p>
          <a:p>
            <a:pPr marL="744538" lvl="2" indent="0">
              <a:buNone/>
              <a:defRPr/>
            </a:pPr>
            <a:r>
              <a:rPr lang="en-US" dirty="0">
                <a:solidFill>
                  <a:schemeClr val="tx1">
                    <a:lumMod val="50000"/>
                  </a:schemeClr>
                </a:solidFill>
              </a:rPr>
              <a:t>(3) If the trust was created in a nonresiduary clause in the transferor’s will or in a codicil to the transferor’s will, under the residuary clause in the transferor’s will; or</a:t>
            </a:r>
          </a:p>
          <a:p>
            <a:pPr marL="744538" lvl="2" indent="0">
              <a:buNone/>
              <a:defRPr/>
            </a:pPr>
            <a:r>
              <a:rPr lang="en-US" dirty="0">
                <a:solidFill>
                  <a:schemeClr val="tx1">
                    <a:lumMod val="50000"/>
                  </a:schemeClr>
                </a:solidFill>
              </a:rPr>
              <a:t>(4) To the settlor’s heirs in accordance with G.L. c. 190</a:t>
            </a:r>
            <a:r>
              <a:rPr lang="en-US" dirty="0" smtClean="0">
                <a:solidFill>
                  <a:schemeClr val="tx1">
                    <a:lumMod val="50000"/>
                  </a:schemeClr>
                </a:solidFill>
              </a:rPr>
              <a:t>.</a:t>
            </a:r>
            <a:endParaRPr lang="en-US" altLang="en-US" dirty="0" smtClean="0">
              <a:solidFill>
                <a:schemeClr val="tx1">
                  <a:lumMod val="50000"/>
                </a:schemeClr>
              </a:solidFill>
            </a:endParaRPr>
          </a:p>
          <a:p>
            <a:pPr marL="457200" lvl="1" indent="-171450">
              <a:buFont typeface="Wingdings" panose="05000000000000000000" pitchFamily="2" charset="2"/>
              <a:buChar char="§"/>
            </a:pPr>
            <a:r>
              <a:rPr lang="en-US" sz="1400" dirty="0" smtClean="0">
                <a:solidFill>
                  <a:schemeClr val="tx1">
                    <a:lumMod val="50000"/>
                  </a:schemeClr>
                </a:solidFill>
              </a:rPr>
              <a:t>(d) If </a:t>
            </a:r>
            <a:r>
              <a:rPr lang="en-US" sz="1400" dirty="0">
                <a:solidFill>
                  <a:schemeClr val="tx1">
                    <a:lumMod val="50000"/>
                  </a:schemeClr>
                </a:solidFill>
              </a:rPr>
              <a:t>a trustee is not designated by the trust instrument or no designated trustee is willing or able to serve, the court shall name a trustee.  The court may order the transfer of the property to another trustee if the transfer is necessary to ensure that the intended use is carried out.  The court may also make other orders and determinations as are advisable to carry out the intent of the settlor and the intended use of the trust</a:t>
            </a:r>
            <a:r>
              <a:rPr lang="en-US" sz="1400" dirty="0" smtClean="0">
                <a:solidFill>
                  <a:schemeClr val="tx1">
                    <a:lumMod val="50000"/>
                  </a:schemeClr>
                </a:solidFill>
              </a:rPr>
              <a:t>.</a:t>
            </a:r>
          </a:p>
          <a:p>
            <a:pPr marL="457200" lvl="1" indent="-171450">
              <a:buFont typeface="Wingdings" panose="05000000000000000000" pitchFamily="2" charset="2"/>
              <a:buChar char="§"/>
            </a:pPr>
            <a:r>
              <a:rPr lang="en-US" sz="1400" dirty="0" smtClean="0">
                <a:solidFill>
                  <a:schemeClr val="tx1">
                    <a:lumMod val="50000"/>
                  </a:schemeClr>
                </a:solidFill>
              </a:rPr>
              <a:t>(e) </a:t>
            </a:r>
            <a:r>
              <a:rPr lang="en-US" altLang="en-US" sz="1400" dirty="0">
                <a:solidFill>
                  <a:schemeClr val="tx1">
                    <a:lumMod val="50000"/>
                  </a:schemeClr>
                </a:solidFill>
              </a:rPr>
              <a:t>The intended use of the principal or income may be enforced by an individual designated for that purpose in the trust instrument, by the person having custody of an animal for which care is provided by the trust instrument, by a remainder beneficiary, or by an individual appointed by a court upon application to it by an individual or charitable organization</a:t>
            </a:r>
            <a:r>
              <a:rPr lang="en-US" altLang="en-US" sz="1400" dirty="0" smtClean="0">
                <a:solidFill>
                  <a:schemeClr val="tx1">
                    <a:lumMod val="50000"/>
                  </a:schemeClr>
                </a:solidFill>
              </a:rPr>
              <a:t>.</a:t>
            </a:r>
          </a:p>
          <a:p>
            <a:pPr marL="457200" lvl="1" indent="-171450">
              <a:buFont typeface="Wingdings" panose="05000000000000000000" pitchFamily="2" charset="2"/>
              <a:buChar char="§"/>
            </a:pPr>
            <a:r>
              <a:rPr lang="en-US" altLang="en-US" sz="1400" dirty="0" smtClean="0">
                <a:solidFill>
                  <a:schemeClr val="tx1">
                    <a:lumMod val="50000"/>
                  </a:schemeClr>
                </a:solidFill>
              </a:rPr>
              <a:t>(</a:t>
            </a:r>
            <a:r>
              <a:rPr lang="en-US" altLang="en-US" sz="1400" dirty="0">
                <a:solidFill>
                  <a:schemeClr val="tx1">
                    <a:lumMod val="50000"/>
                  </a:schemeClr>
                </a:solidFill>
              </a:rPr>
              <a:t>f) The settlor or other custodian of an animal for whose benefit the trust was created may transfer custody of the animal to the trustee at or subsequent to the creation of the trust</a:t>
            </a:r>
            <a:r>
              <a:rPr lang="en-US" altLang="en-US" sz="1400" dirty="0" smtClean="0">
                <a:solidFill>
                  <a:schemeClr val="tx1">
                    <a:lumMod val="50000"/>
                  </a:schemeClr>
                </a:solidFill>
              </a:rPr>
              <a:t>.</a:t>
            </a:r>
          </a:p>
          <a:p>
            <a:pPr marL="457200" lvl="1" indent="-171450">
              <a:buFont typeface="Wingdings" panose="05000000000000000000" pitchFamily="2" charset="2"/>
              <a:buChar char="§"/>
            </a:pPr>
            <a:r>
              <a:rPr lang="en-US" altLang="en-US" sz="1400" dirty="0" smtClean="0">
                <a:solidFill>
                  <a:schemeClr val="tx1">
                    <a:lumMod val="50000"/>
                  </a:schemeClr>
                </a:solidFill>
              </a:rPr>
              <a:t>(</a:t>
            </a:r>
            <a:r>
              <a:rPr lang="en-US" altLang="en-US" sz="1400" dirty="0">
                <a:solidFill>
                  <a:schemeClr val="tx1">
                    <a:lumMod val="50000"/>
                  </a:schemeClr>
                </a:solidFill>
              </a:rPr>
              <a:t>g) Any trust created under this Section shall be exempt from G.L. c. 184A and the common law Rule Against Perpetuities.</a:t>
            </a:r>
          </a:p>
          <a:p>
            <a:pPr marL="457200" lvl="1" indent="-171450">
              <a:buFont typeface="Wingdings" panose="05000000000000000000" pitchFamily="2" charset="2"/>
              <a:buChar char="§"/>
            </a:pPr>
            <a:endParaRPr lang="en-US" sz="1200" dirty="0">
              <a:solidFill>
                <a:schemeClr val="tx1">
                  <a:lumMod val="50000"/>
                </a:schemeClr>
              </a:solidFill>
            </a:endParaRPr>
          </a:p>
          <a:p>
            <a:pPr lvl="1" indent="0">
              <a:buNone/>
            </a:pPr>
            <a:endParaRPr lang="en-US" altLang="en-US" sz="1400" dirty="0"/>
          </a:p>
          <a:p>
            <a:endParaRPr lang="en-US" sz="1900" dirty="0"/>
          </a:p>
        </p:txBody>
      </p:sp>
    </p:spTree>
    <p:extLst>
      <p:ext uri="{BB962C8B-B14F-4D97-AF65-F5344CB8AC3E}">
        <p14:creationId xmlns:p14="http://schemas.microsoft.com/office/powerpoint/2010/main" val="4170288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Massachusetts Uniform Trust Code Section 408 </a:t>
            </a:r>
            <a:endParaRPr lang="en-US" u="sng" dirty="0"/>
          </a:p>
        </p:txBody>
      </p:sp>
      <p:sp>
        <p:nvSpPr>
          <p:cNvPr id="21" name="Text Placeholder 20"/>
          <p:cNvSpPr>
            <a:spLocks noGrp="1"/>
          </p:cNvSpPr>
          <p:nvPr>
            <p:ph type="body" sz="quarter" idx="11"/>
          </p:nvPr>
        </p:nvSpPr>
        <p:spPr>
          <a:xfrm>
            <a:off x="457200" y="914400"/>
            <a:ext cx="8229600" cy="4800600"/>
          </a:xfrm>
        </p:spPr>
        <p:txBody>
          <a:bodyPr>
            <a:normAutofit fontScale="92500" lnSpcReduction="10000"/>
          </a:bodyPr>
          <a:lstStyle/>
          <a:p>
            <a:r>
              <a:rPr lang="en-US" sz="1500" dirty="0" smtClean="0">
                <a:solidFill>
                  <a:schemeClr val="tx1">
                    <a:lumMod val="50000"/>
                  </a:schemeClr>
                </a:solidFill>
              </a:rPr>
              <a:t>Trust For </a:t>
            </a:r>
            <a:r>
              <a:rPr lang="en-US" sz="1500" dirty="0">
                <a:solidFill>
                  <a:schemeClr val="tx1">
                    <a:lumMod val="50000"/>
                  </a:schemeClr>
                </a:solidFill>
              </a:rPr>
              <a:t>C</a:t>
            </a:r>
            <a:r>
              <a:rPr lang="en-US" sz="1500" dirty="0" smtClean="0">
                <a:solidFill>
                  <a:schemeClr val="tx1">
                    <a:lumMod val="50000"/>
                  </a:schemeClr>
                </a:solidFill>
              </a:rPr>
              <a:t>are Of </a:t>
            </a:r>
            <a:r>
              <a:rPr lang="en-US" sz="1500" dirty="0">
                <a:solidFill>
                  <a:schemeClr val="tx1">
                    <a:lumMod val="50000"/>
                  </a:schemeClr>
                </a:solidFill>
              </a:rPr>
              <a:t>A</a:t>
            </a:r>
            <a:r>
              <a:rPr lang="en-US" sz="1500" dirty="0" smtClean="0">
                <a:solidFill>
                  <a:schemeClr val="tx1">
                    <a:lumMod val="50000"/>
                  </a:schemeClr>
                </a:solidFill>
              </a:rPr>
              <a:t>n </a:t>
            </a:r>
            <a:r>
              <a:rPr lang="en-US" sz="1500" dirty="0">
                <a:solidFill>
                  <a:schemeClr val="tx1">
                    <a:lumMod val="50000"/>
                  </a:schemeClr>
                </a:solidFill>
              </a:rPr>
              <a:t>A</a:t>
            </a:r>
            <a:r>
              <a:rPr lang="en-US" sz="1500" dirty="0" smtClean="0">
                <a:solidFill>
                  <a:schemeClr val="tx1">
                    <a:lumMod val="50000"/>
                  </a:schemeClr>
                </a:solidFill>
              </a:rPr>
              <a:t>nimal</a:t>
            </a:r>
          </a:p>
          <a:p>
            <a:pPr lvl="1"/>
            <a:r>
              <a:rPr lang="en-US" sz="1500" dirty="0" smtClean="0">
                <a:solidFill>
                  <a:schemeClr val="tx1">
                    <a:lumMod val="50000"/>
                  </a:schemeClr>
                </a:solidFill>
              </a:rPr>
              <a:t>(a) A trust for the care of animals alive during the settlor’s lifetime shall be valid.  Unless the trust instrument provides for an earlier termination, the trust shall terminate on the death of the animal or, if the trust was created to provide for the care of more than one animal alive during the settlor’s lifetime, upon the death of the last surviving animal.</a:t>
            </a:r>
          </a:p>
          <a:p>
            <a:pPr lvl="1"/>
            <a:r>
              <a:rPr lang="en-US" sz="1500" dirty="0" smtClean="0">
                <a:solidFill>
                  <a:schemeClr val="tx1">
                    <a:lumMod val="50000"/>
                  </a:schemeClr>
                </a:solidFill>
              </a:rPr>
              <a:t>(b) Except as otherwise expressly provided in the trust instrument, no portion of the principal or income shall be converted to the use of the trustee, other than reasonable trustee fees and expenses of administration, or to any use other than for the benefit of the covered animals.</a:t>
            </a:r>
          </a:p>
          <a:p>
            <a:pPr lvl="1"/>
            <a:r>
              <a:rPr lang="en-US" sz="1500" dirty="0" smtClean="0">
                <a:solidFill>
                  <a:schemeClr val="tx1">
                    <a:lumMod val="50000"/>
                  </a:schemeClr>
                </a:solidFill>
              </a:rPr>
              <a:t>(c) A court may reduce the amount of the property held by the trust if it determines that the amount substantially exceeds the amount required for the intended use and the court finds that there will be no substantial adverse impact in the care, </a:t>
            </a:r>
            <a:r>
              <a:rPr lang="en-US" sz="1500" dirty="0" smtClean="0">
                <a:solidFill>
                  <a:schemeClr val="tx1">
                    <a:lumMod val="50000"/>
                  </a:schemeClr>
                </a:solidFill>
              </a:rPr>
              <a:t>maintenance</a:t>
            </a:r>
            <a:r>
              <a:rPr lang="en-US" sz="1500" dirty="0" smtClean="0">
                <a:solidFill>
                  <a:schemeClr val="tx1">
                    <a:lumMod val="50000"/>
                  </a:schemeClr>
                </a:solidFill>
              </a:rPr>
              <a:t>, health or appearance of the covered animal.  The amount of the reduction shall pass as unexpended trust property in accordance with subsection (d).</a:t>
            </a:r>
          </a:p>
          <a:p>
            <a:pPr lvl="1"/>
            <a:r>
              <a:rPr lang="en-US" sz="1500" dirty="0">
                <a:solidFill>
                  <a:schemeClr val="tx1">
                    <a:lumMod val="50000"/>
                  </a:schemeClr>
                </a:solidFill>
              </a:rPr>
              <a:t>(d) Upon reduction or termination, the trustee shall transfer the unexpended trust property in the following order:</a:t>
            </a:r>
          </a:p>
          <a:p>
            <a:pPr lvl="2"/>
            <a:r>
              <a:rPr lang="en-US" sz="1500" dirty="0">
                <a:solidFill>
                  <a:schemeClr val="tx1">
                    <a:lumMod val="50000"/>
                  </a:schemeClr>
                </a:solidFill>
              </a:rPr>
              <a:t>(1) As directed in the trust </a:t>
            </a:r>
            <a:r>
              <a:rPr lang="en-US" sz="1500" dirty="0" smtClean="0">
                <a:solidFill>
                  <a:schemeClr val="tx1">
                    <a:lumMod val="50000"/>
                  </a:schemeClr>
                </a:solidFill>
              </a:rPr>
              <a:t>instrument;</a:t>
            </a:r>
            <a:endParaRPr lang="en-US" sz="1500" dirty="0">
              <a:solidFill>
                <a:schemeClr val="tx1">
                  <a:lumMod val="50000"/>
                </a:schemeClr>
              </a:solidFill>
            </a:endParaRPr>
          </a:p>
          <a:p>
            <a:pPr lvl="2"/>
            <a:r>
              <a:rPr lang="en-US" sz="1500" dirty="0">
                <a:solidFill>
                  <a:schemeClr val="tx1">
                    <a:lumMod val="50000"/>
                  </a:schemeClr>
                </a:solidFill>
              </a:rPr>
              <a:t>(2) to the settlor, if living;</a:t>
            </a:r>
          </a:p>
          <a:p>
            <a:pPr lvl="2"/>
            <a:r>
              <a:rPr lang="en-US" sz="1500" dirty="0">
                <a:solidFill>
                  <a:schemeClr val="tx1">
                    <a:lumMod val="50000"/>
                  </a:schemeClr>
                </a:solidFill>
              </a:rPr>
              <a:t>(3) if the trust as created in a </a:t>
            </a:r>
            <a:r>
              <a:rPr lang="en-US" sz="1500" dirty="0">
                <a:solidFill>
                  <a:schemeClr val="tx1">
                    <a:lumMod val="50000"/>
                  </a:schemeClr>
                </a:solidFill>
              </a:rPr>
              <a:t>nonresiduary</a:t>
            </a:r>
            <a:r>
              <a:rPr lang="en-US" sz="1500" dirty="0">
                <a:solidFill>
                  <a:schemeClr val="tx1">
                    <a:lumMod val="50000"/>
                  </a:schemeClr>
                </a:solidFill>
              </a:rPr>
              <a:t> clause in the transferor’s will or in a codicil to the transferor’s will, under the residuary clause in the transferor’s will or codicil; or</a:t>
            </a:r>
          </a:p>
          <a:p>
            <a:pPr lvl="2"/>
            <a:r>
              <a:rPr lang="en-US" sz="1500" dirty="0">
                <a:solidFill>
                  <a:schemeClr val="tx1">
                    <a:lumMod val="50000"/>
                  </a:schemeClr>
                </a:solidFill>
              </a:rPr>
              <a:t>(4) to the settlor’s heirs in accordance with chapter 190B (Massachusetts Uniform Probate Code</a:t>
            </a:r>
            <a:r>
              <a:rPr lang="en-US" sz="1500" dirty="0" smtClean="0">
                <a:solidFill>
                  <a:schemeClr val="tx1">
                    <a:lumMod val="50000"/>
                  </a:schemeClr>
                </a:solidFill>
              </a:rPr>
              <a:t>).</a:t>
            </a:r>
            <a:endParaRPr lang="en-US" sz="1500" dirty="0">
              <a:solidFill>
                <a:schemeClr val="tx1">
                  <a:lumMod val="50000"/>
                </a:schemeClr>
              </a:solidFill>
            </a:endParaRPr>
          </a:p>
          <a:p>
            <a:pPr marL="342900" lvl="1" indent="0">
              <a:buNone/>
            </a:pPr>
            <a:endParaRPr lang="en-US" sz="1500" dirty="0">
              <a:solidFill>
                <a:schemeClr val="tx1">
                  <a:lumMod val="50000"/>
                </a:schemeClr>
              </a:solidFill>
            </a:endParaRPr>
          </a:p>
          <a:p>
            <a:pPr lvl="1"/>
            <a:endParaRPr lang="en-US" sz="1400" dirty="0" smtClean="0">
              <a:solidFill>
                <a:schemeClr val="tx1">
                  <a:lumMod val="50000"/>
                </a:schemeClr>
              </a:solidFill>
            </a:endParaRPr>
          </a:p>
          <a:p>
            <a:pPr marL="687387" lvl="2" indent="0">
              <a:buNone/>
            </a:pPr>
            <a:endParaRPr lang="en-US" dirty="0" smtClean="0"/>
          </a:p>
          <a:p>
            <a:endParaRPr lang="en-US" dirty="0"/>
          </a:p>
        </p:txBody>
      </p:sp>
    </p:spTree>
    <p:extLst>
      <p:ext uri="{BB962C8B-B14F-4D97-AF65-F5344CB8AC3E}">
        <p14:creationId xmlns:p14="http://schemas.microsoft.com/office/powerpoint/2010/main" val="1715044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Massachusetts Uniform Trust Code Section 408 </a:t>
            </a:r>
            <a:endParaRPr lang="en-US" u="sng" dirty="0"/>
          </a:p>
        </p:txBody>
      </p:sp>
      <p:sp>
        <p:nvSpPr>
          <p:cNvPr id="21" name="Text Placeholder 20"/>
          <p:cNvSpPr>
            <a:spLocks noGrp="1"/>
          </p:cNvSpPr>
          <p:nvPr>
            <p:ph type="body" sz="quarter" idx="11"/>
          </p:nvPr>
        </p:nvSpPr>
        <p:spPr>
          <a:xfrm>
            <a:off x="457200" y="914400"/>
            <a:ext cx="8229600" cy="4800600"/>
          </a:xfrm>
        </p:spPr>
        <p:txBody>
          <a:bodyPr>
            <a:normAutofit/>
          </a:bodyPr>
          <a:lstStyle/>
          <a:p>
            <a:r>
              <a:rPr lang="en-US" sz="1400" dirty="0" smtClean="0">
                <a:solidFill>
                  <a:schemeClr val="tx1">
                    <a:lumMod val="50000"/>
                  </a:schemeClr>
                </a:solidFill>
              </a:rPr>
              <a:t>Trust </a:t>
            </a:r>
            <a:r>
              <a:rPr lang="en-US" sz="1400" dirty="0">
                <a:solidFill>
                  <a:schemeClr val="tx1">
                    <a:lumMod val="50000"/>
                  </a:schemeClr>
                </a:solidFill>
              </a:rPr>
              <a:t>F</a:t>
            </a:r>
            <a:r>
              <a:rPr lang="en-US" sz="1400" dirty="0" smtClean="0">
                <a:solidFill>
                  <a:schemeClr val="tx1">
                    <a:lumMod val="50000"/>
                  </a:schemeClr>
                </a:solidFill>
              </a:rPr>
              <a:t>or </a:t>
            </a:r>
            <a:r>
              <a:rPr lang="en-US" sz="1400" dirty="0">
                <a:solidFill>
                  <a:schemeClr val="tx1">
                    <a:lumMod val="50000"/>
                  </a:schemeClr>
                </a:solidFill>
              </a:rPr>
              <a:t>C</a:t>
            </a:r>
            <a:r>
              <a:rPr lang="en-US" sz="1400" dirty="0" smtClean="0">
                <a:solidFill>
                  <a:schemeClr val="tx1">
                    <a:lumMod val="50000"/>
                  </a:schemeClr>
                </a:solidFill>
              </a:rPr>
              <a:t>are </a:t>
            </a:r>
            <a:r>
              <a:rPr lang="en-US" sz="1400" dirty="0">
                <a:solidFill>
                  <a:schemeClr val="tx1">
                    <a:lumMod val="50000"/>
                  </a:schemeClr>
                </a:solidFill>
              </a:rPr>
              <a:t>O</a:t>
            </a:r>
            <a:r>
              <a:rPr lang="en-US" sz="1400" dirty="0" smtClean="0">
                <a:solidFill>
                  <a:schemeClr val="tx1">
                    <a:lumMod val="50000"/>
                  </a:schemeClr>
                </a:solidFill>
              </a:rPr>
              <a:t>f </a:t>
            </a:r>
            <a:r>
              <a:rPr lang="en-US" sz="1400" dirty="0">
                <a:solidFill>
                  <a:schemeClr val="tx1">
                    <a:lumMod val="50000"/>
                  </a:schemeClr>
                </a:solidFill>
              </a:rPr>
              <a:t>A</a:t>
            </a:r>
            <a:r>
              <a:rPr lang="en-US" sz="1400" dirty="0" smtClean="0">
                <a:solidFill>
                  <a:schemeClr val="tx1">
                    <a:lumMod val="50000"/>
                  </a:schemeClr>
                </a:solidFill>
              </a:rPr>
              <a:t>n </a:t>
            </a:r>
            <a:r>
              <a:rPr lang="en-US" sz="1400" dirty="0">
                <a:solidFill>
                  <a:schemeClr val="tx1">
                    <a:lumMod val="50000"/>
                  </a:schemeClr>
                </a:solidFill>
              </a:rPr>
              <a:t>A</a:t>
            </a:r>
            <a:r>
              <a:rPr lang="en-US" sz="1400" dirty="0" smtClean="0">
                <a:solidFill>
                  <a:schemeClr val="tx1">
                    <a:lumMod val="50000"/>
                  </a:schemeClr>
                </a:solidFill>
              </a:rPr>
              <a:t>nimal, continued</a:t>
            </a:r>
          </a:p>
          <a:p>
            <a:pPr lvl="1"/>
            <a:r>
              <a:rPr lang="en-US" sz="1400" dirty="0">
                <a:solidFill>
                  <a:schemeClr val="tx1">
                    <a:lumMod val="50000"/>
                  </a:schemeClr>
                </a:solidFill>
              </a:rPr>
              <a:t>(e) If a trustee is not designated by the trust instrument or no designated trustee is willing or able to serve, the court shall name a trustee.  The court may order the transfer of the property to another trustee if the transfer is necessary to ensure that the intended use is carried out.  The court may also make other orders and determinations as the court deems advisable to carry out the intent of the settlor and the intended use of the trust</a:t>
            </a:r>
            <a:r>
              <a:rPr lang="en-US" sz="1400" dirty="0" smtClean="0">
                <a:solidFill>
                  <a:schemeClr val="tx1">
                    <a:lumMod val="50000"/>
                  </a:schemeClr>
                </a:solidFill>
              </a:rPr>
              <a:t>.</a:t>
            </a:r>
          </a:p>
          <a:p>
            <a:pPr lvl="1"/>
            <a:r>
              <a:rPr lang="en-US" sz="1400" dirty="0" smtClean="0">
                <a:solidFill>
                  <a:schemeClr val="tx1">
                    <a:lumMod val="50000"/>
                  </a:schemeClr>
                </a:solidFill>
              </a:rPr>
              <a:t>(f) The intended use of the principal or income may be enforced by an individual designated for that purpose in the trust instrument, by the person having custody of an animal for which care is provided by the trust instrument, by a remainder beneficiary or by an individual appointed by the court upon application of an individual or charitable organization.</a:t>
            </a:r>
          </a:p>
          <a:p>
            <a:pPr lvl="1"/>
            <a:r>
              <a:rPr lang="en-US" sz="1400" dirty="0" smtClean="0">
                <a:solidFill>
                  <a:schemeClr val="tx1">
                    <a:lumMod val="50000"/>
                  </a:schemeClr>
                </a:solidFill>
              </a:rPr>
              <a:t>(g) The settlor or other custodian of an animal for whose benefit a trust was created may transfer custody of the animal to the trustee at or subsequent to the creation of the trust.</a:t>
            </a:r>
          </a:p>
          <a:p>
            <a:pPr lvl="1"/>
            <a:r>
              <a:rPr lang="en-US" sz="1400" dirty="0" smtClean="0">
                <a:solidFill>
                  <a:schemeClr val="tx1">
                    <a:lumMod val="50000"/>
                  </a:schemeClr>
                </a:solidFill>
              </a:rPr>
              <a:t>(h) Any trust created under this section shall be subject to sections 2-901 to </a:t>
            </a:r>
            <a:r>
              <a:rPr lang="en-US" sz="1400" dirty="0" smtClean="0">
                <a:solidFill>
                  <a:schemeClr val="tx1">
                    <a:lumMod val="50000"/>
                  </a:schemeClr>
                </a:solidFill>
              </a:rPr>
              <a:t>2-906 (statutory rule against perpetuities), </a:t>
            </a:r>
            <a:r>
              <a:rPr lang="en-US" sz="1400" dirty="0" smtClean="0">
                <a:solidFill>
                  <a:schemeClr val="tx1">
                    <a:lumMod val="50000"/>
                  </a:schemeClr>
                </a:solidFill>
              </a:rPr>
              <a:t>inclusive, of chapter 190B, and the common law rule against perpetuities; provided, however, that the life or lives in being shall be measured based on the animal or animals alive at the time of the settlor’s death or when the trust becomes irrevocable.  The measuring lives shall be those of the beneficiary animals, not human lives. </a:t>
            </a:r>
          </a:p>
          <a:p>
            <a:pPr marL="687387" lvl="2" indent="0">
              <a:buNone/>
            </a:pPr>
            <a:endParaRPr lang="en-US" dirty="0" smtClean="0">
              <a:solidFill>
                <a:schemeClr val="tx1">
                  <a:lumMod val="50000"/>
                </a:schemeClr>
              </a:solidFill>
            </a:endParaRPr>
          </a:p>
          <a:p>
            <a:endParaRPr lang="en-US" dirty="0"/>
          </a:p>
        </p:txBody>
      </p:sp>
    </p:spTree>
    <p:extLst>
      <p:ext uri="{BB962C8B-B14F-4D97-AF65-F5344CB8AC3E}">
        <p14:creationId xmlns:p14="http://schemas.microsoft.com/office/powerpoint/2010/main" val="3143629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Comparison of Pet Trust Statute to MUTC 408 </a:t>
            </a:r>
            <a:endParaRPr lang="en-US" u="sng" dirty="0"/>
          </a:p>
        </p:txBody>
      </p:sp>
      <p:sp>
        <p:nvSpPr>
          <p:cNvPr id="21" name="Text Placeholder 20"/>
          <p:cNvSpPr>
            <a:spLocks noGrp="1"/>
          </p:cNvSpPr>
          <p:nvPr>
            <p:ph type="body" sz="quarter" idx="11"/>
          </p:nvPr>
        </p:nvSpPr>
        <p:spPr>
          <a:xfrm>
            <a:off x="457200" y="990600"/>
            <a:ext cx="8229600" cy="4800600"/>
          </a:xfrm>
        </p:spPr>
        <p:txBody>
          <a:bodyPr/>
          <a:lstStyle/>
          <a:p>
            <a:r>
              <a:rPr lang="en-US" altLang="en-US" sz="1400" dirty="0">
                <a:solidFill>
                  <a:schemeClr val="tx1">
                    <a:lumMod val="50000"/>
                  </a:schemeClr>
                </a:solidFill>
              </a:rPr>
              <a:t>The terms </a:t>
            </a:r>
            <a:r>
              <a:rPr lang="en-US" altLang="en-US" sz="1400" dirty="0" smtClean="0">
                <a:solidFill>
                  <a:schemeClr val="tx1">
                    <a:lumMod val="50000"/>
                  </a:schemeClr>
                </a:solidFill>
              </a:rPr>
              <a:t>are </a:t>
            </a:r>
            <a:r>
              <a:rPr lang="en-US" altLang="en-US" sz="1400" dirty="0">
                <a:solidFill>
                  <a:schemeClr val="tx1">
                    <a:lumMod val="50000"/>
                  </a:schemeClr>
                </a:solidFill>
              </a:rPr>
              <a:t>the </a:t>
            </a:r>
            <a:r>
              <a:rPr lang="en-US" altLang="en-US" sz="1400" dirty="0" smtClean="0">
                <a:solidFill>
                  <a:schemeClr val="tx1">
                    <a:lumMod val="50000"/>
                  </a:schemeClr>
                </a:solidFill>
              </a:rPr>
              <a:t>same, except for </a:t>
            </a:r>
            <a:r>
              <a:rPr lang="en-US" altLang="en-US" sz="1400" dirty="0" smtClean="0">
                <a:solidFill>
                  <a:schemeClr val="tx1">
                    <a:lumMod val="50000"/>
                  </a:schemeClr>
                </a:solidFill>
              </a:rPr>
              <a:t>the addition of the </a:t>
            </a:r>
            <a:r>
              <a:rPr lang="en-US" altLang="en-US" sz="1400" dirty="0" smtClean="0">
                <a:solidFill>
                  <a:schemeClr val="tx1">
                    <a:lumMod val="50000"/>
                  </a:schemeClr>
                </a:solidFill>
              </a:rPr>
              <a:t>language which now applies the Rule Against Perpetuities to pet trusts.  The statutory pet trust had specifically excluded pet trusts from the Rule Against Perpetuities.  The pet trust statute as included in the MUTC 408 now includes it. </a:t>
            </a:r>
            <a:r>
              <a:rPr lang="en-US" altLang="en-US" sz="1400" dirty="0" smtClean="0"/>
              <a:t> </a:t>
            </a:r>
            <a:r>
              <a:rPr lang="en-US" altLang="en-US" sz="1400" dirty="0" smtClean="0">
                <a:solidFill>
                  <a:schemeClr val="tx1">
                    <a:lumMod val="50000"/>
                  </a:schemeClr>
                </a:solidFill>
              </a:rPr>
              <a:t> </a:t>
            </a:r>
            <a:endParaRPr lang="en-US" altLang="en-US" sz="1400" dirty="0" smtClean="0">
              <a:solidFill>
                <a:schemeClr val="tx1">
                  <a:lumMod val="50000"/>
                </a:schemeClr>
              </a:solidFill>
            </a:endParaRPr>
          </a:p>
          <a:p>
            <a:pPr marL="342900" lvl="1" indent="0">
              <a:buNone/>
            </a:pPr>
            <a:endParaRPr lang="en-US" altLang="en-US" sz="1400" dirty="0">
              <a:solidFill>
                <a:schemeClr val="tx1">
                  <a:lumMod val="50000"/>
                </a:schemeClr>
              </a:solidFill>
            </a:endParaRPr>
          </a:p>
          <a:p>
            <a:pPr>
              <a:spcBef>
                <a:spcPct val="0"/>
              </a:spcBef>
            </a:pPr>
            <a:r>
              <a:rPr lang="en-US" altLang="en-US" sz="1400" dirty="0">
                <a:solidFill>
                  <a:schemeClr val="tx1">
                    <a:lumMod val="50000"/>
                  </a:schemeClr>
                </a:solidFill>
              </a:rPr>
              <a:t>The </a:t>
            </a:r>
            <a:r>
              <a:rPr lang="en-US" altLang="en-US" sz="1400" dirty="0" smtClean="0">
                <a:solidFill>
                  <a:schemeClr val="tx1">
                    <a:lumMod val="50000"/>
                  </a:schemeClr>
                </a:solidFill>
              </a:rPr>
              <a:t>MUTC’s incorporation of the </a:t>
            </a:r>
            <a:r>
              <a:rPr lang="en-US" altLang="en-US" sz="1400" dirty="0">
                <a:solidFill>
                  <a:schemeClr val="tx1">
                    <a:lumMod val="50000"/>
                  </a:schemeClr>
                </a:solidFill>
              </a:rPr>
              <a:t>pet trust </a:t>
            </a:r>
            <a:r>
              <a:rPr lang="en-US" altLang="en-US" sz="1400" dirty="0" smtClean="0">
                <a:solidFill>
                  <a:schemeClr val="tx1">
                    <a:lumMod val="50000"/>
                  </a:schemeClr>
                </a:solidFill>
              </a:rPr>
              <a:t>statute and repeal of the statute as a stand-alone provision ensured </a:t>
            </a:r>
            <a:r>
              <a:rPr lang="en-US" altLang="en-US" sz="1400" dirty="0">
                <a:solidFill>
                  <a:schemeClr val="tx1">
                    <a:lumMod val="50000"/>
                  </a:schemeClr>
                </a:solidFill>
              </a:rPr>
              <a:t>that there are no gaps, no conflicts, and no overlaps between the </a:t>
            </a:r>
            <a:r>
              <a:rPr lang="en-US" altLang="en-US" sz="1400" dirty="0" smtClean="0">
                <a:solidFill>
                  <a:schemeClr val="tx1">
                    <a:lumMod val="50000"/>
                  </a:schemeClr>
                </a:solidFill>
              </a:rPr>
              <a:t>MUTC and the </a:t>
            </a:r>
            <a:r>
              <a:rPr lang="en-US" altLang="en-US" sz="1400" dirty="0">
                <a:solidFill>
                  <a:schemeClr val="tx1">
                    <a:lumMod val="50000"/>
                  </a:schemeClr>
                </a:solidFill>
              </a:rPr>
              <a:t>pet trust statute</a:t>
            </a:r>
            <a:r>
              <a:rPr lang="en-US" altLang="en-US" sz="1400" dirty="0" smtClean="0">
                <a:solidFill>
                  <a:schemeClr val="tx1">
                    <a:lumMod val="50000"/>
                  </a:schemeClr>
                </a:solidFill>
              </a:rPr>
              <a:t>.</a:t>
            </a:r>
          </a:p>
          <a:p>
            <a:pPr marL="0" indent="0">
              <a:spcBef>
                <a:spcPct val="0"/>
              </a:spcBef>
              <a:buNone/>
            </a:pPr>
            <a:endParaRPr lang="en-US" altLang="en-US" sz="1400" dirty="0">
              <a:solidFill>
                <a:schemeClr val="tx1">
                  <a:lumMod val="50000"/>
                </a:schemeClr>
              </a:solidFill>
            </a:endParaRPr>
          </a:p>
          <a:p>
            <a:pPr marL="0" indent="0">
              <a:spcBef>
                <a:spcPct val="0"/>
              </a:spcBef>
              <a:buNone/>
            </a:pPr>
            <a:endParaRPr lang="en-US" dirty="0" smtClean="0"/>
          </a:p>
          <a:p>
            <a:pPr marL="0" indent="0">
              <a:buNone/>
            </a:pPr>
            <a:endParaRPr lang="en-US" dirty="0"/>
          </a:p>
        </p:txBody>
      </p:sp>
    </p:spTree>
    <p:extLst>
      <p:ext uri="{BB962C8B-B14F-4D97-AF65-F5344CB8AC3E}">
        <p14:creationId xmlns:p14="http://schemas.microsoft.com/office/powerpoint/2010/main" val="3004913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PB Template 1">
  <a:themeElements>
    <a:clrScheme name=" 1">
      <a:dk1>
        <a:srgbClr val="65686A"/>
      </a:dk1>
      <a:lt1>
        <a:srgbClr val="FFFFFF"/>
      </a:lt1>
      <a:dk2>
        <a:srgbClr val="7F9C90"/>
      </a:dk2>
      <a:lt2>
        <a:srgbClr val="C99700"/>
      </a:lt2>
      <a:accent1>
        <a:srgbClr val="003057"/>
      </a:accent1>
      <a:accent2>
        <a:srgbClr val="8A8D4A"/>
      </a:accent2>
      <a:accent3>
        <a:srgbClr val="C0B561"/>
      </a:accent3>
      <a:accent4>
        <a:srgbClr val="5B7F95"/>
      </a:accent4>
      <a:accent5>
        <a:srgbClr val="A6BBC8"/>
      </a:accent5>
      <a:accent6>
        <a:srgbClr val="AF272F"/>
      </a:accent6>
      <a:hlink>
        <a:srgbClr val="0000FF"/>
      </a:hlink>
      <a:folHlink>
        <a:srgbClr val="800080"/>
      </a:folHlink>
    </a:clrScheme>
    <a:fontScheme name="Boston Private">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3B5C"/>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C99700"/>
          </a:solidFill>
        </a:ln>
      </a:spPr>
      <a:bodyPr/>
      <a:lstStyle/>
      <a:style>
        <a:lnRef idx="1">
          <a:schemeClr val="accent1"/>
        </a:lnRef>
        <a:fillRef idx="0">
          <a:schemeClr val="accent1"/>
        </a:fillRef>
        <a:effectRef idx="0">
          <a:schemeClr val="accent1"/>
        </a:effectRef>
        <a:fontRef idx="minor">
          <a:schemeClr val="tx1"/>
        </a:fontRef>
      </a:style>
    </a:lnDef>
    <a:txDef>
      <a:spPr/>
      <a:bodyPr vert="horz" lIns="91440" tIns="45720" rIns="91440" bIns="45720" rtlCol="0">
        <a:noAutofit/>
      </a:bodyPr>
      <a:lstStyle>
        <a:defPPr>
          <a:defRPr sz="1200" dirty="0">
            <a:solidFill>
              <a:schemeClr val="tx1">
                <a:lumMod val="65000"/>
                <a:lumOff val="3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23104</TotalTime>
  <Words>3716</Words>
  <Application>Microsoft Office PowerPoint</Application>
  <PresentationFormat>On-screen Show (4:3)</PresentationFormat>
  <Paragraphs>185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BPB Template 1</vt:lpstr>
      <vt:lpstr>MCLE – July 18, 2017 Implementation of Special Needs, Pooled Disability, Pet &amp; Gun Trusts</vt:lpstr>
      <vt:lpstr>Table of Contents</vt:lpstr>
      <vt:lpstr>Prelude: Controversies and Celebrities</vt:lpstr>
      <vt:lpstr>Brief Overview of Pet Trusts Around the Country</vt:lpstr>
      <vt:lpstr>Massachusetts Pet Trust Law History</vt:lpstr>
      <vt:lpstr>Massachusetts Pet Trust Law History</vt:lpstr>
      <vt:lpstr>Massachusetts Uniform Trust Code Section 408 </vt:lpstr>
      <vt:lpstr>Massachusetts Uniform Trust Code Section 408 </vt:lpstr>
      <vt:lpstr>Comparison of Pet Trust Statute to MUTC 408 </vt:lpstr>
      <vt:lpstr>Guidance for Attorneys </vt:lpstr>
      <vt:lpstr>Guidance for Attorneys </vt:lpstr>
      <vt:lpstr>Guidance for Trustees </vt:lpstr>
      <vt:lpstr>Estate Planning for Pets – Non-trust Options</vt:lpstr>
      <vt:lpstr>Estate Planning for Pets – Non-trust Options</vt:lpstr>
      <vt:lpstr>Estate Planning for Pets – Non-trust options</vt:lpstr>
      <vt:lpstr>Estate Planning for Pets – Non-trust Options</vt:lpstr>
      <vt:lpstr>Federal Legislation  </vt:lpstr>
      <vt:lpstr>Public Policy Considerations </vt:lpstr>
      <vt:lpstr>References</vt:lpstr>
      <vt:lpstr>Disclosure</vt:lpstr>
      <vt:lpstr>In Memory of Ben and Jerry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Amato</dc:creator>
  <cp:lastModifiedBy>Connelly, Liza</cp:lastModifiedBy>
  <cp:revision>452</cp:revision>
  <cp:lastPrinted>2017-06-14T18:59:46Z</cp:lastPrinted>
  <dcterms:created xsi:type="dcterms:W3CDTF">2015-10-07T17:02:00Z</dcterms:created>
  <dcterms:modified xsi:type="dcterms:W3CDTF">2017-06-15T13:50:56Z</dcterms:modified>
</cp:coreProperties>
</file>