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5"/>
  </p:notesMasterIdLst>
  <p:handoutMasterIdLst>
    <p:handoutMasterId r:id="rId26"/>
  </p:handoutMasterIdLst>
  <p:sldIdLst>
    <p:sldId id="665" r:id="rId3"/>
    <p:sldId id="645" r:id="rId4"/>
    <p:sldId id="653" r:id="rId5"/>
    <p:sldId id="642" r:id="rId6"/>
    <p:sldId id="654" r:id="rId7"/>
    <p:sldId id="655" r:id="rId8"/>
    <p:sldId id="646" r:id="rId9"/>
    <p:sldId id="656" r:id="rId10"/>
    <p:sldId id="647" r:id="rId11"/>
    <p:sldId id="657" r:id="rId12"/>
    <p:sldId id="648" r:id="rId13"/>
    <p:sldId id="658" r:id="rId14"/>
    <p:sldId id="659" r:id="rId15"/>
    <p:sldId id="660" r:id="rId16"/>
    <p:sldId id="649" r:id="rId17"/>
    <p:sldId id="661" r:id="rId18"/>
    <p:sldId id="650" r:id="rId19"/>
    <p:sldId id="662" r:id="rId20"/>
    <p:sldId id="651" r:id="rId21"/>
    <p:sldId id="663" r:id="rId22"/>
    <p:sldId id="652" r:id="rId23"/>
    <p:sldId id="664"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on, Erinn C." initials="LEC" lastIdx="1" clrIdx="0">
    <p:extLst>
      <p:ext uri="{19B8F6BF-5375-455C-9EA6-DF929625EA0E}">
        <p15:presenceInfo xmlns:p15="http://schemas.microsoft.com/office/powerpoint/2012/main" userId="S::elarson@hrwlawyers.com::5b894b2f-2bd0-43e9-a614-adbc97f37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8AB"/>
    <a:srgbClr val="B6D2E8"/>
    <a:srgbClr val="A5BFDF"/>
    <a:srgbClr val="000000"/>
    <a:srgbClr val="7AA1D0"/>
    <a:srgbClr val="E65050"/>
    <a:srgbClr val="F2F2F2"/>
    <a:srgbClr val="EB7171"/>
    <a:srgbClr val="16558B"/>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81887" autoAdjust="0"/>
  </p:normalViewPr>
  <p:slideViewPr>
    <p:cSldViewPr snapToGrid="0">
      <p:cViewPr varScale="1">
        <p:scale>
          <a:sx n="78" d="100"/>
          <a:sy n="78" d="100"/>
        </p:scale>
        <p:origin x="114"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644BA9-7FD8-4850-86F5-BB83A94C1A87}" type="slidenum">
              <a:rPr lang="en-US" smtClean="0"/>
              <a:t>‹#›</a:t>
            </a:fld>
            <a:endParaRPr lang="en-US" dirty="0"/>
          </a:p>
        </p:txBody>
      </p:sp>
    </p:spTree>
    <p:extLst>
      <p:ext uri="{BB962C8B-B14F-4D97-AF65-F5344CB8AC3E}">
        <p14:creationId xmlns:p14="http://schemas.microsoft.com/office/powerpoint/2010/main" val="232865185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F3C5A1-F457-44ED-ABE2-89E160ADB366}" type="slidenum">
              <a:rPr lang="en-US" smtClean="0"/>
              <a:t>‹#›</a:t>
            </a:fld>
            <a:endParaRPr lang="en-US" dirty="0"/>
          </a:p>
        </p:txBody>
      </p:sp>
    </p:spTree>
    <p:extLst>
      <p:ext uri="{BB962C8B-B14F-4D97-AF65-F5344CB8AC3E}">
        <p14:creationId xmlns:p14="http://schemas.microsoft.com/office/powerpoint/2010/main" val="251333510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449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259241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 7</a:t>
            </a: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3355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 8</a:t>
            </a: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300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a:t>
            </a:r>
            <a:r>
              <a:rPr lang="en-US" baseline="0" dirty="0"/>
              <a:t> 9</a:t>
            </a:r>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1035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 10</a:t>
            </a: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24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7947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 3</a:t>
            </a: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5119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92398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a:t>
            </a:r>
            <a:r>
              <a:rPr lang="en-US" baseline="0" dirty="0"/>
              <a:t> 2</a:t>
            </a:r>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45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9884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 4</a:t>
            </a: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3795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 5</a:t>
            </a: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1447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RT 6</a:t>
            </a: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1427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17824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287693933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228959942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17836279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18089268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366019631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24738946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31787665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38976984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274527015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86172920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25D1A-0B8A-8044-9204-AD61AD0C240F}"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A983A-B4AE-DE46-84AE-A82CC7A1B327}" type="slidenum">
              <a:rPr lang="en-US" smtClean="0"/>
              <a:t>‹#›</a:t>
            </a:fld>
            <a:endParaRPr lang="en-US" dirty="0"/>
          </a:p>
        </p:txBody>
      </p:sp>
    </p:spTree>
    <p:extLst>
      <p:ext uri="{BB962C8B-B14F-4D97-AF65-F5344CB8AC3E}">
        <p14:creationId xmlns:p14="http://schemas.microsoft.com/office/powerpoint/2010/main" val="260592799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25D1A-0B8A-8044-9204-AD61AD0C240F}" type="datetimeFigureOut">
              <a:rPr lang="en-US" smtClean="0"/>
              <a:t>5/9/2019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A983A-B4AE-DE46-84AE-A82CC7A1B327}" type="slidenum">
              <a:rPr lang="en-US" smtClean="0"/>
              <a:t>‹#›</a:t>
            </a:fld>
            <a:endParaRPr lang="en-US" dirty="0"/>
          </a:p>
        </p:txBody>
      </p:sp>
    </p:spTree>
    <p:extLst>
      <p:ext uri="{BB962C8B-B14F-4D97-AF65-F5344CB8AC3E}">
        <p14:creationId xmlns:p14="http://schemas.microsoft.com/office/powerpoint/2010/main" val="386926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1046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521571"/>
            <a:ext cx="12192000" cy="1814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825682"/>
            <a:ext cx="12192000" cy="707886"/>
          </a:xfrm>
          <a:prstGeom prst="rect">
            <a:avLst/>
          </a:prstGeom>
          <a:noFill/>
        </p:spPr>
        <p:txBody>
          <a:bodyPr wrap="square" rtlCol="0">
            <a:spAutoFit/>
          </a:bodyPr>
          <a:lstStyle/>
          <a:p>
            <a:pPr algn="ctr">
              <a:spcAft>
                <a:spcPts val="500"/>
              </a:spcAft>
            </a:pPr>
            <a:r>
              <a:rPr lang="en-US" sz="4000" b="1" dirty="0" smtClean="0">
                <a:solidFill>
                  <a:srgbClr val="3358AB"/>
                </a:solidFill>
                <a:latin typeface="Century Gothic" panose="020B0502020202020204" pitchFamily="34" charset="0"/>
                <a:ea typeface="Century Gothic" charset="0"/>
                <a:cs typeface="Century Gothic" charset="0"/>
              </a:rPr>
              <a:t>THE NEW MASSACHUSETTS NONCOMPETE LAW</a:t>
            </a:r>
            <a:endParaRPr lang="en-US" sz="4000" b="1" dirty="0">
              <a:solidFill>
                <a:srgbClr val="3358AB"/>
              </a:solidFill>
              <a:latin typeface="Century Gothic" panose="020B0502020202020204" pitchFamily="34" charset="0"/>
              <a:ea typeface="Century Gothic" charset="0"/>
              <a:cs typeface="Century Gothic"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84" y="308554"/>
            <a:ext cx="2718021" cy="1002632"/>
          </a:xfrm>
          <a:prstGeom prst="rect">
            <a:avLst/>
          </a:prstGeom>
        </p:spPr>
      </p:pic>
      <p:sp>
        <p:nvSpPr>
          <p:cNvPr id="8" name="TextBox 7"/>
          <p:cNvSpPr txBox="1"/>
          <p:nvPr/>
        </p:nvSpPr>
        <p:spPr>
          <a:xfrm>
            <a:off x="0" y="3557032"/>
            <a:ext cx="12192000" cy="523220"/>
          </a:xfrm>
          <a:prstGeom prst="rect">
            <a:avLst/>
          </a:prstGeom>
          <a:noFill/>
        </p:spPr>
        <p:txBody>
          <a:bodyPr wrap="square" rtlCol="0">
            <a:spAutoFit/>
          </a:bodyPr>
          <a:lstStyle/>
          <a:p>
            <a:pPr algn="ctr">
              <a:spcAft>
                <a:spcPts val="500"/>
              </a:spcAft>
            </a:pPr>
            <a:r>
              <a:rPr lang="en-US" sz="2800" b="1" dirty="0" smtClean="0">
                <a:solidFill>
                  <a:srgbClr val="3358AB"/>
                </a:solidFill>
                <a:latin typeface="Georgia" panose="02040502050405020303" pitchFamily="18" charset="0"/>
                <a:ea typeface="Century Gothic" charset="0"/>
                <a:cs typeface="Century Gothic" charset="0"/>
              </a:rPr>
              <a:t>Scott A. Roberts  |   Hirsch Roberts Weinstein LLP</a:t>
            </a:r>
            <a:endParaRPr lang="en-US" sz="2800" b="1" dirty="0">
              <a:solidFill>
                <a:srgbClr val="3358AB"/>
              </a:solidFill>
              <a:latin typeface="Georgia" panose="02040502050405020303" pitchFamily="18" charset="0"/>
              <a:ea typeface="Century Gothic" charset="0"/>
              <a:cs typeface="Century Gothic" charset="0"/>
            </a:endParaRPr>
          </a:p>
        </p:txBody>
      </p:sp>
      <p:sp>
        <p:nvSpPr>
          <p:cNvPr id="10" name="Rectangle 9"/>
          <p:cNvSpPr/>
          <p:nvPr/>
        </p:nvSpPr>
        <p:spPr>
          <a:xfrm>
            <a:off x="231371" y="2199421"/>
            <a:ext cx="11729258" cy="2459158"/>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232079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8000" t="-47000" r="-13000" b="2000"/>
          </a:stretch>
        </a:blipFill>
        <a:effectLst/>
      </p:bgPr>
    </p:bg>
    <p:spTree>
      <p:nvGrpSpPr>
        <p:cNvPr id="1" name=""/>
        <p:cNvGrpSpPr/>
        <p:nvPr/>
      </p:nvGrpSpPr>
      <p:grpSpPr>
        <a:xfrm>
          <a:off x="0" y="0"/>
          <a:ext cx="0" cy="0"/>
          <a:chOff x="0" y="0"/>
          <a:chExt cx="0" cy="0"/>
        </a:xfrm>
      </p:grpSpPr>
      <p:sp>
        <p:nvSpPr>
          <p:cNvPr id="5" name="Rectangle 4"/>
          <p:cNvSpPr/>
          <p:nvPr/>
        </p:nvSpPr>
        <p:spPr>
          <a:xfrm rot="5400000">
            <a:off x="3962402" y="-1371598"/>
            <a:ext cx="4267201" cy="12192000"/>
          </a:xfrm>
          <a:prstGeom prst="rect">
            <a:avLst/>
          </a:prstGeom>
          <a:solidFill>
            <a:schemeClr val="bg1">
              <a:alpha val="82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62" name="Content Placeholder 2"/>
          <p:cNvSpPr>
            <a:spLocks noGrp="1"/>
          </p:cNvSpPr>
          <p:nvPr>
            <p:ph idx="1"/>
          </p:nvPr>
        </p:nvSpPr>
        <p:spPr>
          <a:xfrm>
            <a:off x="323852" y="2286000"/>
            <a:ext cx="11868150" cy="3848102"/>
          </a:xfrm>
          <a:prstGeom prst="roundRect">
            <a:avLst/>
          </a:prstGeom>
          <a:noFill/>
          <a:ln w="92075">
            <a:noFill/>
          </a:ln>
        </p:spPr>
        <p:txBody>
          <a:bodyPr>
            <a:noAutofit/>
          </a:bodyPr>
          <a:lstStyle/>
          <a:p>
            <a:pPr marL="0" indent="0">
              <a:lnSpc>
                <a:spcPct val="100000"/>
              </a:lnSpc>
              <a:buNone/>
            </a:pP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Must be no broader than necessary to protect one or more of the following legitimate business interests of the employer: </a:t>
            </a:r>
          </a:p>
          <a:p>
            <a:pPr marL="1090613" lvl="1" indent="0">
              <a:lnSpc>
                <a:spcPct val="100000"/>
              </a:lnSpc>
              <a:buNone/>
            </a:pPr>
            <a:r>
              <a:rPr lang="en-US" altLang="en-US" sz="2800" dirty="0">
                <a:solidFill>
                  <a:srgbClr val="3358AB"/>
                </a:solidFill>
                <a:latin typeface="Georgia" panose="02040502050405020303" pitchFamily="18" charset="0"/>
                <a:cs typeface="Verdana" panose="020B0604030504040204" pitchFamily="34" charset="0"/>
              </a:rPr>
              <a:t>the employer’s trade secrets; </a:t>
            </a:r>
          </a:p>
          <a:p>
            <a:pPr marL="1090613" lvl="1" indent="0">
              <a:lnSpc>
                <a:spcPct val="100000"/>
              </a:lnSpc>
              <a:buNone/>
            </a:pPr>
            <a:r>
              <a:rPr lang="en-US" altLang="en-US" sz="2800" dirty="0">
                <a:solidFill>
                  <a:srgbClr val="3358AB"/>
                </a:solidFill>
                <a:latin typeface="Georgia" panose="02040502050405020303" pitchFamily="18" charset="0"/>
                <a:cs typeface="Verdana" panose="020B0604030504040204" pitchFamily="34" charset="0"/>
              </a:rPr>
              <a:t>the employer’s confidential information that otherwise would not qualify as a trade secret; or </a:t>
            </a:r>
          </a:p>
          <a:p>
            <a:pPr marL="1090613" lvl="1" indent="0">
              <a:lnSpc>
                <a:spcPct val="100000"/>
              </a:lnSpc>
              <a:buNone/>
            </a:pPr>
            <a:r>
              <a:rPr lang="en-US" altLang="en-US" sz="2800" dirty="0">
                <a:solidFill>
                  <a:srgbClr val="3358AB"/>
                </a:solidFill>
                <a:latin typeface="Georgia" panose="02040502050405020303" pitchFamily="18" charset="0"/>
                <a:cs typeface="Verdana" panose="020B0604030504040204" pitchFamily="34" charset="0"/>
              </a:rPr>
              <a:t>the employer’s goodwill. </a:t>
            </a:r>
            <a:endParaRPr lang="en-US" altLang="en-US" dirty="0">
              <a:solidFill>
                <a:srgbClr val="3358AB"/>
              </a:solidFill>
              <a:latin typeface="Georgia" panose="02040502050405020303" pitchFamily="18" charset="0"/>
              <a:cs typeface="Verdana" panose="020B0604030504040204" pitchFamily="34" charset="0"/>
            </a:endParaRPr>
          </a:p>
          <a:p>
            <a:pPr marL="0" indent="0">
              <a:buNone/>
            </a:pPr>
            <a:r>
              <a:rPr lang="en-US" altLang="en-US" dirty="0">
                <a:latin typeface="Georgia" panose="02040502050405020303" pitchFamily="18" charset="0"/>
                <a:cs typeface="Verdana" panose="020B0604030504040204" pitchFamily="34" charset="0"/>
              </a:rPr>
              <a:t>Presumed necessary if these interests cannot be adequately protected by an alternative restrictive covenant.</a:t>
            </a:r>
          </a:p>
        </p:txBody>
      </p:sp>
      <p:sp>
        <p:nvSpPr>
          <p:cNvPr id="7" name="Isosceles Triangle 6"/>
          <p:cNvSpPr/>
          <p:nvPr/>
        </p:nvSpPr>
        <p:spPr>
          <a:xfrm rot="5400000">
            <a:off x="45382" y="2964731"/>
            <a:ext cx="556939" cy="390525"/>
          </a:xfrm>
          <a:prstGeom prst="triangle">
            <a:avLst>
              <a:gd name="adj" fmla="val 51596"/>
            </a:avLst>
          </a:prstGeom>
          <a:solidFill>
            <a:srgbClr val="9ABF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5400000">
            <a:off x="45382" y="5834487"/>
            <a:ext cx="556939" cy="390525"/>
          </a:xfrm>
          <a:prstGeom prst="triangle">
            <a:avLst>
              <a:gd name="adj" fmla="val 51596"/>
            </a:avLst>
          </a:prstGeom>
          <a:solidFill>
            <a:srgbClr val="9ABF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2" y="2647951"/>
            <a:ext cx="12039599" cy="4124325"/>
          </a:xfrm>
          <a:prstGeom prst="rect">
            <a:avLst/>
          </a:prstGeom>
          <a:noFill/>
          <a:ln w="31750">
            <a:solidFill>
              <a:srgbClr val="3358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34609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5149516" cy="6870424"/>
          </a:xfrm>
          <a:prstGeom prst="rect">
            <a:avLst/>
          </a:prstGeom>
          <a:solidFill>
            <a:srgbClr val="3358A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59564" y="2992535"/>
            <a:ext cx="6096000" cy="769441"/>
          </a:xfrm>
          <a:prstGeom prst="rect">
            <a:avLst/>
          </a:prstGeom>
          <a:ln w="12700">
            <a:noFill/>
          </a:ln>
        </p:spPr>
        <p:txBody>
          <a:bodyPr>
            <a:spAutoFit/>
          </a:bodyPr>
          <a:lstStyle/>
          <a:p>
            <a:r>
              <a:rPr lang="en-US" altLang="en-US" sz="4400" b="1" dirty="0">
                <a:solidFill>
                  <a:schemeClr val="bg1"/>
                </a:solidFill>
                <a:latin typeface="Georgia" panose="02040502050405020303" pitchFamily="18" charset="0"/>
                <a:cs typeface="Calibri" panose="020F0502020204030204" pitchFamily="34" charset="0"/>
              </a:rPr>
              <a:t>Consideration</a:t>
            </a:r>
            <a:endParaRPr lang="en-US" altLang="en-US" sz="4400" b="1" dirty="0">
              <a:latin typeface="Georgia" panose="02040502050405020303" pitchFamily="18" charset="0"/>
              <a:cs typeface="Calibri" panose="020F0502020204030204" pitchFamily="34" charset="0"/>
            </a:endParaRPr>
          </a:p>
        </p:txBody>
      </p:sp>
      <p:sp>
        <p:nvSpPr>
          <p:cNvPr id="19" name="Triangle 5"/>
          <p:cNvSpPr/>
          <p:nvPr/>
        </p:nvSpPr>
        <p:spPr>
          <a:xfrm rot="5400000">
            <a:off x="-529392" y="3136858"/>
            <a:ext cx="1981202" cy="596709"/>
          </a:xfrm>
          <a:prstGeom prst="triangle">
            <a:avLst>
              <a:gd name="adj" fmla="val 47276"/>
            </a:avLst>
          </a:prstGeom>
          <a:solidFill>
            <a:srgbClr val="B6D2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69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rot="5400000">
            <a:off x="-455897" y="477553"/>
            <a:ext cx="6858000" cy="5902894"/>
          </a:xfrm>
          <a:prstGeom prst="rect">
            <a:avLst/>
          </a:prstGeom>
          <a:solidFill>
            <a:srgbClr val="3358AB">
              <a:alpha val="87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87" name="Title 1"/>
          <p:cNvSpPr>
            <a:spLocks noGrp="1"/>
          </p:cNvSpPr>
          <p:nvPr>
            <p:ph type="ctrTitle"/>
          </p:nvPr>
        </p:nvSpPr>
        <p:spPr bwMode="auto">
          <a:xfrm>
            <a:off x="-494649" y="736684"/>
            <a:ext cx="6686550" cy="772289"/>
          </a:xfrm>
          <a:noFill/>
          <a:ln w="12700">
            <a:noFill/>
          </a:ln>
          <a:extLst/>
        </p:spPr>
        <p:txBody>
          <a:bodyPr vert="horz" numCol="1" compatLnSpc="1">
            <a:prstTxWarp prst="textNoShape">
              <a:avLst/>
            </a:prstTxWarp>
            <a:noAutofit/>
          </a:bodyPr>
          <a:lstStyle/>
          <a:p>
            <a:pPr algn="ctr" eaLnBrk="1" hangingPunct="1"/>
            <a:r>
              <a:rPr lang="en-US" altLang="en-US" b="1" dirty="0">
                <a:solidFill>
                  <a:schemeClr val="bg1"/>
                </a:solidFill>
                <a:latin typeface="Century Gothic" panose="020B0502020202020204" pitchFamily="34" charset="0"/>
                <a:cs typeface="Verdana" panose="020B0604030504040204" pitchFamily="34" charset="0"/>
              </a:rPr>
              <a:t>Two New </a:t>
            </a:r>
            <a:r>
              <a:rPr lang="en-US" altLang="en-US" b="1" dirty="0" smtClean="0">
                <a:solidFill>
                  <a:schemeClr val="bg1"/>
                </a:solidFill>
                <a:latin typeface="Century Gothic" panose="020B0502020202020204" pitchFamily="34" charset="0"/>
                <a:cs typeface="Verdana" panose="020B0604030504040204" pitchFamily="34" charset="0"/>
              </a:rPr>
              <a:t/>
            </a:r>
            <a:br>
              <a:rPr lang="en-US" altLang="en-US" b="1" dirty="0" smtClean="0">
                <a:solidFill>
                  <a:schemeClr val="bg1"/>
                </a:solidFill>
                <a:latin typeface="Century Gothic" panose="020B0502020202020204" pitchFamily="34" charset="0"/>
                <a:cs typeface="Verdana" panose="020B0604030504040204" pitchFamily="34" charset="0"/>
              </a:rPr>
            </a:br>
            <a:r>
              <a:rPr lang="en-US" altLang="en-US" b="1" dirty="0" smtClean="0">
                <a:solidFill>
                  <a:schemeClr val="bg1"/>
                </a:solidFill>
                <a:latin typeface="Century Gothic" panose="020B0502020202020204" pitchFamily="34" charset="0"/>
                <a:cs typeface="Verdana" panose="020B0604030504040204" pitchFamily="34" charset="0"/>
              </a:rPr>
              <a:t>Requirements </a:t>
            </a:r>
            <a:endParaRPr lang="en-US" altLang="en-US" b="1" dirty="0">
              <a:solidFill>
                <a:schemeClr val="bg1"/>
              </a:solidFill>
              <a:latin typeface="Century Gothic" panose="020B0502020202020204" pitchFamily="34" charset="0"/>
              <a:cs typeface="Verdana" panose="020B0604030504040204" pitchFamily="34" charset="0"/>
            </a:endParaRPr>
          </a:p>
        </p:txBody>
      </p:sp>
      <p:sp>
        <p:nvSpPr>
          <p:cNvPr id="5" name="Rectangle 4"/>
          <p:cNvSpPr/>
          <p:nvPr/>
        </p:nvSpPr>
        <p:spPr>
          <a:xfrm>
            <a:off x="287053" y="2179584"/>
            <a:ext cx="5332697" cy="15495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latin typeface="Georgia" panose="02040502050405020303" pitchFamily="18" charset="0"/>
              </a:rPr>
              <a:t> Consideration </a:t>
            </a:r>
            <a:r>
              <a:rPr lang="en-US" sz="2600" b="1" dirty="0">
                <a:solidFill>
                  <a:schemeClr val="tx1"/>
                </a:solidFill>
                <a:latin typeface="Georgia" panose="02040502050405020303" pitchFamily="18" charset="0"/>
              </a:rPr>
              <a:t>for </a:t>
            </a:r>
            <a:r>
              <a:rPr lang="en-US" sz="2600" b="1" u="sng" dirty="0">
                <a:solidFill>
                  <a:schemeClr val="tx1"/>
                </a:solidFill>
                <a:latin typeface="Georgia" panose="02040502050405020303" pitchFamily="18" charset="0"/>
              </a:rPr>
              <a:t>existing employees</a:t>
            </a:r>
          </a:p>
        </p:txBody>
      </p:sp>
      <p:sp>
        <p:nvSpPr>
          <p:cNvPr id="7" name="Rectangle 6"/>
          <p:cNvSpPr/>
          <p:nvPr/>
        </p:nvSpPr>
        <p:spPr>
          <a:xfrm>
            <a:off x="287053" y="4298076"/>
            <a:ext cx="5332697" cy="15495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latin typeface="Georgia" panose="02040502050405020303" pitchFamily="18" charset="0"/>
              </a:rPr>
              <a:t>  </a:t>
            </a:r>
            <a:r>
              <a:rPr lang="en-US" sz="2600" b="1" u="sng" dirty="0" smtClean="0">
                <a:solidFill>
                  <a:schemeClr val="tx1"/>
                </a:solidFill>
                <a:latin typeface="Georgia" panose="02040502050405020303" pitchFamily="18" charset="0"/>
              </a:rPr>
              <a:t>Enhanced </a:t>
            </a:r>
            <a:r>
              <a:rPr lang="en-US" sz="2600" b="1" dirty="0">
                <a:solidFill>
                  <a:schemeClr val="tx1"/>
                </a:solidFill>
                <a:latin typeface="Georgia" panose="02040502050405020303" pitchFamily="18" charset="0"/>
              </a:rPr>
              <a:t>consideration for all </a:t>
            </a:r>
            <a:r>
              <a:rPr lang="en-US" sz="2600" b="1" dirty="0" err="1">
                <a:solidFill>
                  <a:schemeClr val="tx1"/>
                </a:solidFill>
                <a:latin typeface="Georgia" panose="02040502050405020303" pitchFamily="18" charset="0"/>
              </a:rPr>
              <a:t>noncompetes</a:t>
            </a:r>
            <a:endParaRPr lang="en-US" sz="2600" b="1" u="sng" dirty="0">
              <a:solidFill>
                <a:schemeClr val="tx1"/>
              </a:solidFill>
              <a:latin typeface="Georgia" panose="02040502050405020303" pitchFamily="18" charset="0"/>
            </a:endParaRPr>
          </a:p>
        </p:txBody>
      </p:sp>
      <p:sp>
        <p:nvSpPr>
          <p:cNvPr id="22" name="Oval 21">
            <a:extLst>
              <a:ext uri="{FF2B5EF4-FFF2-40B4-BE49-F238E27FC236}">
                <a16:creationId xmlns:a16="http://schemas.microsoft.com/office/drawing/2014/main" id="{BF2A7F77-FB39-4C75-B46F-93DE992B2FF2}"/>
              </a:ext>
            </a:extLst>
          </p:cNvPr>
          <p:cNvSpPr/>
          <p:nvPr/>
        </p:nvSpPr>
        <p:spPr>
          <a:xfrm>
            <a:off x="94757" y="2764897"/>
            <a:ext cx="384591" cy="378932"/>
          </a:xfrm>
          <a:prstGeom prst="ellipse">
            <a:avLst/>
          </a:prstGeom>
          <a:solidFill>
            <a:srgbClr val="B6D2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
        <p:nvSpPr>
          <p:cNvPr id="23" name="Oval 22">
            <a:extLst>
              <a:ext uri="{FF2B5EF4-FFF2-40B4-BE49-F238E27FC236}">
                <a16:creationId xmlns:a16="http://schemas.microsoft.com/office/drawing/2014/main" id="{BF2A7F77-FB39-4C75-B46F-93DE992B2FF2}"/>
              </a:ext>
            </a:extLst>
          </p:cNvPr>
          <p:cNvSpPr/>
          <p:nvPr/>
        </p:nvSpPr>
        <p:spPr>
          <a:xfrm>
            <a:off x="94757" y="4883389"/>
            <a:ext cx="384591" cy="378932"/>
          </a:xfrm>
          <a:prstGeom prst="ellipse">
            <a:avLst/>
          </a:prstGeom>
          <a:solidFill>
            <a:srgbClr val="B6D2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3460" b="22993"/>
          <a:stretch/>
        </p:blipFill>
        <p:spPr>
          <a:xfrm>
            <a:off x="11326799" y="6142389"/>
            <a:ext cx="815326" cy="633855"/>
          </a:xfrm>
          <a:prstGeom prst="rect">
            <a:avLst/>
          </a:prstGeom>
        </p:spPr>
      </p:pic>
    </p:spTree>
    <p:extLst>
      <p:ext uri="{BB962C8B-B14F-4D97-AF65-F5344CB8AC3E}">
        <p14:creationId xmlns:p14="http://schemas.microsoft.com/office/powerpoint/2010/main" val="20716011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776C6C-F888-4D42-B603-49B906C25658}"/>
              </a:ext>
            </a:extLst>
          </p:cNvPr>
          <p:cNvSpPr/>
          <p:nvPr/>
        </p:nvSpPr>
        <p:spPr>
          <a:xfrm>
            <a:off x="266700" y="3924300"/>
            <a:ext cx="11658599" cy="2673014"/>
          </a:xfrm>
          <a:prstGeom prst="rect">
            <a:avLst/>
          </a:prstGeom>
          <a:solidFill>
            <a:schemeClr val="bg1">
              <a:alpha val="83000"/>
            </a:schemeClr>
          </a:solidFill>
          <a:ln w="12700">
            <a:solidFill>
              <a:srgbClr val="3358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Title 2"/>
          <p:cNvSpPr>
            <a:spLocks noGrp="1" noChangeArrowheads="1"/>
          </p:cNvSpPr>
          <p:nvPr>
            <p:ph type="ctrTitle"/>
          </p:nvPr>
        </p:nvSpPr>
        <p:spPr bwMode="auto">
          <a:xfrm>
            <a:off x="420187" y="4945693"/>
            <a:ext cx="11351623" cy="36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Autofit/>
          </a:bodyPr>
          <a:lstStyle/>
          <a:p>
            <a:r>
              <a:rPr lang="en-US" altLang="en-US" b="1" dirty="0">
                <a:latin typeface="Century Gothic" panose="020B0502020202020204" pitchFamily="34" charset="0"/>
                <a:cs typeface="Verdana" panose="020B0604030504040204" pitchFamily="34" charset="0"/>
              </a:rPr>
              <a:t>Consideration for </a:t>
            </a:r>
            <a:br>
              <a:rPr lang="en-US" altLang="en-US" b="1" dirty="0">
                <a:latin typeface="Century Gothic" panose="020B0502020202020204" pitchFamily="34" charset="0"/>
                <a:cs typeface="Verdana" panose="020B0604030504040204" pitchFamily="34" charset="0"/>
              </a:rPr>
            </a:br>
            <a:r>
              <a:rPr lang="en-US" altLang="en-US" b="1" dirty="0">
                <a:latin typeface="Century Gothic" panose="020B0502020202020204" pitchFamily="34" charset="0"/>
                <a:cs typeface="Verdana" panose="020B0604030504040204" pitchFamily="34" charset="0"/>
              </a:rPr>
              <a:t>Existing Employees</a:t>
            </a:r>
          </a:p>
        </p:txBody>
      </p:sp>
      <p:sp>
        <p:nvSpPr>
          <p:cNvPr id="2" name="Rectangle 1"/>
          <p:cNvSpPr/>
          <p:nvPr/>
        </p:nvSpPr>
        <p:spPr>
          <a:xfrm>
            <a:off x="6554966" y="4122964"/>
            <a:ext cx="5370333" cy="2308324"/>
          </a:xfrm>
          <a:prstGeom prst="rect">
            <a:avLst/>
          </a:prstGeom>
        </p:spPr>
        <p:txBody>
          <a:bodyPr wrap="square">
            <a:spAutoFit/>
          </a:bodyPr>
          <a:lstStyle/>
          <a:p>
            <a:r>
              <a:rPr lang="en-US" altLang="en-US" sz="2400" dirty="0">
                <a:latin typeface="Georgia" panose="02040502050405020303" pitchFamily="18" charset="0"/>
                <a:cs typeface="Verdana" panose="020B0604030504040204" pitchFamily="34" charset="0"/>
              </a:rPr>
              <a:t>Continued employment not enough </a:t>
            </a:r>
          </a:p>
          <a:p>
            <a:r>
              <a:rPr lang="en-US" altLang="en-US" sz="2400" dirty="0">
                <a:latin typeface="Georgia" panose="02040502050405020303" pitchFamily="18" charset="0"/>
                <a:cs typeface="Verdana" panose="020B0604030504040204" pitchFamily="34" charset="0"/>
              </a:rPr>
              <a:t/>
            </a:r>
            <a:br>
              <a:rPr lang="en-US" altLang="en-US" sz="2400" dirty="0">
                <a:latin typeface="Georgia" panose="02040502050405020303" pitchFamily="18" charset="0"/>
                <a:cs typeface="Verdana" panose="020B0604030504040204" pitchFamily="34" charset="0"/>
              </a:rPr>
            </a:br>
            <a:r>
              <a:rPr lang="en-US" altLang="en-US" sz="2400" dirty="0">
                <a:latin typeface="Georgia" panose="02040502050405020303" pitchFamily="18" charset="0"/>
                <a:cs typeface="Verdana" panose="020B0604030504040204" pitchFamily="34" charset="0"/>
              </a:rPr>
              <a:t>Must be supported by “fair and reasonable consideration”</a:t>
            </a:r>
          </a:p>
          <a:p>
            <a:r>
              <a:rPr lang="en-US" altLang="en-US" sz="2400" dirty="0">
                <a:latin typeface="Georgia" panose="02040502050405020303" pitchFamily="18" charset="0"/>
                <a:cs typeface="Verdana" panose="020B0604030504040204" pitchFamily="34" charset="0"/>
              </a:rPr>
              <a:t/>
            </a:r>
            <a:br>
              <a:rPr lang="en-US" altLang="en-US" sz="2400" dirty="0">
                <a:latin typeface="Georgia" panose="02040502050405020303" pitchFamily="18" charset="0"/>
                <a:cs typeface="Verdana" panose="020B0604030504040204" pitchFamily="34" charset="0"/>
              </a:rPr>
            </a:br>
            <a:r>
              <a:rPr lang="en-US" altLang="en-US" sz="2400" dirty="0">
                <a:latin typeface="Georgia" panose="02040502050405020303" pitchFamily="18" charset="0"/>
                <a:cs typeface="Verdana" panose="020B0604030504040204" pitchFamily="34" charset="0"/>
              </a:rPr>
              <a:t>What is fair and reasonable? Factors?</a:t>
            </a:r>
          </a:p>
        </p:txBody>
      </p:sp>
      <p:sp>
        <p:nvSpPr>
          <p:cNvPr id="10" name="Arrow: Chevron 9">
            <a:extLst>
              <a:ext uri="{FF2B5EF4-FFF2-40B4-BE49-F238E27FC236}">
                <a16:creationId xmlns:a16="http://schemas.microsoft.com/office/drawing/2014/main" id="{50F375C8-56F5-410A-9431-772B3E249E73}"/>
              </a:ext>
            </a:extLst>
          </p:cNvPr>
          <p:cNvSpPr/>
          <p:nvPr/>
        </p:nvSpPr>
        <p:spPr>
          <a:xfrm>
            <a:off x="5834946" y="4190221"/>
            <a:ext cx="681241" cy="283031"/>
          </a:xfrm>
          <a:prstGeom prst="chevron">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Chevron 14">
            <a:extLst>
              <a:ext uri="{FF2B5EF4-FFF2-40B4-BE49-F238E27FC236}">
                <a16:creationId xmlns:a16="http://schemas.microsoft.com/office/drawing/2014/main" id="{0C0B94D0-046C-42BE-BA9B-DF5AA6C3E306}"/>
              </a:ext>
            </a:extLst>
          </p:cNvPr>
          <p:cNvSpPr/>
          <p:nvPr/>
        </p:nvSpPr>
        <p:spPr>
          <a:xfrm>
            <a:off x="5834946" y="4914050"/>
            <a:ext cx="681241" cy="283031"/>
          </a:xfrm>
          <a:prstGeom prst="chevron">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id="{CF996223-680B-4168-9DAB-AD95B1FF2DA7}"/>
              </a:ext>
            </a:extLst>
          </p:cNvPr>
          <p:cNvSpPr/>
          <p:nvPr/>
        </p:nvSpPr>
        <p:spPr>
          <a:xfrm>
            <a:off x="5834946" y="6039410"/>
            <a:ext cx="681241" cy="283031"/>
          </a:xfrm>
          <a:prstGeom prst="chevron">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13137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sp>
        <p:nvSpPr>
          <p:cNvPr id="13" name="Pentagon 12"/>
          <p:cNvSpPr/>
          <p:nvPr/>
        </p:nvSpPr>
        <p:spPr>
          <a:xfrm>
            <a:off x="0" y="8170"/>
            <a:ext cx="12192000" cy="6858000"/>
          </a:xfrm>
          <a:prstGeom prst="homePlate">
            <a:avLst>
              <a:gd name="adj" fmla="val 0"/>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0"/>
            <a:ext cx="292608" cy="6866170"/>
          </a:xfrm>
          <a:prstGeom prst="rect">
            <a:avLst/>
          </a:prstGeom>
          <a:solidFill>
            <a:srgbClr val="1D4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Title 2"/>
          <p:cNvSpPr>
            <a:spLocks noGrp="1" noChangeArrowheads="1"/>
          </p:cNvSpPr>
          <p:nvPr>
            <p:ph type="ctrTitle"/>
          </p:nvPr>
        </p:nvSpPr>
        <p:spPr bwMode="auto">
          <a:xfrm>
            <a:off x="-752451" y="53374"/>
            <a:ext cx="12192000" cy="1569682"/>
          </a:xfrm>
          <a:noFill/>
          <a:ln w="31750">
            <a:noFill/>
            <a:miter lim="800000"/>
            <a:headEnd/>
            <a:tailEnd/>
          </a:ln>
          <a:extLst/>
        </p:spPr>
        <p:txBody>
          <a:bodyPr vert="horz" numCol="1" compatLnSpc="1">
            <a:prstTxWarp prst="textNoShape">
              <a:avLst/>
            </a:prstTxWarp>
            <a:noAutofit/>
          </a:bodyPr>
          <a:lstStyle/>
          <a:p>
            <a:pPr algn="ctr"/>
            <a:r>
              <a:rPr lang="en-US" altLang="en-US" b="1" dirty="0">
                <a:solidFill>
                  <a:srgbClr val="3358AB"/>
                </a:solidFill>
                <a:latin typeface="Century Gothic" panose="020B0502020202020204" pitchFamily="34" charset="0"/>
                <a:cs typeface="Verdana" panose="020B0604030504040204" pitchFamily="34" charset="0"/>
              </a:rPr>
              <a:t>Consideration for All </a:t>
            </a:r>
            <a:r>
              <a:rPr lang="en-US" altLang="en-US" b="1" dirty="0" err="1">
                <a:solidFill>
                  <a:srgbClr val="3358AB"/>
                </a:solidFill>
                <a:latin typeface="Century Gothic" panose="020B0502020202020204" pitchFamily="34" charset="0"/>
                <a:cs typeface="Verdana" panose="020B0604030504040204" pitchFamily="34" charset="0"/>
              </a:rPr>
              <a:t>Noncompetes</a:t>
            </a:r>
            <a:endParaRPr lang="en-US" altLang="en-US" b="1" dirty="0">
              <a:solidFill>
                <a:srgbClr val="3358AB"/>
              </a:solidFill>
              <a:latin typeface="Century Gothic" panose="020B0502020202020204" pitchFamily="34" charset="0"/>
              <a:cs typeface="Verdana" panose="020B0604030504040204" pitchFamily="34" charset="0"/>
            </a:endParaRPr>
          </a:p>
        </p:txBody>
      </p:sp>
      <p:sp>
        <p:nvSpPr>
          <p:cNvPr id="8" name="Content Placeholder 1">
            <a:extLst>
              <a:ext uri="{FF2B5EF4-FFF2-40B4-BE49-F238E27FC236}">
                <a16:creationId xmlns:a16="http://schemas.microsoft.com/office/drawing/2014/main" id="{E983FE61-6B85-4735-BF7E-8AA48E5D4370}"/>
              </a:ext>
            </a:extLst>
          </p:cNvPr>
          <p:cNvSpPr txBox="1">
            <a:spLocks/>
          </p:cNvSpPr>
          <p:nvPr/>
        </p:nvSpPr>
        <p:spPr>
          <a:xfrm>
            <a:off x="823142" y="1614936"/>
            <a:ext cx="10774630" cy="1411945"/>
          </a:xfrm>
          <a:prstGeom prst="rect">
            <a:avLst/>
          </a:prstGeom>
          <a:noFill/>
          <a:ln w="79375">
            <a:noFill/>
          </a:ln>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altLang="en-US" dirty="0" smtClean="0">
                <a:latin typeface="Georgia" panose="02040502050405020303" pitchFamily="18" charset="0"/>
                <a:cs typeface="Verdana" panose="020B0604030504040204" pitchFamily="34" charset="0"/>
              </a:rPr>
              <a:t>Agreement </a:t>
            </a:r>
            <a:r>
              <a:rPr lang="en-US" altLang="en-US" dirty="0">
                <a:latin typeface="Georgia" panose="02040502050405020303" pitchFamily="18" charset="0"/>
                <a:cs typeface="Verdana" panose="020B0604030504040204" pitchFamily="34" charset="0"/>
              </a:rPr>
              <a:t>must contain a “garden leave clause” or provide for “other mutually agreed upon consideration</a:t>
            </a:r>
          </a:p>
        </p:txBody>
      </p:sp>
      <p:sp>
        <p:nvSpPr>
          <p:cNvPr id="10" name="Content Placeholder 1">
            <a:extLst>
              <a:ext uri="{FF2B5EF4-FFF2-40B4-BE49-F238E27FC236}">
                <a16:creationId xmlns:a16="http://schemas.microsoft.com/office/drawing/2014/main" id="{100FA6E0-AB91-427B-810E-97CF855953C6}"/>
              </a:ext>
            </a:extLst>
          </p:cNvPr>
          <p:cNvSpPr>
            <a:spLocks noGrp="1"/>
          </p:cNvSpPr>
          <p:nvPr>
            <p:ph idx="1"/>
          </p:nvPr>
        </p:nvSpPr>
        <p:spPr>
          <a:xfrm>
            <a:off x="823142" y="4488833"/>
            <a:ext cx="8705850" cy="2816336"/>
          </a:xfrm>
          <a:noFill/>
        </p:spPr>
        <p:txBody>
          <a:bodyPr>
            <a:noAutofit/>
          </a:bodyPr>
          <a:lstStyle/>
          <a:p>
            <a:pPr marL="0" indent="0">
              <a:buNone/>
            </a:pPr>
            <a:r>
              <a:rPr lang="en-US" altLang="en-US" dirty="0" smtClean="0">
                <a:latin typeface="Georgia" panose="02040502050405020303" pitchFamily="18" charset="0"/>
                <a:cs typeface="Verdana" panose="020B0604030504040204" pitchFamily="34" charset="0"/>
              </a:rPr>
              <a:t>Other </a:t>
            </a:r>
            <a:r>
              <a:rPr lang="en-US" altLang="en-US" dirty="0">
                <a:latin typeface="Georgia" panose="02040502050405020303" pitchFamily="18" charset="0"/>
                <a:cs typeface="Verdana" panose="020B0604030504040204" pitchFamily="34" charset="0"/>
              </a:rPr>
              <a:t>Mutually Agreed </a:t>
            </a:r>
            <a:r>
              <a:rPr lang="en-US" altLang="en-US" dirty="0" smtClean="0">
                <a:latin typeface="Georgia" panose="02040502050405020303" pitchFamily="18" charset="0"/>
                <a:cs typeface="Verdana" panose="020B0604030504040204" pitchFamily="34" charset="0"/>
              </a:rPr>
              <a:t>Upon Consideration</a:t>
            </a: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smtClean="0">
                <a:latin typeface="Georgia" panose="02040502050405020303" pitchFamily="18" charset="0"/>
                <a:cs typeface="Verdana" panose="020B0604030504040204" pitchFamily="34" charset="0"/>
              </a:rPr>
              <a:t>	-What </a:t>
            </a:r>
            <a:r>
              <a:rPr lang="en-US" altLang="en-US" dirty="0">
                <a:latin typeface="Georgia" panose="02040502050405020303" pitchFamily="18" charset="0"/>
                <a:cs typeface="Verdana" panose="020B0604030504040204" pitchFamily="34" charset="0"/>
              </a:rPr>
              <a:t>suffices?</a:t>
            </a:r>
            <a:br>
              <a:rPr lang="en-US" altLang="en-US" dirty="0">
                <a:latin typeface="Georgia" panose="02040502050405020303" pitchFamily="18" charset="0"/>
                <a:cs typeface="Verdana" panose="020B0604030504040204" pitchFamily="34" charset="0"/>
              </a:rPr>
            </a:br>
            <a:r>
              <a:rPr lang="en-US" altLang="en-US" dirty="0" smtClean="0">
                <a:latin typeface="Georgia" panose="02040502050405020303" pitchFamily="18" charset="0"/>
                <a:cs typeface="Verdana" panose="020B0604030504040204" pitchFamily="34" charset="0"/>
              </a:rPr>
              <a:t>	-Timing </a:t>
            </a:r>
            <a:r>
              <a:rPr lang="en-US" altLang="en-US" dirty="0">
                <a:latin typeface="Georgia" panose="02040502050405020303" pitchFamily="18" charset="0"/>
                <a:cs typeface="Verdana" panose="020B0604030504040204" pitchFamily="34" charset="0"/>
              </a:rPr>
              <a:t>of payment?</a:t>
            </a:r>
            <a:br>
              <a:rPr lang="en-US" altLang="en-US" dirty="0">
                <a:latin typeface="Georgia" panose="02040502050405020303" pitchFamily="18" charset="0"/>
                <a:cs typeface="Verdana" panose="020B0604030504040204" pitchFamily="34" charset="0"/>
              </a:rPr>
            </a:br>
            <a:r>
              <a:rPr lang="en-US" altLang="en-US" dirty="0" smtClean="0">
                <a:latin typeface="Georgia" panose="02040502050405020303" pitchFamily="18" charset="0"/>
                <a:cs typeface="Verdana" panose="020B0604030504040204" pitchFamily="34" charset="0"/>
              </a:rPr>
              <a:t>	-Stock </a:t>
            </a:r>
            <a:r>
              <a:rPr lang="en-US" altLang="en-US" dirty="0">
                <a:latin typeface="Georgia" panose="02040502050405020303" pitchFamily="18" charset="0"/>
                <a:cs typeface="Verdana" panose="020B0604030504040204" pitchFamily="34" charset="0"/>
              </a:rPr>
              <a:t>options?</a:t>
            </a:r>
          </a:p>
        </p:txBody>
      </p:sp>
      <p:sp>
        <p:nvSpPr>
          <p:cNvPr id="12" name="Content Placeholder 1">
            <a:extLst>
              <a:ext uri="{FF2B5EF4-FFF2-40B4-BE49-F238E27FC236}">
                <a16:creationId xmlns:a16="http://schemas.microsoft.com/office/drawing/2014/main" id="{05485C72-47F7-4E00-8E07-18BBA652894C}"/>
              </a:ext>
            </a:extLst>
          </p:cNvPr>
          <p:cNvSpPr txBox="1">
            <a:spLocks/>
          </p:cNvSpPr>
          <p:nvPr/>
        </p:nvSpPr>
        <p:spPr>
          <a:xfrm>
            <a:off x="825188" y="2573852"/>
            <a:ext cx="8096249" cy="1903874"/>
          </a:xfrm>
          <a:prstGeom prst="rect">
            <a:avLst/>
          </a:prstGeom>
          <a:solidFill>
            <a:schemeClr val="bg1">
              <a:alpha val="0"/>
            </a:schemeClr>
          </a:solidFill>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altLang="en-US" dirty="0">
                <a:latin typeface="Georgia" panose="02040502050405020303" pitchFamily="18" charset="0"/>
                <a:cs typeface="Verdana" panose="020B0604030504040204" pitchFamily="34" charset="0"/>
              </a:rPr>
              <a:t>Garden Leave</a:t>
            </a:r>
            <a:br>
              <a:rPr lang="en-US" altLang="en-US" dirty="0">
                <a:latin typeface="Georgia" panose="02040502050405020303" pitchFamily="18" charset="0"/>
                <a:cs typeface="Verdana" panose="020B0604030504040204" pitchFamily="34" charset="0"/>
              </a:rPr>
            </a:br>
            <a:r>
              <a:rPr lang="en-US" altLang="en-US" dirty="0" smtClean="0">
                <a:latin typeface="Georgia" panose="02040502050405020303" pitchFamily="18" charset="0"/>
                <a:cs typeface="Verdana" panose="020B0604030504040204" pitchFamily="34" charset="0"/>
              </a:rPr>
              <a:t>	-Definition </a:t>
            </a:r>
            <a:br>
              <a:rPr lang="en-US" altLang="en-US" dirty="0" smtClean="0">
                <a:latin typeface="Georgia" panose="02040502050405020303" pitchFamily="18" charset="0"/>
                <a:cs typeface="Verdana" panose="020B0604030504040204" pitchFamily="34" charset="0"/>
              </a:rPr>
            </a:br>
            <a:r>
              <a:rPr lang="en-US" altLang="en-US" dirty="0" smtClean="0">
                <a:latin typeface="Georgia" panose="02040502050405020303" pitchFamily="18" charset="0"/>
                <a:cs typeface="Verdana" panose="020B0604030504040204" pitchFamily="34" charset="0"/>
              </a:rPr>
              <a:t>	-Conflict in </a:t>
            </a:r>
            <a:r>
              <a:rPr lang="en-US" altLang="en-US" dirty="0">
                <a:latin typeface="Georgia" panose="02040502050405020303" pitchFamily="18" charset="0"/>
                <a:cs typeface="Verdana" panose="020B0604030504040204" pitchFamily="34" charset="0"/>
              </a:rPr>
              <a:t>statute</a:t>
            </a:r>
            <a:br>
              <a:rPr lang="en-US" altLang="en-US" dirty="0">
                <a:latin typeface="Georgia" panose="02040502050405020303" pitchFamily="18" charset="0"/>
                <a:cs typeface="Verdana" panose="020B0604030504040204" pitchFamily="34" charset="0"/>
              </a:rPr>
            </a:br>
            <a:r>
              <a:rPr lang="en-US" altLang="en-US" dirty="0" smtClean="0">
                <a:latin typeface="Georgia" panose="02040502050405020303" pitchFamily="18" charset="0"/>
                <a:cs typeface="Verdana" panose="020B0604030504040204" pitchFamily="34" charset="0"/>
              </a:rPr>
              <a:t>	-Incorporation of </a:t>
            </a:r>
            <a:r>
              <a:rPr lang="en-US" altLang="en-US" dirty="0">
                <a:latin typeface="Georgia" panose="02040502050405020303" pitchFamily="18" charset="0"/>
                <a:cs typeface="Verdana" panose="020B0604030504040204" pitchFamily="34" charset="0"/>
              </a:rPr>
              <a:t>wage act</a:t>
            </a:r>
          </a:p>
        </p:txBody>
      </p:sp>
      <p:sp>
        <p:nvSpPr>
          <p:cNvPr id="14" name="Isosceles Triangle 13"/>
          <p:cNvSpPr/>
          <p:nvPr/>
        </p:nvSpPr>
        <p:spPr>
          <a:xfrm rot="5400000">
            <a:off x="135322" y="1654082"/>
            <a:ext cx="556939" cy="390525"/>
          </a:xfrm>
          <a:prstGeom prst="triangle">
            <a:avLst>
              <a:gd name="adj" fmla="val 51596"/>
            </a:avLst>
          </a:prstGeom>
          <a:solidFill>
            <a:srgbClr val="9ABF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a:off x="135322" y="2679414"/>
            <a:ext cx="556938" cy="390525"/>
          </a:xfrm>
          <a:prstGeom prst="triangle">
            <a:avLst>
              <a:gd name="adj" fmla="val 51596"/>
            </a:avLst>
          </a:prstGeom>
          <a:solidFill>
            <a:srgbClr val="9ABF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5400000">
            <a:off x="135322" y="4513914"/>
            <a:ext cx="556938" cy="390525"/>
          </a:xfrm>
          <a:prstGeom prst="triangle">
            <a:avLst>
              <a:gd name="adj" fmla="val 51596"/>
            </a:avLst>
          </a:prstGeom>
          <a:solidFill>
            <a:srgbClr val="9ABF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7582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t="-9000" b="-9000"/>
          </a:stretch>
        </a:blipFill>
        <a:effectLst/>
      </p:bgPr>
    </p:bg>
    <p:spTree>
      <p:nvGrpSpPr>
        <p:cNvPr id="1" name=""/>
        <p:cNvGrpSpPr/>
        <p:nvPr/>
      </p:nvGrpSpPr>
      <p:grpSpPr>
        <a:xfrm>
          <a:off x="0" y="0"/>
          <a:ext cx="0" cy="0"/>
          <a:chOff x="0" y="0"/>
          <a:chExt cx="0" cy="0"/>
        </a:xfrm>
      </p:grpSpPr>
      <p:sp>
        <p:nvSpPr>
          <p:cNvPr id="23" name="Content Placeholder 1">
            <a:extLst>
              <a:ext uri="{FF2B5EF4-FFF2-40B4-BE49-F238E27FC236}">
                <a16:creationId xmlns:a16="http://schemas.microsoft.com/office/drawing/2014/main" id="{175EF011-E059-4372-9B09-F825EAF7DB9F}"/>
              </a:ext>
            </a:extLst>
          </p:cNvPr>
          <p:cNvSpPr>
            <a:spLocks noGrp="1"/>
          </p:cNvSpPr>
          <p:nvPr>
            <p:ph idx="1"/>
          </p:nvPr>
        </p:nvSpPr>
        <p:spPr>
          <a:xfrm>
            <a:off x="-1" y="5334291"/>
            <a:ext cx="12192001" cy="1523709"/>
          </a:xfrm>
          <a:solidFill>
            <a:schemeClr val="bg1"/>
          </a:solidFill>
          <a:ln w="57150">
            <a:solidFill>
              <a:srgbClr val="3358AB"/>
            </a:solidFill>
          </a:ln>
        </p:spPr>
        <p:txBody>
          <a:bodyPr>
            <a:normAutofit/>
          </a:bodyPr>
          <a:lstStyle/>
          <a:p>
            <a:pPr marL="0" indent="0" algn="ctr">
              <a:buNone/>
            </a:pPr>
            <a:r>
              <a:rPr lang="en-US" altLang="en-US" sz="4400" b="1" dirty="0">
                <a:solidFill>
                  <a:schemeClr val="bg1"/>
                </a:solidFill>
                <a:latin typeface="Georgia" panose="02040502050405020303" pitchFamily="18" charset="0"/>
                <a:cs typeface="Calibri" panose="020F0502020204030204" pitchFamily="34" charset="0"/>
              </a:rPr>
              <a:t>  </a:t>
            </a:r>
          </a:p>
        </p:txBody>
      </p:sp>
      <p:sp>
        <p:nvSpPr>
          <p:cNvPr id="2" name="Title 1"/>
          <p:cNvSpPr>
            <a:spLocks noGrp="1"/>
          </p:cNvSpPr>
          <p:nvPr>
            <p:ph type="title"/>
          </p:nvPr>
        </p:nvSpPr>
        <p:spPr>
          <a:xfrm>
            <a:off x="5043071" y="5545043"/>
            <a:ext cx="6792795" cy="1102205"/>
          </a:xfrm>
        </p:spPr>
        <p:txBody>
          <a:bodyPr>
            <a:normAutofit fontScale="90000"/>
          </a:bodyPr>
          <a:lstStyle/>
          <a:p>
            <a:pPr algn="ctr"/>
            <a:r>
              <a:rPr lang="en-US" altLang="en-US" b="1" dirty="0">
                <a:latin typeface="Georgia" panose="02040502050405020303" pitchFamily="18" charset="0"/>
                <a:cs typeface="Calibri" panose="020F0502020204030204" pitchFamily="34" charset="0"/>
              </a:rPr>
              <a:t>Fairness Requirements</a:t>
            </a:r>
          </a:p>
        </p:txBody>
      </p:sp>
      <p:sp>
        <p:nvSpPr>
          <p:cNvPr id="18" name="Rectangle 17"/>
          <p:cNvSpPr/>
          <p:nvPr/>
        </p:nvSpPr>
        <p:spPr>
          <a:xfrm rot="16200000">
            <a:off x="1246323" y="3023281"/>
            <a:ext cx="72192" cy="6217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91379" y="5926260"/>
            <a:ext cx="384591" cy="378932"/>
          </a:xfrm>
          <a:prstGeom prst="ellipse">
            <a:avLst/>
          </a:prstGeom>
          <a:solidFill>
            <a:srgbClr val="B6D2E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4728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1000" b="-1000"/>
          </a:stretch>
        </a:blipFill>
        <a:effectLst/>
      </p:bgPr>
    </p:bg>
    <p:spTree>
      <p:nvGrpSpPr>
        <p:cNvPr id="1" name=""/>
        <p:cNvGrpSpPr/>
        <p:nvPr/>
      </p:nvGrpSpPr>
      <p:grpSpPr>
        <a:xfrm>
          <a:off x="0" y="0"/>
          <a:ext cx="0" cy="0"/>
          <a:chOff x="0" y="0"/>
          <a:chExt cx="0" cy="0"/>
        </a:xfrm>
      </p:grpSpPr>
      <p:sp>
        <p:nvSpPr>
          <p:cNvPr id="8" name="Pentagon 7"/>
          <p:cNvSpPr/>
          <p:nvPr/>
        </p:nvSpPr>
        <p:spPr>
          <a:xfrm>
            <a:off x="0" y="0"/>
            <a:ext cx="12192000" cy="6871136"/>
          </a:xfrm>
          <a:prstGeom prst="homePlate">
            <a:avLst>
              <a:gd name="adj" fmla="val 0"/>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TextBox 1"/>
          <p:cNvSpPr txBox="1">
            <a:spLocks noChangeArrowheads="1"/>
          </p:cNvSpPr>
          <p:nvPr/>
        </p:nvSpPr>
        <p:spPr bwMode="auto">
          <a:xfrm>
            <a:off x="9429750" y="7200901"/>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r" eaLnBrk="1" hangingPunct="1">
              <a:spcAft>
                <a:spcPct val="0"/>
              </a:spcAft>
              <a:buClrTx/>
              <a:buFontTx/>
              <a:buNone/>
            </a:pPr>
            <a:fld id="{EA311687-6488-4BA8-B836-F3CA0303A1C9}" type="slidenum">
              <a:rPr lang="en-US" altLang="en-US" sz="1000">
                <a:solidFill>
                  <a:schemeClr val="bg1"/>
                </a:solidFill>
                <a:cs typeface="Arial" panose="020B0604020202020204" pitchFamily="34" charset="0"/>
              </a:rPr>
              <a:pPr algn="r" eaLnBrk="1" hangingPunct="1">
                <a:spcAft>
                  <a:spcPct val="0"/>
                </a:spcAft>
                <a:buClrTx/>
                <a:buFontTx/>
                <a:buNone/>
              </a:pPr>
              <a:t>16</a:t>
            </a:fld>
            <a:endParaRPr lang="en-US" altLang="en-US" sz="1000">
              <a:solidFill>
                <a:schemeClr val="bg1"/>
              </a:solidFill>
              <a:cs typeface="Arial" panose="020B0604020202020204" pitchFamily="34" charset="0"/>
            </a:endParaRPr>
          </a:p>
        </p:txBody>
      </p:sp>
      <p:sp>
        <p:nvSpPr>
          <p:cNvPr id="5" name="Rectangle 4">
            <a:extLst>
              <a:ext uri="{FF2B5EF4-FFF2-40B4-BE49-F238E27FC236}">
                <a16:creationId xmlns:a16="http://schemas.microsoft.com/office/drawing/2014/main" id="{266C97B4-C91A-4874-8C12-11E8351802B7}"/>
              </a:ext>
            </a:extLst>
          </p:cNvPr>
          <p:cNvSpPr/>
          <p:nvPr/>
        </p:nvSpPr>
        <p:spPr>
          <a:xfrm>
            <a:off x="-710987" y="4121731"/>
            <a:ext cx="2875242" cy="1381359"/>
          </a:xfrm>
          <a:prstGeom prst="rect">
            <a:avLst/>
          </a:prstGeom>
          <a:no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3358AB"/>
                </a:solidFill>
                <a:latin typeface="Century Gothic" panose="020B0502020202020204" pitchFamily="34" charset="0"/>
              </a:rPr>
              <a:t>Timing</a:t>
            </a:r>
          </a:p>
        </p:txBody>
      </p:sp>
      <p:sp>
        <p:nvSpPr>
          <p:cNvPr id="4" name="Rectangle 3">
            <a:extLst>
              <a:ext uri="{FF2B5EF4-FFF2-40B4-BE49-F238E27FC236}">
                <a16:creationId xmlns:a16="http://schemas.microsoft.com/office/drawing/2014/main" id="{63934C20-E491-4459-B58D-BCA33177B074}"/>
              </a:ext>
            </a:extLst>
          </p:cNvPr>
          <p:cNvSpPr/>
          <p:nvPr/>
        </p:nvSpPr>
        <p:spPr>
          <a:xfrm>
            <a:off x="1453267" y="3163150"/>
            <a:ext cx="10567282" cy="3416320"/>
          </a:xfrm>
          <a:prstGeom prst="rect">
            <a:avLst/>
          </a:prstGeom>
          <a:ln w="76200">
            <a:noFill/>
          </a:ln>
        </p:spPr>
        <p:txBody>
          <a:bodyPr wrap="square">
            <a:spAutoFit/>
          </a:bodyPr>
          <a:lstStyle/>
          <a:p>
            <a:pPr marL="457189" lvl="1" indent="0">
              <a:buNone/>
            </a:pPr>
            <a:r>
              <a:rPr lang="en-US" altLang="en-US" sz="2400" dirty="0">
                <a:latin typeface="Georgia" panose="02040502050405020303" pitchFamily="18" charset="0"/>
                <a:cs typeface="Verdana" panose="020B0604030504040204" pitchFamily="34" charset="0"/>
              </a:rPr>
              <a:t>Must be presented to employee on the </a:t>
            </a:r>
            <a:r>
              <a:rPr lang="en-US" altLang="en-US" sz="2400" i="1" dirty="0">
                <a:latin typeface="Georgia" panose="02040502050405020303" pitchFamily="18" charset="0"/>
                <a:cs typeface="Verdana" panose="020B0604030504040204" pitchFamily="34" charset="0"/>
              </a:rPr>
              <a:t>earlier</a:t>
            </a:r>
            <a:r>
              <a:rPr lang="en-US" altLang="en-US" sz="2400" dirty="0">
                <a:latin typeface="Georgia" panose="02040502050405020303" pitchFamily="18" charset="0"/>
                <a:cs typeface="Verdana" panose="020B0604030504040204" pitchFamily="34" charset="0"/>
              </a:rPr>
              <a:t> of (a) the </a:t>
            </a:r>
            <a:r>
              <a:rPr lang="en-US" altLang="en-US" sz="2400" u="sng" dirty="0">
                <a:latin typeface="Georgia" panose="02040502050405020303" pitchFamily="18" charset="0"/>
                <a:cs typeface="Verdana" panose="020B0604030504040204" pitchFamily="34" charset="0"/>
              </a:rPr>
              <a:t>formal offer </a:t>
            </a:r>
            <a:r>
              <a:rPr lang="en-US" altLang="en-US" sz="2400" dirty="0">
                <a:latin typeface="Georgia" panose="02040502050405020303" pitchFamily="18" charset="0"/>
                <a:cs typeface="Verdana" panose="020B0604030504040204" pitchFamily="34" charset="0"/>
              </a:rPr>
              <a:t>of employment and (b) </a:t>
            </a:r>
            <a:r>
              <a:rPr lang="en-US" altLang="en-US" sz="2400" u="sng" dirty="0">
                <a:latin typeface="Georgia" panose="02040502050405020303" pitchFamily="18" charset="0"/>
                <a:cs typeface="Verdana" panose="020B0604030504040204" pitchFamily="34" charset="0"/>
              </a:rPr>
              <a:t>10 business days </a:t>
            </a:r>
            <a:r>
              <a:rPr lang="en-US" altLang="en-US" sz="2400" dirty="0">
                <a:latin typeface="Georgia" panose="02040502050405020303" pitchFamily="18" charset="0"/>
                <a:cs typeface="Verdana" panose="020B0604030504040204" pitchFamily="34" charset="0"/>
              </a:rPr>
              <a:t>before commencement of employment.</a:t>
            </a:r>
          </a:p>
          <a:p>
            <a:pPr marL="457189" lvl="1" indent="0">
              <a:buNone/>
            </a:pPr>
            <a:endParaRPr lang="en-US" altLang="en-US" sz="2400" dirty="0" smtClean="0">
              <a:latin typeface="Georgia" panose="02040502050405020303" pitchFamily="18" charset="0"/>
              <a:cs typeface="Verdana" panose="020B0604030504040204" pitchFamily="34" charset="0"/>
            </a:endParaRPr>
          </a:p>
          <a:p>
            <a:pPr marL="457189" lvl="1" indent="0">
              <a:buNone/>
            </a:pPr>
            <a:r>
              <a:rPr lang="en-US" altLang="en-US" sz="2400" dirty="0" smtClean="0">
                <a:latin typeface="Georgia" panose="02040502050405020303" pitchFamily="18" charset="0"/>
                <a:cs typeface="Verdana" panose="020B0604030504040204" pitchFamily="34" charset="0"/>
              </a:rPr>
              <a:t>For </a:t>
            </a:r>
            <a:r>
              <a:rPr lang="en-US" altLang="en-US" sz="2400" dirty="0">
                <a:latin typeface="Georgia" panose="02040502050405020303" pitchFamily="18" charset="0"/>
                <a:cs typeface="Verdana" panose="020B0604030504040204" pitchFamily="34" charset="0"/>
              </a:rPr>
              <a:t>existing employees, </a:t>
            </a:r>
            <a:r>
              <a:rPr lang="en-US" altLang="en-US" sz="2400" u="sng" dirty="0">
                <a:latin typeface="Georgia" panose="02040502050405020303" pitchFamily="18" charset="0"/>
                <a:cs typeface="Verdana" panose="020B0604030504040204" pitchFamily="34" charset="0"/>
              </a:rPr>
              <a:t>10 business days</a:t>
            </a:r>
            <a:r>
              <a:rPr lang="en-US" altLang="en-US" sz="2400" dirty="0">
                <a:latin typeface="Georgia" panose="02040502050405020303" pitchFamily="18" charset="0"/>
                <a:cs typeface="Verdana" panose="020B0604030504040204" pitchFamily="34" charset="0"/>
              </a:rPr>
              <a:t> before the agreement is to be effective</a:t>
            </a:r>
          </a:p>
          <a:p>
            <a:pPr marL="457189" lvl="1" indent="0">
              <a:buNone/>
            </a:pPr>
            <a:endParaRPr lang="en-US" altLang="en-US" sz="2400" dirty="0" smtClean="0">
              <a:latin typeface="Georgia" panose="02040502050405020303" pitchFamily="18" charset="0"/>
              <a:cs typeface="Verdana" panose="020B0604030504040204" pitchFamily="34" charset="0"/>
            </a:endParaRPr>
          </a:p>
          <a:p>
            <a:pPr marL="457189" lvl="1" indent="0">
              <a:buNone/>
            </a:pPr>
            <a:r>
              <a:rPr lang="en-US" altLang="en-US" sz="2400" dirty="0" smtClean="0">
                <a:latin typeface="Georgia" panose="02040502050405020303" pitchFamily="18" charset="0"/>
                <a:cs typeface="Verdana" panose="020B0604030504040204" pitchFamily="34" charset="0"/>
              </a:rPr>
              <a:t>For </a:t>
            </a:r>
            <a:r>
              <a:rPr lang="en-US" altLang="en-US" sz="2400" dirty="0">
                <a:latin typeface="Georgia" panose="02040502050405020303" pitchFamily="18" charset="0"/>
                <a:cs typeface="Verdana" panose="020B0604030504040204" pitchFamily="34" charset="0"/>
              </a:rPr>
              <a:t>severance agreements, employee must be given </a:t>
            </a:r>
            <a:r>
              <a:rPr lang="en-US" altLang="en-US" sz="2400" u="sng" dirty="0">
                <a:latin typeface="Georgia" panose="02040502050405020303" pitchFamily="18" charset="0"/>
                <a:cs typeface="Verdana" panose="020B0604030504040204" pitchFamily="34" charset="0"/>
              </a:rPr>
              <a:t>7 business days </a:t>
            </a:r>
            <a:r>
              <a:rPr lang="en-US" altLang="en-US" sz="2400" dirty="0">
                <a:latin typeface="Georgia" panose="02040502050405020303" pitchFamily="18" charset="0"/>
                <a:cs typeface="Verdana" panose="020B0604030504040204" pitchFamily="34" charset="0"/>
              </a:rPr>
              <a:t>to rescind acceptance.</a:t>
            </a:r>
          </a:p>
        </p:txBody>
      </p:sp>
      <p:sp>
        <p:nvSpPr>
          <p:cNvPr id="7" name="Rectangle 6">
            <a:extLst>
              <a:ext uri="{FF2B5EF4-FFF2-40B4-BE49-F238E27FC236}">
                <a16:creationId xmlns:a16="http://schemas.microsoft.com/office/drawing/2014/main" id="{2755FB19-B4AD-4F63-9243-96068C950975}"/>
              </a:ext>
            </a:extLst>
          </p:cNvPr>
          <p:cNvSpPr/>
          <p:nvPr/>
        </p:nvSpPr>
        <p:spPr>
          <a:xfrm>
            <a:off x="424569" y="1433724"/>
            <a:ext cx="10224381" cy="1384995"/>
          </a:xfrm>
          <a:prstGeom prst="rect">
            <a:avLst/>
          </a:prstGeom>
          <a:noFill/>
          <a:ln w="76200" cmpd="sng">
            <a:noFill/>
            <a:prstDash val="solid"/>
          </a:ln>
        </p:spPr>
        <p:txBody>
          <a:bodyPr wrap="square">
            <a:spAutoFit/>
          </a:bodyPr>
          <a:lstStyle/>
          <a:p>
            <a:pPr marL="354013"/>
            <a:r>
              <a:rPr lang="en-US" altLang="en-US" sz="2800" dirty="0">
                <a:latin typeface="Georgia" panose="02040502050405020303" pitchFamily="18" charset="0"/>
                <a:cs typeface="Verdana" panose="020B0604030504040204" pitchFamily="34" charset="0"/>
              </a:rPr>
              <a:t>Must be in writing and signed by both parties.</a:t>
            </a:r>
          </a:p>
          <a:p>
            <a:pPr marL="354013"/>
            <a:endParaRPr lang="en-US" altLang="en-US" sz="2800" dirty="0" smtClean="0">
              <a:latin typeface="Georgia" panose="02040502050405020303" pitchFamily="18" charset="0"/>
              <a:cs typeface="Verdana" panose="020B0604030504040204" pitchFamily="34" charset="0"/>
            </a:endParaRPr>
          </a:p>
          <a:p>
            <a:pPr marL="354013"/>
            <a:r>
              <a:rPr lang="en-US" altLang="en-US" sz="2800" dirty="0" smtClean="0">
                <a:latin typeface="Georgia" panose="02040502050405020303" pitchFamily="18" charset="0"/>
                <a:cs typeface="Verdana" panose="020B0604030504040204" pitchFamily="34" charset="0"/>
              </a:rPr>
              <a:t>Must </a:t>
            </a:r>
            <a:r>
              <a:rPr lang="en-US" altLang="en-US" sz="2800" dirty="0">
                <a:latin typeface="Georgia" panose="02040502050405020303" pitchFamily="18" charset="0"/>
                <a:cs typeface="Verdana" panose="020B0604030504040204" pitchFamily="34" charset="0"/>
              </a:rPr>
              <a:t>express that the employee has the right to counsel</a:t>
            </a:r>
            <a:r>
              <a:rPr lang="en-US" altLang="en-US" sz="2800" dirty="0" smtClean="0">
                <a:latin typeface="Georgia" panose="02040502050405020303" pitchFamily="18" charset="0"/>
                <a:cs typeface="Verdana" panose="020B0604030504040204" pitchFamily="34" charset="0"/>
              </a:rPr>
              <a:t>.</a:t>
            </a:r>
            <a:endParaRPr lang="en-US" altLang="en-US" sz="2800" dirty="0">
              <a:latin typeface="Georgia" panose="02040502050405020303" pitchFamily="18" charset="0"/>
              <a:cs typeface="Verdana" panose="020B0604030504040204" pitchFamily="34" charset="0"/>
            </a:endParaRPr>
          </a:p>
        </p:txBody>
      </p:sp>
      <p:sp>
        <p:nvSpPr>
          <p:cNvPr id="3" name="Right Bracket 2"/>
          <p:cNvSpPr/>
          <p:nvPr/>
        </p:nvSpPr>
        <p:spPr>
          <a:xfrm flipH="1">
            <a:off x="1676400" y="3045353"/>
            <a:ext cx="341592" cy="3534117"/>
          </a:xfrm>
          <a:prstGeom prst="rightBracket">
            <a:avLst>
              <a:gd name="adj" fmla="val 187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2"/>
          <p:cNvSpPr txBox="1">
            <a:spLocks noChangeArrowheads="1"/>
          </p:cNvSpPr>
          <p:nvPr/>
        </p:nvSpPr>
        <p:spPr bwMode="auto">
          <a:xfrm>
            <a:off x="185144" y="-67979"/>
            <a:ext cx="12192000" cy="1569682"/>
          </a:xfrm>
          <a:prstGeom prst="rect">
            <a:avLst/>
          </a:prstGeom>
          <a:noFill/>
          <a:ln w="31750">
            <a:noFill/>
            <a:miter lim="800000"/>
            <a:headEnd/>
            <a:tailEnd/>
          </a:ln>
          <a:extLst/>
        </p:spPr>
        <p:txBody>
          <a:bodyPr vert="horz" lIns="91440" tIns="45720" rIns="91440" bIns="45720" numCol="1" rtlCol="0" anchor="ctr" compatLnSpc="1">
            <a:prstTxWarp prst="textNoShape">
              <a:avLst/>
            </a:prstTxWarp>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smtClean="0">
                <a:solidFill>
                  <a:srgbClr val="3358AB"/>
                </a:solidFill>
                <a:latin typeface="Century Gothic" panose="020B0502020202020204" pitchFamily="34" charset="0"/>
                <a:cs typeface="Verdana" panose="020B0604030504040204" pitchFamily="34" charset="0"/>
              </a:rPr>
              <a:t>Fairness Requirements </a:t>
            </a:r>
            <a:endParaRPr lang="en-US" altLang="en-US" b="1" dirty="0">
              <a:solidFill>
                <a:srgbClr val="3358AB"/>
              </a:solidFill>
              <a:latin typeface="Century Gothic" panose="020B0502020202020204" pitchFamily="34" charset="0"/>
              <a:cs typeface="Verdana" panose="020B0604030504040204" pitchFamily="34" charset="0"/>
            </a:endParaRPr>
          </a:p>
        </p:txBody>
      </p:sp>
      <p:sp>
        <p:nvSpPr>
          <p:cNvPr id="14" name="Isosceles Triangle 13"/>
          <p:cNvSpPr/>
          <p:nvPr/>
        </p:nvSpPr>
        <p:spPr>
          <a:xfrm rot="5400000">
            <a:off x="277421" y="1516931"/>
            <a:ext cx="556939" cy="390525"/>
          </a:xfrm>
          <a:prstGeom prst="triangle">
            <a:avLst>
              <a:gd name="adj" fmla="val 51596"/>
            </a:avLst>
          </a:prstGeom>
          <a:solidFill>
            <a:srgbClr val="9ABF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a:off x="277421" y="2337984"/>
            <a:ext cx="556939" cy="390525"/>
          </a:xfrm>
          <a:prstGeom prst="triangle">
            <a:avLst>
              <a:gd name="adj" fmla="val 51596"/>
            </a:avLst>
          </a:prstGeom>
          <a:solidFill>
            <a:srgbClr val="9ABF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53147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t="-9000" b="-9000"/>
          </a:stretch>
        </a:blipFill>
        <a:effectLst/>
      </p:bgPr>
    </p:bg>
    <p:spTree>
      <p:nvGrpSpPr>
        <p:cNvPr id="1" name=""/>
        <p:cNvGrpSpPr/>
        <p:nvPr/>
      </p:nvGrpSpPr>
      <p:grpSpPr>
        <a:xfrm>
          <a:off x="0" y="0"/>
          <a:ext cx="0" cy="0"/>
          <a:chOff x="0" y="0"/>
          <a:chExt cx="0" cy="0"/>
        </a:xfrm>
      </p:grpSpPr>
      <p:sp>
        <p:nvSpPr>
          <p:cNvPr id="5" name="Parallelogram 4"/>
          <p:cNvSpPr/>
          <p:nvPr/>
        </p:nvSpPr>
        <p:spPr>
          <a:xfrm>
            <a:off x="1938337" y="-1"/>
            <a:ext cx="8315325" cy="6838950"/>
          </a:xfrm>
          <a:prstGeom prst="parallelogram">
            <a:avLst/>
          </a:prstGeom>
          <a:solidFill>
            <a:srgbClr val="3358AB">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3791396" y="2789236"/>
            <a:ext cx="4236226" cy="1325563"/>
          </a:xfrm>
        </p:spPr>
        <p:txBody>
          <a:bodyPr>
            <a:noAutofit/>
          </a:bodyPr>
          <a:lstStyle/>
          <a:p>
            <a:pPr algn="ctr"/>
            <a:r>
              <a:rPr lang="en-US" b="1" dirty="0">
                <a:solidFill>
                  <a:schemeClr val="bg1"/>
                </a:solidFill>
                <a:latin typeface="Georgia" panose="02040502050405020303" pitchFamily="18" charset="0"/>
                <a:ea typeface="Lato Heavy" panose="020F0502020204030203" pitchFamily="34" charset="0"/>
                <a:cs typeface="Lato Heavy" panose="020F0502020204030203" pitchFamily="34" charset="0"/>
              </a:rPr>
              <a:t>Springing </a:t>
            </a:r>
            <a:r>
              <a:rPr lang="en-US" b="1" dirty="0" err="1">
                <a:solidFill>
                  <a:schemeClr val="bg1"/>
                </a:solidFill>
                <a:latin typeface="Georgia" panose="02040502050405020303" pitchFamily="18" charset="0"/>
                <a:ea typeface="Lato Heavy" panose="020F0502020204030203" pitchFamily="34" charset="0"/>
                <a:cs typeface="Lato Heavy" panose="020F0502020204030203" pitchFamily="34" charset="0"/>
              </a:rPr>
              <a:t>Noncompetes</a:t>
            </a:r>
            <a:endParaRPr lang="en-US" b="1" dirty="0">
              <a:solidFill>
                <a:schemeClr val="bg1"/>
              </a:solidFill>
              <a:latin typeface="Georgia" panose="02040502050405020303" pitchFamily="18" charset="0"/>
              <a:ea typeface="Lato Heavy" panose="020F0502020204030203" pitchFamily="34" charset="0"/>
              <a:cs typeface="Lato Heavy" panose="020F0502020204030203" pitchFamily="34" charset="0"/>
            </a:endParaRPr>
          </a:p>
        </p:txBody>
      </p:sp>
      <p:sp>
        <p:nvSpPr>
          <p:cNvPr id="18" name="Parallelogram 17"/>
          <p:cNvSpPr/>
          <p:nvPr/>
        </p:nvSpPr>
        <p:spPr>
          <a:xfrm>
            <a:off x="2442408" y="261936"/>
            <a:ext cx="7254041" cy="6315075"/>
          </a:xfrm>
          <a:prstGeom prst="parallelogram">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3460" b="22993"/>
          <a:stretch/>
        </p:blipFill>
        <p:spPr>
          <a:xfrm>
            <a:off x="11326799" y="6142389"/>
            <a:ext cx="815326" cy="633855"/>
          </a:xfrm>
          <a:prstGeom prst="rect">
            <a:avLst/>
          </a:prstGeom>
        </p:spPr>
      </p:pic>
    </p:spTree>
    <p:extLst>
      <p:ext uri="{BB962C8B-B14F-4D97-AF65-F5344CB8AC3E}">
        <p14:creationId xmlns:p14="http://schemas.microsoft.com/office/powerpoint/2010/main" val="233795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E34D31-2E10-4F19-B020-4A476EE8B845}"/>
              </a:ext>
            </a:extLst>
          </p:cNvPr>
          <p:cNvPicPr>
            <a:picLocks noChangeAspect="1"/>
          </p:cNvPicPr>
          <p:nvPr/>
        </p:nvPicPr>
        <p:blipFill rotWithShape="1">
          <a:blip r:embed="rId2">
            <a:extLst>
              <a:ext uri="{28A0092B-C50C-407E-A947-70E740481C1C}">
                <a14:useLocalDpi xmlns:a14="http://schemas.microsoft.com/office/drawing/2010/main" val="0"/>
              </a:ext>
            </a:extLst>
          </a:blip>
          <a:srcRect l="53169"/>
          <a:stretch/>
        </p:blipFill>
        <p:spPr>
          <a:xfrm>
            <a:off x="1" y="-5443"/>
            <a:ext cx="6389914" cy="6868885"/>
          </a:xfrm>
          <a:prstGeom prst="rect">
            <a:avLst/>
          </a:prstGeom>
        </p:spPr>
      </p:pic>
      <p:sp>
        <p:nvSpPr>
          <p:cNvPr id="20484" name="TextBox 1"/>
          <p:cNvSpPr txBox="1">
            <a:spLocks noChangeArrowheads="1"/>
          </p:cNvSpPr>
          <p:nvPr/>
        </p:nvSpPr>
        <p:spPr bwMode="auto">
          <a:xfrm>
            <a:off x="9220200" y="6553201"/>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r" eaLnBrk="1" hangingPunct="1">
              <a:spcAft>
                <a:spcPct val="0"/>
              </a:spcAft>
              <a:buClrTx/>
              <a:buFontTx/>
              <a:buNone/>
            </a:pPr>
            <a:fld id="{7BB1FD15-DD2A-456C-AF84-F2491D89EEA1}" type="slidenum">
              <a:rPr lang="en-US" altLang="en-US" sz="1000">
                <a:solidFill>
                  <a:schemeClr val="bg1"/>
                </a:solidFill>
                <a:cs typeface="Arial" panose="020B0604020202020204" pitchFamily="34" charset="0"/>
              </a:rPr>
              <a:pPr algn="r" eaLnBrk="1" hangingPunct="1">
                <a:spcAft>
                  <a:spcPct val="0"/>
                </a:spcAft>
                <a:buClrTx/>
                <a:buFontTx/>
                <a:buNone/>
              </a:pPr>
              <a:t>18</a:t>
            </a:fld>
            <a:endParaRPr lang="en-US" altLang="en-US" sz="1000">
              <a:solidFill>
                <a:schemeClr val="bg1"/>
              </a:solidFill>
              <a:cs typeface="Arial" panose="020B0604020202020204" pitchFamily="34" charset="0"/>
            </a:endParaRPr>
          </a:p>
        </p:txBody>
      </p:sp>
      <p:sp>
        <p:nvSpPr>
          <p:cNvPr id="4" name="Rectangle 3">
            <a:extLst>
              <a:ext uri="{FF2B5EF4-FFF2-40B4-BE49-F238E27FC236}">
                <a16:creationId xmlns:a16="http://schemas.microsoft.com/office/drawing/2014/main" id="{A81A4900-4D46-46C8-A045-3360112F3C31}"/>
              </a:ext>
            </a:extLst>
          </p:cNvPr>
          <p:cNvSpPr/>
          <p:nvPr/>
        </p:nvSpPr>
        <p:spPr>
          <a:xfrm>
            <a:off x="6591445" y="580657"/>
            <a:ext cx="5219556" cy="5262979"/>
          </a:xfrm>
          <a:prstGeom prst="rect">
            <a:avLst/>
          </a:prstGeom>
        </p:spPr>
        <p:txBody>
          <a:bodyPr wrap="square">
            <a:spAutoFit/>
          </a:bodyPr>
          <a:lstStyle/>
          <a:p>
            <a:r>
              <a:rPr lang="en-US" altLang="en-US" sz="2400" dirty="0">
                <a:latin typeface="Georgia" panose="02040502050405020303" pitchFamily="18" charset="0"/>
                <a:cs typeface="Verdana" panose="020B0604030504040204" pitchFamily="34" charset="0"/>
              </a:rPr>
              <a:t>Exception to 12 month limit</a:t>
            </a:r>
          </a:p>
          <a:p>
            <a:endParaRPr lang="en-US" altLang="en-US" sz="2400" dirty="0">
              <a:latin typeface="Georgia" panose="02040502050405020303" pitchFamily="18" charset="0"/>
              <a:cs typeface="Verdana" panose="020B0604030504040204" pitchFamily="34" charset="0"/>
            </a:endParaRPr>
          </a:p>
          <a:p>
            <a:r>
              <a:rPr lang="en-US" altLang="en-US" sz="2400" dirty="0">
                <a:latin typeface="Georgia" panose="02040502050405020303" pitchFamily="18" charset="0"/>
                <a:cs typeface="Verdana" panose="020B0604030504040204" pitchFamily="34" charset="0"/>
              </a:rPr>
              <a:t>Provides for a two-year noncompete if “the employee has breached his or her fiduciary duty to the employer or the employee has unlawfully taken, physically or electronically, property belonging to the employer…”</a:t>
            </a:r>
          </a:p>
          <a:p>
            <a:endParaRPr lang="en-US" altLang="en-US" sz="2400" dirty="0">
              <a:latin typeface="Georgia" panose="02040502050405020303" pitchFamily="18" charset="0"/>
              <a:cs typeface="Verdana" panose="020B0604030504040204" pitchFamily="34" charset="0"/>
            </a:endParaRPr>
          </a:p>
          <a:p>
            <a:r>
              <a:rPr lang="en-US" altLang="en-US" sz="2400" dirty="0">
                <a:latin typeface="Georgia" panose="02040502050405020303" pitchFamily="18" charset="0"/>
                <a:cs typeface="Verdana" panose="020B0604030504040204" pitchFamily="34" charset="0"/>
              </a:rPr>
              <a:t>Underscores importance of behavior and forensics concerning theft of trade secrets</a:t>
            </a:r>
          </a:p>
          <a:p>
            <a:endParaRPr lang="en-US" altLang="en-US" sz="2400" dirty="0">
              <a:latin typeface="Georgia" panose="02040502050405020303" pitchFamily="18" charset="0"/>
              <a:cs typeface="Verdana" panose="020B0604030504040204" pitchFamily="34" charset="0"/>
            </a:endParaRPr>
          </a:p>
          <a:p>
            <a:r>
              <a:rPr lang="en-US" altLang="en-US" sz="2400" dirty="0">
                <a:latin typeface="Georgia" panose="02040502050405020303" pitchFamily="18" charset="0"/>
                <a:cs typeface="Verdana" panose="020B0604030504040204" pitchFamily="34" charset="0"/>
              </a:rPr>
              <a:t>Tools</a:t>
            </a:r>
          </a:p>
        </p:txBody>
      </p:sp>
      <p:sp>
        <p:nvSpPr>
          <p:cNvPr id="6" name="Rectangle 5">
            <a:extLst>
              <a:ext uri="{FF2B5EF4-FFF2-40B4-BE49-F238E27FC236}">
                <a16:creationId xmlns:a16="http://schemas.microsoft.com/office/drawing/2014/main" id="{5C3EC2AD-3F62-42F9-983E-64BA46297532}"/>
              </a:ext>
            </a:extLst>
          </p:cNvPr>
          <p:cNvSpPr/>
          <p:nvPr/>
        </p:nvSpPr>
        <p:spPr>
          <a:xfrm>
            <a:off x="6096001" y="259274"/>
            <a:ext cx="5886152" cy="6336632"/>
          </a:xfrm>
          <a:prstGeom prst="rect">
            <a:avLst/>
          </a:prstGeom>
          <a:noFill/>
          <a:ln w="76200">
            <a:solidFill>
              <a:srgbClr val="3358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B3148E9D-9AF5-491F-9D92-2C0254663CFC}"/>
              </a:ext>
            </a:extLst>
          </p:cNvPr>
          <p:cNvSpPr/>
          <p:nvPr/>
        </p:nvSpPr>
        <p:spPr>
          <a:xfrm>
            <a:off x="5789023" y="1441391"/>
            <a:ext cx="681241" cy="283031"/>
          </a:xfrm>
          <a:prstGeom prst="chevron">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4E664FFE-F7A6-40B9-947E-F047A16CEB9F}"/>
              </a:ext>
            </a:extLst>
          </p:cNvPr>
          <p:cNvSpPr/>
          <p:nvPr/>
        </p:nvSpPr>
        <p:spPr>
          <a:xfrm>
            <a:off x="5794117" y="3991971"/>
            <a:ext cx="681241" cy="283031"/>
          </a:xfrm>
          <a:prstGeom prst="chevron">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hevron 8">
            <a:extLst>
              <a:ext uri="{FF2B5EF4-FFF2-40B4-BE49-F238E27FC236}">
                <a16:creationId xmlns:a16="http://schemas.microsoft.com/office/drawing/2014/main" id="{F2065827-E30A-4D15-AB88-9B803F63529E}"/>
              </a:ext>
            </a:extLst>
          </p:cNvPr>
          <p:cNvSpPr/>
          <p:nvPr/>
        </p:nvSpPr>
        <p:spPr>
          <a:xfrm>
            <a:off x="5794117" y="5427709"/>
            <a:ext cx="681241" cy="283031"/>
          </a:xfrm>
          <a:prstGeom prst="chevron">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7EBB6A3A-100C-4567-934F-9B419312ADB9}"/>
              </a:ext>
            </a:extLst>
          </p:cNvPr>
          <p:cNvSpPr/>
          <p:nvPr/>
        </p:nvSpPr>
        <p:spPr>
          <a:xfrm>
            <a:off x="5794117" y="728239"/>
            <a:ext cx="681241" cy="283031"/>
          </a:xfrm>
          <a:prstGeom prst="chevron">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8154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19AA52A-AD2D-7540-8C80-E82EA4C0DBA3}"/>
              </a:ext>
            </a:extLst>
          </p:cNvPr>
          <p:cNvSpPr/>
          <p:nvPr/>
        </p:nvSpPr>
        <p:spPr>
          <a:xfrm>
            <a:off x="157412" y="1942918"/>
            <a:ext cx="6532146" cy="3495356"/>
          </a:xfrm>
          <a:prstGeom prst="rect">
            <a:avLst/>
          </a:prstGeom>
          <a:solidFill>
            <a:schemeClr val="bg1">
              <a:alpha val="94000"/>
            </a:schemeClr>
          </a:solidFill>
          <a:ln w="53975">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C5563"/>
              </a:solidFill>
              <a:effectLst/>
              <a:uLnTx/>
              <a:uFillTx/>
              <a:latin typeface="Georgia" panose="02040502050405020303" pitchFamily="18" charset="0"/>
              <a:ea typeface="+mn-ea"/>
              <a:cs typeface="+mn-cs"/>
            </a:endParaRPr>
          </a:p>
        </p:txBody>
      </p:sp>
      <p:sp>
        <p:nvSpPr>
          <p:cNvPr id="18" name="Rectangle 17"/>
          <p:cNvSpPr/>
          <p:nvPr/>
        </p:nvSpPr>
        <p:spPr>
          <a:xfrm>
            <a:off x="0" y="0"/>
            <a:ext cx="12192000" cy="6858000"/>
          </a:xfrm>
          <a:prstGeom prst="rect">
            <a:avLst/>
          </a:prstGeom>
          <a:solidFill>
            <a:srgbClr val="164C82">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19AA52A-AD2D-7540-8C80-E82EA4C0DBA3}"/>
              </a:ext>
            </a:extLst>
          </p:cNvPr>
          <p:cNvSpPr/>
          <p:nvPr/>
        </p:nvSpPr>
        <p:spPr>
          <a:xfrm>
            <a:off x="438152" y="2225478"/>
            <a:ext cx="5938588" cy="2972164"/>
          </a:xfrm>
          <a:prstGeom prst="rect">
            <a:avLst/>
          </a:prstGeom>
          <a:solidFill>
            <a:srgbClr val="3358AB">
              <a:alpha val="94000"/>
            </a:srgbClr>
          </a:solidFill>
          <a:ln w="53975">
            <a:solidFill>
              <a:schemeClr val="bg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C5563"/>
              </a:solidFill>
              <a:effectLst/>
              <a:uLnTx/>
              <a:uFillTx/>
              <a:latin typeface="Georgia" panose="02040502050405020303" pitchFamily="18" charset="0"/>
              <a:ea typeface="+mn-ea"/>
              <a:cs typeface="+mn-cs"/>
            </a:endParaRPr>
          </a:p>
        </p:txBody>
      </p:sp>
      <p:sp>
        <p:nvSpPr>
          <p:cNvPr id="2" name="Title 1"/>
          <p:cNvSpPr>
            <a:spLocks noGrp="1"/>
          </p:cNvSpPr>
          <p:nvPr>
            <p:ph type="title"/>
          </p:nvPr>
        </p:nvSpPr>
        <p:spPr>
          <a:xfrm>
            <a:off x="-139747" y="2682678"/>
            <a:ext cx="7094386" cy="1325563"/>
          </a:xfrm>
        </p:spPr>
        <p:txBody>
          <a:bodyPr>
            <a:normAutofit fontScale="90000"/>
          </a:bodyPr>
          <a:lstStyle/>
          <a:p>
            <a:pPr algn="ctr"/>
            <a:r>
              <a:rPr lang="en-US" altLang="en-US" b="1" dirty="0">
                <a:solidFill>
                  <a:schemeClr val="bg1"/>
                </a:solidFill>
                <a:latin typeface="Century Gothic" panose="020B0502020202020204" pitchFamily="34" charset="0"/>
                <a:cs typeface="Calibri" panose="020F0502020204030204" pitchFamily="34" charset="0"/>
              </a:rPr>
              <a:t/>
            </a:r>
            <a:br>
              <a:rPr lang="en-US" altLang="en-US" b="1" dirty="0">
                <a:solidFill>
                  <a:schemeClr val="bg1"/>
                </a:solidFill>
                <a:latin typeface="Century Gothic" panose="020B0502020202020204" pitchFamily="34" charset="0"/>
                <a:cs typeface="Calibri" panose="020F0502020204030204" pitchFamily="34" charset="0"/>
              </a:rPr>
            </a:br>
            <a:r>
              <a:rPr lang="en-US" altLang="en-US" sz="4900" b="1" dirty="0">
                <a:solidFill>
                  <a:schemeClr val="bg1"/>
                </a:solidFill>
                <a:latin typeface="Georgia" panose="02040502050405020303" pitchFamily="18" charset="0"/>
                <a:cs typeface="Calibri" panose="020F0502020204030204" pitchFamily="34" charset="0"/>
              </a:rPr>
              <a:t>Venue </a:t>
            </a:r>
            <a:br>
              <a:rPr lang="en-US" altLang="en-US" sz="4900" b="1" dirty="0">
                <a:solidFill>
                  <a:schemeClr val="bg1"/>
                </a:solidFill>
                <a:latin typeface="Georgia" panose="02040502050405020303" pitchFamily="18" charset="0"/>
                <a:cs typeface="Calibri" panose="020F0502020204030204" pitchFamily="34" charset="0"/>
              </a:rPr>
            </a:br>
            <a:r>
              <a:rPr lang="en-US" altLang="en-US" sz="4900" b="1" dirty="0">
                <a:solidFill>
                  <a:schemeClr val="bg1"/>
                </a:solidFill>
                <a:latin typeface="Georgia" panose="02040502050405020303" pitchFamily="18" charset="0"/>
                <a:cs typeface="Calibri" panose="020F0502020204030204" pitchFamily="34" charset="0"/>
              </a:rPr>
              <a:t>and </a:t>
            </a:r>
            <a:br>
              <a:rPr lang="en-US" altLang="en-US" sz="4900" b="1" dirty="0">
                <a:solidFill>
                  <a:schemeClr val="bg1"/>
                </a:solidFill>
                <a:latin typeface="Georgia" panose="02040502050405020303" pitchFamily="18" charset="0"/>
                <a:cs typeface="Calibri" panose="020F0502020204030204" pitchFamily="34" charset="0"/>
              </a:rPr>
            </a:br>
            <a:r>
              <a:rPr lang="en-US" altLang="en-US" sz="4900" b="1" dirty="0">
                <a:solidFill>
                  <a:schemeClr val="bg1"/>
                </a:solidFill>
                <a:latin typeface="Georgia" panose="02040502050405020303" pitchFamily="18" charset="0"/>
                <a:cs typeface="Calibri" panose="020F0502020204030204" pitchFamily="34" charset="0"/>
              </a:rPr>
              <a:t>Choice of Law</a:t>
            </a:r>
            <a:endParaRPr lang="en-US" altLang="en-US" sz="4900" b="1" dirty="0">
              <a:solidFill>
                <a:srgbClr val="16558B"/>
              </a:solidFill>
              <a:latin typeface="Georgia" panose="02040502050405020303" pitchFamily="18" charset="0"/>
              <a:cs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3460" b="22993"/>
          <a:stretch/>
        </p:blipFill>
        <p:spPr>
          <a:xfrm>
            <a:off x="11326799" y="6142389"/>
            <a:ext cx="815326" cy="633855"/>
          </a:xfrm>
          <a:prstGeom prst="rect">
            <a:avLst/>
          </a:prstGeom>
        </p:spPr>
      </p:pic>
    </p:spTree>
    <p:extLst>
      <p:ext uri="{BB962C8B-B14F-4D97-AF65-F5344CB8AC3E}">
        <p14:creationId xmlns:p14="http://schemas.microsoft.com/office/powerpoint/2010/main" val="194307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4041989"/>
            <a:ext cx="12192000" cy="1563715"/>
          </a:xfrm>
          <a:prstGeom prst="rect">
            <a:avLst/>
          </a:prstGeom>
          <a:solidFill>
            <a:srgbClr val="BAD9EE">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rgbClr val="E5E9EE">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1059006" y="4284055"/>
            <a:ext cx="1280160" cy="1280160"/>
          </a:xfrm>
          <a:prstGeom prst="ellipse">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4C82"/>
              </a:solidFill>
            </a:endParaRPr>
          </a:p>
        </p:txBody>
      </p:sp>
      <p:sp>
        <p:nvSpPr>
          <p:cNvPr id="6" name="Oval 5">
            <a:extLst>
              <a:ext uri="{FF2B5EF4-FFF2-40B4-BE49-F238E27FC236}">
                <a16:creationId xmlns:a16="http://schemas.microsoft.com/office/drawing/2014/main" id="{B19AA52A-AD2D-7540-8C80-E82EA4C0DBA3}"/>
              </a:ext>
            </a:extLst>
          </p:cNvPr>
          <p:cNvSpPr/>
          <p:nvPr/>
        </p:nvSpPr>
        <p:spPr>
          <a:xfrm>
            <a:off x="282831" y="2927938"/>
            <a:ext cx="3791816" cy="3791816"/>
          </a:xfrm>
          <a:prstGeom prst="ellipse">
            <a:avLst/>
          </a:prstGeom>
          <a:solidFill>
            <a:srgbClr val="3358AB">
              <a:alpha val="91000"/>
            </a:srgbClr>
          </a:solidFill>
          <a:ln w="28575">
            <a:solidFill>
              <a:srgbClr val="164C8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Georgia" panose="02040502050405020303" pitchFamily="18" charset="0"/>
            </a:endParaRPr>
          </a:p>
        </p:txBody>
      </p:sp>
      <p:sp>
        <p:nvSpPr>
          <p:cNvPr id="10" name="Title 1"/>
          <p:cNvSpPr>
            <a:spLocks noGrp="1"/>
          </p:cNvSpPr>
          <p:nvPr>
            <p:ph type="title"/>
          </p:nvPr>
        </p:nvSpPr>
        <p:spPr>
          <a:xfrm>
            <a:off x="1617427" y="4161067"/>
            <a:ext cx="7877646" cy="1325563"/>
          </a:xfrm>
        </p:spPr>
        <p:txBody>
          <a:bodyPr>
            <a:normAutofit/>
          </a:bodyPr>
          <a:lstStyle/>
          <a:p>
            <a:pPr algn="ctr"/>
            <a:r>
              <a:rPr lang="en-US" b="1" dirty="0">
                <a:solidFill>
                  <a:schemeClr val="bg1"/>
                </a:solidFill>
                <a:latin typeface="Georgia" panose="02040502050405020303" pitchFamily="18" charset="0"/>
                <a:ea typeface="Lato Heavy" panose="020F0502020204030203" pitchFamily="34" charset="0"/>
                <a:cs typeface="Lato Heavy" panose="020F0502020204030203" pitchFamily="34" charset="0"/>
              </a:rPr>
              <a:t>      </a:t>
            </a:r>
            <a:r>
              <a:rPr lang="en-US" b="1" dirty="0">
                <a:latin typeface="Georgia" panose="02040502050405020303" pitchFamily="18" charset="0"/>
                <a:ea typeface="Lato Heavy" panose="020F0502020204030203" pitchFamily="34" charset="0"/>
                <a:cs typeface="Lato Heavy" panose="020F0502020204030203" pitchFamily="34" charset="0"/>
              </a:rPr>
              <a:t>and What’s Out?</a:t>
            </a:r>
          </a:p>
        </p:txBody>
      </p:sp>
      <p:sp>
        <p:nvSpPr>
          <p:cNvPr id="11" name="Oval 10"/>
          <p:cNvSpPr/>
          <p:nvPr/>
        </p:nvSpPr>
        <p:spPr>
          <a:xfrm>
            <a:off x="165455" y="2784614"/>
            <a:ext cx="4026568" cy="4058130"/>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4C82"/>
              </a:solidFill>
            </a:endParaRPr>
          </a:p>
        </p:txBody>
      </p:sp>
      <p:sp>
        <p:nvSpPr>
          <p:cNvPr id="13" name="Title 1"/>
          <p:cNvSpPr txBox="1">
            <a:spLocks/>
          </p:cNvSpPr>
          <p:nvPr/>
        </p:nvSpPr>
        <p:spPr>
          <a:xfrm>
            <a:off x="238665" y="4150898"/>
            <a:ext cx="3765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Georgia" panose="02040502050405020303" pitchFamily="18" charset="0"/>
                <a:ea typeface="Lato Heavy" panose="020F0502020204030203" pitchFamily="34" charset="0"/>
                <a:cs typeface="Lato Heavy" panose="020F0502020204030203" pitchFamily="34" charset="0"/>
              </a:rPr>
              <a:t>What’s In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63460" b="22993"/>
          <a:stretch/>
        </p:blipFill>
        <p:spPr>
          <a:xfrm>
            <a:off x="11326799" y="6142389"/>
            <a:ext cx="815326" cy="633855"/>
          </a:xfrm>
          <a:prstGeom prst="rect">
            <a:avLst/>
          </a:prstGeom>
        </p:spPr>
      </p:pic>
    </p:spTree>
    <p:extLst>
      <p:ext uri="{BB962C8B-B14F-4D97-AF65-F5344CB8AC3E}">
        <p14:creationId xmlns:p14="http://schemas.microsoft.com/office/powerpoint/2010/main" val="376728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240890" y="662761"/>
            <a:ext cx="11734799" cy="5749112"/>
          </a:xfrm>
          <a:prstGeom prst="rect">
            <a:avLst/>
          </a:prstGeom>
          <a:solidFill>
            <a:schemeClr val="bg1">
              <a:alpha val="80000"/>
            </a:schemeClr>
          </a:solidFill>
          <a:ln w="76200">
            <a:solidFill>
              <a:srgbClr val="3358A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4C82"/>
              </a:solidFill>
            </a:endParaRPr>
          </a:p>
        </p:txBody>
      </p:sp>
      <p:sp>
        <p:nvSpPr>
          <p:cNvPr id="21506" name="Content Placeholder 2"/>
          <p:cNvSpPr>
            <a:spLocks noGrp="1"/>
          </p:cNvSpPr>
          <p:nvPr>
            <p:ph idx="1"/>
          </p:nvPr>
        </p:nvSpPr>
        <p:spPr>
          <a:xfrm>
            <a:off x="0" y="838200"/>
            <a:ext cx="5753100" cy="5010150"/>
          </a:xfrm>
          <a:noFill/>
          <a:ln w="57150">
            <a:noFill/>
            <a:prstDash val="dash"/>
          </a:ln>
        </p:spPr>
        <p:txBody>
          <a:bodyPr>
            <a:normAutofit/>
          </a:bodyPr>
          <a:lstStyle/>
          <a:p>
            <a:pPr marL="0" indent="0" algn="ctr" eaLnBrk="1" hangingPunct="1">
              <a:buNone/>
            </a:pPr>
            <a:endParaRPr lang="en-US" altLang="en-US" sz="4000" b="1" dirty="0" smtClean="0">
              <a:latin typeface="Century Gothic" panose="020B0502020202020204" pitchFamily="34" charset="0"/>
              <a:cs typeface="Verdana" panose="020B0604030504040204" pitchFamily="34" charset="0"/>
            </a:endParaRPr>
          </a:p>
          <a:p>
            <a:pPr marL="0" indent="0" algn="ctr" eaLnBrk="1" hangingPunct="1">
              <a:buNone/>
            </a:pPr>
            <a:r>
              <a:rPr lang="en-US" altLang="en-US" sz="4000" b="1" dirty="0" smtClean="0">
                <a:latin typeface="Century Gothic" panose="020B0502020202020204" pitchFamily="34" charset="0"/>
                <a:cs typeface="Verdana" panose="020B0604030504040204" pitchFamily="34" charset="0"/>
              </a:rPr>
              <a:t>   Choice </a:t>
            </a:r>
            <a:r>
              <a:rPr lang="en-US" altLang="en-US" sz="4000" b="1" dirty="0">
                <a:latin typeface="Century Gothic" panose="020B0502020202020204" pitchFamily="34" charset="0"/>
                <a:cs typeface="Verdana" panose="020B0604030504040204" pitchFamily="34" charset="0"/>
              </a:rPr>
              <a:t>of law:  </a:t>
            </a:r>
          </a:p>
          <a:p>
            <a:pPr marL="457189" lvl="1" indent="0" algn="ctr" eaLnBrk="1" hangingPunct="1">
              <a:buNone/>
            </a:pPr>
            <a:endParaRPr lang="en-US" altLang="en-US" sz="2600" dirty="0" smtClean="0">
              <a:latin typeface="Georgia" panose="02040502050405020303" pitchFamily="18" charset="0"/>
              <a:cs typeface="Verdana" panose="020B0604030504040204" pitchFamily="34" charset="0"/>
            </a:endParaRPr>
          </a:p>
          <a:p>
            <a:pPr marL="457189" lvl="1" indent="0" algn="ctr" eaLnBrk="1" hangingPunct="1">
              <a:buNone/>
            </a:pPr>
            <a:r>
              <a:rPr lang="en-US" altLang="en-US" sz="2600" dirty="0" smtClean="0">
                <a:latin typeface="Georgia" panose="02040502050405020303" pitchFamily="18" charset="0"/>
                <a:cs typeface="Verdana" panose="020B0604030504040204" pitchFamily="34" charset="0"/>
              </a:rPr>
              <a:t>Cannot </a:t>
            </a:r>
            <a:r>
              <a:rPr lang="en-US" altLang="en-US" sz="2600" dirty="0">
                <a:latin typeface="Georgia" panose="02040502050405020303" pitchFamily="18" charset="0"/>
                <a:cs typeface="Verdana" panose="020B0604030504040204" pitchFamily="34" charset="0"/>
              </a:rPr>
              <a:t>avoid Massachusetts law if the employee is a Massachusetts resident (or was for at least 30 days before termination</a:t>
            </a:r>
            <a:r>
              <a:rPr lang="en-US" altLang="en-US" sz="2600" dirty="0" smtClean="0">
                <a:latin typeface="Georgia" panose="02040502050405020303" pitchFamily="18" charset="0"/>
                <a:cs typeface="Verdana" panose="020B0604030504040204" pitchFamily="34" charset="0"/>
              </a:rPr>
              <a:t>)</a:t>
            </a:r>
          </a:p>
          <a:p>
            <a:pPr marL="457189" lvl="1" indent="0" algn="ctr" eaLnBrk="1" hangingPunct="1">
              <a:buNone/>
            </a:pPr>
            <a:endParaRPr lang="en-US" altLang="en-US" sz="2600" dirty="0">
              <a:latin typeface="Georgia" panose="02040502050405020303" pitchFamily="18" charset="0"/>
              <a:cs typeface="Verdana" panose="020B0604030504040204" pitchFamily="34" charset="0"/>
            </a:endParaRPr>
          </a:p>
          <a:p>
            <a:pPr marL="457189" lvl="1" indent="0" algn="ctr" eaLnBrk="1" hangingPunct="1">
              <a:buNone/>
            </a:pPr>
            <a:r>
              <a:rPr lang="en-US" altLang="en-US" sz="2600" dirty="0">
                <a:latin typeface="Georgia" panose="02040502050405020303" pitchFamily="18" charset="0"/>
                <a:cs typeface="Verdana" panose="020B0604030504040204" pitchFamily="34" charset="0"/>
              </a:rPr>
              <a:t>Recent cases discuss choice of law provisions and </a:t>
            </a:r>
            <a:r>
              <a:rPr lang="en-US" altLang="en-US" sz="2600" dirty="0" smtClean="0">
                <a:latin typeface="Georgia" panose="02040502050405020303" pitchFamily="18" charset="0"/>
                <a:cs typeface="Verdana" panose="020B0604030504040204" pitchFamily="34" charset="0"/>
              </a:rPr>
              <a:t>California employee</a:t>
            </a:r>
          </a:p>
        </p:txBody>
      </p:sp>
      <p:sp>
        <p:nvSpPr>
          <p:cNvPr id="21508" name="TextBox 1"/>
          <p:cNvSpPr txBox="1">
            <a:spLocks noChangeArrowheads="1"/>
          </p:cNvSpPr>
          <p:nvPr/>
        </p:nvSpPr>
        <p:spPr bwMode="auto">
          <a:xfrm>
            <a:off x="9182100" y="7181851"/>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r" eaLnBrk="1" hangingPunct="1">
              <a:spcAft>
                <a:spcPct val="0"/>
              </a:spcAft>
              <a:buClrTx/>
              <a:buFontTx/>
              <a:buNone/>
            </a:pPr>
            <a:fld id="{BB4C95A5-6704-45FE-85F5-CD3416272832}" type="slidenum">
              <a:rPr lang="en-US" altLang="en-US" sz="1000">
                <a:solidFill>
                  <a:schemeClr val="bg1"/>
                </a:solidFill>
                <a:cs typeface="Arial" panose="020B0604020202020204" pitchFamily="34" charset="0"/>
              </a:rPr>
              <a:pPr algn="r" eaLnBrk="1" hangingPunct="1">
                <a:spcAft>
                  <a:spcPct val="0"/>
                </a:spcAft>
                <a:buClrTx/>
                <a:buFontTx/>
                <a:buNone/>
              </a:pPr>
              <a:t>20</a:t>
            </a:fld>
            <a:endParaRPr lang="en-US" altLang="en-US" sz="1000">
              <a:solidFill>
                <a:schemeClr val="bg1"/>
              </a:solidFill>
              <a:cs typeface="Arial" panose="020B0604020202020204" pitchFamily="34" charset="0"/>
            </a:endParaRPr>
          </a:p>
        </p:txBody>
      </p:sp>
      <p:sp>
        <p:nvSpPr>
          <p:cNvPr id="2" name="Rectangle 1">
            <a:extLst>
              <a:ext uri="{FF2B5EF4-FFF2-40B4-BE49-F238E27FC236}">
                <a16:creationId xmlns:a16="http://schemas.microsoft.com/office/drawing/2014/main" id="{4B8C54A4-19B3-423A-8394-21E365C7C811}"/>
              </a:ext>
            </a:extLst>
          </p:cNvPr>
          <p:cNvSpPr/>
          <p:nvPr/>
        </p:nvSpPr>
        <p:spPr>
          <a:xfrm>
            <a:off x="6174965" y="838200"/>
            <a:ext cx="5290369" cy="5478423"/>
          </a:xfrm>
          <a:prstGeom prst="rect">
            <a:avLst/>
          </a:prstGeom>
          <a:noFill/>
          <a:ln w="57150">
            <a:noFill/>
            <a:prstDash val="dash"/>
          </a:ln>
        </p:spPr>
        <p:txBody>
          <a:bodyPr wrap="square">
            <a:spAutoFit/>
          </a:bodyPr>
          <a:lstStyle/>
          <a:p>
            <a:pPr algn="ctr"/>
            <a:endParaRPr lang="en-US" altLang="en-US" sz="4000" b="1" dirty="0" smtClean="0">
              <a:latin typeface="Century Gothic" panose="020B0502020202020204" pitchFamily="34" charset="0"/>
              <a:cs typeface="Verdana" panose="020B0604030504040204" pitchFamily="34" charset="0"/>
            </a:endParaRPr>
          </a:p>
          <a:p>
            <a:pPr algn="ctr"/>
            <a:r>
              <a:rPr lang="en-US" altLang="en-US" sz="4000" b="1" dirty="0">
                <a:latin typeface="Century Gothic" panose="020B0502020202020204" pitchFamily="34" charset="0"/>
                <a:cs typeface="Verdana" panose="020B0604030504040204" pitchFamily="34" charset="0"/>
              </a:rPr>
              <a:t> </a:t>
            </a:r>
            <a:r>
              <a:rPr lang="en-US" altLang="en-US" sz="4000" b="1" dirty="0" smtClean="0">
                <a:latin typeface="Century Gothic" panose="020B0502020202020204" pitchFamily="34" charset="0"/>
                <a:cs typeface="Verdana" panose="020B0604030504040204" pitchFamily="34" charset="0"/>
              </a:rPr>
              <a:t>  Venue</a:t>
            </a:r>
            <a:r>
              <a:rPr lang="en-US" altLang="en-US" sz="4000" b="1" dirty="0">
                <a:latin typeface="Century Gothic" panose="020B0502020202020204" pitchFamily="34" charset="0"/>
                <a:cs typeface="Verdana" panose="020B0604030504040204" pitchFamily="34" charset="0"/>
              </a:rPr>
              <a:t>:  </a:t>
            </a:r>
          </a:p>
          <a:p>
            <a:pPr marL="457189" lvl="1" algn="ctr"/>
            <a:endParaRPr lang="en-US" altLang="en-US" sz="2600" dirty="0" smtClean="0">
              <a:latin typeface="Georgia" panose="02040502050405020303" pitchFamily="18" charset="0"/>
              <a:cs typeface="Verdana" panose="020B0604030504040204" pitchFamily="34" charset="0"/>
            </a:endParaRPr>
          </a:p>
          <a:p>
            <a:pPr marL="457189" lvl="1" algn="ctr"/>
            <a:r>
              <a:rPr lang="en-US" altLang="en-US" sz="2600" dirty="0" smtClean="0">
                <a:latin typeface="Georgia" panose="02040502050405020303" pitchFamily="18" charset="0"/>
                <a:cs typeface="Verdana" panose="020B0604030504040204" pitchFamily="34" charset="0"/>
              </a:rPr>
              <a:t>All </a:t>
            </a:r>
            <a:r>
              <a:rPr lang="en-US" altLang="en-US" sz="2600" dirty="0">
                <a:latin typeface="Georgia" panose="02040502050405020303" pitchFamily="18" charset="0"/>
                <a:cs typeface="Verdana" panose="020B0604030504040204" pitchFamily="34" charset="0"/>
              </a:rPr>
              <a:t>civil actions relating to employee noncompetition agreements subject to this section shall be brought in the county where the employee resides or, if mutually agreed upon by the employer and employee, in Suffolk county</a:t>
            </a:r>
            <a:r>
              <a:rPr lang="en-US" altLang="en-US" dirty="0">
                <a:latin typeface="Verdana" panose="020B0604030504040204" pitchFamily="34" charset="0"/>
                <a:cs typeface="Verdana" panose="020B0604030504040204" pitchFamily="34" charset="0"/>
              </a:rPr>
              <a:t>	</a:t>
            </a:r>
            <a:endParaRPr lang="en-US" altLang="en-US" dirty="0" smtClean="0">
              <a:latin typeface="Verdana" panose="020B0604030504040204" pitchFamily="34" charset="0"/>
              <a:cs typeface="Verdana" panose="020B0604030504040204" pitchFamily="34" charset="0"/>
            </a:endParaRPr>
          </a:p>
          <a:p>
            <a:pPr marL="457189" lvl="1" algn="ctr"/>
            <a:endParaRPr lang="en-US" altLang="en-US" dirty="0">
              <a:latin typeface="Verdana" panose="020B0604030504040204" pitchFamily="34" charset="0"/>
              <a:cs typeface="Verdana" panose="020B0604030504040204" pitchFamily="34" charset="0"/>
            </a:endParaRPr>
          </a:p>
          <a:p>
            <a:pPr marL="457189" lvl="1" algn="ctr"/>
            <a:endParaRPr lang="en-US" altLang="en-US" dirty="0">
              <a:latin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266C97B4-C91A-4874-8C12-11E8351802B7}"/>
              </a:ext>
            </a:extLst>
          </p:cNvPr>
          <p:cNvSpPr/>
          <p:nvPr/>
        </p:nvSpPr>
        <p:spPr>
          <a:xfrm flipH="1">
            <a:off x="6041615" y="188595"/>
            <a:ext cx="133350" cy="6400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b="1" dirty="0">
              <a:solidFill>
                <a:srgbClr val="3358AB"/>
              </a:solidFill>
              <a:latin typeface="Century Gothic" panose="020B0502020202020204" pitchFamily="34" charset="0"/>
            </a:endParaRPr>
          </a:p>
        </p:txBody>
      </p:sp>
    </p:spTree>
    <p:extLst>
      <p:ext uri="{BB962C8B-B14F-4D97-AF65-F5344CB8AC3E}">
        <p14:creationId xmlns:p14="http://schemas.microsoft.com/office/powerpoint/2010/main" val="119937569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7347284" y="0"/>
            <a:ext cx="4844715" cy="6858000"/>
          </a:xfrm>
          <a:prstGeom prst="rect">
            <a:avLst/>
          </a:prstGeom>
          <a:solidFill>
            <a:srgbClr val="3358AB">
              <a:alpha val="89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4C82"/>
              </a:solidFill>
            </a:endParaRPr>
          </a:p>
        </p:txBody>
      </p:sp>
      <p:sp>
        <p:nvSpPr>
          <p:cNvPr id="11" name="Title 1"/>
          <p:cNvSpPr>
            <a:spLocks noGrp="1"/>
          </p:cNvSpPr>
          <p:nvPr>
            <p:ph type="title"/>
          </p:nvPr>
        </p:nvSpPr>
        <p:spPr>
          <a:xfrm>
            <a:off x="7651527" y="4136782"/>
            <a:ext cx="4236226" cy="1325563"/>
          </a:xfrm>
        </p:spPr>
        <p:txBody>
          <a:bodyPr>
            <a:noAutofit/>
          </a:bodyPr>
          <a:lstStyle/>
          <a:p>
            <a:pPr algn="ctr"/>
            <a:r>
              <a:rPr lang="en-US" b="1" dirty="0">
                <a:solidFill>
                  <a:schemeClr val="bg1"/>
                </a:solidFill>
                <a:latin typeface="Georgia" panose="02040502050405020303" pitchFamily="18" charset="0"/>
                <a:ea typeface="Lato Heavy" panose="020F0502020204030203" pitchFamily="34" charset="0"/>
                <a:cs typeface="Lato Heavy" panose="020F0502020204030203" pitchFamily="34" charset="0"/>
              </a:rPr>
              <a:t>Reformation</a:t>
            </a:r>
          </a:p>
        </p:txBody>
      </p:sp>
      <p:sp>
        <p:nvSpPr>
          <p:cNvPr id="18" name="Rectangle 17"/>
          <p:cNvSpPr/>
          <p:nvPr/>
        </p:nvSpPr>
        <p:spPr>
          <a:xfrm>
            <a:off x="7215769" y="0"/>
            <a:ext cx="151845" cy="6858000"/>
          </a:xfrm>
          <a:prstGeom prst="rect">
            <a:avLst/>
          </a:prstGeom>
          <a:solidFill>
            <a:srgbClr val="3358AB">
              <a:alpha val="76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4C82"/>
              </a:solidFill>
            </a:endParaRPr>
          </a:p>
        </p:txBody>
      </p:sp>
      <p:sp>
        <p:nvSpPr>
          <p:cNvPr id="19" name="Rectangle 18"/>
          <p:cNvSpPr/>
          <p:nvPr/>
        </p:nvSpPr>
        <p:spPr>
          <a:xfrm>
            <a:off x="7097320" y="0"/>
            <a:ext cx="151845" cy="6858000"/>
          </a:xfrm>
          <a:prstGeom prst="rect">
            <a:avLst/>
          </a:prstGeom>
          <a:solidFill>
            <a:srgbClr val="3358AB">
              <a:alpha val="52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4C82"/>
              </a:solidFill>
            </a:endParaRPr>
          </a:p>
        </p:txBody>
      </p:sp>
      <p:sp>
        <p:nvSpPr>
          <p:cNvPr id="8" name="Rectangle 7">
            <a:extLst>
              <a:ext uri="{FF2B5EF4-FFF2-40B4-BE49-F238E27FC236}">
                <a16:creationId xmlns:a16="http://schemas.microsoft.com/office/drawing/2014/main" id="{22A8FC23-89AB-42F6-B04C-C152DA2426AD}"/>
              </a:ext>
            </a:extLst>
          </p:cNvPr>
          <p:cNvSpPr/>
          <p:nvPr/>
        </p:nvSpPr>
        <p:spPr>
          <a:xfrm flipV="1">
            <a:off x="9743710" y="-2200448"/>
            <a:ext cx="72192" cy="6217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F2A7F77-FB39-4C75-B46F-93DE992B2FF2}"/>
              </a:ext>
            </a:extLst>
          </p:cNvPr>
          <p:cNvSpPr/>
          <p:nvPr/>
        </p:nvSpPr>
        <p:spPr>
          <a:xfrm>
            <a:off x="9577345" y="3714745"/>
            <a:ext cx="384591" cy="3789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8872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1E7B58-D673-4886-9737-D00F4E199905}"/>
              </a:ext>
            </a:extLst>
          </p:cNvPr>
          <p:cNvSpPr/>
          <p:nvPr/>
        </p:nvSpPr>
        <p:spPr>
          <a:xfrm flipH="1">
            <a:off x="6747299" y="715297"/>
            <a:ext cx="5065547" cy="5427406"/>
          </a:xfrm>
          <a:prstGeom prst="rect">
            <a:avLst/>
          </a:prstGeom>
          <a:solidFill>
            <a:schemeClr val="bg1"/>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9A4F75C7-44F2-46AD-9C57-0829F057980F}"/>
              </a:ext>
            </a:extLst>
          </p:cNvPr>
          <p:cNvSpPr>
            <a:spLocks noGrp="1"/>
          </p:cNvSpPr>
          <p:nvPr>
            <p:ph idx="1"/>
          </p:nvPr>
        </p:nvSpPr>
        <p:spPr>
          <a:xfrm>
            <a:off x="6961240" y="980768"/>
            <a:ext cx="4649614" cy="4896464"/>
          </a:xfrm>
          <a:noFill/>
          <a:ln w="44450">
            <a:noFill/>
            <a:prstDash val="dash"/>
          </a:ln>
        </p:spPr>
        <p:txBody>
          <a:bodyPr>
            <a:normAutofit fontScale="85000" lnSpcReduction="20000"/>
          </a:bodyPr>
          <a:lstStyle/>
          <a:p>
            <a:pPr algn="ctr" eaLnBrk="1" hangingPunct="1">
              <a:lnSpc>
                <a:spcPct val="120000"/>
              </a:lnSpc>
              <a:defRPr/>
            </a:pPr>
            <a:endParaRPr lang="en-US" altLang="en-US" sz="3900" dirty="0">
              <a:latin typeface="Georgia" panose="02040502050405020303" pitchFamily="18" charset="0"/>
              <a:cs typeface="Verdana" panose="020B0604030504040204" pitchFamily="34" charset="0"/>
            </a:endParaRPr>
          </a:p>
          <a:p>
            <a:pPr marL="0" indent="0" algn="ctr">
              <a:lnSpc>
                <a:spcPct val="120000"/>
              </a:lnSpc>
              <a:buNone/>
              <a:defRPr/>
            </a:pPr>
            <a:r>
              <a:rPr lang="en-US" altLang="en-US" sz="3800" dirty="0">
                <a:latin typeface="Georgia" panose="02040502050405020303" pitchFamily="18" charset="0"/>
                <a:cs typeface="Verdana" panose="020B0604030504040204" pitchFamily="34" charset="0"/>
              </a:rPr>
              <a:t>Court is entitled to reform or revise to render it valid and enforceable to the extent necessary to protect the applicable legitimate business interests.</a:t>
            </a:r>
          </a:p>
          <a:p>
            <a:pPr algn="ctr" eaLnBrk="1" hangingPunct="1">
              <a:buFontTx/>
              <a:buNone/>
              <a:defRPr/>
            </a:pPr>
            <a:r>
              <a:rPr lang="en-US" altLang="en-US" sz="3200" dirty="0">
                <a:latin typeface="Georgia" panose="02040502050405020303" pitchFamily="18" charset="0"/>
                <a:cs typeface="Verdana" panose="020B0604030504040204" pitchFamily="34" charset="0"/>
              </a:rPr>
              <a:t>	</a:t>
            </a:r>
          </a:p>
        </p:txBody>
      </p:sp>
      <p:pic>
        <p:nvPicPr>
          <p:cNvPr id="18" name="Picture 17">
            <a:extLst>
              <a:ext uri="{FF2B5EF4-FFF2-40B4-BE49-F238E27FC236}">
                <a16:creationId xmlns:a16="http://schemas.microsoft.com/office/drawing/2014/main" id="{1943CDF2-0A8D-4CE4-B8C9-FFED5270C36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Effect>
                      <a14:brightnessContrast bright="48000"/>
                    </a14:imgEffect>
                  </a14:imgLayer>
                </a14:imgProps>
              </a:ext>
              <a:ext uri="{28A0092B-C50C-407E-A947-70E740481C1C}">
                <a14:useLocalDpi xmlns:a14="http://schemas.microsoft.com/office/drawing/2010/main" val="0"/>
              </a:ext>
            </a:extLst>
          </a:blip>
          <a:srcRect l="20101" t="7312" r="15131"/>
          <a:stretch>
            <a:fillRect/>
          </a:stretch>
        </p:blipFill>
        <p:spPr>
          <a:xfrm>
            <a:off x="1" y="76200"/>
            <a:ext cx="6181673" cy="6705600"/>
          </a:xfrm>
          <a:prstGeom prst="rect">
            <a:avLst/>
          </a:prstGeom>
          <a:ln w="98425">
            <a:solidFill>
              <a:srgbClr val="3358AB"/>
            </a:solidFill>
          </a:ln>
          <a:effectLst>
            <a:outerShdw dist="50800" dir="5400000" sx="53000" sy="53000" algn="ctr" rotWithShape="0">
              <a:srgbClr val="000000"/>
            </a:outerShdw>
          </a:effectLst>
        </p:spPr>
      </p:pic>
      <p:sp>
        <p:nvSpPr>
          <p:cNvPr id="22" name="Arrow: Chevron 21">
            <a:extLst>
              <a:ext uri="{FF2B5EF4-FFF2-40B4-BE49-F238E27FC236}">
                <a16:creationId xmlns:a16="http://schemas.microsoft.com/office/drawing/2014/main" id="{2A6F29A1-2AEA-42F6-9BB8-64D3CA7CF9AB}"/>
              </a:ext>
            </a:extLst>
          </p:cNvPr>
          <p:cNvSpPr/>
          <p:nvPr/>
        </p:nvSpPr>
        <p:spPr>
          <a:xfrm rot="5400000">
            <a:off x="8732851" y="271871"/>
            <a:ext cx="1129033" cy="1072249"/>
          </a:xfrm>
          <a:prstGeom prst="homePlate">
            <a:avLst>
              <a:gd name="adj" fmla="val 21574"/>
            </a:avLst>
          </a:prstGeom>
          <a:solidFill>
            <a:srgbClr val="A5BFDF"/>
          </a:solidFill>
          <a:ln w="28575">
            <a:solidFill>
              <a:srgbClr val="335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474" y="369752"/>
            <a:ext cx="695198" cy="695198"/>
          </a:xfrm>
          <a:prstGeom prst="rect">
            <a:avLst/>
          </a:prstGeom>
        </p:spPr>
      </p:pic>
    </p:spTree>
    <p:extLst>
      <p:ext uri="{BB962C8B-B14F-4D97-AF65-F5344CB8AC3E}">
        <p14:creationId xmlns:p14="http://schemas.microsoft.com/office/powerpoint/2010/main" val="10687351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9000" b="-9000"/>
          </a:stretch>
        </a:blipFill>
        <a:effectLst/>
      </p:bgPr>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1B4ED4AC-53DB-4241-886E-2072B1819888}"/>
              </a:ext>
            </a:extLst>
          </p:cNvPr>
          <p:cNvSpPr/>
          <p:nvPr/>
        </p:nvSpPr>
        <p:spPr>
          <a:xfrm rot="10800000">
            <a:off x="6096000" y="1904752"/>
            <a:ext cx="5630004" cy="4762743"/>
          </a:xfrm>
          <a:prstGeom prst="homePlate">
            <a:avLst>
              <a:gd name="adj" fmla="val 0"/>
            </a:avLst>
          </a:prstGeom>
          <a:solidFill>
            <a:srgbClr val="F2F2F2">
              <a:alpha val="78000"/>
            </a:srgbClr>
          </a:solidFill>
          <a:ln w="38100">
            <a:solidFill>
              <a:srgbClr val="3358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9">
            <a:extLst>
              <a:ext uri="{FF2B5EF4-FFF2-40B4-BE49-F238E27FC236}">
                <a16:creationId xmlns:a16="http://schemas.microsoft.com/office/drawing/2014/main" id="{89CA217B-E06E-4CC4-A879-FB3FB8CCDA0C}"/>
              </a:ext>
            </a:extLst>
          </p:cNvPr>
          <p:cNvSpPr/>
          <p:nvPr/>
        </p:nvSpPr>
        <p:spPr>
          <a:xfrm rot="10800000">
            <a:off x="572059" y="1923526"/>
            <a:ext cx="4962810" cy="4743974"/>
          </a:xfrm>
          <a:prstGeom prst="homePlate">
            <a:avLst>
              <a:gd name="adj" fmla="val 0"/>
            </a:avLst>
          </a:prstGeom>
          <a:solidFill>
            <a:srgbClr val="F2F2F2">
              <a:alpha val="78000"/>
            </a:srgbClr>
          </a:solidFill>
          <a:ln w="38100">
            <a:solidFill>
              <a:srgbClr val="3358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Content Placeholder 2"/>
          <p:cNvSpPr>
            <a:spLocks noGrp="1"/>
          </p:cNvSpPr>
          <p:nvPr>
            <p:ph idx="1"/>
          </p:nvPr>
        </p:nvSpPr>
        <p:spPr>
          <a:xfrm>
            <a:off x="733481" y="2229993"/>
            <a:ext cx="4639963" cy="4525962"/>
          </a:xfrm>
        </p:spPr>
        <p:txBody>
          <a:bodyPr>
            <a:normAutofit/>
          </a:bodyPr>
          <a:lstStyle/>
          <a:p>
            <a:pPr marL="0" indent="0" algn="ctr">
              <a:buNone/>
            </a:pPr>
            <a:r>
              <a:rPr lang="en-US" altLang="en-US" sz="2600" dirty="0">
                <a:latin typeface="Georgia" panose="02040502050405020303" pitchFamily="18" charset="0"/>
                <a:cs typeface="Verdana" panose="020B0604030504040204" pitchFamily="34" charset="0"/>
              </a:rPr>
              <a:t>Post employment restrictions on competition</a:t>
            </a:r>
            <a:br>
              <a:rPr lang="en-US" altLang="en-US" sz="2600" dirty="0">
                <a:latin typeface="Georgia" panose="02040502050405020303" pitchFamily="18" charset="0"/>
                <a:cs typeface="Verdana" panose="020B0604030504040204" pitchFamily="34" charset="0"/>
              </a:rPr>
            </a:br>
            <a:r>
              <a:rPr lang="en-US" altLang="en-US" sz="2600" dirty="0">
                <a:latin typeface="Georgia" panose="02040502050405020303" pitchFamily="18" charset="0"/>
                <a:cs typeface="Verdana" panose="020B0604030504040204" pitchFamily="34" charset="0"/>
              </a:rPr>
              <a:t/>
            </a:r>
            <a:br>
              <a:rPr lang="en-US" altLang="en-US" sz="2600" dirty="0">
                <a:latin typeface="Georgia" panose="02040502050405020303" pitchFamily="18" charset="0"/>
                <a:cs typeface="Verdana" panose="020B0604030504040204" pitchFamily="34" charset="0"/>
              </a:rPr>
            </a:br>
            <a:r>
              <a:rPr lang="en-US" altLang="en-US" sz="2600" dirty="0">
                <a:latin typeface="Georgia" panose="02040502050405020303" pitchFamily="18" charset="0"/>
                <a:cs typeface="Verdana" panose="020B0604030504040204" pitchFamily="34" charset="0"/>
              </a:rPr>
              <a:t>Forfeiture for competition provisions</a:t>
            </a:r>
          </a:p>
          <a:p>
            <a:pPr marL="0" indent="0">
              <a:buNone/>
            </a:pPr>
            <a:r>
              <a:rPr lang="en-US" altLang="en-US" dirty="0">
                <a:latin typeface="Verdana" panose="020B0604030504040204" pitchFamily="34" charset="0"/>
                <a:cs typeface="Verdana" panose="020B0604030504040204" pitchFamily="34" charset="0"/>
              </a:rPr>
              <a:t>	</a:t>
            </a:r>
          </a:p>
        </p:txBody>
      </p:sp>
      <p:sp>
        <p:nvSpPr>
          <p:cNvPr id="11268" name="TextBox 1"/>
          <p:cNvSpPr txBox="1">
            <a:spLocks noChangeArrowheads="1"/>
          </p:cNvSpPr>
          <p:nvPr/>
        </p:nvSpPr>
        <p:spPr bwMode="auto">
          <a:xfrm>
            <a:off x="9220200" y="6553201"/>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r" eaLnBrk="1" hangingPunct="1">
              <a:spcAft>
                <a:spcPct val="0"/>
              </a:spcAft>
              <a:buClrTx/>
              <a:buFontTx/>
              <a:buNone/>
            </a:pPr>
            <a:fld id="{10450ADE-C51A-4CD0-BE63-34A52EB784CE}" type="slidenum">
              <a:rPr lang="en-US" altLang="en-US" sz="1000">
                <a:solidFill>
                  <a:schemeClr val="bg1"/>
                </a:solidFill>
                <a:cs typeface="Arial" panose="020B0604020202020204" pitchFamily="34" charset="0"/>
              </a:rPr>
              <a:pPr algn="r" eaLnBrk="1" hangingPunct="1">
                <a:spcAft>
                  <a:spcPct val="0"/>
                </a:spcAft>
                <a:buClrTx/>
                <a:buFontTx/>
                <a:buNone/>
              </a:pPr>
              <a:t>3</a:t>
            </a:fld>
            <a:endParaRPr lang="en-US" altLang="en-US" sz="1000">
              <a:solidFill>
                <a:schemeClr val="bg1"/>
              </a:solidFill>
              <a:cs typeface="Arial" panose="020B0604020202020204" pitchFamily="34" charset="0"/>
            </a:endParaRPr>
          </a:p>
        </p:txBody>
      </p:sp>
      <p:sp>
        <p:nvSpPr>
          <p:cNvPr id="8" name="Content Placeholder 2"/>
          <p:cNvSpPr txBox="1">
            <a:spLocks/>
          </p:cNvSpPr>
          <p:nvPr/>
        </p:nvSpPr>
        <p:spPr>
          <a:xfrm>
            <a:off x="5723951" y="2229993"/>
            <a:ext cx="6374100" cy="4525962"/>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dirty="0">
                <a:latin typeface="Georgia" panose="02040502050405020303" pitchFamily="18" charset="0"/>
                <a:cs typeface="Verdana" panose="020B0604030504040204" pitchFamily="34" charset="0"/>
              </a:rPr>
              <a:t>Non-solicitation agreements</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Inventions agreements</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Vendor agreements</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Non-disclosure and confidentiality agreements</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Sale of business agreements</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Severance agreements</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
            </a:r>
            <a:br>
              <a:rPr lang="en-US" altLang="en-US" dirty="0">
                <a:latin typeface="Georgia" panose="02040502050405020303" pitchFamily="18" charset="0"/>
                <a:cs typeface="Verdana" panose="020B0604030504040204" pitchFamily="34" charset="0"/>
              </a:rPr>
            </a:br>
            <a:r>
              <a:rPr lang="en-US" altLang="en-US" dirty="0">
                <a:latin typeface="Georgia" panose="02040502050405020303" pitchFamily="18" charset="0"/>
                <a:cs typeface="Verdana" panose="020B0604030504040204" pitchFamily="34" charset="0"/>
              </a:rPr>
              <a:t>Pre 10/1 agreements</a:t>
            </a:r>
          </a:p>
          <a:p>
            <a:pPr marL="0" indent="0">
              <a:buFont typeface="Arial"/>
              <a:buNone/>
            </a:pPr>
            <a:r>
              <a:rPr lang="en-US" altLang="en-US" sz="2400" dirty="0">
                <a:latin typeface="Georgia" panose="02040502050405020303" pitchFamily="18" charset="0"/>
                <a:cs typeface="Verdana" panose="020B0604030504040204" pitchFamily="34" charset="0"/>
              </a:rPr>
              <a:t>	</a:t>
            </a:r>
          </a:p>
        </p:txBody>
      </p:sp>
      <p:sp>
        <p:nvSpPr>
          <p:cNvPr id="47" name="Pentagon 9">
            <a:extLst>
              <a:ext uri="{FF2B5EF4-FFF2-40B4-BE49-F238E27FC236}">
                <a16:creationId xmlns:a16="http://schemas.microsoft.com/office/drawing/2014/main" id="{172B2F49-09F7-497D-A507-6FB24F9612BD}"/>
              </a:ext>
            </a:extLst>
          </p:cNvPr>
          <p:cNvSpPr/>
          <p:nvPr/>
        </p:nvSpPr>
        <p:spPr>
          <a:xfrm rot="10800000">
            <a:off x="395465" y="767825"/>
            <a:ext cx="5313317" cy="1155700"/>
          </a:xfrm>
          <a:prstGeom prst="homePlate">
            <a:avLst>
              <a:gd name="adj" fmla="val 0"/>
            </a:avLst>
          </a:prstGeom>
          <a:solidFill>
            <a:srgbClr val="3358AB">
              <a:alpha val="78000"/>
            </a:srgbClr>
          </a:solidFill>
          <a:ln w="38100">
            <a:solidFill>
              <a:srgbClr val="3358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72E108D2-5683-4167-834A-6B26FC5DBAE9}"/>
              </a:ext>
            </a:extLst>
          </p:cNvPr>
          <p:cNvSpPr txBox="1">
            <a:spLocks/>
          </p:cNvSpPr>
          <p:nvPr/>
        </p:nvSpPr>
        <p:spPr>
          <a:xfrm>
            <a:off x="681601" y="989549"/>
            <a:ext cx="4639963" cy="45259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sz="4400" b="1" dirty="0">
                <a:solidFill>
                  <a:schemeClr val="bg1"/>
                </a:solidFill>
                <a:latin typeface="Century Gothic" panose="020B0502020202020204" pitchFamily="34" charset="0"/>
                <a:cs typeface="Verdana" panose="020B0604030504040204" pitchFamily="34" charset="0"/>
              </a:rPr>
              <a:t>Covered</a:t>
            </a:r>
            <a:endParaRPr lang="en-US" altLang="en-US" sz="4800" b="1" dirty="0">
              <a:solidFill>
                <a:schemeClr val="bg1"/>
              </a:solidFill>
              <a:latin typeface="Century Gothic" panose="020B0502020202020204" pitchFamily="34" charset="0"/>
              <a:cs typeface="Verdana" panose="020B0604030504040204" pitchFamily="34" charset="0"/>
            </a:endParaRPr>
          </a:p>
        </p:txBody>
      </p:sp>
      <p:sp>
        <p:nvSpPr>
          <p:cNvPr id="48" name="Pentagon 9">
            <a:extLst>
              <a:ext uri="{FF2B5EF4-FFF2-40B4-BE49-F238E27FC236}">
                <a16:creationId xmlns:a16="http://schemas.microsoft.com/office/drawing/2014/main" id="{5CB3ED72-A200-4F2A-9637-C2310E74BB9B}"/>
              </a:ext>
            </a:extLst>
          </p:cNvPr>
          <p:cNvSpPr/>
          <p:nvPr/>
        </p:nvSpPr>
        <p:spPr>
          <a:xfrm rot="10800000">
            <a:off x="5952160" y="767825"/>
            <a:ext cx="5917682" cy="1155700"/>
          </a:xfrm>
          <a:prstGeom prst="homePlate">
            <a:avLst>
              <a:gd name="adj" fmla="val 0"/>
            </a:avLst>
          </a:prstGeom>
          <a:solidFill>
            <a:srgbClr val="3358AB">
              <a:alpha val="78000"/>
            </a:srgbClr>
          </a:solidFill>
          <a:ln w="38100">
            <a:solidFill>
              <a:srgbClr val="3358A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C64C07A-D1CA-492A-BD4A-646EAD65C37B}"/>
              </a:ext>
            </a:extLst>
          </p:cNvPr>
          <p:cNvSpPr txBox="1">
            <a:spLocks/>
          </p:cNvSpPr>
          <p:nvPr/>
        </p:nvSpPr>
        <p:spPr>
          <a:xfrm>
            <a:off x="6591019" y="989549"/>
            <a:ext cx="4639963" cy="45259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sz="4400" b="1" dirty="0">
                <a:solidFill>
                  <a:schemeClr val="bg1"/>
                </a:solidFill>
                <a:latin typeface="Century Gothic" panose="020B0502020202020204" pitchFamily="34" charset="0"/>
                <a:cs typeface="Verdana" panose="020B0604030504040204" pitchFamily="34" charset="0"/>
              </a:rPr>
              <a:t>Not Covered</a:t>
            </a:r>
            <a:endParaRPr lang="en-US" altLang="en-US" sz="4800" b="1" dirty="0">
              <a:solidFill>
                <a:schemeClr val="bg1"/>
              </a:solidFill>
              <a:latin typeface="Century Gothic" panose="020B0502020202020204" pitchFamily="34" charset="0"/>
              <a:cs typeface="Verdana" panose="020B0604030504040204" pitchFamily="34" charset="0"/>
            </a:endParaRPr>
          </a:p>
          <a:p>
            <a:pPr marL="0" indent="0">
              <a:buFont typeface="Arial"/>
              <a:buNone/>
            </a:pPr>
            <a:r>
              <a:rPr lang="en-US" altLang="en-US" dirty="0">
                <a:latin typeface="Verdana" panose="020B0604030504040204" pitchFamily="34" charset="0"/>
                <a:cs typeface="Verdana" panose="020B0604030504040204" pitchFamily="34" charset="0"/>
              </a:rPr>
              <a:t>	</a:t>
            </a:r>
          </a:p>
        </p:txBody>
      </p:sp>
      <p:sp>
        <p:nvSpPr>
          <p:cNvPr id="2" name="Oval 1">
            <a:extLst>
              <a:ext uri="{FF2B5EF4-FFF2-40B4-BE49-F238E27FC236}">
                <a16:creationId xmlns:a16="http://schemas.microsoft.com/office/drawing/2014/main" id="{C8219A6B-F906-45EC-87CD-BDF818C4EB15}"/>
              </a:ext>
            </a:extLst>
          </p:cNvPr>
          <p:cNvSpPr/>
          <p:nvPr/>
        </p:nvSpPr>
        <p:spPr>
          <a:xfrm>
            <a:off x="1077468" y="1062306"/>
            <a:ext cx="560366" cy="5603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5E2411A-6DB3-4620-A6E2-8F26FCDEBA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621" y="1115459"/>
            <a:ext cx="454060" cy="454060"/>
          </a:xfrm>
          <a:prstGeom prst="rect">
            <a:avLst/>
          </a:prstGeom>
          <a:noFill/>
        </p:spPr>
      </p:pic>
      <p:grpSp>
        <p:nvGrpSpPr>
          <p:cNvPr id="13" name="Group 12">
            <a:extLst>
              <a:ext uri="{FF2B5EF4-FFF2-40B4-BE49-F238E27FC236}">
                <a16:creationId xmlns:a16="http://schemas.microsoft.com/office/drawing/2014/main" id="{08A5C755-FFDE-4574-B86F-49FB9C289837}"/>
              </a:ext>
            </a:extLst>
          </p:cNvPr>
          <p:cNvGrpSpPr/>
          <p:nvPr/>
        </p:nvGrpSpPr>
        <p:grpSpPr>
          <a:xfrm>
            <a:off x="6437180" y="1068458"/>
            <a:ext cx="560366" cy="535661"/>
            <a:chOff x="5873408" y="1443444"/>
            <a:chExt cx="555124" cy="555124"/>
          </a:xfrm>
        </p:grpSpPr>
        <p:sp>
          <p:nvSpPr>
            <p:cNvPr id="22" name="Oval 21">
              <a:extLst>
                <a:ext uri="{FF2B5EF4-FFF2-40B4-BE49-F238E27FC236}">
                  <a16:creationId xmlns:a16="http://schemas.microsoft.com/office/drawing/2014/main" id="{A547D669-59E8-4570-8AB2-9674DE3E56C0}"/>
                </a:ext>
              </a:extLst>
            </p:cNvPr>
            <p:cNvSpPr/>
            <p:nvPr/>
          </p:nvSpPr>
          <p:spPr>
            <a:xfrm>
              <a:off x="5873408" y="1443444"/>
              <a:ext cx="555124" cy="555124"/>
            </a:xfrm>
            <a:prstGeom prst="ellipse">
              <a:avLst/>
            </a:prstGeom>
            <a:solidFill>
              <a:srgbClr val="E6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7F399B0-A4BA-4A34-A15C-C9254DF32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7224" y="1507260"/>
              <a:ext cx="427492" cy="427492"/>
            </a:xfrm>
            <a:prstGeom prst="rect">
              <a:avLst/>
            </a:prstGeom>
          </p:spPr>
        </p:pic>
      </p:grpSp>
    </p:spTree>
    <p:extLst>
      <p:ext uri="{BB962C8B-B14F-4D97-AF65-F5344CB8AC3E}">
        <p14:creationId xmlns:p14="http://schemas.microsoft.com/office/powerpoint/2010/main" val="247735705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87088" y="0"/>
            <a:ext cx="12192000" cy="6858000"/>
          </a:xfrm>
          <a:prstGeom prst="rect">
            <a:avLst/>
          </a:prstGeom>
          <a:solidFill>
            <a:schemeClr val="bg1">
              <a:lumMod val="85000"/>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28600" y="862508"/>
            <a:ext cx="8886825" cy="2343151"/>
          </a:xfrm>
          <a:prstGeom prst="rect">
            <a:avLst/>
          </a:prstGeom>
          <a:solidFill>
            <a:srgbClr val="BAD9EE">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
            <a:extLst>
              <a:ext uri="{FF2B5EF4-FFF2-40B4-BE49-F238E27FC236}">
                <a16:creationId xmlns:a16="http://schemas.microsoft.com/office/drawing/2014/main" id="{175EF011-E059-4372-9B09-F825EAF7DB9F}"/>
              </a:ext>
            </a:extLst>
          </p:cNvPr>
          <p:cNvSpPr>
            <a:spLocks noGrp="1"/>
          </p:cNvSpPr>
          <p:nvPr>
            <p:ph idx="1"/>
          </p:nvPr>
        </p:nvSpPr>
        <p:spPr>
          <a:xfrm>
            <a:off x="513347" y="1047580"/>
            <a:ext cx="8341896" cy="1973011"/>
          </a:xfrm>
          <a:solidFill>
            <a:srgbClr val="3358AB">
              <a:alpha val="98000"/>
            </a:srgbClr>
          </a:solidFill>
          <a:ln w="57150">
            <a:solidFill>
              <a:schemeClr val="bg1"/>
            </a:solidFill>
            <a:prstDash val="dash"/>
          </a:ln>
        </p:spPr>
        <p:txBody>
          <a:bodyPr>
            <a:normAutofit/>
          </a:bodyPr>
          <a:lstStyle/>
          <a:p>
            <a:pPr marL="0" indent="0" algn="ctr">
              <a:buNone/>
            </a:pPr>
            <a:endParaRPr lang="en-US" altLang="en-US" sz="3600" b="1" dirty="0">
              <a:solidFill>
                <a:schemeClr val="bg1"/>
              </a:solidFill>
              <a:latin typeface="Century Gothic" panose="020B0502020202020204" pitchFamily="34" charset="0"/>
              <a:cs typeface="Calibri" panose="020F0502020204030204" pitchFamily="34" charset="0"/>
            </a:endParaRPr>
          </a:p>
          <a:p>
            <a:pPr marL="0" indent="0" algn="ctr">
              <a:buNone/>
            </a:pPr>
            <a:endParaRPr lang="en-US" altLang="en-US" sz="3600" b="1" dirty="0">
              <a:solidFill>
                <a:srgbClr val="16558B"/>
              </a:solidFill>
              <a:latin typeface="Georgia" panose="02040502050405020303" pitchFamily="18" charset="0"/>
              <a:cs typeface="Calibri" panose="020F0502020204030204" pitchFamily="34" charset="0"/>
            </a:endParaRPr>
          </a:p>
        </p:txBody>
      </p:sp>
      <p:sp>
        <p:nvSpPr>
          <p:cNvPr id="10" name="Title 1"/>
          <p:cNvSpPr>
            <a:spLocks noGrp="1"/>
          </p:cNvSpPr>
          <p:nvPr>
            <p:ph type="title"/>
          </p:nvPr>
        </p:nvSpPr>
        <p:spPr>
          <a:xfrm>
            <a:off x="660719" y="1371303"/>
            <a:ext cx="7877646" cy="1325563"/>
          </a:xfrm>
        </p:spPr>
        <p:txBody>
          <a:bodyPr>
            <a:normAutofit/>
          </a:bodyPr>
          <a:lstStyle/>
          <a:p>
            <a:pPr algn="ctr"/>
            <a:r>
              <a:rPr lang="en-US" b="1" dirty="0">
                <a:solidFill>
                  <a:schemeClr val="bg1"/>
                </a:solidFill>
                <a:latin typeface="Georgia" panose="02040502050405020303" pitchFamily="18" charset="0"/>
                <a:ea typeface="Lato Heavy" panose="020F0502020204030203" pitchFamily="34" charset="0"/>
                <a:cs typeface="Lato Heavy" panose="020F0502020204030203" pitchFamily="34" charset="0"/>
              </a:rPr>
              <a:t>Who’s In   and Who’s Out?</a:t>
            </a:r>
          </a:p>
        </p:txBody>
      </p:sp>
      <p:sp>
        <p:nvSpPr>
          <p:cNvPr id="12" name="Rectangle 11">
            <a:extLst>
              <a:ext uri="{FF2B5EF4-FFF2-40B4-BE49-F238E27FC236}">
                <a16:creationId xmlns:a16="http://schemas.microsoft.com/office/drawing/2014/main" id="{3123C56D-F19F-DE4B-86EF-51EF4CF2BE6F}"/>
              </a:ext>
            </a:extLst>
          </p:cNvPr>
          <p:cNvSpPr/>
          <p:nvPr/>
        </p:nvSpPr>
        <p:spPr>
          <a:xfrm flipH="1">
            <a:off x="3622388" y="862509"/>
            <a:ext cx="45719" cy="2343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123C56D-F19F-DE4B-86EF-51EF4CF2BE6F}"/>
              </a:ext>
            </a:extLst>
          </p:cNvPr>
          <p:cNvSpPr/>
          <p:nvPr/>
        </p:nvSpPr>
        <p:spPr>
          <a:xfrm flipH="1">
            <a:off x="3607688" y="3057647"/>
            <a:ext cx="45719" cy="3840480"/>
          </a:xfrm>
          <a:prstGeom prst="rect">
            <a:avLst/>
          </a:prstGeom>
          <a:solidFill>
            <a:srgbClr val="3358AB"/>
          </a:solidFill>
          <a:ln>
            <a:solidFill>
              <a:srgbClr val="164C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1059006" y="2912455"/>
            <a:ext cx="1280160" cy="1280160"/>
          </a:xfrm>
          <a:prstGeom prst="ellipse">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4C82"/>
              </a:solidFill>
            </a:endParaRPr>
          </a:p>
        </p:txBody>
      </p:sp>
      <p:sp>
        <p:nvSpPr>
          <p:cNvPr id="24" name="Rectangle 23">
            <a:extLst>
              <a:ext uri="{FF2B5EF4-FFF2-40B4-BE49-F238E27FC236}">
                <a16:creationId xmlns:a16="http://schemas.microsoft.com/office/drawing/2014/main" id="{3123C56D-F19F-DE4B-86EF-51EF4CF2BE6F}"/>
              </a:ext>
            </a:extLst>
          </p:cNvPr>
          <p:cNvSpPr/>
          <p:nvPr/>
        </p:nvSpPr>
        <p:spPr>
          <a:xfrm flipH="1">
            <a:off x="3614505" y="6294"/>
            <a:ext cx="45719" cy="822960"/>
          </a:xfrm>
          <a:prstGeom prst="rect">
            <a:avLst/>
          </a:prstGeom>
          <a:solidFill>
            <a:srgbClr val="3358AB"/>
          </a:solidFill>
          <a:ln>
            <a:solidFill>
              <a:srgbClr val="164C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63460" b="22993"/>
          <a:stretch/>
        </p:blipFill>
        <p:spPr>
          <a:xfrm>
            <a:off x="11326799" y="6142389"/>
            <a:ext cx="815326" cy="633855"/>
          </a:xfrm>
          <a:prstGeom prst="rect">
            <a:avLst/>
          </a:prstGeom>
        </p:spPr>
      </p:pic>
    </p:spTree>
    <p:extLst>
      <p:ext uri="{BB962C8B-B14F-4D97-AF65-F5344CB8AC3E}">
        <p14:creationId xmlns:p14="http://schemas.microsoft.com/office/powerpoint/2010/main" val="373095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0BCBC3-E58C-473E-B442-AC4C36D74EE6}"/>
              </a:ext>
            </a:extLst>
          </p:cNvPr>
          <p:cNvSpPr/>
          <p:nvPr/>
        </p:nvSpPr>
        <p:spPr>
          <a:xfrm>
            <a:off x="209550" y="150495"/>
            <a:ext cx="11772900" cy="6557011"/>
          </a:xfrm>
          <a:prstGeom prst="rect">
            <a:avLst/>
          </a:prstGeom>
          <a:solidFill>
            <a:schemeClr val="bg1">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Content Placeholder 2"/>
          <p:cNvSpPr>
            <a:spLocks noGrp="1"/>
          </p:cNvSpPr>
          <p:nvPr>
            <p:ph idx="1"/>
          </p:nvPr>
        </p:nvSpPr>
        <p:spPr>
          <a:xfrm>
            <a:off x="3287608" y="392113"/>
            <a:ext cx="8229600" cy="4525962"/>
          </a:xfrm>
        </p:spPr>
        <p:txBody>
          <a:bodyPr/>
          <a:lstStyle/>
          <a:p>
            <a:pPr marL="0" indent="0">
              <a:buNone/>
            </a:pPr>
            <a:r>
              <a:rPr lang="en-US" altLang="en-US" sz="4400" b="1" dirty="0">
                <a:latin typeface="Century Gothic" panose="020B0502020202020204" pitchFamily="34" charset="0"/>
                <a:cs typeface="Verdana" panose="020B0604030504040204" pitchFamily="34" charset="0"/>
              </a:rPr>
              <a:t>Covered by Statute:</a:t>
            </a:r>
            <a:r>
              <a:rPr lang="en-US" altLang="en-US" dirty="0">
                <a:latin typeface="Georgia" panose="02040502050405020303" pitchFamily="18" charset="0"/>
                <a:cs typeface="Verdana" panose="020B0604030504040204" pitchFamily="34" charset="0"/>
              </a:rPr>
              <a:t> </a:t>
            </a:r>
          </a:p>
          <a:p>
            <a:pPr>
              <a:buFont typeface="Symbol" panose="05050102010706020507" pitchFamily="18" charset="2"/>
              <a:buChar char="®"/>
            </a:pPr>
            <a:r>
              <a:rPr lang="en-US" altLang="en-US" sz="2600" dirty="0">
                <a:latin typeface="Georgia" panose="02040502050405020303" pitchFamily="18" charset="0"/>
                <a:cs typeface="Verdana" panose="020B0604030504040204" pitchFamily="34" charset="0"/>
              </a:rPr>
              <a:t>	Employees</a:t>
            </a:r>
          </a:p>
          <a:p>
            <a:pPr>
              <a:buFont typeface="Symbol" panose="05050102010706020507" pitchFamily="18" charset="2"/>
              <a:buChar char="®"/>
            </a:pPr>
            <a:r>
              <a:rPr lang="en-US" altLang="en-US" sz="2600" dirty="0">
                <a:latin typeface="Georgia" panose="02040502050405020303" pitchFamily="18" charset="0"/>
                <a:cs typeface="Verdana" panose="020B0604030504040204" pitchFamily="34" charset="0"/>
              </a:rPr>
              <a:t>	Independent contractors</a:t>
            </a:r>
          </a:p>
          <a:p>
            <a:pPr>
              <a:buFont typeface="Symbol" panose="05050102010706020507" pitchFamily="18" charset="2"/>
              <a:buChar char="®"/>
            </a:pPr>
            <a:r>
              <a:rPr lang="en-US" altLang="en-US" sz="2600" i="1" dirty="0">
                <a:latin typeface="Georgia" panose="02040502050405020303" pitchFamily="18" charset="0"/>
                <a:cs typeface="Verdana" panose="020B0604030504040204" pitchFamily="34" charset="0"/>
              </a:rPr>
              <a:t>	Partners?</a:t>
            </a:r>
          </a:p>
          <a:p>
            <a:pPr>
              <a:buFont typeface="Symbol" panose="05050102010706020507" pitchFamily="18" charset="2"/>
              <a:buChar char="®"/>
            </a:pPr>
            <a:r>
              <a:rPr lang="en-US" altLang="en-US" sz="2600" i="1" dirty="0">
                <a:latin typeface="Georgia" panose="02040502050405020303" pitchFamily="18" charset="0"/>
                <a:cs typeface="Verdana" panose="020B0604030504040204" pitchFamily="34" charset="0"/>
              </a:rPr>
              <a:t>	Managing members of VC funds?</a:t>
            </a:r>
          </a:p>
          <a:p>
            <a:pPr marL="0" indent="0">
              <a:buNone/>
            </a:pPr>
            <a:endParaRPr lang="en-US" altLang="en-US" dirty="0">
              <a:latin typeface="Verdana" panose="020B0604030504040204" pitchFamily="34" charset="0"/>
              <a:cs typeface="Verdana" panose="020B0604030504040204" pitchFamily="34" charset="0"/>
            </a:endParaRPr>
          </a:p>
        </p:txBody>
      </p:sp>
      <p:sp>
        <p:nvSpPr>
          <p:cNvPr id="12292" name="TextBox 1"/>
          <p:cNvSpPr txBox="1">
            <a:spLocks noChangeArrowheads="1"/>
          </p:cNvSpPr>
          <p:nvPr/>
        </p:nvSpPr>
        <p:spPr bwMode="auto">
          <a:xfrm>
            <a:off x="8229600" y="6690361"/>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ts val="1200"/>
              </a:spcAft>
              <a:buClr>
                <a:schemeClr val="accent1"/>
              </a:buClr>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r" eaLnBrk="1" hangingPunct="1">
              <a:spcAft>
                <a:spcPct val="0"/>
              </a:spcAft>
              <a:buClrTx/>
              <a:buFontTx/>
              <a:buNone/>
            </a:pPr>
            <a:fld id="{688A9097-27B8-4C15-8701-6A75CF55A6AA}" type="slidenum">
              <a:rPr lang="en-US" altLang="en-US" sz="1000">
                <a:solidFill>
                  <a:schemeClr val="bg1"/>
                </a:solidFill>
                <a:cs typeface="Arial" panose="020B0604020202020204" pitchFamily="34" charset="0"/>
              </a:rPr>
              <a:pPr algn="r" eaLnBrk="1" hangingPunct="1">
                <a:spcAft>
                  <a:spcPct val="0"/>
                </a:spcAft>
                <a:buClrTx/>
                <a:buFontTx/>
                <a:buNone/>
              </a:pPr>
              <a:t>5</a:t>
            </a:fld>
            <a:endParaRPr lang="en-US" altLang="en-US" sz="1000">
              <a:solidFill>
                <a:schemeClr val="bg1"/>
              </a:solidFill>
              <a:cs typeface="Arial" panose="020B0604020202020204" pitchFamily="34" charset="0"/>
            </a:endParaRPr>
          </a:p>
        </p:txBody>
      </p:sp>
      <p:sp>
        <p:nvSpPr>
          <p:cNvPr id="5" name="Oval 4">
            <a:extLst>
              <a:ext uri="{FF2B5EF4-FFF2-40B4-BE49-F238E27FC236}">
                <a16:creationId xmlns:a16="http://schemas.microsoft.com/office/drawing/2014/main" id="{15E24682-CEE6-4992-AB48-1F2C337826D5}"/>
              </a:ext>
            </a:extLst>
          </p:cNvPr>
          <p:cNvSpPr/>
          <p:nvPr/>
        </p:nvSpPr>
        <p:spPr>
          <a:xfrm>
            <a:off x="693356" y="598520"/>
            <a:ext cx="2190457" cy="2190457"/>
          </a:xfrm>
          <a:prstGeom prst="ellipse">
            <a:avLst/>
          </a:prstGeom>
          <a:solidFill>
            <a:srgbClr val="3358AB"/>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and, Thumb, Sign, Ok, Yes, Positive, Approve">
            <a:extLst>
              <a:ext uri="{FF2B5EF4-FFF2-40B4-BE49-F238E27FC236}">
                <a16:creationId xmlns:a16="http://schemas.microsoft.com/office/drawing/2014/main" id="{78C6D073-461B-404B-B47F-8FA8826142D2}"/>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99180" y="937445"/>
            <a:ext cx="1248194" cy="130815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A05BDFA2-8CB8-4B93-B6AB-7DAC60E0E16D}"/>
              </a:ext>
            </a:extLst>
          </p:cNvPr>
          <p:cNvSpPr/>
          <p:nvPr/>
        </p:nvSpPr>
        <p:spPr>
          <a:xfrm>
            <a:off x="465726" y="384325"/>
            <a:ext cx="2646567" cy="2646567"/>
          </a:xfrm>
          <a:prstGeom prst="ellipse">
            <a:avLst/>
          </a:prstGeom>
          <a:no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20AEF3A-D9C2-4030-8A8C-7E42BE2533CA}"/>
              </a:ext>
            </a:extLst>
          </p:cNvPr>
          <p:cNvSpPr txBox="1">
            <a:spLocks/>
          </p:cNvSpPr>
          <p:nvPr/>
        </p:nvSpPr>
        <p:spPr>
          <a:xfrm>
            <a:off x="3287608" y="3719232"/>
            <a:ext cx="8229600" cy="45259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altLang="en-US" sz="4400" b="1" dirty="0">
                <a:latin typeface="Century Gothic" panose="020B0502020202020204" pitchFamily="34" charset="0"/>
                <a:cs typeface="Verdana" panose="020B0604030504040204" pitchFamily="34" charset="0"/>
              </a:rPr>
              <a:t>No </a:t>
            </a:r>
            <a:r>
              <a:rPr lang="en-US" altLang="en-US" sz="4400" b="1" dirty="0" err="1">
                <a:latin typeface="Century Gothic" panose="020B0502020202020204" pitchFamily="34" charset="0"/>
                <a:cs typeface="Verdana" panose="020B0604030504040204" pitchFamily="34" charset="0"/>
              </a:rPr>
              <a:t>Noncompetes</a:t>
            </a:r>
            <a:r>
              <a:rPr lang="en-US" altLang="en-US" sz="4400" b="1" dirty="0">
                <a:latin typeface="Century Gothic" panose="020B0502020202020204" pitchFamily="34" charset="0"/>
                <a:cs typeface="Verdana" panose="020B0604030504040204" pitchFamily="34" charset="0"/>
              </a:rPr>
              <a:t> for:</a:t>
            </a:r>
            <a:endParaRPr lang="en-US" altLang="en-US" dirty="0">
              <a:latin typeface="Georgia" panose="02040502050405020303" pitchFamily="18" charset="0"/>
              <a:cs typeface="Verdana" panose="020B0604030504040204" pitchFamily="34" charset="0"/>
            </a:endParaRPr>
          </a:p>
          <a:p>
            <a:pPr>
              <a:buFont typeface="Symbol" panose="05050102010706020507" pitchFamily="18" charset="2"/>
              <a:buChar char="®"/>
            </a:pPr>
            <a:r>
              <a:rPr lang="en-US" altLang="en-US" sz="2600" dirty="0">
                <a:latin typeface="Georgia" panose="02040502050405020303" pitchFamily="18" charset="0"/>
                <a:cs typeface="Verdana" panose="020B0604030504040204" pitchFamily="34" charset="0"/>
              </a:rPr>
              <a:t>	Student interns</a:t>
            </a:r>
          </a:p>
          <a:p>
            <a:pPr>
              <a:buFont typeface="Symbol" panose="05050102010706020507" pitchFamily="18" charset="2"/>
              <a:buChar char="®"/>
            </a:pPr>
            <a:r>
              <a:rPr lang="en-US" altLang="en-US" sz="2600" dirty="0">
                <a:latin typeface="Georgia" panose="02040502050405020303" pitchFamily="18" charset="0"/>
                <a:cs typeface="Verdana" panose="020B0604030504040204" pitchFamily="34" charset="0"/>
              </a:rPr>
              <a:t>	18 or under</a:t>
            </a:r>
          </a:p>
          <a:p>
            <a:pPr>
              <a:buFont typeface="Symbol" panose="05050102010706020507" pitchFamily="18" charset="2"/>
              <a:buChar char="®"/>
            </a:pPr>
            <a:r>
              <a:rPr lang="en-US" altLang="en-US" sz="2600" i="1" dirty="0">
                <a:latin typeface="Georgia" panose="02040502050405020303" pitchFamily="18" charset="0"/>
                <a:cs typeface="Verdana" panose="020B0604030504040204" pitchFamily="34" charset="0"/>
              </a:rPr>
              <a:t>	</a:t>
            </a:r>
            <a:r>
              <a:rPr lang="en-US" altLang="en-US" sz="2600" dirty="0">
                <a:latin typeface="Georgia" panose="02040502050405020303" pitchFamily="18" charset="0"/>
                <a:cs typeface="Verdana" panose="020B0604030504040204" pitchFamily="34" charset="0"/>
              </a:rPr>
              <a:t>Non-exempt workers</a:t>
            </a:r>
          </a:p>
          <a:p>
            <a:pPr>
              <a:buFont typeface="Symbol" panose="05050102010706020507" pitchFamily="18" charset="2"/>
              <a:buChar char="®"/>
            </a:pPr>
            <a:r>
              <a:rPr lang="en-US" altLang="en-US" sz="2600" dirty="0">
                <a:latin typeface="Georgia" panose="02040502050405020303" pitchFamily="18" charset="0"/>
                <a:cs typeface="Verdana" panose="020B0604030504040204" pitchFamily="34" charset="0"/>
              </a:rPr>
              <a:t>	Terminated without cause</a:t>
            </a:r>
          </a:p>
          <a:p>
            <a:pPr marL="0" indent="0">
              <a:buFont typeface="Arial"/>
              <a:buNone/>
            </a:pPr>
            <a:endParaRPr lang="en-US" altLang="en-US" dirty="0">
              <a:latin typeface="Verdana" panose="020B0604030504040204" pitchFamily="34" charset="0"/>
              <a:cs typeface="Verdana" panose="020B0604030504040204" pitchFamily="34" charset="0"/>
            </a:endParaRPr>
          </a:p>
        </p:txBody>
      </p:sp>
      <p:sp>
        <p:nvSpPr>
          <p:cNvPr id="10" name="Oval 9">
            <a:extLst>
              <a:ext uri="{FF2B5EF4-FFF2-40B4-BE49-F238E27FC236}">
                <a16:creationId xmlns:a16="http://schemas.microsoft.com/office/drawing/2014/main" id="{F96E8EB0-2939-425F-9189-9E1B9CCC95B9}"/>
              </a:ext>
            </a:extLst>
          </p:cNvPr>
          <p:cNvSpPr/>
          <p:nvPr/>
        </p:nvSpPr>
        <p:spPr>
          <a:xfrm>
            <a:off x="674607" y="3939498"/>
            <a:ext cx="2190457" cy="2190457"/>
          </a:xfrm>
          <a:prstGeom prst="ellipse">
            <a:avLst/>
          </a:prstGeom>
          <a:solidFill>
            <a:srgbClr val="3358AB"/>
          </a:solidFill>
          <a:ln w="76200">
            <a:solidFill>
              <a:srgbClr val="E6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and, Thumb, Sign, Ok, Yes, Positive, Approve">
            <a:extLst>
              <a:ext uri="{FF2B5EF4-FFF2-40B4-BE49-F238E27FC236}">
                <a16:creationId xmlns:a16="http://schemas.microsoft.com/office/drawing/2014/main" id="{E5FDF049-75A3-43CE-A507-F9FA9233FD87}"/>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rot="10800000">
            <a:off x="1164487" y="4509811"/>
            <a:ext cx="1248194" cy="1308152"/>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DB632C30-BAF2-4202-BD8C-4C709AA400DC}"/>
              </a:ext>
            </a:extLst>
          </p:cNvPr>
          <p:cNvSpPr/>
          <p:nvPr/>
        </p:nvSpPr>
        <p:spPr>
          <a:xfrm>
            <a:off x="464875" y="3711444"/>
            <a:ext cx="2646567" cy="2646567"/>
          </a:xfrm>
          <a:prstGeom prst="ellipse">
            <a:avLst/>
          </a:prstGeom>
          <a:noFill/>
          <a:ln w="76200">
            <a:solidFill>
              <a:srgbClr val="E65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6247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1000" b="-1000"/>
          </a:stretch>
        </a:blipFill>
        <a:effectLst/>
      </p:bgPr>
    </p:bg>
    <p:spTree>
      <p:nvGrpSpPr>
        <p:cNvPr id="1" name=""/>
        <p:cNvGrpSpPr/>
        <p:nvPr/>
      </p:nvGrpSpPr>
      <p:grpSpPr>
        <a:xfrm>
          <a:off x="0" y="0"/>
          <a:ext cx="0" cy="0"/>
          <a:chOff x="0" y="0"/>
          <a:chExt cx="0" cy="0"/>
        </a:xfrm>
      </p:grpSpPr>
      <p:sp>
        <p:nvSpPr>
          <p:cNvPr id="8" name="Rectangle 7"/>
          <p:cNvSpPr/>
          <p:nvPr/>
        </p:nvSpPr>
        <p:spPr>
          <a:xfrm>
            <a:off x="247650" y="225592"/>
            <a:ext cx="11777889" cy="6406816"/>
          </a:xfrm>
          <a:prstGeom prst="rect">
            <a:avLst/>
          </a:prstGeom>
          <a:solidFill>
            <a:schemeClr val="bg1">
              <a:alpha val="70000"/>
            </a:schemeClr>
          </a:solidFill>
          <a:ln w="31750">
            <a:solidFill>
              <a:srgbClr val="3358A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Content Placeholder 1"/>
          <p:cNvSpPr>
            <a:spLocks noGrp="1"/>
          </p:cNvSpPr>
          <p:nvPr>
            <p:ph idx="1"/>
          </p:nvPr>
        </p:nvSpPr>
        <p:spPr>
          <a:xfrm>
            <a:off x="429436" y="1329489"/>
            <a:ext cx="11615153" cy="4199022"/>
          </a:xfrm>
          <a:noFill/>
          <a:ln w="136525">
            <a:noFill/>
          </a:ln>
        </p:spPr>
        <p:txBody>
          <a:bodyPr>
            <a:noAutofit/>
          </a:bodyPr>
          <a:lstStyle/>
          <a:p>
            <a:pPr marL="0" indent="0">
              <a:lnSpc>
                <a:spcPct val="100000"/>
              </a:lnSpc>
              <a:buNone/>
            </a:pPr>
            <a:r>
              <a:rPr lang="en-US" altLang="en-US" sz="2300" dirty="0" smtClean="0">
                <a:latin typeface="Georgia" panose="02040502050405020303" pitchFamily="18" charset="0"/>
                <a:cs typeface="Verdana" panose="020B0604030504040204" pitchFamily="34" charset="0"/>
              </a:rPr>
              <a:t>Undefined </a:t>
            </a:r>
            <a:r>
              <a:rPr lang="en-US" altLang="en-US" sz="2300" dirty="0">
                <a:latin typeface="Georgia" panose="02040502050405020303" pitchFamily="18" charset="0"/>
                <a:cs typeface="Verdana" panose="020B0604030504040204" pitchFamily="34" charset="0"/>
              </a:rPr>
              <a:t>by statute</a:t>
            </a:r>
            <a:br>
              <a:rPr lang="en-US" altLang="en-US" sz="2300" dirty="0">
                <a:latin typeface="Georgia" panose="02040502050405020303" pitchFamily="18" charset="0"/>
                <a:cs typeface="Verdana" panose="020B0604030504040204" pitchFamily="34" charset="0"/>
              </a:rPr>
            </a:br>
            <a:r>
              <a:rPr lang="en-US" altLang="en-US" sz="2300" dirty="0">
                <a:latin typeface="Georgia" panose="02040502050405020303" pitchFamily="18" charset="0"/>
                <a:cs typeface="Verdana" panose="020B0604030504040204" pitchFamily="34" charset="0"/>
              </a:rPr>
              <a:t/>
            </a:r>
            <a:br>
              <a:rPr lang="en-US" altLang="en-US" sz="2300" dirty="0">
                <a:latin typeface="Georgia" panose="02040502050405020303" pitchFamily="18" charset="0"/>
                <a:cs typeface="Verdana" panose="020B0604030504040204" pitchFamily="34" charset="0"/>
              </a:rPr>
            </a:br>
            <a:r>
              <a:rPr lang="en-US" altLang="en-US" sz="2300" dirty="0" smtClean="0">
                <a:latin typeface="Georgia" panose="02040502050405020303" pitchFamily="18" charset="0"/>
                <a:cs typeface="Verdana" panose="020B0604030504040204" pitchFamily="34" charset="0"/>
              </a:rPr>
              <a:t>Commonly </a:t>
            </a:r>
            <a:r>
              <a:rPr lang="en-US" altLang="en-US" sz="2300" dirty="0">
                <a:latin typeface="Georgia" panose="02040502050405020303" pitchFamily="18" charset="0"/>
                <a:cs typeface="Verdana" panose="020B0604030504040204" pitchFamily="34" charset="0"/>
              </a:rPr>
              <a:t>defined to include only wrongful or intentional bad acts</a:t>
            </a:r>
          </a:p>
          <a:p>
            <a:pPr marL="0" indent="0">
              <a:lnSpc>
                <a:spcPct val="100000"/>
              </a:lnSpc>
              <a:buNone/>
            </a:pPr>
            <a:r>
              <a:rPr lang="en-US" altLang="en-US" sz="2300" dirty="0">
                <a:latin typeface="Georgia" panose="02040502050405020303" pitchFamily="18" charset="0"/>
                <a:cs typeface="Verdana" panose="020B0604030504040204" pitchFamily="34" charset="0"/>
              </a:rPr>
              <a:t/>
            </a:r>
            <a:br>
              <a:rPr lang="en-US" altLang="en-US" sz="2300" dirty="0">
                <a:latin typeface="Georgia" panose="02040502050405020303" pitchFamily="18" charset="0"/>
                <a:cs typeface="Verdana" panose="020B0604030504040204" pitchFamily="34" charset="0"/>
              </a:rPr>
            </a:br>
            <a:r>
              <a:rPr lang="en-US" altLang="en-US" sz="2300" dirty="0" smtClean="0">
                <a:latin typeface="Georgia" panose="02040502050405020303" pitchFamily="18" charset="0"/>
                <a:cs typeface="Verdana" panose="020B0604030504040204" pitchFamily="34" charset="0"/>
              </a:rPr>
              <a:t>Possible </a:t>
            </a:r>
            <a:r>
              <a:rPr lang="en-US" altLang="en-US" sz="2300" dirty="0">
                <a:latin typeface="Georgia" panose="02040502050405020303" pitchFamily="18" charset="0"/>
                <a:cs typeface="Verdana" panose="020B0604030504040204" pitchFamily="34" charset="0"/>
              </a:rPr>
              <a:t>legal definition:</a:t>
            </a:r>
          </a:p>
          <a:p>
            <a:pPr marL="457189" lvl="1" indent="0">
              <a:lnSpc>
                <a:spcPct val="100000"/>
              </a:lnSpc>
              <a:buNone/>
            </a:pPr>
            <a:r>
              <a:rPr lang="en-US" altLang="en-US" sz="2300" dirty="0" smtClean="0">
                <a:latin typeface="Georgia" panose="02040502050405020303" pitchFamily="18" charset="0"/>
                <a:cs typeface="Verdana" panose="020B0604030504040204" pitchFamily="34" charset="0"/>
              </a:rPr>
              <a:t>“</a:t>
            </a:r>
            <a:r>
              <a:rPr lang="en-US" altLang="en-US" sz="2300" dirty="0">
                <a:latin typeface="Georgia" panose="02040502050405020303" pitchFamily="18" charset="0"/>
                <a:cs typeface="Verdana" panose="020B0604030504040204" pitchFamily="34" charset="0"/>
              </a:rPr>
              <a:t>Just cause” is (1) a reasonable basis for employer dissatisfaction with a new employee, entertained in good faith, for reasons such as lack of capacity or diligence, failure to conform to usual standards of conduct, or other culpable or inappropriate behavior, or (2) grounds for discharge reasonably related, in the employer's honest judgment, to the needs of his business. </a:t>
            </a:r>
            <a:r>
              <a:rPr lang="en-US" altLang="en-US" sz="2300" i="1" dirty="0">
                <a:latin typeface="Georgia" panose="02040502050405020303" pitchFamily="18" charset="0"/>
                <a:cs typeface="Verdana" panose="020B0604030504040204" pitchFamily="34" charset="0"/>
              </a:rPr>
              <a:t>Klein v. President &amp; Fellows of Harvard College</a:t>
            </a:r>
            <a:r>
              <a:rPr lang="en-US" altLang="en-US" sz="2300" dirty="0">
                <a:latin typeface="Georgia" panose="02040502050405020303" pitchFamily="18" charset="0"/>
                <a:cs typeface="Verdana" panose="020B0604030504040204" pitchFamily="34" charset="0"/>
              </a:rPr>
              <a:t>, 25 Mass. App. Ct. 204 (1987)</a:t>
            </a:r>
          </a:p>
          <a:p>
            <a:pPr marL="0" indent="0">
              <a:lnSpc>
                <a:spcPct val="100000"/>
              </a:lnSpc>
              <a:buNone/>
            </a:pPr>
            <a:r>
              <a:rPr lang="en-US" altLang="en-US" sz="2300" dirty="0">
                <a:latin typeface="Georgia" panose="02040502050405020303" pitchFamily="18" charset="0"/>
                <a:cs typeface="Verdana" panose="020B0604030504040204" pitchFamily="34" charset="0"/>
              </a:rPr>
              <a:t/>
            </a:r>
            <a:br>
              <a:rPr lang="en-US" altLang="en-US" sz="2300" dirty="0">
                <a:latin typeface="Georgia" panose="02040502050405020303" pitchFamily="18" charset="0"/>
                <a:cs typeface="Verdana" panose="020B0604030504040204" pitchFamily="34" charset="0"/>
              </a:rPr>
            </a:br>
            <a:r>
              <a:rPr lang="en-US" altLang="en-US" sz="2300" dirty="0">
                <a:latin typeface="Georgia" panose="02040502050405020303" pitchFamily="18" charset="0"/>
                <a:cs typeface="Verdana" panose="020B0604030504040204" pitchFamily="34" charset="0"/>
              </a:rPr>
              <a:t>Challenges to using common law </a:t>
            </a:r>
            <a:r>
              <a:rPr lang="en-US" altLang="en-US" sz="2300" dirty="0" smtClean="0">
                <a:latin typeface="Georgia" panose="02040502050405020303" pitchFamily="18" charset="0"/>
                <a:cs typeface="Verdana" panose="020B0604030504040204" pitchFamily="34" charset="0"/>
              </a:rPr>
              <a:t>definition</a:t>
            </a:r>
            <a:endParaRPr lang="en-US" altLang="en-US" sz="2300" dirty="0">
              <a:latin typeface="Verdana" panose="020B0604030504040204" pitchFamily="34" charset="0"/>
              <a:cs typeface="Verdana" panose="020B0604030504040204" pitchFamily="34" charset="0"/>
            </a:endParaRPr>
          </a:p>
        </p:txBody>
      </p:sp>
      <p:sp>
        <p:nvSpPr>
          <p:cNvPr id="7" name="Content Placeholder 1">
            <a:extLst>
              <a:ext uri="{FF2B5EF4-FFF2-40B4-BE49-F238E27FC236}">
                <a16:creationId xmlns:a16="http://schemas.microsoft.com/office/drawing/2014/main" id="{7B8C627B-9FA5-4C74-9D9C-4CBC53B7C0F7}"/>
              </a:ext>
            </a:extLst>
          </p:cNvPr>
          <p:cNvSpPr txBox="1">
            <a:spLocks/>
          </p:cNvSpPr>
          <p:nvPr/>
        </p:nvSpPr>
        <p:spPr>
          <a:xfrm>
            <a:off x="-295729" y="225592"/>
            <a:ext cx="5718435" cy="1205626"/>
          </a:xfrm>
          <a:prstGeom prst="rect">
            <a:avLst/>
          </a:prstGeom>
          <a:noFill/>
          <a:ln w="57150">
            <a:noFill/>
            <a:prstDash val="dash"/>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50000"/>
              </a:lnSpc>
              <a:spcBef>
                <a:spcPts val="1800"/>
              </a:spcBef>
              <a:buFont typeface="Arial"/>
              <a:buNone/>
            </a:pPr>
            <a:r>
              <a:rPr lang="en-US" altLang="en-US" sz="4000" b="1" dirty="0">
                <a:solidFill>
                  <a:srgbClr val="3358AB"/>
                </a:solidFill>
                <a:latin typeface="Century Gothic" panose="020B0502020202020204" pitchFamily="34" charset="0"/>
                <a:cs typeface="Calibri" panose="020F0502020204030204" pitchFamily="34" charset="0"/>
              </a:rPr>
              <a:t>What is “Cause”?</a:t>
            </a:r>
          </a:p>
        </p:txBody>
      </p:sp>
      <p:sp>
        <p:nvSpPr>
          <p:cNvPr id="9" name="Oval 8">
            <a:extLst>
              <a:ext uri="{FF2B5EF4-FFF2-40B4-BE49-F238E27FC236}">
                <a16:creationId xmlns:a16="http://schemas.microsoft.com/office/drawing/2014/main" id="{BF2A7F77-FB39-4C75-B46F-93DE992B2FF2}"/>
              </a:ext>
            </a:extLst>
          </p:cNvPr>
          <p:cNvSpPr/>
          <p:nvPr/>
        </p:nvSpPr>
        <p:spPr>
          <a:xfrm>
            <a:off x="55354" y="1329489"/>
            <a:ext cx="384591" cy="378932"/>
          </a:xfrm>
          <a:prstGeom prst="ellipse">
            <a:avLst/>
          </a:prstGeom>
          <a:solidFill>
            <a:srgbClr val="3358A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
        <p:nvSpPr>
          <p:cNvPr id="10" name="Oval 9">
            <a:extLst>
              <a:ext uri="{FF2B5EF4-FFF2-40B4-BE49-F238E27FC236}">
                <a16:creationId xmlns:a16="http://schemas.microsoft.com/office/drawing/2014/main" id="{BF2A7F77-FB39-4C75-B46F-93DE992B2FF2}"/>
              </a:ext>
            </a:extLst>
          </p:cNvPr>
          <p:cNvSpPr/>
          <p:nvPr/>
        </p:nvSpPr>
        <p:spPr>
          <a:xfrm>
            <a:off x="55354" y="2070903"/>
            <a:ext cx="384591" cy="378932"/>
          </a:xfrm>
          <a:prstGeom prst="ellipse">
            <a:avLst/>
          </a:prstGeom>
          <a:solidFill>
            <a:srgbClr val="3358A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
        <p:nvSpPr>
          <p:cNvPr id="11" name="Oval 10">
            <a:extLst>
              <a:ext uri="{FF2B5EF4-FFF2-40B4-BE49-F238E27FC236}">
                <a16:creationId xmlns:a16="http://schemas.microsoft.com/office/drawing/2014/main" id="{BF2A7F77-FB39-4C75-B46F-93DE992B2FF2}"/>
              </a:ext>
            </a:extLst>
          </p:cNvPr>
          <p:cNvSpPr/>
          <p:nvPr/>
        </p:nvSpPr>
        <p:spPr>
          <a:xfrm>
            <a:off x="55354" y="2893881"/>
            <a:ext cx="384591" cy="378932"/>
          </a:xfrm>
          <a:prstGeom prst="ellipse">
            <a:avLst/>
          </a:prstGeom>
          <a:solidFill>
            <a:srgbClr val="3358A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
        <p:nvSpPr>
          <p:cNvPr id="12" name="Oval 11">
            <a:extLst>
              <a:ext uri="{FF2B5EF4-FFF2-40B4-BE49-F238E27FC236}">
                <a16:creationId xmlns:a16="http://schemas.microsoft.com/office/drawing/2014/main" id="{BF2A7F77-FB39-4C75-B46F-93DE992B2FF2}"/>
              </a:ext>
            </a:extLst>
          </p:cNvPr>
          <p:cNvSpPr/>
          <p:nvPr/>
        </p:nvSpPr>
        <p:spPr>
          <a:xfrm>
            <a:off x="57149" y="5903758"/>
            <a:ext cx="384591" cy="378932"/>
          </a:xfrm>
          <a:prstGeom prst="ellipse">
            <a:avLst/>
          </a:prstGeom>
          <a:solidFill>
            <a:srgbClr val="3358A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041213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17000" b="-17000"/>
          </a:stretch>
        </a:blipFill>
        <a:effectLst/>
      </p:bgPr>
    </p:bg>
    <p:spTree>
      <p:nvGrpSpPr>
        <p:cNvPr id="1" name=""/>
        <p:cNvGrpSpPr/>
        <p:nvPr/>
      </p:nvGrpSpPr>
      <p:grpSpPr>
        <a:xfrm>
          <a:off x="0" y="0"/>
          <a:ext cx="0" cy="0"/>
          <a:chOff x="0" y="0"/>
          <a:chExt cx="0" cy="0"/>
        </a:xfrm>
      </p:grpSpPr>
      <p:sp>
        <p:nvSpPr>
          <p:cNvPr id="8" name="Pentagon 7"/>
          <p:cNvSpPr/>
          <p:nvPr/>
        </p:nvSpPr>
        <p:spPr>
          <a:xfrm>
            <a:off x="894283" y="750390"/>
            <a:ext cx="10622229" cy="1447800"/>
          </a:xfrm>
          <a:prstGeom prst="homePlate">
            <a:avLst>
              <a:gd name="adj" fmla="val 0"/>
            </a:avLst>
          </a:prstGeom>
          <a:solidFill>
            <a:schemeClr val="bg1">
              <a:alpha val="68000"/>
            </a:schemeClr>
          </a:solidFill>
          <a:ln w="28575">
            <a:solidFill>
              <a:srgbClr val="3358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3358AB"/>
                </a:solidFill>
              </a:ln>
            </a:endParaRPr>
          </a:p>
        </p:txBody>
      </p:sp>
      <p:sp>
        <p:nvSpPr>
          <p:cNvPr id="11" name="Oval 10">
            <a:extLst>
              <a:ext uri="{FF2B5EF4-FFF2-40B4-BE49-F238E27FC236}">
                <a16:creationId xmlns:a16="http://schemas.microsoft.com/office/drawing/2014/main" id="{B19AA52A-AD2D-7540-8C80-E82EA4C0DBA3}"/>
              </a:ext>
            </a:extLst>
          </p:cNvPr>
          <p:cNvSpPr/>
          <p:nvPr/>
        </p:nvSpPr>
        <p:spPr>
          <a:xfrm>
            <a:off x="894283" y="2920315"/>
            <a:ext cx="2920787" cy="2920787"/>
          </a:xfrm>
          <a:prstGeom prst="ellipse">
            <a:avLst/>
          </a:prstGeom>
          <a:solidFill>
            <a:srgbClr val="B6D2E8"/>
          </a:solidFill>
          <a:ln w="28575">
            <a:solidFill>
              <a:srgbClr val="3358AB"/>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3358AB"/>
                </a:solidFill>
                <a:latin typeface="Georgia" panose="02040502050405020303" pitchFamily="18" charset="0"/>
              </a:rPr>
              <a:t>Time</a:t>
            </a:r>
          </a:p>
        </p:txBody>
      </p:sp>
      <p:sp>
        <p:nvSpPr>
          <p:cNvPr id="2" name="Rectangle 1"/>
          <p:cNvSpPr/>
          <p:nvPr/>
        </p:nvSpPr>
        <p:spPr>
          <a:xfrm>
            <a:off x="1875133" y="1089570"/>
            <a:ext cx="8441735" cy="769441"/>
          </a:xfrm>
          <a:prstGeom prst="rect">
            <a:avLst/>
          </a:prstGeom>
        </p:spPr>
        <p:txBody>
          <a:bodyPr wrap="none">
            <a:spAutoFit/>
          </a:bodyPr>
          <a:lstStyle/>
          <a:p>
            <a:r>
              <a:rPr lang="en-US" altLang="en-US" sz="4400" b="1" dirty="0">
                <a:solidFill>
                  <a:srgbClr val="3358AB"/>
                </a:solidFill>
                <a:latin typeface="Georgia" panose="02040502050405020303" pitchFamily="18" charset="0"/>
                <a:cs typeface="Calibri" panose="020F0502020204030204" pitchFamily="34" charset="0"/>
              </a:rPr>
              <a:t>Limits and Presumptions in:</a:t>
            </a:r>
          </a:p>
        </p:txBody>
      </p:sp>
      <p:sp>
        <p:nvSpPr>
          <p:cNvPr id="10" name="Oval 9">
            <a:extLst>
              <a:ext uri="{FF2B5EF4-FFF2-40B4-BE49-F238E27FC236}">
                <a16:creationId xmlns:a16="http://schemas.microsoft.com/office/drawing/2014/main" id="{B19AA52A-AD2D-7540-8C80-E82EA4C0DBA3}"/>
              </a:ext>
            </a:extLst>
          </p:cNvPr>
          <p:cNvSpPr/>
          <p:nvPr/>
        </p:nvSpPr>
        <p:spPr>
          <a:xfrm>
            <a:off x="4635606" y="2952750"/>
            <a:ext cx="2920787" cy="2920787"/>
          </a:xfrm>
          <a:prstGeom prst="ellipse">
            <a:avLst/>
          </a:prstGeom>
          <a:solidFill>
            <a:srgbClr val="B6D2E8"/>
          </a:solidFill>
          <a:ln w="28575">
            <a:solidFill>
              <a:srgbClr val="3358AB"/>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3358AB"/>
                </a:solidFill>
                <a:latin typeface="Georgia" panose="02040502050405020303" pitchFamily="18" charset="0"/>
              </a:rPr>
              <a:t>Space</a:t>
            </a:r>
          </a:p>
        </p:txBody>
      </p:sp>
      <p:sp>
        <p:nvSpPr>
          <p:cNvPr id="13" name="Oval 12">
            <a:extLst>
              <a:ext uri="{FF2B5EF4-FFF2-40B4-BE49-F238E27FC236}">
                <a16:creationId xmlns:a16="http://schemas.microsoft.com/office/drawing/2014/main" id="{B19AA52A-AD2D-7540-8C80-E82EA4C0DBA3}"/>
              </a:ext>
            </a:extLst>
          </p:cNvPr>
          <p:cNvSpPr/>
          <p:nvPr/>
        </p:nvSpPr>
        <p:spPr>
          <a:xfrm>
            <a:off x="8595725" y="2920316"/>
            <a:ext cx="2920787" cy="2920787"/>
          </a:xfrm>
          <a:prstGeom prst="ellipse">
            <a:avLst/>
          </a:prstGeom>
          <a:solidFill>
            <a:srgbClr val="B6D2E8"/>
          </a:solidFill>
          <a:ln w="28575">
            <a:solidFill>
              <a:srgbClr val="3358AB"/>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3358AB"/>
                </a:solidFill>
                <a:latin typeface="Georgia" panose="02040502050405020303" pitchFamily="18" charset="0"/>
              </a:rPr>
              <a:t>Scope</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3460" b="22993"/>
          <a:stretch/>
        </p:blipFill>
        <p:spPr>
          <a:xfrm>
            <a:off x="11326799" y="6142389"/>
            <a:ext cx="815326" cy="633855"/>
          </a:xfrm>
          <a:prstGeom prst="rect">
            <a:avLst/>
          </a:prstGeom>
        </p:spPr>
      </p:pic>
    </p:spTree>
    <p:extLst>
      <p:ext uri="{BB962C8B-B14F-4D97-AF65-F5344CB8AC3E}">
        <p14:creationId xmlns:p14="http://schemas.microsoft.com/office/powerpoint/2010/main" val="401070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BCBC3-E58C-473E-B442-AC4C36D74EE6}"/>
              </a:ext>
            </a:extLst>
          </p:cNvPr>
          <p:cNvSpPr/>
          <p:nvPr/>
        </p:nvSpPr>
        <p:spPr>
          <a:xfrm>
            <a:off x="209550" y="150495"/>
            <a:ext cx="11772900" cy="6557011"/>
          </a:xfrm>
          <a:prstGeom prst="rect">
            <a:avLst/>
          </a:prstGeom>
          <a:solidFill>
            <a:schemeClr val="bg1">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3DEBCB-A847-4F16-B262-0ED58E7BA085}"/>
              </a:ext>
            </a:extLst>
          </p:cNvPr>
          <p:cNvSpPr>
            <a:spLocks noGrp="1"/>
          </p:cNvSpPr>
          <p:nvPr>
            <p:ph idx="1"/>
          </p:nvPr>
        </p:nvSpPr>
        <p:spPr>
          <a:xfrm>
            <a:off x="343636" y="1436688"/>
            <a:ext cx="11486414" cy="5276850"/>
          </a:xfrm>
          <a:noFill/>
          <a:ln>
            <a:noFill/>
          </a:ln>
        </p:spPr>
        <p:txBody>
          <a:bodyPr rtlCol="0">
            <a:normAutofit/>
          </a:bodyPr>
          <a:lstStyle/>
          <a:p>
            <a:pPr marL="738188" indent="0">
              <a:spcBef>
                <a:spcPts val="0"/>
              </a:spcBef>
              <a:buNone/>
              <a:tabLst>
                <a:tab pos="560388" algn="l"/>
              </a:tabLst>
              <a:defRPr/>
            </a:pPr>
            <a:r>
              <a:rPr lang="en-US" dirty="0" smtClean="0">
                <a:latin typeface="Georgia" panose="02040502050405020303" pitchFamily="18" charset="0"/>
              </a:rPr>
              <a:t>Time limit: 12 </a:t>
            </a:r>
            <a:r>
              <a:rPr lang="en-US" dirty="0">
                <a:latin typeface="Georgia" panose="02040502050405020303" pitchFamily="18" charset="0"/>
              </a:rPr>
              <a:t>month limit, except “springing </a:t>
            </a:r>
            <a:r>
              <a:rPr lang="en-US" dirty="0" err="1">
                <a:latin typeface="Georgia" panose="02040502050405020303" pitchFamily="18" charset="0"/>
              </a:rPr>
              <a:t>noncompete</a:t>
            </a:r>
            <a:r>
              <a:rPr lang="en-US" dirty="0" smtClean="0">
                <a:latin typeface="Georgia" panose="02040502050405020303" pitchFamily="18" charset="0"/>
              </a:rPr>
              <a:t>”</a:t>
            </a:r>
            <a:r>
              <a:rPr lang="en-US" dirty="0">
                <a:latin typeface="Georgia" panose="02040502050405020303" pitchFamily="18" charset="0"/>
              </a:rPr>
              <a:t/>
            </a:r>
            <a:br>
              <a:rPr lang="en-US" dirty="0">
                <a:latin typeface="Georgia" panose="02040502050405020303" pitchFamily="18" charset="0"/>
              </a:rPr>
            </a:br>
            <a:endParaRPr lang="en-US" dirty="0">
              <a:latin typeface="Georgia" panose="02040502050405020303" pitchFamily="18" charset="0"/>
            </a:endParaRPr>
          </a:p>
          <a:p>
            <a:pPr marL="738188" indent="0" defTabSz="855663">
              <a:spcBef>
                <a:spcPts val="0"/>
              </a:spcBef>
              <a:spcAft>
                <a:spcPts val="600"/>
              </a:spcAft>
              <a:buNone/>
              <a:defRPr/>
            </a:pPr>
            <a:r>
              <a:rPr lang="en-US" dirty="0">
                <a:latin typeface="Georgia" panose="02040502050405020303" pitchFamily="18" charset="0"/>
              </a:rPr>
              <a:t>Presumed reasonable if</a:t>
            </a:r>
            <a:r>
              <a:rPr lang="en-US" dirty="0" smtClean="0">
                <a:latin typeface="Georgia" panose="02040502050405020303" pitchFamily="18" charset="0"/>
              </a:rPr>
              <a:t>:</a:t>
            </a:r>
            <a:endParaRPr lang="en-US" dirty="0">
              <a:latin typeface="Georgia" panose="02040502050405020303" pitchFamily="18" charset="0"/>
            </a:endParaRPr>
          </a:p>
          <a:p>
            <a:pPr marL="1770063" lvl="1" indent="0">
              <a:lnSpc>
                <a:spcPct val="100000"/>
              </a:lnSpc>
              <a:spcAft>
                <a:spcPts val="600"/>
              </a:spcAft>
              <a:buNone/>
              <a:defRPr/>
            </a:pPr>
            <a:r>
              <a:rPr lang="en-US" sz="2600" b="1" dirty="0" smtClean="0">
                <a:latin typeface="Georgia" panose="02040502050405020303" pitchFamily="18" charset="0"/>
              </a:rPr>
              <a:t>Space</a:t>
            </a:r>
            <a:r>
              <a:rPr lang="en-US" sz="2600" dirty="0">
                <a:latin typeface="Georgia" panose="02040502050405020303" pitchFamily="18" charset="0"/>
              </a:rPr>
              <a:t>:  limited to only the </a:t>
            </a:r>
            <a:r>
              <a:rPr lang="en-US" sz="2600" u="sng" dirty="0">
                <a:latin typeface="Georgia" panose="02040502050405020303" pitchFamily="18" charset="0"/>
              </a:rPr>
              <a:t>geographic areas in which the employee</a:t>
            </a:r>
            <a:r>
              <a:rPr lang="en-US" sz="2600" dirty="0">
                <a:latin typeface="Georgia" panose="02040502050405020303" pitchFamily="18" charset="0"/>
              </a:rPr>
              <a:t>, during any time within the last 2 years </a:t>
            </a:r>
            <a:r>
              <a:rPr lang="en-US" sz="2600" dirty="0" smtClean="0">
                <a:latin typeface="Georgia" panose="02040502050405020303" pitchFamily="18" charset="0"/>
              </a:rPr>
              <a:t/>
            </a:r>
            <a:br>
              <a:rPr lang="en-US" sz="2600" dirty="0" smtClean="0">
                <a:latin typeface="Georgia" panose="02040502050405020303" pitchFamily="18" charset="0"/>
              </a:rPr>
            </a:br>
            <a:r>
              <a:rPr lang="en-US" sz="2600" dirty="0" smtClean="0">
                <a:latin typeface="Georgia" panose="02040502050405020303" pitchFamily="18" charset="0"/>
              </a:rPr>
              <a:t/>
            </a:r>
            <a:br>
              <a:rPr lang="en-US" sz="2600" dirty="0" smtClean="0">
                <a:latin typeface="Georgia" panose="02040502050405020303" pitchFamily="18" charset="0"/>
              </a:rPr>
            </a:br>
            <a:r>
              <a:rPr lang="en-US" altLang="en-US" sz="2600" b="1" dirty="0" smtClean="0">
                <a:latin typeface="Georgia" panose="02040502050405020303" pitchFamily="18" charset="0"/>
                <a:cs typeface="Verdana" panose="020B0604030504040204" pitchFamily="34" charset="0"/>
              </a:rPr>
              <a:t>Scope</a:t>
            </a:r>
            <a:r>
              <a:rPr lang="en-US" altLang="en-US" sz="2600" dirty="0">
                <a:latin typeface="Georgia" panose="02040502050405020303" pitchFamily="18" charset="0"/>
                <a:cs typeface="Verdana" panose="020B0604030504040204" pitchFamily="34" charset="0"/>
              </a:rPr>
              <a:t>:  protects a legitimate business interest and is limited to only the </a:t>
            </a:r>
            <a:r>
              <a:rPr lang="en-US" altLang="en-US" sz="2600" u="sng" dirty="0">
                <a:latin typeface="Georgia" panose="02040502050405020303" pitchFamily="18" charset="0"/>
                <a:cs typeface="Verdana" panose="020B0604030504040204" pitchFamily="34" charset="0"/>
              </a:rPr>
              <a:t>specific types of services provided by the employee </a:t>
            </a:r>
            <a:r>
              <a:rPr lang="en-US" altLang="en-US" sz="2600" dirty="0">
                <a:latin typeface="Georgia" panose="02040502050405020303" pitchFamily="18" charset="0"/>
                <a:cs typeface="Verdana" panose="020B0604030504040204" pitchFamily="34" charset="0"/>
              </a:rPr>
              <a:t>at any time during the last 2 years of employment </a:t>
            </a:r>
          </a:p>
          <a:p>
            <a:pPr marL="738188" indent="0">
              <a:spcBef>
                <a:spcPts val="0"/>
              </a:spcBef>
              <a:buNone/>
              <a:defRPr/>
            </a:pPr>
            <a:r>
              <a:rPr lang="en-US" dirty="0">
                <a:latin typeface="Georgia" panose="02040502050405020303" pitchFamily="18" charset="0"/>
              </a:rPr>
              <a:t/>
            </a:r>
            <a:br>
              <a:rPr lang="en-US" dirty="0">
                <a:latin typeface="Georgia" panose="02040502050405020303" pitchFamily="18" charset="0"/>
              </a:rPr>
            </a:br>
            <a:r>
              <a:rPr lang="en-US" dirty="0">
                <a:latin typeface="Georgia" panose="02040502050405020303" pitchFamily="18" charset="0"/>
              </a:rPr>
              <a:t>Need more protection?</a:t>
            </a:r>
          </a:p>
          <a:p>
            <a:pPr marL="0" indent="0">
              <a:spcBef>
                <a:spcPts val="0"/>
              </a:spcBef>
              <a:buNone/>
              <a:defRPr/>
            </a:pPr>
            <a:endParaRPr lang="en-US" dirty="0">
              <a:latin typeface="Georgia" panose="02040502050405020303" pitchFamily="18" charset="0"/>
            </a:endParaRPr>
          </a:p>
        </p:txBody>
      </p:sp>
      <p:sp>
        <p:nvSpPr>
          <p:cNvPr id="11" name="Rectangle 10">
            <a:extLst>
              <a:ext uri="{FF2B5EF4-FFF2-40B4-BE49-F238E27FC236}">
                <a16:creationId xmlns:a16="http://schemas.microsoft.com/office/drawing/2014/main" id="{54311623-3B99-49E3-BD60-1387917AD2A6}"/>
              </a:ext>
            </a:extLst>
          </p:cNvPr>
          <p:cNvSpPr/>
          <p:nvPr/>
        </p:nvSpPr>
        <p:spPr>
          <a:xfrm>
            <a:off x="463645" y="370836"/>
            <a:ext cx="7409401" cy="830997"/>
          </a:xfrm>
          <a:prstGeom prst="rect">
            <a:avLst/>
          </a:prstGeom>
          <a:noFill/>
          <a:ln w="47625">
            <a:noFill/>
            <a:prstDash val="solid"/>
          </a:ln>
        </p:spPr>
        <p:txBody>
          <a:bodyPr wrap="none">
            <a:spAutoFit/>
          </a:bodyPr>
          <a:lstStyle/>
          <a:p>
            <a:r>
              <a:rPr lang="en-US" sz="4800" b="1" dirty="0" smtClean="0">
                <a:solidFill>
                  <a:srgbClr val="3358AB"/>
                </a:solidFill>
                <a:latin typeface="Century Gothic" panose="020B0502020202020204" pitchFamily="34" charset="0"/>
              </a:rPr>
              <a:t>Limits and Presumptions </a:t>
            </a:r>
            <a:endParaRPr lang="en-US" sz="4800" b="1" dirty="0">
              <a:solidFill>
                <a:srgbClr val="3358AB"/>
              </a:solidFill>
              <a:latin typeface="Century Gothic" panose="020B0502020202020204" pitchFamily="34" charset="0"/>
            </a:endParaRPr>
          </a:p>
        </p:txBody>
      </p:sp>
      <p:sp>
        <p:nvSpPr>
          <p:cNvPr id="16" name="Rectangle 15">
            <a:extLst>
              <a:ext uri="{FF2B5EF4-FFF2-40B4-BE49-F238E27FC236}">
                <a16:creationId xmlns:a16="http://schemas.microsoft.com/office/drawing/2014/main" id="{22A8FC23-89AB-42F6-B04C-C152DA2426AD}"/>
              </a:ext>
            </a:extLst>
          </p:cNvPr>
          <p:cNvSpPr/>
          <p:nvPr/>
        </p:nvSpPr>
        <p:spPr>
          <a:xfrm rot="16200000" flipV="1">
            <a:off x="234467" y="1361902"/>
            <a:ext cx="72192"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F2A7F77-FB39-4C75-B46F-93DE992B2FF2}"/>
              </a:ext>
            </a:extLst>
          </p:cNvPr>
          <p:cNvSpPr/>
          <p:nvPr/>
        </p:nvSpPr>
        <p:spPr>
          <a:xfrm>
            <a:off x="590603" y="1490472"/>
            <a:ext cx="384591" cy="378932"/>
          </a:xfrm>
          <a:prstGeom prst="ellipse">
            <a:avLst/>
          </a:prstGeom>
          <a:solidFill>
            <a:srgbClr val="B6D2E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
        <p:nvSpPr>
          <p:cNvPr id="18" name="Rectangle 17">
            <a:extLst>
              <a:ext uri="{FF2B5EF4-FFF2-40B4-BE49-F238E27FC236}">
                <a16:creationId xmlns:a16="http://schemas.microsoft.com/office/drawing/2014/main" id="{22A8FC23-89AB-42F6-B04C-C152DA2426AD}"/>
              </a:ext>
            </a:extLst>
          </p:cNvPr>
          <p:cNvSpPr/>
          <p:nvPr/>
        </p:nvSpPr>
        <p:spPr>
          <a:xfrm rot="16200000" flipV="1">
            <a:off x="234467" y="2134781"/>
            <a:ext cx="72192"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F2A7F77-FB39-4C75-B46F-93DE992B2FF2}"/>
              </a:ext>
            </a:extLst>
          </p:cNvPr>
          <p:cNvSpPr/>
          <p:nvPr/>
        </p:nvSpPr>
        <p:spPr>
          <a:xfrm>
            <a:off x="590603" y="2263351"/>
            <a:ext cx="384591" cy="378932"/>
          </a:xfrm>
          <a:prstGeom prst="ellipse">
            <a:avLst/>
          </a:prstGeom>
          <a:solidFill>
            <a:srgbClr val="B6D2E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22A8FC23-89AB-42F6-B04C-C152DA2426AD}"/>
              </a:ext>
            </a:extLst>
          </p:cNvPr>
          <p:cNvSpPr/>
          <p:nvPr/>
        </p:nvSpPr>
        <p:spPr>
          <a:xfrm rot="16200000" flipV="1">
            <a:off x="234467" y="5480818"/>
            <a:ext cx="72192"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F2A7F77-FB39-4C75-B46F-93DE992B2FF2}"/>
              </a:ext>
            </a:extLst>
          </p:cNvPr>
          <p:cNvSpPr/>
          <p:nvPr/>
        </p:nvSpPr>
        <p:spPr>
          <a:xfrm>
            <a:off x="590603" y="5609388"/>
            <a:ext cx="384591" cy="378932"/>
          </a:xfrm>
          <a:prstGeom prst="ellipse">
            <a:avLst/>
          </a:prstGeom>
          <a:solidFill>
            <a:srgbClr val="B6D2E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9572649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rot="5400000">
            <a:off x="5353049" y="19049"/>
            <a:ext cx="6858000" cy="6819902"/>
          </a:xfrm>
          <a:prstGeom prst="rect">
            <a:avLst/>
          </a:prstGeom>
          <a:solidFill>
            <a:schemeClr val="bg1">
              <a:alpha val="82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5648325" y="235618"/>
            <a:ext cx="6276975" cy="6336632"/>
          </a:xfrm>
          <a:prstGeom prst="rect">
            <a:avLst/>
          </a:prstGeom>
          <a:noFill/>
          <a:ln w="31750">
            <a:solidFill>
              <a:srgbClr val="3358A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38825" y="2431996"/>
            <a:ext cx="5464958" cy="1446550"/>
          </a:xfrm>
          <a:prstGeom prst="rect">
            <a:avLst/>
          </a:prstGeom>
        </p:spPr>
        <p:txBody>
          <a:bodyPr wrap="none">
            <a:spAutoFit/>
          </a:bodyPr>
          <a:lstStyle/>
          <a:p>
            <a:r>
              <a:rPr lang="en-US" altLang="en-US" sz="4400" b="1" dirty="0">
                <a:latin typeface="Georgia" panose="02040502050405020303" pitchFamily="18" charset="0"/>
                <a:cs typeface="Calibri" panose="020F0502020204030204" pitchFamily="34" charset="0"/>
              </a:rPr>
              <a:t>Legitimate </a:t>
            </a:r>
          </a:p>
          <a:p>
            <a:r>
              <a:rPr lang="en-US" altLang="en-US" sz="4400" b="1" dirty="0">
                <a:latin typeface="Georgia" panose="02040502050405020303" pitchFamily="18" charset="0"/>
                <a:cs typeface="Calibri" panose="020F0502020204030204" pitchFamily="34" charset="0"/>
              </a:rPr>
              <a:t>Business Interests</a:t>
            </a:r>
          </a:p>
        </p:txBody>
      </p:sp>
    </p:spTree>
    <p:extLst>
      <p:ext uri="{BB962C8B-B14F-4D97-AF65-F5344CB8AC3E}">
        <p14:creationId xmlns:p14="http://schemas.microsoft.com/office/powerpoint/2010/main" val="11927372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 H R W D O C S ! 2 6 7 6 1 1 . 1 < / d o c u m e n t i d >  
     < s e n d e r i d > M B I R C H < / s e n d e r i d >  
     < s e n d e r e m a i l > M B I R C H @ H R W L A W Y E R S . C O M < / s e n d e r e m a i l >  
     < l a s t m o d i f i e d > 2 0 1 8 - 0 9 - 1 3 T 1 0 : 1 5 : 3 5 . 0 0 0 0 0 0 0 - 0 4 : 0 0 < / l a s t m o d i f i e d >  
 < / p r o p e r t i e s > 
</file>

<file path=customXml/itemProps1.xml><?xml version="1.0" encoding="utf-8"?>
<ds:datastoreItem xmlns:ds="http://schemas.openxmlformats.org/officeDocument/2006/customXml" ds:itemID="{95F359CC-4CA0-4CAD-A392-E0592C2C2AA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2970</TotalTime>
  <Words>394</Words>
  <Application>Microsoft Office PowerPoint</Application>
  <PresentationFormat>Widescreen</PresentationFormat>
  <Paragraphs>104</Paragraphs>
  <Slides>22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Century Gothic</vt:lpstr>
      <vt:lpstr>Georgia</vt:lpstr>
      <vt:lpstr>Lato Heavy</vt:lpstr>
      <vt:lpstr>Symbol</vt:lpstr>
      <vt:lpstr>Verdana</vt:lpstr>
      <vt:lpstr>2_Office Theme</vt:lpstr>
      <vt:lpstr>PowerPoint Presentation</vt:lpstr>
      <vt:lpstr>      and What’s Out?</vt:lpstr>
      <vt:lpstr>PowerPoint Presentation</vt:lpstr>
      <vt:lpstr>Who’s In   and Who’s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New  Requirements </vt:lpstr>
      <vt:lpstr>Consideration for  Existing Employees</vt:lpstr>
      <vt:lpstr>Consideration for All Noncompetes</vt:lpstr>
      <vt:lpstr>Fairness Requirements</vt:lpstr>
      <vt:lpstr>PowerPoint Presentation</vt:lpstr>
      <vt:lpstr>Springing Noncompetes</vt:lpstr>
      <vt:lpstr>PowerPoint Presentation</vt:lpstr>
      <vt:lpstr> Venue  and  Choice of Law</vt:lpstr>
      <vt:lpstr>PowerPoint Presentation</vt:lpstr>
      <vt:lpstr>Reformation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Erinn Larson</dc:creator>
  <cp:lastModifiedBy>Larson, Erinn C.</cp:lastModifiedBy>
  <cp:revision>314</cp:revision>
  <cp:lastPrinted>2019-05-09T13:37:13Z</cp:lastPrinted>
  <dcterms:created xsi:type="dcterms:W3CDTF">2018-08-09T13:20:02Z</dcterms:created>
  <dcterms:modified xsi:type="dcterms:W3CDTF">2019-05-09T17:25:56Z</dcterms:modified>
</cp:coreProperties>
</file>