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2" r:id="rId3"/>
    <p:sldId id="307" r:id="rId4"/>
    <p:sldId id="266" r:id="rId5"/>
    <p:sldId id="305" r:id="rId6"/>
    <p:sldId id="269" r:id="rId7"/>
    <p:sldId id="291" r:id="rId8"/>
    <p:sldId id="292" r:id="rId9"/>
    <p:sldId id="257" r:id="rId10"/>
    <p:sldId id="308" r:id="rId11"/>
    <p:sldId id="309" r:id="rId12"/>
    <p:sldId id="310" r:id="rId13"/>
    <p:sldId id="311" r:id="rId14"/>
    <p:sldId id="313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99"/>
    <a:srgbClr val="024B6C"/>
    <a:srgbClr val="CC0066"/>
    <a:srgbClr val="FFCC66"/>
    <a:srgbClr val="006666"/>
    <a:srgbClr val="000066"/>
    <a:srgbClr val="003366"/>
    <a:srgbClr val="DDDDD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7975" autoAdjust="0"/>
  </p:normalViewPr>
  <p:slideViewPr>
    <p:cSldViewPr>
      <p:cViewPr>
        <p:scale>
          <a:sx n="66" d="100"/>
          <a:sy n="66" d="100"/>
        </p:scale>
        <p:origin x="-3294" y="-1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0360B0C-3BB6-4384-B872-661622D8271D}" type="datetimeFigureOut">
              <a:rPr lang="en-US"/>
              <a:pPr>
                <a:defRPr/>
              </a:pPr>
              <a:t>11/7/2016</a:t>
            </a:fld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52B0F3A-2C75-46DC-B115-BF89EFD89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26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65A63CF-3BFC-43B4-881F-5431729804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946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B9A950-B7B2-4066-A7DE-38ACF209407D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94875-459E-4EFB-AE0D-7B925DE31648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94875-459E-4EFB-AE0D-7B925DE31648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94875-459E-4EFB-AE0D-7B925DE31648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94875-459E-4EFB-AE0D-7B925DE31648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01612-1355-497A-81C7-EAE398C6CB0F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01612-1355-497A-81C7-EAE398C6CB0F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0A183-9EE7-4F4A-B4C0-B3472F7177C6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0A183-9EE7-4F4A-B4C0-B3472F7177C6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A8240-96AC-4DFF-B543-C48EA458C84D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D3043-BFF0-44A2-BCC5-1E537EA6B147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94875-459E-4EFB-AE0D-7B925DE31648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94875-459E-4EFB-AE0D-7B925DE31648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6C8383-063B-4B18-BE54-4D535A670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6825" y="5943600"/>
            <a:ext cx="15113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990600" y="6657975"/>
            <a:ext cx="716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228600" algn="r"/>
                <a:tab pos="2743200" algn="ctr"/>
                <a:tab pos="2990850" algn="ctr"/>
                <a:tab pos="3025775" algn="ctr"/>
                <a:tab pos="5486400" algn="r"/>
                <a:tab pos="5897563" algn="r"/>
              </a:tabLst>
              <a:defRPr/>
            </a:pPr>
            <a:r>
              <a:rPr lang="en-US" sz="800" dirty="0">
                <a:latin typeface="+mn-lt"/>
              </a:rPr>
              <a:t>265 Franklin Street ▪ Boston, Massachusetts ▪ 02110-3113 ▪ Phone 617.951.3100 ▪ Fax 617.951.9929 ▪ www.pabianrussell.com</a:t>
            </a:r>
          </a:p>
          <a:p>
            <a:pPr algn="ctr" eaLnBrk="0" hangingPunct="0">
              <a:tabLst>
                <a:tab pos="228600" algn="r"/>
                <a:tab pos="2743200" algn="ctr"/>
                <a:tab pos="2990850" algn="ctr"/>
                <a:tab pos="3025775" algn="ctr"/>
                <a:tab pos="5486400" algn="r"/>
                <a:tab pos="5897563" algn="r"/>
              </a:tabLst>
              <a:defRPr/>
            </a:pPr>
            <a:endParaRPr lang="en-US" sz="800" dirty="0">
              <a:latin typeface="+mn-lt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06825" y="5943600"/>
            <a:ext cx="15113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53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1752600"/>
            <a:ext cx="8534400" cy="2209800"/>
          </a:xfrm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6699"/>
                </a:solidFill>
              </a:rPr>
              <a:t>Application Appeal Process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4114800"/>
            <a:ext cx="6096000" cy="16002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1C6E"/>
                </a:solidFill>
              </a:rPr>
              <a:t>Presented by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1C6E"/>
                </a:solidFill>
              </a:rPr>
              <a:t>Patricia Keane Martin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1C6E"/>
                </a:solidFill>
              </a:rPr>
              <a:t>Pabian &amp; Russell, LLC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rgbClr val="001C6E"/>
                </a:solidFill>
              </a:rPr>
              <a:t>pkmartin@pabianrussell.com</a:t>
            </a:r>
            <a:endParaRPr lang="en-US" sz="1600" b="1" dirty="0" smtClean="0">
              <a:solidFill>
                <a:srgbClr val="001C6E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1600" dirty="0" smtClean="0">
              <a:solidFill>
                <a:srgbClr val="001C6E"/>
              </a:solidFill>
            </a:endParaRPr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0" y="63563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4675" y="762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006699"/>
                </a:solidFill>
              </a:rPr>
              <a:t>Preparing the Complaint for Judicial Review </a:t>
            </a:r>
            <a:endParaRPr lang="en-US" sz="3200" b="1" dirty="0">
              <a:solidFill>
                <a:srgbClr val="0066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371600"/>
            <a:ext cx="8001000" cy="4684712"/>
          </a:xfrm>
        </p:spPr>
        <p:txBody>
          <a:bodyPr/>
          <a:lstStyle/>
          <a:p>
            <a:pPr lvl="1" eaLnBrk="1" hangingPunct="1"/>
            <a:r>
              <a:rPr lang="en-US" sz="2200" dirty="0" smtClean="0"/>
              <a:t>Parties</a:t>
            </a:r>
          </a:p>
          <a:p>
            <a:pPr lvl="2" eaLnBrk="1" hangingPunct="1"/>
            <a:r>
              <a:rPr lang="en-US" sz="1900" dirty="0" smtClean="0"/>
              <a:t>Plaintiff – authority to file</a:t>
            </a:r>
          </a:p>
          <a:p>
            <a:pPr lvl="2" eaLnBrk="1" hangingPunct="1"/>
            <a:r>
              <a:rPr lang="en-US" sz="1900" dirty="0" smtClean="0"/>
              <a:t>Defendant - The Executive Office of Health and Human Services (EOHHS) is the “single state agency” with overall responsibility for administering </a:t>
            </a:r>
          </a:p>
          <a:p>
            <a:pPr lvl="3" eaLnBrk="1" hangingPunct="1"/>
            <a:r>
              <a:rPr lang="en-US" sz="1600" dirty="0" smtClean="0"/>
              <a:t>MassHealth GL. C. 118E, §1; c. 6A, § 16; Office of Medicaid</a:t>
            </a:r>
          </a:p>
          <a:p>
            <a:pPr lvl="3" eaLnBrk="1" hangingPunct="1"/>
            <a:r>
              <a:rPr lang="en-US" sz="1600" dirty="0"/>
              <a:t>Federal claims under 42 U.S.C. </a:t>
            </a:r>
            <a:r>
              <a:rPr lang="en-US" sz="1600" dirty="0" smtClean="0"/>
              <a:t>§1983; individual names of agency heads needed</a:t>
            </a:r>
          </a:p>
          <a:p>
            <a:pPr lvl="1" eaLnBrk="1" hangingPunct="1"/>
            <a:r>
              <a:rPr lang="en-US" sz="2200" dirty="0" smtClean="0"/>
              <a:t>Added claims</a:t>
            </a:r>
          </a:p>
          <a:p>
            <a:pPr lvl="2" eaLnBrk="1" hangingPunct="1"/>
            <a:r>
              <a:rPr lang="en-US" sz="1900" dirty="0" smtClean="0"/>
              <a:t>Plaintiff may want to seek injunctive relief and raise federal claims in addition to 30A claims </a:t>
            </a:r>
          </a:p>
          <a:p>
            <a:pPr lvl="1" eaLnBrk="1" hangingPunct="1"/>
            <a:endParaRPr lang="en-US" sz="2200" dirty="0" smtClean="0"/>
          </a:p>
          <a:p>
            <a:pPr lvl="1" eaLnBrk="1" hangingPunct="1">
              <a:buNone/>
            </a:pPr>
            <a:endParaRPr lang="en-US" sz="2200" dirty="0" smtClean="0"/>
          </a:p>
          <a:p>
            <a:pPr lvl="1" eaLnBrk="1" hangingPunct="1"/>
            <a:endParaRPr lang="en-US" sz="2200" dirty="0" smtClean="0"/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0" y="63563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4675" y="762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006699"/>
                </a:solidFill>
              </a:rPr>
              <a:t>Serving the Summons and Complaint </a:t>
            </a:r>
            <a:endParaRPr lang="en-US" sz="3200" b="1" dirty="0">
              <a:solidFill>
                <a:srgbClr val="0066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639888"/>
            <a:ext cx="8001000" cy="4684712"/>
          </a:xfrm>
        </p:spPr>
        <p:txBody>
          <a:bodyPr/>
          <a:lstStyle/>
          <a:p>
            <a:pPr lvl="1" eaLnBrk="1" hangingPunct="1"/>
            <a:r>
              <a:rPr lang="en-US" sz="2200" dirty="0" smtClean="0"/>
              <a:t>Civil Action Cover Sheet - website</a:t>
            </a:r>
          </a:p>
          <a:p>
            <a:pPr lvl="1" eaLnBrk="1" hangingPunct="1"/>
            <a:r>
              <a:rPr lang="en-US" sz="2200" dirty="0" smtClean="0"/>
              <a:t>Summons – from court</a:t>
            </a:r>
          </a:p>
          <a:p>
            <a:pPr lvl="1" eaLnBrk="1" hangingPunct="1"/>
            <a:r>
              <a:rPr lang="en-US" sz="2200" dirty="0" smtClean="0"/>
              <a:t>Service</a:t>
            </a:r>
          </a:p>
          <a:p>
            <a:pPr lvl="2" eaLnBrk="1" hangingPunct="1"/>
            <a:r>
              <a:rPr lang="en-US" sz="1900" dirty="0" smtClean="0"/>
              <a:t>Mail a copy of the summons, complaint and cover sheet to the Boston office of the Attorney General and to the office of the state agency by certified or registered mail</a:t>
            </a:r>
          </a:p>
          <a:p>
            <a:pPr lvl="3" eaLnBrk="1" hangingPunct="1"/>
            <a:r>
              <a:rPr lang="en-US" sz="1600" dirty="0" smtClean="0"/>
              <a:t>Mass R. Civ. Pro. 4(d)(3) </a:t>
            </a:r>
          </a:p>
          <a:p>
            <a:pPr lvl="1" eaLnBrk="1" hangingPunct="1"/>
            <a:r>
              <a:rPr lang="en-US" sz="2200" dirty="0" smtClean="0"/>
              <a:t>Return of service </a:t>
            </a:r>
          </a:p>
          <a:p>
            <a:pPr lvl="2" eaLnBrk="1" hangingPunct="1"/>
            <a:r>
              <a:rPr lang="en-US" sz="1900" dirty="0" smtClean="0"/>
              <a:t>Plaintiff must file the original summons with a return of service showing that service was completed within 90 days of filing complaint  </a:t>
            </a:r>
          </a:p>
          <a:p>
            <a:pPr lvl="2" eaLnBrk="1" hangingPunct="1"/>
            <a:endParaRPr lang="en-US" sz="1900" dirty="0" smtClean="0"/>
          </a:p>
          <a:p>
            <a:pPr lvl="1" eaLnBrk="1" hangingPunct="1"/>
            <a:endParaRPr lang="en-US" sz="2200" dirty="0" smtClean="0"/>
          </a:p>
          <a:p>
            <a:pPr lvl="1" eaLnBrk="1" hangingPunct="1">
              <a:buNone/>
            </a:pPr>
            <a:endParaRPr lang="en-US" sz="2200" dirty="0" smtClean="0"/>
          </a:p>
          <a:p>
            <a:pPr lvl="1" eaLnBrk="1" hangingPunct="1"/>
            <a:endParaRPr lang="en-US" sz="2200" dirty="0" smtClean="0"/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0" y="63563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4675" y="-762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006699"/>
                </a:solidFill>
              </a:rPr>
              <a:t>The Record </a:t>
            </a:r>
            <a:endParaRPr lang="en-US" sz="3200" b="1" dirty="0">
              <a:solidFill>
                <a:srgbClr val="0066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382000" cy="4837112"/>
          </a:xfrm>
        </p:spPr>
        <p:txBody>
          <a:bodyPr/>
          <a:lstStyle/>
          <a:p>
            <a:pPr lvl="1" eaLnBrk="1" hangingPunct="1"/>
            <a:r>
              <a:rPr lang="en-US" sz="2200" dirty="0" smtClean="0"/>
              <a:t>Assembling and filing the record </a:t>
            </a:r>
          </a:p>
          <a:p>
            <a:pPr lvl="2" eaLnBrk="1" hangingPunct="1"/>
            <a:r>
              <a:rPr lang="en-US" sz="1600" dirty="0" smtClean="0"/>
              <a:t>Pursuant to Standing Order 1-96, the state agency is responsible for filing the original or a certified copy of the record “by way of answer” within 90 days</a:t>
            </a:r>
            <a:endParaRPr lang="en-US" sz="2200" dirty="0" smtClean="0"/>
          </a:p>
          <a:p>
            <a:pPr lvl="1" eaLnBrk="1" hangingPunct="1"/>
            <a:r>
              <a:rPr lang="en-US" sz="2200" dirty="0" smtClean="0"/>
              <a:t>Obtaining a transcript </a:t>
            </a:r>
          </a:p>
          <a:p>
            <a:pPr lvl="2" eaLnBrk="1" hangingPunct="1"/>
            <a:r>
              <a:rPr lang="en-US" sz="1600" dirty="0" smtClean="0"/>
              <a:t>Pursuant to Standing Order 1-96, after the complaint is served, the agency is required to notify all parties of the procedure for acquiring a transcript </a:t>
            </a:r>
          </a:p>
          <a:p>
            <a:pPr lvl="1" eaLnBrk="1" hangingPunct="1"/>
            <a:r>
              <a:rPr lang="en-US" sz="2200" dirty="0" smtClean="0"/>
              <a:t>Facts not in the record </a:t>
            </a:r>
          </a:p>
          <a:p>
            <a:pPr lvl="2" eaLnBrk="1" hangingPunct="1"/>
            <a:r>
              <a:rPr lang="en-US" sz="1600" dirty="0" smtClean="0"/>
              <a:t>Judicial review is confined to the administrative record</a:t>
            </a:r>
          </a:p>
          <a:p>
            <a:pPr lvl="2" eaLnBrk="1" hangingPunct="1"/>
            <a:r>
              <a:rPr lang="en-US" sz="1600" dirty="0" smtClean="0"/>
              <a:t>Under Standing Order 1-96, motions for leave to present additional evidence pursuant to G.L. c.30A, §</a:t>
            </a:r>
            <a:r>
              <a:rPr lang="en-US" sz="1600" dirty="0"/>
              <a:t> </a:t>
            </a:r>
            <a:r>
              <a:rPr lang="en-US" sz="1600" dirty="0" smtClean="0"/>
              <a:t>§14(5) or (6) must be served not later than 20 days after service of the record by the agency</a:t>
            </a:r>
          </a:p>
          <a:p>
            <a:pPr lvl="2" eaLnBrk="1" hangingPunct="1"/>
            <a:r>
              <a:rPr lang="en-US" sz="1600" dirty="0" smtClean="0"/>
              <a:t>Such motions are to be filed in accordance with Superior Court Rule 9A  </a:t>
            </a:r>
          </a:p>
          <a:p>
            <a:pPr lvl="2" eaLnBrk="1" hangingPunct="1"/>
            <a:endParaRPr lang="en-US" sz="1900" dirty="0" smtClean="0"/>
          </a:p>
          <a:p>
            <a:pPr lvl="1" eaLnBrk="1" hangingPunct="1"/>
            <a:endParaRPr lang="en-US" sz="2200" dirty="0" smtClean="0"/>
          </a:p>
          <a:p>
            <a:pPr lvl="1" eaLnBrk="1" hangingPunct="1">
              <a:buNone/>
            </a:pPr>
            <a:endParaRPr lang="en-US" sz="2200" dirty="0" smtClean="0"/>
          </a:p>
          <a:p>
            <a:pPr lvl="1" eaLnBrk="1" hangingPunct="1"/>
            <a:endParaRPr lang="en-US" sz="2200" dirty="0" smtClean="0"/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0" y="63563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3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4675" y="155575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006699"/>
                </a:solidFill>
              </a:rPr>
              <a:t> Judgment on the Pleadings</a:t>
            </a:r>
            <a:endParaRPr lang="en-US" sz="3200" b="1" dirty="0">
              <a:solidFill>
                <a:srgbClr val="0066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382000" cy="3124200"/>
          </a:xfrm>
        </p:spPr>
        <p:txBody>
          <a:bodyPr/>
          <a:lstStyle/>
          <a:p>
            <a:pPr lvl="1" eaLnBrk="1" hangingPunct="1"/>
            <a:r>
              <a:rPr lang="en-US" sz="2200" dirty="0" smtClean="0"/>
              <a:t>Under Standing Order 1-96, a claim for judicial review shall be resolved through a motion for judgment on the pleadings pursuant to Mass.R.Civ.P. 12(c) and Superior Court Rule 9A </a:t>
            </a:r>
          </a:p>
          <a:p>
            <a:pPr lvl="1" eaLnBrk="1" hangingPunct="1"/>
            <a:r>
              <a:rPr lang="en-US" sz="2200" dirty="0" smtClean="0"/>
              <a:t>The Plaintiff’s motion shall be served within 30 days of service of the record, and the defendant’s response within 30 days of service of the plaintiff’s papers </a:t>
            </a:r>
            <a:endParaRPr lang="en-US" sz="1900" dirty="0" smtClean="0"/>
          </a:p>
          <a:p>
            <a:pPr lvl="1" eaLnBrk="1" hangingPunct="1"/>
            <a:endParaRPr lang="en-US" sz="2200" dirty="0" smtClean="0"/>
          </a:p>
          <a:p>
            <a:pPr lvl="1" eaLnBrk="1" hangingPunct="1">
              <a:buNone/>
            </a:pPr>
            <a:endParaRPr lang="en-US" sz="2200" dirty="0" smtClean="0"/>
          </a:p>
          <a:p>
            <a:pPr lvl="1" eaLnBrk="1" hangingPunct="1"/>
            <a:endParaRPr lang="en-US" sz="2200" dirty="0" smtClean="0"/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0" y="63563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15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4675" y="384175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006699"/>
                </a:solidFill>
              </a:rPr>
              <a:t> </a:t>
            </a:r>
            <a:r>
              <a:rPr lang="en-US" sz="3200" b="1" dirty="0">
                <a:solidFill>
                  <a:srgbClr val="006699"/>
                </a:solidFill>
              </a:rPr>
              <a:t>Further Appellate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438400"/>
            <a:ext cx="8610600" cy="2057400"/>
          </a:xfrm>
        </p:spPr>
        <p:txBody>
          <a:bodyPr/>
          <a:lstStyle/>
          <a:p>
            <a:pPr lvl="1" eaLnBrk="1" hangingPunct="1"/>
            <a:r>
              <a:rPr lang="en-US" sz="2200" dirty="0"/>
              <a:t>Mass Rules of Appellate Procedure</a:t>
            </a:r>
          </a:p>
          <a:p>
            <a:pPr lvl="1" eaLnBrk="1" hangingPunct="1"/>
            <a:r>
              <a:rPr lang="en-US" sz="2200" dirty="0"/>
              <a:t>Timing Rule 4</a:t>
            </a:r>
          </a:p>
          <a:p>
            <a:pPr lvl="1" eaLnBrk="1" hangingPunct="1"/>
            <a:r>
              <a:rPr lang="en-US" sz="2200" dirty="0"/>
              <a:t>Call for </a:t>
            </a:r>
            <a:r>
              <a:rPr lang="en-US" sz="2200" dirty="0" smtClean="0"/>
              <a:t>help</a:t>
            </a:r>
          </a:p>
          <a:p>
            <a:pPr lvl="1" eaLnBrk="1" hangingPunct="1">
              <a:buNone/>
            </a:pPr>
            <a:endParaRPr lang="en-US" sz="2200" dirty="0" smtClean="0"/>
          </a:p>
          <a:p>
            <a:pPr lvl="1" eaLnBrk="1" hangingPunct="1"/>
            <a:endParaRPr lang="en-US" sz="2200" dirty="0" smtClean="0"/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0" y="63563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10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16025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006699"/>
                </a:solidFill>
              </a:rPr>
              <a:t>Appeal Process </a:t>
            </a:r>
            <a:br>
              <a:rPr lang="en-US" sz="3200" b="1" dirty="0" smtClean="0">
                <a:solidFill>
                  <a:srgbClr val="006699"/>
                </a:solidFill>
              </a:rPr>
            </a:br>
            <a:r>
              <a:rPr lang="en-US" sz="3200" b="1" dirty="0" smtClean="0">
                <a:solidFill>
                  <a:srgbClr val="006699"/>
                </a:solidFill>
              </a:rPr>
              <a:t>130 CMR 610.000</a:t>
            </a:r>
            <a:endParaRPr lang="en-US" sz="3200" b="1" dirty="0">
              <a:solidFill>
                <a:srgbClr val="006699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01000" cy="3276600"/>
          </a:xfrm>
        </p:spPr>
        <p:txBody>
          <a:bodyPr/>
          <a:lstStyle/>
          <a:p>
            <a:pPr marL="0" indent="0">
              <a:buNone/>
            </a:pPr>
            <a:endParaRPr lang="en-US" sz="2800" u="sng" dirty="0" smtClean="0"/>
          </a:p>
          <a:p>
            <a:pPr lvl="1"/>
            <a:r>
              <a:rPr lang="en-US" sz="2000" dirty="0" smtClean="0"/>
              <a:t>Division of Medical Assistance (DMA) must notify the applicant of its eligibility within 45 days of receipt of the Senior Massachusetts Benefit Request</a:t>
            </a:r>
          </a:p>
          <a:p>
            <a:pPr lvl="1"/>
            <a:r>
              <a:rPr lang="en-US" sz="2000" dirty="0" smtClean="0"/>
              <a:t>Denial Form Review</a:t>
            </a:r>
          </a:p>
          <a:p>
            <a:pPr marL="471487" lvl="1" indent="0">
              <a:buNone/>
            </a:pPr>
            <a:endParaRPr lang="en-US" sz="2000" dirty="0" smtClean="0"/>
          </a:p>
          <a:p>
            <a:pPr lvl="2">
              <a:buNone/>
            </a:pPr>
            <a:endParaRPr lang="en-US" sz="2100" dirty="0" smtClean="0"/>
          </a:p>
          <a:p>
            <a:pPr lvl="2">
              <a:buNone/>
            </a:pPr>
            <a:endParaRPr lang="en-US" sz="1800" dirty="0" smtClean="0"/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0" y="63563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16025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006699"/>
                </a:solidFill>
              </a:rPr>
              <a:t>Grounds for Appeal </a:t>
            </a:r>
            <a:br>
              <a:rPr lang="en-US" sz="3200" b="1" dirty="0" smtClean="0">
                <a:solidFill>
                  <a:srgbClr val="006699"/>
                </a:solidFill>
              </a:rPr>
            </a:br>
            <a:r>
              <a:rPr lang="en-US" sz="3200" b="1" dirty="0" smtClean="0">
                <a:solidFill>
                  <a:srgbClr val="006699"/>
                </a:solidFill>
              </a:rPr>
              <a:t>130 CMR 610.032(A)</a:t>
            </a:r>
            <a:endParaRPr lang="en-US" sz="3200" b="1" dirty="0">
              <a:solidFill>
                <a:srgbClr val="006699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001000" cy="4114800"/>
          </a:xfrm>
        </p:spPr>
        <p:txBody>
          <a:bodyPr/>
          <a:lstStyle/>
          <a:p>
            <a:pPr lvl="1"/>
            <a:r>
              <a:rPr lang="en-US" sz="2000" dirty="0" smtClean="0"/>
              <a:t>Increasing the CSRA </a:t>
            </a:r>
          </a:p>
          <a:p>
            <a:pPr lvl="1"/>
            <a:r>
              <a:rPr lang="en-US" sz="2000" dirty="0" smtClean="0"/>
              <a:t>Increasing the MMMNA </a:t>
            </a:r>
          </a:p>
          <a:p>
            <a:pPr lvl="1"/>
            <a:r>
              <a:rPr lang="en-US" sz="2000" dirty="0" smtClean="0"/>
              <a:t>Obtaining approval of a trust annuity note, caregiver agreement </a:t>
            </a:r>
          </a:p>
          <a:p>
            <a:pPr lvl="1"/>
            <a:r>
              <a:rPr lang="en-US" sz="2000" dirty="0" smtClean="0"/>
              <a:t>Nursing home actions</a:t>
            </a:r>
          </a:p>
          <a:p>
            <a:pPr lvl="1"/>
            <a:r>
              <a:rPr lang="en-US" sz="2000" dirty="0" smtClean="0"/>
              <a:t>DMA decision to reduce, terminate, or suspend benefits </a:t>
            </a:r>
          </a:p>
          <a:p>
            <a:pPr lvl="1"/>
            <a:r>
              <a:rPr lang="en-US" sz="2000" dirty="0" smtClean="0"/>
              <a:t>DMA failure to act in a timely manner</a:t>
            </a:r>
          </a:p>
          <a:p>
            <a:pPr lvl="1"/>
            <a:endParaRPr lang="en-US" sz="2000" dirty="0" smtClean="0"/>
          </a:p>
          <a:p>
            <a:pPr lvl="1"/>
            <a:endParaRPr lang="en-US" sz="1800" dirty="0" smtClean="0"/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0" y="63563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006699"/>
                </a:solidFill>
              </a:rPr>
              <a:t>Request for a Fair Hearing </a:t>
            </a:r>
            <a:br>
              <a:rPr lang="en-US" sz="3200" b="1" dirty="0" smtClean="0">
                <a:solidFill>
                  <a:srgbClr val="006699"/>
                </a:solidFill>
              </a:rPr>
            </a:br>
            <a:r>
              <a:rPr lang="en-US" sz="3200" b="1" dirty="0" smtClean="0">
                <a:solidFill>
                  <a:srgbClr val="006699"/>
                </a:solidFill>
              </a:rPr>
              <a:t>130 CMR 610.015</a:t>
            </a:r>
            <a:endParaRPr lang="en-US" sz="3200" b="1" dirty="0">
              <a:solidFill>
                <a:srgbClr val="006699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191000"/>
          </a:xfrm>
        </p:spPr>
        <p:txBody>
          <a:bodyPr/>
          <a:lstStyle/>
          <a:p>
            <a:pPr lvl="1"/>
            <a:r>
              <a:rPr lang="en-US" sz="2000" dirty="0" smtClean="0"/>
              <a:t>Requested received by BOH within 30 days of date of notice of determination (may be faxed)</a:t>
            </a:r>
          </a:p>
          <a:p>
            <a:pPr lvl="1"/>
            <a:r>
              <a:rPr lang="en-US" sz="2000" dirty="0" smtClean="0"/>
              <a:t>Undue Hardship Waiver must be within 15 days of date of notice – 130 CMR 520.019</a:t>
            </a:r>
          </a:p>
          <a:p>
            <a:pPr lvl="1"/>
            <a:r>
              <a:rPr lang="en-US" sz="2000" u="sng" dirty="0" smtClean="0"/>
              <a:t>Appeal representative </a:t>
            </a:r>
            <a:r>
              <a:rPr lang="en-US" sz="2000" dirty="0" smtClean="0"/>
              <a:t>cannot be an attorney (may change) – 130 CMR 610.004</a:t>
            </a:r>
          </a:p>
          <a:p>
            <a:pPr lvl="1"/>
            <a:r>
              <a:rPr lang="en-US" sz="2000" dirty="0" smtClean="0"/>
              <a:t>Hearing officers must be an impartial person designated by the Director of Office of Medicaid –   130 CMR 610.004 </a:t>
            </a:r>
          </a:p>
          <a:p>
            <a:pPr lvl="1"/>
            <a:r>
              <a:rPr lang="en-US" sz="2000" dirty="0" smtClean="0"/>
              <a:t>BOH then gives you 10 days notice before the hearing</a:t>
            </a:r>
          </a:p>
          <a:p>
            <a:pPr lvl="1"/>
            <a:r>
              <a:rPr lang="en-US" sz="2000" dirty="0"/>
              <a:t>Form review </a:t>
            </a:r>
          </a:p>
          <a:p>
            <a:pPr marL="471487" lvl="1" indent="0">
              <a:buNone/>
            </a:pPr>
            <a:endParaRPr lang="en-US" sz="2000" dirty="0" smtClean="0"/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0" y="63563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76200"/>
            <a:ext cx="8001000" cy="8382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006699"/>
                </a:solidFill>
              </a:rPr>
              <a:t>Preparing for Hearing</a:t>
            </a:r>
            <a:endParaRPr lang="en-US" sz="3200" b="1" dirty="0">
              <a:solidFill>
                <a:srgbClr val="006699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029200"/>
          </a:xfrm>
        </p:spPr>
        <p:txBody>
          <a:bodyPr/>
          <a:lstStyle/>
          <a:p>
            <a:pPr lvl="1"/>
            <a:endParaRPr lang="en-US" sz="1900" dirty="0" smtClean="0"/>
          </a:p>
          <a:p>
            <a:pPr lvl="1"/>
            <a:r>
              <a:rPr lang="en-US" sz="2000" dirty="0"/>
              <a:t>Try to work out before </a:t>
            </a:r>
            <a:r>
              <a:rPr lang="en-US" sz="2000" dirty="0" smtClean="0"/>
              <a:t>appeal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f </a:t>
            </a:r>
            <a:r>
              <a:rPr lang="en-US" sz="2000" dirty="0"/>
              <a:t>so make sure appeal </a:t>
            </a:r>
            <a:r>
              <a:rPr lang="en-US" sz="2000" dirty="0" smtClean="0"/>
              <a:t>withdrawn </a:t>
            </a:r>
            <a:r>
              <a:rPr lang="en-US" sz="2000" dirty="0"/>
              <a:t>(review form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/>
              <a:t>Review of </a:t>
            </a:r>
            <a:r>
              <a:rPr lang="en-US" sz="2000" dirty="0" smtClean="0"/>
              <a:t>memorandum</a:t>
            </a:r>
            <a:endParaRPr lang="en-US" sz="2000" dirty="0"/>
          </a:p>
          <a:p>
            <a:pPr lvl="1"/>
            <a:r>
              <a:rPr lang="en-US" sz="2000" dirty="0"/>
              <a:t>Witnesses</a:t>
            </a:r>
          </a:p>
          <a:p>
            <a:pPr lvl="1"/>
            <a:r>
              <a:rPr lang="en-US" sz="2000" dirty="0" smtClean="0"/>
              <a:t>Look at </a:t>
            </a:r>
            <a:r>
              <a:rPr lang="en-US" sz="2000" dirty="0"/>
              <a:t>case </a:t>
            </a:r>
            <a:r>
              <a:rPr lang="en-US" sz="2000" dirty="0" smtClean="0"/>
              <a:t>worker’s </a:t>
            </a:r>
            <a:r>
              <a:rPr lang="en-US" sz="2000" dirty="0"/>
              <a:t>file </a:t>
            </a:r>
            <a:r>
              <a:rPr lang="en-US" sz="2000" dirty="0" smtClean="0"/>
              <a:t>- 130 </a:t>
            </a:r>
            <a:r>
              <a:rPr lang="en-US" sz="2000" dirty="0"/>
              <a:t>CMR </a:t>
            </a:r>
            <a:r>
              <a:rPr lang="en-US" sz="2000" dirty="0" smtClean="0"/>
              <a:t>610.050</a:t>
            </a:r>
          </a:p>
          <a:p>
            <a:pPr lvl="1"/>
            <a:r>
              <a:rPr lang="en-US" sz="2000" dirty="0"/>
              <a:t>Request for memorandum from </a:t>
            </a:r>
            <a:r>
              <a:rPr lang="en-US" sz="2000" dirty="0" smtClean="0"/>
              <a:t>MassHealth </a:t>
            </a:r>
            <a:endParaRPr lang="en-US" sz="2000" dirty="0"/>
          </a:p>
          <a:p>
            <a:pPr lvl="1"/>
            <a:r>
              <a:rPr lang="en-US" sz="2000" dirty="0"/>
              <a:t>Send your memorandum</a:t>
            </a:r>
          </a:p>
          <a:p>
            <a:pPr lvl="1"/>
            <a:r>
              <a:rPr lang="en-US" sz="2000" dirty="0"/>
              <a:t>Look up brief of similar issues </a:t>
            </a:r>
            <a:r>
              <a:rPr lang="en-US" sz="2000" dirty="0" smtClean="0"/>
              <a:t>and </a:t>
            </a:r>
            <a:r>
              <a:rPr lang="en-US" sz="2000" dirty="0"/>
              <a:t>anticipate what they will say</a:t>
            </a:r>
          </a:p>
          <a:p>
            <a:pPr lvl="1"/>
            <a:r>
              <a:rPr lang="en-US" sz="2000" dirty="0"/>
              <a:t>Decided about subpoenaing witnesses – failure to comply results in a superior court motion to compel  </a:t>
            </a:r>
            <a:r>
              <a:rPr lang="en-US" sz="2000" dirty="0" smtClean="0"/>
              <a:t>-MGL </a:t>
            </a:r>
            <a:r>
              <a:rPr lang="en-US" sz="2000" dirty="0"/>
              <a:t>30A 12(5)</a:t>
            </a:r>
          </a:p>
          <a:p>
            <a:pPr lvl="1"/>
            <a:r>
              <a:rPr lang="en-US" sz="2000" dirty="0"/>
              <a:t>Consider the use of </a:t>
            </a:r>
            <a:r>
              <a:rPr lang="en-US" sz="2000" dirty="0" smtClean="0"/>
              <a:t>experts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1900" dirty="0" smtClean="0"/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0" y="63563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-228600"/>
            <a:ext cx="8001000" cy="10668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006699"/>
                </a:solidFill>
              </a:rPr>
              <a:t>The Hearing </a:t>
            </a:r>
            <a:endParaRPr lang="en-US" sz="32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39057" y="649288"/>
            <a:ext cx="8153400" cy="5407024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/>
              <a:t>Rescheduling for good cause shown </a:t>
            </a:r>
            <a:r>
              <a:rPr lang="en-US" sz="2000" dirty="0" smtClean="0"/>
              <a:t>- </a:t>
            </a:r>
            <a:r>
              <a:rPr lang="en-US" sz="2000" dirty="0"/>
              <a:t>130 CMR 610.072</a:t>
            </a:r>
          </a:p>
          <a:p>
            <a:pPr lvl="1"/>
            <a:r>
              <a:rPr lang="en-US" sz="2000" dirty="0" smtClean="0"/>
              <a:t>Informal setting but don’t let that mean relaxed</a:t>
            </a:r>
            <a:endParaRPr lang="en-US" sz="2000" dirty="0"/>
          </a:p>
          <a:p>
            <a:pPr lvl="1"/>
            <a:r>
              <a:rPr lang="en-US" sz="2000" dirty="0"/>
              <a:t>Whether or not to appear</a:t>
            </a:r>
          </a:p>
          <a:p>
            <a:pPr lvl="1"/>
            <a:r>
              <a:rPr lang="en-US" sz="2000" dirty="0"/>
              <a:t>Request </a:t>
            </a:r>
            <a:r>
              <a:rPr lang="en-US" sz="2000" dirty="0" smtClean="0"/>
              <a:t>record </a:t>
            </a:r>
            <a:r>
              <a:rPr lang="en-US" sz="2000" dirty="0"/>
              <a:t>remain open – review form</a:t>
            </a:r>
          </a:p>
          <a:p>
            <a:pPr lvl="1"/>
            <a:r>
              <a:rPr lang="en-US" sz="2000" dirty="0"/>
              <a:t>Plan for a 30A – expect to lose</a:t>
            </a:r>
          </a:p>
          <a:p>
            <a:pPr lvl="1"/>
            <a:r>
              <a:rPr lang="en-US" sz="2000" dirty="0"/>
              <a:t>Hearing officer must render a decision within 90 days for close of record </a:t>
            </a:r>
          </a:p>
          <a:p>
            <a:pPr lvl="1"/>
            <a:r>
              <a:rPr lang="en-US" sz="2000" dirty="0"/>
              <a:t>Witnesses are sworn in – prepare the witnesses for short and long</a:t>
            </a:r>
          </a:p>
          <a:p>
            <a:pPr lvl="1"/>
            <a:r>
              <a:rPr lang="en-US" sz="2000" dirty="0"/>
              <a:t>Establish a clear record assuming further appeal – if in the brief </a:t>
            </a:r>
            <a:r>
              <a:rPr lang="en-US" sz="2000" dirty="0" smtClean="0"/>
              <a:t>that is fine but </a:t>
            </a:r>
            <a:r>
              <a:rPr lang="en-US" sz="2000" dirty="0"/>
              <a:t>otherwise do not let the hearing officer abbreviate the hearing saying I get it – set the foundation for the record</a:t>
            </a:r>
          </a:p>
          <a:p>
            <a:pPr lvl="1"/>
            <a:endParaRPr lang="en-US" sz="2000" dirty="0" smtClean="0"/>
          </a:p>
          <a:p>
            <a:pPr lvl="2"/>
            <a:endParaRPr lang="en-US" sz="1900" dirty="0" smtClean="0"/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0" y="63563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006699"/>
                </a:solidFill>
              </a:rPr>
              <a:t>Request for Rehearing </a:t>
            </a:r>
            <a:br>
              <a:rPr lang="en-US" sz="3200" b="1" dirty="0" smtClean="0">
                <a:solidFill>
                  <a:srgbClr val="006699"/>
                </a:solidFill>
              </a:rPr>
            </a:br>
            <a:r>
              <a:rPr lang="en-US" sz="3200" b="1" dirty="0" smtClean="0">
                <a:solidFill>
                  <a:srgbClr val="006699"/>
                </a:solidFill>
              </a:rPr>
              <a:t>130 CMR 610.091</a:t>
            </a:r>
            <a:endParaRPr lang="en-GB" sz="2000" b="1" dirty="0">
              <a:solidFill>
                <a:srgbClr val="006699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66738" y="1905000"/>
            <a:ext cx="8001000" cy="4114800"/>
          </a:xfrm>
        </p:spPr>
        <p:txBody>
          <a:bodyPr/>
          <a:lstStyle/>
          <a:p>
            <a:pPr lvl="1"/>
            <a:r>
              <a:rPr lang="en-US" sz="2000" dirty="0"/>
              <a:t>Form review</a:t>
            </a:r>
          </a:p>
          <a:p>
            <a:pPr lvl="1"/>
            <a:r>
              <a:rPr lang="en-US" sz="2000" dirty="0"/>
              <a:t>Within 14 calendar days of the hearing </a:t>
            </a:r>
            <a:r>
              <a:rPr lang="en-US" sz="2000" dirty="0" smtClean="0"/>
              <a:t>officer’s decision, </a:t>
            </a:r>
            <a:r>
              <a:rPr lang="en-US" sz="2000" dirty="0"/>
              <a:t>director receives applicant’s request</a:t>
            </a:r>
          </a:p>
          <a:p>
            <a:pPr lvl="1"/>
            <a:r>
              <a:rPr lang="en-US" sz="2000" dirty="0"/>
              <a:t>Director sends a notice within 7 days that he/she is reconsidering</a:t>
            </a:r>
          </a:p>
          <a:p>
            <a:pPr lvl="1"/>
            <a:r>
              <a:rPr lang="en-US" sz="2000" dirty="0"/>
              <a:t>Stays the appeal process until request is denied or otherwise reheard</a:t>
            </a:r>
          </a:p>
          <a:p>
            <a:pPr lvl="1"/>
            <a:endParaRPr lang="en-US" sz="1800" dirty="0" smtClean="0"/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0" y="640080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006699"/>
                </a:solidFill>
              </a:rPr>
              <a:t>Beyond the Appeal </a:t>
            </a:r>
            <a:br>
              <a:rPr lang="en-US" sz="3200" b="1" dirty="0" smtClean="0">
                <a:solidFill>
                  <a:srgbClr val="006699"/>
                </a:solidFill>
              </a:rPr>
            </a:br>
            <a:r>
              <a:rPr lang="en-US" sz="3200" b="1" dirty="0" smtClean="0">
                <a:solidFill>
                  <a:srgbClr val="006699"/>
                </a:solidFill>
              </a:rPr>
              <a:t>M.G.L. 30(A) section 14(1)</a:t>
            </a:r>
            <a:endParaRPr lang="en-US" sz="3200" b="1" dirty="0">
              <a:solidFill>
                <a:srgbClr val="006699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66738" y="1905000"/>
            <a:ext cx="8001000" cy="3733800"/>
          </a:xfrm>
        </p:spPr>
        <p:txBody>
          <a:bodyPr/>
          <a:lstStyle/>
          <a:p>
            <a:pPr lvl="1"/>
            <a:r>
              <a:rPr lang="en-US" sz="2000" dirty="0"/>
              <a:t>Complaint filed within </a:t>
            </a:r>
            <a:r>
              <a:rPr lang="en-US" sz="2000" dirty="0" smtClean="0"/>
              <a:t>30 days </a:t>
            </a:r>
            <a:r>
              <a:rPr lang="en-US" sz="2000" dirty="0"/>
              <a:t>after receipt of notice of the final decision</a:t>
            </a:r>
          </a:p>
          <a:p>
            <a:pPr lvl="1"/>
            <a:r>
              <a:rPr lang="en-US" sz="2000" dirty="0"/>
              <a:t>Service of process on </a:t>
            </a:r>
            <a:r>
              <a:rPr lang="en-US" sz="2000" dirty="0" smtClean="0"/>
              <a:t>MassHealth</a:t>
            </a:r>
            <a:endParaRPr lang="en-US" sz="2000" dirty="0"/>
          </a:p>
          <a:p>
            <a:pPr lvl="1"/>
            <a:r>
              <a:rPr lang="en-US" sz="2000" dirty="0"/>
              <a:t>Court </a:t>
            </a:r>
            <a:r>
              <a:rPr lang="en-US" sz="2000" dirty="0" smtClean="0"/>
              <a:t>bases </a:t>
            </a:r>
            <a:r>
              <a:rPr lang="en-US" sz="2000" dirty="0"/>
              <a:t>its decision on the record presented</a:t>
            </a:r>
          </a:p>
          <a:p>
            <a:pPr lvl="1"/>
            <a:r>
              <a:rPr lang="en-US" sz="2000" dirty="0"/>
              <a:t>Oral argument</a:t>
            </a:r>
          </a:p>
          <a:p>
            <a:pPr lvl="1"/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endParaRPr lang="en-US" sz="2200" dirty="0" smtClean="0"/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0" y="63563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4675" y="762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rgbClr val="006699"/>
                </a:solidFill>
              </a:rPr>
              <a:t>Beyond the </a:t>
            </a:r>
            <a:r>
              <a:rPr lang="en-US" sz="3200" b="1" dirty="0" smtClean="0">
                <a:solidFill>
                  <a:srgbClr val="006699"/>
                </a:solidFill>
              </a:rPr>
              <a:t>Appeal (continued)</a:t>
            </a:r>
            <a:endParaRPr lang="en-US" sz="3200" b="1" dirty="0">
              <a:solidFill>
                <a:srgbClr val="0066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600200"/>
            <a:ext cx="8001000" cy="4456112"/>
          </a:xfrm>
        </p:spPr>
        <p:txBody>
          <a:bodyPr/>
          <a:lstStyle/>
          <a:p>
            <a:pPr lvl="1"/>
            <a:r>
              <a:rPr lang="en-US" sz="2000" dirty="0"/>
              <a:t>Motion for judgment on the pleadings</a:t>
            </a:r>
          </a:p>
          <a:p>
            <a:pPr lvl="1"/>
            <a:r>
              <a:rPr lang="en-US" sz="2000" dirty="0" smtClean="0"/>
              <a:t>Claims under 30A:</a:t>
            </a:r>
            <a:endParaRPr lang="en-US" sz="2000" dirty="0"/>
          </a:p>
          <a:p>
            <a:pPr lvl="2"/>
            <a:r>
              <a:rPr lang="en-US" sz="2000" dirty="0" smtClean="0"/>
              <a:t>Violated </a:t>
            </a:r>
            <a:r>
              <a:rPr lang="en-US" sz="2000" dirty="0"/>
              <a:t>constitutional provisions</a:t>
            </a:r>
          </a:p>
          <a:p>
            <a:pPr lvl="2"/>
            <a:r>
              <a:rPr lang="en-US" sz="2000" dirty="0" smtClean="0"/>
              <a:t>Exceeded </a:t>
            </a:r>
            <a:r>
              <a:rPr lang="en-US" sz="2000" dirty="0"/>
              <a:t>statutory authority</a:t>
            </a:r>
          </a:p>
          <a:p>
            <a:pPr lvl="2"/>
            <a:r>
              <a:rPr lang="en-US" sz="2000" dirty="0" smtClean="0"/>
              <a:t>Was </a:t>
            </a:r>
            <a:r>
              <a:rPr lang="en-US" sz="2000" dirty="0"/>
              <a:t>based on error of law</a:t>
            </a:r>
          </a:p>
          <a:p>
            <a:pPr lvl="2"/>
            <a:r>
              <a:rPr lang="en-US" sz="2000" dirty="0" smtClean="0"/>
              <a:t>Was </a:t>
            </a:r>
            <a:r>
              <a:rPr lang="en-US" sz="2000" dirty="0"/>
              <a:t>decided upon unlawful procedure</a:t>
            </a:r>
          </a:p>
          <a:p>
            <a:pPr lvl="2"/>
            <a:r>
              <a:rPr lang="en-US" sz="2000" dirty="0" smtClean="0"/>
              <a:t>Was </a:t>
            </a:r>
            <a:r>
              <a:rPr lang="en-US" sz="2000" dirty="0"/>
              <a:t>unsupported by substantial evidence</a:t>
            </a:r>
          </a:p>
          <a:p>
            <a:pPr lvl="2"/>
            <a:r>
              <a:rPr lang="en-US" sz="2000" dirty="0" smtClean="0"/>
              <a:t>Was </a:t>
            </a:r>
            <a:r>
              <a:rPr lang="en-US" sz="2000" dirty="0"/>
              <a:t>unwarranted by facts found by the court or the record</a:t>
            </a:r>
          </a:p>
          <a:p>
            <a:pPr lvl="2"/>
            <a:r>
              <a:rPr lang="en-US" sz="2000" dirty="0" smtClean="0"/>
              <a:t>Was </a:t>
            </a:r>
            <a:r>
              <a:rPr lang="en-US" sz="2000" dirty="0"/>
              <a:t>arbitrary or </a:t>
            </a:r>
            <a:r>
              <a:rPr lang="en-US" sz="2000" dirty="0" smtClean="0"/>
              <a:t>capricious, an </a:t>
            </a:r>
            <a:r>
              <a:rPr lang="en-US" sz="2000" dirty="0"/>
              <a:t>abuse of </a:t>
            </a:r>
            <a:r>
              <a:rPr lang="en-US" sz="2000" dirty="0" smtClean="0"/>
              <a:t>discretion, </a:t>
            </a:r>
            <a:r>
              <a:rPr lang="en-US" sz="2000" dirty="0"/>
              <a:t>or otherwise not in </a:t>
            </a:r>
            <a:r>
              <a:rPr lang="en-US" sz="2000" dirty="0" smtClean="0"/>
              <a:t>accordance </a:t>
            </a:r>
            <a:r>
              <a:rPr lang="en-US" sz="2000" dirty="0"/>
              <a:t>with the law </a:t>
            </a:r>
          </a:p>
          <a:p>
            <a:pPr lvl="1" eaLnBrk="1" hangingPunct="1"/>
            <a:endParaRPr lang="en-US" sz="2200" dirty="0" smtClean="0"/>
          </a:p>
          <a:p>
            <a:pPr lvl="1" eaLnBrk="1" hangingPunct="1">
              <a:buNone/>
            </a:pPr>
            <a:endParaRPr lang="en-US" sz="2200" dirty="0" smtClean="0"/>
          </a:p>
          <a:p>
            <a:pPr lvl="1" eaLnBrk="1" hangingPunct="1"/>
            <a:endParaRPr lang="en-US" sz="2200" dirty="0" smtClean="0"/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</p:txBody>
      </p:sp>
      <p:pic>
        <p:nvPicPr>
          <p:cNvPr id="5" name="Content Placeholder 4" descr="P &amp; R letter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5791200"/>
            <a:ext cx="706438" cy="5302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334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29200" y="6134100"/>
            <a:ext cx="3581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0" y="63563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One International Place • 8th Floor • Boston, Massachusetts 02110-2600 • [P] 617.951.3100 [F] 617.951.9929 • pabianrussell.com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file">
  <a:themeElements>
    <a:clrScheme name="Custom 3">
      <a:dk1>
        <a:srgbClr val="003366"/>
      </a:dk1>
      <a:lt1>
        <a:srgbClr val="FFFFFF"/>
      </a:lt1>
      <a:dk2>
        <a:srgbClr val="006666"/>
      </a:dk2>
      <a:lt2>
        <a:srgbClr val="FFFFFF"/>
      </a:lt2>
      <a:accent1>
        <a:srgbClr val="001B6D"/>
      </a:accent1>
      <a:accent2>
        <a:srgbClr val="001B6D"/>
      </a:accent2>
      <a:accent3>
        <a:srgbClr val="AAB8B8"/>
      </a:accent3>
      <a:accent4>
        <a:srgbClr val="DADADA"/>
      </a:accent4>
      <a:accent5>
        <a:srgbClr val="B8CAFF"/>
      </a:accent5>
      <a:accent6>
        <a:srgbClr val="00B9E7"/>
      </a:accent6>
      <a:hlink>
        <a:srgbClr val="FFFFCC"/>
      </a:hlink>
      <a:folHlink>
        <a:srgbClr val="33CCCC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15430</TotalTime>
  <Words>1197</Words>
  <Application>Microsoft Office PowerPoint</Application>
  <PresentationFormat>On-screen Show (4:3)</PresentationFormat>
  <Paragraphs>141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1_Profile</vt:lpstr>
      <vt:lpstr>Application Appeal Process</vt:lpstr>
      <vt:lpstr>Appeal Process  130 CMR 610.000</vt:lpstr>
      <vt:lpstr>Grounds for Appeal  130 CMR 610.032(A)</vt:lpstr>
      <vt:lpstr>Request for a Fair Hearing  130 CMR 610.015</vt:lpstr>
      <vt:lpstr>Preparing for Hearing</vt:lpstr>
      <vt:lpstr>The Hearing </vt:lpstr>
      <vt:lpstr>Request for Rehearing  130 CMR 610.091</vt:lpstr>
      <vt:lpstr>Beyond the Appeal  M.G.L. 30(A) section 14(1)</vt:lpstr>
      <vt:lpstr>Beyond the Appeal (continued)</vt:lpstr>
      <vt:lpstr>Preparing the Complaint for Judicial Review </vt:lpstr>
      <vt:lpstr>Serving the Summons and Complaint </vt:lpstr>
      <vt:lpstr>The Record </vt:lpstr>
      <vt:lpstr> Judgment on the Pleadings</vt:lpstr>
      <vt:lpstr> Further Appellate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asmagula</dc:creator>
  <cp:lastModifiedBy>Patricia Keane Martin</cp:lastModifiedBy>
  <cp:revision>380</cp:revision>
  <cp:lastPrinted>2013-02-04T15:55:08Z</cp:lastPrinted>
  <dcterms:created xsi:type="dcterms:W3CDTF">2009-08-25T14:12:03Z</dcterms:created>
  <dcterms:modified xsi:type="dcterms:W3CDTF">2016-11-07T15:54:53Z</dcterms:modified>
</cp:coreProperties>
</file>