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Aspose.Slides for .NET 8.4.2.0-->
<p:presentation xmlns:a="http://schemas.openxmlformats.org/drawingml/2006/main" xmlns:r="http://schemas.openxmlformats.org/officeDocument/2006/relationships" xmlns:p="http://schemas.openxmlformats.org/presentationml/2006/main" saveSubsetFonts="1" autoCompressPictures="0">
  <p:sldMasterIdLst>
    <p:sldMasterId r:id="rId1" id="2147483648"/>
  </p:sldMasterIdLst>
  <p:notesMasterIdLst>
    <p:notesMasterId r:id="rId28"/>
  </p:notesMasterIdLst>
  <p:handoutMasterIdLst>
    <p:handoutMasterId r:id="rId29"/>
  </p:handoutMasterIdLst>
  <p:sldIdLst>
    <p:sldId r:id="rId2" id="269"/>
    <p:sldId r:id="rId3" id="271"/>
    <p:sldId r:id="rId4" id="293"/>
    <p:sldId r:id="rId5" id="275"/>
    <p:sldId r:id="rId6" id="287"/>
    <p:sldId r:id="rId7" id="294"/>
    <p:sldId r:id="rId8" id="288"/>
    <p:sldId r:id="rId9" id="289"/>
    <p:sldId r:id="rId10" id="277"/>
    <p:sldId r:id="rId11" id="286"/>
    <p:sldId r:id="rId12" id="295"/>
    <p:sldId r:id="rId13" id="297"/>
    <p:sldId r:id="rId14" id="296"/>
    <p:sldId r:id="rId15" id="298"/>
    <p:sldId r:id="rId16" id="290"/>
    <p:sldId r:id="rId17" id="299"/>
    <p:sldId r:id="rId18" id="291"/>
    <p:sldId r:id="rId19" id="300"/>
    <p:sldId r:id="rId20" id="278"/>
    <p:sldId r:id="rId21" id="281"/>
    <p:sldId r:id="rId22" id="282"/>
    <p:sldId r:id="rId23" id="301"/>
    <p:sldId r:id="rId24" id="292"/>
    <p:sldId r:id="rId25" id="302"/>
    <p:sldId r:id="rId26" id="303"/>
    <p:sldId r:id="rId27" id="30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BF7F2F"/>
    <a:srgbClr val="12615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fill>
          <a:solidFill>
            <a:schemeClr val="accent1">
              <a:tint val="40000"/>
            </a:schemeClr>
          </a:solidFill>
        </a:fill>
      </a:tcStyle>
    </a:band1H>
    <a:band1V>
      <a:tcStyle>
        <a:fill>
          <a:solidFill>
            <a:schemeClr val="accent1">
              <a:tint val="40000"/>
            </a:schemeClr>
          </a:solidFill>
        </a:fill>
      </a:tcStyle>
    </a:band1V>
    <a:lastCol>
      <a:tcTxStyle b="on">
        <a:fontRef idx="minor">
          <a:prstClr val="black"/>
        </a:fontRef>
        <a:schemeClr val="lt1"/>
      </a:tcTxStyle>
      <a:tcStyle>
        <a:fill>
          <a:solidFill>
            <a:schemeClr val="accent1"/>
          </a:solidFill>
        </a:fill>
      </a:tcStyle>
    </a:lastCol>
    <a:firstCol>
      <a:tcTxStyle b="on">
        <a:fontRef idx="minor">
          <a:prstClr val="black"/>
        </a:fontRef>
        <a:schemeClr val="lt1"/>
      </a:tcTxStyle>
      <a:tcStyle>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slide" Target="slides/slide12.xml" /><Relationship Id="rId14" Type="http://schemas.openxmlformats.org/officeDocument/2006/relationships/slide" Target="slides/slide13.xml" /><Relationship Id="rId15" Type="http://schemas.openxmlformats.org/officeDocument/2006/relationships/slide" Target="slides/slide14.xml" /><Relationship Id="rId16" Type="http://schemas.openxmlformats.org/officeDocument/2006/relationships/slide" Target="slides/slide15.xml" /><Relationship Id="rId17" Type="http://schemas.openxmlformats.org/officeDocument/2006/relationships/slide" Target="slides/slide16.xml" /><Relationship Id="rId18" Type="http://schemas.openxmlformats.org/officeDocument/2006/relationships/slide" Target="slides/slide17.xml" /><Relationship Id="rId19" Type="http://schemas.openxmlformats.org/officeDocument/2006/relationships/slide" Target="slides/slide18.xml" /><Relationship Id="rId2" Type="http://schemas.openxmlformats.org/officeDocument/2006/relationships/slide" Target="slides/slide1.xml" /><Relationship Id="rId20" Type="http://schemas.openxmlformats.org/officeDocument/2006/relationships/slide" Target="slides/slide19.xml" /><Relationship Id="rId21" Type="http://schemas.openxmlformats.org/officeDocument/2006/relationships/slide" Target="slides/slide20.xml" /><Relationship Id="rId22" Type="http://schemas.openxmlformats.org/officeDocument/2006/relationships/slide" Target="slides/slide21.xml" /><Relationship Id="rId23" Type="http://schemas.openxmlformats.org/officeDocument/2006/relationships/slide" Target="slides/slide22.xml" /><Relationship Id="rId24" Type="http://schemas.openxmlformats.org/officeDocument/2006/relationships/slide" Target="slides/slide23.xml" /><Relationship Id="rId25" Type="http://schemas.openxmlformats.org/officeDocument/2006/relationships/slide" Target="slides/slide24.xml" /><Relationship Id="rId26" Type="http://schemas.openxmlformats.org/officeDocument/2006/relationships/slide" Target="slides/slide25.xml" /><Relationship Id="rId27" Type="http://schemas.openxmlformats.org/officeDocument/2006/relationships/slide" Target="slides/slide26.xml" /><Relationship Id="rId28" Type="http://schemas.openxmlformats.org/officeDocument/2006/relationships/notesMaster" Target="notesMasters/notesMaster1.xml" /><Relationship Id="rId29" Type="http://schemas.openxmlformats.org/officeDocument/2006/relationships/handoutMaster" Target="handoutMasters/handoutMaster1.xml" /><Relationship Id="rId3" Type="http://schemas.openxmlformats.org/officeDocument/2006/relationships/slide" Target="slides/slide2.xml" /><Relationship Id="rId30" Type="http://schemas.openxmlformats.org/officeDocument/2006/relationships/presProps" Target="presProps.xml" /><Relationship Id="rId31" Type="http://schemas.openxmlformats.org/officeDocument/2006/relationships/viewProps" Target="viewProps.xml" /><Relationship Id="rId32" Type="http://schemas.openxmlformats.org/officeDocument/2006/relationships/theme" Target="theme/theme1.xml" /><Relationship Id="rId33" Type="http://schemas.openxmlformats.org/officeDocument/2006/relationships/tableStyles" Target="tableStyles.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p:spPr>
        <p:txBody>
          <a:bodyPr vert="horz" lIns="91440" tIns="45720" rIns="91440" bIns="45720" rtlCol="0"/>
          <a:lstStyle>
            <a:lvl1pPr algn="r">
              <a:defRPr sz="1200"/>
            </a:lvl1pPr>
          </a:lstStyle>
          <a:p>
            <a:fld id="{B8F59221-1FB7-C04F-A41E-3D1C1283DD20}" type="datetimeFigureOut">
              <a:rPr lang="en-US" smtClean="0"/>
              <a:t>4/5/2021</a:t>
            </a:fld>
            <a:endParaRPr lang="en-US"/>
          </a:p>
        </p:txBody>
      </p:sp>
      <p:sp>
        <p:nvSpPr>
          <p:cNvPr id="4" name="Footer Placeholder 3"/>
          <p:cNvSpPr>
            <a:spLocks noGrp="1"/>
          </p:cNvSpPr>
          <p:nvPr>
            <p:ph type="ftr" sz="quarter" idx="2"/>
          </p:nvPr>
        </p:nvSpPr>
        <p:spPr>
          <a:xfrm>
            <a:off x="0" y="8685213"/>
            <a:ext cx="2971800" cy="457200"/>
          </a:xfrm>
          <a:prstGeom prst="rect"/>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p:spPr>
        <p:txBody>
          <a:bodyPr vert="horz" lIns="91440" tIns="45720" rIns="91440" bIns="45720" rtlCol="0" anchor="b"/>
          <a:lstStyle>
            <a:lvl1pPr algn="r">
              <a:defRPr sz="1200"/>
            </a:lvl1pPr>
          </a:lstStyle>
          <a:p>
            <a:fld id="{F2B0B349-1B87-EE4F-BD3A-7706DC45A5F3}" type="slidenum">
              <a:rPr lang="en-US" smtClean="0"/>
              <a:t>‹#›</a:t>
            </a:fld>
            <a:endParaRPr lang="en-US"/>
          </a:p>
        </p:txBody>
      </p:sp>
    </p:spTree>
    <p:extLst>
      <p:ext uri="{BB962C8B-B14F-4D97-AF65-F5344CB8AC3E}">
        <p14:creationId xmlns:p14="http://schemas.microsoft.com/office/powerpoint/2010/main" val="881488174"/>
      </p:ext>
    </p:extLst>
  </p:cSld>
  <p:clrMap bg1="lt1" tx1="dk1" bg2="lt2" tx2="dk2" accent1="accent1" accent2="accent2" accent3="accent3" accent4="accent4" accent5="accent5" accent6="accent6" hlink="hlink" folHlink="folHlink"/>
  <p:hf hdr="0" ftr="0" dt="0"/>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p:spPr>
        <p:txBody>
          <a:bodyPr vert="horz" lIns="91440" tIns="45720" rIns="91440" bIns="45720" rtlCol="0"/>
          <a:lstStyle>
            <a:lvl1pPr algn="r">
              <a:defRPr sz="1200"/>
            </a:lvl1pPr>
          </a:lstStyle>
          <a:p>
            <a:fld id="{B7096994-EAB4-DF4D-A32D-9E901F2B2C05}" type="datetimeFigureOut">
              <a:rPr lang="en-US" smtClean="0"/>
              <a:t>4/5/2021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p:spPr>
        <p:txBody>
          <a:bodyPr vert="horz" lIns="91440" tIns="45720" rIns="91440" bIns="45720" rtlCol="0"/>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6" name="Footer Placeholder 5"/>
          <p:cNvSpPr>
            <a:spLocks noGrp="1"/>
          </p:cNvSpPr>
          <p:nvPr>
            <p:ph type="ftr" sz="quarter" idx="4"/>
          </p:nvPr>
        </p:nvSpPr>
        <p:spPr>
          <a:xfrm>
            <a:off x="0" y="8685213"/>
            <a:ext cx="2971800" cy="457200"/>
          </a:xfrm>
          <a:prstGeom prst="rect"/>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p:spPr>
        <p:txBody>
          <a:bodyPr vert="horz" lIns="91440" tIns="45720" rIns="91440" bIns="45720" rtlCol="0" anchor="b"/>
          <a:lstStyle>
            <a:lvl1pPr algn="r">
              <a:defRPr sz="1200"/>
            </a:lvl1pPr>
          </a:lstStyle>
          <a:p>
            <a:fld id="{56B5847F-DAEE-F44D-B66E-D69E741D4549}" type="slidenum">
              <a:rPr lang="en-US" smtClean="0"/>
              <a:t>‹#›</a:t>
            </a:fld>
            <a:endParaRPr lang="en-US"/>
          </a:p>
        </p:txBody>
      </p:sp>
    </p:spTree>
    <p:extLst>
      <p:ext uri="{BB962C8B-B14F-4D97-AF65-F5344CB8AC3E}">
        <p14:creationId xmlns:p14="http://schemas.microsoft.com/office/powerpoint/2010/main" val="210059163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image" Target="../media/image1.jpeg"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Title 1"/>
          <p:cNvSpPr>
            <a:spLocks noGrp="1"/>
          </p:cNvSpPr>
          <p:nvPr>
            <p:ph type="title"/>
          </p:nvPr>
        </p:nvSpPr>
        <p:spPr>
          <a:xfrm>
            <a:off x="1600200" y="182880"/>
            <a:ext cx="5943600" cy="914400"/>
          </a:xfrm>
        </p:spPr>
        <p:txBody>
          <a:bodyPr/>
          <a:lstStyle/>
          <a:p>
            <a:r>
              <a:rPr lang="en-US" dirty="1"/>
              <a:t>Click to edit Master title style</a:t>
            </a:r>
          </a:p>
        </p:txBody>
      </p:sp>
      <p:sp>
        <p:nvSpPr>
          <p:cNvPr id="8" name="Content Placeholder 2"/>
          <p:cNvSpPr>
            <a:spLocks noGrp="1"/>
          </p:cNvSpPr>
          <p:nvPr>
            <p:ph idx="1"/>
          </p:nvPr>
        </p:nvSpPr>
        <p:spPr>
          <a:xfrm>
            <a:off x="1600200" y="2057400"/>
            <a:ext cx="5943600" cy="4114800"/>
          </a:xfrm>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9" name="Slide Number Placeholder 5"/>
          <p:cNvSpPr>
            <a:spLocks noGrp="1"/>
          </p:cNvSpPr>
          <p:nvPr>
            <p:ph type="sldNum" sz="quarter" idx="12"/>
          </p:nvPr>
        </p:nvSpPr>
        <p:spPr>
          <a:xfrm>
            <a:off x="6553200" y="6356350"/>
            <a:ext cx="2133600" cy="365125"/>
          </a:xfrm>
        </p:spPr>
        <p:txBody>
          <a:bodyPr/>
          <a:lstStyle/>
          <a:p>
            <a:fld id="{5B413348-AA02-F945-8DE5-31DDA3B37971}" type="slidenum">
              <a:rPr lang="en-US" smtClean="0"/>
              <a:t>‹#›</a:t>
            </a:fld>
            <a:endParaRPr lang="en-US"/>
          </a:p>
        </p:txBody>
      </p:sp>
      <p:sp>
        <p:nvSpPr>
          <p:cNvPr id="10" name="Date Placeholder 3"/>
          <p:cNvSpPr>
            <a:spLocks noGrp="1"/>
          </p:cNvSpPr>
          <p:nvPr>
            <p:ph type="dt" sz="half" idx="2"/>
          </p:nvPr>
        </p:nvSpPr>
        <p:spPr>
          <a:xfrm>
            <a:off x="1600200" y="6400800"/>
            <a:ext cx="2133600" cy="365125"/>
          </a:xfrm>
          <a:prstGeom prst="rect"/>
        </p:spPr>
        <p:txBody>
          <a:bodyPr vert="horz" lIns="0" tIns="0" rIns="0" bIns="0" rtlCol="0" anchor="t" anchorCtr="0"/>
          <a:lstStyle>
            <a:lvl1pPr algn="l">
              <a:defRPr sz="1200">
                <a:solidFill>
                  <a:schemeClr val="tx1">
                    <a:lumMod val="50000"/>
                    <a:lumOff val="50000"/>
                  </a:schemeClr>
                </a:solidFill>
              </a:defRPr>
            </a:lvl1pPr>
          </a:lstStyle>
          <a:p>
            <a:fld id="{875E3C65-C61A-BF44-B1FC-3E359A3CDB04}" type="datetime1">
              <a:rPr lang="en-US" smtClean="0"/>
              <a:t>4/5/2021</a:t>
            </a:fld>
            <a:r>
              <a:rPr lang="en-US" dirty="1"/>
              <a:t> Casner &amp; Edwards, LLP</a:t>
            </a:r>
          </a:p>
        </p:txBody>
      </p:sp>
    </p:spTree>
    <p:extLst>
      <p:ext uri="{BB962C8B-B14F-4D97-AF65-F5344CB8AC3E}">
        <p14:creationId xmlns:p14="http://schemas.microsoft.com/office/powerpoint/2010/main" val="106315767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srcRect/>
          <a:stretch>
            <a:fillRect/>
          </a:stretch>
        </p:blipFill>
        <p:spPr>
          <a:xfrm>
            <a:off x="0" y="0"/>
            <a:ext cx="9144000" cy="6858000"/>
          </a:xfrm>
          <a:prstGeom prst="rect"/>
        </p:spPr>
      </p:pic>
      <p:sp>
        <p:nvSpPr>
          <p:cNvPr id="3" name="Text Placeholder 2"/>
          <p:cNvSpPr>
            <a:spLocks noGrp="1"/>
          </p:cNvSpPr>
          <p:nvPr>
            <p:ph type="body" idx="1"/>
          </p:nvPr>
        </p:nvSpPr>
        <p:spPr>
          <a:xfrm>
            <a:off x="0" y="4101451"/>
            <a:ext cx="9143999" cy="2095220"/>
          </a:xfrm>
        </p:spPr>
        <p:txBody>
          <a:bodyPr anchor="t" anchorCtr="0"/>
          <a:lstStyle>
            <a:lvl1pPr marL="0" indent="0" algn="ctr">
              <a:buNone/>
              <a:defRPr sz="24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a:t>Click to edit Master text styles</a:t>
            </a:r>
          </a:p>
        </p:txBody>
      </p:sp>
    </p:spTree>
    <p:extLst>
      <p:ext uri="{BB962C8B-B14F-4D97-AF65-F5344CB8AC3E}">
        <p14:creationId xmlns:p14="http://schemas.microsoft.com/office/powerpoint/2010/main" val="33696893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
        <p:nvSpPr>
          <p:cNvPr id="3" name="Content Placeholder 2"/>
          <p:cNvSpPr>
            <a:spLocks noGrp="1"/>
          </p:cNvSpPr>
          <p:nvPr>
            <p:ph idx="1"/>
          </p:nvPr>
        </p:nvSpPr>
        <p:spPr/>
        <p:txBody>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6" name="Slide Number Placeholder 5"/>
          <p:cNvSpPr>
            <a:spLocks noGrp="1"/>
          </p:cNvSpPr>
          <p:nvPr>
            <p:ph type="sldNum" sz="quarter" idx="12"/>
          </p:nvPr>
        </p:nvSpPr>
        <p:spPr/>
        <p:txBody>
          <a:bodyPr/>
          <a:lstStyle/>
          <a:p>
            <a:fld id="{5B413348-AA02-F945-8DE5-31DDA3B37971}" type="slidenum">
              <a:rPr lang="en-US" smtClean="0"/>
              <a:t>‹#›</a:t>
            </a:fld>
            <a:endParaRPr lang="en-US"/>
          </a:p>
        </p:txBody>
      </p:sp>
      <p:sp>
        <p:nvSpPr>
          <p:cNvPr id="7" name="Date Placeholder 3"/>
          <p:cNvSpPr>
            <a:spLocks noGrp="1"/>
          </p:cNvSpPr>
          <p:nvPr>
            <p:ph type="dt" sz="half" idx="2"/>
          </p:nvPr>
        </p:nvSpPr>
        <p:spPr>
          <a:xfrm>
            <a:off x="1600200" y="6400800"/>
            <a:ext cx="2971800" cy="320675"/>
          </a:xfrm>
          <a:prstGeom prst="rect"/>
        </p:spPr>
        <p:txBody>
          <a:bodyPr vert="horz" lIns="0" tIns="0" rIns="0" bIns="0" rtlCol="0" anchor="t" anchorCtr="0"/>
          <a:lstStyle>
            <a:lvl1pPr algn="l">
              <a:defRPr sz="1200">
                <a:solidFill>
                  <a:schemeClr val="tx1">
                    <a:lumMod val="50000"/>
                    <a:lumOff val="50000"/>
                  </a:schemeClr>
                </a:solidFill>
              </a:defRPr>
            </a:lvl1pPr>
          </a:lstStyle>
          <a:p>
            <a:fld id="{6327E252-9BB5-9E49-B4ED-C8429A4B8512}" type="datetime1">
              <a:rPr lang="en-US" smtClean="0"/>
              <a:t>4/5/2021</a:t>
            </a:fld>
            <a:r>
              <a:rPr lang="en-US" dirty="1"/>
              <a:t> Casner &amp; Edwards, LLP</a:t>
            </a:r>
          </a:p>
        </p:txBody>
      </p:sp>
    </p:spTree>
    <p:extLst>
      <p:ext uri="{BB962C8B-B14F-4D97-AF65-F5344CB8AC3E}">
        <p14:creationId xmlns:p14="http://schemas.microsoft.com/office/powerpoint/2010/main" val="124853940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1"/>
              <a:t>Click to edit Master title style</a:t>
            </a:r>
          </a:p>
        </p:txBody>
      </p:sp>
      <p:sp>
        <p:nvSpPr>
          <p:cNvPr id="3" name="Content Placeholder 2"/>
          <p:cNvSpPr>
            <a:spLocks noGrp="1"/>
          </p:cNvSpPr>
          <p:nvPr>
            <p:ph sz="half" idx="1"/>
          </p:nvPr>
        </p:nvSpPr>
        <p:spPr>
          <a:xfrm>
            <a:off x="1600199" y="2057400"/>
            <a:ext cx="347182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7" name="Slide Number Placeholder 6"/>
          <p:cNvSpPr>
            <a:spLocks noGrp="1"/>
          </p:cNvSpPr>
          <p:nvPr>
            <p:ph type="sldNum" sz="quarter" idx="12"/>
          </p:nvPr>
        </p:nvSpPr>
        <p:spPr/>
        <p:txBody>
          <a:bodyPr/>
          <a:lstStyle/>
          <a:p>
            <a:fld id="{5B413348-AA02-F945-8DE5-31DDA3B37971}" type="slidenum">
              <a:rPr lang="en-US" smtClean="0"/>
              <a:t>‹#›</a:t>
            </a:fld>
            <a:endParaRPr lang="en-US"/>
          </a:p>
        </p:txBody>
      </p:sp>
      <p:sp>
        <p:nvSpPr>
          <p:cNvPr id="8" name="Date Placeholder 3"/>
          <p:cNvSpPr>
            <a:spLocks noGrp="1"/>
          </p:cNvSpPr>
          <p:nvPr>
            <p:ph type="dt" sz="half" idx="13"/>
          </p:nvPr>
        </p:nvSpPr>
        <p:spPr>
          <a:xfrm>
            <a:off x="1600200" y="6400800"/>
            <a:ext cx="2971800" cy="320675"/>
          </a:xfrm>
          <a:prstGeom prst="rect"/>
        </p:spPr>
        <p:txBody>
          <a:bodyPr vert="horz" lIns="0" tIns="0" rIns="0" bIns="0" rtlCol="0" anchor="t" anchorCtr="0"/>
          <a:lstStyle>
            <a:lvl1pPr algn="l">
              <a:defRPr sz="1200">
                <a:solidFill>
                  <a:schemeClr val="tx1">
                    <a:lumMod val="50000"/>
                    <a:lumOff val="50000"/>
                  </a:schemeClr>
                </a:solidFill>
              </a:defRPr>
            </a:lvl1pPr>
          </a:lstStyle>
          <a:p>
            <a:fld id="{3B242E13-EED4-2D45-AA5B-AD9E271514C6}" type="datetime1">
              <a:rPr lang="en-US" smtClean="0"/>
              <a:t>4/5/2021</a:t>
            </a:fld>
            <a:r>
              <a:rPr lang="en-US" dirty="1"/>
              <a:t> Casner &amp; Edwards, LLP</a:t>
            </a:r>
          </a:p>
        </p:txBody>
      </p:sp>
      <p:sp>
        <p:nvSpPr>
          <p:cNvPr id="9" name="Content Placeholder 2"/>
          <p:cNvSpPr>
            <a:spLocks noGrp="1"/>
          </p:cNvSpPr>
          <p:nvPr>
            <p:ph sz="half" idx="14"/>
          </p:nvPr>
        </p:nvSpPr>
        <p:spPr>
          <a:xfrm>
            <a:off x="5280853" y="2057400"/>
            <a:ext cx="3471823"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Tree>
    <p:extLst>
      <p:ext uri="{BB962C8B-B14F-4D97-AF65-F5344CB8AC3E}">
        <p14:creationId xmlns:p14="http://schemas.microsoft.com/office/powerpoint/2010/main" val="2416658373"/>
      </p:ext>
    </p:extLst>
  </p:cSld>
  <p:clrMapOvr>
    <a:masterClrMapping/>
  </p:clrMapOvr>
  <p:timing>
    <p:tnLst>
      <p:par>
        <p:cTn id="1" dur="indefinite"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theme" Target="../theme/theme1.xml" /><Relationship Id="rId6" Type="http://schemas.openxmlformats.org/officeDocument/2006/relationships/image" Target="../media/image2.jpeg"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6"/>
          <a:srcRect/>
          <a:stretch>
            <a:fillRect/>
          </a:stretch>
        </p:blipFill>
        <p:spPr>
          <a:xfrm>
            <a:off x="0" y="0"/>
            <a:ext cx="9144000" cy="1801368"/>
          </a:xfrm>
          <a:prstGeom prst="rect"/>
        </p:spPr>
      </p:pic>
      <p:sp>
        <p:nvSpPr>
          <p:cNvPr id="2" name="Title Placeholder 1"/>
          <p:cNvSpPr>
            <a:spLocks noGrp="1"/>
          </p:cNvSpPr>
          <p:nvPr>
            <p:ph type="title"/>
          </p:nvPr>
        </p:nvSpPr>
        <p:spPr>
          <a:xfrm>
            <a:off x="1600200" y="182880"/>
            <a:ext cx="5943600" cy="914400"/>
          </a:xfrm>
          <a:prstGeom prst="rect"/>
        </p:spPr>
        <p:txBody>
          <a:bodyPr vert="horz" lIns="0" tIns="0" rIns="0" bIns="0" rtlCol="0" anchor="ctr">
            <a:normAutofit/>
          </a:bodyPr>
          <a:lstStyle/>
          <a:p>
            <a:r>
              <a:rPr lang="en-US" dirty="1"/>
              <a:t>Click to edit Master title style</a:t>
            </a:r>
          </a:p>
        </p:txBody>
      </p:sp>
      <p:sp>
        <p:nvSpPr>
          <p:cNvPr id="3" name="Text Placeholder 2"/>
          <p:cNvSpPr>
            <a:spLocks noGrp="1"/>
          </p:cNvSpPr>
          <p:nvPr>
            <p:ph type="body" idx="1"/>
          </p:nvPr>
        </p:nvSpPr>
        <p:spPr>
          <a:xfrm>
            <a:off x="1600200" y="2057400"/>
            <a:ext cx="7315200" cy="3886200"/>
          </a:xfrm>
          <a:prstGeom prst="rect"/>
        </p:spPr>
        <p:txBody>
          <a:bodyPr vert="horz" lIns="0" tIns="0" rIns="0" bIns="0" rtlCol="0">
            <a:noAutofit/>
          </a:bodyPr>
          <a:lstStyle/>
          <a:p>
            <a:pPr lvl="0"/>
            <a:r>
              <a:rPr lang="en-US" dirty="1"/>
              <a:t>Click to edit Master text styles</a:t>
            </a:r>
          </a:p>
          <a:p>
            <a:pPr lvl="1"/>
            <a:r>
              <a:rPr lang="en-US" dirty="1"/>
              <a:t>Second level</a:t>
            </a:r>
          </a:p>
          <a:p>
            <a:pPr lvl="2"/>
            <a:r>
              <a:rPr lang="en-US" dirty="1"/>
              <a:t>Third level</a:t>
            </a:r>
          </a:p>
          <a:p>
            <a:pPr lvl="3"/>
            <a:r>
              <a:rPr lang="en-US" dirty="1"/>
              <a:t>Fourth level</a:t>
            </a:r>
          </a:p>
          <a:p>
            <a:pPr lvl="4"/>
            <a:r>
              <a:rPr lang="en-US" dirty="1"/>
              <a:t>Fifth level</a:t>
            </a:r>
          </a:p>
        </p:txBody>
      </p:sp>
      <p:sp>
        <p:nvSpPr>
          <p:cNvPr id="4" name="Date Placeholder 3"/>
          <p:cNvSpPr>
            <a:spLocks noGrp="1"/>
          </p:cNvSpPr>
          <p:nvPr>
            <p:ph type="dt" sz="half" idx="2"/>
          </p:nvPr>
        </p:nvSpPr>
        <p:spPr>
          <a:xfrm>
            <a:off x="1600200" y="6400800"/>
            <a:ext cx="2903704" cy="320675"/>
          </a:xfrm>
          <a:prstGeom prst="rect"/>
        </p:spPr>
        <p:txBody>
          <a:bodyPr vert="horz" lIns="0" tIns="0" rIns="0" bIns="0" rtlCol="0" anchor="t" anchorCtr="0"/>
          <a:lstStyle>
            <a:lvl1pPr algn="l">
              <a:defRPr sz="1200">
                <a:solidFill>
                  <a:schemeClr val="tx1">
                    <a:lumMod val="50000"/>
                    <a:lumOff val="50000"/>
                  </a:schemeClr>
                </a:solidFill>
              </a:defRPr>
            </a:lvl1pPr>
          </a:lstStyle>
          <a:p>
            <a:fld id="{54C0095C-F859-6E48-BC21-64AFA9E7D118}" type="datetime1">
              <a:rPr lang="en-US" smtClean="0"/>
              <a:t>4/5/2021</a:t>
            </a:fld>
            <a:r>
              <a:rPr lang="en-US" dirty="1"/>
              <a:t> Casner &amp; Edwards, LLP</a:t>
            </a:r>
          </a:p>
        </p:txBody>
      </p:sp>
      <p:sp>
        <p:nvSpPr>
          <p:cNvPr id="6" name="Slide Number Placeholder 5"/>
          <p:cNvSpPr>
            <a:spLocks noGrp="1"/>
          </p:cNvSpPr>
          <p:nvPr>
            <p:ph type="sldNum" sz="quarter" idx="4"/>
          </p:nvPr>
        </p:nvSpPr>
        <p:spPr>
          <a:xfrm>
            <a:off x="6553200" y="6356350"/>
            <a:ext cx="2133600" cy="365125"/>
          </a:xfrm>
          <a:prstGeom prst="rect"/>
        </p:spPr>
        <p:txBody>
          <a:bodyPr vert="horz" lIns="0" tIns="0" rIns="0" bIns="0" rtlCol="0" anchor="t" anchorCtr="0"/>
          <a:lstStyle>
            <a:lvl1pPr algn="r">
              <a:defRPr sz="1200">
                <a:solidFill>
                  <a:srgbClr val="7F7F7F"/>
                </a:solidFill>
              </a:defRPr>
            </a:lvl1pPr>
          </a:lstStyle>
          <a:p>
            <a:fld id="{5B413348-AA02-F945-8DE5-31DDA3B37971}" type="slidenum">
              <a:rPr lang="en-US" smtClean="0"/>
              <a:t>‹#›</a:t>
            </a:fld>
            <a:endParaRPr lang="en-US"/>
          </a:p>
        </p:txBody>
      </p:sp>
      <p:cxnSp>
        <p:nvCxnSpPr>
          <p:cNvPr id="8" name="Straight Connector 7"/>
          <p:cNvCxnSpPr/>
          <p:nvPr userDrawn="1"/>
        </p:nvCxnSpPr>
        <p:spPr>
          <a:xfrm>
            <a:off x="1600200" y="6275110"/>
            <a:ext cx="7531100" cy="0"/>
          </a:xfrm>
          <a:prstGeom prst="line"/>
          <a:solidFill>
            <a:schemeClr val="accent1"/>
          </a:solidFill>
          <a:ln w="12700" cap="flat" cmpd="sng" algn="ctr">
            <a:solidFill>
              <a:srgbClr val="BF7F2F"/>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256854647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Lst>
  <p:timing>
    <p:tnLst>
      <p:par>
        <p:cTn id="1" dur="indefinite" restart="never" nodeType="tmRoot"/>
      </p:par>
    </p:tnLst>
  </p:timing>
  <p:hf hdr="0"/>
  <p:txStyles>
    <p:titleStyle>
      <a:lvl1pPr algn="l" defTabSz="457200" rtl="0" eaLnBrk="1" latinLnBrk="0" hangingPunct="1">
        <a:spcBef>
          <a:spcPct val="0"/>
        </a:spcBef>
        <a:buNone/>
        <a:defRPr sz="2800" b="0" kern="1200">
          <a:solidFill>
            <a:srgbClr val="12615E"/>
          </a:solidFill>
          <a:latin typeface="+mj-lt"/>
          <a:ea typeface="+mj-ea"/>
          <a:cs typeface="+mj-cs"/>
        </a:defRPr>
      </a:lvl1pPr>
    </p:titleStyle>
    <p:bodyStyle>
      <a:lvl1pPr marL="0" indent="0" algn="l" defTabSz="457200" rtl="0" eaLnBrk="1" latinLnBrk="0" hangingPunct="1">
        <a:spcBef>
          <a:spcPct val="20000"/>
        </a:spcBef>
        <a:buFont typeface="Arial"/>
        <a:buNone/>
        <a:defRPr sz="2200" kern="1200">
          <a:solidFill>
            <a:schemeClr val="tx1"/>
          </a:solidFill>
          <a:latin typeface="Times New Roman"/>
          <a:ea typeface="+mn-ea"/>
          <a:cs typeface="Times New Roman"/>
        </a:defRPr>
      </a:lvl1pPr>
      <a:lvl2pPr marL="742950" indent="-285750" algn="l" defTabSz="457200" rtl="0" eaLnBrk="1" latinLnBrk="0" hangingPunct="1">
        <a:spcBef>
          <a:spcPct val="20000"/>
        </a:spcBef>
        <a:buClr>
          <a:srgbClr val="BF7F2F"/>
        </a:buClr>
        <a:buFont typeface="Wingdings" charset="2"/>
        <a:buChar char="§"/>
        <a:defRPr sz="1800" kern="1200">
          <a:solidFill>
            <a:schemeClr val="tx1"/>
          </a:solidFill>
          <a:latin typeface="Times New Roman"/>
          <a:ea typeface="+mn-ea"/>
          <a:cs typeface="Times New Roman"/>
        </a:defRPr>
      </a:lvl2pPr>
      <a:lvl3pPr marL="1143000" indent="-228600" algn="l" defTabSz="457200" rtl="0" eaLnBrk="1" latinLnBrk="0" hangingPunct="1">
        <a:spcBef>
          <a:spcPct val="20000"/>
        </a:spcBef>
        <a:buClr>
          <a:srgbClr val="BF7F2F"/>
        </a:buClr>
        <a:buFont typeface="Wingdings" charset="2"/>
        <a:buChar char="§"/>
        <a:defRPr sz="1600" kern="1200">
          <a:solidFill>
            <a:schemeClr val="tx1"/>
          </a:solidFill>
          <a:latin typeface="Times New Roman"/>
          <a:ea typeface="+mn-ea"/>
          <a:cs typeface="Times New Roman"/>
        </a:defRPr>
      </a:lvl3pPr>
      <a:lvl4pPr marL="1600200" indent="-228600" algn="l" defTabSz="457200" rtl="0" eaLnBrk="1" latinLnBrk="0" hangingPunct="1">
        <a:spcBef>
          <a:spcPct val="20000"/>
        </a:spcBef>
        <a:buClr>
          <a:srgbClr val="BF7F2F"/>
        </a:buClr>
        <a:buFont typeface="Wingdings" charset="2"/>
        <a:buChar char="§"/>
        <a:defRPr sz="1400" kern="1200">
          <a:solidFill>
            <a:schemeClr val="tx1"/>
          </a:solidFill>
          <a:latin typeface="Times New Roman"/>
          <a:ea typeface="+mn-ea"/>
          <a:cs typeface="Times New Roman"/>
        </a:defRPr>
      </a:lvl4pPr>
      <a:lvl5pPr marL="2057400" indent="-228600" algn="l" defTabSz="457200" rtl="0" eaLnBrk="1" latinLnBrk="0" hangingPunct="1">
        <a:spcBef>
          <a:spcPct val="20000"/>
        </a:spcBef>
        <a:buClr>
          <a:srgbClr val="BF7F2F"/>
        </a:buClr>
        <a:buFont typeface="Wingdings" charset="2"/>
        <a:buChar char="§"/>
        <a:defRPr sz="1400" kern="1200">
          <a:solidFill>
            <a:schemeClr val="tx1"/>
          </a:solidFill>
          <a:latin typeface="Times New Roman"/>
          <a:ea typeface="+mn-ea"/>
          <a:cs typeface="Times New Roma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hyperlink" Target="mailto:janesmith@email.gov" TargetMode="External" /><Relationship Id="rId3" Type="http://schemas.openxmlformats.org/officeDocument/2006/relationships/hyperlink" Target="mailto:johnsmith@email.gov" TargetMode="Externa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922804"/>
            <a:ext cx="9143999" cy="4273867"/>
          </a:xfrm>
        </p:spPr>
        <p:txBody>
          <a:bodyPr/>
          <a:lstStyle/>
          <a:p>
            <a:endParaRPr lang="en-US" sz="1200" i="1" smtClean="0"/>
          </a:p>
          <a:p>
            <a:r>
              <a:rPr lang="en-US" sz="3200" i="1" dirty="1" smtClean="0"/>
              <a:t>Evidence Admissibility in Family Law Cases</a:t>
            </a:r>
          </a:p>
          <a:p>
            <a:endParaRPr lang="en-US"/>
          </a:p>
          <a:p>
            <a:pPr algn="r"/>
            <a:r>
              <a:rPr lang="en-US" sz="2800" b="1" dirty="1" smtClean="0"/>
              <a:t>			Michael P. Judge</a:t>
            </a:r>
          </a:p>
          <a:p>
            <a:pPr algn="r"/>
            <a:r>
              <a:rPr lang="en-US" sz="2000" dirty="1" smtClean="0"/>
              <a:t>Casner &amp; Edwards, LLP</a:t>
            </a:r>
          </a:p>
          <a:p>
            <a:pPr algn="r"/>
            <a:r>
              <a:rPr lang="en-US" sz="2000" dirty="1" smtClean="0"/>
              <a:t>303 Congress Street</a:t>
            </a:r>
          </a:p>
          <a:p>
            <a:pPr algn="r"/>
            <a:r>
              <a:rPr lang="en-US" sz="2000" dirty="1" smtClean="0"/>
              <a:t>Boston, MA 02110</a:t>
            </a:r>
          </a:p>
          <a:p>
            <a:pPr algn="r"/>
            <a:r>
              <a:rPr lang="en-US" sz="2000" dirty="1" smtClean="0"/>
              <a:t>(617) 426-5900</a:t>
            </a:r>
          </a:p>
          <a:p>
            <a:pPr algn="r"/>
            <a:r>
              <a:rPr lang="en-US" sz="2000" dirty="1" smtClean="0"/>
              <a:t>judge@casneredwards.com</a:t>
            </a:r>
            <a:endParaRPr lang="en-US" sz="2000"/>
          </a:p>
        </p:txBody>
      </p:sp>
    </p:spTree>
    <p:extLst>
      <p:ext uri="{BB962C8B-B14F-4D97-AF65-F5344CB8AC3E}">
        <p14:creationId xmlns:p14="http://schemas.microsoft.com/office/powerpoint/2010/main" val="10615592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80075"/>
            <a:ext cx="9143999" cy="4316596"/>
          </a:xfrm>
        </p:spPr>
        <p:txBody>
          <a:bodyPr/>
          <a:lstStyle/>
          <a:p>
            <a:r>
              <a:rPr lang="en-US" b="1" u="sng" cap="all" dirty="1" smtClean="0"/>
              <a:t>Other Exceptions to Spousal Disqualification</a:t>
            </a:r>
          </a:p>
          <a:p>
            <a:pPr algn="l"/>
            <a:r>
              <a:rPr lang="en-US" b="1" dirty="1" smtClean="0"/>
              <a:t>	(</a:t>
            </a:r>
            <a:r>
              <a:rPr lang="en-US" b="1" dirty="1"/>
              <a:t>F)</a:t>
            </a:r>
            <a:r>
              <a:rPr lang="en-US" dirty="1"/>
              <a:t> a violation of a vacate, restraining, or no-contact order or judgment </a:t>
            </a:r>
            <a:r>
              <a:rPr lang="en-US" dirty="1" smtClean="0"/>
              <a:t>	issued </a:t>
            </a:r>
            <a:r>
              <a:rPr lang="en-US" dirty="1"/>
              <a:t>by a Massachusetts court or a similar protection order from </a:t>
            </a:r>
            <a:r>
              <a:rPr lang="en-US" dirty="1" smtClean="0"/>
              <a:t>	another </a:t>
            </a:r>
            <a:r>
              <a:rPr lang="en-US" dirty="1"/>
              <a:t>jurisdiction;</a:t>
            </a:r>
          </a:p>
          <a:p>
            <a:pPr algn="l"/>
            <a:r>
              <a:rPr lang="en-US" b="1" dirty="1" smtClean="0"/>
              <a:t>	(</a:t>
            </a:r>
            <a:r>
              <a:rPr lang="en-US" b="1" dirty="1"/>
              <a:t>G)</a:t>
            </a:r>
            <a:r>
              <a:rPr lang="en-US" dirty="1"/>
              <a:t> a declaration of a deceased spouse if the court finds that it was </a:t>
            </a:r>
            <a:r>
              <a:rPr lang="en-US" dirty="1" smtClean="0"/>
              <a:t>	made </a:t>
            </a:r>
            <a:r>
              <a:rPr lang="en-US" dirty="1"/>
              <a:t>in good faith and upon the personal knowledge of the declarant; </a:t>
            </a:r>
            <a:r>
              <a:rPr lang="en-US" dirty="1" smtClean="0"/>
              <a:t>	or</a:t>
            </a:r>
            <a:endParaRPr lang="en-US"/>
          </a:p>
          <a:p>
            <a:pPr algn="l"/>
            <a:r>
              <a:rPr lang="en-US" b="1" dirty="1" smtClean="0"/>
              <a:t>	(</a:t>
            </a:r>
            <a:r>
              <a:rPr lang="en-US" b="1" dirty="1"/>
              <a:t>H)</a:t>
            </a:r>
            <a:r>
              <a:rPr lang="en-US" dirty="1"/>
              <a:t> a criminal proceeding in which the private conversation reveals a </a:t>
            </a:r>
            <a:r>
              <a:rPr lang="en-US" dirty="1" smtClean="0"/>
              <a:t>	bias </a:t>
            </a:r>
            <a:r>
              <a:rPr lang="en-US" dirty="1"/>
              <a:t>or motive on the part of a spouse testifying against his or her </a:t>
            </a:r>
            <a:r>
              <a:rPr lang="en-US" dirty="1" smtClean="0"/>
              <a:t>	spouse</a:t>
            </a:r>
            <a:r>
              <a:rPr lang="en-US" dirty="1"/>
              <a:t>.</a:t>
            </a:r>
          </a:p>
          <a:p>
            <a:endParaRPr lang="en-US" smtClean="0"/>
          </a:p>
        </p:txBody>
      </p:sp>
    </p:spTree>
    <p:extLst>
      <p:ext uri="{BB962C8B-B14F-4D97-AF65-F5344CB8AC3E}">
        <p14:creationId xmlns:p14="http://schemas.microsoft.com/office/powerpoint/2010/main" val="1579157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37346"/>
            <a:ext cx="9143999" cy="4359325"/>
          </a:xfrm>
        </p:spPr>
        <p:txBody>
          <a:bodyPr/>
          <a:lstStyle/>
          <a:p>
            <a:r>
              <a:rPr lang="en-US" b="1" u="sng" dirty="1" smtClean="0"/>
              <a:t>Psychotherapist - Patient Privilege</a:t>
            </a:r>
            <a:endParaRPr lang="en-US" b="1"/>
          </a:p>
          <a:p>
            <a:pPr algn="l"/>
            <a:r>
              <a:rPr lang="en-US" b="1" dirty="1"/>
              <a:t>	</a:t>
            </a:r>
            <a:r>
              <a:rPr lang="en-US" dirty="1"/>
              <a:t>	</a:t>
            </a:r>
          </a:p>
          <a:p>
            <a:pPr algn="l"/>
            <a:r>
              <a:rPr lang="en-US" dirty="1"/>
              <a:t>		A </a:t>
            </a:r>
            <a:r>
              <a:rPr lang="en-US" dirty="1" smtClean="0"/>
              <a:t>patient shall have the privilege of refusing to disclose, and of preventing a witness from disclosing, any communication, wherever made, between said patient and a psychotherapist relative to the diagnosis or treatment of the patient’s mental or emotional condition.</a:t>
            </a:r>
          </a:p>
          <a:p>
            <a:pPr algn="l"/>
            <a:endParaRPr lang="en-US"/>
          </a:p>
          <a:p>
            <a:pPr algn="l"/>
            <a:r>
              <a:rPr lang="en-US" dirty="1" smtClean="0"/>
              <a:t>		This privilege extends to patients engaged with a psychotherapist in marital therapy, family therapy or consultation in contemplation of such therapy.</a:t>
            </a:r>
            <a:endParaRPr lang="en-US"/>
          </a:p>
        </p:txBody>
      </p:sp>
    </p:spTree>
    <p:extLst>
      <p:ext uri="{BB962C8B-B14F-4D97-AF65-F5344CB8AC3E}">
        <p14:creationId xmlns:p14="http://schemas.microsoft.com/office/powerpoint/2010/main" val="849565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965533"/>
            <a:ext cx="9143999" cy="4231138"/>
          </a:xfrm>
        </p:spPr>
        <p:txBody>
          <a:bodyPr/>
          <a:lstStyle/>
          <a:p>
            <a:r>
              <a:rPr lang="en-US" b="1" u="sng" dirty="1" smtClean="0"/>
              <a:t>Limitation on Privilege</a:t>
            </a:r>
            <a:endParaRPr lang="en-US" smtClean="0"/>
          </a:p>
          <a:p>
            <a:pPr algn="l"/>
            <a:r>
              <a:rPr lang="en-US" dirty="1"/>
              <a:t>	</a:t>
            </a:r>
            <a:endParaRPr lang="en-US" smtClean="0"/>
          </a:p>
          <a:p>
            <a:pPr algn="l"/>
            <a:r>
              <a:rPr lang="en-US" dirty="1"/>
              <a:t>	</a:t>
            </a:r>
            <a:r>
              <a:rPr lang="en-US" dirty="1" smtClean="0"/>
              <a:t>The privilege does NOT protect the facts of the hospitalization or treatment, the dates, or the purpose of the </a:t>
            </a:r>
            <a:r>
              <a:rPr lang="en-US" dirty="1"/>
              <a:t>hospitalization or </a:t>
            </a:r>
            <a:r>
              <a:rPr lang="en-US" dirty="1" smtClean="0"/>
              <a:t>treatment, if such purpose does not implicate communications between the witnesses and psychotherapist.  </a:t>
            </a:r>
            <a:r>
              <a:rPr lang="en-US" u="sng" dirty="1" smtClean="0"/>
              <a:t>Comm. v. Kobrin</a:t>
            </a:r>
            <a:r>
              <a:rPr lang="en-US" dirty="1" smtClean="0"/>
              <a:t>, 395 Mass. 284, 294, 479 N.E.2d 674, 681 (1985).</a:t>
            </a:r>
            <a:endParaRPr lang="en-US"/>
          </a:p>
        </p:txBody>
      </p:sp>
    </p:spTree>
    <p:extLst>
      <p:ext uri="{BB962C8B-B14F-4D97-AF65-F5344CB8AC3E}">
        <p14:creationId xmlns:p14="http://schemas.microsoft.com/office/powerpoint/2010/main" val="3178623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999716"/>
            <a:ext cx="9143999" cy="4196955"/>
          </a:xfrm>
        </p:spPr>
        <p:txBody>
          <a:bodyPr/>
          <a:lstStyle/>
          <a:p>
            <a:r>
              <a:rPr lang="en-US" b="1" u="sng" dirty="1" smtClean="0"/>
              <a:t>Psychotherapist</a:t>
            </a:r>
            <a:endParaRPr lang="en-US" smtClean="0"/>
          </a:p>
          <a:p>
            <a:pPr algn="l"/>
            <a:r>
              <a:rPr lang="en-US" dirty="1"/>
              <a:t>	</a:t>
            </a:r>
            <a:endParaRPr lang="en-US" smtClean="0"/>
          </a:p>
          <a:p>
            <a:pPr algn="l"/>
            <a:r>
              <a:rPr lang="en-US" dirty="1"/>
              <a:t>		</a:t>
            </a:r>
            <a:r>
              <a:rPr lang="en-US" dirty="1" smtClean="0"/>
              <a:t>Understand who a psychotherapist is.  M.G.L. c. 233, sec. 20B</a:t>
            </a:r>
          </a:p>
          <a:p>
            <a:pPr algn="l"/>
            <a:endParaRPr lang="en-US"/>
          </a:p>
          <a:p>
            <a:pPr algn="l"/>
            <a:r>
              <a:rPr lang="en-US" dirty="1" smtClean="0"/>
              <a:t>		For the privilege to apply, the patient must be treating or having a 	consultation in contemplation of such therapy with a person who 	qualifies as a psychotherapist.</a:t>
            </a:r>
            <a:endParaRPr lang="en-US"/>
          </a:p>
        </p:txBody>
      </p:sp>
    </p:spTree>
    <p:extLst>
      <p:ext uri="{BB962C8B-B14F-4D97-AF65-F5344CB8AC3E}">
        <p14:creationId xmlns:p14="http://schemas.microsoft.com/office/powerpoint/2010/main" val="14572995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80075"/>
            <a:ext cx="9143999" cy="4316596"/>
          </a:xfrm>
        </p:spPr>
        <p:txBody>
          <a:bodyPr/>
          <a:lstStyle/>
          <a:p>
            <a:r>
              <a:rPr lang="en-US" b="1" u="sng" cap="all" dirty="1" smtClean="0"/>
              <a:t>E</a:t>
            </a:r>
            <a:r>
              <a:rPr lang="en-US" b="1" u="sng" dirty="1" smtClean="0"/>
              <a:t>xceptions to Psychotherapist-Patient Privilege</a:t>
            </a:r>
            <a:endParaRPr lang="en-US" b="1" u="sng" cap="all"/>
          </a:p>
          <a:p>
            <a:pPr algn="l"/>
            <a:r>
              <a:rPr lang="en-US" dirty="1"/>
              <a:t>	This </a:t>
            </a:r>
            <a:r>
              <a:rPr lang="en-US" dirty="1" smtClean="0"/>
              <a:t>privilege shall </a:t>
            </a:r>
            <a:r>
              <a:rPr lang="en-US" dirty="1"/>
              <a:t>not apply </a:t>
            </a:r>
            <a:r>
              <a:rPr lang="en-US" dirty="1" smtClean="0"/>
              <a:t>to the following communications:</a:t>
            </a:r>
            <a:endParaRPr lang="en-US"/>
          </a:p>
          <a:p>
            <a:pPr algn="l"/>
            <a:r>
              <a:rPr lang="en-US" b="1" dirty="1"/>
              <a:t>	(A)</a:t>
            </a:r>
            <a:r>
              <a:rPr lang="en-US" dirty="1"/>
              <a:t> </a:t>
            </a:r>
            <a:r>
              <a:rPr lang="en-US" dirty="1" smtClean="0"/>
              <a:t>Certain child custody or adoption cases.</a:t>
            </a:r>
          </a:p>
          <a:p>
            <a:pPr algn="l"/>
            <a:r>
              <a:rPr lang="en-US" dirty="1"/>
              <a:t>	</a:t>
            </a:r>
            <a:r>
              <a:rPr lang="en-US" dirty="1" smtClean="0"/>
              <a:t>		(We typically address this with the appointment of a special 			purpose guardian ad litem).</a:t>
            </a:r>
            <a:endParaRPr lang="en-US"/>
          </a:p>
          <a:p>
            <a:pPr algn="l"/>
            <a:r>
              <a:rPr lang="en-US" b="1" dirty="1"/>
              <a:t>	</a:t>
            </a:r>
            <a:endParaRPr lang="en-US" b="1" smtClean="0"/>
          </a:p>
          <a:p>
            <a:pPr algn="l"/>
            <a:r>
              <a:rPr lang="en-US" b="1" dirty="1"/>
              <a:t>	</a:t>
            </a:r>
            <a:r>
              <a:rPr lang="en-US" b="1" dirty="1" smtClean="0"/>
              <a:t>(</a:t>
            </a:r>
            <a:r>
              <a:rPr lang="en-US" b="1" dirty="1"/>
              <a:t>B)</a:t>
            </a:r>
            <a:r>
              <a:rPr lang="en-US" dirty="1"/>
              <a:t> </a:t>
            </a:r>
            <a:r>
              <a:rPr lang="en-US" dirty="1" smtClean="0"/>
              <a:t>Child Abuse of Neglect.</a:t>
            </a:r>
            <a:endParaRPr lang="en-US"/>
          </a:p>
          <a:p>
            <a:pPr algn="l"/>
            <a:r>
              <a:rPr lang="en-US" b="1" dirty="1"/>
              <a:t>	</a:t>
            </a:r>
            <a:r>
              <a:rPr lang="en-US" dirty="1"/>
              <a:t>		</a:t>
            </a:r>
            <a:r>
              <a:rPr lang="en-US" dirty="1" smtClean="0"/>
              <a:t>(For example, cases where there are reports to DCF of reasonable cause to believe a minor child has suffered serious physical harm or emotional injury from sexual abuse.  M.G.L. c. 119, sec. 51A)</a:t>
            </a:r>
            <a:endParaRPr lang="en-US"/>
          </a:p>
          <a:p>
            <a:pPr algn="l"/>
            <a:endParaRPr lang="en-US"/>
          </a:p>
        </p:txBody>
      </p:sp>
    </p:spTree>
    <p:extLst>
      <p:ext uri="{BB962C8B-B14F-4D97-AF65-F5344CB8AC3E}">
        <p14:creationId xmlns:p14="http://schemas.microsoft.com/office/powerpoint/2010/main" val="11416552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956988"/>
            <a:ext cx="9143999" cy="4290959"/>
          </a:xfrm>
        </p:spPr>
        <p:txBody>
          <a:bodyPr/>
          <a:lstStyle/>
          <a:p>
            <a:r>
              <a:rPr lang="en-US" b="1" u="sng" cap="all" dirty="1" smtClean="0"/>
              <a:t>M.G.L. c. 233, section 79G</a:t>
            </a:r>
          </a:p>
          <a:p>
            <a:pPr algn="l"/>
            <a:r>
              <a:rPr lang="en-US" i="1" dirty="1" smtClean="0"/>
              <a:t>Evidence of medical and hospital services</a:t>
            </a:r>
            <a:r>
              <a:rPr lang="en-US" dirty="1" smtClean="0"/>
              <a:t>:</a:t>
            </a:r>
          </a:p>
          <a:p>
            <a:pPr algn="l"/>
            <a:r>
              <a:rPr lang="en-US" sz="1800" dirty="1" smtClean="0"/>
              <a:t>	“In </a:t>
            </a:r>
            <a:r>
              <a:rPr lang="en-US" sz="1800" dirty="1"/>
              <a:t>any proceeding commenced in any court, commission or agency, an itemized bill and reports, including hospital medical records, relating to medical, dental, hospital services, prescriptions, or orthopedic appliances rendered to or prescribed for a person injured, or any report of any examination of said injured person, including, but not limited to hospital medical records subscribed and sworn to under the penalties of perjury by the physician, dentist, authorized agent of a hospital or health maintenance organization rendering such services or by the pharmacist or retailer of orthopedic appliances, shall be admissible as evidence of </a:t>
            </a:r>
            <a:r>
              <a:rPr lang="en-US" sz="1800" b="1" u="sng" dirty="1"/>
              <a:t>the fair and reasonable charge for such </a:t>
            </a:r>
            <a:r>
              <a:rPr lang="en-US" sz="1800" b="1" u="sng" dirty="1" smtClean="0"/>
              <a:t>services</a:t>
            </a:r>
            <a:r>
              <a:rPr lang="en-US" sz="1800" dirty="1" smtClean="0"/>
              <a:t> or </a:t>
            </a:r>
            <a:r>
              <a:rPr lang="en-US" sz="1800" b="1" u="sng" dirty="1"/>
              <a:t>the necessity of such services or treatments</a:t>
            </a:r>
            <a:r>
              <a:rPr lang="en-US" sz="1800" dirty="1"/>
              <a:t>, </a:t>
            </a:r>
            <a:r>
              <a:rPr lang="en-US" sz="1800" b="1" u="sng" dirty="1"/>
              <a:t>the diagnosis of said physician or dentist</a:t>
            </a:r>
            <a:r>
              <a:rPr lang="en-US" sz="1800" dirty="1"/>
              <a:t>, </a:t>
            </a:r>
            <a:r>
              <a:rPr lang="en-US" sz="1800" b="1" u="sng" dirty="1"/>
              <a:t>the prognosis of such physician or dentist</a:t>
            </a:r>
            <a:r>
              <a:rPr lang="en-US" sz="1800" dirty="1"/>
              <a:t>, </a:t>
            </a:r>
            <a:r>
              <a:rPr lang="en-US" sz="1800" b="1" u="sng" dirty="1"/>
              <a:t>the opinion of such physician or dentist as to proximate cause of the condition so diagnosed</a:t>
            </a:r>
            <a:r>
              <a:rPr lang="en-US" sz="1800" dirty="1"/>
              <a:t>, </a:t>
            </a:r>
            <a:r>
              <a:rPr lang="en-US" sz="1800" b="1" u="sng" dirty="1"/>
              <a:t>the opinion of such physician or dentist as to disability or incapacity, if any, proximately resulting from the condition so </a:t>
            </a:r>
            <a:r>
              <a:rPr lang="en-US" sz="1800" b="1" u="sng" dirty="1" smtClean="0"/>
              <a:t>diagnosed</a:t>
            </a:r>
            <a:r>
              <a:rPr lang="en-US" sz="1800" dirty="1" smtClean="0"/>
              <a:t>…</a:t>
            </a:r>
            <a:endParaRPr lang="en-US" sz="1800" b="1" u="sng"/>
          </a:p>
        </p:txBody>
      </p:sp>
    </p:spTree>
    <p:extLst>
      <p:ext uri="{BB962C8B-B14F-4D97-AF65-F5344CB8AC3E}">
        <p14:creationId xmlns:p14="http://schemas.microsoft.com/office/powerpoint/2010/main" val="31143717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03163"/>
            <a:ext cx="9143999" cy="4393508"/>
          </a:xfrm>
        </p:spPr>
        <p:txBody>
          <a:bodyPr/>
          <a:lstStyle/>
          <a:p>
            <a:pPr algn="l"/>
            <a:r>
              <a:rPr lang="en-US" sz="1000" dirty="1" smtClean="0"/>
              <a:t>		Dewey, Cheatum &amp; Howe</a:t>
            </a:r>
            <a:endParaRPr lang="en-US" sz="1000"/>
          </a:p>
          <a:p>
            <a:pPr algn="l"/>
            <a:r>
              <a:rPr lang="en-US" sz="1000" dirty="1" smtClean="0"/>
              <a:t>		100 Warren Avenue</a:t>
            </a:r>
            <a:endParaRPr lang="en-US" sz="1000"/>
          </a:p>
          <a:p>
            <a:pPr algn="l"/>
            <a:r>
              <a:rPr lang="en-US" sz="1000" dirty="1" smtClean="0"/>
              <a:t>		Brockton</a:t>
            </a:r>
            <a:r>
              <a:rPr lang="en-US" sz="1000" dirty="1"/>
              <a:t>, </a:t>
            </a:r>
            <a:r>
              <a:rPr lang="en-US" sz="1000" dirty="1" smtClean="0"/>
              <a:t>Massachusetts </a:t>
            </a:r>
            <a:r>
              <a:rPr lang="en-US" sz="1000" dirty="1"/>
              <a:t>02301</a:t>
            </a:r>
          </a:p>
          <a:p>
            <a:r>
              <a:rPr lang="en-US" sz="1000" dirty="1"/>
              <a:t> </a:t>
            </a:r>
          </a:p>
          <a:p>
            <a:pPr algn="l"/>
            <a:r>
              <a:rPr lang="en-US" sz="1000" dirty="1"/>
              <a:t>	</a:t>
            </a:r>
            <a:r>
              <a:rPr lang="en-US" sz="1000" dirty="1" smtClean="0"/>
              <a:t>	Re</a:t>
            </a:r>
            <a:r>
              <a:rPr lang="en-US" sz="1000" dirty="1"/>
              <a:t>:	</a:t>
            </a:r>
            <a:r>
              <a:rPr lang="en-US" sz="1000" u="sng" dirty="1" smtClean="0"/>
              <a:t>Johnson v. Johnson</a:t>
            </a:r>
            <a:endParaRPr lang="en-US" sz="1000"/>
          </a:p>
          <a:p>
            <a:r>
              <a:rPr lang="en-US" sz="1000" dirty="1"/>
              <a:t> </a:t>
            </a:r>
          </a:p>
          <a:p>
            <a:pPr algn="l"/>
            <a:r>
              <a:rPr lang="en-US" sz="1000" dirty="1" smtClean="0"/>
              <a:t>		Dear </a:t>
            </a:r>
            <a:r>
              <a:rPr lang="en-US" sz="1000" dirty="1"/>
              <a:t>Attorney </a:t>
            </a:r>
            <a:r>
              <a:rPr lang="en-US" sz="1000" dirty="1" smtClean="0"/>
              <a:t>Howe:</a:t>
            </a:r>
            <a:endParaRPr lang="en-US" sz="1000"/>
          </a:p>
          <a:p>
            <a:pPr algn="l"/>
            <a:r>
              <a:rPr lang="en-US" sz="1000" dirty="1"/>
              <a:t> </a:t>
            </a:r>
          </a:p>
          <a:p>
            <a:pPr algn="l"/>
            <a:r>
              <a:rPr lang="en-US" sz="1000" dirty="1" smtClean="0"/>
              <a:t>	</a:t>
            </a:r>
            <a:r>
              <a:rPr lang="en-US" sz="1000" dirty="1"/>
              <a:t>	Notice is hereby given, pursuant to M.G.L. c. 233, § 79G, of my intention to enter into evidence at the trial of the above entitled matter, the following medical </a:t>
            </a:r>
            <a:r>
              <a:rPr lang="en-US" sz="1000" dirty="1" smtClean="0"/>
              <a:t>		records</a:t>
            </a:r>
            <a:r>
              <a:rPr lang="en-US" sz="1000" dirty="1"/>
              <a:t>, copies of which are enclosed herewith:</a:t>
            </a:r>
          </a:p>
          <a:p>
            <a:pPr algn="l"/>
            <a:r>
              <a:rPr lang="en-US" sz="1000" dirty="1"/>
              <a:t> </a:t>
            </a:r>
          </a:p>
          <a:p>
            <a:pPr algn="l"/>
            <a:r>
              <a:rPr lang="en-US" sz="1000" dirty="1" smtClean="0"/>
              <a:t>		</a:t>
            </a:r>
            <a:r>
              <a:rPr lang="en-US" sz="1000" dirty="1"/>
              <a:t>	1.	Medical Records of </a:t>
            </a:r>
            <a:r>
              <a:rPr lang="en-US" sz="1000" dirty="1" smtClean="0"/>
              <a:t>Mary Johnson from Brockton Hospital (100 </a:t>
            </a:r>
            <a:r>
              <a:rPr lang="en-US" sz="1000" dirty="1"/>
              <a:t>pages); and</a:t>
            </a:r>
          </a:p>
          <a:p>
            <a:pPr algn="l"/>
            <a:r>
              <a:rPr lang="en-US" sz="1000" dirty="1"/>
              <a:t> </a:t>
            </a:r>
          </a:p>
          <a:p>
            <a:pPr algn="l"/>
            <a:r>
              <a:rPr lang="en-US" sz="1000" dirty="1"/>
              <a:t> </a:t>
            </a:r>
          </a:p>
          <a:p>
            <a:pPr algn="l"/>
            <a:r>
              <a:rPr lang="en-US" sz="1000" dirty="1"/>
              <a:t>	</a:t>
            </a:r>
            <a:r>
              <a:rPr lang="en-US" sz="1000" dirty="1" smtClean="0"/>
              <a:t>							</a:t>
            </a:r>
            <a:r>
              <a:rPr lang="en-US" sz="1000" dirty="1"/>
              <a:t>	Very truly yours,</a:t>
            </a:r>
          </a:p>
          <a:p>
            <a:pPr algn="l"/>
            <a:r>
              <a:rPr lang="en-US" sz="1000" dirty="1"/>
              <a:t> </a:t>
            </a:r>
          </a:p>
          <a:p>
            <a:pPr algn="l"/>
            <a:r>
              <a:rPr lang="en-US" sz="1000" dirty="1" smtClean="0"/>
              <a:t>							</a:t>
            </a:r>
            <a:r>
              <a:rPr lang="en-US" sz="1000" dirty="1"/>
              <a:t> </a:t>
            </a:r>
          </a:p>
          <a:p>
            <a:pPr algn="l"/>
            <a:r>
              <a:rPr lang="en-US" sz="1000" dirty="1" smtClean="0"/>
              <a:t>								</a:t>
            </a:r>
            <a:r>
              <a:rPr lang="en-US" sz="1000" dirty="1"/>
              <a:t>	</a:t>
            </a:r>
            <a:r>
              <a:rPr lang="en-US" sz="1000" dirty="1" smtClean="0"/>
              <a:t>Michael P. Judge</a:t>
            </a:r>
            <a:endParaRPr lang="en-US" sz="1000"/>
          </a:p>
          <a:p>
            <a:pPr algn="l"/>
            <a:r>
              <a:rPr lang="en-US" sz="1000" dirty="1"/>
              <a:t> </a:t>
            </a:r>
          </a:p>
          <a:p>
            <a:pPr algn="l"/>
            <a:r>
              <a:rPr lang="en-US" sz="1000" dirty="1" smtClean="0"/>
              <a:t>		MPJ/lm</a:t>
            </a:r>
            <a:endParaRPr lang="en-US" sz="1000"/>
          </a:p>
          <a:p>
            <a:pPr algn="l"/>
            <a:r>
              <a:rPr lang="en-US" sz="1000" dirty="1" smtClean="0"/>
              <a:t>		Enclosures</a:t>
            </a:r>
            <a:endParaRPr lang="en-US" sz="1000"/>
          </a:p>
        </p:txBody>
      </p:sp>
    </p:spTree>
    <p:extLst>
      <p:ext uri="{BB962C8B-B14F-4D97-AF65-F5344CB8AC3E}">
        <p14:creationId xmlns:p14="http://schemas.microsoft.com/office/powerpoint/2010/main" val="23245591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37346"/>
            <a:ext cx="9143999" cy="4359325"/>
          </a:xfrm>
        </p:spPr>
        <p:txBody>
          <a:bodyPr/>
          <a:lstStyle/>
          <a:p>
            <a:endParaRPr lang="en-US" b="1" u="sng" cap="all" smtClean="0"/>
          </a:p>
          <a:p>
            <a:r>
              <a:rPr lang="en-US" b="1" u="sng" cap="all" dirty="1" smtClean="0"/>
              <a:t>M.G.L. c. 233, section 79G Affidavit</a:t>
            </a:r>
          </a:p>
          <a:p>
            <a:pPr algn="l"/>
            <a:endParaRPr lang="en-US" smtClean="0"/>
          </a:p>
          <a:p>
            <a:pPr algn="l"/>
            <a:r>
              <a:rPr lang="en-US" dirty="1" smtClean="0"/>
              <a:t>“…provided</a:t>
            </a:r>
            <a:r>
              <a:rPr lang="en-US" dirty="1"/>
              <a:t>, however, that written notice of the intention to offer such bill or report as such evidence, together with a copy thereof, has been given to the opposing party or parties, or to his or their attorneys, by mailing the same by certified mail, return receipt requested, not less than ten days </a:t>
            </a:r>
            <a:r>
              <a:rPr lang="en-US" b="1" u="sng" dirty="1"/>
              <a:t>before the introduction of same into evidence</a:t>
            </a:r>
            <a:r>
              <a:rPr lang="en-US" dirty="1"/>
              <a:t>, and that an affidavit of such notice and the return receipt is filed with the clerk of the court, agency or commission forthwith after said receipt has been returned</a:t>
            </a:r>
            <a:r>
              <a:rPr lang="en-US" dirty="1" smtClean="0"/>
              <a:t>.”</a:t>
            </a:r>
            <a:endParaRPr lang="en-US" b="1" u="sng"/>
          </a:p>
        </p:txBody>
      </p:sp>
    </p:spTree>
    <p:extLst>
      <p:ext uri="{BB962C8B-B14F-4D97-AF65-F5344CB8AC3E}">
        <p14:creationId xmlns:p14="http://schemas.microsoft.com/office/powerpoint/2010/main" val="20855106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03163"/>
            <a:ext cx="9143999" cy="4393508"/>
          </a:xfrm>
        </p:spPr>
        <p:txBody>
          <a:bodyPr/>
          <a:lstStyle/>
          <a:p>
            <a:r>
              <a:rPr lang="en-US" b="1" u="sng" dirty="1"/>
              <a:t>AFFIDAVIT IN COMPLIANCE </a:t>
            </a:r>
            <a:r>
              <a:rPr lang="en-US" b="1" u="sng" dirty="1" smtClean="0"/>
              <a:t>WITH G.L</a:t>
            </a:r>
            <a:r>
              <a:rPr lang="en-US" b="1" u="sng" dirty="1"/>
              <a:t>. c. 233, § 79G</a:t>
            </a:r>
            <a:endParaRPr lang="en-US" u="sng"/>
          </a:p>
          <a:p>
            <a:pPr algn="l"/>
            <a:r>
              <a:rPr lang="en-US" b="1" dirty="1"/>
              <a:t> </a:t>
            </a:r>
            <a:r>
              <a:rPr lang="en-US" sz="1200" dirty="1"/>
              <a:t>		</a:t>
            </a:r>
            <a:r>
              <a:rPr lang="en-US" sz="1200" dirty="1" smtClean="0"/>
              <a:t>I</a:t>
            </a:r>
            <a:r>
              <a:rPr lang="en-US" sz="1200" dirty="1"/>
              <a:t>, Michael P. Judge, counsel for the Plaintiff, </a:t>
            </a:r>
            <a:r>
              <a:rPr lang="en-US" sz="1200" dirty="1" smtClean="0"/>
              <a:t>Thomas Johnson, </a:t>
            </a:r>
            <a:r>
              <a:rPr lang="en-US" sz="1200" dirty="1"/>
              <a:t>make oath that on </a:t>
            </a:r>
            <a:r>
              <a:rPr lang="en-US" sz="1200" dirty="1" smtClean="0"/>
              <a:t>April 7, 2021 in </a:t>
            </a:r>
            <a:r>
              <a:rPr lang="en-US" sz="1200" dirty="1"/>
              <a:t>accordance with G.L. c. 233, § 79G, </a:t>
            </a:r>
            <a:r>
              <a:rPr lang="en-US" sz="1200" dirty="1" smtClean="0"/>
              <a:t>	I forwarded </a:t>
            </a:r>
            <a:r>
              <a:rPr lang="en-US" sz="1200" dirty="1"/>
              <a:t>copies of the medical records of </a:t>
            </a:r>
            <a:r>
              <a:rPr lang="en-US" sz="1200" dirty="1" smtClean="0"/>
              <a:t>Mary Johnson from Brockton Hospital to </a:t>
            </a:r>
            <a:r>
              <a:rPr lang="en-US" sz="1200" dirty="1"/>
              <a:t>counsel for the Defendant together with a notice that I </a:t>
            </a:r>
            <a:r>
              <a:rPr lang="en-US" sz="1200" dirty="1" smtClean="0"/>
              <a:t>	intend </a:t>
            </a:r>
            <a:r>
              <a:rPr lang="en-US" sz="1200" dirty="1"/>
              <a:t>to introduce said documents into evidence at trial.  Said notice was sent by certified mail, return receipt requested, addressed to:</a:t>
            </a:r>
          </a:p>
          <a:p>
            <a:endParaRPr lang="en-US" sz="1200" smtClean="0"/>
          </a:p>
          <a:p>
            <a:r>
              <a:rPr lang="en-US" sz="1200" dirty="1"/>
              <a:t>Dewey, Cheatum &amp; Howe</a:t>
            </a:r>
          </a:p>
          <a:p>
            <a:r>
              <a:rPr lang="en-US" sz="1200" dirty="1" smtClean="0"/>
              <a:t>100 </a:t>
            </a:r>
            <a:r>
              <a:rPr lang="en-US" sz="1200" dirty="1"/>
              <a:t>Warren Avenue</a:t>
            </a:r>
          </a:p>
          <a:p>
            <a:r>
              <a:rPr lang="en-US" sz="1200" dirty="1" smtClean="0"/>
              <a:t>Brockton</a:t>
            </a:r>
            <a:r>
              <a:rPr lang="en-US" sz="1200" dirty="1"/>
              <a:t>, Massachusetts 02301</a:t>
            </a:r>
          </a:p>
          <a:p>
            <a:r>
              <a:rPr lang="en-US" sz="1200" dirty="1"/>
              <a:t> </a:t>
            </a:r>
          </a:p>
          <a:p>
            <a:pPr algn="l"/>
            <a:r>
              <a:rPr lang="en-US" sz="1200" dirty="1"/>
              <a:t>	</a:t>
            </a:r>
            <a:r>
              <a:rPr lang="en-US" sz="1200" dirty="1" smtClean="0"/>
              <a:t>	The </a:t>
            </a:r>
            <a:r>
              <a:rPr lang="en-US" sz="1200" dirty="1"/>
              <a:t>return receipt is attached to this Affidavit and is made a part of the docket, all in accordance with G.L. c. 233, § 79G. </a:t>
            </a:r>
          </a:p>
          <a:p>
            <a:r>
              <a:rPr lang="en-US" sz="1200" dirty="1"/>
              <a:t> </a:t>
            </a:r>
            <a:endParaRPr lang="en-US" sz="1200" smtClean="0"/>
          </a:p>
          <a:p>
            <a:pPr algn="l"/>
            <a:r>
              <a:rPr lang="en-US" sz="1200" dirty="1"/>
              <a:t>	</a:t>
            </a:r>
            <a:r>
              <a:rPr lang="en-US" sz="1200" dirty="1" smtClean="0"/>
              <a:t>	Signed </a:t>
            </a:r>
            <a:r>
              <a:rPr lang="en-US" sz="1200" dirty="1"/>
              <a:t>under the penalties of perjury this </a:t>
            </a:r>
            <a:r>
              <a:rPr lang="en-US" sz="1200" dirty="1" smtClean="0"/>
              <a:t>7</a:t>
            </a:r>
            <a:r>
              <a:rPr lang="en-US" sz="1200" baseline="30000" dirty="1" smtClean="0"/>
              <a:t>th</a:t>
            </a:r>
            <a:r>
              <a:rPr lang="en-US" sz="1200" dirty="1" smtClean="0"/>
              <a:t> day </a:t>
            </a:r>
            <a:r>
              <a:rPr lang="en-US" sz="1200" dirty="1"/>
              <a:t>of </a:t>
            </a:r>
            <a:r>
              <a:rPr lang="en-US" sz="1200" dirty="1" smtClean="0"/>
              <a:t>April 2021.</a:t>
            </a:r>
            <a:endParaRPr lang="en-US" sz="1200"/>
          </a:p>
          <a:p>
            <a:r>
              <a:rPr lang="en-US" sz="1200" dirty="1"/>
              <a:t>							</a:t>
            </a:r>
          </a:p>
          <a:p>
            <a:pPr algn="l"/>
            <a:r>
              <a:rPr lang="en-US" sz="1200" dirty="1"/>
              <a:t>							</a:t>
            </a:r>
            <a:r>
              <a:rPr lang="en-US" sz="1200" dirty="1" smtClean="0"/>
              <a:t>			________________________________</a:t>
            </a:r>
            <a:endParaRPr lang="en-US" sz="1200"/>
          </a:p>
          <a:p>
            <a:pPr algn="l">
              <a:spcBef>
                <a:spcPct val="0"/>
              </a:spcBef>
            </a:pPr>
            <a:r>
              <a:rPr lang="en-US" sz="1200" dirty="1" smtClean="0"/>
              <a:t>										Michael </a:t>
            </a:r>
            <a:r>
              <a:rPr lang="en-US" sz="1200" dirty="1"/>
              <a:t>P. Judge, BBO No. </a:t>
            </a:r>
            <a:r>
              <a:rPr lang="en-US" sz="1200" dirty="1" smtClean="0"/>
              <a:t>655162</a:t>
            </a:r>
            <a:endParaRPr lang="en-US" sz="1200"/>
          </a:p>
          <a:p>
            <a:pPr algn="l">
              <a:spcBef>
                <a:spcPct val="0"/>
              </a:spcBef>
            </a:pPr>
            <a:r>
              <a:rPr lang="en-US" sz="1200" i="1" dirty="1" smtClean="0"/>
              <a:t>										judge@casneredwards.com</a:t>
            </a:r>
            <a:endParaRPr lang="en-US" sz="1200"/>
          </a:p>
          <a:p>
            <a:pPr algn="l">
              <a:spcBef>
                <a:spcPct val="0"/>
              </a:spcBef>
            </a:pPr>
            <a:r>
              <a:rPr lang="en-US" sz="1200" dirty="1" smtClean="0"/>
              <a:t>										Casner </a:t>
            </a:r>
            <a:r>
              <a:rPr lang="en-US" sz="1200" dirty="1"/>
              <a:t>&amp; Edwards, LLP</a:t>
            </a:r>
          </a:p>
          <a:p>
            <a:pPr algn="l">
              <a:spcBef>
                <a:spcPct val="0"/>
              </a:spcBef>
            </a:pPr>
            <a:r>
              <a:rPr lang="en-US" sz="1200" dirty="1" smtClean="0"/>
              <a:t>										303 </a:t>
            </a:r>
            <a:r>
              <a:rPr lang="en-US" sz="1200" dirty="1"/>
              <a:t>Congress Street</a:t>
            </a:r>
          </a:p>
          <a:p>
            <a:pPr algn="l">
              <a:spcBef>
                <a:spcPct val="0"/>
              </a:spcBef>
            </a:pPr>
            <a:r>
              <a:rPr lang="en-US" sz="1200" dirty="1" smtClean="0"/>
              <a:t>										Boston</a:t>
            </a:r>
            <a:r>
              <a:rPr lang="en-US" sz="1200" dirty="1"/>
              <a:t>, MA 02210</a:t>
            </a:r>
          </a:p>
          <a:p>
            <a:pPr algn="l">
              <a:spcBef>
                <a:spcPct val="0"/>
              </a:spcBef>
            </a:pPr>
            <a:r>
              <a:rPr lang="en-US" sz="1200" dirty="1" smtClean="0"/>
              <a:t>										(</a:t>
            </a:r>
            <a:r>
              <a:rPr lang="en-US" sz="1200" dirty="1"/>
              <a:t>617) </a:t>
            </a:r>
            <a:r>
              <a:rPr lang="en-US" sz="1200" dirty="1" smtClean="0"/>
              <a:t>426-5900</a:t>
            </a:r>
            <a:endParaRPr lang="en-US" sz="1200"/>
          </a:p>
          <a:p>
            <a:endParaRPr lang="en-US"/>
          </a:p>
        </p:txBody>
      </p:sp>
    </p:spTree>
    <p:extLst>
      <p:ext uri="{BB962C8B-B14F-4D97-AF65-F5344CB8AC3E}">
        <p14:creationId xmlns:p14="http://schemas.microsoft.com/office/powerpoint/2010/main" val="41013548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20254"/>
            <a:ext cx="9143999" cy="4376417"/>
          </a:xfrm>
        </p:spPr>
        <p:txBody>
          <a:bodyPr/>
          <a:lstStyle/>
          <a:p>
            <a:r>
              <a:rPr lang="en-US" b="1" u="sng" dirty="1" smtClean="0"/>
              <a:t>USE OF ELECTRONIC COMMUNICATIONS</a:t>
            </a:r>
          </a:p>
          <a:p>
            <a:endParaRPr lang="en-US" b="1" u="sng" smtClean="0"/>
          </a:p>
          <a:p>
            <a:pPr algn="l"/>
            <a:r>
              <a:rPr lang="en-US" altLang="en-US" b="1" dirty="1" smtClean="0"/>
              <a:t>E-MAILS &amp; TEXT MESSAGES:</a:t>
            </a:r>
            <a:endParaRPr lang="en-US" altLang="en-US" b="1"/>
          </a:p>
          <a:p>
            <a:pPr algn="l"/>
            <a:r>
              <a:rPr lang="en-US" altLang="en-US" dirty="1" smtClean="0"/>
              <a:t>• </a:t>
            </a:r>
            <a:r>
              <a:rPr lang="en-US" altLang="en-US" dirty="1"/>
              <a:t>Authentication of the electronic or digital communication is necessary.</a:t>
            </a:r>
          </a:p>
          <a:p>
            <a:pPr algn="l"/>
            <a:r>
              <a:rPr lang="en-US" altLang="en-US" dirty="1"/>
              <a:t>•“Confirming circumstances” are needed which allow a reasonable fact finder to conclude that this evidence is what it claims to be</a:t>
            </a:r>
            <a:r>
              <a:rPr lang="en-US" altLang="en-US" dirty="1" smtClean="0"/>
              <a:t>.</a:t>
            </a:r>
          </a:p>
          <a:p>
            <a:pPr algn="l"/>
            <a:r>
              <a:rPr lang="en-US" altLang="en-US" dirty="1" smtClean="0"/>
              <a:t>• </a:t>
            </a:r>
            <a:r>
              <a:rPr lang="en-US" altLang="en-US" dirty="1"/>
              <a:t>Identify the e-mail address or phone </a:t>
            </a:r>
            <a:r>
              <a:rPr lang="en-US" altLang="en-US" dirty="1" smtClean="0"/>
              <a:t>number </a:t>
            </a:r>
            <a:r>
              <a:rPr lang="en-US" altLang="en-US" dirty="1"/>
              <a:t>from the message.</a:t>
            </a:r>
          </a:p>
          <a:p>
            <a:pPr algn="l"/>
            <a:r>
              <a:rPr lang="en-US" altLang="en-US" dirty="1" smtClean="0"/>
              <a:t>• </a:t>
            </a:r>
            <a:r>
              <a:rPr lang="en-US" altLang="en-US" dirty="1"/>
              <a:t>What is the date of the e-mail or text?</a:t>
            </a:r>
          </a:p>
          <a:p>
            <a:pPr algn="l"/>
            <a:endParaRPr lang="en-US" b="1" u="sng" smtClean="0"/>
          </a:p>
        </p:txBody>
      </p:sp>
    </p:spTree>
    <p:extLst>
      <p:ext uri="{BB962C8B-B14F-4D97-AF65-F5344CB8AC3E}">
        <p14:creationId xmlns:p14="http://schemas.microsoft.com/office/powerpoint/2010/main" val="25019131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2008262"/>
            <a:ext cx="9143999" cy="4188409"/>
          </a:xfrm>
        </p:spPr>
        <p:txBody>
          <a:bodyPr/>
          <a:lstStyle/>
          <a:p>
            <a:r>
              <a:rPr lang="en-US" sz="2800" b="1" u="sng" dirty="1" smtClean="0"/>
              <a:t>Marital Privilege vs. Spousal Disqualification</a:t>
            </a:r>
            <a:endParaRPr lang="en-US" sz="2800" b="1" smtClean="0"/>
          </a:p>
          <a:p>
            <a:pPr algn="l"/>
            <a:r>
              <a:rPr lang="en-US" sz="2800" b="1" dirty="1" smtClean="0"/>
              <a:t>	</a:t>
            </a:r>
          </a:p>
          <a:p>
            <a:pPr algn="l"/>
            <a:r>
              <a:rPr lang="en-US" sz="2800" b="1" i="1" dirty="1"/>
              <a:t>	</a:t>
            </a:r>
            <a:r>
              <a:rPr lang="en-US" sz="2800" b="1" i="1" dirty="1" smtClean="0"/>
              <a:t>Marital Privilege</a:t>
            </a:r>
            <a:r>
              <a:rPr lang="en-US" sz="2800" b="1" dirty="1" smtClean="0"/>
              <a:t>:</a:t>
            </a:r>
          </a:p>
          <a:p>
            <a:pPr algn="l"/>
            <a:r>
              <a:rPr lang="en-US" sz="2800" dirty="1" smtClean="0"/>
              <a:t>	</a:t>
            </a:r>
          </a:p>
          <a:p>
            <a:pPr algn="l"/>
            <a:r>
              <a:rPr lang="en-US" sz="2800" dirty="1"/>
              <a:t>	</a:t>
            </a:r>
            <a:r>
              <a:rPr lang="en-US" sz="2800" dirty="1" smtClean="0"/>
              <a:t>	A </a:t>
            </a:r>
            <a:r>
              <a:rPr lang="en-US" sz="2800" dirty="1"/>
              <a:t>spouse shall not be compelled to testify in the trial of </a:t>
            </a:r>
            <a:r>
              <a:rPr lang="en-US" sz="2800" dirty="1" smtClean="0"/>
              <a:t>	an 	indictment</a:t>
            </a:r>
            <a:r>
              <a:rPr lang="en-US" sz="2800" dirty="1"/>
              <a:t>, complaint, or other criminal proceeding </a:t>
            </a:r>
            <a:r>
              <a:rPr lang="en-US" sz="2800" dirty="1" smtClean="0"/>
              <a:t>	brought against </a:t>
            </a:r>
            <a:r>
              <a:rPr lang="en-US" sz="2800" dirty="1"/>
              <a:t>the other spouse</a:t>
            </a:r>
            <a:r>
              <a:rPr lang="en-US" sz="2800" dirty="1" smtClean="0"/>
              <a:t>.</a:t>
            </a:r>
          </a:p>
          <a:p>
            <a:pPr algn="l"/>
            <a:r>
              <a:rPr lang="en-US" sz="2800" b="1" dirty="1" smtClean="0"/>
              <a:t>	</a:t>
            </a:r>
          </a:p>
        </p:txBody>
      </p:sp>
    </p:spTree>
    <p:extLst>
      <p:ext uri="{BB962C8B-B14F-4D97-AF65-F5344CB8AC3E}">
        <p14:creationId xmlns:p14="http://schemas.microsoft.com/office/powerpoint/2010/main" val="35947242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931350"/>
            <a:ext cx="9143999" cy="4265321"/>
          </a:xfrm>
        </p:spPr>
        <p:txBody>
          <a:bodyPr/>
          <a:lstStyle/>
          <a:p>
            <a:pPr algn="l"/>
            <a:endParaRPr lang="en-US"/>
          </a:p>
          <a:p>
            <a:pPr algn="l"/>
            <a:endParaRPr lang="en-US"/>
          </a:p>
        </p:txBody>
      </p:sp>
      <p:sp>
        <p:nvSpPr>
          <p:cNvPr id="3" name="Rectangle 2"/>
          <p:cNvSpPr/>
          <p:nvPr/>
        </p:nvSpPr>
        <p:spPr>
          <a:xfrm>
            <a:off x="854579" y="2182505"/>
            <a:ext cx="6947731" cy="3816429"/>
          </a:xfrm>
          <a:prstGeom prst="rect"/>
        </p:spPr>
        <p:txBody>
          <a:bodyPr wrap="square">
            <a:spAutoFit/>
          </a:bodyPr>
          <a:lstStyle/>
          <a:p>
            <a:r>
              <a:rPr lang="en-US" altLang="en-US" sz="2400" b="1" u="sng" dirty="1" smtClean="0">
                <a:solidFill>
                  <a:schemeClr val="bg1"/>
                </a:solidFill>
                <a:latin typeface="Times New Roman" panose="02020603050405020304" pitchFamily="18" charset="0"/>
                <a:cs typeface="Times New Roman" panose="02020603050405020304" pitchFamily="18" charset="0"/>
              </a:rPr>
              <a:t>QUESTIONS FOR WITNESS</a:t>
            </a:r>
            <a:r>
              <a:rPr lang="en-US" altLang="en-US" sz="2400" dirty="1" smtClean="0">
                <a:solidFill>
                  <a:schemeClr val="bg1"/>
                </a:solidFill>
                <a:latin typeface="Times New Roman" panose="02020603050405020304" pitchFamily="18" charset="0"/>
                <a:cs typeface="Times New Roman" panose="02020603050405020304" pitchFamily="18" charset="0"/>
              </a:rPr>
              <a:t>:</a:t>
            </a:r>
          </a:p>
          <a:p>
            <a:endParaRPr lang="en-US" altLang="en-US" sz="2000" smtClean="0">
              <a:solidFill>
                <a:schemeClr val="bg1"/>
              </a:solidFill>
              <a:latin typeface="Times New Roman" panose="02020603050405020304" pitchFamily="18" charset="0"/>
              <a:cs typeface="Times New Roman" panose="02020603050405020304" pitchFamily="18" charset="0"/>
            </a:endParaRPr>
          </a:p>
          <a:p>
            <a:r>
              <a:rPr lang="en-US" altLang="en-US" sz="2000" dirty="1" smtClean="0">
                <a:solidFill>
                  <a:schemeClr val="bg1"/>
                </a:solidFill>
                <a:latin typeface="Times New Roman" panose="02020603050405020304" pitchFamily="18" charset="0"/>
                <a:cs typeface="Times New Roman" panose="02020603050405020304" pitchFamily="18" charset="0"/>
              </a:rPr>
              <a:t>• </a:t>
            </a:r>
            <a:r>
              <a:rPr lang="en-US" altLang="en-US" sz="2000" dirty="1">
                <a:solidFill>
                  <a:schemeClr val="bg1"/>
                </a:solidFill>
                <a:latin typeface="Times New Roman" panose="02020603050405020304" pitchFamily="18" charset="0"/>
                <a:cs typeface="Times New Roman" panose="02020603050405020304" pitchFamily="18" charset="0"/>
              </a:rPr>
              <a:t>Who is the sender of the e-mail or text?</a:t>
            </a:r>
          </a:p>
          <a:p>
            <a:endParaRPr lang="en-US" altLang="en-US" sz="2000">
              <a:solidFill>
                <a:schemeClr val="bg1"/>
              </a:solidFill>
              <a:latin typeface="Times New Roman" panose="02020603050405020304" pitchFamily="18" charset="0"/>
              <a:cs typeface="Times New Roman" panose="02020603050405020304" pitchFamily="18" charset="0"/>
            </a:endParaRPr>
          </a:p>
          <a:p>
            <a:r>
              <a:rPr lang="en-US" altLang="en-US" sz="2000" dirty="1">
                <a:solidFill>
                  <a:schemeClr val="bg1"/>
                </a:solidFill>
                <a:latin typeface="Times New Roman" panose="02020603050405020304" pitchFamily="18" charset="0"/>
                <a:cs typeface="Times New Roman" panose="02020603050405020304" pitchFamily="18" charset="0"/>
              </a:rPr>
              <a:t>• Who is the recipient of the e-mail or text? </a:t>
            </a:r>
          </a:p>
          <a:p>
            <a:endParaRPr lang="en-US" altLang="en-US" sz="2000">
              <a:solidFill>
                <a:schemeClr val="bg1"/>
              </a:solidFill>
              <a:latin typeface="Times New Roman" panose="02020603050405020304" pitchFamily="18" charset="0"/>
              <a:cs typeface="Times New Roman" panose="02020603050405020304" pitchFamily="18" charset="0"/>
            </a:endParaRPr>
          </a:p>
          <a:p>
            <a:r>
              <a:rPr lang="en-US" altLang="en-US" sz="2000" dirty="1">
                <a:solidFill>
                  <a:schemeClr val="bg1"/>
                </a:solidFill>
                <a:latin typeface="Times New Roman" panose="02020603050405020304" pitchFamily="18" charset="0"/>
                <a:cs typeface="Times New Roman" panose="02020603050405020304" pitchFamily="18" charset="0"/>
              </a:rPr>
              <a:t>• How did you get the e-mail or text?</a:t>
            </a:r>
          </a:p>
          <a:p>
            <a:endParaRPr lang="en-US" altLang="en-US" sz="2000">
              <a:solidFill>
                <a:schemeClr val="bg1"/>
              </a:solidFill>
              <a:latin typeface="Times New Roman" panose="02020603050405020304" pitchFamily="18" charset="0"/>
              <a:cs typeface="Times New Roman" panose="02020603050405020304" pitchFamily="18" charset="0"/>
            </a:endParaRPr>
          </a:p>
          <a:p>
            <a:r>
              <a:rPr lang="en-US" altLang="en-US" sz="2000" dirty="1">
                <a:solidFill>
                  <a:schemeClr val="bg1"/>
                </a:solidFill>
                <a:latin typeface="Times New Roman" panose="02020603050405020304" pitchFamily="18" charset="0"/>
                <a:cs typeface="Times New Roman" panose="02020603050405020304" pitchFamily="18" charset="0"/>
              </a:rPr>
              <a:t>• Show the reproduction of the text or e-mail.</a:t>
            </a:r>
          </a:p>
          <a:p>
            <a:endParaRPr lang="en-US" altLang="en-US" sz="2000">
              <a:solidFill>
                <a:schemeClr val="bg1"/>
              </a:solidFill>
              <a:latin typeface="Times New Roman" panose="02020603050405020304" pitchFamily="18" charset="0"/>
              <a:cs typeface="Times New Roman" panose="02020603050405020304" pitchFamily="18" charset="0"/>
            </a:endParaRPr>
          </a:p>
          <a:p>
            <a:r>
              <a:rPr lang="en-US" altLang="en-US" sz="2000" dirty="1">
                <a:solidFill>
                  <a:schemeClr val="bg1"/>
                </a:solidFill>
                <a:latin typeface="Times New Roman" panose="02020603050405020304" pitchFamily="18" charset="0"/>
                <a:cs typeface="Times New Roman" panose="02020603050405020304" pitchFamily="18" charset="0"/>
              </a:rPr>
              <a:t>• Put the e-mail or text in the proper context.</a:t>
            </a:r>
          </a:p>
          <a:p>
            <a:endParaRPr lang="en-US" altLang="en-US"/>
          </a:p>
        </p:txBody>
      </p:sp>
    </p:spTree>
    <p:extLst>
      <p:ext uri="{BB962C8B-B14F-4D97-AF65-F5344CB8AC3E}">
        <p14:creationId xmlns:p14="http://schemas.microsoft.com/office/powerpoint/2010/main" val="10022439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2050991"/>
            <a:ext cx="9143999" cy="3503775"/>
          </a:xfrm>
        </p:spPr>
        <p:txBody>
          <a:bodyPr/>
          <a:lstStyle/>
          <a:p>
            <a:r>
              <a:rPr lang="en-US" altLang="en-US" b="1" u="sng" dirty="1" smtClean="0"/>
              <a:t>EXAMPLE E-MAIL</a:t>
            </a:r>
          </a:p>
          <a:p>
            <a:pPr algn="l"/>
            <a:endParaRPr lang="en-US" altLang="en-US" sz="1800" smtClean="0"/>
          </a:p>
          <a:p>
            <a:pPr algn="l"/>
            <a:r>
              <a:rPr lang="en-US" altLang="en-US" sz="1800" dirty="1"/>
              <a:t>	</a:t>
            </a:r>
            <a:r>
              <a:rPr lang="en-US" altLang="en-US" sz="1800" dirty="1" smtClean="0"/>
              <a:t>To</a:t>
            </a:r>
            <a:r>
              <a:rPr lang="en-US" altLang="en-US" sz="1800" dirty="1"/>
              <a:t>:  Jane Smith (</a:t>
            </a:r>
            <a:r>
              <a:rPr lang="en-US" altLang="en-US" sz="1800" dirty="1">
                <a:hlinkClick r:id="rId2"/>
              </a:rPr>
              <a:t>janesmith@email.gov</a:t>
            </a:r>
            <a:r>
              <a:rPr lang="en-US" altLang="en-US" sz="1800" dirty="1"/>
              <a:t>)</a:t>
            </a:r>
          </a:p>
          <a:p>
            <a:pPr algn="l"/>
            <a:r>
              <a:rPr lang="en-US" altLang="en-US" sz="1800" dirty="1" smtClean="0"/>
              <a:t>	From</a:t>
            </a:r>
            <a:r>
              <a:rPr lang="en-US" altLang="en-US" sz="1800" dirty="1"/>
              <a:t>: John Smith (</a:t>
            </a:r>
            <a:r>
              <a:rPr lang="en-US" altLang="en-US" sz="1800" dirty="1">
                <a:hlinkClick r:id="rId3"/>
              </a:rPr>
              <a:t>johnsmith@email.gov</a:t>
            </a:r>
            <a:r>
              <a:rPr lang="en-US" altLang="en-US" sz="1800" dirty="1"/>
              <a:t>)</a:t>
            </a:r>
          </a:p>
          <a:p>
            <a:pPr algn="l"/>
            <a:r>
              <a:rPr lang="en-US" altLang="en-US" sz="1800" dirty="1" smtClean="0"/>
              <a:t>	Date</a:t>
            </a:r>
            <a:r>
              <a:rPr lang="en-US" altLang="en-US" sz="1800" dirty="1"/>
              <a:t>: January 1, 2015</a:t>
            </a:r>
          </a:p>
          <a:p>
            <a:pPr algn="l"/>
            <a:r>
              <a:rPr lang="en-US" altLang="en-US" sz="1800" dirty="1" smtClean="0"/>
              <a:t>	Subject: RE: </a:t>
            </a:r>
            <a:r>
              <a:rPr lang="en-US" altLang="en-US" sz="1800" dirty="1"/>
              <a:t>Spousal Support</a:t>
            </a:r>
          </a:p>
          <a:p>
            <a:pPr algn="l"/>
            <a:r>
              <a:rPr lang="en-US" altLang="en-US" dirty="1" smtClean="0"/>
              <a:t>	Jane</a:t>
            </a:r>
            <a:r>
              <a:rPr lang="en-US" altLang="en-US" dirty="1"/>
              <a:t>:</a:t>
            </a:r>
          </a:p>
          <a:p>
            <a:pPr algn="l"/>
            <a:r>
              <a:rPr lang="en-US" altLang="en-US" dirty="1"/>
              <a:t>	</a:t>
            </a:r>
            <a:r>
              <a:rPr lang="en-US" altLang="en-US" dirty="1" smtClean="0"/>
              <a:t>	I </a:t>
            </a:r>
            <a:r>
              <a:rPr lang="en-US" altLang="en-US" dirty="1"/>
              <a:t>hate you!  If you want alimony from me, you will have to pull it </a:t>
            </a:r>
            <a:r>
              <a:rPr lang="en-US" altLang="en-US" dirty="1" smtClean="0"/>
              <a:t>	from </a:t>
            </a:r>
            <a:r>
              <a:rPr lang="en-US" altLang="en-US" dirty="1"/>
              <a:t>my cold, dead hands. </a:t>
            </a:r>
          </a:p>
          <a:p>
            <a:pPr algn="l"/>
            <a:r>
              <a:rPr lang="en-US" altLang="en-US" dirty="1" smtClean="0"/>
              <a:t>	Happy </a:t>
            </a:r>
            <a:r>
              <a:rPr lang="en-US" altLang="en-US" dirty="1"/>
              <a:t>New Year! </a:t>
            </a:r>
          </a:p>
          <a:p>
            <a:pPr algn="l"/>
            <a:r>
              <a:rPr lang="en-US" altLang="en-US" dirty="1" smtClean="0"/>
              <a:t>	John</a:t>
            </a:r>
            <a:endParaRPr lang="en-US" altLang="en-US"/>
          </a:p>
          <a:p>
            <a:pPr algn="l"/>
            <a:endParaRPr lang="en-US" smtClean="0"/>
          </a:p>
        </p:txBody>
      </p:sp>
    </p:spTree>
    <p:extLst>
      <p:ext uri="{BB962C8B-B14F-4D97-AF65-F5344CB8AC3E}">
        <p14:creationId xmlns:p14="http://schemas.microsoft.com/office/powerpoint/2010/main" val="30645328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948441"/>
            <a:ext cx="9143999" cy="4248230"/>
          </a:xfrm>
        </p:spPr>
        <p:txBody>
          <a:bodyPr/>
          <a:lstStyle/>
          <a:p>
            <a:r>
              <a:rPr lang="en-US" b="1" u="sng" dirty="1"/>
              <a:t>ATTORNEY REPRESENTING CHILDREN (“ARC”)</a:t>
            </a:r>
            <a:endParaRPr lang="en-US"/>
          </a:p>
          <a:p>
            <a:endParaRPr lang="en-US" b="1" u="sng"/>
          </a:p>
          <a:p>
            <a:pPr algn="l"/>
            <a:r>
              <a:rPr lang="en-US" dirty="1"/>
              <a:t>	- </a:t>
            </a:r>
            <a:r>
              <a:rPr lang="en-US" dirty="1" smtClean="0"/>
              <a:t>When to ask for an ARC attorney?</a:t>
            </a:r>
          </a:p>
          <a:p>
            <a:pPr algn="l"/>
            <a:r>
              <a:rPr lang="en-US" dirty="1"/>
              <a:t>	</a:t>
            </a:r>
            <a:r>
              <a:rPr lang="en-US" dirty="1" smtClean="0"/>
              <a:t>		- Age / maturity.</a:t>
            </a:r>
          </a:p>
          <a:p>
            <a:pPr algn="l"/>
            <a:r>
              <a:rPr lang="en-US" dirty="1"/>
              <a:t>	</a:t>
            </a:r>
            <a:r>
              <a:rPr lang="en-US" dirty="1" smtClean="0"/>
              <a:t>		- Conflicting reports.</a:t>
            </a:r>
          </a:p>
          <a:p>
            <a:pPr algn="l"/>
            <a:r>
              <a:rPr lang="en-US" dirty="1" smtClean="0"/>
              <a:t>		</a:t>
            </a:r>
            <a:endParaRPr lang="en-US"/>
          </a:p>
        </p:txBody>
      </p:sp>
    </p:spTree>
    <p:extLst>
      <p:ext uri="{BB962C8B-B14F-4D97-AF65-F5344CB8AC3E}">
        <p14:creationId xmlns:p14="http://schemas.microsoft.com/office/powerpoint/2010/main" val="37577894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922804"/>
            <a:ext cx="9143999" cy="4273867"/>
          </a:xfrm>
        </p:spPr>
        <p:txBody>
          <a:bodyPr/>
          <a:lstStyle/>
          <a:p>
            <a:r>
              <a:rPr lang="en-US" b="1" u="sng" dirty="1" smtClean="0"/>
              <a:t>ATTORNEY REPRESENTING CHILDREN (“ARC”)</a:t>
            </a:r>
            <a:endParaRPr lang="en-US" smtClean="0"/>
          </a:p>
          <a:p>
            <a:endParaRPr lang="en-US" b="1" u="sng" smtClean="0"/>
          </a:p>
          <a:p>
            <a:pPr algn="l"/>
            <a:r>
              <a:rPr lang="en-US" dirty="1" smtClean="0"/>
              <a:t>	- How to effectively advocate for your client as an ARC attorney and 	have your client’s position made known to the Court?</a:t>
            </a:r>
          </a:p>
          <a:p>
            <a:pPr algn="l"/>
            <a:endParaRPr lang="en-US" smtClean="0"/>
          </a:p>
          <a:p>
            <a:pPr algn="l"/>
            <a:r>
              <a:rPr lang="en-US" dirty="1" smtClean="0"/>
              <a:t>		Examples:</a:t>
            </a:r>
          </a:p>
          <a:p>
            <a:pPr algn="l"/>
            <a:r>
              <a:rPr lang="en-US" dirty="1"/>
              <a:t>		</a:t>
            </a:r>
            <a:r>
              <a:rPr lang="en-US" dirty="1" smtClean="0"/>
              <a:t>- Guardian ad litem.</a:t>
            </a:r>
          </a:p>
          <a:p>
            <a:pPr algn="l"/>
            <a:r>
              <a:rPr lang="en-US" dirty="1"/>
              <a:t>	</a:t>
            </a:r>
            <a:r>
              <a:rPr lang="en-US" dirty="1" smtClean="0"/>
              <a:t>	- Interviewed by probation.</a:t>
            </a:r>
            <a:endParaRPr lang="en-US"/>
          </a:p>
        </p:txBody>
      </p:sp>
    </p:spTree>
    <p:extLst>
      <p:ext uri="{BB962C8B-B14F-4D97-AF65-F5344CB8AC3E}">
        <p14:creationId xmlns:p14="http://schemas.microsoft.com/office/powerpoint/2010/main" val="11211281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62983"/>
            <a:ext cx="9143999" cy="4333688"/>
          </a:xfrm>
        </p:spPr>
        <p:txBody>
          <a:bodyPr/>
          <a:lstStyle/>
          <a:p>
            <a:r>
              <a:rPr lang="en-US" b="1" u="sng" dirty="1"/>
              <a:t>ATTORNEY REPRESENTING CHILDREN (“ARC”)</a:t>
            </a:r>
            <a:endParaRPr lang="en-US"/>
          </a:p>
          <a:p>
            <a:endParaRPr lang="en-US" b="1" u="sng"/>
          </a:p>
          <a:p>
            <a:pPr algn="l"/>
            <a:r>
              <a:rPr lang="en-US" dirty="1"/>
              <a:t>	- </a:t>
            </a:r>
            <a:r>
              <a:rPr lang="en-US" dirty="1" smtClean="0"/>
              <a:t>Training.</a:t>
            </a:r>
            <a:endParaRPr lang="en-US"/>
          </a:p>
          <a:p>
            <a:endParaRPr lang="en-US"/>
          </a:p>
        </p:txBody>
      </p:sp>
    </p:spTree>
    <p:extLst>
      <p:ext uri="{BB962C8B-B14F-4D97-AF65-F5344CB8AC3E}">
        <p14:creationId xmlns:p14="http://schemas.microsoft.com/office/powerpoint/2010/main" val="18186391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948441"/>
            <a:ext cx="9143999" cy="4248230"/>
          </a:xfrm>
        </p:spPr>
        <p:txBody>
          <a:bodyPr/>
          <a:lstStyle/>
          <a:p>
            <a:r>
              <a:rPr lang="en-US" b="1" u="sng" dirty="1" smtClean="0"/>
              <a:t>OFFER OF PROOF</a:t>
            </a:r>
            <a:endParaRPr lang="en-US" smtClean="0"/>
          </a:p>
          <a:p>
            <a:pPr algn="l"/>
            <a:r>
              <a:rPr lang="en-US" dirty="1"/>
              <a:t>	</a:t>
            </a:r>
            <a:r>
              <a:rPr lang="en-US" dirty="1" smtClean="0"/>
              <a:t>This is a lawyer’s response to an opposing attorney’s objection to the admissibility of evidence at trial.</a:t>
            </a:r>
          </a:p>
          <a:p>
            <a:pPr algn="l">
              <a:spcBef>
                <a:spcPct val="0"/>
              </a:spcBef>
            </a:pPr>
            <a:endParaRPr lang="en-US"/>
          </a:p>
          <a:p>
            <a:pPr algn="l"/>
            <a:r>
              <a:rPr lang="en-US" dirty="1" smtClean="0"/>
              <a:t>	</a:t>
            </a:r>
            <a:r>
              <a:rPr lang="en-US" u="sng" dirty="1" smtClean="0"/>
              <a:t>Serves two purposes</a:t>
            </a:r>
            <a:r>
              <a:rPr lang="en-US" dirty="1" smtClean="0"/>
              <a:t>:</a:t>
            </a:r>
          </a:p>
          <a:p>
            <a:pPr algn="l"/>
            <a:r>
              <a:rPr lang="en-US" dirty="1"/>
              <a:t>	</a:t>
            </a:r>
            <a:r>
              <a:rPr lang="en-US" dirty="1" smtClean="0"/>
              <a:t>1.  Attempt to persuade the judge not to exclude the evidence.</a:t>
            </a:r>
          </a:p>
          <a:p>
            <a:pPr algn="l"/>
            <a:r>
              <a:rPr lang="en-US" dirty="1"/>
              <a:t>	</a:t>
            </a:r>
            <a:r>
              <a:rPr lang="en-US" dirty="1" smtClean="0"/>
              <a:t>2.  Preserve the error on the record for appellate review.</a:t>
            </a:r>
          </a:p>
          <a:p>
            <a:pPr algn="l">
              <a:spcBef>
                <a:spcPct val="0"/>
              </a:spcBef>
            </a:pPr>
            <a:endParaRPr lang="en-US" smtClean="0"/>
          </a:p>
          <a:p>
            <a:pPr algn="l"/>
            <a:r>
              <a:rPr lang="en-US" dirty="1" smtClean="0"/>
              <a:t>	</a:t>
            </a:r>
            <a:r>
              <a:rPr lang="en-US" u="sng" dirty="1" smtClean="0"/>
              <a:t>Goal</a:t>
            </a:r>
            <a:r>
              <a:rPr lang="en-US" dirty="1" smtClean="0"/>
              <a:t>: </a:t>
            </a:r>
          </a:p>
          <a:p>
            <a:pPr algn="l"/>
            <a:r>
              <a:rPr lang="en-US" dirty="1"/>
              <a:t>	</a:t>
            </a:r>
            <a:r>
              <a:rPr lang="en-US" dirty="1" smtClean="0"/>
              <a:t>Describe </a:t>
            </a:r>
            <a:r>
              <a:rPr lang="en-US" dirty="1"/>
              <a:t>the evidence, explain the purpose of introducing the </a:t>
            </a:r>
            <a:r>
              <a:rPr lang="en-US" dirty="1" smtClean="0"/>
              <a:t>	evidence</a:t>
            </a:r>
            <a:r>
              <a:rPr lang="en-US" dirty="1"/>
              <a:t>, state the grounds for admissibility, and sufficiently inform </a:t>
            </a:r>
            <a:r>
              <a:rPr lang="en-US" dirty="1" smtClean="0"/>
              <a:t>	the </a:t>
            </a:r>
            <a:r>
              <a:rPr lang="en-US" dirty="1"/>
              <a:t>appeals court of the consequences of excluding the evidence.</a:t>
            </a:r>
          </a:p>
        </p:txBody>
      </p:sp>
    </p:spTree>
    <p:extLst>
      <p:ext uri="{BB962C8B-B14F-4D97-AF65-F5344CB8AC3E}">
        <p14:creationId xmlns:p14="http://schemas.microsoft.com/office/powerpoint/2010/main" val="4815652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2008262"/>
            <a:ext cx="9143999" cy="4188409"/>
          </a:xfrm>
        </p:spPr>
        <p:txBody>
          <a:bodyPr/>
          <a:lstStyle/>
          <a:p>
            <a:r>
              <a:rPr lang="en-US" b="1" u="sng" dirty="1" smtClean="0"/>
              <a:t>JUDICIAL NOTICE</a:t>
            </a:r>
            <a:endParaRPr lang="en-US"/>
          </a:p>
          <a:p>
            <a:pPr algn="l"/>
            <a:r>
              <a:rPr lang="en-US" dirty="1"/>
              <a:t>	</a:t>
            </a:r>
            <a:endParaRPr lang="en-US" smtClean="0"/>
          </a:p>
          <a:p>
            <a:pPr algn="l"/>
            <a:r>
              <a:rPr lang="en-US" dirty="1"/>
              <a:t>	</a:t>
            </a:r>
            <a:r>
              <a:rPr lang="en-US" dirty="1" smtClean="0"/>
              <a:t>- A judicially noticed fact is one that is not subject to reasonable dispute as it is:</a:t>
            </a:r>
          </a:p>
          <a:p>
            <a:pPr algn="l"/>
            <a:r>
              <a:rPr lang="en-US" dirty="1"/>
              <a:t>	</a:t>
            </a:r>
            <a:r>
              <a:rPr lang="en-US" dirty="1" smtClean="0"/>
              <a:t>	(a)  Generally known within the jurisdiction of the Court.</a:t>
            </a:r>
          </a:p>
          <a:p>
            <a:pPr algn="l"/>
            <a:r>
              <a:rPr lang="en-US" dirty="1"/>
              <a:t>	</a:t>
            </a:r>
            <a:r>
              <a:rPr lang="en-US" dirty="1" smtClean="0"/>
              <a:t>	(b) Capable of accurate determination by resources whose 				accuracy cannot reasonably be questioned.</a:t>
            </a:r>
            <a:endParaRPr lang="en-US"/>
          </a:p>
        </p:txBody>
      </p:sp>
    </p:spTree>
    <p:extLst>
      <p:ext uri="{BB962C8B-B14F-4D97-AF65-F5344CB8AC3E}">
        <p14:creationId xmlns:p14="http://schemas.microsoft.com/office/powerpoint/2010/main" val="12015955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11178"/>
            <a:ext cx="9143999" cy="2095220"/>
          </a:xfrm>
        </p:spPr>
        <p:txBody>
          <a:bodyPr/>
          <a:lstStyle/>
          <a:p>
            <a:r>
              <a:rPr lang="en-US" b="1" u="sng" dirty="1"/>
              <a:t>Marital Privilege vs. Spousal Disqualification</a:t>
            </a:r>
            <a:endParaRPr lang="en-US" b="1"/>
          </a:p>
          <a:p>
            <a:pPr algn="l"/>
            <a:endParaRPr lang="en-US" b="1" smtClean="0"/>
          </a:p>
          <a:p>
            <a:pPr algn="l"/>
            <a:r>
              <a:rPr lang="en-US" sz="2800" b="1" dirty="1"/>
              <a:t>	</a:t>
            </a:r>
            <a:r>
              <a:rPr lang="en-US" sz="2800" b="1" i="1" dirty="1"/>
              <a:t>Spousal Disqualification</a:t>
            </a:r>
            <a:r>
              <a:rPr lang="en-US" sz="2800" b="1" dirty="1" smtClean="0"/>
              <a:t>:</a:t>
            </a:r>
          </a:p>
          <a:p>
            <a:pPr algn="l"/>
            <a:endParaRPr lang="en-US" sz="2800" b="1"/>
          </a:p>
          <a:p>
            <a:pPr algn="l"/>
            <a:r>
              <a:rPr lang="en-US" sz="2800" b="1" dirty="1"/>
              <a:t>	</a:t>
            </a:r>
            <a:r>
              <a:rPr lang="en-US" sz="2800" b="1" dirty="1" smtClean="0"/>
              <a:t>	</a:t>
            </a:r>
            <a:r>
              <a:rPr lang="en-US" sz="2800" dirty="1" smtClean="0"/>
              <a:t>In </a:t>
            </a:r>
            <a:r>
              <a:rPr lang="en-US" sz="2800" dirty="1"/>
              <a:t>any proceeding, civil or criminal, a witness shall </a:t>
            </a:r>
            <a:r>
              <a:rPr lang="en-US" sz="2800" dirty="1" smtClean="0"/>
              <a:t>not 	testify </a:t>
            </a:r>
            <a:r>
              <a:rPr lang="en-US" sz="2800" dirty="1"/>
              <a:t>as to private conversations with a spouse occurring </a:t>
            </a:r>
            <a:r>
              <a:rPr lang="en-US" sz="2800" dirty="1" smtClean="0"/>
              <a:t>	during </a:t>
            </a:r>
            <a:r>
              <a:rPr lang="en-US" sz="2800" dirty="1"/>
              <a:t>their marriage.</a:t>
            </a:r>
            <a:endParaRPr lang="en-US" sz="2800" b="1"/>
          </a:p>
          <a:p>
            <a:endParaRPr lang="en-US"/>
          </a:p>
        </p:txBody>
      </p:sp>
    </p:spTree>
    <p:extLst>
      <p:ext uri="{BB962C8B-B14F-4D97-AF65-F5344CB8AC3E}">
        <p14:creationId xmlns:p14="http://schemas.microsoft.com/office/powerpoint/2010/main" val="22387010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28800"/>
            <a:ext cx="9143999" cy="4367871"/>
          </a:xfrm>
        </p:spPr>
        <p:txBody>
          <a:bodyPr/>
          <a:lstStyle/>
          <a:p>
            <a:endParaRPr lang="en-US"/>
          </a:p>
          <a:p>
            <a:r>
              <a:rPr lang="en-US" b="1" u="sng" cap="all" dirty="1" smtClean="0"/>
              <a:t>Disqualification</a:t>
            </a:r>
            <a:endParaRPr lang="en-US" b="1" cap="all" smtClean="0"/>
          </a:p>
          <a:p>
            <a:pPr algn="l"/>
            <a:endParaRPr lang="en-US" sz="1200" smtClean="0"/>
          </a:p>
          <a:p>
            <a:pPr algn="l"/>
            <a:r>
              <a:rPr lang="en-US" dirty="1"/>
              <a:t>The disqualification, unlike the privilege, bars either spouse from testifying to private conversations with the other, even where both spouses wish the communication to be revealed</a:t>
            </a:r>
            <a:r>
              <a:rPr lang="en-US" dirty="1" smtClean="0"/>
              <a:t>. </a:t>
            </a:r>
            <a:r>
              <a:rPr lang="en-US" u="sng" dirty="1" smtClean="0"/>
              <a:t>Gallagher v. Goldstein</a:t>
            </a:r>
            <a:r>
              <a:rPr lang="en-US" dirty="1" smtClean="0"/>
              <a:t>, </a:t>
            </a:r>
            <a:r>
              <a:rPr lang="en-US" dirty="1"/>
              <a:t>402 Mass. 457, 459 (1988). </a:t>
            </a:r>
            <a:endParaRPr lang="en-US" smtClean="0"/>
          </a:p>
          <a:p>
            <a:pPr algn="l"/>
            <a:endParaRPr lang="en-US" sz="1200" smtClean="0"/>
          </a:p>
          <a:p>
            <a:pPr algn="l"/>
            <a:r>
              <a:rPr lang="en-US" dirty="1" smtClean="0"/>
              <a:t>“</a:t>
            </a:r>
            <a:r>
              <a:rPr lang="en-US" dirty="1"/>
              <a:t>The contents of private conversations are absolutely excluded, but the statute does not bar evidence as to the fact that a conversation took place</a:t>
            </a:r>
            <a:r>
              <a:rPr lang="en-US" dirty="1" smtClean="0"/>
              <a:t>”.</a:t>
            </a:r>
            <a:endParaRPr lang="en-US"/>
          </a:p>
          <a:p>
            <a:pPr algn="l"/>
            <a:endParaRPr lang="en-US" smtClean="0"/>
          </a:p>
        </p:txBody>
      </p:sp>
    </p:spTree>
    <p:extLst>
      <p:ext uri="{BB962C8B-B14F-4D97-AF65-F5344CB8AC3E}">
        <p14:creationId xmlns:p14="http://schemas.microsoft.com/office/powerpoint/2010/main" val="3637510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914258"/>
            <a:ext cx="9143999" cy="4282413"/>
          </a:xfrm>
        </p:spPr>
        <p:txBody>
          <a:bodyPr/>
          <a:lstStyle/>
          <a:p>
            <a:r>
              <a:rPr lang="en-US" b="1" u="sng" cap="all" dirty="1" smtClean="0"/>
              <a:t>What is “private”?</a:t>
            </a:r>
          </a:p>
          <a:p>
            <a:endParaRPr lang="en-US" sz="1200" b="1" u="sng" smtClean="0"/>
          </a:p>
          <a:p>
            <a:pPr algn="l"/>
            <a:r>
              <a:rPr lang="en-US" dirty="1"/>
              <a:t>Whether a conversation was “private” is a question of preliminary fact for the trial judge</a:t>
            </a:r>
            <a:r>
              <a:rPr lang="en-US" dirty="1" smtClean="0"/>
              <a:t>. </a:t>
            </a:r>
            <a:r>
              <a:rPr lang="en-US" u="sng" dirty="1" smtClean="0"/>
              <a:t>Comm. </a:t>
            </a:r>
            <a:r>
              <a:rPr lang="en-US" u="sng" dirty="1"/>
              <a:t>v</a:t>
            </a:r>
            <a:r>
              <a:rPr lang="en-US" u="sng" dirty="1" smtClean="0"/>
              <a:t>. Stokes</a:t>
            </a:r>
            <a:r>
              <a:rPr lang="en-US" dirty="1" smtClean="0"/>
              <a:t>, </a:t>
            </a:r>
            <a:r>
              <a:rPr lang="en-US" dirty="1"/>
              <a:t>374 Mass. 583, 595 (1978). </a:t>
            </a:r>
            <a:endParaRPr lang="en-US" smtClean="0"/>
          </a:p>
          <a:p>
            <a:pPr algn="l"/>
            <a:endParaRPr lang="en-US" smtClean="0"/>
          </a:p>
          <a:p>
            <a:pPr algn="l"/>
            <a:r>
              <a:rPr lang="en-US" dirty="1" smtClean="0"/>
              <a:t>The </a:t>
            </a:r>
            <a:r>
              <a:rPr lang="en-US" dirty="1"/>
              <a:t>disqualification does not bar a third person who overheard the “private conversation” from testifying to its contents</a:t>
            </a:r>
            <a:r>
              <a:rPr lang="en-US" dirty="1" smtClean="0"/>
              <a:t>. </a:t>
            </a:r>
            <a:r>
              <a:rPr lang="en-US" u="sng" dirty="1" smtClean="0"/>
              <a:t>Comm. v. O’Brien</a:t>
            </a:r>
            <a:r>
              <a:rPr lang="en-US" dirty="1" smtClean="0"/>
              <a:t>, </a:t>
            </a:r>
            <a:r>
              <a:rPr lang="en-US" dirty="1"/>
              <a:t>377 Mass. 772, 774–775 (1979)</a:t>
            </a:r>
            <a:endParaRPr lang="en-US" b="1" u="sng"/>
          </a:p>
        </p:txBody>
      </p:sp>
    </p:spTree>
    <p:extLst>
      <p:ext uri="{BB962C8B-B14F-4D97-AF65-F5344CB8AC3E}">
        <p14:creationId xmlns:p14="http://schemas.microsoft.com/office/powerpoint/2010/main" val="2569730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2031338"/>
            <a:ext cx="9143999" cy="2095220"/>
          </a:xfrm>
        </p:spPr>
        <p:txBody>
          <a:bodyPr/>
          <a:lstStyle/>
          <a:p>
            <a:r>
              <a:rPr lang="en-US" b="1" u="sng" cap="all" dirty="1"/>
              <a:t>What is “private”?</a:t>
            </a:r>
          </a:p>
          <a:p>
            <a:endParaRPr lang="en-US" sz="1200" b="1" u="sng"/>
          </a:p>
          <a:p>
            <a:pPr algn="l"/>
            <a:r>
              <a:rPr lang="en-US" dirty="1" smtClean="0"/>
              <a:t> Where </a:t>
            </a:r>
            <a:r>
              <a:rPr lang="en-US" dirty="1"/>
              <a:t>children are present, “[i]t is for the trial judge to determine whether the conversation was overheard by the children and whether the children were ‘of sufficient intelligence at the time to pay attention, and to understand what was being said.’” </a:t>
            </a:r>
            <a:r>
              <a:rPr lang="en-US" dirty="1" smtClean="0"/>
              <a:t>Id., quoting </a:t>
            </a:r>
            <a:r>
              <a:rPr lang="en-US" u="sng" dirty="1" smtClean="0"/>
              <a:t>Freeman </a:t>
            </a:r>
            <a:r>
              <a:rPr lang="en-US" u="sng" dirty="1"/>
              <a:t>v. Freeman</a:t>
            </a:r>
            <a:r>
              <a:rPr lang="en-US" dirty="1"/>
              <a:t>, 238 Mass. 150, 161 (1921).</a:t>
            </a:r>
          </a:p>
          <a:p>
            <a:endParaRPr lang="en-US"/>
          </a:p>
        </p:txBody>
      </p:sp>
    </p:spTree>
    <p:extLst>
      <p:ext uri="{BB962C8B-B14F-4D97-AF65-F5344CB8AC3E}">
        <p14:creationId xmlns:p14="http://schemas.microsoft.com/office/powerpoint/2010/main" val="755843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54437"/>
            <a:ext cx="9143999" cy="4342234"/>
          </a:xfrm>
        </p:spPr>
        <p:txBody>
          <a:bodyPr/>
          <a:lstStyle/>
          <a:p>
            <a:r>
              <a:rPr lang="en-US" b="1" u="sng" cap="all" dirty="1" smtClean="0"/>
              <a:t>Limitations of disqualification</a:t>
            </a:r>
          </a:p>
          <a:p>
            <a:pPr algn="l"/>
            <a:r>
              <a:rPr lang="en-US" dirty="1" smtClean="0"/>
              <a:t>	The </a:t>
            </a:r>
            <a:r>
              <a:rPr lang="en-US" dirty="1"/>
              <a:t>disqualification applies only to </a:t>
            </a:r>
            <a:r>
              <a:rPr lang="en-US" b="1" u="sng" dirty="1"/>
              <a:t>conversations</a:t>
            </a:r>
            <a:r>
              <a:rPr lang="en-US" dirty="1"/>
              <a:t>, not to other types of communications. </a:t>
            </a:r>
            <a:endParaRPr lang="en-US" smtClean="0"/>
          </a:p>
          <a:p>
            <a:pPr algn="l"/>
            <a:endParaRPr lang="en-US" smtClean="0"/>
          </a:p>
          <a:p>
            <a:pPr algn="l"/>
            <a:r>
              <a:rPr lang="en-US" dirty="1"/>
              <a:t>	</a:t>
            </a:r>
            <a:r>
              <a:rPr lang="en-US" dirty="1" smtClean="0"/>
              <a:t>For </a:t>
            </a:r>
            <a:r>
              <a:rPr lang="en-US" dirty="1"/>
              <a:t>example, written communications are not </a:t>
            </a:r>
            <a:r>
              <a:rPr lang="en-US" dirty="1" smtClean="0"/>
              <a:t>included</a:t>
            </a:r>
            <a:r>
              <a:rPr lang="en-US" dirty="1"/>
              <a:t>. </a:t>
            </a:r>
            <a:r>
              <a:rPr lang="en-US" u="sng" dirty="1" smtClean="0"/>
              <a:t>Comm. v. Szczuka</a:t>
            </a:r>
            <a:r>
              <a:rPr lang="en-US" dirty="1" smtClean="0"/>
              <a:t>, 391 </a:t>
            </a:r>
            <a:r>
              <a:rPr lang="en-US" dirty="1"/>
              <a:t>Mass. 666, 678 n.14 (1984</a:t>
            </a:r>
            <a:r>
              <a:rPr lang="en-US" dirty="1" smtClean="0"/>
              <a:t>).</a:t>
            </a:r>
          </a:p>
          <a:p>
            <a:pPr algn="l"/>
            <a:endParaRPr lang="en-US" smtClean="0"/>
          </a:p>
          <a:p>
            <a:pPr algn="l"/>
            <a:r>
              <a:rPr lang="en-US" dirty="1"/>
              <a:t>	</a:t>
            </a:r>
            <a:r>
              <a:rPr lang="en-US" dirty="1" smtClean="0"/>
              <a:t>Also, a </a:t>
            </a:r>
            <a:r>
              <a:rPr lang="en-US" dirty="1"/>
              <a:t>spouse is not barred from testifying that a conversation took place, and, as a result, that he or she did something. </a:t>
            </a:r>
            <a:r>
              <a:rPr lang="en-US" u="sng" dirty="1" smtClean="0"/>
              <a:t>Sampson v. Sampson</a:t>
            </a:r>
            <a:r>
              <a:rPr lang="en-US" dirty="1" smtClean="0"/>
              <a:t>, </a:t>
            </a:r>
            <a:r>
              <a:rPr lang="en-US" dirty="1"/>
              <a:t>223 Mass. 451, 458–459 (1916).</a:t>
            </a:r>
          </a:p>
        </p:txBody>
      </p:sp>
    </p:spTree>
    <p:extLst>
      <p:ext uri="{BB962C8B-B14F-4D97-AF65-F5344CB8AC3E}">
        <p14:creationId xmlns:p14="http://schemas.microsoft.com/office/powerpoint/2010/main" val="943366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71529"/>
            <a:ext cx="9143999" cy="4325142"/>
          </a:xfrm>
        </p:spPr>
        <p:txBody>
          <a:bodyPr/>
          <a:lstStyle/>
          <a:p>
            <a:r>
              <a:rPr lang="en-US" b="1" u="sng" cap="all" dirty="1" smtClean="0"/>
              <a:t>NON-DisqualifiED COMMUNICATIONS</a:t>
            </a:r>
            <a:endParaRPr lang="en-US" cap="all"/>
          </a:p>
          <a:p>
            <a:pPr algn="l"/>
            <a:r>
              <a:rPr lang="en-US" dirty="1" smtClean="0"/>
              <a:t>	“[</a:t>
            </a:r>
            <a:r>
              <a:rPr lang="en-US" dirty="1"/>
              <a:t>W]ords constituting or accompanying abuse, threats, or assaults of which the other spouse is the victim” are not regarded as private conversation for the purpose of the disqualification</a:t>
            </a:r>
            <a:r>
              <a:rPr lang="en-US" dirty="1" smtClean="0"/>
              <a:t>. </a:t>
            </a:r>
            <a:r>
              <a:rPr lang="en-US" u="sng" dirty="1" smtClean="0"/>
              <a:t>Comm. v. Gillis</a:t>
            </a:r>
            <a:r>
              <a:rPr lang="en-US" dirty="1" smtClean="0"/>
              <a:t>, 358 </a:t>
            </a:r>
            <a:r>
              <a:rPr lang="en-US" dirty="1"/>
              <a:t>Mass. 215, 218 (1970). See </a:t>
            </a:r>
            <a:r>
              <a:rPr lang="en-US" dirty="1" smtClean="0"/>
              <a:t>also </a:t>
            </a:r>
            <a:r>
              <a:rPr lang="en-US" u="sng" dirty="1" smtClean="0"/>
              <a:t>Comm. v. Foxworth</a:t>
            </a:r>
            <a:r>
              <a:rPr lang="en-US" dirty="1" smtClean="0"/>
              <a:t>, </a:t>
            </a:r>
            <a:r>
              <a:rPr lang="en-US" dirty="1"/>
              <a:t>473 Mass. 149, 159–160 (2015). </a:t>
            </a:r>
            <a:endParaRPr lang="en-US" smtClean="0"/>
          </a:p>
          <a:p>
            <a:pPr algn="l"/>
            <a:r>
              <a:rPr lang="en-US" dirty="1"/>
              <a:t>	</a:t>
            </a:r>
            <a:r>
              <a:rPr lang="en-US" dirty="1" smtClean="0"/>
              <a:t>Complaints </a:t>
            </a:r>
            <a:r>
              <a:rPr lang="en-US" dirty="1"/>
              <a:t>and exclamations of pain and suffering are also not private conversations for the purpose of the disqualification</a:t>
            </a:r>
            <a:r>
              <a:rPr lang="en-US" dirty="1" smtClean="0"/>
              <a:t>. </a:t>
            </a:r>
            <a:r>
              <a:rPr lang="en-US" u="sng" dirty="1" smtClean="0"/>
              <a:t>Comm. v. Jardine</a:t>
            </a:r>
            <a:r>
              <a:rPr lang="en-US" dirty="1" smtClean="0"/>
              <a:t>, </a:t>
            </a:r>
            <a:r>
              <a:rPr lang="en-US" dirty="1"/>
              <a:t>143 Mass. 567, 567–568 (1887).</a:t>
            </a:r>
            <a:endParaRPr lang="en-US" b="1" u="sng"/>
          </a:p>
        </p:txBody>
      </p:sp>
    </p:spTree>
    <p:extLst>
      <p:ext uri="{BB962C8B-B14F-4D97-AF65-F5344CB8AC3E}">
        <p14:creationId xmlns:p14="http://schemas.microsoft.com/office/powerpoint/2010/main" val="1700166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0" y="1862983"/>
            <a:ext cx="9143999" cy="4316596"/>
          </a:xfrm>
        </p:spPr>
        <p:txBody>
          <a:bodyPr/>
          <a:lstStyle/>
          <a:p>
            <a:r>
              <a:rPr lang="en-US" b="1" u="sng" cap="all" dirty="1" smtClean="0"/>
              <a:t>Exceptions to Spousal Disqualification</a:t>
            </a:r>
          </a:p>
          <a:p>
            <a:pPr algn="l"/>
            <a:r>
              <a:rPr lang="en-US" dirty="1"/>
              <a:t>	</a:t>
            </a:r>
            <a:r>
              <a:rPr lang="en-US" dirty="1" smtClean="0"/>
              <a:t>This </a:t>
            </a:r>
            <a:r>
              <a:rPr lang="en-US" dirty="1"/>
              <a:t>disqualification shall not apply </a:t>
            </a:r>
            <a:r>
              <a:rPr lang="en-US" dirty="1" smtClean="0"/>
              <a:t>to:</a:t>
            </a:r>
            <a:endParaRPr lang="en-US"/>
          </a:p>
          <a:p>
            <a:pPr algn="l"/>
            <a:r>
              <a:rPr lang="en-US" b="1" dirty="1" smtClean="0"/>
              <a:t>	(</a:t>
            </a:r>
            <a:r>
              <a:rPr lang="en-US" b="1" dirty="1"/>
              <a:t>A)</a:t>
            </a:r>
            <a:r>
              <a:rPr lang="en-US" dirty="1"/>
              <a:t> a proceeding arising out of or involving a contract between </a:t>
            </a:r>
            <a:r>
              <a:rPr lang="en-US" dirty="1" smtClean="0"/>
              <a:t>	spouses</a:t>
            </a:r>
            <a:r>
              <a:rPr lang="en-US" dirty="1"/>
              <a:t>;</a:t>
            </a:r>
          </a:p>
          <a:p>
            <a:pPr algn="l"/>
            <a:r>
              <a:rPr lang="en-US" b="1" dirty="1" smtClean="0"/>
              <a:t>	(</a:t>
            </a:r>
            <a:r>
              <a:rPr lang="en-US" b="1" dirty="1"/>
              <a:t>B)</a:t>
            </a:r>
            <a:r>
              <a:rPr lang="en-US" dirty="1"/>
              <a:t> a proceeding to establish paternity or to modify or enforce a </a:t>
            </a:r>
            <a:r>
              <a:rPr lang="en-US" dirty="1" smtClean="0"/>
              <a:t>	support </a:t>
            </a:r>
            <a:r>
              <a:rPr lang="en-US" dirty="1"/>
              <a:t>order;</a:t>
            </a:r>
          </a:p>
          <a:p>
            <a:pPr algn="l"/>
            <a:r>
              <a:rPr lang="en-US" b="1" dirty="1" smtClean="0"/>
              <a:t>	(</a:t>
            </a:r>
            <a:r>
              <a:rPr lang="en-US" b="1" dirty="1"/>
              <a:t>C)</a:t>
            </a:r>
            <a:r>
              <a:rPr lang="en-US" dirty="1"/>
              <a:t> </a:t>
            </a:r>
            <a:r>
              <a:rPr lang="en-US" dirty="1" smtClean="0"/>
              <a:t>prosecution </a:t>
            </a:r>
            <a:r>
              <a:rPr lang="en-US" dirty="1"/>
              <a:t>for nonsupport, desertion, </a:t>
            </a:r>
            <a:r>
              <a:rPr lang="en-US" dirty="1" smtClean="0"/>
              <a:t>neglect </a:t>
            </a:r>
            <a:r>
              <a:rPr lang="en-US" dirty="1"/>
              <a:t>of parental </a:t>
            </a:r>
            <a:r>
              <a:rPr lang="en-US" dirty="1" smtClean="0"/>
              <a:t>duty</a:t>
            </a:r>
            <a:r>
              <a:rPr lang="en-US" dirty="1"/>
              <a:t>;</a:t>
            </a:r>
          </a:p>
          <a:p>
            <a:pPr algn="l"/>
            <a:r>
              <a:rPr lang="en-US" b="1" dirty="1" smtClean="0"/>
              <a:t>	(</a:t>
            </a:r>
            <a:r>
              <a:rPr lang="en-US" b="1" dirty="1"/>
              <a:t>D)</a:t>
            </a:r>
            <a:r>
              <a:rPr lang="en-US" dirty="1"/>
              <a:t> child abuse proceedings, including incest;</a:t>
            </a:r>
          </a:p>
          <a:p>
            <a:pPr algn="l"/>
            <a:r>
              <a:rPr lang="en-US" b="1" dirty="1" smtClean="0"/>
              <a:t>	(</a:t>
            </a:r>
            <a:r>
              <a:rPr lang="en-US" b="1" dirty="1"/>
              <a:t>E)</a:t>
            </a:r>
            <a:r>
              <a:rPr lang="en-US" dirty="1"/>
              <a:t> any criminal proceeding in which a spouse has been charged with </a:t>
            </a:r>
            <a:r>
              <a:rPr lang="en-US" dirty="1" smtClean="0"/>
              <a:t>	a </a:t>
            </a:r>
            <a:r>
              <a:rPr lang="en-US" dirty="1"/>
              <a:t>crime against the other spouse;</a:t>
            </a:r>
          </a:p>
          <a:p>
            <a:endParaRPr lang="en-US" b="1" u="sng"/>
          </a:p>
        </p:txBody>
      </p:sp>
    </p:spTree>
    <p:extLst>
      <p:ext uri="{BB962C8B-B14F-4D97-AF65-F5344CB8AC3E}">
        <p14:creationId xmlns:p14="http://schemas.microsoft.com/office/powerpoint/2010/main" val="34694327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tint val="100000"/>
                <a:shade val="100000"/>
                <a:satMod val="130000"/>
              </a:schemeClr>
            </a:gs>
            <a:gs pos="100000">
              <a:schemeClr val="phClr">
                <a:tint val="50000"/>
                <a:shade val="100000"/>
                <a:satMod val="350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
  <Slides>26</Slides>
  <ScaleCrop>false</ScaleCrop>
  <HeadingPairs>
    <vt:vector size="4" baseType="variant">
      <vt:variant>
        <vt:lpstr>Theme</vt:lpstr>
      </vt:variant>
      <vt:variant>
        <vt:i4>1</vt:i4>
      </vt:variant>
      <vt:variant>
        <vt:lpstr>Slide Titles</vt:lpstr>
      </vt:variant>
      <vt:variant>
        <vt:i4>26</vt:i4>
      </vt:variant>
    </vt:vector>
  </HeadingPair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
  <cp:revision>1</cp:revision>
  <cp:lastPrinted>2021-04-05T23:54:30Z</cp:lastPrinted>
  <dcterms:created xsi:type="dcterms:W3CDTF">2021-04-05T23:54:30Z</dcterms:created>
  <dcterms:modified xsi:type="dcterms:W3CDTF">2021-04-05T23:54:30Z</dcterms:modified>
  <cp:category/>
</cp:coreProperties>
</file>