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8" r:id="rId1"/>
    <p:sldMasterId id="2147483747" r:id="rId2"/>
  </p:sldMasterIdLst>
  <p:notesMasterIdLst>
    <p:notesMasterId r:id="rId53"/>
  </p:notesMasterIdLst>
  <p:sldIdLst>
    <p:sldId id="382" r:id="rId3"/>
    <p:sldId id="275" r:id="rId4"/>
    <p:sldId id="385" r:id="rId5"/>
    <p:sldId id="386" r:id="rId6"/>
    <p:sldId id="384" r:id="rId7"/>
    <p:sldId id="259" r:id="rId8"/>
    <p:sldId id="263" r:id="rId9"/>
    <p:sldId id="284" r:id="rId10"/>
    <p:sldId id="286" r:id="rId11"/>
    <p:sldId id="256" r:id="rId12"/>
    <p:sldId id="282" r:id="rId13"/>
    <p:sldId id="304" r:id="rId14"/>
    <p:sldId id="311" r:id="rId15"/>
    <p:sldId id="305" r:id="rId16"/>
    <p:sldId id="306" r:id="rId17"/>
    <p:sldId id="312" r:id="rId18"/>
    <p:sldId id="357" r:id="rId19"/>
    <p:sldId id="372" r:id="rId20"/>
    <p:sldId id="388" r:id="rId21"/>
    <p:sldId id="373" r:id="rId22"/>
    <p:sldId id="387" r:id="rId23"/>
    <p:sldId id="389" r:id="rId24"/>
    <p:sldId id="292" r:id="rId25"/>
    <p:sldId id="293" r:id="rId26"/>
    <p:sldId id="294" r:id="rId27"/>
    <p:sldId id="295" r:id="rId28"/>
    <p:sldId id="296" r:id="rId29"/>
    <p:sldId id="297" r:id="rId30"/>
    <p:sldId id="301" r:id="rId31"/>
    <p:sldId id="302" r:id="rId32"/>
    <p:sldId id="303" r:id="rId33"/>
    <p:sldId id="298" r:id="rId34"/>
    <p:sldId id="371" r:id="rId35"/>
    <p:sldId id="270" r:id="rId36"/>
    <p:sldId id="316" r:id="rId37"/>
    <p:sldId id="268" r:id="rId38"/>
    <p:sldId id="318" r:id="rId39"/>
    <p:sldId id="322" r:id="rId40"/>
    <p:sldId id="390" r:id="rId41"/>
    <p:sldId id="391" r:id="rId42"/>
    <p:sldId id="392" r:id="rId43"/>
    <p:sldId id="393" r:id="rId44"/>
    <p:sldId id="375" r:id="rId45"/>
    <p:sldId id="394" r:id="rId46"/>
    <p:sldId id="395" r:id="rId47"/>
    <p:sldId id="396" r:id="rId48"/>
    <p:sldId id="397" r:id="rId49"/>
    <p:sldId id="398" r:id="rId50"/>
    <p:sldId id="399" r:id="rId51"/>
    <p:sldId id="321"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104C"/>
    <a:srgbClr val="420F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17"/>
    <p:restoredTop sz="89411"/>
  </p:normalViewPr>
  <p:slideViewPr>
    <p:cSldViewPr snapToGrid="0" snapToObjects="1">
      <p:cViewPr varScale="1">
        <p:scale>
          <a:sx n="96" d="100"/>
          <a:sy n="96" d="100"/>
        </p:scale>
        <p:origin x="92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6AEA76-ADB1-4185-8FA6-230967C9EFD5}"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DFEC507F-6FE2-2048-9045-0819304D7862}">
      <dgm:prSet/>
      <dgm:spPr/>
      <dgm:t>
        <a:bodyPr/>
        <a:lstStyle/>
        <a:p>
          <a:endParaRPr lang="en-US" dirty="0"/>
        </a:p>
      </dgm:t>
    </dgm:pt>
    <dgm:pt modelId="{9F883FBE-B2F8-8145-946D-9FDAD123A47A}" type="parTrans" cxnId="{23F88693-11A1-6246-A232-CFBE0D2C1CC8}">
      <dgm:prSet/>
      <dgm:spPr/>
      <dgm:t>
        <a:bodyPr/>
        <a:lstStyle/>
        <a:p>
          <a:endParaRPr lang="en-US"/>
        </a:p>
      </dgm:t>
    </dgm:pt>
    <dgm:pt modelId="{33755BE2-168A-3742-8FE1-B7AF10DF5C31}" type="sibTrans" cxnId="{23F88693-11A1-6246-A232-CFBE0D2C1CC8}">
      <dgm:prSet/>
      <dgm:spPr/>
      <dgm:t>
        <a:bodyPr/>
        <a:lstStyle/>
        <a:p>
          <a:endParaRPr lang="en-US"/>
        </a:p>
      </dgm:t>
    </dgm:pt>
    <dgm:pt modelId="{AF2E3BEE-3C84-FB4B-A516-A9306916E87D}" type="pres">
      <dgm:prSet presAssocID="{8D6AEA76-ADB1-4185-8FA6-230967C9EFD5}" presName="vert0" presStyleCnt="0">
        <dgm:presLayoutVars>
          <dgm:dir/>
          <dgm:animOne val="branch"/>
          <dgm:animLvl val="lvl"/>
        </dgm:presLayoutVars>
      </dgm:prSet>
      <dgm:spPr/>
    </dgm:pt>
    <dgm:pt modelId="{A0546CF8-0818-1241-8245-2E4AC35EAADA}" type="pres">
      <dgm:prSet presAssocID="{DFEC507F-6FE2-2048-9045-0819304D7862}" presName="thickLine" presStyleLbl="alignNode1" presStyleIdx="0" presStyleCnt="1"/>
      <dgm:spPr/>
    </dgm:pt>
    <dgm:pt modelId="{AC295363-C0CC-5E47-A853-F6D21EEE3E6B}" type="pres">
      <dgm:prSet presAssocID="{DFEC507F-6FE2-2048-9045-0819304D7862}" presName="horz1" presStyleCnt="0"/>
      <dgm:spPr/>
    </dgm:pt>
    <dgm:pt modelId="{6E69291B-2BE9-984A-A00F-6A25AD76C099}" type="pres">
      <dgm:prSet presAssocID="{DFEC507F-6FE2-2048-9045-0819304D7862}" presName="tx1" presStyleLbl="revTx" presStyleIdx="0" presStyleCnt="1"/>
      <dgm:spPr/>
    </dgm:pt>
    <dgm:pt modelId="{09EF128A-49DD-2540-A086-C77C062423D7}" type="pres">
      <dgm:prSet presAssocID="{DFEC507F-6FE2-2048-9045-0819304D7862}" presName="vert1" presStyleCnt="0"/>
      <dgm:spPr/>
    </dgm:pt>
  </dgm:ptLst>
  <dgm:cxnLst>
    <dgm:cxn modelId="{DA1AF711-A70D-584A-AE08-DF2D43187E18}" type="presOf" srcId="{DFEC507F-6FE2-2048-9045-0819304D7862}" destId="{6E69291B-2BE9-984A-A00F-6A25AD76C099}" srcOrd="0" destOrd="0" presId="urn:microsoft.com/office/officeart/2008/layout/LinedList"/>
    <dgm:cxn modelId="{40840575-0E4F-7540-9DB7-57FD8EADFB2A}" type="presOf" srcId="{8D6AEA76-ADB1-4185-8FA6-230967C9EFD5}" destId="{AF2E3BEE-3C84-FB4B-A516-A9306916E87D}" srcOrd="0" destOrd="0" presId="urn:microsoft.com/office/officeart/2008/layout/LinedList"/>
    <dgm:cxn modelId="{23F88693-11A1-6246-A232-CFBE0D2C1CC8}" srcId="{8D6AEA76-ADB1-4185-8FA6-230967C9EFD5}" destId="{DFEC507F-6FE2-2048-9045-0819304D7862}" srcOrd="0" destOrd="0" parTransId="{9F883FBE-B2F8-8145-946D-9FDAD123A47A}" sibTransId="{33755BE2-168A-3742-8FE1-B7AF10DF5C31}"/>
    <dgm:cxn modelId="{F998394D-E86F-0C45-9F3A-2EF00241D00B}" type="presParOf" srcId="{AF2E3BEE-3C84-FB4B-A516-A9306916E87D}" destId="{A0546CF8-0818-1241-8245-2E4AC35EAADA}" srcOrd="0" destOrd="0" presId="urn:microsoft.com/office/officeart/2008/layout/LinedList"/>
    <dgm:cxn modelId="{1127C318-6CEA-D34D-AFAB-8BBE533250FB}" type="presParOf" srcId="{AF2E3BEE-3C84-FB4B-A516-A9306916E87D}" destId="{AC295363-C0CC-5E47-A853-F6D21EEE3E6B}" srcOrd="1" destOrd="0" presId="urn:microsoft.com/office/officeart/2008/layout/LinedList"/>
    <dgm:cxn modelId="{56DA7124-7EA6-1649-BB01-AEDF5F48CCF8}" type="presParOf" srcId="{AC295363-C0CC-5E47-A853-F6D21EEE3E6B}" destId="{6E69291B-2BE9-984A-A00F-6A25AD76C099}" srcOrd="0" destOrd="0" presId="urn:microsoft.com/office/officeart/2008/layout/LinedList"/>
    <dgm:cxn modelId="{B3C84B1C-CF80-074B-9214-7691BFCE1BA6}" type="presParOf" srcId="{AC295363-C0CC-5E47-A853-F6D21EEE3E6B}" destId="{09EF128A-49DD-2540-A086-C77C062423D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359046-E2D6-2A42-90CC-CD6CDB865E5B}" type="doc">
      <dgm:prSet loTypeId="urn:microsoft.com/office/officeart/2005/8/layout/process4" loCatId="" qsTypeId="urn:microsoft.com/office/officeart/2005/8/quickstyle/simple1" qsCatId="simple" csTypeId="urn:microsoft.com/office/officeart/2005/8/colors/accent1_2" csCatId="accent1" phldr="1"/>
      <dgm:spPr/>
      <dgm:t>
        <a:bodyPr/>
        <a:lstStyle/>
        <a:p>
          <a:endParaRPr lang="en-US"/>
        </a:p>
      </dgm:t>
    </dgm:pt>
    <dgm:pt modelId="{C82BDAF8-D238-044D-90A5-11630DB1002A}">
      <dgm:prSet phldrT="[Text]"/>
      <dgm:spPr/>
      <dgm:t>
        <a:bodyPr/>
        <a:lstStyle/>
        <a:p>
          <a:r>
            <a:rPr lang="en-US" dirty="0"/>
            <a:t>Families First Corona Virus Response Act</a:t>
          </a:r>
        </a:p>
      </dgm:t>
    </dgm:pt>
    <dgm:pt modelId="{091AEB7A-5AAC-5D49-9269-2D0DD1ACBF42}" type="parTrans" cxnId="{CC3130A7-9145-3A45-8346-24D6B54570CD}">
      <dgm:prSet/>
      <dgm:spPr/>
      <dgm:t>
        <a:bodyPr/>
        <a:lstStyle/>
        <a:p>
          <a:endParaRPr lang="en-US"/>
        </a:p>
      </dgm:t>
    </dgm:pt>
    <dgm:pt modelId="{CF780434-CD81-AD4D-8791-CC76423F3536}" type="sibTrans" cxnId="{CC3130A7-9145-3A45-8346-24D6B54570CD}">
      <dgm:prSet/>
      <dgm:spPr/>
      <dgm:t>
        <a:bodyPr/>
        <a:lstStyle/>
        <a:p>
          <a:endParaRPr lang="en-US"/>
        </a:p>
      </dgm:t>
    </dgm:pt>
    <dgm:pt modelId="{D0FDC1B9-E3FB-2C44-B245-8252023E95A7}">
      <dgm:prSet phldrT="[Text]"/>
      <dgm:spPr/>
      <dgm:t>
        <a:bodyPr/>
        <a:lstStyle/>
        <a:p>
          <a:r>
            <a:rPr lang="en-US" dirty="0"/>
            <a:t>EFMLA Leave</a:t>
          </a:r>
        </a:p>
      </dgm:t>
    </dgm:pt>
    <dgm:pt modelId="{6235D211-6E86-E14A-9080-327B83471B9B}" type="parTrans" cxnId="{06E30433-0FC9-124B-BE6F-206CF92139F3}">
      <dgm:prSet/>
      <dgm:spPr/>
      <dgm:t>
        <a:bodyPr/>
        <a:lstStyle/>
        <a:p>
          <a:endParaRPr lang="en-US"/>
        </a:p>
      </dgm:t>
    </dgm:pt>
    <dgm:pt modelId="{1B2F3A14-6A2E-A34E-89C4-C45F442D2B11}" type="sibTrans" cxnId="{06E30433-0FC9-124B-BE6F-206CF92139F3}">
      <dgm:prSet/>
      <dgm:spPr/>
      <dgm:t>
        <a:bodyPr/>
        <a:lstStyle/>
        <a:p>
          <a:endParaRPr lang="en-US"/>
        </a:p>
      </dgm:t>
    </dgm:pt>
    <dgm:pt modelId="{65574A21-AEE3-DC40-81FD-D84779AC0B55}">
      <dgm:prSet phldrT="[Text]"/>
      <dgm:spPr/>
      <dgm:t>
        <a:bodyPr/>
        <a:lstStyle/>
        <a:p>
          <a:r>
            <a:rPr lang="en-US" dirty="0"/>
            <a:t>EPS Leave</a:t>
          </a:r>
        </a:p>
      </dgm:t>
    </dgm:pt>
    <dgm:pt modelId="{281C1048-0FC2-BC43-9D15-3502E3DA4BBD}" type="parTrans" cxnId="{678AA76E-6BAF-D544-AB22-0D7F2070F51A}">
      <dgm:prSet/>
      <dgm:spPr/>
      <dgm:t>
        <a:bodyPr/>
        <a:lstStyle/>
        <a:p>
          <a:endParaRPr lang="en-US"/>
        </a:p>
      </dgm:t>
    </dgm:pt>
    <dgm:pt modelId="{8C42533E-CF66-2B42-9800-9345DEA770E2}" type="sibTrans" cxnId="{678AA76E-6BAF-D544-AB22-0D7F2070F51A}">
      <dgm:prSet/>
      <dgm:spPr/>
      <dgm:t>
        <a:bodyPr/>
        <a:lstStyle/>
        <a:p>
          <a:endParaRPr lang="en-US"/>
        </a:p>
      </dgm:t>
    </dgm:pt>
    <dgm:pt modelId="{103DD881-14EF-D04B-97FC-161D3198FA78}">
      <dgm:prSet phldrT="[Text]"/>
      <dgm:spPr/>
      <dgm:t>
        <a:bodyPr/>
        <a:lstStyle/>
        <a:p>
          <a:r>
            <a:rPr lang="en-US" dirty="0"/>
            <a:t>Disability Discrimination</a:t>
          </a:r>
        </a:p>
      </dgm:t>
    </dgm:pt>
    <dgm:pt modelId="{ED947994-B580-1341-8456-B5979A4A519D}" type="parTrans" cxnId="{4521B88D-2391-7D4D-B612-4D173F52E1F9}">
      <dgm:prSet/>
      <dgm:spPr/>
      <dgm:t>
        <a:bodyPr/>
        <a:lstStyle/>
        <a:p>
          <a:endParaRPr lang="en-US"/>
        </a:p>
      </dgm:t>
    </dgm:pt>
    <dgm:pt modelId="{65511993-8F4C-4C4A-8D2C-D896B2E25518}" type="sibTrans" cxnId="{4521B88D-2391-7D4D-B612-4D173F52E1F9}">
      <dgm:prSet/>
      <dgm:spPr/>
      <dgm:t>
        <a:bodyPr/>
        <a:lstStyle/>
        <a:p>
          <a:endParaRPr lang="en-US"/>
        </a:p>
      </dgm:t>
    </dgm:pt>
    <dgm:pt modelId="{434053AF-626B-7748-BDA9-BF1020A4350E}">
      <dgm:prSet phldrT="[Text]"/>
      <dgm:spPr/>
      <dgm:t>
        <a:bodyPr/>
        <a:lstStyle/>
        <a:p>
          <a:r>
            <a:rPr lang="en-US" dirty="0"/>
            <a:t>COVID as a disability</a:t>
          </a:r>
        </a:p>
      </dgm:t>
    </dgm:pt>
    <dgm:pt modelId="{CDAE3FA5-94BA-8C4E-9A29-155AED07C8F6}" type="parTrans" cxnId="{1D71D878-DB9E-DC48-8E49-F16B08AC3531}">
      <dgm:prSet/>
      <dgm:spPr/>
      <dgm:t>
        <a:bodyPr/>
        <a:lstStyle/>
        <a:p>
          <a:endParaRPr lang="en-US"/>
        </a:p>
      </dgm:t>
    </dgm:pt>
    <dgm:pt modelId="{6F473947-B95F-4C4D-840A-8D94E854AED1}" type="sibTrans" cxnId="{1D71D878-DB9E-DC48-8E49-F16B08AC3531}">
      <dgm:prSet/>
      <dgm:spPr/>
      <dgm:t>
        <a:bodyPr/>
        <a:lstStyle/>
        <a:p>
          <a:endParaRPr lang="en-US"/>
        </a:p>
      </dgm:t>
    </dgm:pt>
    <dgm:pt modelId="{5DE2A2C2-F884-234B-BD55-AF898EAED817}">
      <dgm:prSet phldrT="[Text]"/>
      <dgm:spPr/>
      <dgm:t>
        <a:bodyPr/>
        <a:lstStyle/>
        <a:p>
          <a:r>
            <a:rPr lang="en-US" dirty="0"/>
            <a:t>Reasonable Accommodation</a:t>
          </a:r>
        </a:p>
      </dgm:t>
    </dgm:pt>
    <dgm:pt modelId="{C9E97F24-AC58-144E-86C1-6A1522FCEC90}" type="parTrans" cxnId="{6193C092-90B0-7D44-B36B-03B6686B38CD}">
      <dgm:prSet/>
      <dgm:spPr/>
      <dgm:t>
        <a:bodyPr/>
        <a:lstStyle/>
        <a:p>
          <a:endParaRPr lang="en-US"/>
        </a:p>
      </dgm:t>
    </dgm:pt>
    <dgm:pt modelId="{8B971545-CE61-9A49-A5E6-A15EC7AFCD85}" type="sibTrans" cxnId="{6193C092-90B0-7D44-B36B-03B6686B38CD}">
      <dgm:prSet/>
      <dgm:spPr/>
      <dgm:t>
        <a:bodyPr/>
        <a:lstStyle/>
        <a:p>
          <a:endParaRPr lang="en-US"/>
        </a:p>
      </dgm:t>
    </dgm:pt>
    <dgm:pt modelId="{DB16D238-0846-5A46-B552-30F555C19B61}">
      <dgm:prSet phldrT="[Text]"/>
      <dgm:spPr/>
      <dgm:t>
        <a:bodyPr/>
        <a:lstStyle/>
        <a:p>
          <a:r>
            <a:rPr lang="en-US" dirty="0"/>
            <a:t>American Rescue Plan Act</a:t>
          </a:r>
        </a:p>
      </dgm:t>
    </dgm:pt>
    <dgm:pt modelId="{88D8F034-FA99-214A-BA9B-2B86CCD07F41}" type="parTrans" cxnId="{A3A1AA97-FA4B-B34F-BE0C-1F905AD19C88}">
      <dgm:prSet/>
      <dgm:spPr/>
      <dgm:t>
        <a:bodyPr/>
        <a:lstStyle/>
        <a:p>
          <a:endParaRPr lang="en-US"/>
        </a:p>
      </dgm:t>
    </dgm:pt>
    <dgm:pt modelId="{02AE61EB-B469-9F41-9803-5668F91C1264}" type="sibTrans" cxnId="{A3A1AA97-FA4B-B34F-BE0C-1F905AD19C88}">
      <dgm:prSet/>
      <dgm:spPr/>
      <dgm:t>
        <a:bodyPr/>
        <a:lstStyle/>
        <a:p>
          <a:endParaRPr lang="en-US"/>
        </a:p>
      </dgm:t>
    </dgm:pt>
    <dgm:pt modelId="{ED371212-4070-D348-A796-59D524DD393B}">
      <dgm:prSet phldrT="[Text]"/>
      <dgm:spPr/>
      <dgm:t>
        <a:bodyPr/>
        <a:lstStyle/>
        <a:p>
          <a:r>
            <a:rPr lang="en-US" dirty="0"/>
            <a:t>What to Watch with a Remote Workforce</a:t>
          </a:r>
        </a:p>
      </dgm:t>
    </dgm:pt>
    <dgm:pt modelId="{6B9A65D1-395E-DD46-A13F-4F162BE4E848}" type="parTrans" cxnId="{85B50581-E55D-9A4E-A085-692BFBC8641A}">
      <dgm:prSet/>
      <dgm:spPr/>
      <dgm:t>
        <a:bodyPr/>
        <a:lstStyle/>
        <a:p>
          <a:endParaRPr lang="en-US"/>
        </a:p>
      </dgm:t>
    </dgm:pt>
    <dgm:pt modelId="{8DD6EB20-4FC3-FF45-82FE-C27B2826176F}" type="sibTrans" cxnId="{85B50581-E55D-9A4E-A085-692BFBC8641A}">
      <dgm:prSet/>
      <dgm:spPr/>
      <dgm:t>
        <a:bodyPr/>
        <a:lstStyle/>
        <a:p>
          <a:endParaRPr lang="en-US"/>
        </a:p>
      </dgm:t>
    </dgm:pt>
    <dgm:pt modelId="{978E17A4-DD4A-4A49-BD96-C91CA71FF2EC}">
      <dgm:prSet phldrT="[Text]"/>
      <dgm:spPr/>
      <dgm:t>
        <a:bodyPr/>
        <a:lstStyle/>
        <a:p>
          <a:r>
            <a:rPr lang="en-US" dirty="0"/>
            <a:t>Equal Pay</a:t>
          </a:r>
        </a:p>
      </dgm:t>
    </dgm:pt>
    <dgm:pt modelId="{ED1725CE-01C0-0941-8620-D40D68186247}" type="parTrans" cxnId="{5B4A2958-34E0-0549-93A2-EF12D8D98CFF}">
      <dgm:prSet/>
      <dgm:spPr/>
      <dgm:t>
        <a:bodyPr/>
        <a:lstStyle/>
        <a:p>
          <a:endParaRPr lang="en-US"/>
        </a:p>
      </dgm:t>
    </dgm:pt>
    <dgm:pt modelId="{3D025A39-9D5B-3A46-B7AF-47E230DCB8FF}" type="sibTrans" cxnId="{5B4A2958-34E0-0549-93A2-EF12D8D98CFF}">
      <dgm:prSet/>
      <dgm:spPr/>
      <dgm:t>
        <a:bodyPr/>
        <a:lstStyle/>
        <a:p>
          <a:endParaRPr lang="en-US"/>
        </a:p>
      </dgm:t>
    </dgm:pt>
    <dgm:pt modelId="{EDA3B942-280F-FA4B-85EF-7FFFFB0DE73D}">
      <dgm:prSet/>
      <dgm:spPr/>
      <dgm:t>
        <a:bodyPr/>
        <a:lstStyle/>
        <a:p>
          <a:r>
            <a:rPr lang="en-US" dirty="0"/>
            <a:t>Flexibility Stigma</a:t>
          </a:r>
        </a:p>
      </dgm:t>
    </dgm:pt>
    <dgm:pt modelId="{EAC2C101-6ECC-DC43-A5BC-CBCF393A8781}" type="parTrans" cxnId="{133DD81C-3EAF-8546-AE5D-41D0C8058304}">
      <dgm:prSet/>
      <dgm:spPr/>
      <dgm:t>
        <a:bodyPr/>
        <a:lstStyle/>
        <a:p>
          <a:endParaRPr lang="en-US"/>
        </a:p>
      </dgm:t>
    </dgm:pt>
    <dgm:pt modelId="{3397DE74-2E48-9B42-AB79-CFFAFF9A2D14}" type="sibTrans" cxnId="{133DD81C-3EAF-8546-AE5D-41D0C8058304}">
      <dgm:prSet/>
      <dgm:spPr/>
      <dgm:t>
        <a:bodyPr/>
        <a:lstStyle/>
        <a:p>
          <a:endParaRPr lang="en-US"/>
        </a:p>
      </dgm:t>
    </dgm:pt>
    <dgm:pt modelId="{5F91C171-CB56-1B4E-862E-448227630931}">
      <dgm:prSet/>
      <dgm:spPr/>
      <dgm:t>
        <a:bodyPr/>
        <a:lstStyle/>
        <a:p>
          <a:r>
            <a:rPr lang="en-US" dirty="0"/>
            <a:t>Extension of Leave</a:t>
          </a:r>
        </a:p>
      </dgm:t>
    </dgm:pt>
    <dgm:pt modelId="{98EE96D4-EE2A-0E4D-B9D5-6FCDAD6BAB98}" type="parTrans" cxnId="{BE978D3F-6A0E-AE4A-9C4E-8324A12DDFB3}">
      <dgm:prSet/>
      <dgm:spPr/>
      <dgm:t>
        <a:bodyPr/>
        <a:lstStyle/>
        <a:p>
          <a:endParaRPr lang="en-US"/>
        </a:p>
      </dgm:t>
    </dgm:pt>
    <dgm:pt modelId="{5DCE237F-E42C-1341-A773-C965942EAED8}" type="sibTrans" cxnId="{BE978D3F-6A0E-AE4A-9C4E-8324A12DDFB3}">
      <dgm:prSet/>
      <dgm:spPr/>
      <dgm:t>
        <a:bodyPr/>
        <a:lstStyle/>
        <a:p>
          <a:endParaRPr lang="en-US"/>
        </a:p>
      </dgm:t>
    </dgm:pt>
    <dgm:pt modelId="{17D325B6-D667-5A4B-B097-4764C49817D1}" type="pres">
      <dgm:prSet presAssocID="{F1359046-E2D6-2A42-90CC-CD6CDB865E5B}" presName="Name0" presStyleCnt="0">
        <dgm:presLayoutVars>
          <dgm:dir/>
          <dgm:animLvl val="lvl"/>
          <dgm:resizeHandles val="exact"/>
        </dgm:presLayoutVars>
      </dgm:prSet>
      <dgm:spPr/>
    </dgm:pt>
    <dgm:pt modelId="{19BD4983-355F-C64B-90EF-D5414FF3B938}" type="pres">
      <dgm:prSet presAssocID="{ED371212-4070-D348-A796-59D524DD393B}" presName="boxAndChildren" presStyleCnt="0"/>
      <dgm:spPr/>
    </dgm:pt>
    <dgm:pt modelId="{815211B3-A07A-3349-9B53-1E8725A547AA}" type="pres">
      <dgm:prSet presAssocID="{ED371212-4070-D348-A796-59D524DD393B}" presName="parentTextBox" presStyleLbl="node1" presStyleIdx="0" presStyleCnt="4"/>
      <dgm:spPr/>
    </dgm:pt>
    <dgm:pt modelId="{6B7C46BE-CBA5-544D-949C-739BE105A284}" type="pres">
      <dgm:prSet presAssocID="{ED371212-4070-D348-A796-59D524DD393B}" presName="entireBox" presStyleLbl="node1" presStyleIdx="0" presStyleCnt="4"/>
      <dgm:spPr/>
    </dgm:pt>
    <dgm:pt modelId="{31DB98B6-A036-CF44-88B4-7B32A76E806F}" type="pres">
      <dgm:prSet presAssocID="{ED371212-4070-D348-A796-59D524DD393B}" presName="descendantBox" presStyleCnt="0"/>
      <dgm:spPr/>
    </dgm:pt>
    <dgm:pt modelId="{8CE4E8D4-1D60-0E4B-B7B0-E7E70EE9D2CF}" type="pres">
      <dgm:prSet presAssocID="{978E17A4-DD4A-4A49-BD96-C91CA71FF2EC}" presName="childTextBox" presStyleLbl="fgAccFollowNode1" presStyleIdx="0" presStyleCnt="7">
        <dgm:presLayoutVars>
          <dgm:bulletEnabled val="1"/>
        </dgm:presLayoutVars>
      </dgm:prSet>
      <dgm:spPr/>
    </dgm:pt>
    <dgm:pt modelId="{E7FD930F-BA3D-9C48-A7F4-E5C4A69FFC41}" type="pres">
      <dgm:prSet presAssocID="{EDA3B942-280F-FA4B-85EF-7FFFFB0DE73D}" presName="childTextBox" presStyleLbl="fgAccFollowNode1" presStyleIdx="1" presStyleCnt="7">
        <dgm:presLayoutVars>
          <dgm:bulletEnabled val="1"/>
        </dgm:presLayoutVars>
      </dgm:prSet>
      <dgm:spPr/>
    </dgm:pt>
    <dgm:pt modelId="{ADF76ABB-531C-F24B-8122-2FBDF41E5E5A}" type="pres">
      <dgm:prSet presAssocID="{65511993-8F4C-4C4A-8D2C-D896B2E25518}" presName="sp" presStyleCnt="0"/>
      <dgm:spPr/>
    </dgm:pt>
    <dgm:pt modelId="{28D81F58-B7ED-3348-B073-E725966697E5}" type="pres">
      <dgm:prSet presAssocID="{103DD881-14EF-D04B-97FC-161D3198FA78}" presName="arrowAndChildren" presStyleCnt="0"/>
      <dgm:spPr/>
    </dgm:pt>
    <dgm:pt modelId="{6165EA93-5069-FE4F-9F86-605262D0D37E}" type="pres">
      <dgm:prSet presAssocID="{103DD881-14EF-D04B-97FC-161D3198FA78}" presName="parentTextArrow" presStyleLbl="node1" presStyleIdx="0" presStyleCnt="4"/>
      <dgm:spPr/>
    </dgm:pt>
    <dgm:pt modelId="{6BB0D196-EB81-8646-B8B0-0BA2DFC5405A}" type="pres">
      <dgm:prSet presAssocID="{103DD881-14EF-D04B-97FC-161D3198FA78}" presName="arrow" presStyleLbl="node1" presStyleIdx="1" presStyleCnt="4"/>
      <dgm:spPr/>
    </dgm:pt>
    <dgm:pt modelId="{D31AEBF9-F994-6848-BC0C-BD4A7E0E6EF9}" type="pres">
      <dgm:prSet presAssocID="{103DD881-14EF-D04B-97FC-161D3198FA78}" presName="descendantArrow" presStyleCnt="0"/>
      <dgm:spPr/>
    </dgm:pt>
    <dgm:pt modelId="{B2AEBC24-44BD-674F-B960-75F050865F51}" type="pres">
      <dgm:prSet presAssocID="{434053AF-626B-7748-BDA9-BF1020A4350E}" presName="childTextArrow" presStyleLbl="fgAccFollowNode1" presStyleIdx="2" presStyleCnt="7">
        <dgm:presLayoutVars>
          <dgm:bulletEnabled val="1"/>
        </dgm:presLayoutVars>
      </dgm:prSet>
      <dgm:spPr/>
    </dgm:pt>
    <dgm:pt modelId="{5FE77B1D-36CA-1540-B36A-06903C43EEEC}" type="pres">
      <dgm:prSet presAssocID="{5DE2A2C2-F884-234B-BD55-AF898EAED817}" presName="childTextArrow" presStyleLbl="fgAccFollowNode1" presStyleIdx="3" presStyleCnt="7">
        <dgm:presLayoutVars>
          <dgm:bulletEnabled val="1"/>
        </dgm:presLayoutVars>
      </dgm:prSet>
      <dgm:spPr/>
    </dgm:pt>
    <dgm:pt modelId="{FC342855-3EA5-624B-8A3A-8949DCC22340}" type="pres">
      <dgm:prSet presAssocID="{02AE61EB-B469-9F41-9803-5668F91C1264}" presName="sp" presStyleCnt="0"/>
      <dgm:spPr/>
    </dgm:pt>
    <dgm:pt modelId="{B6A7F0AE-6BC2-0549-8C33-434F38C55DB3}" type="pres">
      <dgm:prSet presAssocID="{DB16D238-0846-5A46-B552-30F555C19B61}" presName="arrowAndChildren" presStyleCnt="0"/>
      <dgm:spPr/>
    </dgm:pt>
    <dgm:pt modelId="{EFE8F6D9-68C5-8B4B-8F7F-56C6227E961C}" type="pres">
      <dgm:prSet presAssocID="{DB16D238-0846-5A46-B552-30F555C19B61}" presName="parentTextArrow" presStyleLbl="node1" presStyleIdx="1" presStyleCnt="4"/>
      <dgm:spPr/>
    </dgm:pt>
    <dgm:pt modelId="{52796827-4217-F148-8DC4-98D39D796962}" type="pres">
      <dgm:prSet presAssocID="{DB16D238-0846-5A46-B552-30F555C19B61}" presName="arrow" presStyleLbl="node1" presStyleIdx="2" presStyleCnt="4"/>
      <dgm:spPr/>
    </dgm:pt>
    <dgm:pt modelId="{3A1373AC-24C0-234A-AD72-FD54A92AA22E}" type="pres">
      <dgm:prSet presAssocID="{DB16D238-0846-5A46-B552-30F555C19B61}" presName="descendantArrow" presStyleCnt="0"/>
      <dgm:spPr/>
    </dgm:pt>
    <dgm:pt modelId="{F90801A5-35C6-D54B-8FB2-5CD8F78458A0}" type="pres">
      <dgm:prSet presAssocID="{5F91C171-CB56-1B4E-862E-448227630931}" presName="childTextArrow" presStyleLbl="fgAccFollowNode1" presStyleIdx="4" presStyleCnt="7">
        <dgm:presLayoutVars>
          <dgm:bulletEnabled val="1"/>
        </dgm:presLayoutVars>
      </dgm:prSet>
      <dgm:spPr/>
    </dgm:pt>
    <dgm:pt modelId="{E647727C-12C9-404A-B611-BA5917E18536}" type="pres">
      <dgm:prSet presAssocID="{CF780434-CD81-AD4D-8791-CC76423F3536}" presName="sp" presStyleCnt="0"/>
      <dgm:spPr/>
    </dgm:pt>
    <dgm:pt modelId="{174A9088-E676-0440-B6AD-317AC67B41F7}" type="pres">
      <dgm:prSet presAssocID="{C82BDAF8-D238-044D-90A5-11630DB1002A}" presName="arrowAndChildren" presStyleCnt="0"/>
      <dgm:spPr/>
    </dgm:pt>
    <dgm:pt modelId="{C51F9A19-BA43-E84C-AC2E-8F813AC475DF}" type="pres">
      <dgm:prSet presAssocID="{C82BDAF8-D238-044D-90A5-11630DB1002A}" presName="parentTextArrow" presStyleLbl="node1" presStyleIdx="2" presStyleCnt="4"/>
      <dgm:spPr/>
    </dgm:pt>
    <dgm:pt modelId="{1526A87A-83EF-2B4A-A566-42EF22EC34B0}" type="pres">
      <dgm:prSet presAssocID="{C82BDAF8-D238-044D-90A5-11630DB1002A}" presName="arrow" presStyleLbl="node1" presStyleIdx="3" presStyleCnt="4" custLinFactNeighborX="-331" custLinFactNeighborY="-1733"/>
      <dgm:spPr/>
    </dgm:pt>
    <dgm:pt modelId="{CE51AA08-0D40-4D4A-B0A7-A9470CFC46FE}" type="pres">
      <dgm:prSet presAssocID="{C82BDAF8-D238-044D-90A5-11630DB1002A}" presName="descendantArrow" presStyleCnt="0"/>
      <dgm:spPr/>
    </dgm:pt>
    <dgm:pt modelId="{6046DA2E-B9C3-B143-AE1A-22EF183165D1}" type="pres">
      <dgm:prSet presAssocID="{D0FDC1B9-E3FB-2C44-B245-8252023E95A7}" presName="childTextArrow" presStyleLbl="fgAccFollowNode1" presStyleIdx="5" presStyleCnt="7">
        <dgm:presLayoutVars>
          <dgm:bulletEnabled val="1"/>
        </dgm:presLayoutVars>
      </dgm:prSet>
      <dgm:spPr/>
    </dgm:pt>
    <dgm:pt modelId="{03B33B02-1387-514E-9ED5-E08ADE972FFB}" type="pres">
      <dgm:prSet presAssocID="{65574A21-AEE3-DC40-81FD-D84779AC0B55}" presName="childTextArrow" presStyleLbl="fgAccFollowNode1" presStyleIdx="6" presStyleCnt="7">
        <dgm:presLayoutVars>
          <dgm:bulletEnabled val="1"/>
        </dgm:presLayoutVars>
      </dgm:prSet>
      <dgm:spPr/>
    </dgm:pt>
  </dgm:ptLst>
  <dgm:cxnLst>
    <dgm:cxn modelId="{C51F4104-30F2-5E4F-89C5-46CA7DF19029}" type="presOf" srcId="{ED371212-4070-D348-A796-59D524DD393B}" destId="{6B7C46BE-CBA5-544D-949C-739BE105A284}" srcOrd="1" destOrd="0" presId="urn:microsoft.com/office/officeart/2005/8/layout/process4"/>
    <dgm:cxn modelId="{133DD81C-3EAF-8546-AE5D-41D0C8058304}" srcId="{ED371212-4070-D348-A796-59D524DD393B}" destId="{EDA3B942-280F-FA4B-85EF-7FFFFB0DE73D}" srcOrd="1" destOrd="0" parTransId="{EAC2C101-6ECC-DC43-A5BC-CBCF393A8781}" sibTransId="{3397DE74-2E48-9B42-AB79-CFFAFF9A2D14}"/>
    <dgm:cxn modelId="{C6E2401D-4075-144F-9617-9BCA538889FF}" type="presOf" srcId="{DB16D238-0846-5A46-B552-30F555C19B61}" destId="{EFE8F6D9-68C5-8B4B-8F7F-56C6227E961C}" srcOrd="0" destOrd="0" presId="urn:microsoft.com/office/officeart/2005/8/layout/process4"/>
    <dgm:cxn modelId="{AB6ABB1F-3C81-AA4E-9442-3D97FF0D4ECC}" type="presOf" srcId="{F1359046-E2D6-2A42-90CC-CD6CDB865E5B}" destId="{17D325B6-D667-5A4B-B097-4764C49817D1}" srcOrd="0" destOrd="0" presId="urn:microsoft.com/office/officeart/2005/8/layout/process4"/>
    <dgm:cxn modelId="{9E713227-7F00-7B48-895A-F9B3F7A78EF0}" type="presOf" srcId="{C82BDAF8-D238-044D-90A5-11630DB1002A}" destId="{C51F9A19-BA43-E84C-AC2E-8F813AC475DF}" srcOrd="0" destOrd="0" presId="urn:microsoft.com/office/officeart/2005/8/layout/process4"/>
    <dgm:cxn modelId="{01A8512E-1D4B-2545-A51B-3673B08EC33E}" type="presOf" srcId="{DB16D238-0846-5A46-B552-30F555C19B61}" destId="{52796827-4217-F148-8DC4-98D39D796962}" srcOrd="1" destOrd="0" presId="urn:microsoft.com/office/officeart/2005/8/layout/process4"/>
    <dgm:cxn modelId="{A2BB5730-D1AF-824B-94C4-2CA0B4BB5348}" type="presOf" srcId="{D0FDC1B9-E3FB-2C44-B245-8252023E95A7}" destId="{6046DA2E-B9C3-B143-AE1A-22EF183165D1}" srcOrd="0" destOrd="0" presId="urn:microsoft.com/office/officeart/2005/8/layout/process4"/>
    <dgm:cxn modelId="{06E30433-0FC9-124B-BE6F-206CF92139F3}" srcId="{C82BDAF8-D238-044D-90A5-11630DB1002A}" destId="{D0FDC1B9-E3FB-2C44-B245-8252023E95A7}" srcOrd="0" destOrd="0" parTransId="{6235D211-6E86-E14A-9080-327B83471B9B}" sibTransId="{1B2F3A14-6A2E-A34E-89C4-C45F442D2B11}"/>
    <dgm:cxn modelId="{BE978D3F-6A0E-AE4A-9C4E-8324A12DDFB3}" srcId="{DB16D238-0846-5A46-B552-30F555C19B61}" destId="{5F91C171-CB56-1B4E-862E-448227630931}" srcOrd="0" destOrd="0" parTransId="{98EE96D4-EE2A-0E4D-B9D5-6FCDAD6BAB98}" sibTransId="{5DCE237F-E42C-1341-A773-C965942EAED8}"/>
    <dgm:cxn modelId="{AFB75356-81D9-514F-8E24-3A41D5A87A7C}" type="presOf" srcId="{C82BDAF8-D238-044D-90A5-11630DB1002A}" destId="{1526A87A-83EF-2B4A-A566-42EF22EC34B0}" srcOrd="1" destOrd="0" presId="urn:microsoft.com/office/officeart/2005/8/layout/process4"/>
    <dgm:cxn modelId="{5B4A2958-34E0-0549-93A2-EF12D8D98CFF}" srcId="{ED371212-4070-D348-A796-59D524DD393B}" destId="{978E17A4-DD4A-4A49-BD96-C91CA71FF2EC}" srcOrd="0" destOrd="0" parTransId="{ED1725CE-01C0-0941-8620-D40D68186247}" sibTransId="{3D025A39-9D5B-3A46-B7AF-47E230DCB8FF}"/>
    <dgm:cxn modelId="{678AA76E-6BAF-D544-AB22-0D7F2070F51A}" srcId="{C82BDAF8-D238-044D-90A5-11630DB1002A}" destId="{65574A21-AEE3-DC40-81FD-D84779AC0B55}" srcOrd="1" destOrd="0" parTransId="{281C1048-0FC2-BC43-9D15-3502E3DA4BBD}" sibTransId="{8C42533E-CF66-2B42-9800-9345DEA770E2}"/>
    <dgm:cxn modelId="{F9633473-3DDA-A740-A9CB-0B2B7B117E18}" type="presOf" srcId="{ED371212-4070-D348-A796-59D524DD393B}" destId="{815211B3-A07A-3349-9B53-1E8725A547AA}" srcOrd="0" destOrd="0" presId="urn:microsoft.com/office/officeart/2005/8/layout/process4"/>
    <dgm:cxn modelId="{1D71D878-DB9E-DC48-8E49-F16B08AC3531}" srcId="{103DD881-14EF-D04B-97FC-161D3198FA78}" destId="{434053AF-626B-7748-BDA9-BF1020A4350E}" srcOrd="0" destOrd="0" parTransId="{CDAE3FA5-94BA-8C4E-9A29-155AED07C8F6}" sibTransId="{6F473947-B95F-4C4D-840A-8D94E854AED1}"/>
    <dgm:cxn modelId="{8A65137C-8ECC-BD41-BE7F-1EEA6A605EA0}" type="presOf" srcId="{5DE2A2C2-F884-234B-BD55-AF898EAED817}" destId="{5FE77B1D-36CA-1540-B36A-06903C43EEEC}" srcOrd="0" destOrd="0" presId="urn:microsoft.com/office/officeart/2005/8/layout/process4"/>
    <dgm:cxn modelId="{A2F2967E-71E6-714C-BC51-930155D1CC31}" type="presOf" srcId="{EDA3B942-280F-FA4B-85EF-7FFFFB0DE73D}" destId="{E7FD930F-BA3D-9C48-A7F4-E5C4A69FFC41}" srcOrd="0" destOrd="0" presId="urn:microsoft.com/office/officeart/2005/8/layout/process4"/>
    <dgm:cxn modelId="{85B50581-E55D-9A4E-A085-692BFBC8641A}" srcId="{F1359046-E2D6-2A42-90CC-CD6CDB865E5B}" destId="{ED371212-4070-D348-A796-59D524DD393B}" srcOrd="3" destOrd="0" parTransId="{6B9A65D1-395E-DD46-A13F-4F162BE4E848}" sibTransId="{8DD6EB20-4FC3-FF45-82FE-C27B2826176F}"/>
    <dgm:cxn modelId="{C2679B8B-C5B0-5A46-B1C1-1ACCD4480281}" type="presOf" srcId="{103DD881-14EF-D04B-97FC-161D3198FA78}" destId="{6BB0D196-EB81-8646-B8B0-0BA2DFC5405A}" srcOrd="1" destOrd="0" presId="urn:microsoft.com/office/officeart/2005/8/layout/process4"/>
    <dgm:cxn modelId="{4521B88D-2391-7D4D-B612-4D173F52E1F9}" srcId="{F1359046-E2D6-2A42-90CC-CD6CDB865E5B}" destId="{103DD881-14EF-D04B-97FC-161D3198FA78}" srcOrd="2" destOrd="0" parTransId="{ED947994-B580-1341-8456-B5979A4A519D}" sibTransId="{65511993-8F4C-4C4A-8D2C-D896B2E25518}"/>
    <dgm:cxn modelId="{6193C092-90B0-7D44-B36B-03B6686B38CD}" srcId="{103DD881-14EF-D04B-97FC-161D3198FA78}" destId="{5DE2A2C2-F884-234B-BD55-AF898EAED817}" srcOrd="1" destOrd="0" parTransId="{C9E97F24-AC58-144E-86C1-6A1522FCEC90}" sibTransId="{8B971545-CE61-9A49-A5E6-A15EC7AFCD85}"/>
    <dgm:cxn modelId="{A3A1AA97-FA4B-B34F-BE0C-1F905AD19C88}" srcId="{F1359046-E2D6-2A42-90CC-CD6CDB865E5B}" destId="{DB16D238-0846-5A46-B552-30F555C19B61}" srcOrd="1" destOrd="0" parTransId="{88D8F034-FA99-214A-BA9B-2B86CCD07F41}" sibTransId="{02AE61EB-B469-9F41-9803-5668F91C1264}"/>
    <dgm:cxn modelId="{CC3130A7-9145-3A45-8346-24D6B54570CD}" srcId="{F1359046-E2D6-2A42-90CC-CD6CDB865E5B}" destId="{C82BDAF8-D238-044D-90A5-11630DB1002A}" srcOrd="0" destOrd="0" parTransId="{091AEB7A-5AAC-5D49-9269-2D0DD1ACBF42}" sibTransId="{CF780434-CD81-AD4D-8791-CC76423F3536}"/>
    <dgm:cxn modelId="{7F39DCB0-2F19-2A4C-B84B-E9E384F2FB5B}" type="presOf" srcId="{65574A21-AEE3-DC40-81FD-D84779AC0B55}" destId="{03B33B02-1387-514E-9ED5-E08ADE972FFB}" srcOrd="0" destOrd="0" presId="urn:microsoft.com/office/officeart/2005/8/layout/process4"/>
    <dgm:cxn modelId="{8978CDB5-5C6D-124C-AE92-00044585F243}" type="presOf" srcId="{103DD881-14EF-D04B-97FC-161D3198FA78}" destId="{6165EA93-5069-FE4F-9F86-605262D0D37E}" srcOrd="0" destOrd="0" presId="urn:microsoft.com/office/officeart/2005/8/layout/process4"/>
    <dgm:cxn modelId="{2B0103D3-04EA-8744-AC81-E19A76FFB908}" type="presOf" srcId="{5F91C171-CB56-1B4E-862E-448227630931}" destId="{F90801A5-35C6-D54B-8FB2-5CD8F78458A0}" srcOrd="0" destOrd="0" presId="urn:microsoft.com/office/officeart/2005/8/layout/process4"/>
    <dgm:cxn modelId="{E08F3AE4-37E5-8144-A96C-67868FA571A4}" type="presOf" srcId="{434053AF-626B-7748-BDA9-BF1020A4350E}" destId="{B2AEBC24-44BD-674F-B960-75F050865F51}" srcOrd="0" destOrd="0" presId="urn:microsoft.com/office/officeart/2005/8/layout/process4"/>
    <dgm:cxn modelId="{501BABF6-7489-C54A-B8D1-C5A9509D23BF}" type="presOf" srcId="{978E17A4-DD4A-4A49-BD96-C91CA71FF2EC}" destId="{8CE4E8D4-1D60-0E4B-B7B0-E7E70EE9D2CF}" srcOrd="0" destOrd="0" presId="urn:microsoft.com/office/officeart/2005/8/layout/process4"/>
    <dgm:cxn modelId="{65D29987-B5FE-AB49-8F53-B13B82CD70E1}" type="presParOf" srcId="{17D325B6-D667-5A4B-B097-4764C49817D1}" destId="{19BD4983-355F-C64B-90EF-D5414FF3B938}" srcOrd="0" destOrd="0" presId="urn:microsoft.com/office/officeart/2005/8/layout/process4"/>
    <dgm:cxn modelId="{6380912D-06BF-A34C-B889-617071F0D547}" type="presParOf" srcId="{19BD4983-355F-C64B-90EF-D5414FF3B938}" destId="{815211B3-A07A-3349-9B53-1E8725A547AA}" srcOrd="0" destOrd="0" presId="urn:microsoft.com/office/officeart/2005/8/layout/process4"/>
    <dgm:cxn modelId="{DCDBB33E-B9B6-9146-A637-0099D4EE969C}" type="presParOf" srcId="{19BD4983-355F-C64B-90EF-D5414FF3B938}" destId="{6B7C46BE-CBA5-544D-949C-739BE105A284}" srcOrd="1" destOrd="0" presId="urn:microsoft.com/office/officeart/2005/8/layout/process4"/>
    <dgm:cxn modelId="{9D6C8F5A-5093-A741-B352-72200CE3DB73}" type="presParOf" srcId="{19BD4983-355F-C64B-90EF-D5414FF3B938}" destId="{31DB98B6-A036-CF44-88B4-7B32A76E806F}" srcOrd="2" destOrd="0" presId="urn:microsoft.com/office/officeart/2005/8/layout/process4"/>
    <dgm:cxn modelId="{D60AF914-3335-6245-A5EC-12D1BB73D8F1}" type="presParOf" srcId="{31DB98B6-A036-CF44-88B4-7B32A76E806F}" destId="{8CE4E8D4-1D60-0E4B-B7B0-E7E70EE9D2CF}" srcOrd="0" destOrd="0" presId="urn:microsoft.com/office/officeart/2005/8/layout/process4"/>
    <dgm:cxn modelId="{AF34A79B-B6B6-8048-8E61-32376D211DBE}" type="presParOf" srcId="{31DB98B6-A036-CF44-88B4-7B32A76E806F}" destId="{E7FD930F-BA3D-9C48-A7F4-E5C4A69FFC41}" srcOrd="1" destOrd="0" presId="urn:microsoft.com/office/officeart/2005/8/layout/process4"/>
    <dgm:cxn modelId="{98F7EC07-6703-E240-992E-7077E553A304}" type="presParOf" srcId="{17D325B6-D667-5A4B-B097-4764C49817D1}" destId="{ADF76ABB-531C-F24B-8122-2FBDF41E5E5A}" srcOrd="1" destOrd="0" presId="urn:microsoft.com/office/officeart/2005/8/layout/process4"/>
    <dgm:cxn modelId="{338CAD78-760B-2C40-BD7B-973774F741A9}" type="presParOf" srcId="{17D325B6-D667-5A4B-B097-4764C49817D1}" destId="{28D81F58-B7ED-3348-B073-E725966697E5}" srcOrd="2" destOrd="0" presId="urn:microsoft.com/office/officeart/2005/8/layout/process4"/>
    <dgm:cxn modelId="{2ACF20E4-8D7D-EA4B-A36D-A9B2861435B5}" type="presParOf" srcId="{28D81F58-B7ED-3348-B073-E725966697E5}" destId="{6165EA93-5069-FE4F-9F86-605262D0D37E}" srcOrd="0" destOrd="0" presId="urn:microsoft.com/office/officeart/2005/8/layout/process4"/>
    <dgm:cxn modelId="{C5609A40-3930-EE4B-A2D2-CCE003A8ECBE}" type="presParOf" srcId="{28D81F58-B7ED-3348-B073-E725966697E5}" destId="{6BB0D196-EB81-8646-B8B0-0BA2DFC5405A}" srcOrd="1" destOrd="0" presId="urn:microsoft.com/office/officeart/2005/8/layout/process4"/>
    <dgm:cxn modelId="{B952EBEB-5627-DC42-9001-05ED847DCBCA}" type="presParOf" srcId="{28D81F58-B7ED-3348-B073-E725966697E5}" destId="{D31AEBF9-F994-6848-BC0C-BD4A7E0E6EF9}" srcOrd="2" destOrd="0" presId="urn:microsoft.com/office/officeart/2005/8/layout/process4"/>
    <dgm:cxn modelId="{33053215-5480-EB47-ACE4-905818F102DB}" type="presParOf" srcId="{D31AEBF9-F994-6848-BC0C-BD4A7E0E6EF9}" destId="{B2AEBC24-44BD-674F-B960-75F050865F51}" srcOrd="0" destOrd="0" presId="urn:microsoft.com/office/officeart/2005/8/layout/process4"/>
    <dgm:cxn modelId="{ADBFE90A-CDE7-1741-9B23-49E1B5A17251}" type="presParOf" srcId="{D31AEBF9-F994-6848-BC0C-BD4A7E0E6EF9}" destId="{5FE77B1D-36CA-1540-B36A-06903C43EEEC}" srcOrd="1" destOrd="0" presId="urn:microsoft.com/office/officeart/2005/8/layout/process4"/>
    <dgm:cxn modelId="{060E7C16-EBE0-8049-8380-422713425AD9}" type="presParOf" srcId="{17D325B6-D667-5A4B-B097-4764C49817D1}" destId="{FC342855-3EA5-624B-8A3A-8949DCC22340}" srcOrd="3" destOrd="0" presId="urn:microsoft.com/office/officeart/2005/8/layout/process4"/>
    <dgm:cxn modelId="{74332683-36E3-E545-B00A-ED4AE619962F}" type="presParOf" srcId="{17D325B6-D667-5A4B-B097-4764C49817D1}" destId="{B6A7F0AE-6BC2-0549-8C33-434F38C55DB3}" srcOrd="4" destOrd="0" presId="urn:microsoft.com/office/officeart/2005/8/layout/process4"/>
    <dgm:cxn modelId="{3F714308-D453-314B-B5F7-6536B8281018}" type="presParOf" srcId="{B6A7F0AE-6BC2-0549-8C33-434F38C55DB3}" destId="{EFE8F6D9-68C5-8B4B-8F7F-56C6227E961C}" srcOrd="0" destOrd="0" presId="urn:microsoft.com/office/officeart/2005/8/layout/process4"/>
    <dgm:cxn modelId="{EDA79793-422A-764B-8A8A-A934226A8C69}" type="presParOf" srcId="{B6A7F0AE-6BC2-0549-8C33-434F38C55DB3}" destId="{52796827-4217-F148-8DC4-98D39D796962}" srcOrd="1" destOrd="0" presId="urn:microsoft.com/office/officeart/2005/8/layout/process4"/>
    <dgm:cxn modelId="{0AB3F0B8-2A48-B447-A1D8-59B0DD897C50}" type="presParOf" srcId="{B6A7F0AE-6BC2-0549-8C33-434F38C55DB3}" destId="{3A1373AC-24C0-234A-AD72-FD54A92AA22E}" srcOrd="2" destOrd="0" presId="urn:microsoft.com/office/officeart/2005/8/layout/process4"/>
    <dgm:cxn modelId="{7E571FD6-B90A-0C43-BDDB-8FD90A978771}" type="presParOf" srcId="{3A1373AC-24C0-234A-AD72-FD54A92AA22E}" destId="{F90801A5-35C6-D54B-8FB2-5CD8F78458A0}" srcOrd="0" destOrd="0" presId="urn:microsoft.com/office/officeart/2005/8/layout/process4"/>
    <dgm:cxn modelId="{574FE5ED-4B9C-2048-AEDB-6BE4F2D13632}" type="presParOf" srcId="{17D325B6-D667-5A4B-B097-4764C49817D1}" destId="{E647727C-12C9-404A-B611-BA5917E18536}" srcOrd="5" destOrd="0" presId="urn:microsoft.com/office/officeart/2005/8/layout/process4"/>
    <dgm:cxn modelId="{336EA226-9BB1-064E-B9CE-4B938C5A0C53}" type="presParOf" srcId="{17D325B6-D667-5A4B-B097-4764C49817D1}" destId="{174A9088-E676-0440-B6AD-317AC67B41F7}" srcOrd="6" destOrd="0" presId="urn:microsoft.com/office/officeart/2005/8/layout/process4"/>
    <dgm:cxn modelId="{36E0F293-21BB-2548-8BA8-7483C343DB1D}" type="presParOf" srcId="{174A9088-E676-0440-B6AD-317AC67B41F7}" destId="{C51F9A19-BA43-E84C-AC2E-8F813AC475DF}" srcOrd="0" destOrd="0" presId="urn:microsoft.com/office/officeart/2005/8/layout/process4"/>
    <dgm:cxn modelId="{C43C7A9E-3BA4-7E4A-AA76-B88AD19F42C4}" type="presParOf" srcId="{174A9088-E676-0440-B6AD-317AC67B41F7}" destId="{1526A87A-83EF-2B4A-A566-42EF22EC34B0}" srcOrd="1" destOrd="0" presId="urn:microsoft.com/office/officeart/2005/8/layout/process4"/>
    <dgm:cxn modelId="{AF2CDDC5-A966-A741-9200-91D519861AE7}" type="presParOf" srcId="{174A9088-E676-0440-B6AD-317AC67B41F7}" destId="{CE51AA08-0D40-4D4A-B0A7-A9470CFC46FE}" srcOrd="2" destOrd="0" presId="urn:microsoft.com/office/officeart/2005/8/layout/process4"/>
    <dgm:cxn modelId="{B8F811D0-562E-1644-B569-70500CA21FC3}" type="presParOf" srcId="{CE51AA08-0D40-4D4A-B0A7-A9470CFC46FE}" destId="{6046DA2E-B9C3-B143-AE1A-22EF183165D1}" srcOrd="0" destOrd="0" presId="urn:microsoft.com/office/officeart/2005/8/layout/process4"/>
    <dgm:cxn modelId="{4770E78D-8AA2-4B4A-80C1-B309E01FA410}" type="presParOf" srcId="{CE51AA08-0D40-4D4A-B0A7-A9470CFC46FE}" destId="{03B33B02-1387-514E-9ED5-E08ADE972FFB}" srcOrd="1" destOrd="0" presId="urn:microsoft.com/office/officeart/2005/8/layout/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88B29A-5B92-4051-AE34-F186186B8DC2}" type="doc">
      <dgm:prSet loTypeId="urn:microsoft.com/office/officeart/2008/layout/LinedList" loCatId="list" qsTypeId="urn:microsoft.com/office/officeart/2005/8/quickstyle/simple4" qsCatId="simple" csTypeId="urn:microsoft.com/office/officeart/2005/8/colors/accent5_2" csCatId="accent5" phldr="1"/>
      <dgm:spPr/>
      <dgm:t>
        <a:bodyPr/>
        <a:lstStyle/>
        <a:p>
          <a:endParaRPr lang="en-US"/>
        </a:p>
      </dgm:t>
    </dgm:pt>
    <dgm:pt modelId="{2D5DC60D-457F-4716-AFD3-14982C8A868D}">
      <dgm:prSet/>
      <dgm:spPr/>
      <dgm:t>
        <a:bodyPr/>
        <a:lstStyle/>
        <a:p>
          <a:r>
            <a:rPr lang="en-US" dirty="0"/>
            <a:t>Stereotypes include:</a:t>
          </a:r>
        </a:p>
      </dgm:t>
    </dgm:pt>
    <dgm:pt modelId="{DF0A5ED6-D608-481C-99D9-3B73DF572097}" type="parTrans" cxnId="{EC08F452-FADF-4651-BE68-DC127C863E5E}">
      <dgm:prSet/>
      <dgm:spPr/>
      <dgm:t>
        <a:bodyPr/>
        <a:lstStyle/>
        <a:p>
          <a:endParaRPr lang="en-US"/>
        </a:p>
      </dgm:t>
    </dgm:pt>
    <dgm:pt modelId="{62687868-C6DF-4B69-A228-2A20C2A17681}" type="sibTrans" cxnId="{EC08F452-FADF-4651-BE68-DC127C863E5E}">
      <dgm:prSet/>
      <dgm:spPr/>
      <dgm:t>
        <a:bodyPr/>
        <a:lstStyle/>
        <a:p>
          <a:endParaRPr lang="en-US"/>
        </a:p>
      </dgm:t>
    </dgm:pt>
    <dgm:pt modelId="{33B64C96-B119-4677-847D-FC910032D111}">
      <dgm:prSet/>
      <dgm:spPr/>
      <dgm:t>
        <a:bodyPr/>
        <a:lstStyle/>
        <a:p>
          <a:r>
            <a:rPr lang="en-US" dirty="0"/>
            <a:t>assumptions about appropriate caregiving roles for men/women</a:t>
          </a:r>
        </a:p>
      </dgm:t>
    </dgm:pt>
    <dgm:pt modelId="{2A3F5F9E-2D5C-4A71-9500-561489FCD825}" type="parTrans" cxnId="{7064182C-BD32-43BD-AE84-54B73E6C3CDB}">
      <dgm:prSet/>
      <dgm:spPr/>
      <dgm:t>
        <a:bodyPr/>
        <a:lstStyle/>
        <a:p>
          <a:endParaRPr lang="en-US"/>
        </a:p>
      </dgm:t>
    </dgm:pt>
    <dgm:pt modelId="{E5BBAF08-296F-4795-86C1-E063E6F7C218}" type="sibTrans" cxnId="{7064182C-BD32-43BD-AE84-54B73E6C3CDB}">
      <dgm:prSet/>
      <dgm:spPr/>
      <dgm:t>
        <a:bodyPr/>
        <a:lstStyle/>
        <a:p>
          <a:endParaRPr lang="en-US"/>
        </a:p>
      </dgm:t>
    </dgm:pt>
    <dgm:pt modelId="{9798FA6C-02C1-4D78-BDF7-68BA7B4F4AE4}">
      <dgm:prSet/>
      <dgm:spPr/>
      <dgm:t>
        <a:bodyPr/>
        <a:lstStyle/>
        <a:p>
          <a:pPr>
            <a:buFont typeface="Arial" panose="020B0604020202020204" pitchFamily="34" charset="0"/>
            <a:buChar char="•"/>
          </a:pPr>
          <a:r>
            <a:rPr lang="en-US" b="0" dirty="0"/>
            <a:t>men are breadwinners who prioritize work</a:t>
          </a:r>
        </a:p>
      </dgm:t>
    </dgm:pt>
    <dgm:pt modelId="{72587541-ED7A-4277-BCD2-630C95BA91E8}" type="parTrans" cxnId="{CE9B9BC5-59F9-4693-9BA8-CC994F6195EF}">
      <dgm:prSet/>
      <dgm:spPr/>
      <dgm:t>
        <a:bodyPr/>
        <a:lstStyle/>
        <a:p>
          <a:endParaRPr lang="en-US"/>
        </a:p>
      </dgm:t>
    </dgm:pt>
    <dgm:pt modelId="{8ED19A63-C46F-4B72-81A3-A5C7E7A9CF8E}" type="sibTrans" cxnId="{CE9B9BC5-59F9-4693-9BA8-CC994F6195EF}">
      <dgm:prSet/>
      <dgm:spPr/>
      <dgm:t>
        <a:bodyPr/>
        <a:lstStyle/>
        <a:p>
          <a:endParaRPr lang="en-US"/>
        </a:p>
      </dgm:t>
    </dgm:pt>
    <dgm:pt modelId="{D3402542-CBD6-5848-B505-3A30A1B1EA6E}">
      <dgm:prSet/>
      <dgm:spPr/>
      <dgm:t>
        <a:bodyPr/>
        <a:lstStyle/>
        <a:p>
          <a:r>
            <a:rPr lang="en-US" dirty="0"/>
            <a:t>assumptions that caregiving for a person with a disability necessarily interferes with job requirements</a:t>
          </a:r>
        </a:p>
      </dgm:t>
    </dgm:pt>
    <dgm:pt modelId="{A7FC0E84-1FF1-5644-B2D5-C99B4688E19F}" type="parTrans" cxnId="{A9995B09-6134-334A-B567-2570D16C46EA}">
      <dgm:prSet/>
      <dgm:spPr/>
      <dgm:t>
        <a:bodyPr/>
        <a:lstStyle/>
        <a:p>
          <a:endParaRPr lang="en-US"/>
        </a:p>
      </dgm:t>
    </dgm:pt>
    <dgm:pt modelId="{0CAA3B95-49B3-3343-A690-A9C1AE98CC55}" type="sibTrans" cxnId="{A9995B09-6134-334A-B567-2570D16C46EA}">
      <dgm:prSet/>
      <dgm:spPr/>
      <dgm:t>
        <a:bodyPr/>
        <a:lstStyle/>
        <a:p>
          <a:endParaRPr lang="en-US"/>
        </a:p>
      </dgm:t>
    </dgm:pt>
    <dgm:pt modelId="{AACDC5FD-20E7-9848-BBF6-62176CEB7850}">
      <dgm:prSet/>
      <dgm:spPr/>
      <dgm:t>
        <a:bodyPr/>
        <a:lstStyle/>
        <a:p>
          <a:pPr>
            <a:buFont typeface="Arial" panose="020B0604020202020204" pitchFamily="34" charset="0"/>
            <a:buChar char="•"/>
          </a:pPr>
          <a:r>
            <a:rPr lang="en-US" b="0" dirty="0"/>
            <a:t>women are caregivers who prioritize caregiving</a:t>
          </a:r>
        </a:p>
      </dgm:t>
    </dgm:pt>
    <dgm:pt modelId="{F7C922B8-834E-004F-9242-BF41D8C81AC5}" type="parTrans" cxnId="{4D44BF53-63DF-684D-9D59-424CABA7AF36}">
      <dgm:prSet/>
      <dgm:spPr/>
      <dgm:t>
        <a:bodyPr/>
        <a:lstStyle/>
        <a:p>
          <a:endParaRPr lang="en-US"/>
        </a:p>
      </dgm:t>
    </dgm:pt>
    <dgm:pt modelId="{C7E00531-7149-4D41-A5E2-D4F5C44BF6EA}" type="sibTrans" cxnId="{4D44BF53-63DF-684D-9D59-424CABA7AF36}">
      <dgm:prSet/>
      <dgm:spPr/>
      <dgm:t>
        <a:bodyPr/>
        <a:lstStyle/>
        <a:p>
          <a:endParaRPr lang="en-US"/>
        </a:p>
      </dgm:t>
    </dgm:pt>
    <dgm:pt modelId="{EE720E37-0C6D-8643-AB16-6078F0CE2F5F}" type="pres">
      <dgm:prSet presAssocID="{1F88B29A-5B92-4051-AE34-F186186B8DC2}" presName="vert0" presStyleCnt="0">
        <dgm:presLayoutVars>
          <dgm:dir/>
          <dgm:animOne val="branch"/>
          <dgm:animLvl val="lvl"/>
        </dgm:presLayoutVars>
      </dgm:prSet>
      <dgm:spPr/>
    </dgm:pt>
    <dgm:pt modelId="{D47FC367-4D13-9B4D-9C92-06E80B582C96}" type="pres">
      <dgm:prSet presAssocID="{2D5DC60D-457F-4716-AFD3-14982C8A868D}" presName="thickLine" presStyleLbl="alignNode1" presStyleIdx="0" presStyleCnt="5"/>
      <dgm:spPr/>
    </dgm:pt>
    <dgm:pt modelId="{B2BD971E-508A-F142-827C-6CCFD3EFB4CF}" type="pres">
      <dgm:prSet presAssocID="{2D5DC60D-457F-4716-AFD3-14982C8A868D}" presName="horz1" presStyleCnt="0"/>
      <dgm:spPr/>
    </dgm:pt>
    <dgm:pt modelId="{4147F22E-17CD-314A-B34E-BB19689C06A6}" type="pres">
      <dgm:prSet presAssocID="{2D5DC60D-457F-4716-AFD3-14982C8A868D}" presName="tx1" presStyleLbl="revTx" presStyleIdx="0" presStyleCnt="5"/>
      <dgm:spPr/>
    </dgm:pt>
    <dgm:pt modelId="{D9658B48-F559-E84A-AC0E-86D8B679DC90}" type="pres">
      <dgm:prSet presAssocID="{2D5DC60D-457F-4716-AFD3-14982C8A868D}" presName="vert1" presStyleCnt="0"/>
      <dgm:spPr/>
    </dgm:pt>
    <dgm:pt modelId="{A1340F8A-93B8-EF43-BE8B-2B7DA26902B8}" type="pres">
      <dgm:prSet presAssocID="{33B64C96-B119-4677-847D-FC910032D111}" presName="thickLine" presStyleLbl="alignNode1" presStyleIdx="1" presStyleCnt="5"/>
      <dgm:spPr/>
    </dgm:pt>
    <dgm:pt modelId="{F040BD10-4CE9-5F40-BCE9-D1F3F65EE111}" type="pres">
      <dgm:prSet presAssocID="{33B64C96-B119-4677-847D-FC910032D111}" presName="horz1" presStyleCnt="0"/>
      <dgm:spPr/>
    </dgm:pt>
    <dgm:pt modelId="{2CE71EAE-14FA-2248-83CC-81E4333815C7}" type="pres">
      <dgm:prSet presAssocID="{33B64C96-B119-4677-847D-FC910032D111}" presName="tx1" presStyleLbl="revTx" presStyleIdx="1" presStyleCnt="5"/>
      <dgm:spPr/>
    </dgm:pt>
    <dgm:pt modelId="{4053CC25-DC3C-2F49-BE5C-667474DE27D1}" type="pres">
      <dgm:prSet presAssocID="{33B64C96-B119-4677-847D-FC910032D111}" presName="vert1" presStyleCnt="0"/>
      <dgm:spPr/>
    </dgm:pt>
    <dgm:pt modelId="{74DA4A9D-E54A-7C4B-9EEE-F06E2F008BDF}" type="pres">
      <dgm:prSet presAssocID="{9798FA6C-02C1-4D78-BDF7-68BA7B4F4AE4}" presName="thickLine" presStyleLbl="alignNode1" presStyleIdx="2" presStyleCnt="5"/>
      <dgm:spPr/>
    </dgm:pt>
    <dgm:pt modelId="{CE37A5C7-4DCE-2E42-8FC5-03893910F460}" type="pres">
      <dgm:prSet presAssocID="{9798FA6C-02C1-4D78-BDF7-68BA7B4F4AE4}" presName="horz1" presStyleCnt="0"/>
      <dgm:spPr/>
    </dgm:pt>
    <dgm:pt modelId="{F2F88A82-F190-174E-879B-D27DE3582A4D}" type="pres">
      <dgm:prSet presAssocID="{9798FA6C-02C1-4D78-BDF7-68BA7B4F4AE4}" presName="tx1" presStyleLbl="revTx" presStyleIdx="2" presStyleCnt="5"/>
      <dgm:spPr/>
    </dgm:pt>
    <dgm:pt modelId="{4BB033F8-AAAA-4249-99CD-A731A5EC24A5}" type="pres">
      <dgm:prSet presAssocID="{9798FA6C-02C1-4D78-BDF7-68BA7B4F4AE4}" presName="vert1" presStyleCnt="0"/>
      <dgm:spPr/>
    </dgm:pt>
    <dgm:pt modelId="{BCAE076D-B38A-4943-8FD1-5DC83C7A5F6B}" type="pres">
      <dgm:prSet presAssocID="{AACDC5FD-20E7-9848-BBF6-62176CEB7850}" presName="thickLine" presStyleLbl="alignNode1" presStyleIdx="3" presStyleCnt="5"/>
      <dgm:spPr/>
    </dgm:pt>
    <dgm:pt modelId="{2444297E-3BB4-B840-9154-FC98522235F5}" type="pres">
      <dgm:prSet presAssocID="{AACDC5FD-20E7-9848-BBF6-62176CEB7850}" presName="horz1" presStyleCnt="0"/>
      <dgm:spPr/>
    </dgm:pt>
    <dgm:pt modelId="{E0FB6A85-691A-6944-A2FE-D4AF54BB0E1C}" type="pres">
      <dgm:prSet presAssocID="{AACDC5FD-20E7-9848-BBF6-62176CEB7850}" presName="tx1" presStyleLbl="revTx" presStyleIdx="3" presStyleCnt="5"/>
      <dgm:spPr/>
    </dgm:pt>
    <dgm:pt modelId="{7D08A611-E4C0-F043-9C95-0AF70B2E19E6}" type="pres">
      <dgm:prSet presAssocID="{AACDC5FD-20E7-9848-BBF6-62176CEB7850}" presName="vert1" presStyleCnt="0"/>
      <dgm:spPr/>
    </dgm:pt>
    <dgm:pt modelId="{B2C84D58-02A3-9C44-A29F-837683D9C6B4}" type="pres">
      <dgm:prSet presAssocID="{D3402542-CBD6-5848-B505-3A30A1B1EA6E}" presName="thickLine" presStyleLbl="alignNode1" presStyleIdx="4" presStyleCnt="5"/>
      <dgm:spPr/>
    </dgm:pt>
    <dgm:pt modelId="{6D48FEF6-932E-E147-A1C3-DE150D1E30A2}" type="pres">
      <dgm:prSet presAssocID="{D3402542-CBD6-5848-B505-3A30A1B1EA6E}" presName="horz1" presStyleCnt="0"/>
      <dgm:spPr/>
    </dgm:pt>
    <dgm:pt modelId="{C5E798C8-6C91-0243-8426-575CD3D6DABB}" type="pres">
      <dgm:prSet presAssocID="{D3402542-CBD6-5848-B505-3A30A1B1EA6E}" presName="tx1" presStyleLbl="revTx" presStyleIdx="4" presStyleCnt="5" custScaleY="186188"/>
      <dgm:spPr/>
    </dgm:pt>
    <dgm:pt modelId="{51CE263E-46BB-1E4D-9F30-7DC06D12E6DA}" type="pres">
      <dgm:prSet presAssocID="{D3402542-CBD6-5848-B505-3A30A1B1EA6E}" presName="vert1" presStyleCnt="0"/>
      <dgm:spPr/>
    </dgm:pt>
  </dgm:ptLst>
  <dgm:cxnLst>
    <dgm:cxn modelId="{A9995B09-6134-334A-B567-2570D16C46EA}" srcId="{1F88B29A-5B92-4051-AE34-F186186B8DC2}" destId="{D3402542-CBD6-5848-B505-3A30A1B1EA6E}" srcOrd="4" destOrd="0" parTransId="{A7FC0E84-1FF1-5644-B2D5-C99B4688E19F}" sibTransId="{0CAA3B95-49B3-3343-A690-A9C1AE98CC55}"/>
    <dgm:cxn modelId="{54C6EB19-1B53-C648-AE66-D33CE9C2A06C}" type="presOf" srcId="{D3402542-CBD6-5848-B505-3A30A1B1EA6E}" destId="{C5E798C8-6C91-0243-8426-575CD3D6DABB}" srcOrd="0" destOrd="0" presId="urn:microsoft.com/office/officeart/2008/layout/LinedList"/>
    <dgm:cxn modelId="{B3A5FA21-4EFF-DF47-B265-102E25ED3DD6}" type="presOf" srcId="{1F88B29A-5B92-4051-AE34-F186186B8DC2}" destId="{EE720E37-0C6D-8643-AB16-6078F0CE2F5F}" srcOrd="0" destOrd="0" presId="urn:microsoft.com/office/officeart/2008/layout/LinedList"/>
    <dgm:cxn modelId="{7BDB962A-5255-6044-83A4-5CAD527C9D14}" type="presOf" srcId="{AACDC5FD-20E7-9848-BBF6-62176CEB7850}" destId="{E0FB6A85-691A-6944-A2FE-D4AF54BB0E1C}" srcOrd="0" destOrd="0" presId="urn:microsoft.com/office/officeart/2008/layout/LinedList"/>
    <dgm:cxn modelId="{7064182C-BD32-43BD-AE84-54B73E6C3CDB}" srcId="{1F88B29A-5B92-4051-AE34-F186186B8DC2}" destId="{33B64C96-B119-4677-847D-FC910032D111}" srcOrd="1" destOrd="0" parTransId="{2A3F5F9E-2D5C-4A71-9500-561489FCD825}" sibTransId="{E5BBAF08-296F-4795-86C1-E063E6F7C218}"/>
    <dgm:cxn modelId="{EC08F452-FADF-4651-BE68-DC127C863E5E}" srcId="{1F88B29A-5B92-4051-AE34-F186186B8DC2}" destId="{2D5DC60D-457F-4716-AFD3-14982C8A868D}" srcOrd="0" destOrd="0" parTransId="{DF0A5ED6-D608-481C-99D9-3B73DF572097}" sibTransId="{62687868-C6DF-4B69-A228-2A20C2A17681}"/>
    <dgm:cxn modelId="{4D44BF53-63DF-684D-9D59-424CABA7AF36}" srcId="{1F88B29A-5B92-4051-AE34-F186186B8DC2}" destId="{AACDC5FD-20E7-9848-BBF6-62176CEB7850}" srcOrd="3" destOrd="0" parTransId="{F7C922B8-834E-004F-9242-BF41D8C81AC5}" sibTransId="{C7E00531-7149-4D41-A5E2-D4F5C44BF6EA}"/>
    <dgm:cxn modelId="{0C76026D-FA0C-E14E-8428-FAB89A4B9B1A}" type="presOf" srcId="{33B64C96-B119-4677-847D-FC910032D111}" destId="{2CE71EAE-14FA-2248-83CC-81E4333815C7}" srcOrd="0" destOrd="0" presId="urn:microsoft.com/office/officeart/2008/layout/LinedList"/>
    <dgm:cxn modelId="{D1F97AC2-FC16-C742-8A13-9EE4DF7F1071}" type="presOf" srcId="{9798FA6C-02C1-4D78-BDF7-68BA7B4F4AE4}" destId="{F2F88A82-F190-174E-879B-D27DE3582A4D}" srcOrd="0" destOrd="0" presId="urn:microsoft.com/office/officeart/2008/layout/LinedList"/>
    <dgm:cxn modelId="{CE9B9BC5-59F9-4693-9BA8-CC994F6195EF}" srcId="{1F88B29A-5B92-4051-AE34-F186186B8DC2}" destId="{9798FA6C-02C1-4D78-BDF7-68BA7B4F4AE4}" srcOrd="2" destOrd="0" parTransId="{72587541-ED7A-4277-BCD2-630C95BA91E8}" sibTransId="{8ED19A63-C46F-4B72-81A3-A5C7E7A9CF8E}"/>
    <dgm:cxn modelId="{4AF102F3-E334-0A42-98B6-ABF6A91638A6}" type="presOf" srcId="{2D5DC60D-457F-4716-AFD3-14982C8A868D}" destId="{4147F22E-17CD-314A-B34E-BB19689C06A6}" srcOrd="0" destOrd="0" presId="urn:microsoft.com/office/officeart/2008/layout/LinedList"/>
    <dgm:cxn modelId="{2E7F55F7-9117-1640-80C6-3DFAB3527AC1}" type="presParOf" srcId="{EE720E37-0C6D-8643-AB16-6078F0CE2F5F}" destId="{D47FC367-4D13-9B4D-9C92-06E80B582C96}" srcOrd="0" destOrd="0" presId="urn:microsoft.com/office/officeart/2008/layout/LinedList"/>
    <dgm:cxn modelId="{D5FE72FF-30AC-6B4F-A6DA-5BC94244E3E0}" type="presParOf" srcId="{EE720E37-0C6D-8643-AB16-6078F0CE2F5F}" destId="{B2BD971E-508A-F142-827C-6CCFD3EFB4CF}" srcOrd="1" destOrd="0" presId="urn:microsoft.com/office/officeart/2008/layout/LinedList"/>
    <dgm:cxn modelId="{54B7C2FB-8CF1-4B4F-BB87-921D2674BCD6}" type="presParOf" srcId="{B2BD971E-508A-F142-827C-6CCFD3EFB4CF}" destId="{4147F22E-17CD-314A-B34E-BB19689C06A6}" srcOrd="0" destOrd="0" presId="urn:microsoft.com/office/officeart/2008/layout/LinedList"/>
    <dgm:cxn modelId="{FD8FCDD8-C3A3-9C45-A565-3AE895FAAB93}" type="presParOf" srcId="{B2BD971E-508A-F142-827C-6CCFD3EFB4CF}" destId="{D9658B48-F559-E84A-AC0E-86D8B679DC90}" srcOrd="1" destOrd="0" presId="urn:microsoft.com/office/officeart/2008/layout/LinedList"/>
    <dgm:cxn modelId="{FA9B94D6-4BC7-4E4A-98A2-4F29DF7C1D4D}" type="presParOf" srcId="{EE720E37-0C6D-8643-AB16-6078F0CE2F5F}" destId="{A1340F8A-93B8-EF43-BE8B-2B7DA26902B8}" srcOrd="2" destOrd="0" presId="urn:microsoft.com/office/officeart/2008/layout/LinedList"/>
    <dgm:cxn modelId="{6F69C2F5-5091-1046-A1A0-B38B431A9961}" type="presParOf" srcId="{EE720E37-0C6D-8643-AB16-6078F0CE2F5F}" destId="{F040BD10-4CE9-5F40-BCE9-D1F3F65EE111}" srcOrd="3" destOrd="0" presId="urn:microsoft.com/office/officeart/2008/layout/LinedList"/>
    <dgm:cxn modelId="{94AAD37F-0EE9-DF43-9F3E-F16ADD3A0B08}" type="presParOf" srcId="{F040BD10-4CE9-5F40-BCE9-D1F3F65EE111}" destId="{2CE71EAE-14FA-2248-83CC-81E4333815C7}" srcOrd="0" destOrd="0" presId="urn:microsoft.com/office/officeart/2008/layout/LinedList"/>
    <dgm:cxn modelId="{51203B2E-6439-3A43-AF09-7B9D737FAC41}" type="presParOf" srcId="{F040BD10-4CE9-5F40-BCE9-D1F3F65EE111}" destId="{4053CC25-DC3C-2F49-BE5C-667474DE27D1}" srcOrd="1" destOrd="0" presId="urn:microsoft.com/office/officeart/2008/layout/LinedList"/>
    <dgm:cxn modelId="{F54F7245-B4E5-CE48-8683-C294D617A9CC}" type="presParOf" srcId="{EE720E37-0C6D-8643-AB16-6078F0CE2F5F}" destId="{74DA4A9D-E54A-7C4B-9EEE-F06E2F008BDF}" srcOrd="4" destOrd="0" presId="urn:microsoft.com/office/officeart/2008/layout/LinedList"/>
    <dgm:cxn modelId="{7F851C10-21C2-C346-955F-6299B47F79A6}" type="presParOf" srcId="{EE720E37-0C6D-8643-AB16-6078F0CE2F5F}" destId="{CE37A5C7-4DCE-2E42-8FC5-03893910F460}" srcOrd="5" destOrd="0" presId="urn:microsoft.com/office/officeart/2008/layout/LinedList"/>
    <dgm:cxn modelId="{88ED2129-A1C1-D141-8DD2-222B00506DC8}" type="presParOf" srcId="{CE37A5C7-4DCE-2E42-8FC5-03893910F460}" destId="{F2F88A82-F190-174E-879B-D27DE3582A4D}" srcOrd="0" destOrd="0" presId="urn:microsoft.com/office/officeart/2008/layout/LinedList"/>
    <dgm:cxn modelId="{D41F6A4F-23CE-004E-98D2-073F603D4679}" type="presParOf" srcId="{CE37A5C7-4DCE-2E42-8FC5-03893910F460}" destId="{4BB033F8-AAAA-4249-99CD-A731A5EC24A5}" srcOrd="1" destOrd="0" presId="urn:microsoft.com/office/officeart/2008/layout/LinedList"/>
    <dgm:cxn modelId="{2683AEE7-9658-344C-B23F-F70ECA598B3E}" type="presParOf" srcId="{EE720E37-0C6D-8643-AB16-6078F0CE2F5F}" destId="{BCAE076D-B38A-4943-8FD1-5DC83C7A5F6B}" srcOrd="6" destOrd="0" presId="urn:microsoft.com/office/officeart/2008/layout/LinedList"/>
    <dgm:cxn modelId="{D56096D5-025E-2841-9A77-E5F3B369C7FF}" type="presParOf" srcId="{EE720E37-0C6D-8643-AB16-6078F0CE2F5F}" destId="{2444297E-3BB4-B840-9154-FC98522235F5}" srcOrd="7" destOrd="0" presId="urn:microsoft.com/office/officeart/2008/layout/LinedList"/>
    <dgm:cxn modelId="{CAC200DE-AE2B-C140-81E6-3A312B8B2E7A}" type="presParOf" srcId="{2444297E-3BB4-B840-9154-FC98522235F5}" destId="{E0FB6A85-691A-6944-A2FE-D4AF54BB0E1C}" srcOrd="0" destOrd="0" presId="urn:microsoft.com/office/officeart/2008/layout/LinedList"/>
    <dgm:cxn modelId="{9F069B4A-67FC-1F45-88D2-6BD2FF50108A}" type="presParOf" srcId="{2444297E-3BB4-B840-9154-FC98522235F5}" destId="{7D08A611-E4C0-F043-9C95-0AF70B2E19E6}" srcOrd="1" destOrd="0" presId="urn:microsoft.com/office/officeart/2008/layout/LinedList"/>
    <dgm:cxn modelId="{38CDC884-3ECE-024D-A7AC-7F402CD37722}" type="presParOf" srcId="{EE720E37-0C6D-8643-AB16-6078F0CE2F5F}" destId="{B2C84D58-02A3-9C44-A29F-837683D9C6B4}" srcOrd="8" destOrd="0" presId="urn:microsoft.com/office/officeart/2008/layout/LinedList"/>
    <dgm:cxn modelId="{08F276D0-8CFE-6646-8330-9D8CF53AE690}" type="presParOf" srcId="{EE720E37-0C6D-8643-AB16-6078F0CE2F5F}" destId="{6D48FEF6-932E-E147-A1C3-DE150D1E30A2}" srcOrd="9" destOrd="0" presId="urn:microsoft.com/office/officeart/2008/layout/LinedList"/>
    <dgm:cxn modelId="{2638C351-DBEA-BA48-9174-63D5611E27D1}" type="presParOf" srcId="{6D48FEF6-932E-E147-A1C3-DE150D1E30A2}" destId="{C5E798C8-6C91-0243-8426-575CD3D6DABB}" srcOrd="0" destOrd="0" presId="urn:microsoft.com/office/officeart/2008/layout/LinedList"/>
    <dgm:cxn modelId="{55CB0C2B-3842-0C40-A356-FD1BF32CB12F}" type="presParOf" srcId="{6D48FEF6-932E-E147-A1C3-DE150D1E30A2}" destId="{51CE263E-46BB-1E4D-9F30-7DC06D12E6D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546CF8-0818-1241-8245-2E4AC35EAADA}">
      <dsp:nvSpPr>
        <dsp:cNvPr id="0" name=""/>
        <dsp:cNvSpPr/>
      </dsp:nvSpPr>
      <dsp:spPr>
        <a:xfrm>
          <a:off x="0" y="0"/>
          <a:ext cx="6391275" cy="0"/>
        </a:xfrm>
        <a:prstGeom prst="lin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69291B-2BE9-984A-A00F-6A25AD76C099}">
      <dsp:nvSpPr>
        <dsp:cNvPr id="0" name=""/>
        <dsp:cNvSpPr/>
      </dsp:nvSpPr>
      <dsp:spPr>
        <a:xfrm>
          <a:off x="0" y="0"/>
          <a:ext cx="6391275" cy="5246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dirty="0"/>
        </a:p>
      </dsp:txBody>
      <dsp:txXfrm>
        <a:off x="0" y="0"/>
        <a:ext cx="6391275" cy="52466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7C46BE-CBA5-544D-949C-739BE105A284}">
      <dsp:nvSpPr>
        <dsp:cNvPr id="0" name=""/>
        <dsp:cNvSpPr/>
      </dsp:nvSpPr>
      <dsp:spPr>
        <a:xfrm>
          <a:off x="0" y="4164097"/>
          <a:ext cx="5945200" cy="91100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What to Watch with a Remote Workforce</a:t>
          </a:r>
        </a:p>
      </dsp:txBody>
      <dsp:txXfrm>
        <a:off x="0" y="4164097"/>
        <a:ext cx="5945200" cy="491941"/>
      </dsp:txXfrm>
    </dsp:sp>
    <dsp:sp modelId="{8CE4E8D4-1D60-0E4B-B7B0-E7E70EE9D2CF}">
      <dsp:nvSpPr>
        <dsp:cNvPr id="0" name=""/>
        <dsp:cNvSpPr/>
      </dsp:nvSpPr>
      <dsp:spPr>
        <a:xfrm>
          <a:off x="0" y="4637818"/>
          <a:ext cx="2972599" cy="419061"/>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US" sz="1500" kern="1200" dirty="0"/>
            <a:t>Equal Pay</a:t>
          </a:r>
        </a:p>
      </dsp:txBody>
      <dsp:txXfrm>
        <a:off x="0" y="4637818"/>
        <a:ext cx="2972599" cy="419061"/>
      </dsp:txXfrm>
    </dsp:sp>
    <dsp:sp modelId="{E7FD930F-BA3D-9C48-A7F4-E5C4A69FFC41}">
      <dsp:nvSpPr>
        <dsp:cNvPr id="0" name=""/>
        <dsp:cNvSpPr/>
      </dsp:nvSpPr>
      <dsp:spPr>
        <a:xfrm>
          <a:off x="2972600" y="4637818"/>
          <a:ext cx="2972599" cy="419061"/>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US" sz="1500" kern="1200" dirty="0"/>
            <a:t>Flexibility Stigma</a:t>
          </a:r>
        </a:p>
      </dsp:txBody>
      <dsp:txXfrm>
        <a:off x="2972600" y="4637818"/>
        <a:ext cx="2972599" cy="419061"/>
      </dsp:txXfrm>
    </dsp:sp>
    <dsp:sp modelId="{6BB0D196-EB81-8646-B8B0-0BA2DFC5405A}">
      <dsp:nvSpPr>
        <dsp:cNvPr id="0" name=""/>
        <dsp:cNvSpPr/>
      </dsp:nvSpPr>
      <dsp:spPr>
        <a:xfrm rot="10800000">
          <a:off x="0" y="2776640"/>
          <a:ext cx="5945200" cy="1401122"/>
        </a:xfrm>
        <a:prstGeom prst="upArrowCallou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Disability Discrimination</a:t>
          </a:r>
        </a:p>
      </dsp:txBody>
      <dsp:txXfrm rot="-10800000">
        <a:off x="0" y="2776640"/>
        <a:ext cx="5945200" cy="491793"/>
      </dsp:txXfrm>
    </dsp:sp>
    <dsp:sp modelId="{B2AEBC24-44BD-674F-B960-75F050865F51}">
      <dsp:nvSpPr>
        <dsp:cNvPr id="0" name=""/>
        <dsp:cNvSpPr/>
      </dsp:nvSpPr>
      <dsp:spPr>
        <a:xfrm>
          <a:off x="0" y="3268434"/>
          <a:ext cx="2972599" cy="418935"/>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US" sz="1500" kern="1200" dirty="0"/>
            <a:t>COVID as a disability</a:t>
          </a:r>
        </a:p>
      </dsp:txBody>
      <dsp:txXfrm>
        <a:off x="0" y="3268434"/>
        <a:ext cx="2972599" cy="418935"/>
      </dsp:txXfrm>
    </dsp:sp>
    <dsp:sp modelId="{5FE77B1D-36CA-1540-B36A-06903C43EEEC}">
      <dsp:nvSpPr>
        <dsp:cNvPr id="0" name=""/>
        <dsp:cNvSpPr/>
      </dsp:nvSpPr>
      <dsp:spPr>
        <a:xfrm>
          <a:off x="2972600" y="3268434"/>
          <a:ext cx="2972599" cy="418935"/>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US" sz="1500" kern="1200" dirty="0"/>
            <a:t>Reasonable Accommodation</a:t>
          </a:r>
        </a:p>
      </dsp:txBody>
      <dsp:txXfrm>
        <a:off x="2972600" y="3268434"/>
        <a:ext cx="2972599" cy="418935"/>
      </dsp:txXfrm>
    </dsp:sp>
    <dsp:sp modelId="{52796827-4217-F148-8DC4-98D39D796962}">
      <dsp:nvSpPr>
        <dsp:cNvPr id="0" name=""/>
        <dsp:cNvSpPr/>
      </dsp:nvSpPr>
      <dsp:spPr>
        <a:xfrm rot="10800000">
          <a:off x="0" y="1389183"/>
          <a:ext cx="5945200" cy="1401122"/>
        </a:xfrm>
        <a:prstGeom prst="upArrowCallou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American Rescue Plan Act</a:t>
          </a:r>
        </a:p>
      </dsp:txBody>
      <dsp:txXfrm rot="-10800000">
        <a:off x="0" y="1389183"/>
        <a:ext cx="5945200" cy="491793"/>
      </dsp:txXfrm>
    </dsp:sp>
    <dsp:sp modelId="{F90801A5-35C6-D54B-8FB2-5CD8F78458A0}">
      <dsp:nvSpPr>
        <dsp:cNvPr id="0" name=""/>
        <dsp:cNvSpPr/>
      </dsp:nvSpPr>
      <dsp:spPr>
        <a:xfrm>
          <a:off x="0" y="1880976"/>
          <a:ext cx="5945200" cy="418935"/>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US" sz="1500" kern="1200" dirty="0"/>
            <a:t>Extension of Leave</a:t>
          </a:r>
        </a:p>
      </dsp:txBody>
      <dsp:txXfrm>
        <a:off x="0" y="1880976"/>
        <a:ext cx="5945200" cy="418935"/>
      </dsp:txXfrm>
    </dsp:sp>
    <dsp:sp modelId="{1526A87A-83EF-2B4A-A566-42EF22EC34B0}">
      <dsp:nvSpPr>
        <dsp:cNvPr id="0" name=""/>
        <dsp:cNvSpPr/>
      </dsp:nvSpPr>
      <dsp:spPr>
        <a:xfrm rot="10800000">
          <a:off x="0" y="0"/>
          <a:ext cx="5945200" cy="1401122"/>
        </a:xfrm>
        <a:prstGeom prst="upArrowCallou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Families First Corona Virus Response Act</a:t>
          </a:r>
        </a:p>
      </dsp:txBody>
      <dsp:txXfrm rot="-10800000">
        <a:off x="0" y="0"/>
        <a:ext cx="5945200" cy="491793"/>
      </dsp:txXfrm>
    </dsp:sp>
    <dsp:sp modelId="{6046DA2E-B9C3-B143-AE1A-22EF183165D1}">
      <dsp:nvSpPr>
        <dsp:cNvPr id="0" name=""/>
        <dsp:cNvSpPr/>
      </dsp:nvSpPr>
      <dsp:spPr>
        <a:xfrm>
          <a:off x="0" y="493519"/>
          <a:ext cx="2972599" cy="418935"/>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US" sz="1500" kern="1200" dirty="0"/>
            <a:t>EFMLA Leave</a:t>
          </a:r>
        </a:p>
      </dsp:txBody>
      <dsp:txXfrm>
        <a:off x="0" y="493519"/>
        <a:ext cx="2972599" cy="418935"/>
      </dsp:txXfrm>
    </dsp:sp>
    <dsp:sp modelId="{03B33B02-1387-514E-9ED5-E08ADE972FFB}">
      <dsp:nvSpPr>
        <dsp:cNvPr id="0" name=""/>
        <dsp:cNvSpPr/>
      </dsp:nvSpPr>
      <dsp:spPr>
        <a:xfrm>
          <a:off x="2972600" y="493519"/>
          <a:ext cx="2972599" cy="418935"/>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US" sz="1500" kern="1200" dirty="0"/>
            <a:t>EPS Leave</a:t>
          </a:r>
        </a:p>
      </dsp:txBody>
      <dsp:txXfrm>
        <a:off x="2972600" y="493519"/>
        <a:ext cx="2972599" cy="4189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7FC367-4D13-9B4D-9C92-06E80B582C96}">
      <dsp:nvSpPr>
        <dsp:cNvPr id="0" name=""/>
        <dsp:cNvSpPr/>
      </dsp:nvSpPr>
      <dsp:spPr>
        <a:xfrm>
          <a:off x="0" y="2081"/>
          <a:ext cx="9625383" cy="0"/>
        </a:xfrm>
        <a:prstGeom prst="line">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w="9525" cap="rnd" cmpd="sng" algn="ctr">
          <a:solidFill>
            <a:schemeClr val="accent5">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4147F22E-17CD-314A-B34E-BB19689C06A6}">
      <dsp:nvSpPr>
        <dsp:cNvPr id="0" name=""/>
        <dsp:cNvSpPr/>
      </dsp:nvSpPr>
      <dsp:spPr>
        <a:xfrm>
          <a:off x="0" y="2081"/>
          <a:ext cx="9625383" cy="659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Stereotypes include:</a:t>
          </a:r>
        </a:p>
      </dsp:txBody>
      <dsp:txXfrm>
        <a:off x="0" y="2081"/>
        <a:ext cx="9625383" cy="659353"/>
      </dsp:txXfrm>
    </dsp:sp>
    <dsp:sp modelId="{A1340F8A-93B8-EF43-BE8B-2B7DA26902B8}">
      <dsp:nvSpPr>
        <dsp:cNvPr id="0" name=""/>
        <dsp:cNvSpPr/>
      </dsp:nvSpPr>
      <dsp:spPr>
        <a:xfrm>
          <a:off x="0" y="661435"/>
          <a:ext cx="9625383" cy="0"/>
        </a:xfrm>
        <a:prstGeom prst="line">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w="9525" cap="rnd" cmpd="sng" algn="ctr">
          <a:solidFill>
            <a:schemeClr val="accent5">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2CE71EAE-14FA-2248-83CC-81E4333815C7}">
      <dsp:nvSpPr>
        <dsp:cNvPr id="0" name=""/>
        <dsp:cNvSpPr/>
      </dsp:nvSpPr>
      <dsp:spPr>
        <a:xfrm>
          <a:off x="0" y="661435"/>
          <a:ext cx="9625383" cy="659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assumptions about appropriate caregiving roles for men/women</a:t>
          </a:r>
        </a:p>
      </dsp:txBody>
      <dsp:txXfrm>
        <a:off x="0" y="661435"/>
        <a:ext cx="9625383" cy="659353"/>
      </dsp:txXfrm>
    </dsp:sp>
    <dsp:sp modelId="{74DA4A9D-E54A-7C4B-9EEE-F06E2F008BDF}">
      <dsp:nvSpPr>
        <dsp:cNvPr id="0" name=""/>
        <dsp:cNvSpPr/>
      </dsp:nvSpPr>
      <dsp:spPr>
        <a:xfrm>
          <a:off x="0" y="1320788"/>
          <a:ext cx="9625383" cy="0"/>
        </a:xfrm>
        <a:prstGeom prst="line">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w="9525" cap="rnd" cmpd="sng" algn="ctr">
          <a:solidFill>
            <a:schemeClr val="accent5">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F2F88A82-F190-174E-879B-D27DE3582A4D}">
      <dsp:nvSpPr>
        <dsp:cNvPr id="0" name=""/>
        <dsp:cNvSpPr/>
      </dsp:nvSpPr>
      <dsp:spPr>
        <a:xfrm>
          <a:off x="0" y="1320788"/>
          <a:ext cx="9625383" cy="659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Font typeface="Arial" panose="020B0604020202020204" pitchFamily="34" charset="0"/>
            <a:buNone/>
          </a:pPr>
          <a:r>
            <a:rPr lang="en-US" sz="2300" b="0" kern="1200" dirty="0"/>
            <a:t>men are breadwinners who prioritize work</a:t>
          </a:r>
        </a:p>
      </dsp:txBody>
      <dsp:txXfrm>
        <a:off x="0" y="1320788"/>
        <a:ext cx="9625383" cy="659353"/>
      </dsp:txXfrm>
    </dsp:sp>
    <dsp:sp modelId="{BCAE076D-B38A-4943-8FD1-5DC83C7A5F6B}">
      <dsp:nvSpPr>
        <dsp:cNvPr id="0" name=""/>
        <dsp:cNvSpPr/>
      </dsp:nvSpPr>
      <dsp:spPr>
        <a:xfrm>
          <a:off x="0" y="1980142"/>
          <a:ext cx="9625383" cy="0"/>
        </a:xfrm>
        <a:prstGeom prst="line">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w="9525" cap="rnd" cmpd="sng" algn="ctr">
          <a:solidFill>
            <a:schemeClr val="accent5">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E0FB6A85-691A-6944-A2FE-D4AF54BB0E1C}">
      <dsp:nvSpPr>
        <dsp:cNvPr id="0" name=""/>
        <dsp:cNvSpPr/>
      </dsp:nvSpPr>
      <dsp:spPr>
        <a:xfrm>
          <a:off x="0" y="1980142"/>
          <a:ext cx="9625383" cy="659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Font typeface="Arial" panose="020B0604020202020204" pitchFamily="34" charset="0"/>
            <a:buNone/>
          </a:pPr>
          <a:r>
            <a:rPr lang="en-US" sz="2300" b="0" kern="1200" dirty="0"/>
            <a:t>women are caregivers who prioritize caregiving</a:t>
          </a:r>
        </a:p>
      </dsp:txBody>
      <dsp:txXfrm>
        <a:off x="0" y="1980142"/>
        <a:ext cx="9625383" cy="659353"/>
      </dsp:txXfrm>
    </dsp:sp>
    <dsp:sp modelId="{B2C84D58-02A3-9C44-A29F-837683D9C6B4}">
      <dsp:nvSpPr>
        <dsp:cNvPr id="0" name=""/>
        <dsp:cNvSpPr/>
      </dsp:nvSpPr>
      <dsp:spPr>
        <a:xfrm>
          <a:off x="0" y="2639495"/>
          <a:ext cx="9625383" cy="0"/>
        </a:xfrm>
        <a:prstGeom prst="line">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w="9525" cap="rnd" cmpd="sng" algn="ctr">
          <a:solidFill>
            <a:schemeClr val="accent5">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C5E798C8-6C91-0243-8426-575CD3D6DABB}">
      <dsp:nvSpPr>
        <dsp:cNvPr id="0" name=""/>
        <dsp:cNvSpPr/>
      </dsp:nvSpPr>
      <dsp:spPr>
        <a:xfrm>
          <a:off x="0" y="2639495"/>
          <a:ext cx="9615983" cy="1227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assumptions that caregiving for a person with a disability necessarily interferes with job requirements</a:t>
          </a:r>
        </a:p>
      </dsp:txBody>
      <dsp:txXfrm>
        <a:off x="0" y="2639495"/>
        <a:ext cx="9615983" cy="122763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FAE38D-0961-1447-9D11-19F4E80E5042}" type="datetimeFigureOut">
              <a:rPr lang="en-US" smtClean="0"/>
              <a:t>5/26/21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DB2620-C48B-7A43-B5DA-C016EEF9F5A2}" type="slidenum">
              <a:rPr lang="en-US" smtClean="0"/>
              <a:t>‹#›</a:t>
            </a:fld>
            <a:endParaRPr lang="en-US" dirty="0"/>
          </a:p>
        </p:txBody>
      </p:sp>
    </p:spTree>
    <p:extLst>
      <p:ext uri="{BB962C8B-B14F-4D97-AF65-F5344CB8AC3E}">
        <p14:creationId xmlns:p14="http://schemas.microsoft.com/office/powerpoint/2010/main" val="681069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6698E7-35B6-43D1-BFBF-B9A7AF3A0177}"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17169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DB2620-C48B-7A43-B5DA-C016EEF9F5A2}" type="slidenum">
              <a:rPr lang="en-US" smtClean="0"/>
              <a:t>18</a:t>
            </a:fld>
            <a:endParaRPr lang="en-US" dirty="0"/>
          </a:p>
        </p:txBody>
      </p:sp>
    </p:spTree>
    <p:extLst>
      <p:ext uri="{BB962C8B-B14F-4D97-AF65-F5344CB8AC3E}">
        <p14:creationId xmlns:p14="http://schemas.microsoft.com/office/powerpoint/2010/main" val="1118384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DB2620-C48B-7A43-B5DA-C016EEF9F5A2}" type="slidenum">
              <a:rPr lang="en-US" smtClean="0"/>
              <a:t>19</a:t>
            </a:fld>
            <a:endParaRPr lang="en-US" dirty="0"/>
          </a:p>
        </p:txBody>
      </p:sp>
    </p:spTree>
    <p:extLst>
      <p:ext uri="{BB962C8B-B14F-4D97-AF65-F5344CB8AC3E}">
        <p14:creationId xmlns:p14="http://schemas.microsoft.com/office/powerpoint/2010/main" val="690500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DB2620-C48B-7A43-B5DA-C016EEF9F5A2}" type="slidenum">
              <a:rPr lang="en-US" smtClean="0"/>
              <a:t>20</a:t>
            </a:fld>
            <a:endParaRPr lang="en-US" dirty="0"/>
          </a:p>
        </p:txBody>
      </p:sp>
    </p:spTree>
    <p:extLst>
      <p:ext uri="{BB962C8B-B14F-4D97-AF65-F5344CB8AC3E}">
        <p14:creationId xmlns:p14="http://schemas.microsoft.com/office/powerpoint/2010/main" val="232154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DB2620-C48B-7A43-B5DA-C016EEF9F5A2}" type="slidenum">
              <a:rPr lang="en-US" smtClean="0"/>
              <a:t>21</a:t>
            </a:fld>
            <a:endParaRPr lang="en-US" dirty="0"/>
          </a:p>
        </p:txBody>
      </p:sp>
    </p:spTree>
    <p:extLst>
      <p:ext uri="{BB962C8B-B14F-4D97-AF65-F5344CB8AC3E}">
        <p14:creationId xmlns:p14="http://schemas.microsoft.com/office/powerpoint/2010/main" val="741562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6698E7-35B6-43D1-BFBF-B9A7AF3A0177}"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040842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C713F2CB-C29D-7248-B4FE-0ADAF03664F6}" type="datetimeFigureOut">
              <a:rPr lang="en-US" smtClean="0"/>
              <a:t>5/26/21</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8B62F24B-E9B1-994F-9E39-23E23FACDF94}" type="slidenum">
              <a:rPr lang="en-US" smtClean="0"/>
              <a:t>‹#›</a:t>
            </a:fld>
            <a:endParaRPr lang="en-US" dirty="0"/>
          </a:p>
        </p:txBody>
      </p:sp>
    </p:spTree>
    <p:extLst>
      <p:ext uri="{BB962C8B-B14F-4D97-AF65-F5344CB8AC3E}">
        <p14:creationId xmlns:p14="http://schemas.microsoft.com/office/powerpoint/2010/main" val="3288003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713F2CB-C29D-7248-B4FE-0ADAF03664F6}" type="datetimeFigureOut">
              <a:rPr lang="en-US" smtClean="0"/>
              <a:t>5/26/21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B62F24B-E9B1-994F-9E39-23E23FACDF94}" type="slidenum">
              <a:rPr lang="en-US" smtClean="0"/>
              <a:t>‹#›</a:t>
            </a:fld>
            <a:endParaRPr lang="en-US" dirty="0"/>
          </a:p>
        </p:txBody>
      </p:sp>
    </p:spTree>
    <p:extLst>
      <p:ext uri="{BB962C8B-B14F-4D97-AF65-F5344CB8AC3E}">
        <p14:creationId xmlns:p14="http://schemas.microsoft.com/office/powerpoint/2010/main" val="3799944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C713F2CB-C29D-7248-B4FE-0ADAF03664F6}" type="datetimeFigureOut">
              <a:rPr lang="en-US" smtClean="0"/>
              <a:t>5/26/21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B62F24B-E9B1-994F-9E39-23E23FACDF94}" type="slidenum">
              <a:rPr lang="en-US" smtClean="0"/>
              <a:t>‹#›</a:t>
            </a:fld>
            <a:endParaRPr lang="en-US" dirty="0"/>
          </a:p>
        </p:txBody>
      </p:sp>
    </p:spTree>
    <p:extLst>
      <p:ext uri="{BB962C8B-B14F-4D97-AF65-F5344CB8AC3E}">
        <p14:creationId xmlns:p14="http://schemas.microsoft.com/office/powerpoint/2010/main" val="4040757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C713F2CB-C29D-7248-B4FE-0ADAF03664F6}" type="datetimeFigureOut">
              <a:rPr lang="en-US" smtClean="0"/>
              <a:t>5/26/21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B62F24B-E9B1-994F-9E39-23E23FACDF94}" type="slidenum">
              <a:rPr lang="en-US" smtClean="0"/>
              <a:t>‹#›</a:t>
            </a:fld>
            <a:endParaRPr lang="en-US" dirty="0"/>
          </a:p>
        </p:txBody>
      </p:sp>
    </p:spTree>
    <p:extLst>
      <p:ext uri="{BB962C8B-B14F-4D97-AF65-F5344CB8AC3E}">
        <p14:creationId xmlns:p14="http://schemas.microsoft.com/office/powerpoint/2010/main" val="12018175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13F2CB-C29D-7248-B4FE-0ADAF03664F6}" type="datetimeFigureOut">
              <a:rPr lang="en-US" smtClean="0"/>
              <a:t>5/26/21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B62F24B-E9B1-994F-9E39-23E23FACDF94}" type="slidenum">
              <a:rPr lang="en-US" smtClean="0"/>
              <a:t>‹#›</a:t>
            </a:fld>
            <a:endParaRPr lang="en-US" dirty="0"/>
          </a:p>
        </p:txBody>
      </p:sp>
    </p:spTree>
    <p:extLst>
      <p:ext uri="{BB962C8B-B14F-4D97-AF65-F5344CB8AC3E}">
        <p14:creationId xmlns:p14="http://schemas.microsoft.com/office/powerpoint/2010/main" val="13961918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713F2CB-C29D-7248-B4FE-0ADAF03664F6}" type="datetimeFigureOut">
              <a:rPr lang="en-US" smtClean="0"/>
              <a:t>5/26/21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B62F24B-E9B1-994F-9E39-23E23FACDF94}" type="slidenum">
              <a:rPr lang="en-US" smtClean="0"/>
              <a:t>‹#›</a:t>
            </a:fld>
            <a:endParaRPr lang="en-US" dirty="0"/>
          </a:p>
        </p:txBody>
      </p:sp>
    </p:spTree>
    <p:extLst>
      <p:ext uri="{BB962C8B-B14F-4D97-AF65-F5344CB8AC3E}">
        <p14:creationId xmlns:p14="http://schemas.microsoft.com/office/powerpoint/2010/main" val="4936967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713F2CB-C29D-7248-B4FE-0ADAF03664F6}" type="datetimeFigureOut">
              <a:rPr lang="en-US" smtClean="0"/>
              <a:t>5/26/21</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8B62F24B-E9B1-994F-9E39-23E23FACDF94}" type="slidenum">
              <a:rPr lang="en-US" smtClean="0"/>
              <a:t>‹#›</a:t>
            </a:fld>
            <a:endParaRPr lang="en-US" dirty="0"/>
          </a:p>
        </p:txBody>
      </p:sp>
    </p:spTree>
    <p:extLst>
      <p:ext uri="{BB962C8B-B14F-4D97-AF65-F5344CB8AC3E}">
        <p14:creationId xmlns:p14="http://schemas.microsoft.com/office/powerpoint/2010/main" val="9768681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C713F2CB-C29D-7248-B4FE-0ADAF03664F6}" type="datetimeFigureOut">
              <a:rPr lang="en-US" smtClean="0"/>
              <a:t>5/26/21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62F24B-E9B1-994F-9E39-23E23FACDF94}" type="slidenum">
              <a:rPr lang="en-US" smtClean="0"/>
              <a:t>‹#›</a:t>
            </a:fld>
            <a:endParaRPr lang="en-US" dirty="0"/>
          </a:p>
        </p:txBody>
      </p:sp>
    </p:spTree>
    <p:extLst>
      <p:ext uri="{BB962C8B-B14F-4D97-AF65-F5344CB8AC3E}">
        <p14:creationId xmlns:p14="http://schemas.microsoft.com/office/powerpoint/2010/main" val="3759483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713F2CB-C29D-7248-B4FE-0ADAF03664F6}" type="datetimeFigureOut">
              <a:rPr lang="en-US" smtClean="0"/>
              <a:t>5/26/21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B62F24B-E9B1-994F-9E39-23E23FACDF94}" type="slidenum">
              <a:rPr lang="en-US" smtClean="0"/>
              <a:t>‹#›</a:t>
            </a:fld>
            <a:endParaRPr lang="en-US" dirty="0"/>
          </a:p>
        </p:txBody>
      </p:sp>
    </p:spTree>
    <p:extLst>
      <p:ext uri="{BB962C8B-B14F-4D97-AF65-F5344CB8AC3E}">
        <p14:creationId xmlns:p14="http://schemas.microsoft.com/office/powerpoint/2010/main" val="19225331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cSld name="Divider Teal">
    <p:bg>
      <p:bgPr>
        <a:solidFill>
          <a:schemeClr val="accent3"/>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dirty="0"/>
              <a:t>2020 National Employment Law Institute.</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t>‹#›</a:t>
            </a:fld>
            <a:endParaRPr lang="en-US" dirty="0"/>
          </a:p>
        </p:txBody>
      </p:sp>
      <p:sp>
        <p:nvSpPr>
          <p:cNvPr id="6" name="Text Placeholder 5"/>
          <p:cNvSpPr>
            <a:spLocks noGrp="1"/>
          </p:cNvSpPr>
          <p:nvPr>
            <p:ph type="body" sz="quarter" idx="13"/>
          </p:nvPr>
        </p:nvSpPr>
        <p:spPr>
          <a:xfrm>
            <a:off x="946517" y="2794086"/>
            <a:ext cx="5283367" cy="2220913"/>
          </a:xfrm>
        </p:spPr>
        <p:txBody>
          <a:bodyPr>
            <a:normAutofit/>
          </a:bodyPr>
          <a:lstStyle>
            <a:lvl1pPr marL="0" indent="0" algn="l">
              <a:buFontTx/>
              <a:buNone/>
              <a:defRPr sz="4000" b="1">
                <a:solidFill>
                  <a:schemeClr val="tx2"/>
                </a:solidFill>
              </a:defRPr>
            </a:lvl1pPr>
          </a:lstStyle>
          <a:p>
            <a:pPr lvl="0"/>
            <a:r>
              <a:rPr lang="en-US"/>
              <a:t>Edit Master text styles</a:t>
            </a:r>
          </a:p>
        </p:txBody>
      </p:sp>
      <p:cxnSp>
        <p:nvCxnSpPr>
          <p:cNvPr id="10" name="Straight Connector 9"/>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a:srcRect/>
          <a:stretch>
            <a:fillRect/>
          </a:stretch>
        </p:blipFill>
        <p:spPr>
          <a:xfrm>
            <a:off x="6671781" y="1040710"/>
            <a:ext cx="5237440" cy="5231341"/>
          </a:xfrm>
          <a:prstGeom prst="rect">
            <a:avLst/>
          </a:prstGeom>
        </p:spPr>
      </p:pic>
    </p:spTree>
    <p:extLst>
      <p:ext uri="{BB962C8B-B14F-4D97-AF65-F5344CB8AC3E}">
        <p14:creationId xmlns:p14="http://schemas.microsoft.com/office/powerpoint/2010/main" val="3064372087"/>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4BA8C7F-14A8-4364-AC16-C1ADB0921767}" type="datetimeFigureOut">
              <a:rPr lang="en-US" smtClean="0"/>
              <a:t>5/26/21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D5467-36C3-40EF-9E90-EBEAAA9D33F9}" type="slidenum">
              <a:rPr lang="en-US" smtClean="0"/>
              <a:t>‹#›</a:t>
            </a:fld>
            <a:endParaRPr lang="en-US"/>
          </a:p>
        </p:txBody>
      </p:sp>
    </p:spTree>
    <p:extLst>
      <p:ext uri="{BB962C8B-B14F-4D97-AF65-F5344CB8AC3E}">
        <p14:creationId xmlns:p14="http://schemas.microsoft.com/office/powerpoint/2010/main" val="3804022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13F2CB-C29D-7248-B4FE-0ADAF03664F6}" type="datetimeFigureOut">
              <a:rPr lang="en-US" smtClean="0"/>
              <a:t>5/26/21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62F24B-E9B1-994F-9E39-23E23FACDF94}" type="slidenum">
              <a:rPr lang="en-US" smtClean="0"/>
              <a:t>‹#›</a:t>
            </a:fld>
            <a:endParaRPr lang="en-US" dirty="0"/>
          </a:p>
        </p:txBody>
      </p:sp>
    </p:spTree>
    <p:extLst>
      <p:ext uri="{BB962C8B-B14F-4D97-AF65-F5344CB8AC3E}">
        <p14:creationId xmlns:p14="http://schemas.microsoft.com/office/powerpoint/2010/main" val="4199285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BA8C7F-14A8-4364-AC16-C1ADB0921767}" type="datetimeFigureOut">
              <a:rPr lang="en-US" smtClean="0"/>
              <a:t>5/26/21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D5467-36C3-40EF-9E90-EBEAAA9D33F9}" type="slidenum">
              <a:rPr lang="en-US" smtClean="0"/>
              <a:t>‹#›</a:t>
            </a:fld>
            <a:endParaRPr lang="en-US"/>
          </a:p>
        </p:txBody>
      </p:sp>
    </p:spTree>
    <p:extLst>
      <p:ext uri="{BB962C8B-B14F-4D97-AF65-F5344CB8AC3E}">
        <p14:creationId xmlns:p14="http://schemas.microsoft.com/office/powerpoint/2010/main" val="27390802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4BA8C7F-14A8-4364-AC16-C1ADB0921767}" type="datetimeFigureOut">
              <a:rPr lang="en-US" smtClean="0"/>
              <a:t>5/26/21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D5467-36C3-40EF-9E90-EBEAAA9D33F9}" type="slidenum">
              <a:rPr lang="en-US" smtClean="0"/>
              <a:t>‹#›</a:t>
            </a:fld>
            <a:endParaRPr lang="en-US"/>
          </a:p>
        </p:txBody>
      </p:sp>
    </p:spTree>
    <p:extLst>
      <p:ext uri="{BB962C8B-B14F-4D97-AF65-F5344CB8AC3E}">
        <p14:creationId xmlns:p14="http://schemas.microsoft.com/office/powerpoint/2010/main" val="16485864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4BA8C7F-14A8-4364-AC16-C1ADB0921767}" type="datetimeFigureOut">
              <a:rPr lang="en-US" smtClean="0"/>
              <a:t>5/26/21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3D5467-36C3-40EF-9E90-EBEAAA9D33F9}" type="slidenum">
              <a:rPr lang="en-US" smtClean="0"/>
              <a:t>‹#›</a:t>
            </a:fld>
            <a:endParaRPr lang="en-US"/>
          </a:p>
        </p:txBody>
      </p:sp>
    </p:spTree>
    <p:extLst>
      <p:ext uri="{BB962C8B-B14F-4D97-AF65-F5344CB8AC3E}">
        <p14:creationId xmlns:p14="http://schemas.microsoft.com/office/powerpoint/2010/main" val="3760697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BA8C7F-14A8-4364-AC16-C1ADB0921767}" type="datetimeFigureOut">
              <a:rPr lang="en-US" smtClean="0"/>
              <a:t>5/26/21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3D5467-36C3-40EF-9E90-EBEAAA9D33F9}" type="slidenum">
              <a:rPr lang="en-US" smtClean="0"/>
              <a:t>‹#›</a:t>
            </a:fld>
            <a:endParaRPr lang="en-US"/>
          </a:p>
        </p:txBody>
      </p:sp>
    </p:spTree>
    <p:extLst>
      <p:ext uri="{BB962C8B-B14F-4D97-AF65-F5344CB8AC3E}">
        <p14:creationId xmlns:p14="http://schemas.microsoft.com/office/powerpoint/2010/main" val="37332174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4BA8C7F-14A8-4364-AC16-C1ADB0921767}" type="datetimeFigureOut">
              <a:rPr lang="en-US" smtClean="0"/>
              <a:t>5/26/21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3D5467-36C3-40EF-9E90-EBEAAA9D33F9}" type="slidenum">
              <a:rPr lang="en-US" smtClean="0"/>
              <a:t>‹#›</a:t>
            </a:fld>
            <a:endParaRPr lang="en-US"/>
          </a:p>
        </p:txBody>
      </p:sp>
    </p:spTree>
    <p:extLst>
      <p:ext uri="{BB962C8B-B14F-4D97-AF65-F5344CB8AC3E}">
        <p14:creationId xmlns:p14="http://schemas.microsoft.com/office/powerpoint/2010/main" val="16286228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BA8C7F-14A8-4364-AC16-C1ADB0921767}" type="datetimeFigureOut">
              <a:rPr lang="en-US" smtClean="0"/>
              <a:t>5/26/21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3D5467-36C3-40EF-9E90-EBEAAA9D33F9}" type="slidenum">
              <a:rPr lang="en-US" smtClean="0"/>
              <a:t>‹#›</a:t>
            </a:fld>
            <a:endParaRPr lang="en-US"/>
          </a:p>
        </p:txBody>
      </p:sp>
    </p:spTree>
    <p:extLst>
      <p:ext uri="{BB962C8B-B14F-4D97-AF65-F5344CB8AC3E}">
        <p14:creationId xmlns:p14="http://schemas.microsoft.com/office/powerpoint/2010/main" val="22226448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4BA8C7F-14A8-4364-AC16-C1ADB0921767}" type="datetimeFigureOut">
              <a:rPr lang="en-US" smtClean="0"/>
              <a:t>5/26/21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3D5467-36C3-40EF-9E90-EBEAAA9D33F9}" type="slidenum">
              <a:rPr lang="en-US" smtClean="0"/>
              <a:t>‹#›</a:t>
            </a:fld>
            <a:endParaRPr lang="en-US"/>
          </a:p>
        </p:txBody>
      </p:sp>
    </p:spTree>
    <p:extLst>
      <p:ext uri="{BB962C8B-B14F-4D97-AF65-F5344CB8AC3E}">
        <p14:creationId xmlns:p14="http://schemas.microsoft.com/office/powerpoint/2010/main" val="14292622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4BA8C7F-14A8-4364-AC16-C1ADB0921767}" type="datetimeFigureOut">
              <a:rPr lang="en-US" smtClean="0"/>
              <a:t>5/26/21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3D5467-36C3-40EF-9E90-EBEAAA9D33F9}" type="slidenum">
              <a:rPr lang="en-US" smtClean="0"/>
              <a:t>‹#›</a:t>
            </a:fld>
            <a:endParaRPr lang="en-US"/>
          </a:p>
        </p:txBody>
      </p:sp>
    </p:spTree>
    <p:extLst>
      <p:ext uri="{BB962C8B-B14F-4D97-AF65-F5344CB8AC3E}">
        <p14:creationId xmlns:p14="http://schemas.microsoft.com/office/powerpoint/2010/main" val="26825767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4BA8C7F-14A8-4364-AC16-C1ADB0921767}" type="datetimeFigureOut">
              <a:rPr lang="en-US" smtClean="0"/>
              <a:t>5/26/21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D5467-36C3-40EF-9E90-EBEAAA9D33F9}" type="slidenum">
              <a:rPr lang="en-US" smtClean="0"/>
              <a:t>‹#›</a:t>
            </a:fld>
            <a:endParaRPr lang="en-US"/>
          </a:p>
        </p:txBody>
      </p:sp>
    </p:spTree>
    <p:extLst>
      <p:ext uri="{BB962C8B-B14F-4D97-AF65-F5344CB8AC3E}">
        <p14:creationId xmlns:p14="http://schemas.microsoft.com/office/powerpoint/2010/main" val="23751510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4BA8C7F-14A8-4364-AC16-C1ADB0921767}" type="datetimeFigureOut">
              <a:rPr lang="en-US" smtClean="0"/>
              <a:t>5/26/21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D5467-36C3-40EF-9E90-EBEAAA9D33F9}"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650658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13F2CB-C29D-7248-B4FE-0ADAF03664F6}" type="datetimeFigureOut">
              <a:rPr lang="en-US" smtClean="0"/>
              <a:t>5/26/21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B62F24B-E9B1-994F-9E39-23E23FACDF94}" type="slidenum">
              <a:rPr lang="en-US" smtClean="0"/>
              <a:t>‹#›</a:t>
            </a:fld>
            <a:endParaRPr lang="en-US" dirty="0"/>
          </a:p>
        </p:txBody>
      </p:sp>
    </p:spTree>
    <p:extLst>
      <p:ext uri="{BB962C8B-B14F-4D97-AF65-F5344CB8AC3E}">
        <p14:creationId xmlns:p14="http://schemas.microsoft.com/office/powerpoint/2010/main" val="19889687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4BA8C7F-14A8-4364-AC16-C1ADB0921767}" type="datetimeFigureOut">
              <a:rPr lang="en-US" smtClean="0"/>
              <a:t>5/26/21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D5467-36C3-40EF-9E90-EBEAAA9D33F9}" type="slidenum">
              <a:rPr lang="en-US" smtClean="0"/>
              <a:t>‹#›</a:t>
            </a:fld>
            <a:endParaRPr lang="en-US"/>
          </a:p>
        </p:txBody>
      </p:sp>
    </p:spTree>
    <p:extLst>
      <p:ext uri="{BB962C8B-B14F-4D97-AF65-F5344CB8AC3E}">
        <p14:creationId xmlns:p14="http://schemas.microsoft.com/office/powerpoint/2010/main" val="20018324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4BA8C7F-14A8-4364-AC16-C1ADB0921767}" type="datetimeFigureOut">
              <a:rPr lang="en-US" smtClean="0"/>
              <a:t>5/26/21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D5467-36C3-40EF-9E90-EBEAAA9D33F9}"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05927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4BA8C7F-14A8-4364-AC16-C1ADB0921767}" type="datetimeFigureOut">
              <a:rPr lang="en-US" smtClean="0"/>
              <a:t>5/26/21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D5467-36C3-40EF-9E90-EBEAAA9D33F9}" type="slidenum">
              <a:rPr lang="en-US" smtClean="0"/>
              <a:t>‹#›</a:t>
            </a:fld>
            <a:endParaRPr lang="en-US"/>
          </a:p>
        </p:txBody>
      </p:sp>
    </p:spTree>
    <p:extLst>
      <p:ext uri="{BB962C8B-B14F-4D97-AF65-F5344CB8AC3E}">
        <p14:creationId xmlns:p14="http://schemas.microsoft.com/office/powerpoint/2010/main" val="34571241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BA8C7F-14A8-4364-AC16-C1ADB0921767}" type="datetimeFigureOut">
              <a:rPr lang="en-US" smtClean="0"/>
              <a:t>5/26/21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D5467-36C3-40EF-9E90-EBEAAA9D33F9}" type="slidenum">
              <a:rPr lang="en-US" smtClean="0"/>
              <a:t>‹#›</a:t>
            </a:fld>
            <a:endParaRPr lang="en-US"/>
          </a:p>
        </p:txBody>
      </p:sp>
    </p:spTree>
    <p:extLst>
      <p:ext uri="{BB962C8B-B14F-4D97-AF65-F5344CB8AC3E}">
        <p14:creationId xmlns:p14="http://schemas.microsoft.com/office/powerpoint/2010/main" val="38903126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BA8C7F-14A8-4364-AC16-C1ADB0921767}" type="datetimeFigureOut">
              <a:rPr lang="en-US" smtClean="0"/>
              <a:t>5/26/21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3D5467-36C3-40EF-9E90-EBEAAA9D33F9}" type="slidenum">
              <a:rPr lang="en-US" smtClean="0"/>
              <a:t>‹#›</a:t>
            </a:fld>
            <a:endParaRPr lang="en-US"/>
          </a:p>
        </p:txBody>
      </p:sp>
    </p:spTree>
    <p:extLst>
      <p:ext uri="{BB962C8B-B14F-4D97-AF65-F5344CB8AC3E}">
        <p14:creationId xmlns:p14="http://schemas.microsoft.com/office/powerpoint/2010/main" val="379044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13F2CB-C29D-7248-B4FE-0ADAF03664F6}" type="datetimeFigureOut">
              <a:rPr lang="en-US" smtClean="0"/>
              <a:t>5/26/21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B62F24B-E9B1-994F-9E39-23E23FACDF94}" type="slidenum">
              <a:rPr lang="en-US" smtClean="0"/>
              <a:t>‹#›</a:t>
            </a:fld>
            <a:endParaRPr lang="en-US" dirty="0"/>
          </a:p>
        </p:txBody>
      </p:sp>
    </p:spTree>
    <p:extLst>
      <p:ext uri="{BB962C8B-B14F-4D97-AF65-F5344CB8AC3E}">
        <p14:creationId xmlns:p14="http://schemas.microsoft.com/office/powerpoint/2010/main" val="2106384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13F2CB-C29D-7248-B4FE-0ADAF03664F6}" type="datetimeFigureOut">
              <a:rPr lang="en-US" smtClean="0"/>
              <a:t>5/26/21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B62F24B-E9B1-994F-9E39-23E23FACDF94}" type="slidenum">
              <a:rPr lang="en-US" smtClean="0"/>
              <a:t>‹#›</a:t>
            </a:fld>
            <a:endParaRPr lang="en-US" dirty="0"/>
          </a:p>
        </p:txBody>
      </p:sp>
    </p:spTree>
    <p:extLst>
      <p:ext uri="{BB962C8B-B14F-4D97-AF65-F5344CB8AC3E}">
        <p14:creationId xmlns:p14="http://schemas.microsoft.com/office/powerpoint/2010/main" val="1819605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13F2CB-C29D-7248-B4FE-0ADAF03664F6}" type="datetimeFigureOut">
              <a:rPr lang="en-US" smtClean="0"/>
              <a:t>5/26/21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62F24B-E9B1-994F-9E39-23E23FACDF94}" type="slidenum">
              <a:rPr lang="en-US" smtClean="0"/>
              <a:t>‹#›</a:t>
            </a:fld>
            <a:endParaRPr lang="en-US" dirty="0"/>
          </a:p>
        </p:txBody>
      </p:sp>
    </p:spTree>
    <p:extLst>
      <p:ext uri="{BB962C8B-B14F-4D97-AF65-F5344CB8AC3E}">
        <p14:creationId xmlns:p14="http://schemas.microsoft.com/office/powerpoint/2010/main" val="4031461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13F2CB-C29D-7248-B4FE-0ADAF03664F6}" type="datetimeFigureOut">
              <a:rPr lang="en-US" smtClean="0"/>
              <a:t>5/26/21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8B62F24B-E9B1-994F-9E39-23E23FACDF94}" type="slidenum">
              <a:rPr lang="en-US" smtClean="0"/>
              <a:t>‹#›</a:t>
            </a:fld>
            <a:endParaRPr lang="en-US" dirty="0"/>
          </a:p>
        </p:txBody>
      </p:sp>
    </p:spTree>
    <p:extLst>
      <p:ext uri="{BB962C8B-B14F-4D97-AF65-F5344CB8AC3E}">
        <p14:creationId xmlns:p14="http://schemas.microsoft.com/office/powerpoint/2010/main" val="2008785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713F2CB-C29D-7248-B4FE-0ADAF03664F6}" type="datetimeFigureOut">
              <a:rPr lang="en-US" smtClean="0"/>
              <a:t>5/26/21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B62F24B-E9B1-994F-9E39-23E23FACDF94}" type="slidenum">
              <a:rPr lang="en-US" smtClean="0"/>
              <a:t>‹#›</a:t>
            </a:fld>
            <a:endParaRPr lang="en-US" dirty="0"/>
          </a:p>
        </p:txBody>
      </p:sp>
    </p:spTree>
    <p:extLst>
      <p:ext uri="{BB962C8B-B14F-4D97-AF65-F5344CB8AC3E}">
        <p14:creationId xmlns:p14="http://schemas.microsoft.com/office/powerpoint/2010/main" val="3702617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713F2CB-C29D-7248-B4FE-0ADAF03664F6}" type="datetimeFigureOut">
              <a:rPr lang="en-US" smtClean="0"/>
              <a:t>5/26/21</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B62F24B-E9B1-994F-9E39-23E23FACDF94}" type="slidenum">
              <a:rPr lang="en-US" smtClean="0"/>
              <a:t>‹#›</a:t>
            </a:fld>
            <a:endParaRPr lang="en-US" dirty="0"/>
          </a:p>
        </p:txBody>
      </p:sp>
    </p:spTree>
    <p:extLst>
      <p:ext uri="{BB962C8B-B14F-4D97-AF65-F5344CB8AC3E}">
        <p14:creationId xmlns:p14="http://schemas.microsoft.com/office/powerpoint/2010/main" val="190774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theme" Target="../theme/theme2.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20">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C713F2CB-C29D-7248-B4FE-0ADAF03664F6}" type="datetimeFigureOut">
              <a:rPr lang="en-US" smtClean="0"/>
              <a:t>5/26/21</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8B62F24B-E9B1-994F-9E39-23E23FACDF94}" type="slidenum">
              <a:rPr lang="en-US" smtClean="0"/>
              <a:t>‹#›</a:t>
            </a:fld>
            <a:endParaRPr lang="en-US" dirty="0"/>
          </a:p>
        </p:txBody>
      </p:sp>
    </p:spTree>
    <p:extLst>
      <p:ext uri="{BB962C8B-B14F-4D97-AF65-F5344CB8AC3E}">
        <p14:creationId xmlns:p14="http://schemas.microsoft.com/office/powerpoint/2010/main" val="3217449059"/>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 id="2147483746" r:id="rId18"/>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4BA8C7F-14A8-4364-AC16-C1ADB0921767}" type="datetimeFigureOut">
              <a:rPr lang="en-US" smtClean="0"/>
              <a:t>5/26/21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43D5467-36C3-40EF-9E90-EBEAAA9D33F9}" type="slidenum">
              <a:rPr lang="en-US" smtClean="0"/>
              <a:t>‹#›</a:t>
            </a:fld>
            <a:endParaRPr lang="en-US"/>
          </a:p>
        </p:txBody>
      </p:sp>
    </p:spTree>
    <p:extLst>
      <p:ext uri="{BB962C8B-B14F-4D97-AF65-F5344CB8AC3E}">
        <p14:creationId xmlns:p14="http://schemas.microsoft.com/office/powerpoint/2010/main" val="2251343910"/>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5.xml.rels><?xml version="1.0" encoding="UTF-8" standalone="yes"?>
<Relationships xmlns="http://schemas.openxmlformats.org/package/2006/relationships"><Relationship Id="rId2" Type="http://schemas.openxmlformats.org/officeDocument/2006/relationships/hyperlink" Target="https://www.gsb.stanford.edu/faculty-research/publications/reducing-gender-biases-modern-workplaces-small-wins-approach"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researchgate.net/publication/302054797_Flexible_Work_Flexible_Penalties_The_Effect_of_Gender_Childcare_and_Type_of_Request_on_the_Flexibility_Bias"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07583-9917-4F32-BAD8-E4172D763C70}"/>
              </a:ext>
            </a:extLst>
          </p:cNvPr>
          <p:cNvSpPr>
            <a:spLocks noGrp="1"/>
          </p:cNvSpPr>
          <p:nvPr>
            <p:ph type="ctrTitle"/>
          </p:nvPr>
        </p:nvSpPr>
        <p:spPr>
          <a:xfrm>
            <a:off x="1507066" y="623454"/>
            <a:ext cx="8246533" cy="3427381"/>
          </a:xfrm>
        </p:spPr>
        <p:txBody>
          <a:bodyPr>
            <a:normAutofit fontScale="90000"/>
          </a:bodyPr>
          <a:lstStyle/>
          <a:p>
            <a:r>
              <a:rPr lang="en-US" dirty="0">
                <a:solidFill>
                  <a:schemeClr val="bg1"/>
                </a:solidFill>
              </a:rPr>
              <a:t>A Bill Related to Employment Protections for Victims of Abusive Behavior</a:t>
            </a:r>
            <a:br>
              <a:rPr lang="en-US" dirty="0">
                <a:solidFill>
                  <a:schemeClr val="bg1"/>
                </a:solidFill>
              </a:rPr>
            </a:br>
            <a:r>
              <a:rPr lang="en-US" dirty="0">
                <a:solidFill>
                  <a:schemeClr val="accent6">
                    <a:lumMod val="20000"/>
                    <a:lumOff val="80000"/>
                  </a:schemeClr>
                </a:solidFill>
              </a:rPr>
              <a:t>HD3740 and SD2371</a:t>
            </a:r>
          </a:p>
        </p:txBody>
      </p:sp>
      <p:sp>
        <p:nvSpPr>
          <p:cNvPr id="3" name="Subtitle 2">
            <a:extLst>
              <a:ext uri="{FF2B5EF4-FFF2-40B4-BE49-F238E27FC236}">
                <a16:creationId xmlns:a16="http://schemas.microsoft.com/office/drawing/2014/main" id="{550BD5D3-A135-45BE-9152-7087BF1C4EE6}"/>
              </a:ext>
            </a:extLst>
          </p:cNvPr>
          <p:cNvSpPr>
            <a:spLocks noGrp="1"/>
          </p:cNvSpPr>
          <p:nvPr>
            <p:ph type="subTitle" idx="1"/>
          </p:nvPr>
        </p:nvSpPr>
        <p:spPr>
          <a:xfrm>
            <a:off x="7675418" y="4826690"/>
            <a:ext cx="4073236" cy="1646302"/>
          </a:xfrm>
        </p:spPr>
        <p:txBody>
          <a:bodyPr>
            <a:normAutofit fontScale="92500" lnSpcReduction="20000"/>
          </a:bodyPr>
          <a:lstStyle/>
          <a:p>
            <a:r>
              <a:rPr lang="en-US" sz="2400" dirty="0">
                <a:solidFill>
                  <a:schemeClr val="bg1"/>
                </a:solidFill>
              </a:rPr>
              <a:t>With Special Thanks to</a:t>
            </a:r>
          </a:p>
          <a:p>
            <a:r>
              <a:rPr lang="en-US" sz="2400" dirty="0">
                <a:solidFill>
                  <a:schemeClr val="bg1"/>
                </a:solidFill>
              </a:rPr>
              <a:t>Amelia Gray and Sasha Tulgan</a:t>
            </a:r>
          </a:p>
          <a:p>
            <a:r>
              <a:rPr lang="en-US" sz="2400" i="1" dirty="0">
                <a:solidFill>
                  <a:schemeClr val="bg1"/>
                </a:solidFill>
              </a:rPr>
              <a:t>Women’s Bar Association </a:t>
            </a:r>
          </a:p>
          <a:p>
            <a:r>
              <a:rPr lang="en-US" sz="2400" i="1" dirty="0">
                <a:solidFill>
                  <a:schemeClr val="bg1"/>
                </a:solidFill>
              </a:rPr>
              <a:t>Task Force</a:t>
            </a:r>
          </a:p>
        </p:txBody>
      </p:sp>
    </p:spTree>
    <p:extLst>
      <p:ext uri="{BB962C8B-B14F-4D97-AF65-F5344CB8AC3E}">
        <p14:creationId xmlns:p14="http://schemas.microsoft.com/office/powerpoint/2010/main" val="1087648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22585" r="22207" b="-1"/>
          <a:stretch/>
        </p:blipFill>
        <p:spPr>
          <a:xfrm>
            <a:off x="423337" y="402166"/>
            <a:ext cx="4932951" cy="6053670"/>
          </a:xfrm>
          <a:custGeom>
            <a:avLst/>
            <a:gdLst/>
            <a:ahLst/>
            <a:cxnLst/>
            <a:rect l="l" t="t" r="r" b="b"/>
            <a:pathLst>
              <a:path w="4932951" h="6053670">
                <a:moveTo>
                  <a:pt x="0" y="0"/>
                </a:moveTo>
                <a:lnTo>
                  <a:pt x="3678393" y="0"/>
                </a:lnTo>
                <a:lnTo>
                  <a:pt x="4478865" y="0"/>
                </a:lnTo>
                <a:lnTo>
                  <a:pt x="4931853" y="0"/>
                </a:lnTo>
                <a:lnTo>
                  <a:pt x="4908487" y="137419"/>
                </a:lnTo>
                <a:lnTo>
                  <a:pt x="4886218" y="274232"/>
                </a:lnTo>
                <a:lnTo>
                  <a:pt x="4864421" y="411650"/>
                </a:lnTo>
                <a:lnTo>
                  <a:pt x="4845759" y="549673"/>
                </a:lnTo>
                <a:lnTo>
                  <a:pt x="4826941" y="687092"/>
                </a:lnTo>
                <a:lnTo>
                  <a:pt x="4809377" y="825115"/>
                </a:lnTo>
                <a:lnTo>
                  <a:pt x="4794322" y="961323"/>
                </a:lnTo>
                <a:lnTo>
                  <a:pt x="4780052" y="1099347"/>
                </a:lnTo>
                <a:lnTo>
                  <a:pt x="4767035" y="1236765"/>
                </a:lnTo>
                <a:lnTo>
                  <a:pt x="4755744" y="1371761"/>
                </a:lnTo>
                <a:lnTo>
                  <a:pt x="4744453" y="1508574"/>
                </a:lnTo>
                <a:lnTo>
                  <a:pt x="4735044" y="1643572"/>
                </a:lnTo>
                <a:lnTo>
                  <a:pt x="4727674" y="1778568"/>
                </a:lnTo>
                <a:lnTo>
                  <a:pt x="4719990" y="1912960"/>
                </a:lnTo>
                <a:lnTo>
                  <a:pt x="4713560" y="2046141"/>
                </a:lnTo>
                <a:lnTo>
                  <a:pt x="4709012" y="2178111"/>
                </a:lnTo>
                <a:lnTo>
                  <a:pt x="4705092" y="2310081"/>
                </a:lnTo>
                <a:lnTo>
                  <a:pt x="4701328" y="2440840"/>
                </a:lnTo>
                <a:lnTo>
                  <a:pt x="4699603" y="2569783"/>
                </a:lnTo>
                <a:lnTo>
                  <a:pt x="4697721" y="2698726"/>
                </a:lnTo>
                <a:lnTo>
                  <a:pt x="4696780" y="2825853"/>
                </a:lnTo>
                <a:lnTo>
                  <a:pt x="4697721" y="2951770"/>
                </a:lnTo>
                <a:lnTo>
                  <a:pt x="4697721" y="3076475"/>
                </a:lnTo>
                <a:lnTo>
                  <a:pt x="4699603" y="3199970"/>
                </a:lnTo>
                <a:lnTo>
                  <a:pt x="4702426" y="3321043"/>
                </a:lnTo>
                <a:lnTo>
                  <a:pt x="4705092" y="3440906"/>
                </a:lnTo>
                <a:lnTo>
                  <a:pt x="4708071" y="3558347"/>
                </a:lnTo>
                <a:lnTo>
                  <a:pt x="4712619" y="3675183"/>
                </a:lnTo>
                <a:lnTo>
                  <a:pt x="4717480" y="3790203"/>
                </a:lnTo>
                <a:lnTo>
                  <a:pt x="4721871" y="3902801"/>
                </a:lnTo>
                <a:lnTo>
                  <a:pt x="4734260" y="4122549"/>
                </a:lnTo>
                <a:lnTo>
                  <a:pt x="4747433" y="4333217"/>
                </a:lnTo>
                <a:lnTo>
                  <a:pt x="4761233" y="4535409"/>
                </a:lnTo>
                <a:lnTo>
                  <a:pt x="4776445" y="4726705"/>
                </a:lnTo>
                <a:lnTo>
                  <a:pt x="4792283" y="4909526"/>
                </a:lnTo>
                <a:lnTo>
                  <a:pt x="4809377" y="5079029"/>
                </a:lnTo>
                <a:lnTo>
                  <a:pt x="4826157" y="5238240"/>
                </a:lnTo>
                <a:lnTo>
                  <a:pt x="4842936" y="5384739"/>
                </a:lnTo>
                <a:lnTo>
                  <a:pt x="4858775" y="5519131"/>
                </a:lnTo>
                <a:lnTo>
                  <a:pt x="4873830" y="5638388"/>
                </a:lnTo>
                <a:lnTo>
                  <a:pt x="4888100" y="5746143"/>
                </a:lnTo>
                <a:lnTo>
                  <a:pt x="4900019" y="5836948"/>
                </a:lnTo>
                <a:lnTo>
                  <a:pt x="4911310" y="5913225"/>
                </a:lnTo>
                <a:lnTo>
                  <a:pt x="4927462" y="6017953"/>
                </a:lnTo>
                <a:lnTo>
                  <a:pt x="4932951" y="6053670"/>
                </a:lnTo>
                <a:lnTo>
                  <a:pt x="4478865" y="6053670"/>
                </a:lnTo>
                <a:lnTo>
                  <a:pt x="3683097" y="6053670"/>
                </a:lnTo>
                <a:lnTo>
                  <a:pt x="0" y="6053670"/>
                </a:lnTo>
                <a:close/>
              </a:path>
            </a:pathLst>
          </a:custGeom>
        </p:spPr>
      </p:pic>
      <p:sp>
        <p:nvSpPr>
          <p:cNvPr id="2" name="Title 1"/>
          <p:cNvSpPr>
            <a:spLocks noGrp="1"/>
          </p:cNvSpPr>
          <p:nvPr>
            <p:ph type="ctrTitle"/>
          </p:nvPr>
        </p:nvSpPr>
        <p:spPr>
          <a:xfrm>
            <a:off x="5695061" y="1241267"/>
            <a:ext cx="5428551" cy="1792878"/>
          </a:xfrm>
        </p:spPr>
        <p:txBody>
          <a:bodyPr>
            <a:normAutofit/>
          </a:bodyPr>
          <a:lstStyle/>
          <a:p>
            <a:pPr>
              <a:lnSpc>
                <a:spcPct val="90000"/>
              </a:lnSpc>
            </a:pPr>
            <a:r>
              <a:rPr lang="en-US" dirty="0">
                <a:solidFill>
                  <a:schemeClr val="bg1"/>
                </a:solidFill>
              </a:rPr>
              <a:t>The Pandemic and Beyond</a:t>
            </a:r>
            <a:endParaRPr lang="en-US" dirty="0"/>
          </a:p>
        </p:txBody>
      </p:sp>
      <p:sp>
        <p:nvSpPr>
          <p:cNvPr id="3" name="Subtitle 2"/>
          <p:cNvSpPr>
            <a:spLocks noGrp="1"/>
          </p:cNvSpPr>
          <p:nvPr>
            <p:ph type="subTitle" idx="1"/>
          </p:nvPr>
        </p:nvSpPr>
        <p:spPr>
          <a:xfrm>
            <a:off x="5584225" y="3429000"/>
            <a:ext cx="5428551" cy="1101436"/>
          </a:xfrm>
        </p:spPr>
        <p:txBody>
          <a:bodyPr>
            <a:normAutofit/>
          </a:bodyPr>
          <a:lstStyle/>
          <a:p>
            <a:pPr algn="ctr"/>
            <a:r>
              <a:rPr lang="en-US" sz="2400" dirty="0">
                <a:solidFill>
                  <a:schemeClr val="accent6">
                    <a:lumMod val="20000"/>
                    <a:lumOff val="80000"/>
                  </a:schemeClr>
                </a:solidFill>
              </a:rPr>
              <a:t>Employment Rights</a:t>
            </a:r>
          </a:p>
          <a:p>
            <a:pPr algn="ctr"/>
            <a:r>
              <a:rPr lang="en-US" sz="2400" dirty="0">
                <a:solidFill>
                  <a:schemeClr val="accent6">
                    <a:lumMod val="20000"/>
                    <a:lumOff val="80000"/>
                  </a:schemeClr>
                </a:solidFill>
              </a:rPr>
              <a:t>And Employer responsibilities</a:t>
            </a:r>
          </a:p>
        </p:txBody>
      </p:sp>
    </p:spTree>
    <p:extLst>
      <p:ext uri="{BB962C8B-B14F-4D97-AF65-F5344CB8AC3E}">
        <p14:creationId xmlns:p14="http://schemas.microsoft.com/office/powerpoint/2010/main" val="983114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54955" y="973667"/>
            <a:ext cx="2942210" cy="4833745"/>
          </a:xfrm>
        </p:spPr>
        <p:txBody>
          <a:bodyPr vert="horz" lIns="91440" tIns="45720" rIns="91440" bIns="45720" rtlCol="0" anchor="ctr">
            <a:normAutofit/>
          </a:bodyPr>
          <a:lstStyle/>
          <a:p>
            <a:r>
              <a:rPr lang="en-US" sz="3600" dirty="0">
                <a:solidFill>
                  <a:srgbClr val="EBEBEB"/>
                </a:solidFill>
              </a:rPr>
              <a:t>Agenda</a:t>
            </a:r>
          </a:p>
        </p:txBody>
      </p:sp>
      <p:graphicFrame>
        <p:nvGraphicFramePr>
          <p:cNvPr id="5" name="Content Placeholder 2">
            <a:extLst>
              <a:ext uri="{FF2B5EF4-FFF2-40B4-BE49-F238E27FC236}">
                <a16:creationId xmlns:a16="http://schemas.microsoft.com/office/drawing/2014/main" id="{08BBDCE1-BD3D-480B-9953-C4CA906C8AB6}"/>
              </a:ext>
            </a:extLst>
          </p:cNvPr>
          <p:cNvGraphicFramePr>
            <a:graphicFrameLocks noGrp="1"/>
          </p:cNvGraphicFramePr>
          <p:nvPr>
            <p:ph idx="1"/>
            <p:extLst>
              <p:ext uri="{D42A27DB-BD31-4B8C-83A1-F6EECF244321}">
                <p14:modId xmlns:p14="http://schemas.microsoft.com/office/powerpoint/2010/main" val="2275865460"/>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a:extLst>
              <a:ext uri="{FF2B5EF4-FFF2-40B4-BE49-F238E27FC236}">
                <a16:creationId xmlns:a16="http://schemas.microsoft.com/office/drawing/2014/main" id="{973509BF-F7B4-4642-AE1B-0E1908269827}"/>
              </a:ext>
            </a:extLst>
          </p:cNvPr>
          <p:cNvGraphicFramePr/>
          <p:nvPr>
            <p:extLst>
              <p:ext uri="{D42A27DB-BD31-4B8C-83A1-F6EECF244321}">
                <p14:modId xmlns:p14="http://schemas.microsoft.com/office/powerpoint/2010/main" val="1430438494"/>
              </p:ext>
            </p:extLst>
          </p:nvPr>
        </p:nvGraphicFramePr>
        <p:xfrm>
          <a:off x="5483212" y="1371600"/>
          <a:ext cx="5945200" cy="507682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089261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B5837-93A5-F14F-AD74-1250921C2E04}"/>
              </a:ext>
            </a:extLst>
          </p:cNvPr>
          <p:cNvSpPr>
            <a:spLocks noGrp="1"/>
          </p:cNvSpPr>
          <p:nvPr>
            <p:ph type="title"/>
          </p:nvPr>
        </p:nvSpPr>
        <p:spPr>
          <a:xfrm>
            <a:off x="1154954" y="729828"/>
            <a:ext cx="8761413" cy="1135548"/>
          </a:xfrm>
        </p:spPr>
        <p:txBody>
          <a:bodyPr/>
          <a:lstStyle/>
          <a:p>
            <a:r>
              <a:rPr lang="en-US" b="1" dirty="0"/>
              <a:t>Families First Corona Virus Response Act—Two Types of Paid Leave</a:t>
            </a:r>
          </a:p>
        </p:txBody>
      </p:sp>
      <p:sp>
        <p:nvSpPr>
          <p:cNvPr id="3" name="Content Placeholder 2">
            <a:extLst>
              <a:ext uri="{FF2B5EF4-FFF2-40B4-BE49-F238E27FC236}">
                <a16:creationId xmlns:a16="http://schemas.microsoft.com/office/drawing/2014/main" id="{985053B2-7610-0347-8282-DA323D7A31E6}"/>
              </a:ext>
            </a:extLst>
          </p:cNvPr>
          <p:cNvSpPr>
            <a:spLocks noGrp="1"/>
          </p:cNvSpPr>
          <p:nvPr>
            <p:ph idx="1"/>
          </p:nvPr>
        </p:nvSpPr>
        <p:spPr>
          <a:xfrm>
            <a:off x="1057972" y="2367972"/>
            <a:ext cx="9942537" cy="3977409"/>
          </a:xfrm>
        </p:spPr>
        <p:txBody>
          <a:bodyPr>
            <a:noAutofit/>
          </a:bodyPr>
          <a:lstStyle/>
          <a:p>
            <a:r>
              <a:rPr lang="en-US" b="1" dirty="0"/>
              <a:t>Emergency paid sick leave</a:t>
            </a:r>
            <a:r>
              <a:rPr lang="en-US" dirty="0"/>
              <a:t>:</a:t>
            </a:r>
          </a:p>
          <a:p>
            <a:pPr lvl="1"/>
            <a:r>
              <a:rPr lang="en-US" sz="1800" dirty="0"/>
              <a:t>Being subject to a Federal, State, or local quarantine or isolation order related to COVID-19;</a:t>
            </a:r>
          </a:p>
          <a:p>
            <a:pPr lvl="1"/>
            <a:r>
              <a:rPr lang="en-US" sz="1800" dirty="0"/>
              <a:t>Advised by a health care provider to self-quarantine related to COVID-19;</a:t>
            </a:r>
          </a:p>
          <a:p>
            <a:pPr lvl="1"/>
            <a:r>
              <a:rPr lang="en-US" sz="1800" dirty="0"/>
              <a:t>Experiencing COVID-19 symptoms and seeking a medical diagnosis;</a:t>
            </a:r>
          </a:p>
          <a:p>
            <a:pPr lvl="1"/>
            <a:r>
              <a:rPr lang="en-US" sz="1800" dirty="0"/>
              <a:t>Caring for an individual subject to an order to quarantine or isolate in self-quarantine;</a:t>
            </a:r>
          </a:p>
          <a:p>
            <a:pPr lvl="1"/>
            <a:r>
              <a:rPr lang="en-US" sz="1800" dirty="0"/>
              <a:t>Caring for a child whose school or place of care is closed or unavailable for reasons related to COVID-19; or</a:t>
            </a:r>
          </a:p>
          <a:p>
            <a:pPr lvl="1"/>
            <a:r>
              <a:rPr lang="en-US" sz="1800" dirty="0"/>
              <a:t>Experiencing any other substantially-similar condition specified by the Secretary of Health and Human Services.</a:t>
            </a:r>
          </a:p>
        </p:txBody>
      </p:sp>
    </p:spTree>
    <p:extLst>
      <p:ext uri="{BB962C8B-B14F-4D97-AF65-F5344CB8AC3E}">
        <p14:creationId xmlns:p14="http://schemas.microsoft.com/office/powerpoint/2010/main" val="2764398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DABF6-5A43-0F45-BC4E-D8886563E9B9}"/>
              </a:ext>
            </a:extLst>
          </p:cNvPr>
          <p:cNvSpPr>
            <a:spLocks noGrp="1"/>
          </p:cNvSpPr>
          <p:nvPr>
            <p:ph type="title"/>
          </p:nvPr>
        </p:nvSpPr>
        <p:spPr/>
        <p:txBody>
          <a:bodyPr/>
          <a:lstStyle/>
          <a:p>
            <a:r>
              <a:rPr lang="en-US" b="1" dirty="0"/>
              <a:t>EPSL Rules</a:t>
            </a:r>
          </a:p>
        </p:txBody>
      </p:sp>
      <p:sp>
        <p:nvSpPr>
          <p:cNvPr id="3" name="Content Placeholder 2">
            <a:extLst>
              <a:ext uri="{FF2B5EF4-FFF2-40B4-BE49-F238E27FC236}">
                <a16:creationId xmlns:a16="http://schemas.microsoft.com/office/drawing/2014/main" id="{6A76E1D8-1FF2-7841-B882-AA79BA09A217}"/>
              </a:ext>
            </a:extLst>
          </p:cNvPr>
          <p:cNvSpPr>
            <a:spLocks noGrp="1"/>
          </p:cNvSpPr>
          <p:nvPr>
            <p:ph idx="1"/>
          </p:nvPr>
        </p:nvSpPr>
        <p:spPr>
          <a:xfrm>
            <a:off x="1154954" y="2175164"/>
            <a:ext cx="8825659" cy="2926923"/>
          </a:xfrm>
        </p:spPr>
        <p:txBody>
          <a:bodyPr>
            <a:noAutofit/>
          </a:bodyPr>
          <a:lstStyle/>
          <a:p>
            <a:r>
              <a:rPr lang="en-US" sz="2400" dirty="0"/>
              <a:t>Employees have the option of using accrued time under other laws before resorting to EPSL</a:t>
            </a:r>
          </a:p>
          <a:p>
            <a:r>
              <a:rPr lang="en-US" sz="2400" dirty="0"/>
              <a:t>Employees can “top off” EPSL benefits with accrued time if the employer agrees</a:t>
            </a:r>
          </a:p>
          <a:p>
            <a:r>
              <a:rPr lang="en-US" sz="2400" dirty="0"/>
              <a:t>An employer may ask for documents to substantiate the need for leave</a:t>
            </a:r>
          </a:p>
        </p:txBody>
      </p:sp>
    </p:spTree>
    <p:extLst>
      <p:ext uri="{BB962C8B-B14F-4D97-AF65-F5344CB8AC3E}">
        <p14:creationId xmlns:p14="http://schemas.microsoft.com/office/powerpoint/2010/main" val="515422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B6BBE-CC23-9A40-8606-96087C1068C9}"/>
              </a:ext>
            </a:extLst>
          </p:cNvPr>
          <p:cNvSpPr>
            <a:spLocks noGrp="1"/>
          </p:cNvSpPr>
          <p:nvPr>
            <p:ph type="title"/>
          </p:nvPr>
        </p:nvSpPr>
        <p:spPr>
          <a:xfrm>
            <a:off x="1154954" y="692727"/>
            <a:ext cx="8761413" cy="1149928"/>
          </a:xfrm>
        </p:spPr>
        <p:txBody>
          <a:bodyPr/>
          <a:lstStyle/>
          <a:p>
            <a:r>
              <a:rPr lang="en-US" b="1" dirty="0"/>
              <a:t>Families First Corona Virus Response Act—Two Types of Paid Leave</a:t>
            </a:r>
            <a:endParaRPr lang="en-US" dirty="0"/>
          </a:p>
        </p:txBody>
      </p:sp>
      <p:sp>
        <p:nvSpPr>
          <p:cNvPr id="3" name="Content Placeholder 2">
            <a:extLst>
              <a:ext uri="{FF2B5EF4-FFF2-40B4-BE49-F238E27FC236}">
                <a16:creationId xmlns:a16="http://schemas.microsoft.com/office/drawing/2014/main" id="{508F4E8B-F5D0-724D-8E55-7DA64D52455D}"/>
              </a:ext>
            </a:extLst>
          </p:cNvPr>
          <p:cNvSpPr>
            <a:spLocks noGrp="1"/>
          </p:cNvSpPr>
          <p:nvPr>
            <p:ph idx="1"/>
          </p:nvPr>
        </p:nvSpPr>
        <p:spPr>
          <a:xfrm>
            <a:off x="1154954" y="2286000"/>
            <a:ext cx="8825659" cy="4364182"/>
          </a:xfrm>
        </p:spPr>
        <p:txBody>
          <a:bodyPr>
            <a:normAutofit fontScale="62500" lnSpcReduction="20000"/>
          </a:bodyPr>
          <a:lstStyle/>
          <a:p>
            <a:r>
              <a:rPr lang="en-US" sz="3400" b="1" dirty="0"/>
              <a:t>Emergency Family Medical Leave Expansion</a:t>
            </a:r>
          </a:p>
          <a:p>
            <a:pPr lvl="1"/>
            <a:r>
              <a:rPr lang="en-US" sz="3400" dirty="0"/>
              <a:t>Available for employees caring for a child whose school or place of care is closed (or care provider is unavailable) for reasons related to COVID-19</a:t>
            </a:r>
          </a:p>
          <a:p>
            <a:pPr lvl="1"/>
            <a:r>
              <a:rPr lang="en-US" sz="3400" dirty="0"/>
              <a:t>Up to 12 weeks of job-protected leave, with continuation of health insurance benefits</a:t>
            </a:r>
          </a:p>
          <a:p>
            <a:pPr lvl="1"/>
            <a:r>
              <a:rPr lang="en-US" sz="3400" b="1" dirty="0"/>
              <a:t>Employees have only 12 weeks total for the entire year</a:t>
            </a:r>
            <a:r>
              <a:rPr lang="en-US" sz="3400" dirty="0"/>
              <a:t>.</a:t>
            </a:r>
          </a:p>
          <a:p>
            <a:pPr lvl="2"/>
            <a:r>
              <a:rPr lang="en-US" sz="3200" dirty="0"/>
              <a:t>If employee takes emergency family medical leave </a:t>
            </a:r>
            <a:r>
              <a:rPr lang="en-US" sz="3200" b="1" dirty="0"/>
              <a:t>and</a:t>
            </a:r>
            <a:r>
              <a:rPr lang="en-US" sz="3200" dirty="0"/>
              <a:t> paid sick leave under EPSLA, can only take up to 12 weeks combined total leave.</a:t>
            </a:r>
          </a:p>
          <a:p>
            <a:pPr lvl="2"/>
            <a:r>
              <a:rPr lang="en-US" sz="3200" dirty="0"/>
              <a:t>If the employee has already used regular FMLA leave for another reason in the past 12 months, he or she is NOT entitled to more leave under the EFMLEA.</a:t>
            </a:r>
          </a:p>
          <a:p>
            <a:endParaRPr lang="en-US" dirty="0"/>
          </a:p>
        </p:txBody>
      </p:sp>
    </p:spTree>
    <p:extLst>
      <p:ext uri="{BB962C8B-B14F-4D97-AF65-F5344CB8AC3E}">
        <p14:creationId xmlns:p14="http://schemas.microsoft.com/office/powerpoint/2010/main" val="2273333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F419A-25E9-714E-90F5-765531BAE603}"/>
              </a:ext>
            </a:extLst>
          </p:cNvPr>
          <p:cNvSpPr>
            <a:spLocks noGrp="1"/>
          </p:cNvSpPr>
          <p:nvPr>
            <p:ph type="title"/>
          </p:nvPr>
        </p:nvSpPr>
        <p:spPr/>
        <p:txBody>
          <a:bodyPr/>
          <a:lstStyle/>
          <a:p>
            <a:r>
              <a:rPr lang="en-US" b="1" dirty="0"/>
              <a:t>Qualifying Requirements for EFMLA</a:t>
            </a:r>
          </a:p>
        </p:txBody>
      </p:sp>
      <p:sp>
        <p:nvSpPr>
          <p:cNvPr id="3" name="Content Placeholder 2">
            <a:extLst>
              <a:ext uri="{FF2B5EF4-FFF2-40B4-BE49-F238E27FC236}">
                <a16:creationId xmlns:a16="http://schemas.microsoft.com/office/drawing/2014/main" id="{E0DC63AC-2A5D-554A-AE97-B02A4541A52B}"/>
              </a:ext>
            </a:extLst>
          </p:cNvPr>
          <p:cNvSpPr>
            <a:spLocks noGrp="1"/>
          </p:cNvSpPr>
          <p:nvPr>
            <p:ph idx="1"/>
          </p:nvPr>
        </p:nvSpPr>
        <p:spPr/>
        <p:txBody>
          <a:bodyPr>
            <a:normAutofit/>
          </a:bodyPr>
          <a:lstStyle/>
          <a:p>
            <a:r>
              <a:rPr lang="en-US" sz="2400" dirty="0"/>
              <a:t>An employee with work available but who cannot go to work or telework due to a need to care for a child whose school is closed due to COVID</a:t>
            </a:r>
          </a:p>
          <a:p>
            <a:r>
              <a:rPr lang="en-US" sz="2400" dirty="0"/>
              <a:t>Full or part time employees are eligible</a:t>
            </a:r>
          </a:p>
          <a:p>
            <a:r>
              <a:rPr lang="en-US" sz="2400" dirty="0"/>
              <a:t>Employed for at least 30 days before leave began</a:t>
            </a:r>
          </a:p>
          <a:p>
            <a:r>
              <a:rPr lang="en-US" sz="2400" dirty="0"/>
              <a:t>Employed on or after April 1, 2020</a:t>
            </a:r>
          </a:p>
        </p:txBody>
      </p:sp>
    </p:spTree>
    <p:extLst>
      <p:ext uri="{BB962C8B-B14F-4D97-AF65-F5344CB8AC3E}">
        <p14:creationId xmlns:p14="http://schemas.microsoft.com/office/powerpoint/2010/main" val="3768405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9BD02-539D-4D42-97F6-1F8043C9FCF4}"/>
              </a:ext>
            </a:extLst>
          </p:cNvPr>
          <p:cNvSpPr>
            <a:spLocks noGrp="1"/>
          </p:cNvSpPr>
          <p:nvPr>
            <p:ph type="title"/>
          </p:nvPr>
        </p:nvSpPr>
        <p:spPr/>
        <p:txBody>
          <a:bodyPr/>
          <a:lstStyle/>
          <a:p>
            <a:r>
              <a:rPr lang="en-US" b="1" dirty="0"/>
              <a:t>Intermittent use of EPSL Time</a:t>
            </a:r>
          </a:p>
        </p:txBody>
      </p:sp>
      <p:sp>
        <p:nvSpPr>
          <p:cNvPr id="3" name="Content Placeholder 2">
            <a:extLst>
              <a:ext uri="{FF2B5EF4-FFF2-40B4-BE49-F238E27FC236}">
                <a16:creationId xmlns:a16="http://schemas.microsoft.com/office/drawing/2014/main" id="{0A213D0C-436D-C649-B25F-4BC74DCE4AFB}"/>
              </a:ext>
            </a:extLst>
          </p:cNvPr>
          <p:cNvSpPr>
            <a:spLocks noGrp="1"/>
          </p:cNvSpPr>
          <p:nvPr>
            <p:ph idx="1"/>
          </p:nvPr>
        </p:nvSpPr>
        <p:spPr>
          <a:xfrm>
            <a:off x="1154954" y="2272145"/>
            <a:ext cx="9914828" cy="4184073"/>
          </a:xfrm>
        </p:spPr>
        <p:txBody>
          <a:bodyPr>
            <a:normAutofit/>
          </a:bodyPr>
          <a:lstStyle/>
          <a:p>
            <a:r>
              <a:rPr lang="en-US" sz="2400" dirty="0"/>
              <a:t>By agreement between employer and employee, intermittent EPSL time is available for caring for a child whose school or place of care is closed or unavailable, due to COVID-19 related reasons only.</a:t>
            </a:r>
          </a:p>
          <a:p>
            <a:r>
              <a:rPr lang="en-US" sz="2400" dirty="0"/>
              <a:t>Paid sick leave for all other qualifying reasons must be taken in full-day increments.</a:t>
            </a:r>
          </a:p>
          <a:p>
            <a:r>
              <a:rPr lang="en-US" sz="2400" dirty="0"/>
              <a:t>If an employee has leftover EPSL hours, the employee may take the remaining paid sick leave at another time if another qualifying reason occurs.</a:t>
            </a:r>
          </a:p>
        </p:txBody>
      </p:sp>
    </p:spTree>
    <p:extLst>
      <p:ext uri="{BB962C8B-B14F-4D97-AF65-F5344CB8AC3E}">
        <p14:creationId xmlns:p14="http://schemas.microsoft.com/office/powerpoint/2010/main" val="1228407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4C104C"/>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Arial"/>
                <a:ea typeface="+mn-ea"/>
                <a:cs typeface="+mn-cs"/>
              </a:rPr>
              <a:t>2020 National Employment Law Institute.</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61AF13-11BC-4357-89F3-660C939FF256}" type="slidenum">
              <a:rPr kumimoji="0" lang="en-US" sz="9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9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Text Placeholder 3"/>
          <p:cNvSpPr>
            <a:spLocks noGrp="1"/>
          </p:cNvSpPr>
          <p:nvPr>
            <p:ph type="body" sz="quarter" idx="13"/>
          </p:nvPr>
        </p:nvSpPr>
        <p:spPr>
          <a:xfrm>
            <a:off x="946517" y="1634837"/>
            <a:ext cx="5283367" cy="2119746"/>
          </a:xfrm>
        </p:spPr>
        <p:txBody>
          <a:bodyPr>
            <a:normAutofit/>
          </a:bodyPr>
          <a:lstStyle/>
          <a:p>
            <a:r>
              <a:rPr lang="en-US" dirty="0">
                <a:solidFill>
                  <a:schemeClr val="bg1"/>
                </a:solidFill>
              </a:rPr>
              <a:t>American Rescue Plan Act</a:t>
            </a:r>
          </a:p>
        </p:txBody>
      </p:sp>
    </p:spTree>
    <p:extLst>
      <p:ext uri="{BB962C8B-B14F-4D97-AF65-F5344CB8AC3E}">
        <p14:creationId xmlns:p14="http://schemas.microsoft.com/office/powerpoint/2010/main" val="9833432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96554-6F7D-E849-BB79-5EE5891C0F4B}"/>
              </a:ext>
            </a:extLst>
          </p:cNvPr>
          <p:cNvSpPr>
            <a:spLocks noGrp="1"/>
          </p:cNvSpPr>
          <p:nvPr>
            <p:ph type="title"/>
          </p:nvPr>
        </p:nvSpPr>
        <p:spPr>
          <a:xfrm>
            <a:off x="1154954" y="748145"/>
            <a:ext cx="8761413" cy="1260763"/>
          </a:xfrm>
        </p:spPr>
        <p:txBody>
          <a:bodyPr/>
          <a:lstStyle/>
          <a:p>
            <a:r>
              <a:rPr lang="en-US" b="1" dirty="0"/>
              <a:t>Continuation and Expansion of Paid FFCRA Leave</a:t>
            </a:r>
          </a:p>
        </p:txBody>
      </p:sp>
      <p:sp>
        <p:nvSpPr>
          <p:cNvPr id="3" name="Content Placeholder 2">
            <a:extLst>
              <a:ext uri="{FF2B5EF4-FFF2-40B4-BE49-F238E27FC236}">
                <a16:creationId xmlns:a16="http://schemas.microsoft.com/office/drawing/2014/main" id="{437D5AB0-AFEB-A44D-8509-1E41B4E396C7}"/>
              </a:ext>
            </a:extLst>
          </p:cNvPr>
          <p:cNvSpPr>
            <a:spLocks noGrp="1"/>
          </p:cNvSpPr>
          <p:nvPr>
            <p:ph idx="1"/>
          </p:nvPr>
        </p:nvSpPr>
        <p:spPr>
          <a:xfrm>
            <a:off x="1154954" y="2603500"/>
            <a:ext cx="10413591" cy="3755736"/>
          </a:xfrm>
        </p:spPr>
        <p:txBody>
          <a:bodyPr>
            <a:noAutofit/>
          </a:bodyPr>
          <a:lstStyle/>
          <a:p>
            <a:r>
              <a:rPr lang="en-US" sz="2400" dirty="0"/>
              <a:t>eliminates two-week unpaid period of EFMLEA leave</a:t>
            </a:r>
          </a:p>
          <a:p>
            <a:r>
              <a:rPr lang="en-US" sz="2400" dirty="0"/>
              <a:t>expands EFMLEA leave qualifying reasons to be coextensive with the EPSLA</a:t>
            </a:r>
          </a:p>
          <a:p>
            <a:pPr lvl="1"/>
            <a:r>
              <a:rPr lang="en-US" sz="2400" dirty="0"/>
              <a:t>eliminate the reference to COVID-19 symptoms and replaces with "been exposed to COVID-19 or the employee's employer has requested such test or diagnosis.”</a:t>
            </a:r>
          </a:p>
          <a:p>
            <a:pPr lvl="1"/>
            <a:r>
              <a:rPr lang="en-US" sz="2400" dirty="0"/>
              <a:t>leave to be immunized related to COVID-19 or recovering from any injury, disability, illness or condition related to immunization</a:t>
            </a:r>
            <a:endParaRPr lang="en-US" sz="2200" dirty="0"/>
          </a:p>
        </p:txBody>
      </p:sp>
    </p:spTree>
    <p:extLst>
      <p:ext uri="{BB962C8B-B14F-4D97-AF65-F5344CB8AC3E}">
        <p14:creationId xmlns:p14="http://schemas.microsoft.com/office/powerpoint/2010/main" val="25405049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96554-6F7D-E849-BB79-5EE5891C0F4B}"/>
              </a:ext>
            </a:extLst>
          </p:cNvPr>
          <p:cNvSpPr>
            <a:spLocks noGrp="1"/>
          </p:cNvSpPr>
          <p:nvPr>
            <p:ph type="title"/>
          </p:nvPr>
        </p:nvSpPr>
        <p:spPr>
          <a:xfrm>
            <a:off x="1154954" y="748145"/>
            <a:ext cx="8761413" cy="1260763"/>
          </a:xfrm>
        </p:spPr>
        <p:txBody>
          <a:bodyPr/>
          <a:lstStyle/>
          <a:p>
            <a:r>
              <a:rPr lang="en-US" b="1" dirty="0"/>
              <a:t>Employer Incentives to continue paid </a:t>
            </a:r>
            <a:r>
              <a:rPr lang="en-US" b="1"/>
              <a:t>FFCRA Leave</a:t>
            </a:r>
            <a:endParaRPr lang="en-US" b="1" dirty="0"/>
          </a:p>
        </p:txBody>
      </p:sp>
      <p:sp>
        <p:nvSpPr>
          <p:cNvPr id="3" name="Content Placeholder 2">
            <a:extLst>
              <a:ext uri="{FF2B5EF4-FFF2-40B4-BE49-F238E27FC236}">
                <a16:creationId xmlns:a16="http://schemas.microsoft.com/office/drawing/2014/main" id="{437D5AB0-AFEB-A44D-8509-1E41B4E396C7}"/>
              </a:ext>
            </a:extLst>
          </p:cNvPr>
          <p:cNvSpPr>
            <a:spLocks noGrp="1"/>
          </p:cNvSpPr>
          <p:nvPr>
            <p:ph idx="1"/>
          </p:nvPr>
        </p:nvSpPr>
        <p:spPr>
          <a:xfrm>
            <a:off x="1154954" y="2603500"/>
            <a:ext cx="9984101" cy="3755736"/>
          </a:xfrm>
        </p:spPr>
        <p:txBody>
          <a:bodyPr>
            <a:normAutofit/>
          </a:bodyPr>
          <a:lstStyle/>
          <a:p>
            <a:r>
              <a:rPr lang="en-US" dirty="0"/>
              <a:t>allows a tax credit for up to an additional 12 weeks of partially paid leave under EFMLEA</a:t>
            </a:r>
          </a:p>
          <a:p>
            <a:r>
              <a:rPr lang="en-US" dirty="0"/>
              <a:t>employers may obtain tax credit for offering an additional 10 days' worth of paid sick leave to eligible employees between </a:t>
            </a:r>
            <a:r>
              <a:rPr lang="en-US" b="1" dirty="0"/>
              <a:t>April 1, 2021 and September 31, 2021</a:t>
            </a:r>
            <a:r>
              <a:rPr lang="en-US" dirty="0"/>
              <a:t>. </a:t>
            </a:r>
          </a:p>
          <a:p>
            <a:r>
              <a:rPr lang="en-US" dirty="0"/>
              <a:t>tax credit for leave in connection with an </a:t>
            </a:r>
            <a:r>
              <a:rPr lang="en-US" b="1" dirty="0"/>
              <a:t>individual's own health condition </a:t>
            </a:r>
            <a:r>
              <a:rPr lang="en-US" dirty="0"/>
              <a:t>(including vaccine-related leave) remains capped at an employee's regular rate of pay, up to $511 per day, </a:t>
            </a:r>
          </a:p>
          <a:p>
            <a:r>
              <a:rPr lang="en-US" dirty="0"/>
              <a:t>tax credit for other forms of sick leave remains capped at two-thirds the regular rate of pay, up to $200 per day.</a:t>
            </a:r>
          </a:p>
          <a:p>
            <a:endParaRPr lang="en-US" dirty="0"/>
          </a:p>
        </p:txBody>
      </p:sp>
    </p:spTree>
    <p:extLst>
      <p:ext uri="{BB962C8B-B14F-4D97-AF65-F5344CB8AC3E}">
        <p14:creationId xmlns:p14="http://schemas.microsoft.com/office/powerpoint/2010/main" val="2939052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2818-17C2-4BA1-9EC7-83CE42255DAC}"/>
              </a:ext>
            </a:extLst>
          </p:cNvPr>
          <p:cNvSpPr>
            <a:spLocks noGrp="1"/>
          </p:cNvSpPr>
          <p:nvPr>
            <p:ph type="title"/>
          </p:nvPr>
        </p:nvSpPr>
        <p:spPr>
          <a:xfrm>
            <a:off x="441806" y="220894"/>
            <a:ext cx="5654194" cy="876500"/>
          </a:xfrm>
        </p:spPr>
        <p:txBody>
          <a:bodyPr>
            <a:noAutofit/>
          </a:bodyPr>
          <a:lstStyle/>
          <a:p>
            <a:r>
              <a:rPr lang="en-US" sz="4000" dirty="0"/>
              <a:t>What does the Bill Do?</a:t>
            </a:r>
          </a:p>
        </p:txBody>
      </p:sp>
      <p:sp>
        <p:nvSpPr>
          <p:cNvPr id="5" name="Text Placeholder 4">
            <a:extLst>
              <a:ext uri="{FF2B5EF4-FFF2-40B4-BE49-F238E27FC236}">
                <a16:creationId xmlns:a16="http://schemas.microsoft.com/office/drawing/2014/main" id="{0F169DAD-9471-F444-8E0A-BF0D26B5E598}"/>
              </a:ext>
            </a:extLst>
          </p:cNvPr>
          <p:cNvSpPr>
            <a:spLocks noGrp="1"/>
          </p:cNvSpPr>
          <p:nvPr>
            <p:ph type="body" sz="half" idx="2"/>
          </p:nvPr>
        </p:nvSpPr>
        <p:spPr>
          <a:xfrm>
            <a:off x="677333" y="1363906"/>
            <a:ext cx="7316740" cy="645004"/>
          </a:xfrm>
        </p:spPr>
        <p:txBody>
          <a:bodyPr>
            <a:noAutofit/>
          </a:bodyPr>
          <a:lstStyle/>
          <a:p>
            <a:r>
              <a:rPr lang="en-US" sz="2800" dirty="0"/>
              <a:t>Amends Chapter 151B in the following ways:</a:t>
            </a:r>
          </a:p>
        </p:txBody>
      </p:sp>
      <p:sp>
        <p:nvSpPr>
          <p:cNvPr id="7" name="TextBox 6">
            <a:extLst>
              <a:ext uri="{FF2B5EF4-FFF2-40B4-BE49-F238E27FC236}">
                <a16:creationId xmlns:a16="http://schemas.microsoft.com/office/drawing/2014/main" id="{F71D1A88-1A39-614F-AB91-7D25348CB770}"/>
              </a:ext>
            </a:extLst>
          </p:cNvPr>
          <p:cNvSpPr txBox="1"/>
          <p:nvPr/>
        </p:nvSpPr>
        <p:spPr>
          <a:xfrm>
            <a:off x="845127" y="2064536"/>
            <a:ext cx="8298873" cy="4093428"/>
          </a:xfrm>
          <a:prstGeom prst="rect">
            <a:avLst/>
          </a:prstGeom>
          <a:noFill/>
        </p:spPr>
        <p:txBody>
          <a:bodyPr wrap="square" rtlCol="0">
            <a:spAutoFit/>
          </a:bodyPr>
          <a:lstStyle/>
          <a:p>
            <a:pPr marL="342900" indent="-342900">
              <a:buFont typeface="Wingdings" pitchFamily="2" charset="2"/>
              <a:buChar char="Ø"/>
            </a:pPr>
            <a:r>
              <a:rPr lang="en-US" sz="2400" dirty="0"/>
              <a:t>Adds “status as victim of abusive behavior” as a protected class</a:t>
            </a:r>
          </a:p>
          <a:p>
            <a:pPr marL="342900" indent="-342900">
              <a:buFont typeface="Wingdings" pitchFamily="2" charset="2"/>
              <a:buChar char="Ø"/>
            </a:pPr>
            <a:r>
              <a:rPr lang="en-US" sz="2400" dirty="0"/>
              <a:t>Includes workers who have a close family member who is a victim of abusive behavior</a:t>
            </a:r>
          </a:p>
          <a:p>
            <a:pPr marL="342900" indent="-342900">
              <a:buFont typeface="Wingdings" pitchFamily="2" charset="2"/>
              <a:buChar char="Ø"/>
            </a:pPr>
            <a:r>
              <a:rPr lang="en-US" sz="2400" dirty="0"/>
              <a:t>Prohibits employment discrimination against victims of abusive behavior</a:t>
            </a:r>
          </a:p>
          <a:p>
            <a:pPr marL="342900" indent="-342900">
              <a:buFont typeface="Wingdings" pitchFamily="2" charset="2"/>
              <a:buChar char="Ø"/>
            </a:pPr>
            <a:r>
              <a:rPr lang="en-US" sz="2400" dirty="0"/>
              <a:t>requires employers to make workplace accommodations to victims to ensure the victim’s and other employees’ safety and to allow the victim to address the abusive behavior</a:t>
            </a:r>
          </a:p>
          <a:p>
            <a:pPr marL="342900" indent="-342900">
              <a:buFont typeface="Wingdings" pitchFamily="2" charset="2"/>
              <a:buChar char="Ø"/>
            </a:pPr>
            <a:endParaRPr lang="en-US" sz="2000" dirty="0"/>
          </a:p>
        </p:txBody>
      </p:sp>
    </p:spTree>
    <p:extLst>
      <p:ext uri="{BB962C8B-B14F-4D97-AF65-F5344CB8AC3E}">
        <p14:creationId xmlns:p14="http://schemas.microsoft.com/office/powerpoint/2010/main" val="1706939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96554-6F7D-E849-BB79-5EE5891C0F4B}"/>
              </a:ext>
            </a:extLst>
          </p:cNvPr>
          <p:cNvSpPr>
            <a:spLocks noGrp="1"/>
          </p:cNvSpPr>
          <p:nvPr>
            <p:ph type="title"/>
          </p:nvPr>
        </p:nvSpPr>
        <p:spPr>
          <a:xfrm>
            <a:off x="1154954" y="748145"/>
            <a:ext cx="8761413" cy="1260763"/>
          </a:xfrm>
        </p:spPr>
        <p:txBody>
          <a:bodyPr/>
          <a:lstStyle/>
          <a:p>
            <a:r>
              <a:rPr lang="en-US" b="1" dirty="0"/>
              <a:t>Fewer Restrictions Allowed by Employers</a:t>
            </a:r>
          </a:p>
        </p:txBody>
      </p:sp>
      <p:sp>
        <p:nvSpPr>
          <p:cNvPr id="3" name="Content Placeholder 2">
            <a:extLst>
              <a:ext uri="{FF2B5EF4-FFF2-40B4-BE49-F238E27FC236}">
                <a16:creationId xmlns:a16="http://schemas.microsoft.com/office/drawing/2014/main" id="{437D5AB0-AFEB-A44D-8509-1E41B4E396C7}"/>
              </a:ext>
            </a:extLst>
          </p:cNvPr>
          <p:cNvSpPr>
            <a:spLocks noGrp="1"/>
          </p:cNvSpPr>
          <p:nvPr>
            <p:ph idx="1"/>
          </p:nvPr>
        </p:nvSpPr>
        <p:spPr>
          <a:xfrm>
            <a:off x="1154954" y="2603500"/>
            <a:ext cx="9984101" cy="3755736"/>
          </a:xfrm>
        </p:spPr>
        <p:txBody>
          <a:bodyPr>
            <a:noAutofit/>
          </a:bodyPr>
          <a:lstStyle/>
          <a:p>
            <a:r>
              <a:rPr lang="en-US" sz="2400" b="1" dirty="0"/>
              <a:t>No cherry-picking which qualifying reasons to recognize or  to which employees to extend benefits</a:t>
            </a:r>
          </a:p>
          <a:p>
            <a:pPr lvl="1"/>
            <a:r>
              <a:rPr lang="en-US" sz="2400" dirty="0"/>
              <a:t>Penalty:  No credit for amounts paid for sick or family leave time paid by the employer</a:t>
            </a:r>
          </a:p>
          <a:p>
            <a:pPr marL="457200" lvl="1" indent="0">
              <a:buNone/>
            </a:pPr>
            <a:endParaRPr lang="en-US" sz="2400" dirty="0"/>
          </a:p>
          <a:p>
            <a:r>
              <a:rPr lang="en-US" sz="2400" dirty="0"/>
              <a:t>extension of ARPA tax creditable leaves is </a:t>
            </a:r>
            <a:r>
              <a:rPr lang="en-US" sz="2400" b="1" dirty="0"/>
              <a:t>voluntary</a:t>
            </a:r>
            <a:r>
              <a:rPr lang="en-US" sz="2400" dirty="0"/>
              <a:t>, but compliance with the PFML is </a:t>
            </a:r>
            <a:r>
              <a:rPr lang="en-US" sz="2400" b="1" dirty="0"/>
              <a:t>not</a:t>
            </a:r>
          </a:p>
        </p:txBody>
      </p:sp>
    </p:spTree>
    <p:extLst>
      <p:ext uri="{BB962C8B-B14F-4D97-AF65-F5344CB8AC3E}">
        <p14:creationId xmlns:p14="http://schemas.microsoft.com/office/powerpoint/2010/main" val="2509389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7BE6B-F698-6248-8875-1086012EA545}"/>
              </a:ext>
            </a:extLst>
          </p:cNvPr>
          <p:cNvSpPr>
            <a:spLocks noGrp="1"/>
          </p:cNvSpPr>
          <p:nvPr>
            <p:ph type="title"/>
          </p:nvPr>
        </p:nvSpPr>
        <p:spPr>
          <a:xfrm>
            <a:off x="1154954" y="701749"/>
            <a:ext cx="8761413" cy="1148315"/>
          </a:xfrm>
        </p:spPr>
        <p:txBody>
          <a:bodyPr/>
          <a:lstStyle/>
          <a:p>
            <a:r>
              <a:rPr lang="en-US" b="1" dirty="0"/>
              <a:t>Unemployment Insurance</a:t>
            </a:r>
          </a:p>
        </p:txBody>
      </p:sp>
      <p:sp>
        <p:nvSpPr>
          <p:cNvPr id="3" name="Content Placeholder 2">
            <a:extLst>
              <a:ext uri="{FF2B5EF4-FFF2-40B4-BE49-F238E27FC236}">
                <a16:creationId xmlns:a16="http://schemas.microsoft.com/office/drawing/2014/main" id="{C9A45841-508F-C14C-8390-6C77D5E242D8}"/>
              </a:ext>
            </a:extLst>
          </p:cNvPr>
          <p:cNvSpPr>
            <a:spLocks noGrp="1"/>
          </p:cNvSpPr>
          <p:nvPr>
            <p:ph idx="1"/>
          </p:nvPr>
        </p:nvSpPr>
        <p:spPr>
          <a:xfrm>
            <a:off x="706582" y="2382982"/>
            <a:ext cx="10668000" cy="4170218"/>
          </a:xfrm>
        </p:spPr>
        <p:txBody>
          <a:bodyPr>
            <a:noAutofit/>
          </a:bodyPr>
          <a:lstStyle/>
          <a:p>
            <a:pPr marL="0" indent="0">
              <a:buNone/>
            </a:pPr>
            <a:r>
              <a:rPr lang="en-US" sz="2400" dirty="0"/>
              <a:t>ARPA extends unemployment benefits:</a:t>
            </a:r>
          </a:p>
          <a:p>
            <a:r>
              <a:rPr lang="en-US" sz="2400" dirty="0"/>
              <a:t>$300 per week added benefit to </a:t>
            </a:r>
            <a:r>
              <a:rPr lang="en-US" sz="2400" b="1" dirty="0"/>
              <a:t>any form of unemployment compensation </a:t>
            </a:r>
            <a:r>
              <a:rPr lang="en-US" sz="2400" dirty="0"/>
              <a:t>now expires </a:t>
            </a:r>
            <a:r>
              <a:rPr lang="en-US" sz="2400" b="1" dirty="0"/>
              <a:t>September 6, 2021</a:t>
            </a:r>
          </a:p>
          <a:p>
            <a:r>
              <a:rPr lang="en-US" sz="2400" dirty="0"/>
              <a:t>Pandemic Emergency Unemployment Compensation (PEUC) which might be available at exhaustion of traditional unemployment compensation now expires </a:t>
            </a:r>
            <a:r>
              <a:rPr lang="en-US" sz="2400" b="1" dirty="0"/>
              <a:t>September 6, 2021</a:t>
            </a:r>
            <a:r>
              <a:rPr lang="en-US" sz="2400" dirty="0"/>
              <a:t>.</a:t>
            </a:r>
          </a:p>
          <a:p>
            <a:r>
              <a:rPr lang="en-US" sz="2400" dirty="0"/>
              <a:t>Pandemic Unemployment Assistance (PUA) benefits, which may become available once an individual exhausts extended unemployment compensation benefits, now expires </a:t>
            </a:r>
            <a:r>
              <a:rPr lang="en-US" sz="2400" b="1" dirty="0"/>
              <a:t>September 6, 2021.</a:t>
            </a:r>
          </a:p>
        </p:txBody>
      </p:sp>
    </p:spTree>
    <p:extLst>
      <p:ext uri="{BB962C8B-B14F-4D97-AF65-F5344CB8AC3E}">
        <p14:creationId xmlns:p14="http://schemas.microsoft.com/office/powerpoint/2010/main" val="41720213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4C104C"/>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Arial"/>
                <a:ea typeface="+mn-ea"/>
                <a:cs typeface="+mn-cs"/>
              </a:rPr>
              <a:t>2020 National Employment Law Institute.</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61AF13-11BC-4357-89F3-660C939FF256}" type="slidenum">
              <a:rPr kumimoji="0" lang="en-US" sz="9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9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Text Placeholder 3"/>
          <p:cNvSpPr>
            <a:spLocks noGrp="1"/>
          </p:cNvSpPr>
          <p:nvPr>
            <p:ph type="body" sz="quarter" idx="13"/>
          </p:nvPr>
        </p:nvSpPr>
        <p:spPr>
          <a:xfrm>
            <a:off x="946517" y="1634837"/>
            <a:ext cx="5283367" cy="2119746"/>
          </a:xfrm>
        </p:spPr>
        <p:txBody>
          <a:bodyPr>
            <a:normAutofit/>
          </a:bodyPr>
          <a:lstStyle/>
          <a:p>
            <a:r>
              <a:rPr lang="en-US" dirty="0">
                <a:solidFill>
                  <a:schemeClr val="bg1"/>
                </a:solidFill>
              </a:rPr>
              <a:t>COVID-19 and </a:t>
            </a:r>
          </a:p>
          <a:p>
            <a:r>
              <a:rPr lang="en-US" dirty="0">
                <a:solidFill>
                  <a:schemeClr val="bg1"/>
                </a:solidFill>
              </a:rPr>
              <a:t>DISABILITY DISCRIMINATION </a:t>
            </a:r>
          </a:p>
        </p:txBody>
      </p:sp>
    </p:spTree>
    <p:extLst>
      <p:ext uri="{BB962C8B-B14F-4D97-AF65-F5344CB8AC3E}">
        <p14:creationId xmlns:p14="http://schemas.microsoft.com/office/powerpoint/2010/main" val="39340406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DE616-4937-4D4C-B05A-77173C7F8AC2}"/>
              </a:ext>
            </a:extLst>
          </p:cNvPr>
          <p:cNvSpPr>
            <a:spLocks noGrp="1"/>
          </p:cNvSpPr>
          <p:nvPr>
            <p:ph type="title"/>
          </p:nvPr>
        </p:nvSpPr>
        <p:spPr>
          <a:xfrm>
            <a:off x="1154954" y="986589"/>
            <a:ext cx="8761413" cy="745958"/>
          </a:xfrm>
        </p:spPr>
        <p:txBody>
          <a:bodyPr/>
          <a:lstStyle/>
          <a:p>
            <a:r>
              <a:rPr lang="en-US" b="1" dirty="0"/>
              <a:t>When Is COVID-19 itself a disability?</a:t>
            </a:r>
            <a:endParaRPr lang="en-US" dirty="0"/>
          </a:p>
        </p:txBody>
      </p:sp>
      <p:sp>
        <p:nvSpPr>
          <p:cNvPr id="4" name="TextBox 3">
            <a:extLst>
              <a:ext uri="{FF2B5EF4-FFF2-40B4-BE49-F238E27FC236}">
                <a16:creationId xmlns:a16="http://schemas.microsoft.com/office/drawing/2014/main" id="{8CDC489C-E500-134F-93E3-2EFD69039749}"/>
              </a:ext>
            </a:extLst>
          </p:cNvPr>
          <p:cNvSpPr txBox="1"/>
          <p:nvPr/>
        </p:nvSpPr>
        <p:spPr>
          <a:xfrm>
            <a:off x="437322" y="2478156"/>
            <a:ext cx="11582399" cy="3600986"/>
          </a:xfrm>
          <a:prstGeom prst="rect">
            <a:avLst/>
          </a:prstGeom>
          <a:noFill/>
        </p:spPr>
        <p:txBody>
          <a:bodyPr wrap="square" rtlCol="0">
            <a:spAutoFit/>
          </a:bodyPr>
          <a:lstStyle/>
          <a:p>
            <a:pPr marL="742950" lvl="1" indent="-285750">
              <a:buFont typeface="Wingdings" pitchFamily="2" charset="2"/>
              <a:buChar char="Ø"/>
            </a:pPr>
            <a:r>
              <a:rPr lang="en-US" sz="2400" b="1" dirty="0"/>
              <a:t>“</a:t>
            </a:r>
            <a:r>
              <a:rPr lang="en-US" sz="2000" b="1" dirty="0"/>
              <a:t>Actual” disability</a:t>
            </a:r>
            <a:r>
              <a:rPr lang="en-US" sz="2000" dirty="0"/>
              <a:t>—COVID-19 may be an actual disability if—in its active state it substantially limits a major life activity or bodily function.  The fact that it is temporary is not dispositive. </a:t>
            </a:r>
          </a:p>
          <a:p>
            <a:pPr marL="742950" lvl="1" indent="-285750">
              <a:buFont typeface="Wingdings" pitchFamily="2" charset="2"/>
              <a:buChar char="Ø"/>
            </a:pPr>
            <a:endParaRPr lang="en-US" sz="2000" dirty="0"/>
          </a:p>
          <a:p>
            <a:pPr marL="742950" lvl="1" indent="-285750">
              <a:buFont typeface="Wingdings" pitchFamily="2" charset="2"/>
              <a:buChar char="Ø"/>
            </a:pPr>
            <a:r>
              <a:rPr lang="en-US" sz="2000" b="1" dirty="0"/>
              <a:t>“Regarded as” disability</a:t>
            </a:r>
            <a:r>
              <a:rPr lang="en-US" sz="2000" dirty="0"/>
              <a:t>—if an employer believes—correctly or incorrectly—that an employee has COVID-19 and takes adverse action against the worker because of that, </a:t>
            </a:r>
          </a:p>
          <a:p>
            <a:pPr marL="742950" lvl="1" indent="-285750">
              <a:buFont typeface="Wingdings" pitchFamily="2" charset="2"/>
              <a:buChar char="Ø"/>
            </a:pPr>
            <a:endParaRPr lang="en-US" sz="2000" dirty="0"/>
          </a:p>
          <a:p>
            <a:pPr marL="742950" lvl="1" indent="-285750">
              <a:buFont typeface="Wingdings" pitchFamily="2" charset="2"/>
              <a:buChar char="Ø"/>
            </a:pPr>
            <a:r>
              <a:rPr lang="en-US" sz="2000" b="1" dirty="0"/>
              <a:t>Future fear</a:t>
            </a:r>
            <a:r>
              <a:rPr lang="en-US" sz="2000" dirty="0"/>
              <a:t>—If the employer takes adverse action because it fears that a worker without COVID-19 may get it in the future, such conduct may be permissible, but the employer cannot treat individuals with disabilities differently than those without</a:t>
            </a:r>
            <a:r>
              <a:rPr lang="en-US" sz="2400" dirty="0"/>
              <a:t>.</a:t>
            </a:r>
            <a:r>
              <a:rPr lang="en-US" sz="2400" b="1" dirty="0"/>
              <a:t> </a:t>
            </a:r>
            <a:endParaRPr lang="en-US" sz="2400" dirty="0"/>
          </a:p>
        </p:txBody>
      </p:sp>
    </p:spTree>
    <p:extLst>
      <p:ext uri="{BB962C8B-B14F-4D97-AF65-F5344CB8AC3E}">
        <p14:creationId xmlns:p14="http://schemas.microsoft.com/office/powerpoint/2010/main" val="7061664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2A7A8-8472-4648-B926-A1DB7B95887B}"/>
              </a:ext>
            </a:extLst>
          </p:cNvPr>
          <p:cNvSpPr>
            <a:spLocks noGrp="1"/>
          </p:cNvSpPr>
          <p:nvPr>
            <p:ph type="title"/>
          </p:nvPr>
        </p:nvSpPr>
        <p:spPr>
          <a:xfrm>
            <a:off x="1455821" y="673768"/>
            <a:ext cx="8460546" cy="1227221"/>
          </a:xfrm>
        </p:spPr>
        <p:txBody>
          <a:bodyPr/>
          <a:lstStyle/>
          <a:p>
            <a:r>
              <a:rPr lang="en-US" b="1" dirty="0"/>
              <a:t>When Employers Have to Make Accommodations</a:t>
            </a:r>
            <a:endParaRPr lang="en-US" dirty="0"/>
          </a:p>
        </p:txBody>
      </p:sp>
      <p:sp>
        <p:nvSpPr>
          <p:cNvPr id="3" name="Content Placeholder 2">
            <a:extLst>
              <a:ext uri="{FF2B5EF4-FFF2-40B4-BE49-F238E27FC236}">
                <a16:creationId xmlns:a16="http://schemas.microsoft.com/office/drawing/2014/main" id="{2A8ACD3E-6B71-D045-AB04-68FD852BB1B3}"/>
              </a:ext>
            </a:extLst>
          </p:cNvPr>
          <p:cNvSpPr>
            <a:spLocks noGrp="1"/>
          </p:cNvSpPr>
          <p:nvPr>
            <p:ph idx="1"/>
          </p:nvPr>
        </p:nvSpPr>
        <p:spPr>
          <a:xfrm>
            <a:off x="1154954" y="2603499"/>
            <a:ext cx="8825659" cy="3833395"/>
          </a:xfrm>
        </p:spPr>
        <p:txBody>
          <a:bodyPr>
            <a:normAutofit/>
          </a:bodyPr>
          <a:lstStyle/>
          <a:p>
            <a:r>
              <a:rPr lang="en-US" sz="3200" dirty="0"/>
              <a:t>Because of having COVID-19</a:t>
            </a:r>
          </a:p>
          <a:p>
            <a:r>
              <a:rPr lang="en-US" sz="3200" dirty="0"/>
              <a:t>Because of another disability that creates a heightened risk</a:t>
            </a:r>
          </a:p>
          <a:p>
            <a:r>
              <a:rPr lang="en-US" sz="3200" dirty="0"/>
              <a:t>Because of the exacerbation of a mental health condition</a:t>
            </a:r>
          </a:p>
          <a:p>
            <a:pPr marL="0" indent="0">
              <a:buNone/>
            </a:pPr>
            <a:endParaRPr lang="en-US" dirty="0"/>
          </a:p>
        </p:txBody>
      </p:sp>
    </p:spTree>
    <p:extLst>
      <p:ext uri="{BB962C8B-B14F-4D97-AF65-F5344CB8AC3E}">
        <p14:creationId xmlns:p14="http://schemas.microsoft.com/office/powerpoint/2010/main" val="7195146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13A7E-8691-0B49-B068-80FA0CF8F2DC}"/>
              </a:ext>
            </a:extLst>
          </p:cNvPr>
          <p:cNvSpPr>
            <a:spLocks noGrp="1"/>
          </p:cNvSpPr>
          <p:nvPr>
            <p:ph type="title"/>
          </p:nvPr>
        </p:nvSpPr>
        <p:spPr/>
        <p:txBody>
          <a:bodyPr/>
          <a:lstStyle/>
          <a:p>
            <a:r>
              <a:rPr lang="en-US" b="1" dirty="0"/>
              <a:t>Because of having COVID-19</a:t>
            </a:r>
            <a:endParaRPr lang="en-US" dirty="0"/>
          </a:p>
        </p:txBody>
      </p:sp>
      <p:sp>
        <p:nvSpPr>
          <p:cNvPr id="3" name="Content Placeholder 2">
            <a:extLst>
              <a:ext uri="{FF2B5EF4-FFF2-40B4-BE49-F238E27FC236}">
                <a16:creationId xmlns:a16="http://schemas.microsoft.com/office/drawing/2014/main" id="{7CC67EEA-648A-6842-85F7-FFEFD1F5E6B8}"/>
              </a:ext>
            </a:extLst>
          </p:cNvPr>
          <p:cNvSpPr>
            <a:spLocks noGrp="1"/>
          </p:cNvSpPr>
          <p:nvPr>
            <p:ph idx="1"/>
          </p:nvPr>
        </p:nvSpPr>
        <p:spPr>
          <a:xfrm>
            <a:off x="1154954" y="2603500"/>
            <a:ext cx="9910611" cy="3416300"/>
          </a:xfrm>
        </p:spPr>
        <p:txBody>
          <a:bodyPr/>
          <a:lstStyle/>
          <a:p>
            <a:pPr marL="0" indent="0">
              <a:buNone/>
            </a:pPr>
            <a:r>
              <a:rPr lang="en-US" sz="3600" dirty="0"/>
              <a:t>If the condition is an “actual” disability (or a “record of” disability), the employee is entitled to a reasonable accommodation if needed. </a:t>
            </a:r>
          </a:p>
          <a:p>
            <a:pPr marL="0" indent="0">
              <a:buNone/>
            </a:pPr>
            <a:endParaRPr lang="en-US" sz="3600" dirty="0"/>
          </a:p>
          <a:p>
            <a:endParaRPr lang="en-US" dirty="0"/>
          </a:p>
        </p:txBody>
      </p:sp>
    </p:spTree>
    <p:extLst>
      <p:ext uri="{BB962C8B-B14F-4D97-AF65-F5344CB8AC3E}">
        <p14:creationId xmlns:p14="http://schemas.microsoft.com/office/powerpoint/2010/main" val="22133947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30D64-D5AA-E949-B2E0-8F87C873C45A}"/>
              </a:ext>
            </a:extLst>
          </p:cNvPr>
          <p:cNvSpPr>
            <a:spLocks noGrp="1"/>
          </p:cNvSpPr>
          <p:nvPr>
            <p:ph type="title"/>
          </p:nvPr>
        </p:nvSpPr>
        <p:spPr>
          <a:xfrm>
            <a:off x="1154954" y="493295"/>
            <a:ext cx="8761413" cy="1443789"/>
          </a:xfrm>
        </p:spPr>
        <p:txBody>
          <a:bodyPr/>
          <a:lstStyle/>
          <a:p>
            <a:r>
              <a:rPr lang="en-US" b="1" dirty="0"/>
              <a:t>Because of another disability that creates a heightened risk</a:t>
            </a:r>
            <a:endParaRPr lang="en-US" dirty="0"/>
          </a:p>
        </p:txBody>
      </p:sp>
      <p:sp>
        <p:nvSpPr>
          <p:cNvPr id="3" name="Content Placeholder 2">
            <a:extLst>
              <a:ext uri="{FF2B5EF4-FFF2-40B4-BE49-F238E27FC236}">
                <a16:creationId xmlns:a16="http://schemas.microsoft.com/office/drawing/2014/main" id="{648CFCEE-75FA-6E4A-B79E-262A15D186CB}"/>
              </a:ext>
            </a:extLst>
          </p:cNvPr>
          <p:cNvSpPr>
            <a:spLocks noGrp="1"/>
          </p:cNvSpPr>
          <p:nvPr>
            <p:ph idx="1"/>
          </p:nvPr>
        </p:nvSpPr>
        <p:spPr>
          <a:xfrm>
            <a:off x="1154954" y="2355273"/>
            <a:ext cx="8825659" cy="4003963"/>
          </a:xfrm>
        </p:spPr>
        <p:txBody>
          <a:bodyPr>
            <a:normAutofit fontScale="92500" lnSpcReduction="10000"/>
          </a:bodyPr>
          <a:lstStyle/>
          <a:p>
            <a:r>
              <a:rPr lang="en-US" sz="2000" dirty="0"/>
              <a:t>If an employee discloses an underlying disability that puts her at increased risk of complications from COVID-19, and requests accommodation, she may be entitled to one if needed. </a:t>
            </a:r>
          </a:p>
          <a:p>
            <a:r>
              <a:rPr lang="en-US" sz="2000" i="1" dirty="0"/>
              <a:t>EEOC’s Pandemic Preparedness</a:t>
            </a:r>
            <a:r>
              <a:rPr lang="en-US" sz="2000" dirty="0"/>
              <a:t>, § II.C </a:t>
            </a:r>
          </a:p>
          <a:p>
            <a:pPr lvl="1"/>
            <a:r>
              <a:rPr lang="en-US" sz="2000" dirty="0"/>
              <a:t>“Generally, the ADA requires employers to provide reasonable accommodations for known limitations of applicants and employees with disabilities.”</a:t>
            </a:r>
          </a:p>
          <a:p>
            <a:pPr lvl="1"/>
            <a:r>
              <a:rPr lang="en-US" sz="2000" dirty="0"/>
              <a:t>“Third, the ADA requires reasonable accommodations for individuals with disabilities (absent undue hardship) during a pandemic.”. </a:t>
            </a:r>
          </a:p>
          <a:p>
            <a:r>
              <a:rPr lang="en-US" sz="2000" dirty="0"/>
              <a:t>On the other hand, employers should not assume that all disabilities increase the risk of complications; many do not. </a:t>
            </a:r>
          </a:p>
          <a:p>
            <a:endParaRPr lang="en-US" dirty="0"/>
          </a:p>
        </p:txBody>
      </p:sp>
    </p:spTree>
    <p:extLst>
      <p:ext uri="{BB962C8B-B14F-4D97-AF65-F5344CB8AC3E}">
        <p14:creationId xmlns:p14="http://schemas.microsoft.com/office/powerpoint/2010/main" val="42891905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21330-8122-1A45-9B3D-D0D90AF1F034}"/>
              </a:ext>
            </a:extLst>
          </p:cNvPr>
          <p:cNvSpPr>
            <a:spLocks noGrp="1"/>
          </p:cNvSpPr>
          <p:nvPr>
            <p:ph type="title"/>
          </p:nvPr>
        </p:nvSpPr>
        <p:spPr>
          <a:xfrm>
            <a:off x="1154954" y="745958"/>
            <a:ext cx="8761413" cy="1203158"/>
          </a:xfrm>
        </p:spPr>
        <p:txBody>
          <a:bodyPr/>
          <a:lstStyle/>
          <a:p>
            <a:r>
              <a:rPr lang="en-US" b="1" dirty="0"/>
              <a:t>Because of exacerbation of mental-health conditions</a:t>
            </a:r>
            <a:endParaRPr lang="en-US" dirty="0"/>
          </a:p>
        </p:txBody>
      </p:sp>
      <p:sp>
        <p:nvSpPr>
          <p:cNvPr id="3" name="Content Placeholder 2">
            <a:extLst>
              <a:ext uri="{FF2B5EF4-FFF2-40B4-BE49-F238E27FC236}">
                <a16:creationId xmlns:a16="http://schemas.microsoft.com/office/drawing/2014/main" id="{BF047D74-F8EB-E64E-864E-E5F08FE37537}"/>
              </a:ext>
            </a:extLst>
          </p:cNvPr>
          <p:cNvSpPr>
            <a:spLocks noGrp="1"/>
          </p:cNvSpPr>
          <p:nvPr>
            <p:ph idx="1"/>
          </p:nvPr>
        </p:nvSpPr>
        <p:spPr/>
        <p:txBody>
          <a:bodyPr>
            <a:normAutofit/>
          </a:bodyPr>
          <a:lstStyle/>
          <a:p>
            <a:pPr marL="0" indent="0">
              <a:buNone/>
            </a:pPr>
            <a:endParaRPr lang="en-US" sz="2400" dirty="0"/>
          </a:p>
          <a:p>
            <a:pPr marL="0" indent="0">
              <a:buNone/>
            </a:pPr>
            <a:endParaRPr lang="en-US" sz="2400" dirty="0"/>
          </a:p>
          <a:p>
            <a:pPr marL="0" indent="0" algn="ctr">
              <a:buNone/>
            </a:pPr>
            <a:r>
              <a:rPr lang="en-US" sz="2400" dirty="0"/>
              <a:t>Some employees may be entitled to a reasonable accommodation because the pandemic has exacerbated a psychiatric impairment. </a:t>
            </a:r>
          </a:p>
        </p:txBody>
      </p:sp>
    </p:spTree>
    <p:extLst>
      <p:ext uri="{BB962C8B-B14F-4D97-AF65-F5344CB8AC3E}">
        <p14:creationId xmlns:p14="http://schemas.microsoft.com/office/powerpoint/2010/main" val="21444062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D3421-D28F-5047-8C36-736195901549}"/>
              </a:ext>
            </a:extLst>
          </p:cNvPr>
          <p:cNvSpPr>
            <a:spLocks noGrp="1"/>
          </p:cNvSpPr>
          <p:nvPr>
            <p:ph type="title"/>
          </p:nvPr>
        </p:nvSpPr>
        <p:spPr/>
        <p:txBody>
          <a:bodyPr/>
          <a:lstStyle/>
          <a:p>
            <a:r>
              <a:rPr lang="en-US" b="1" dirty="0"/>
              <a:t>Types of accommodations</a:t>
            </a:r>
            <a:endParaRPr lang="en-US" dirty="0"/>
          </a:p>
        </p:txBody>
      </p:sp>
      <p:sp>
        <p:nvSpPr>
          <p:cNvPr id="3" name="Content Placeholder 2">
            <a:extLst>
              <a:ext uri="{FF2B5EF4-FFF2-40B4-BE49-F238E27FC236}">
                <a16:creationId xmlns:a16="http://schemas.microsoft.com/office/drawing/2014/main" id="{525D5358-5306-164E-92B0-52C62A47ABAC}"/>
              </a:ext>
            </a:extLst>
          </p:cNvPr>
          <p:cNvSpPr>
            <a:spLocks noGrp="1"/>
          </p:cNvSpPr>
          <p:nvPr>
            <p:ph idx="1"/>
          </p:nvPr>
        </p:nvSpPr>
        <p:spPr>
          <a:xfrm>
            <a:off x="1154954" y="2272145"/>
            <a:ext cx="9693155" cy="4114799"/>
          </a:xfrm>
        </p:spPr>
        <p:txBody>
          <a:bodyPr>
            <a:normAutofit fontScale="85000" lnSpcReduction="20000"/>
          </a:bodyPr>
          <a:lstStyle/>
          <a:p>
            <a:r>
              <a:rPr lang="en-US" sz="2600" dirty="0"/>
              <a:t>Telework</a:t>
            </a:r>
          </a:p>
          <a:p>
            <a:pPr lvl="1"/>
            <a:r>
              <a:rPr lang="en-US" sz="2600" dirty="0"/>
              <a:t>Given the prevalence of this arrangement during the pandemic, it would seem reasonable depending on the job and other factors. </a:t>
            </a:r>
          </a:p>
          <a:p>
            <a:pPr lvl="1"/>
            <a:r>
              <a:rPr lang="en-US" sz="2600" dirty="0"/>
              <a:t>An employer does not necessarily have to continue providing a telework option, although it may if successful telework during the pandemic shows that such an accommodation is reasonable and not an undue hardship</a:t>
            </a:r>
            <a:r>
              <a:rPr lang="en-US" sz="1900" dirty="0"/>
              <a:t>. </a:t>
            </a:r>
          </a:p>
          <a:p>
            <a:pPr lvl="1"/>
            <a:r>
              <a:rPr lang="en-US" sz="2600" dirty="0"/>
              <a:t>Workers with communication disabilities may need additional features to make teleworking successful, like a larger screen or screen-reader software for an employee with low vision, or video relay, video-remote interpreting, or captioning for employees who are deaf or hard of hearing. </a:t>
            </a:r>
          </a:p>
        </p:txBody>
      </p:sp>
    </p:spTree>
    <p:extLst>
      <p:ext uri="{BB962C8B-B14F-4D97-AF65-F5344CB8AC3E}">
        <p14:creationId xmlns:p14="http://schemas.microsoft.com/office/powerpoint/2010/main" val="27015407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BCC83-2245-1A4F-8641-DA794F71716E}"/>
              </a:ext>
            </a:extLst>
          </p:cNvPr>
          <p:cNvSpPr>
            <a:spLocks noGrp="1"/>
          </p:cNvSpPr>
          <p:nvPr>
            <p:ph type="title"/>
          </p:nvPr>
        </p:nvSpPr>
        <p:spPr>
          <a:xfrm>
            <a:off x="1154954" y="719328"/>
            <a:ext cx="8761413" cy="961304"/>
          </a:xfrm>
        </p:spPr>
        <p:txBody>
          <a:bodyPr/>
          <a:lstStyle/>
          <a:p>
            <a:r>
              <a:rPr lang="en-US" sz="2800" b="1" dirty="0"/>
              <a:t>Peeples v. Clinical Support Options Inc., Federal District of Mass., Case No. 3:20-cv-30144-KAR</a:t>
            </a:r>
          </a:p>
        </p:txBody>
      </p:sp>
      <p:sp>
        <p:nvSpPr>
          <p:cNvPr id="3" name="Content Placeholder 2">
            <a:extLst>
              <a:ext uri="{FF2B5EF4-FFF2-40B4-BE49-F238E27FC236}">
                <a16:creationId xmlns:a16="http://schemas.microsoft.com/office/drawing/2014/main" id="{65453ADB-5C70-924B-96F0-EE27E0A2F51D}"/>
              </a:ext>
            </a:extLst>
          </p:cNvPr>
          <p:cNvSpPr>
            <a:spLocks noGrp="1"/>
          </p:cNvSpPr>
          <p:nvPr>
            <p:ph idx="1"/>
          </p:nvPr>
        </p:nvSpPr>
        <p:spPr>
          <a:xfrm>
            <a:off x="1154954" y="2255520"/>
            <a:ext cx="8825659" cy="4059936"/>
          </a:xfrm>
        </p:spPr>
        <p:txBody>
          <a:bodyPr>
            <a:normAutofit/>
          </a:bodyPr>
          <a:lstStyle/>
          <a:p>
            <a:r>
              <a:rPr lang="en-US" dirty="0"/>
              <a:t>Plaintiff had asthma and was advised to telework to avoid exposure to COVID</a:t>
            </a:r>
          </a:p>
          <a:p>
            <a:r>
              <a:rPr lang="en-US" dirty="0"/>
              <a:t>The company ordered them back to the office</a:t>
            </a:r>
          </a:p>
          <a:p>
            <a:r>
              <a:rPr lang="en-US" dirty="0"/>
              <a:t>Plaintiff complied base on certain protective items being provided</a:t>
            </a:r>
          </a:p>
          <a:p>
            <a:r>
              <a:rPr lang="en-US" dirty="0"/>
              <a:t>Only one was provided</a:t>
            </a:r>
          </a:p>
          <a:p>
            <a:r>
              <a:rPr lang="en-US" dirty="0"/>
              <a:t>Plaintiff again requested telework</a:t>
            </a:r>
          </a:p>
          <a:p>
            <a:r>
              <a:rPr lang="en-US" dirty="0"/>
              <a:t>Company denied the Plaintiff’s request because of a generic order to return to work</a:t>
            </a:r>
          </a:p>
          <a:p>
            <a:r>
              <a:rPr lang="en-US" dirty="0"/>
              <a:t>Plaintiff sued and moved for a preliminary injunction to allow telework</a:t>
            </a:r>
          </a:p>
          <a:p>
            <a:endParaRPr lang="en-US" dirty="0"/>
          </a:p>
          <a:p>
            <a:endParaRPr lang="en-US" dirty="0"/>
          </a:p>
        </p:txBody>
      </p:sp>
    </p:spTree>
    <p:extLst>
      <p:ext uri="{BB962C8B-B14F-4D97-AF65-F5344CB8AC3E}">
        <p14:creationId xmlns:p14="http://schemas.microsoft.com/office/powerpoint/2010/main" val="2136733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2818-17C2-4BA1-9EC7-83CE42255DAC}"/>
              </a:ext>
            </a:extLst>
          </p:cNvPr>
          <p:cNvSpPr>
            <a:spLocks noGrp="1"/>
          </p:cNvSpPr>
          <p:nvPr>
            <p:ph type="title"/>
          </p:nvPr>
        </p:nvSpPr>
        <p:spPr>
          <a:xfrm>
            <a:off x="441806" y="220894"/>
            <a:ext cx="5654194" cy="876500"/>
          </a:xfrm>
        </p:spPr>
        <p:txBody>
          <a:bodyPr>
            <a:noAutofit/>
          </a:bodyPr>
          <a:lstStyle/>
          <a:p>
            <a:r>
              <a:rPr lang="en-US" sz="4000" dirty="0"/>
              <a:t>What does the Bill Do?</a:t>
            </a:r>
          </a:p>
        </p:txBody>
      </p:sp>
      <p:sp>
        <p:nvSpPr>
          <p:cNvPr id="3" name="Content Placeholder 2">
            <a:extLst>
              <a:ext uri="{FF2B5EF4-FFF2-40B4-BE49-F238E27FC236}">
                <a16:creationId xmlns:a16="http://schemas.microsoft.com/office/drawing/2014/main" id="{5367A3F9-1A32-43F1-9F28-3C5A478FC4F4}"/>
              </a:ext>
            </a:extLst>
          </p:cNvPr>
          <p:cNvSpPr>
            <a:spLocks noGrp="1"/>
          </p:cNvSpPr>
          <p:nvPr>
            <p:ph idx="1"/>
          </p:nvPr>
        </p:nvSpPr>
        <p:spPr>
          <a:xfrm>
            <a:off x="858982" y="2506918"/>
            <a:ext cx="8465127" cy="2987176"/>
          </a:xfrm>
        </p:spPr>
        <p:txBody>
          <a:bodyPr>
            <a:normAutofit fontScale="77500" lnSpcReduction="20000"/>
          </a:bodyPr>
          <a:lstStyle/>
          <a:p>
            <a:pPr>
              <a:spcBef>
                <a:spcPts val="0"/>
              </a:spcBef>
              <a:spcAft>
                <a:spcPts val="1200"/>
              </a:spcAft>
              <a:buFont typeface="Wingdings" pitchFamily="2" charset="2"/>
              <a:buChar char="Ø"/>
            </a:pPr>
            <a:r>
              <a:rPr lang="en-US" sz="3400" dirty="0"/>
              <a:t>makes definitions of abusive behavior uniform with the amendments to Chapter 151B</a:t>
            </a:r>
          </a:p>
          <a:p>
            <a:pPr>
              <a:spcBef>
                <a:spcPts val="0"/>
              </a:spcBef>
              <a:spcAft>
                <a:spcPts val="1200"/>
              </a:spcAft>
              <a:buFont typeface="Wingdings" pitchFamily="2" charset="2"/>
              <a:buChar char="Ø"/>
            </a:pPr>
            <a:r>
              <a:rPr lang="en-US" sz="3400" dirty="0"/>
              <a:t>Adds family members of a victim of abusive behavior to those entitled to leave</a:t>
            </a:r>
          </a:p>
          <a:p>
            <a:pPr>
              <a:spcBef>
                <a:spcPts val="0"/>
              </a:spcBef>
              <a:spcAft>
                <a:spcPts val="1200"/>
              </a:spcAft>
              <a:buFont typeface="Wingdings" pitchFamily="2" charset="2"/>
              <a:buChar char="Ø"/>
            </a:pPr>
            <a:r>
              <a:rPr lang="en-US" sz="3400" dirty="0"/>
              <a:t>Adds coverage for prospective employees</a:t>
            </a:r>
          </a:p>
          <a:p>
            <a:pPr>
              <a:spcBef>
                <a:spcPts val="0"/>
              </a:spcBef>
              <a:spcAft>
                <a:spcPts val="1200"/>
              </a:spcAft>
              <a:buFont typeface="Wingdings" pitchFamily="2" charset="2"/>
              <a:buChar char="Ø"/>
            </a:pPr>
            <a:r>
              <a:rPr lang="en-US" sz="3400" dirty="0"/>
              <a:t>Adds refusal to hire as a category of discriminatory behavior</a:t>
            </a:r>
          </a:p>
          <a:p>
            <a:pPr marL="0" indent="0">
              <a:lnSpc>
                <a:spcPct val="100000"/>
              </a:lnSpc>
              <a:spcBef>
                <a:spcPts val="0"/>
              </a:spcBef>
              <a:spcAft>
                <a:spcPts val="1200"/>
              </a:spcAft>
              <a:buNone/>
            </a:pPr>
            <a:endParaRPr lang="en-US" sz="2400" dirty="0"/>
          </a:p>
        </p:txBody>
      </p:sp>
      <p:sp>
        <p:nvSpPr>
          <p:cNvPr id="5" name="Text Placeholder 4">
            <a:extLst>
              <a:ext uri="{FF2B5EF4-FFF2-40B4-BE49-F238E27FC236}">
                <a16:creationId xmlns:a16="http://schemas.microsoft.com/office/drawing/2014/main" id="{0F169DAD-9471-F444-8E0A-BF0D26B5E598}"/>
              </a:ext>
            </a:extLst>
          </p:cNvPr>
          <p:cNvSpPr>
            <a:spLocks noGrp="1"/>
          </p:cNvSpPr>
          <p:nvPr>
            <p:ph type="body" sz="half" idx="2"/>
          </p:nvPr>
        </p:nvSpPr>
        <p:spPr>
          <a:xfrm>
            <a:off x="677333" y="1363906"/>
            <a:ext cx="8341976" cy="876500"/>
          </a:xfrm>
        </p:spPr>
        <p:txBody>
          <a:bodyPr>
            <a:noAutofit/>
          </a:bodyPr>
          <a:lstStyle/>
          <a:p>
            <a:r>
              <a:rPr lang="en-US" sz="2800" dirty="0"/>
              <a:t>Amends the Abusive Behavior Leave Law Chapter Chapter 149, Section 52E:</a:t>
            </a:r>
          </a:p>
        </p:txBody>
      </p:sp>
    </p:spTree>
    <p:extLst>
      <p:ext uri="{BB962C8B-B14F-4D97-AF65-F5344CB8AC3E}">
        <p14:creationId xmlns:p14="http://schemas.microsoft.com/office/powerpoint/2010/main" val="6814885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0713E-2B74-D145-8C9A-5B78497F2310}"/>
              </a:ext>
            </a:extLst>
          </p:cNvPr>
          <p:cNvSpPr>
            <a:spLocks noGrp="1"/>
          </p:cNvSpPr>
          <p:nvPr>
            <p:ph type="title"/>
          </p:nvPr>
        </p:nvSpPr>
        <p:spPr>
          <a:xfrm>
            <a:off x="1154954" y="780288"/>
            <a:ext cx="8761413" cy="1060704"/>
          </a:xfrm>
        </p:spPr>
        <p:txBody>
          <a:bodyPr/>
          <a:lstStyle/>
          <a:p>
            <a:r>
              <a:rPr lang="en-US" sz="2800" b="1" dirty="0">
                <a:solidFill>
                  <a:srgbClr val="EBEBEB"/>
                </a:solidFill>
              </a:rPr>
              <a:t>Peeples v. Clinical Support Options Inc., Federal District of Mass., Case No. 3:20-cv-30144-KAR</a:t>
            </a:r>
            <a:endParaRPr lang="en-US" dirty="0"/>
          </a:p>
        </p:txBody>
      </p:sp>
      <p:sp>
        <p:nvSpPr>
          <p:cNvPr id="3" name="Content Placeholder 2">
            <a:extLst>
              <a:ext uri="{FF2B5EF4-FFF2-40B4-BE49-F238E27FC236}">
                <a16:creationId xmlns:a16="http://schemas.microsoft.com/office/drawing/2014/main" id="{D3D1F9C3-BEC4-584E-8E24-782E2E5E1940}"/>
              </a:ext>
            </a:extLst>
          </p:cNvPr>
          <p:cNvSpPr>
            <a:spLocks noGrp="1"/>
          </p:cNvSpPr>
          <p:nvPr>
            <p:ph idx="1"/>
          </p:nvPr>
        </p:nvSpPr>
        <p:spPr>
          <a:xfrm>
            <a:off x="1154954" y="2365248"/>
            <a:ext cx="8825659" cy="4206240"/>
          </a:xfrm>
        </p:spPr>
        <p:txBody>
          <a:bodyPr>
            <a:normAutofit/>
          </a:bodyPr>
          <a:lstStyle/>
          <a:p>
            <a:r>
              <a:rPr lang="en-US" sz="2400" dirty="0"/>
              <a:t>Court granted the motion</a:t>
            </a:r>
          </a:p>
          <a:p>
            <a:pPr lvl="1"/>
            <a:r>
              <a:rPr lang="en-US" sz="2400" dirty="0"/>
              <a:t>Asthma in the totality of the circumstances, taking the pandemic into account, was a disability</a:t>
            </a:r>
          </a:p>
          <a:p>
            <a:pPr lvl="1"/>
            <a:r>
              <a:rPr lang="en-US" sz="2400" dirty="0"/>
              <a:t>The Plaintiff was able to do the essential functions of the job via telework because they had done so for a period of time</a:t>
            </a:r>
          </a:p>
          <a:p>
            <a:pPr lvl="1"/>
            <a:r>
              <a:rPr lang="en-US" sz="2400" dirty="0"/>
              <a:t>Company had not provided evidence of an individualized assessment of the Plaintiff’s ability to work remotely</a:t>
            </a:r>
          </a:p>
          <a:p>
            <a:endParaRPr lang="en-US" dirty="0"/>
          </a:p>
          <a:p>
            <a:endParaRPr lang="en-US" dirty="0"/>
          </a:p>
        </p:txBody>
      </p:sp>
    </p:spTree>
    <p:extLst>
      <p:ext uri="{BB962C8B-B14F-4D97-AF65-F5344CB8AC3E}">
        <p14:creationId xmlns:p14="http://schemas.microsoft.com/office/powerpoint/2010/main" val="21790130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D3223-A54B-524E-AAD4-4B8B7CB5D3E4}"/>
              </a:ext>
            </a:extLst>
          </p:cNvPr>
          <p:cNvSpPr>
            <a:spLocks noGrp="1"/>
          </p:cNvSpPr>
          <p:nvPr>
            <p:ph type="title"/>
          </p:nvPr>
        </p:nvSpPr>
        <p:spPr/>
        <p:txBody>
          <a:bodyPr/>
          <a:lstStyle/>
          <a:p>
            <a:r>
              <a:rPr lang="en-US" b="1" dirty="0"/>
              <a:t>Of Interest from Peeples</a:t>
            </a:r>
          </a:p>
        </p:txBody>
      </p:sp>
      <p:sp>
        <p:nvSpPr>
          <p:cNvPr id="3" name="Content Placeholder 2">
            <a:extLst>
              <a:ext uri="{FF2B5EF4-FFF2-40B4-BE49-F238E27FC236}">
                <a16:creationId xmlns:a16="http://schemas.microsoft.com/office/drawing/2014/main" id="{D1FE2AF0-D982-FE47-AFCD-8BD041FAE9F1}"/>
              </a:ext>
            </a:extLst>
          </p:cNvPr>
          <p:cNvSpPr>
            <a:spLocks noGrp="1"/>
          </p:cNvSpPr>
          <p:nvPr>
            <p:ph idx="1"/>
          </p:nvPr>
        </p:nvSpPr>
        <p:spPr>
          <a:xfrm>
            <a:off x="1154954" y="2345635"/>
            <a:ext cx="8825659" cy="3909391"/>
          </a:xfrm>
        </p:spPr>
        <p:txBody>
          <a:bodyPr>
            <a:normAutofit fontScale="92500" lnSpcReduction="10000"/>
          </a:bodyPr>
          <a:lstStyle/>
          <a:p>
            <a:r>
              <a:rPr lang="en-US" sz="2400" dirty="0"/>
              <a:t>Company “accommodations” were workplace safety rules and not individualized accommodations for the particular Plaintiff</a:t>
            </a:r>
          </a:p>
          <a:p>
            <a:r>
              <a:rPr lang="en-US" sz="2400" dirty="0"/>
              <a:t>No undue hardship since the Plaintiff had worked remotely before the order to return to work</a:t>
            </a:r>
          </a:p>
          <a:p>
            <a:r>
              <a:rPr lang="en-US" sz="2400" dirty="0"/>
              <a:t>Unemployment was a particular issue with the high unemployment rate due to the pandemic</a:t>
            </a:r>
          </a:p>
          <a:p>
            <a:r>
              <a:rPr lang="en-US" sz="2400" dirty="0"/>
              <a:t>Infection risk illustrated irreparable harm</a:t>
            </a:r>
          </a:p>
          <a:p>
            <a:r>
              <a:rPr lang="en-US" sz="2400" dirty="0"/>
              <a:t>Withholding the injunction might have an adverse impact on the public health</a:t>
            </a:r>
          </a:p>
          <a:p>
            <a:endParaRPr lang="en-US" dirty="0"/>
          </a:p>
        </p:txBody>
      </p:sp>
    </p:spTree>
    <p:extLst>
      <p:ext uri="{BB962C8B-B14F-4D97-AF65-F5344CB8AC3E}">
        <p14:creationId xmlns:p14="http://schemas.microsoft.com/office/powerpoint/2010/main" val="35106377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DFC47-BED3-F44F-B347-D22D45C06970}"/>
              </a:ext>
            </a:extLst>
          </p:cNvPr>
          <p:cNvSpPr>
            <a:spLocks noGrp="1"/>
          </p:cNvSpPr>
          <p:nvPr>
            <p:ph type="title"/>
          </p:nvPr>
        </p:nvSpPr>
        <p:spPr/>
        <p:txBody>
          <a:bodyPr/>
          <a:lstStyle/>
          <a:p>
            <a:r>
              <a:rPr lang="en-US" b="1" dirty="0"/>
              <a:t>Leave</a:t>
            </a:r>
          </a:p>
        </p:txBody>
      </p:sp>
      <p:sp>
        <p:nvSpPr>
          <p:cNvPr id="3" name="Content Placeholder 2">
            <a:extLst>
              <a:ext uri="{FF2B5EF4-FFF2-40B4-BE49-F238E27FC236}">
                <a16:creationId xmlns:a16="http://schemas.microsoft.com/office/drawing/2014/main" id="{C17F0655-2F91-6547-80A1-D98609C7415E}"/>
              </a:ext>
            </a:extLst>
          </p:cNvPr>
          <p:cNvSpPr>
            <a:spLocks noGrp="1"/>
          </p:cNvSpPr>
          <p:nvPr>
            <p:ph idx="1"/>
          </p:nvPr>
        </p:nvSpPr>
        <p:spPr>
          <a:xfrm>
            <a:off x="1154954" y="2286000"/>
            <a:ext cx="8825659" cy="4211782"/>
          </a:xfrm>
        </p:spPr>
        <p:txBody>
          <a:bodyPr>
            <a:noAutofit/>
          </a:bodyPr>
          <a:lstStyle/>
          <a:p>
            <a:pPr lvl="1"/>
            <a:r>
              <a:rPr lang="en-US" sz="2000" dirty="0"/>
              <a:t>Almost all courts recognize medical leave as a reasonable accommodation so long as the leave is not indefinite </a:t>
            </a:r>
          </a:p>
          <a:p>
            <a:pPr lvl="1"/>
            <a:r>
              <a:rPr lang="en-US" sz="2000" dirty="0"/>
              <a:t>Because of the short duration of COVID-19, a period of leave for one with the diagnosis is normally reasonable. </a:t>
            </a:r>
          </a:p>
          <a:p>
            <a:pPr lvl="1"/>
            <a:r>
              <a:rPr lang="en-US" sz="2000" dirty="0"/>
              <a:t>Leave can be unpaid unless a contract, company policy, or pandemic-relief statute makes paid leave available. But unpaid leave may be unreasonable if there is another reasonable accommodation that would allow the individual to continue working.</a:t>
            </a:r>
          </a:p>
          <a:p>
            <a:pPr lvl="1"/>
            <a:r>
              <a:rPr lang="en-US" sz="2000" dirty="0"/>
              <a:t>Longer leave—for example, to avoid exposure due to an underlying disability that heightens the risk—may be reasonable depending on the details</a:t>
            </a:r>
          </a:p>
        </p:txBody>
      </p:sp>
    </p:spTree>
    <p:extLst>
      <p:ext uri="{BB962C8B-B14F-4D97-AF65-F5344CB8AC3E}">
        <p14:creationId xmlns:p14="http://schemas.microsoft.com/office/powerpoint/2010/main" val="17504729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18768-122C-504D-A9F9-CF0E8494175F}"/>
              </a:ext>
            </a:extLst>
          </p:cNvPr>
          <p:cNvSpPr>
            <a:spLocks noGrp="1"/>
          </p:cNvSpPr>
          <p:nvPr>
            <p:ph type="ctrTitle"/>
          </p:nvPr>
        </p:nvSpPr>
        <p:spPr>
          <a:xfrm>
            <a:off x="1154955" y="2099733"/>
            <a:ext cx="8825658" cy="1585576"/>
          </a:xfrm>
        </p:spPr>
        <p:txBody>
          <a:bodyPr/>
          <a:lstStyle/>
          <a:p>
            <a:r>
              <a:rPr lang="en-US" dirty="0"/>
              <a:t>Issues to Watch with a Remote Workforce</a:t>
            </a:r>
          </a:p>
        </p:txBody>
      </p:sp>
      <p:sp>
        <p:nvSpPr>
          <p:cNvPr id="3" name="Subtitle 2">
            <a:extLst>
              <a:ext uri="{FF2B5EF4-FFF2-40B4-BE49-F238E27FC236}">
                <a16:creationId xmlns:a16="http://schemas.microsoft.com/office/drawing/2014/main" id="{26E1B5EC-B186-1742-80CE-AA27BEB52A6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754602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90000"/>
              </a:lnSpc>
            </a:pPr>
            <a:r>
              <a:rPr lang="en-US" sz="2400" b="1" dirty="0">
                <a:solidFill>
                  <a:srgbClr val="FFFFFF"/>
                </a:solidFill>
              </a:rPr>
              <a:t>Discrimination based on stereotypes</a:t>
            </a:r>
          </a:p>
        </p:txBody>
      </p:sp>
      <p:graphicFrame>
        <p:nvGraphicFramePr>
          <p:cNvPr id="18" name="Content Placeholder 2">
            <a:extLst>
              <a:ext uri="{FF2B5EF4-FFF2-40B4-BE49-F238E27FC236}">
                <a16:creationId xmlns:a16="http://schemas.microsoft.com/office/drawing/2014/main" id="{5FF1AFDA-1303-4491-B4A6-6737C6545C66}"/>
              </a:ext>
            </a:extLst>
          </p:cNvPr>
          <p:cNvGraphicFramePr>
            <a:graphicFrameLocks noGrp="1"/>
          </p:cNvGraphicFramePr>
          <p:nvPr>
            <p:ph idx="1"/>
            <p:extLst>
              <p:ext uri="{D42A27DB-BD31-4B8C-83A1-F6EECF244321}">
                <p14:modId xmlns:p14="http://schemas.microsoft.com/office/powerpoint/2010/main" val="2899842165"/>
              </p:ext>
            </p:extLst>
          </p:nvPr>
        </p:nvGraphicFramePr>
        <p:xfrm>
          <a:off x="1286934" y="1877568"/>
          <a:ext cx="9625383" cy="38692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7982536"/>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7814E-B295-8B4E-9198-4005A3EF8A3B}"/>
              </a:ext>
            </a:extLst>
          </p:cNvPr>
          <p:cNvSpPr>
            <a:spLocks noGrp="1"/>
          </p:cNvSpPr>
          <p:nvPr>
            <p:ph type="title"/>
          </p:nvPr>
        </p:nvSpPr>
        <p:spPr>
          <a:xfrm>
            <a:off x="1154954" y="540327"/>
            <a:ext cx="8761413" cy="1565564"/>
          </a:xfrm>
        </p:spPr>
        <p:txBody>
          <a:bodyPr/>
          <a:lstStyle/>
          <a:p>
            <a:r>
              <a:rPr lang="en-US" b="1" dirty="0"/>
              <a:t>The Pandemic Creates Conditions Under Which Biases Get Unleashed</a:t>
            </a:r>
          </a:p>
        </p:txBody>
      </p:sp>
      <p:sp>
        <p:nvSpPr>
          <p:cNvPr id="3" name="Content Placeholder 2">
            <a:extLst>
              <a:ext uri="{FF2B5EF4-FFF2-40B4-BE49-F238E27FC236}">
                <a16:creationId xmlns:a16="http://schemas.microsoft.com/office/drawing/2014/main" id="{4C4E1B44-7B4F-4345-9D71-DCD9F442FCBB}"/>
              </a:ext>
            </a:extLst>
          </p:cNvPr>
          <p:cNvSpPr>
            <a:spLocks noGrp="1"/>
          </p:cNvSpPr>
          <p:nvPr>
            <p:ph idx="1"/>
          </p:nvPr>
        </p:nvSpPr>
        <p:spPr/>
        <p:txBody>
          <a:bodyPr>
            <a:normAutofit fontScale="77500" lnSpcReduction="20000"/>
          </a:bodyPr>
          <a:lstStyle/>
          <a:p>
            <a:r>
              <a:rPr lang="en-US" sz="2800" dirty="0"/>
              <a:t>working remotely makes it harder to see what employees doing</a:t>
            </a:r>
          </a:p>
          <a:p>
            <a:r>
              <a:rPr lang="en-US" sz="2800" dirty="0"/>
              <a:t>bias gets </a:t>
            </a:r>
            <a:r>
              <a:rPr lang="en-US" sz="2800" dirty="0">
                <a:hlinkClick r:id="rId2"/>
              </a:rPr>
              <a:t>amplified</a:t>
            </a:r>
            <a:r>
              <a:rPr lang="en-US" sz="2800" dirty="0"/>
              <a:t> under conditions of ambiguity</a:t>
            </a:r>
          </a:p>
          <a:p>
            <a:r>
              <a:rPr lang="en-US" sz="2800" dirty="0"/>
              <a:t>leads to reliance on stereotypes to evaluate an employee</a:t>
            </a:r>
          </a:p>
          <a:p>
            <a:pPr lvl="1"/>
            <a:r>
              <a:rPr lang="en-US" sz="2800" dirty="0"/>
              <a:t>Causes focus on a few instances in which an employee fell short</a:t>
            </a:r>
          </a:p>
          <a:p>
            <a:pPr lvl="1"/>
            <a:r>
              <a:rPr lang="en-US" sz="2800" dirty="0"/>
              <a:t>distracts from all the other times the employee delivered </a:t>
            </a:r>
          </a:p>
          <a:p>
            <a:r>
              <a:rPr lang="en-US" sz="2800" dirty="0"/>
              <a:t>When evaluations are made on assumptions rather than on direct observation and clear criteria, bias often creeps in.</a:t>
            </a:r>
          </a:p>
          <a:p>
            <a:endParaRPr lang="en-US" sz="2800" dirty="0"/>
          </a:p>
        </p:txBody>
      </p:sp>
    </p:spTree>
    <p:extLst>
      <p:ext uri="{BB962C8B-B14F-4D97-AF65-F5344CB8AC3E}">
        <p14:creationId xmlns:p14="http://schemas.microsoft.com/office/powerpoint/2010/main" val="6534763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Indicators of Bias</a:t>
            </a:r>
          </a:p>
        </p:txBody>
      </p:sp>
      <p:sp>
        <p:nvSpPr>
          <p:cNvPr id="4" name="Content Placeholder 3"/>
          <p:cNvSpPr>
            <a:spLocks noGrp="1"/>
          </p:cNvSpPr>
          <p:nvPr>
            <p:ph sz="half" idx="1"/>
          </p:nvPr>
        </p:nvSpPr>
        <p:spPr>
          <a:xfrm>
            <a:off x="953960" y="2493772"/>
            <a:ext cx="9994456" cy="3416300"/>
          </a:xfrm>
        </p:spPr>
        <p:txBody>
          <a:bodyPr>
            <a:normAutofit fontScale="85000" lnSpcReduction="20000"/>
          </a:bodyPr>
          <a:lstStyle/>
          <a:p>
            <a:pPr>
              <a:buFont typeface="Wingdings" pitchFamily="2" charset="2"/>
              <a:buChar char="Ø"/>
            </a:pPr>
            <a:r>
              <a:rPr lang="en-US" sz="2800" dirty="0"/>
              <a:t>Implementation of a reduction in force or pay cut that impacts one group heavily without measuring actual productivity</a:t>
            </a:r>
          </a:p>
          <a:p>
            <a:pPr>
              <a:buFont typeface="Wingdings" pitchFamily="2" charset="2"/>
              <a:buChar char="Ø"/>
            </a:pPr>
            <a:r>
              <a:rPr lang="en-US" sz="2800" dirty="0"/>
              <a:t>Revocation of informal accommodating arrangements for caregiving</a:t>
            </a:r>
          </a:p>
          <a:p>
            <a:pPr>
              <a:buFont typeface="Wingdings" pitchFamily="2" charset="2"/>
              <a:buChar char="Ø"/>
            </a:pPr>
            <a:r>
              <a:rPr lang="en-US" sz="2800" dirty="0"/>
              <a:t>Require formal FMLA requests for time out of the office (causing an employee to use up FMLA time rather than have an informal arrangement)</a:t>
            </a:r>
          </a:p>
          <a:p>
            <a:pPr>
              <a:buFont typeface="Wingdings" pitchFamily="2" charset="2"/>
              <a:buChar char="Ø"/>
            </a:pPr>
            <a:r>
              <a:rPr lang="en-US" sz="2800" dirty="0"/>
              <a:t>Modification of job requirements for employees who are not caregivers, but strict application of the rules to caregivers</a:t>
            </a:r>
          </a:p>
          <a:p>
            <a:pPr>
              <a:buFont typeface="Wingdings" pitchFamily="2" charset="2"/>
              <a:buChar char="Ø"/>
            </a:pPr>
            <a:endParaRPr lang="en-US" dirty="0"/>
          </a:p>
          <a:p>
            <a:endParaRPr lang="en-US" dirty="0"/>
          </a:p>
        </p:txBody>
      </p:sp>
    </p:spTree>
    <p:extLst>
      <p:ext uri="{BB962C8B-B14F-4D97-AF65-F5344CB8AC3E}">
        <p14:creationId xmlns:p14="http://schemas.microsoft.com/office/powerpoint/2010/main" val="9021501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5B268-F5E5-4C4D-AA47-C9C3DEADB14F}"/>
              </a:ext>
            </a:extLst>
          </p:cNvPr>
          <p:cNvSpPr>
            <a:spLocks noGrp="1"/>
          </p:cNvSpPr>
          <p:nvPr>
            <p:ph type="title"/>
          </p:nvPr>
        </p:nvSpPr>
        <p:spPr/>
        <p:txBody>
          <a:bodyPr/>
          <a:lstStyle/>
          <a:p>
            <a:r>
              <a:rPr lang="en-US" b="1" dirty="0"/>
              <a:t>Flexibility Stigma</a:t>
            </a:r>
          </a:p>
        </p:txBody>
      </p:sp>
      <p:sp>
        <p:nvSpPr>
          <p:cNvPr id="3" name="Content Placeholder 2">
            <a:extLst>
              <a:ext uri="{FF2B5EF4-FFF2-40B4-BE49-F238E27FC236}">
                <a16:creationId xmlns:a16="http://schemas.microsoft.com/office/drawing/2014/main" id="{55E233AA-4625-3C4F-BD1F-A9F69909D78C}"/>
              </a:ext>
            </a:extLst>
          </p:cNvPr>
          <p:cNvSpPr>
            <a:spLocks noGrp="1"/>
          </p:cNvSpPr>
          <p:nvPr>
            <p:ph idx="1"/>
          </p:nvPr>
        </p:nvSpPr>
        <p:spPr>
          <a:xfrm>
            <a:off x="1154954" y="2286000"/>
            <a:ext cx="9997955" cy="4170218"/>
          </a:xfrm>
        </p:spPr>
        <p:txBody>
          <a:bodyPr>
            <a:normAutofit fontScale="85000" lnSpcReduction="20000"/>
          </a:bodyPr>
          <a:lstStyle/>
          <a:p>
            <a:r>
              <a:rPr lang="en-US" sz="3600" dirty="0"/>
              <a:t>Flexible work arrangements, such as working remotely or working nonstandard hours for caregiving reasons, have proliferated</a:t>
            </a:r>
          </a:p>
          <a:p>
            <a:r>
              <a:rPr lang="en-US" sz="3600" dirty="0"/>
              <a:t>BUT employees who take advantage are often deemed “bad workers”:</a:t>
            </a:r>
          </a:p>
          <a:p>
            <a:pPr lvl="1"/>
            <a:r>
              <a:rPr lang="en-US" sz="3600" dirty="0"/>
              <a:t>wage penalties,</a:t>
            </a:r>
          </a:p>
          <a:p>
            <a:pPr lvl="1"/>
            <a:r>
              <a:rPr lang="en-US" sz="3600" dirty="0"/>
              <a:t>worse performance evaluations </a:t>
            </a:r>
          </a:p>
          <a:p>
            <a:pPr lvl="1"/>
            <a:r>
              <a:rPr lang="en-US" sz="3600" dirty="0"/>
              <a:t>Tracked into lower-level roles, derailing advancement. </a:t>
            </a:r>
          </a:p>
          <a:p>
            <a:endParaRPr lang="en-US" sz="2000" dirty="0"/>
          </a:p>
          <a:p>
            <a:endParaRPr lang="en-US" dirty="0"/>
          </a:p>
        </p:txBody>
      </p:sp>
    </p:spTree>
    <p:extLst>
      <p:ext uri="{BB962C8B-B14F-4D97-AF65-F5344CB8AC3E}">
        <p14:creationId xmlns:p14="http://schemas.microsoft.com/office/powerpoint/2010/main" val="37601635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AEFE9-B74E-3F4D-9FB1-87A74BCBAA5F}"/>
              </a:ext>
            </a:extLst>
          </p:cNvPr>
          <p:cNvSpPr>
            <a:spLocks noGrp="1"/>
          </p:cNvSpPr>
          <p:nvPr>
            <p:ph type="title"/>
          </p:nvPr>
        </p:nvSpPr>
        <p:spPr>
          <a:xfrm>
            <a:off x="1154954" y="803563"/>
            <a:ext cx="8761413" cy="1094509"/>
          </a:xfrm>
        </p:spPr>
        <p:txBody>
          <a:bodyPr/>
          <a:lstStyle/>
          <a:p>
            <a:r>
              <a:rPr lang="en-US" b="1" dirty="0"/>
              <a:t>Gender Differences in the Presentation of Flexibility Stigma</a:t>
            </a:r>
          </a:p>
        </p:txBody>
      </p:sp>
      <p:sp>
        <p:nvSpPr>
          <p:cNvPr id="3" name="Content Placeholder 2">
            <a:extLst>
              <a:ext uri="{FF2B5EF4-FFF2-40B4-BE49-F238E27FC236}">
                <a16:creationId xmlns:a16="http://schemas.microsoft.com/office/drawing/2014/main" id="{83D7CC58-0994-FD40-A7DE-2522ABD7EAB6}"/>
              </a:ext>
            </a:extLst>
          </p:cNvPr>
          <p:cNvSpPr>
            <a:spLocks noGrp="1"/>
          </p:cNvSpPr>
          <p:nvPr>
            <p:ph idx="1"/>
          </p:nvPr>
        </p:nvSpPr>
        <p:spPr/>
        <p:txBody>
          <a:bodyPr>
            <a:normAutofit fontScale="92500" lnSpcReduction="20000"/>
          </a:bodyPr>
          <a:lstStyle/>
          <a:p>
            <a:r>
              <a:rPr lang="en-US" sz="2400" dirty="0"/>
              <a:t>Fathers who request to work flexibly, are viewed </a:t>
            </a:r>
            <a:r>
              <a:rPr lang="en-US" sz="2400" dirty="0">
                <a:hlinkClick r:id="rId2"/>
              </a:rPr>
              <a:t>positively</a:t>
            </a:r>
            <a:r>
              <a:rPr lang="en-US" sz="2400" dirty="0"/>
              <a:t> for “helping out at home”</a:t>
            </a:r>
          </a:p>
          <a:p>
            <a:r>
              <a:rPr lang="en-US" sz="2400" dirty="0"/>
              <a:t>Mothers, however, who are “doing more at home” are assumed to be delivering less at work</a:t>
            </a:r>
          </a:p>
          <a:p>
            <a:r>
              <a:rPr lang="en-US" sz="2400" dirty="0"/>
              <a:t>However:</a:t>
            </a:r>
          </a:p>
          <a:p>
            <a:pPr lvl="1"/>
            <a:r>
              <a:rPr lang="en-US" sz="2400" dirty="0"/>
              <a:t>Mothers who rely on help at home can be viewed negatively at work because they are stereotyped as “bad mothers”</a:t>
            </a:r>
          </a:p>
          <a:p>
            <a:pPr lvl="1"/>
            <a:r>
              <a:rPr lang="en-US" sz="2400" dirty="0"/>
              <a:t>Fathers who are caregivers can be penalized at work for not fulfilling the breadwinner role</a:t>
            </a:r>
          </a:p>
          <a:p>
            <a:endParaRPr lang="en-US" dirty="0"/>
          </a:p>
          <a:p>
            <a:endParaRPr lang="en-US" dirty="0"/>
          </a:p>
        </p:txBody>
      </p:sp>
    </p:spTree>
    <p:extLst>
      <p:ext uri="{BB962C8B-B14F-4D97-AF65-F5344CB8AC3E}">
        <p14:creationId xmlns:p14="http://schemas.microsoft.com/office/powerpoint/2010/main" val="14194643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AEFE9-B74E-3F4D-9FB1-87A74BCBAA5F}"/>
              </a:ext>
            </a:extLst>
          </p:cNvPr>
          <p:cNvSpPr>
            <a:spLocks noGrp="1"/>
          </p:cNvSpPr>
          <p:nvPr>
            <p:ph type="title"/>
          </p:nvPr>
        </p:nvSpPr>
        <p:spPr>
          <a:xfrm>
            <a:off x="1154954" y="803563"/>
            <a:ext cx="8761413" cy="1094509"/>
          </a:xfrm>
        </p:spPr>
        <p:txBody>
          <a:bodyPr/>
          <a:lstStyle/>
          <a:p>
            <a:r>
              <a:rPr lang="en-US" b="1" dirty="0"/>
              <a:t>Hybrid or Continued remote work</a:t>
            </a:r>
          </a:p>
        </p:txBody>
      </p:sp>
      <p:sp>
        <p:nvSpPr>
          <p:cNvPr id="3" name="Content Placeholder 2">
            <a:extLst>
              <a:ext uri="{FF2B5EF4-FFF2-40B4-BE49-F238E27FC236}">
                <a16:creationId xmlns:a16="http://schemas.microsoft.com/office/drawing/2014/main" id="{83D7CC58-0994-FD40-A7DE-2522ABD7EAB6}"/>
              </a:ext>
            </a:extLst>
          </p:cNvPr>
          <p:cNvSpPr>
            <a:spLocks noGrp="1"/>
          </p:cNvSpPr>
          <p:nvPr>
            <p:ph idx="1"/>
          </p:nvPr>
        </p:nvSpPr>
        <p:spPr/>
        <p:txBody>
          <a:bodyPr>
            <a:normAutofit/>
          </a:bodyPr>
          <a:lstStyle/>
          <a:p>
            <a:r>
              <a:rPr lang="en-US" sz="2800" dirty="0"/>
              <a:t>men are more likely to decide to return to their workplace </a:t>
            </a:r>
          </a:p>
          <a:p>
            <a:r>
              <a:rPr lang="en-US" sz="2800" dirty="0"/>
              <a:t>women are more likely to continue to work from home</a:t>
            </a:r>
          </a:p>
          <a:p>
            <a:endParaRPr lang="en-US" dirty="0"/>
          </a:p>
        </p:txBody>
      </p:sp>
    </p:spTree>
    <p:extLst>
      <p:ext uri="{BB962C8B-B14F-4D97-AF65-F5344CB8AC3E}">
        <p14:creationId xmlns:p14="http://schemas.microsoft.com/office/powerpoint/2010/main" val="3634616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2818-17C2-4BA1-9EC7-83CE42255DAC}"/>
              </a:ext>
            </a:extLst>
          </p:cNvPr>
          <p:cNvSpPr>
            <a:spLocks noGrp="1"/>
          </p:cNvSpPr>
          <p:nvPr>
            <p:ph type="title"/>
          </p:nvPr>
        </p:nvSpPr>
        <p:spPr>
          <a:xfrm>
            <a:off x="484138" y="515894"/>
            <a:ext cx="9075498" cy="1235939"/>
          </a:xfrm>
        </p:spPr>
        <p:txBody>
          <a:bodyPr>
            <a:noAutofit/>
          </a:bodyPr>
          <a:lstStyle/>
          <a:p>
            <a:r>
              <a:rPr lang="en-US" sz="4000" dirty="0"/>
              <a:t>What Do We Mean By Victim of Abusive Behavior?</a:t>
            </a:r>
          </a:p>
        </p:txBody>
      </p:sp>
      <p:sp>
        <p:nvSpPr>
          <p:cNvPr id="7" name="Text Placeholder 6">
            <a:extLst>
              <a:ext uri="{FF2B5EF4-FFF2-40B4-BE49-F238E27FC236}">
                <a16:creationId xmlns:a16="http://schemas.microsoft.com/office/drawing/2014/main" id="{A87EBA3E-095F-534F-BF70-E648F4CD552C}"/>
              </a:ext>
            </a:extLst>
          </p:cNvPr>
          <p:cNvSpPr>
            <a:spLocks noGrp="1"/>
          </p:cNvSpPr>
          <p:nvPr>
            <p:ph type="body" sz="half" idx="2"/>
          </p:nvPr>
        </p:nvSpPr>
        <p:spPr>
          <a:xfrm>
            <a:off x="788170" y="2105892"/>
            <a:ext cx="9075498" cy="3228110"/>
          </a:xfrm>
        </p:spPr>
        <p:txBody>
          <a:bodyPr>
            <a:noAutofit/>
          </a:bodyPr>
          <a:lstStyle/>
          <a:p>
            <a:pPr marL="285750" indent="-285750">
              <a:buFont typeface="Arial" panose="020B0604020202020204" pitchFamily="34" charset="0"/>
              <a:buChar char="•"/>
            </a:pPr>
            <a:r>
              <a:rPr lang="en-US" sz="2800" dirty="0"/>
              <a:t>domestic violence</a:t>
            </a:r>
          </a:p>
          <a:p>
            <a:pPr marL="285750" indent="-285750">
              <a:buFont typeface="Arial" panose="020B0604020202020204" pitchFamily="34" charset="0"/>
              <a:buChar char="•"/>
            </a:pPr>
            <a:r>
              <a:rPr lang="en-US" sz="2800" dirty="0"/>
              <a:t>sexual assault</a:t>
            </a:r>
          </a:p>
          <a:p>
            <a:pPr marL="285750" indent="-285750">
              <a:buFont typeface="Arial" panose="020B0604020202020204" pitchFamily="34" charset="0"/>
              <a:buChar char="•"/>
            </a:pPr>
            <a:r>
              <a:rPr lang="en-US" sz="2800" dirty="0"/>
              <a:t>human trafficking </a:t>
            </a:r>
          </a:p>
          <a:p>
            <a:pPr marL="285750" indent="-285750">
              <a:buFont typeface="Arial" panose="020B0604020202020204" pitchFamily="34" charset="0"/>
              <a:buChar char="•"/>
            </a:pPr>
            <a:r>
              <a:rPr lang="en-US" sz="2800" dirty="0"/>
              <a:t>criminal harassment </a:t>
            </a:r>
          </a:p>
          <a:p>
            <a:pPr marL="285750" indent="-285750">
              <a:buFont typeface="Arial" panose="020B0604020202020204" pitchFamily="34" charset="0"/>
              <a:buChar char="•"/>
            </a:pPr>
            <a:r>
              <a:rPr lang="en-US" sz="2800" dirty="0"/>
              <a:t>stalking and kidnapping for purposes of sex or prostitution/human trafficking</a:t>
            </a:r>
          </a:p>
        </p:txBody>
      </p:sp>
    </p:spTree>
    <p:extLst>
      <p:ext uri="{BB962C8B-B14F-4D97-AF65-F5344CB8AC3E}">
        <p14:creationId xmlns:p14="http://schemas.microsoft.com/office/powerpoint/2010/main" val="29831118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AEFE9-B74E-3F4D-9FB1-87A74BCBAA5F}"/>
              </a:ext>
            </a:extLst>
          </p:cNvPr>
          <p:cNvSpPr>
            <a:spLocks noGrp="1"/>
          </p:cNvSpPr>
          <p:nvPr>
            <p:ph type="title"/>
          </p:nvPr>
        </p:nvSpPr>
        <p:spPr>
          <a:xfrm>
            <a:off x="1154954" y="803563"/>
            <a:ext cx="8761413" cy="1094509"/>
          </a:xfrm>
        </p:spPr>
        <p:txBody>
          <a:bodyPr/>
          <a:lstStyle/>
          <a:p>
            <a:r>
              <a:rPr lang="en-US" b="1" dirty="0"/>
              <a:t>Hybrid or Continued remote work</a:t>
            </a:r>
          </a:p>
        </p:txBody>
      </p:sp>
      <p:sp>
        <p:nvSpPr>
          <p:cNvPr id="3" name="Content Placeholder 2">
            <a:extLst>
              <a:ext uri="{FF2B5EF4-FFF2-40B4-BE49-F238E27FC236}">
                <a16:creationId xmlns:a16="http://schemas.microsoft.com/office/drawing/2014/main" id="{83D7CC58-0994-FD40-A7DE-2522ABD7EAB6}"/>
              </a:ext>
            </a:extLst>
          </p:cNvPr>
          <p:cNvSpPr>
            <a:spLocks noGrp="1"/>
          </p:cNvSpPr>
          <p:nvPr>
            <p:ph idx="1"/>
          </p:nvPr>
        </p:nvSpPr>
        <p:spPr/>
        <p:txBody>
          <a:bodyPr>
            <a:normAutofit/>
          </a:bodyPr>
          <a:lstStyle/>
          <a:p>
            <a:pPr marL="0" indent="0">
              <a:buNone/>
            </a:pPr>
            <a:r>
              <a:rPr lang="en-US" sz="2800" dirty="0"/>
              <a:t>Gartner survey</a:t>
            </a:r>
          </a:p>
          <a:p>
            <a:r>
              <a:rPr lang="en-US" sz="2800" dirty="0"/>
              <a:t>64% of managers</a:t>
            </a:r>
          </a:p>
          <a:p>
            <a:pPr lvl="1"/>
            <a:r>
              <a:rPr lang="en-US" sz="2400" b="1" dirty="0"/>
              <a:t>Believe </a:t>
            </a:r>
            <a:r>
              <a:rPr lang="en-US" sz="2600" dirty="0"/>
              <a:t>office workers are higher performers than remote workers</a:t>
            </a:r>
          </a:p>
          <a:p>
            <a:pPr lvl="1"/>
            <a:r>
              <a:rPr lang="en-US" sz="2600" b="1" dirty="0"/>
              <a:t>are likely </a:t>
            </a:r>
            <a:r>
              <a:rPr lang="en-US" sz="2600" dirty="0"/>
              <a:t>to give in-office workers a higher raise than those who work from home</a:t>
            </a:r>
          </a:p>
        </p:txBody>
      </p:sp>
    </p:spTree>
    <p:extLst>
      <p:ext uri="{BB962C8B-B14F-4D97-AF65-F5344CB8AC3E}">
        <p14:creationId xmlns:p14="http://schemas.microsoft.com/office/powerpoint/2010/main" val="4487007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AEFE9-B74E-3F4D-9FB1-87A74BCBAA5F}"/>
              </a:ext>
            </a:extLst>
          </p:cNvPr>
          <p:cNvSpPr>
            <a:spLocks noGrp="1"/>
          </p:cNvSpPr>
          <p:nvPr>
            <p:ph type="title"/>
          </p:nvPr>
        </p:nvSpPr>
        <p:spPr>
          <a:xfrm>
            <a:off x="1154954" y="803563"/>
            <a:ext cx="8761413" cy="1094509"/>
          </a:xfrm>
        </p:spPr>
        <p:txBody>
          <a:bodyPr/>
          <a:lstStyle/>
          <a:p>
            <a:r>
              <a:rPr lang="en-US" b="1" dirty="0"/>
              <a:t>Hybrid or Continued remote work</a:t>
            </a:r>
          </a:p>
        </p:txBody>
      </p:sp>
      <p:sp>
        <p:nvSpPr>
          <p:cNvPr id="3" name="Content Placeholder 2">
            <a:extLst>
              <a:ext uri="{FF2B5EF4-FFF2-40B4-BE49-F238E27FC236}">
                <a16:creationId xmlns:a16="http://schemas.microsoft.com/office/drawing/2014/main" id="{83D7CC58-0994-FD40-A7DE-2522ABD7EAB6}"/>
              </a:ext>
            </a:extLst>
          </p:cNvPr>
          <p:cNvSpPr>
            <a:spLocks noGrp="1"/>
          </p:cNvSpPr>
          <p:nvPr>
            <p:ph idx="1"/>
          </p:nvPr>
        </p:nvSpPr>
        <p:spPr/>
        <p:txBody>
          <a:bodyPr>
            <a:normAutofit/>
          </a:bodyPr>
          <a:lstStyle/>
          <a:p>
            <a:pPr marL="0" indent="0">
              <a:buNone/>
            </a:pPr>
            <a:r>
              <a:rPr lang="en-US" sz="2800" dirty="0"/>
              <a:t>Gartner collected data on productivity in 2019 and 2020:</a:t>
            </a:r>
          </a:p>
          <a:p>
            <a:pPr>
              <a:buFont typeface="Wingdings" pitchFamily="2" charset="2"/>
              <a:buChar char="Ø"/>
            </a:pPr>
            <a:r>
              <a:rPr lang="en-US" sz="2800" dirty="0"/>
              <a:t>Full-time remote workers are </a:t>
            </a:r>
            <a:r>
              <a:rPr lang="en-US" sz="2800" b="1" u="sng" dirty="0"/>
              <a:t>5% more likely to be high performers </a:t>
            </a:r>
            <a:r>
              <a:rPr lang="en-US" sz="2800" dirty="0"/>
              <a:t>than those who work full-time from the office</a:t>
            </a:r>
          </a:p>
        </p:txBody>
      </p:sp>
    </p:spTree>
    <p:extLst>
      <p:ext uri="{BB962C8B-B14F-4D97-AF65-F5344CB8AC3E}">
        <p14:creationId xmlns:p14="http://schemas.microsoft.com/office/powerpoint/2010/main" val="28119555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AEFE9-B74E-3F4D-9FB1-87A74BCBAA5F}"/>
              </a:ext>
            </a:extLst>
          </p:cNvPr>
          <p:cNvSpPr>
            <a:spLocks noGrp="1"/>
          </p:cNvSpPr>
          <p:nvPr>
            <p:ph type="title"/>
          </p:nvPr>
        </p:nvSpPr>
        <p:spPr>
          <a:xfrm>
            <a:off x="1154954" y="803563"/>
            <a:ext cx="8761413" cy="1094509"/>
          </a:xfrm>
        </p:spPr>
        <p:txBody>
          <a:bodyPr/>
          <a:lstStyle/>
          <a:p>
            <a:r>
              <a:rPr lang="en-US" b="1" dirty="0"/>
              <a:t>Paying Remote Workers and Office Workers without Gender Discrimination </a:t>
            </a:r>
          </a:p>
        </p:txBody>
      </p:sp>
      <p:sp>
        <p:nvSpPr>
          <p:cNvPr id="3" name="Content Placeholder 2">
            <a:extLst>
              <a:ext uri="{FF2B5EF4-FFF2-40B4-BE49-F238E27FC236}">
                <a16:creationId xmlns:a16="http://schemas.microsoft.com/office/drawing/2014/main" id="{83D7CC58-0994-FD40-A7DE-2522ABD7EAB6}"/>
              </a:ext>
            </a:extLst>
          </p:cNvPr>
          <p:cNvSpPr>
            <a:spLocks noGrp="1"/>
          </p:cNvSpPr>
          <p:nvPr>
            <p:ph idx="1"/>
          </p:nvPr>
        </p:nvSpPr>
        <p:spPr/>
        <p:txBody>
          <a:bodyPr>
            <a:normAutofit/>
          </a:bodyPr>
          <a:lstStyle/>
          <a:p>
            <a:pPr marL="0" indent="0">
              <a:buNone/>
            </a:pPr>
            <a:r>
              <a:rPr lang="en-US" sz="2800" dirty="0"/>
              <a:t>MEPA bans discrimination in any way on the basis of gender in the payment of wages</a:t>
            </a:r>
          </a:p>
          <a:p>
            <a:pPr marL="0" indent="0">
              <a:buNone/>
            </a:pPr>
            <a:endParaRPr lang="en-US" sz="2800" dirty="0"/>
          </a:p>
          <a:p>
            <a:pPr marL="0" indent="0">
              <a:buNone/>
            </a:pPr>
            <a:r>
              <a:rPr lang="en-US" sz="2800" dirty="0"/>
              <a:t>MEPA bans paying any person a salary or wage rate less than the rates paid to employees of a different gender for </a:t>
            </a:r>
            <a:r>
              <a:rPr lang="en-US" sz="2800" b="1" u="sng" dirty="0"/>
              <a:t>comparable work</a:t>
            </a:r>
          </a:p>
          <a:p>
            <a:endParaRPr lang="en-US" dirty="0"/>
          </a:p>
        </p:txBody>
      </p:sp>
    </p:spTree>
    <p:extLst>
      <p:ext uri="{BB962C8B-B14F-4D97-AF65-F5344CB8AC3E}">
        <p14:creationId xmlns:p14="http://schemas.microsoft.com/office/powerpoint/2010/main" val="9929595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AEFE9-B74E-3F4D-9FB1-87A74BCBAA5F}"/>
              </a:ext>
            </a:extLst>
          </p:cNvPr>
          <p:cNvSpPr>
            <a:spLocks noGrp="1"/>
          </p:cNvSpPr>
          <p:nvPr>
            <p:ph type="title"/>
          </p:nvPr>
        </p:nvSpPr>
        <p:spPr>
          <a:xfrm>
            <a:off x="1154954" y="803563"/>
            <a:ext cx="8761413" cy="1094509"/>
          </a:xfrm>
        </p:spPr>
        <p:txBody>
          <a:bodyPr/>
          <a:lstStyle/>
          <a:p>
            <a:r>
              <a:rPr lang="en-US" b="1" dirty="0"/>
              <a:t>Paying Remote Workers and Office Workers without Gender Discrimination </a:t>
            </a:r>
          </a:p>
        </p:txBody>
      </p:sp>
      <p:sp>
        <p:nvSpPr>
          <p:cNvPr id="3" name="Content Placeholder 2">
            <a:extLst>
              <a:ext uri="{FF2B5EF4-FFF2-40B4-BE49-F238E27FC236}">
                <a16:creationId xmlns:a16="http://schemas.microsoft.com/office/drawing/2014/main" id="{83D7CC58-0994-FD40-A7DE-2522ABD7EAB6}"/>
              </a:ext>
            </a:extLst>
          </p:cNvPr>
          <p:cNvSpPr>
            <a:spLocks noGrp="1"/>
          </p:cNvSpPr>
          <p:nvPr>
            <p:ph idx="1"/>
          </p:nvPr>
        </p:nvSpPr>
        <p:spPr/>
        <p:txBody>
          <a:bodyPr>
            <a:normAutofit lnSpcReduction="10000"/>
          </a:bodyPr>
          <a:lstStyle/>
          <a:p>
            <a:r>
              <a:rPr lang="en-US" sz="2800" dirty="0"/>
              <a:t>According to the Attorney General’s guidance, comparable work means two jobs have duties that are substantially similar with respect to</a:t>
            </a:r>
          </a:p>
          <a:p>
            <a:pPr lvl="1"/>
            <a:r>
              <a:rPr lang="en-US" sz="2800" dirty="0"/>
              <a:t>Skills</a:t>
            </a:r>
          </a:p>
          <a:p>
            <a:pPr lvl="1"/>
            <a:r>
              <a:rPr lang="en-US" sz="2800" dirty="0"/>
              <a:t>Effort</a:t>
            </a:r>
          </a:p>
          <a:p>
            <a:pPr lvl="1"/>
            <a:r>
              <a:rPr lang="en-US" sz="2800" dirty="0"/>
              <a:t>Responsibility</a:t>
            </a:r>
          </a:p>
          <a:p>
            <a:pPr lvl="1"/>
            <a:r>
              <a:rPr lang="en-US" sz="2800" dirty="0"/>
              <a:t>Working conditions</a:t>
            </a:r>
          </a:p>
          <a:p>
            <a:endParaRPr lang="en-US" dirty="0"/>
          </a:p>
        </p:txBody>
      </p:sp>
    </p:spTree>
    <p:extLst>
      <p:ext uri="{BB962C8B-B14F-4D97-AF65-F5344CB8AC3E}">
        <p14:creationId xmlns:p14="http://schemas.microsoft.com/office/powerpoint/2010/main" val="29184767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AEFE9-B74E-3F4D-9FB1-87A74BCBAA5F}"/>
              </a:ext>
            </a:extLst>
          </p:cNvPr>
          <p:cNvSpPr>
            <a:spLocks noGrp="1"/>
          </p:cNvSpPr>
          <p:nvPr>
            <p:ph type="title"/>
          </p:nvPr>
        </p:nvSpPr>
        <p:spPr>
          <a:xfrm>
            <a:off x="1154954" y="803563"/>
            <a:ext cx="8761413" cy="1094509"/>
          </a:xfrm>
        </p:spPr>
        <p:txBody>
          <a:bodyPr/>
          <a:lstStyle/>
          <a:p>
            <a:r>
              <a:rPr lang="en-US" b="1" dirty="0"/>
              <a:t>What does Substantially Similar Mean?</a:t>
            </a:r>
          </a:p>
        </p:txBody>
      </p:sp>
      <p:sp>
        <p:nvSpPr>
          <p:cNvPr id="3" name="Content Placeholder 2">
            <a:extLst>
              <a:ext uri="{FF2B5EF4-FFF2-40B4-BE49-F238E27FC236}">
                <a16:creationId xmlns:a16="http://schemas.microsoft.com/office/drawing/2014/main" id="{83D7CC58-0994-FD40-A7DE-2522ABD7EAB6}"/>
              </a:ext>
            </a:extLst>
          </p:cNvPr>
          <p:cNvSpPr>
            <a:spLocks noGrp="1"/>
          </p:cNvSpPr>
          <p:nvPr>
            <p:ph idx="1"/>
          </p:nvPr>
        </p:nvSpPr>
        <p:spPr>
          <a:xfrm>
            <a:off x="1542881" y="2520373"/>
            <a:ext cx="9429919" cy="3416300"/>
          </a:xfrm>
        </p:spPr>
        <p:txBody>
          <a:bodyPr>
            <a:normAutofit/>
          </a:bodyPr>
          <a:lstStyle/>
          <a:p>
            <a:pPr marL="0" indent="0">
              <a:buNone/>
            </a:pPr>
            <a:endParaRPr lang="en-US" sz="2800" dirty="0"/>
          </a:p>
          <a:p>
            <a:pPr marL="0" indent="0">
              <a:buNone/>
            </a:pPr>
            <a:r>
              <a:rPr lang="en-US" sz="2800" dirty="0"/>
              <a:t>alike to a great or significant extent, even if not necessarily identical or alike in all respects</a:t>
            </a:r>
          </a:p>
          <a:p>
            <a:endParaRPr lang="en-US" dirty="0"/>
          </a:p>
        </p:txBody>
      </p:sp>
    </p:spTree>
    <p:extLst>
      <p:ext uri="{BB962C8B-B14F-4D97-AF65-F5344CB8AC3E}">
        <p14:creationId xmlns:p14="http://schemas.microsoft.com/office/powerpoint/2010/main" val="2138349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AEFE9-B74E-3F4D-9FB1-87A74BCBAA5F}"/>
              </a:ext>
            </a:extLst>
          </p:cNvPr>
          <p:cNvSpPr>
            <a:spLocks noGrp="1"/>
          </p:cNvSpPr>
          <p:nvPr>
            <p:ph type="title"/>
          </p:nvPr>
        </p:nvSpPr>
        <p:spPr>
          <a:xfrm>
            <a:off x="1154954" y="803563"/>
            <a:ext cx="8761413" cy="1094509"/>
          </a:xfrm>
        </p:spPr>
        <p:txBody>
          <a:bodyPr/>
          <a:lstStyle/>
          <a:p>
            <a:r>
              <a:rPr lang="en-US" b="1" dirty="0"/>
              <a:t>What does MEPA mean by Skills</a:t>
            </a:r>
          </a:p>
        </p:txBody>
      </p:sp>
      <p:sp>
        <p:nvSpPr>
          <p:cNvPr id="3" name="Content Placeholder 2">
            <a:extLst>
              <a:ext uri="{FF2B5EF4-FFF2-40B4-BE49-F238E27FC236}">
                <a16:creationId xmlns:a16="http://schemas.microsoft.com/office/drawing/2014/main" id="{83D7CC58-0994-FD40-A7DE-2522ABD7EAB6}"/>
              </a:ext>
            </a:extLst>
          </p:cNvPr>
          <p:cNvSpPr>
            <a:spLocks noGrp="1"/>
          </p:cNvSpPr>
          <p:nvPr>
            <p:ph idx="1"/>
          </p:nvPr>
        </p:nvSpPr>
        <p:spPr/>
        <p:txBody>
          <a:bodyPr>
            <a:normAutofit/>
          </a:bodyPr>
          <a:lstStyle/>
          <a:p>
            <a:pPr marL="0" indent="0">
              <a:buNone/>
            </a:pPr>
            <a:r>
              <a:rPr lang="en-US" sz="2800" dirty="0"/>
              <a:t>experience, training, education, and ability measured in terms of the </a:t>
            </a:r>
            <a:r>
              <a:rPr lang="en-US" sz="2800" b="1" dirty="0"/>
              <a:t>performance requirements </a:t>
            </a:r>
          </a:p>
          <a:p>
            <a:pPr marL="0" indent="0">
              <a:buNone/>
            </a:pPr>
            <a:endParaRPr lang="en-US" sz="2800" dirty="0"/>
          </a:p>
          <a:p>
            <a:pPr marL="0" indent="0">
              <a:buNone/>
            </a:pPr>
            <a:r>
              <a:rPr lang="en-US" sz="2800" b="1" dirty="0"/>
              <a:t>not</a:t>
            </a:r>
            <a:r>
              <a:rPr lang="en-US" sz="2800" dirty="0"/>
              <a:t> in terms of the skills that an employee </a:t>
            </a:r>
            <a:r>
              <a:rPr lang="en-US" sz="2800" b="1" dirty="0"/>
              <a:t>happens to have</a:t>
            </a:r>
            <a:endParaRPr lang="en-US" sz="2800" dirty="0"/>
          </a:p>
          <a:p>
            <a:endParaRPr lang="en-US" dirty="0"/>
          </a:p>
        </p:txBody>
      </p:sp>
    </p:spTree>
    <p:extLst>
      <p:ext uri="{BB962C8B-B14F-4D97-AF65-F5344CB8AC3E}">
        <p14:creationId xmlns:p14="http://schemas.microsoft.com/office/powerpoint/2010/main" val="40266417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93AA0-92E1-AA4D-852D-26D46C613DAA}"/>
              </a:ext>
            </a:extLst>
          </p:cNvPr>
          <p:cNvSpPr>
            <a:spLocks noGrp="1"/>
          </p:cNvSpPr>
          <p:nvPr>
            <p:ph type="title"/>
          </p:nvPr>
        </p:nvSpPr>
        <p:spPr/>
        <p:txBody>
          <a:bodyPr/>
          <a:lstStyle/>
          <a:p>
            <a:r>
              <a:rPr lang="en-US" b="1" dirty="0"/>
              <a:t>What Does MEPA Mean by Effort</a:t>
            </a:r>
          </a:p>
        </p:txBody>
      </p:sp>
      <p:sp>
        <p:nvSpPr>
          <p:cNvPr id="3" name="Content Placeholder 2">
            <a:extLst>
              <a:ext uri="{FF2B5EF4-FFF2-40B4-BE49-F238E27FC236}">
                <a16:creationId xmlns:a16="http://schemas.microsoft.com/office/drawing/2014/main" id="{25E368EF-2CBE-1445-B492-0EB9A785693D}"/>
              </a:ext>
            </a:extLst>
          </p:cNvPr>
          <p:cNvSpPr>
            <a:spLocks noGrp="1"/>
          </p:cNvSpPr>
          <p:nvPr>
            <p:ph sz="half" idx="1"/>
          </p:nvPr>
        </p:nvSpPr>
        <p:spPr/>
        <p:txBody>
          <a:bodyPr>
            <a:normAutofit lnSpcReduction="10000"/>
          </a:bodyPr>
          <a:lstStyle/>
          <a:p>
            <a:pPr marL="0" indent="0">
              <a:buNone/>
            </a:pPr>
            <a:endParaRPr lang="en-US" sz="3200" dirty="0"/>
          </a:p>
          <a:p>
            <a:pPr marL="0" indent="0">
              <a:buNone/>
            </a:pPr>
            <a:r>
              <a:rPr lang="en-US" sz="3200" dirty="0"/>
              <a:t>amount of physical or mental exertion needed to perform a job. </a:t>
            </a:r>
          </a:p>
        </p:txBody>
      </p:sp>
      <p:sp>
        <p:nvSpPr>
          <p:cNvPr id="4" name="Content Placeholder 3">
            <a:extLst>
              <a:ext uri="{FF2B5EF4-FFF2-40B4-BE49-F238E27FC236}">
                <a16:creationId xmlns:a16="http://schemas.microsoft.com/office/drawing/2014/main" id="{46D84A7F-FF29-4A41-B8BB-0ABA12923DC4}"/>
              </a:ext>
            </a:extLst>
          </p:cNvPr>
          <p:cNvSpPr>
            <a:spLocks noGrp="1"/>
          </p:cNvSpPr>
          <p:nvPr>
            <p:ph sz="half" idx="2"/>
          </p:nvPr>
        </p:nvSpPr>
        <p:spPr/>
        <p:txBody>
          <a:bodyPr>
            <a:normAutofit lnSpcReduction="10000"/>
          </a:bodyPr>
          <a:lstStyle/>
          <a:p>
            <a:r>
              <a:rPr lang="en-US" sz="2800" b="1" dirty="0"/>
              <a:t>Not comparable effort</a:t>
            </a:r>
            <a:r>
              <a:rPr lang="en-US" sz="2800" dirty="0"/>
              <a:t>:  A job that requires a person to stand all day and a sedentary office job</a:t>
            </a:r>
          </a:p>
          <a:p>
            <a:r>
              <a:rPr lang="en-US" sz="2800" b="1" dirty="0"/>
              <a:t>Comparable effort</a:t>
            </a:r>
            <a:r>
              <a:rPr lang="en-US" sz="2800" dirty="0"/>
              <a:t>: janitorial and food service jobs</a:t>
            </a:r>
          </a:p>
        </p:txBody>
      </p:sp>
    </p:spTree>
    <p:extLst>
      <p:ext uri="{BB962C8B-B14F-4D97-AF65-F5344CB8AC3E}">
        <p14:creationId xmlns:p14="http://schemas.microsoft.com/office/powerpoint/2010/main" val="16468623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93AA0-92E1-AA4D-852D-26D46C613DAA}"/>
              </a:ext>
            </a:extLst>
          </p:cNvPr>
          <p:cNvSpPr>
            <a:spLocks noGrp="1"/>
          </p:cNvSpPr>
          <p:nvPr>
            <p:ph type="title"/>
          </p:nvPr>
        </p:nvSpPr>
        <p:spPr>
          <a:xfrm>
            <a:off x="1154954" y="838199"/>
            <a:ext cx="8761413" cy="1087583"/>
          </a:xfrm>
        </p:spPr>
        <p:txBody>
          <a:bodyPr/>
          <a:lstStyle/>
          <a:p>
            <a:r>
              <a:rPr lang="en-US" b="1" dirty="0"/>
              <a:t>What Does MEPA Mean by Working Conditions</a:t>
            </a:r>
          </a:p>
        </p:txBody>
      </p:sp>
      <p:sp>
        <p:nvSpPr>
          <p:cNvPr id="3" name="Content Placeholder 2">
            <a:extLst>
              <a:ext uri="{FF2B5EF4-FFF2-40B4-BE49-F238E27FC236}">
                <a16:creationId xmlns:a16="http://schemas.microsoft.com/office/drawing/2014/main" id="{25E368EF-2CBE-1445-B492-0EB9A785693D}"/>
              </a:ext>
            </a:extLst>
          </p:cNvPr>
          <p:cNvSpPr>
            <a:spLocks noGrp="1"/>
          </p:cNvSpPr>
          <p:nvPr>
            <p:ph sz="half" idx="1"/>
          </p:nvPr>
        </p:nvSpPr>
        <p:spPr/>
        <p:txBody>
          <a:bodyPr>
            <a:normAutofit fontScale="70000" lnSpcReduction="20000"/>
          </a:bodyPr>
          <a:lstStyle/>
          <a:p>
            <a:pPr marL="0" indent="0">
              <a:buNone/>
            </a:pPr>
            <a:endParaRPr lang="en-US" sz="3200" dirty="0"/>
          </a:p>
          <a:p>
            <a:pPr marL="0" indent="0">
              <a:buNone/>
            </a:pPr>
            <a:endParaRPr lang="en-US" sz="3200" dirty="0"/>
          </a:p>
          <a:p>
            <a:pPr marL="0" indent="0">
              <a:buNone/>
            </a:pPr>
            <a:r>
              <a:rPr lang="en-US" sz="3600" dirty="0"/>
              <a:t>Environmental or other conditions such as the physical surroundings, shifts required, and hazards of the job</a:t>
            </a:r>
          </a:p>
        </p:txBody>
      </p:sp>
      <p:sp>
        <p:nvSpPr>
          <p:cNvPr id="4" name="Content Placeholder 3">
            <a:extLst>
              <a:ext uri="{FF2B5EF4-FFF2-40B4-BE49-F238E27FC236}">
                <a16:creationId xmlns:a16="http://schemas.microsoft.com/office/drawing/2014/main" id="{46D84A7F-FF29-4A41-B8BB-0ABA12923DC4}"/>
              </a:ext>
            </a:extLst>
          </p:cNvPr>
          <p:cNvSpPr>
            <a:spLocks noGrp="1"/>
          </p:cNvSpPr>
          <p:nvPr>
            <p:ph sz="half" idx="2"/>
          </p:nvPr>
        </p:nvSpPr>
        <p:spPr>
          <a:xfrm>
            <a:off x="6208712" y="2396837"/>
            <a:ext cx="4825159" cy="3934690"/>
          </a:xfrm>
        </p:spPr>
        <p:txBody>
          <a:bodyPr>
            <a:normAutofit fontScale="70000" lnSpcReduction="20000"/>
          </a:bodyPr>
          <a:lstStyle/>
          <a:p>
            <a:r>
              <a:rPr lang="en-US" sz="2800" b="1" dirty="0"/>
              <a:t>Physical surroundings: </a:t>
            </a:r>
            <a:r>
              <a:rPr lang="en-US" sz="2800" dirty="0"/>
              <a:t>physical environment including but not limited temperatures or noise, regularly encountered by a worker including the intensity and frequency</a:t>
            </a:r>
          </a:p>
          <a:p>
            <a:endParaRPr lang="en-US" sz="2800" dirty="0"/>
          </a:p>
          <a:p>
            <a:r>
              <a:rPr lang="en-US" sz="2800" b="1" dirty="0"/>
              <a:t>Hazards</a:t>
            </a:r>
            <a:r>
              <a:rPr lang="en-US" sz="2800" dirty="0"/>
              <a:t>:  exposure to chemicals or fumes, electricity, heights, dangerous equipment, taking into account the frequency with which workers encounter such hazards and the severity of injury they could cause or the risks they pose.</a:t>
            </a:r>
          </a:p>
        </p:txBody>
      </p:sp>
    </p:spTree>
    <p:extLst>
      <p:ext uri="{BB962C8B-B14F-4D97-AF65-F5344CB8AC3E}">
        <p14:creationId xmlns:p14="http://schemas.microsoft.com/office/powerpoint/2010/main" val="11959525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93AA0-92E1-AA4D-852D-26D46C613DAA}"/>
              </a:ext>
            </a:extLst>
          </p:cNvPr>
          <p:cNvSpPr>
            <a:spLocks noGrp="1"/>
          </p:cNvSpPr>
          <p:nvPr>
            <p:ph type="title"/>
          </p:nvPr>
        </p:nvSpPr>
        <p:spPr>
          <a:xfrm>
            <a:off x="1154954" y="838199"/>
            <a:ext cx="9277519" cy="1087583"/>
          </a:xfrm>
        </p:spPr>
        <p:txBody>
          <a:bodyPr/>
          <a:lstStyle/>
          <a:p>
            <a:r>
              <a:rPr lang="en-US" b="1" dirty="0"/>
              <a:t>What Does MEPA Mean by Responsibility</a:t>
            </a:r>
          </a:p>
        </p:txBody>
      </p:sp>
      <p:sp>
        <p:nvSpPr>
          <p:cNvPr id="3" name="Content Placeholder 2">
            <a:extLst>
              <a:ext uri="{FF2B5EF4-FFF2-40B4-BE49-F238E27FC236}">
                <a16:creationId xmlns:a16="http://schemas.microsoft.com/office/drawing/2014/main" id="{25E368EF-2CBE-1445-B492-0EB9A785693D}"/>
              </a:ext>
            </a:extLst>
          </p:cNvPr>
          <p:cNvSpPr>
            <a:spLocks noGrp="1"/>
          </p:cNvSpPr>
          <p:nvPr>
            <p:ph sz="half" idx="1"/>
          </p:nvPr>
        </p:nvSpPr>
        <p:spPr>
          <a:xfrm>
            <a:off x="1154954" y="2603500"/>
            <a:ext cx="4825158" cy="3728027"/>
          </a:xfrm>
        </p:spPr>
        <p:txBody>
          <a:bodyPr>
            <a:normAutofit fontScale="70000" lnSpcReduction="20000"/>
          </a:bodyPr>
          <a:lstStyle/>
          <a:p>
            <a:pPr marL="0" indent="0">
              <a:buNone/>
            </a:pPr>
            <a:r>
              <a:rPr lang="en-US" sz="4200" dirty="0"/>
              <a:t>the degree of discretion or accountability involved in performing the essential functions of a job, including the level of supervision, whether the employee supervises others, and the degree of decision-making power </a:t>
            </a:r>
          </a:p>
          <a:p>
            <a:pPr marL="0" indent="0">
              <a:buNone/>
            </a:pPr>
            <a:endParaRPr lang="en-US" sz="4200" dirty="0"/>
          </a:p>
          <a:p>
            <a:pPr marL="0" indent="0">
              <a:buNone/>
            </a:pPr>
            <a:endParaRPr lang="en-US" sz="3200" dirty="0"/>
          </a:p>
          <a:p>
            <a:pPr marL="0" indent="0">
              <a:buNone/>
            </a:pPr>
            <a:endParaRPr lang="en-US" sz="3200" dirty="0"/>
          </a:p>
          <a:p>
            <a:pPr marL="0" indent="0">
              <a:buNone/>
            </a:pPr>
            <a:endParaRPr lang="en-US" sz="3200" dirty="0"/>
          </a:p>
        </p:txBody>
      </p:sp>
      <p:sp>
        <p:nvSpPr>
          <p:cNvPr id="4" name="Content Placeholder 3">
            <a:extLst>
              <a:ext uri="{FF2B5EF4-FFF2-40B4-BE49-F238E27FC236}">
                <a16:creationId xmlns:a16="http://schemas.microsoft.com/office/drawing/2014/main" id="{46D84A7F-FF29-4A41-B8BB-0ABA12923DC4}"/>
              </a:ext>
            </a:extLst>
          </p:cNvPr>
          <p:cNvSpPr>
            <a:spLocks noGrp="1"/>
          </p:cNvSpPr>
          <p:nvPr>
            <p:ph sz="half" idx="2"/>
          </p:nvPr>
        </p:nvSpPr>
        <p:spPr>
          <a:xfrm>
            <a:off x="6208712" y="2396837"/>
            <a:ext cx="4825159" cy="3934690"/>
          </a:xfrm>
        </p:spPr>
        <p:txBody>
          <a:bodyPr>
            <a:normAutofit fontScale="70000" lnSpcReduction="20000"/>
          </a:bodyPr>
          <a:lstStyle/>
          <a:p>
            <a:r>
              <a:rPr lang="en-US" sz="2800" b="1" dirty="0"/>
              <a:t>Not Comparable</a:t>
            </a:r>
            <a:r>
              <a:rPr lang="en-US" sz="2800" dirty="0"/>
              <a:t>:  An employee who is personally accountable for any errors in those documents may exercise a meaningfully different amount of responsibility than an employee who simply assist in drafting the documents.</a:t>
            </a:r>
          </a:p>
          <a:p>
            <a:endParaRPr lang="en-US" sz="2800" dirty="0"/>
          </a:p>
          <a:p>
            <a:r>
              <a:rPr lang="en-US" sz="2800" b="1" dirty="0"/>
              <a:t>Comparable</a:t>
            </a:r>
            <a:r>
              <a:rPr lang="en-US" sz="2800" dirty="0"/>
              <a:t>: two sales clerks from different departments.  Neither are responsible for sweeping the floors, but one in housewares is occasionally asked to sweep up if a customer breaks a glass</a:t>
            </a:r>
          </a:p>
        </p:txBody>
      </p:sp>
    </p:spTree>
    <p:extLst>
      <p:ext uri="{BB962C8B-B14F-4D97-AF65-F5344CB8AC3E}">
        <p14:creationId xmlns:p14="http://schemas.microsoft.com/office/powerpoint/2010/main" val="1118465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93AA0-92E1-AA4D-852D-26D46C613DAA}"/>
              </a:ext>
            </a:extLst>
          </p:cNvPr>
          <p:cNvSpPr>
            <a:spLocks noGrp="1"/>
          </p:cNvSpPr>
          <p:nvPr>
            <p:ph type="title"/>
          </p:nvPr>
        </p:nvSpPr>
        <p:spPr>
          <a:xfrm>
            <a:off x="1154954" y="838199"/>
            <a:ext cx="9277519" cy="1087583"/>
          </a:xfrm>
        </p:spPr>
        <p:txBody>
          <a:bodyPr/>
          <a:lstStyle/>
          <a:p>
            <a:r>
              <a:rPr lang="en-US" b="1" dirty="0"/>
              <a:t>Permissible Reasons for Gender Pay Differences</a:t>
            </a:r>
          </a:p>
        </p:txBody>
      </p:sp>
      <p:sp>
        <p:nvSpPr>
          <p:cNvPr id="3" name="Content Placeholder 2">
            <a:extLst>
              <a:ext uri="{FF2B5EF4-FFF2-40B4-BE49-F238E27FC236}">
                <a16:creationId xmlns:a16="http://schemas.microsoft.com/office/drawing/2014/main" id="{25E368EF-2CBE-1445-B492-0EB9A785693D}"/>
              </a:ext>
            </a:extLst>
          </p:cNvPr>
          <p:cNvSpPr>
            <a:spLocks noGrp="1"/>
          </p:cNvSpPr>
          <p:nvPr>
            <p:ph sz="half" idx="1"/>
          </p:nvPr>
        </p:nvSpPr>
        <p:spPr>
          <a:xfrm>
            <a:off x="1154954" y="2603500"/>
            <a:ext cx="4825158" cy="3728027"/>
          </a:xfrm>
        </p:spPr>
        <p:txBody>
          <a:bodyPr>
            <a:normAutofit fontScale="92500"/>
          </a:bodyPr>
          <a:lstStyle/>
          <a:p>
            <a:pPr>
              <a:buFont typeface="Wingdings" pitchFamily="2" charset="2"/>
              <a:buChar char="Ø"/>
            </a:pPr>
            <a:r>
              <a:rPr lang="en-US" sz="2600" dirty="0"/>
              <a:t>a valid seniority system</a:t>
            </a:r>
          </a:p>
          <a:p>
            <a:pPr>
              <a:buFont typeface="Wingdings" pitchFamily="2" charset="2"/>
              <a:buChar char="Ø"/>
            </a:pPr>
            <a:r>
              <a:rPr lang="en-US" sz="2600" dirty="0"/>
              <a:t>a merit system</a:t>
            </a:r>
          </a:p>
          <a:p>
            <a:pPr>
              <a:buFont typeface="Wingdings" pitchFamily="2" charset="2"/>
              <a:buChar char="Ø"/>
            </a:pPr>
            <a:r>
              <a:rPr lang="en-US" sz="2600" dirty="0"/>
              <a:t>a system which measures earnings by quantity or quality of production, sales, or revenue</a:t>
            </a:r>
          </a:p>
          <a:p>
            <a:pPr marL="0" indent="0">
              <a:buNone/>
            </a:pPr>
            <a:endParaRPr lang="en-US" sz="3200" dirty="0"/>
          </a:p>
          <a:p>
            <a:pPr marL="0" indent="0">
              <a:buNone/>
            </a:pPr>
            <a:endParaRPr lang="en-US" sz="3200" dirty="0"/>
          </a:p>
        </p:txBody>
      </p:sp>
      <p:sp>
        <p:nvSpPr>
          <p:cNvPr id="4" name="Content Placeholder 3">
            <a:extLst>
              <a:ext uri="{FF2B5EF4-FFF2-40B4-BE49-F238E27FC236}">
                <a16:creationId xmlns:a16="http://schemas.microsoft.com/office/drawing/2014/main" id="{46D84A7F-FF29-4A41-B8BB-0ABA12923DC4}"/>
              </a:ext>
            </a:extLst>
          </p:cNvPr>
          <p:cNvSpPr>
            <a:spLocks noGrp="1"/>
          </p:cNvSpPr>
          <p:nvPr>
            <p:ph sz="half" idx="2"/>
          </p:nvPr>
        </p:nvSpPr>
        <p:spPr>
          <a:xfrm>
            <a:off x="6208712" y="2396837"/>
            <a:ext cx="4825159" cy="3934690"/>
          </a:xfrm>
        </p:spPr>
        <p:txBody>
          <a:bodyPr>
            <a:normAutofit fontScale="92500"/>
          </a:bodyPr>
          <a:lstStyle/>
          <a:p>
            <a:pPr>
              <a:buFont typeface="Wingdings" pitchFamily="2" charset="2"/>
              <a:buChar char="Ø"/>
            </a:pPr>
            <a:r>
              <a:rPr lang="en-US" sz="2800" dirty="0"/>
              <a:t>the geographic location in which a job is performed; </a:t>
            </a:r>
          </a:p>
          <a:p>
            <a:pPr>
              <a:buFont typeface="Wingdings" pitchFamily="2" charset="2"/>
              <a:buChar char="Ø"/>
            </a:pPr>
            <a:r>
              <a:rPr lang="en-US" sz="2800" dirty="0"/>
              <a:t>education, training or experience if these factors are reasonably related to the work</a:t>
            </a:r>
          </a:p>
          <a:p>
            <a:pPr>
              <a:buFont typeface="Wingdings" pitchFamily="2" charset="2"/>
              <a:buChar char="Ø"/>
            </a:pPr>
            <a:r>
              <a:rPr lang="en-US" sz="2800" dirty="0"/>
              <a:t>travel, if the travel is a regular and necessary condition of the job.</a:t>
            </a:r>
          </a:p>
          <a:p>
            <a:endParaRPr lang="en-US" sz="2800" dirty="0"/>
          </a:p>
        </p:txBody>
      </p:sp>
    </p:spTree>
    <p:extLst>
      <p:ext uri="{BB962C8B-B14F-4D97-AF65-F5344CB8AC3E}">
        <p14:creationId xmlns:p14="http://schemas.microsoft.com/office/powerpoint/2010/main" val="127220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2818-17C2-4BA1-9EC7-83CE42255DAC}"/>
              </a:ext>
            </a:extLst>
          </p:cNvPr>
          <p:cNvSpPr>
            <a:spLocks noGrp="1"/>
          </p:cNvSpPr>
          <p:nvPr>
            <p:ph type="title"/>
          </p:nvPr>
        </p:nvSpPr>
        <p:spPr>
          <a:xfrm>
            <a:off x="677334" y="609600"/>
            <a:ext cx="8596668" cy="831273"/>
          </a:xfrm>
        </p:spPr>
        <p:txBody>
          <a:bodyPr/>
          <a:lstStyle/>
          <a:p>
            <a:r>
              <a:rPr lang="en-US" dirty="0"/>
              <a:t>Why Is This Necessary</a:t>
            </a:r>
          </a:p>
        </p:txBody>
      </p:sp>
      <p:sp>
        <p:nvSpPr>
          <p:cNvPr id="6" name="Content Placeholder 2">
            <a:extLst>
              <a:ext uri="{FF2B5EF4-FFF2-40B4-BE49-F238E27FC236}">
                <a16:creationId xmlns:a16="http://schemas.microsoft.com/office/drawing/2014/main" id="{9507A0E1-01B3-9348-8970-C57590142014}"/>
              </a:ext>
            </a:extLst>
          </p:cNvPr>
          <p:cNvSpPr>
            <a:spLocks noGrp="1"/>
          </p:cNvSpPr>
          <p:nvPr>
            <p:ph idx="1"/>
          </p:nvPr>
        </p:nvSpPr>
        <p:spPr>
          <a:xfrm>
            <a:off x="677334" y="1440873"/>
            <a:ext cx="8596668" cy="4600489"/>
          </a:xfrm>
        </p:spPr>
        <p:txBody>
          <a:bodyPr>
            <a:normAutofit/>
          </a:bodyPr>
          <a:lstStyle/>
          <a:p>
            <a:r>
              <a:rPr lang="en-US" sz="2400" dirty="0"/>
              <a:t>96 percent of survivors of interpersonal violence (IPV) experience problems at work</a:t>
            </a:r>
          </a:p>
          <a:p>
            <a:r>
              <a:rPr lang="en-US" sz="2400" dirty="0"/>
              <a:t>30 percent of those survivors lose their job</a:t>
            </a:r>
          </a:p>
          <a:p>
            <a:r>
              <a:rPr lang="en-US" sz="2400" dirty="0"/>
              <a:t>Violence experienced at home affects a person’s ability to maintain and obtain employment</a:t>
            </a:r>
          </a:p>
          <a:p>
            <a:r>
              <a:rPr lang="en-US" sz="2400" dirty="0"/>
              <a:t>A survivor is likely to remain with or return to abuser if job is lost</a:t>
            </a:r>
          </a:p>
          <a:p>
            <a:r>
              <a:rPr lang="en-US" sz="2400" dirty="0"/>
              <a:t>6 out of 10 homeless families have a history of IPV</a:t>
            </a:r>
          </a:p>
        </p:txBody>
      </p:sp>
    </p:spTree>
    <p:extLst>
      <p:ext uri="{BB962C8B-B14F-4D97-AF65-F5344CB8AC3E}">
        <p14:creationId xmlns:p14="http://schemas.microsoft.com/office/powerpoint/2010/main" val="24100079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8DBDD-A957-3F45-9802-3829CEB4F2A2}"/>
              </a:ext>
            </a:extLst>
          </p:cNvPr>
          <p:cNvSpPr>
            <a:spLocks noGrp="1"/>
          </p:cNvSpPr>
          <p:nvPr>
            <p:ph type="title"/>
          </p:nvPr>
        </p:nvSpPr>
        <p:spPr>
          <a:xfrm>
            <a:off x="1187076" y="762001"/>
            <a:ext cx="8761413" cy="1233054"/>
          </a:xfrm>
        </p:spPr>
        <p:txBody>
          <a:bodyPr/>
          <a:lstStyle/>
          <a:p>
            <a:r>
              <a:rPr lang="en-US" b="1" dirty="0"/>
              <a:t>Cutting Down Bias in Assessing Job Value</a:t>
            </a:r>
          </a:p>
        </p:txBody>
      </p:sp>
      <p:sp>
        <p:nvSpPr>
          <p:cNvPr id="3" name="Content Placeholder 2">
            <a:extLst>
              <a:ext uri="{FF2B5EF4-FFF2-40B4-BE49-F238E27FC236}">
                <a16:creationId xmlns:a16="http://schemas.microsoft.com/office/drawing/2014/main" id="{21B0F5D3-9678-FF41-A0B1-620E1F4195B7}"/>
              </a:ext>
            </a:extLst>
          </p:cNvPr>
          <p:cNvSpPr>
            <a:spLocks noGrp="1"/>
          </p:cNvSpPr>
          <p:nvPr>
            <p:ph idx="1"/>
          </p:nvPr>
        </p:nvSpPr>
        <p:spPr>
          <a:xfrm>
            <a:off x="1154954" y="2189017"/>
            <a:ext cx="9457628" cy="4073237"/>
          </a:xfrm>
        </p:spPr>
        <p:txBody>
          <a:bodyPr>
            <a:noAutofit/>
          </a:bodyPr>
          <a:lstStyle/>
          <a:p>
            <a:r>
              <a:rPr lang="en-US" sz="2400" dirty="0"/>
              <a:t>Raising awareness about stereotypes, stigmas, and penalties</a:t>
            </a:r>
          </a:p>
          <a:p>
            <a:r>
              <a:rPr lang="en-US" sz="2400" dirty="0"/>
              <a:t>Reduce ambiguousness in the workplace </a:t>
            </a:r>
          </a:p>
          <a:p>
            <a:r>
              <a:rPr lang="en-US" sz="2400" dirty="0"/>
              <a:t>Clearly define  and measure performance-review criteria, so employees are evaluated based on results</a:t>
            </a:r>
          </a:p>
          <a:p>
            <a:r>
              <a:rPr lang="en-US" sz="2400" dirty="0"/>
              <a:t>Track employee contributions </a:t>
            </a:r>
          </a:p>
          <a:p>
            <a:r>
              <a:rPr lang="en-US" sz="2400" dirty="0"/>
              <a:t>Regular meetings with employees and managers to discuss accomplishments</a:t>
            </a:r>
          </a:p>
          <a:p>
            <a:r>
              <a:rPr lang="en-US" sz="2400" dirty="0"/>
              <a:t>Track hiring, promotions, and layoffs by gender</a:t>
            </a:r>
          </a:p>
        </p:txBody>
      </p:sp>
    </p:spTree>
    <p:extLst>
      <p:ext uri="{BB962C8B-B14F-4D97-AF65-F5344CB8AC3E}">
        <p14:creationId xmlns:p14="http://schemas.microsoft.com/office/powerpoint/2010/main" val="2163838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0403DE93-9073-EE4E-8CE0-4ABDE5F3E264}"/>
              </a:ext>
            </a:extLst>
          </p:cNvPr>
          <p:cNvSpPr>
            <a:spLocks noGrp="1"/>
          </p:cNvSpPr>
          <p:nvPr>
            <p:ph type="title"/>
          </p:nvPr>
        </p:nvSpPr>
        <p:spPr>
          <a:xfrm>
            <a:off x="608062" y="332509"/>
            <a:ext cx="8596668" cy="886691"/>
          </a:xfrm>
        </p:spPr>
        <p:txBody>
          <a:bodyPr>
            <a:noAutofit/>
          </a:bodyPr>
          <a:lstStyle/>
          <a:p>
            <a:r>
              <a:rPr lang="en-US" sz="2800" i="1" u="sng" dirty="0"/>
              <a:t>Current law does not provide sufficient protections</a:t>
            </a:r>
          </a:p>
        </p:txBody>
      </p:sp>
      <p:sp>
        <p:nvSpPr>
          <p:cNvPr id="7" name="TextBox 6">
            <a:extLst>
              <a:ext uri="{FF2B5EF4-FFF2-40B4-BE49-F238E27FC236}">
                <a16:creationId xmlns:a16="http://schemas.microsoft.com/office/drawing/2014/main" id="{B968A0E9-799F-0040-9055-733609C8E439}"/>
              </a:ext>
            </a:extLst>
          </p:cNvPr>
          <p:cNvSpPr txBox="1"/>
          <p:nvPr/>
        </p:nvSpPr>
        <p:spPr>
          <a:xfrm>
            <a:off x="914400" y="1454730"/>
            <a:ext cx="8596668" cy="4401205"/>
          </a:xfrm>
          <a:prstGeom prst="rect">
            <a:avLst/>
          </a:prstGeom>
          <a:noFill/>
        </p:spPr>
        <p:txBody>
          <a:bodyPr wrap="square" rtlCol="0">
            <a:spAutoFit/>
          </a:bodyPr>
          <a:lstStyle/>
          <a:p>
            <a:pPr marL="285750" indent="-285750">
              <a:buFont typeface="Wingdings" pitchFamily="2" charset="2"/>
              <a:buChar char="Ø"/>
            </a:pPr>
            <a:r>
              <a:rPr lang="en-US" sz="2000" dirty="0"/>
              <a:t>The Abusive Leave Law gives time off – not accommodations that would be better for both employee and employer</a:t>
            </a:r>
          </a:p>
          <a:p>
            <a:pPr marL="285750" indent="-285750">
              <a:buFont typeface="Wingdings" pitchFamily="2" charset="2"/>
              <a:buChar char="Ø"/>
            </a:pPr>
            <a:endParaRPr lang="en-US" sz="2000" dirty="0"/>
          </a:p>
          <a:p>
            <a:pPr marL="285750" indent="-285750">
              <a:buFont typeface="Wingdings" pitchFamily="2" charset="2"/>
              <a:buChar char="Ø"/>
            </a:pPr>
            <a:r>
              <a:rPr lang="en-US" sz="2000" dirty="0"/>
              <a:t>Many survivors of abuse vulnerable to termination for reasons related to extricating themselves from an abuser’s control</a:t>
            </a:r>
          </a:p>
          <a:p>
            <a:endParaRPr lang="en-US" sz="2000" dirty="0"/>
          </a:p>
          <a:p>
            <a:pPr marL="285750" indent="-285750">
              <a:buFont typeface="Wingdings" pitchFamily="2" charset="2"/>
              <a:buChar char="Ø"/>
            </a:pPr>
            <a:r>
              <a:rPr lang="en-US" sz="2000" dirty="0"/>
              <a:t>Only applies to </a:t>
            </a:r>
            <a:r>
              <a:rPr lang="en-US" sz="2000" b="1" dirty="0"/>
              <a:t>existing</a:t>
            </a:r>
            <a:r>
              <a:rPr lang="en-US" sz="2000" dirty="0"/>
              <a:t> employees </a:t>
            </a:r>
          </a:p>
          <a:p>
            <a:endParaRPr lang="en-US" sz="2000" dirty="0"/>
          </a:p>
          <a:p>
            <a:pPr marL="285750" indent="-285750">
              <a:buFont typeface="Wingdings" pitchFamily="2" charset="2"/>
              <a:buChar char="Ø"/>
            </a:pPr>
            <a:r>
              <a:rPr lang="en-US" sz="2000" dirty="0"/>
              <a:t>Only applies to employers of 50 or more employees</a:t>
            </a:r>
          </a:p>
          <a:p>
            <a:pPr marL="285750" indent="-285750">
              <a:buFont typeface="Wingdings" pitchFamily="2" charset="2"/>
              <a:buChar char="Ø"/>
            </a:pPr>
            <a:endParaRPr lang="en-US" sz="2000" dirty="0"/>
          </a:p>
          <a:p>
            <a:pPr marL="285750" indent="-285750">
              <a:buFont typeface="Wingdings" pitchFamily="2" charset="2"/>
              <a:buChar char="Ø"/>
            </a:pPr>
            <a:r>
              <a:rPr lang="en-US" sz="2000" dirty="0"/>
              <a:t>Only applies for certain events</a:t>
            </a:r>
          </a:p>
          <a:p>
            <a:pPr marL="285750" indent="-285750">
              <a:buFont typeface="Wingdings" pitchFamily="2" charset="2"/>
              <a:buChar char="Ø"/>
            </a:pPr>
            <a:endParaRPr lang="en-US" sz="2000" dirty="0"/>
          </a:p>
          <a:p>
            <a:pPr marL="285750" indent="-285750">
              <a:buFont typeface="Wingdings" pitchFamily="2" charset="2"/>
              <a:buChar char="Ø"/>
            </a:pPr>
            <a:r>
              <a:rPr lang="en-US" sz="2000" dirty="0"/>
              <a:t>Does not prohibit discrimination based upon the status as an abuse survivor</a:t>
            </a:r>
          </a:p>
        </p:txBody>
      </p:sp>
    </p:spTree>
    <p:extLst>
      <p:ext uri="{BB962C8B-B14F-4D97-AF65-F5344CB8AC3E}">
        <p14:creationId xmlns:p14="http://schemas.microsoft.com/office/powerpoint/2010/main" val="641235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F938B-44CF-4590-9A5E-937E3DD399E2}"/>
              </a:ext>
            </a:extLst>
          </p:cNvPr>
          <p:cNvSpPr>
            <a:spLocks noGrp="1"/>
          </p:cNvSpPr>
          <p:nvPr>
            <p:ph type="title"/>
          </p:nvPr>
        </p:nvSpPr>
        <p:spPr>
          <a:xfrm>
            <a:off x="374074" y="337133"/>
            <a:ext cx="9324108" cy="826649"/>
          </a:xfrm>
        </p:spPr>
        <p:txBody>
          <a:bodyPr/>
          <a:lstStyle/>
          <a:p>
            <a:r>
              <a:rPr lang="en-US" dirty="0"/>
              <a:t>Who Might Need Accommodations and Why?</a:t>
            </a:r>
          </a:p>
        </p:txBody>
      </p:sp>
      <p:sp>
        <p:nvSpPr>
          <p:cNvPr id="3" name="Content Placeholder 2">
            <a:extLst>
              <a:ext uri="{FF2B5EF4-FFF2-40B4-BE49-F238E27FC236}">
                <a16:creationId xmlns:a16="http://schemas.microsoft.com/office/drawing/2014/main" id="{AF754F6E-09CB-4702-BFBC-F07A08E30568}"/>
              </a:ext>
            </a:extLst>
          </p:cNvPr>
          <p:cNvSpPr>
            <a:spLocks noGrp="1"/>
          </p:cNvSpPr>
          <p:nvPr>
            <p:ph idx="1"/>
          </p:nvPr>
        </p:nvSpPr>
        <p:spPr>
          <a:xfrm>
            <a:off x="677333" y="1399309"/>
            <a:ext cx="9200957" cy="4835236"/>
          </a:xfrm>
        </p:spPr>
        <p:txBody>
          <a:bodyPr>
            <a:noAutofit/>
          </a:bodyPr>
          <a:lstStyle/>
          <a:p>
            <a:r>
              <a:rPr lang="en-US" sz="2000" dirty="0"/>
              <a:t>An employee with a stalker may need to change her work phone number and/or un-list her work phone number if the company provides internal contact information to the public </a:t>
            </a:r>
          </a:p>
          <a:p>
            <a:r>
              <a:rPr lang="en-US" sz="2000" dirty="0"/>
              <a:t>A domestic violence survivor may need an extended or additional break during work hours to speak with a prosecutor or an attorney or to meet with housing advocates who are assisting her escape from her living situation.  </a:t>
            </a:r>
          </a:p>
          <a:p>
            <a:r>
              <a:rPr lang="en-US" sz="2000" dirty="0"/>
              <a:t>A parent whose child is an abuse victim may a change in work schedule to take the child to school in the morning because the child does not feel safe on the school bus</a:t>
            </a:r>
          </a:p>
          <a:p>
            <a:r>
              <a:rPr lang="en-US" sz="2000" dirty="0"/>
              <a:t>A domestic violence survivor may need the employer to change the locks to her office or the facility if her abuser stole her keys or provide a parking space close to the entrance or in a well-lit area</a:t>
            </a:r>
          </a:p>
          <a:p>
            <a:endParaRPr lang="en-US" sz="2000" dirty="0"/>
          </a:p>
        </p:txBody>
      </p:sp>
    </p:spTree>
    <p:extLst>
      <p:ext uri="{BB962C8B-B14F-4D97-AF65-F5344CB8AC3E}">
        <p14:creationId xmlns:p14="http://schemas.microsoft.com/office/powerpoint/2010/main" val="1808060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F938B-44CF-4590-9A5E-937E3DD399E2}"/>
              </a:ext>
            </a:extLst>
          </p:cNvPr>
          <p:cNvSpPr>
            <a:spLocks noGrp="1"/>
          </p:cNvSpPr>
          <p:nvPr>
            <p:ph type="title"/>
          </p:nvPr>
        </p:nvSpPr>
        <p:spPr>
          <a:xfrm>
            <a:off x="415636" y="609600"/>
            <a:ext cx="9200956" cy="762000"/>
          </a:xfrm>
        </p:spPr>
        <p:txBody>
          <a:bodyPr/>
          <a:lstStyle/>
          <a:p>
            <a:r>
              <a:rPr lang="en-US" dirty="0"/>
              <a:t>Who Might Need Accommodations and Why?</a:t>
            </a:r>
          </a:p>
        </p:txBody>
      </p:sp>
      <p:sp>
        <p:nvSpPr>
          <p:cNvPr id="3" name="Content Placeholder 2">
            <a:extLst>
              <a:ext uri="{FF2B5EF4-FFF2-40B4-BE49-F238E27FC236}">
                <a16:creationId xmlns:a16="http://schemas.microsoft.com/office/drawing/2014/main" id="{AF754F6E-09CB-4702-BFBC-F07A08E30568}"/>
              </a:ext>
            </a:extLst>
          </p:cNvPr>
          <p:cNvSpPr>
            <a:spLocks noGrp="1"/>
          </p:cNvSpPr>
          <p:nvPr>
            <p:ph idx="1"/>
          </p:nvPr>
        </p:nvSpPr>
        <p:spPr>
          <a:xfrm>
            <a:off x="552642" y="2049753"/>
            <a:ext cx="9200957" cy="4004684"/>
          </a:xfrm>
        </p:spPr>
        <p:txBody>
          <a:bodyPr>
            <a:noAutofit/>
          </a:bodyPr>
          <a:lstStyle/>
          <a:p>
            <a:pPr marL="342900" lvl="1" indent="-342900"/>
            <a:r>
              <a:rPr lang="en-US" sz="2600" dirty="0"/>
              <a:t>An employee suffering severe physical abuse at home, for whom leave to spend more time at home is not the appropriate accommodation.</a:t>
            </a:r>
          </a:p>
          <a:p>
            <a:pPr marL="342900" lvl="1" indent="-342900"/>
            <a:r>
              <a:rPr lang="en-US" sz="2600" dirty="0"/>
              <a:t>An employee being abused by a fellow employee, who needs his employer to separate their work assignments.</a:t>
            </a:r>
          </a:p>
          <a:p>
            <a:pPr marL="342900" lvl="1" indent="-342900"/>
            <a:r>
              <a:rPr lang="en-US" sz="2600" dirty="0"/>
              <a:t>An employee who is disciplined for lagging performance, which is the result of coping with abusive behavior.</a:t>
            </a:r>
          </a:p>
          <a:p>
            <a:pPr marL="342900" lvl="1" indent="-342900"/>
            <a:r>
              <a:rPr lang="en-US" sz="2600" dirty="0"/>
              <a:t>Am employee who needs to change his schedule to go to court and obtain a restraining order.</a:t>
            </a:r>
          </a:p>
          <a:p>
            <a:endParaRPr lang="en-US" sz="2600" dirty="0"/>
          </a:p>
        </p:txBody>
      </p:sp>
    </p:spTree>
    <p:extLst>
      <p:ext uri="{BB962C8B-B14F-4D97-AF65-F5344CB8AC3E}">
        <p14:creationId xmlns:p14="http://schemas.microsoft.com/office/powerpoint/2010/main" val="1318692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F938B-44CF-4590-9A5E-937E3DD399E2}"/>
              </a:ext>
            </a:extLst>
          </p:cNvPr>
          <p:cNvSpPr>
            <a:spLocks noGrp="1"/>
          </p:cNvSpPr>
          <p:nvPr>
            <p:ph type="title"/>
          </p:nvPr>
        </p:nvSpPr>
        <p:spPr>
          <a:xfrm>
            <a:off x="677334" y="609600"/>
            <a:ext cx="8596668" cy="831273"/>
          </a:xfrm>
        </p:spPr>
        <p:txBody>
          <a:bodyPr/>
          <a:lstStyle/>
          <a:p>
            <a:r>
              <a:rPr lang="en-US" dirty="0"/>
              <a:t>Goal of the Bill</a:t>
            </a:r>
          </a:p>
        </p:txBody>
      </p:sp>
      <p:sp>
        <p:nvSpPr>
          <p:cNvPr id="3" name="Content Placeholder 2">
            <a:extLst>
              <a:ext uri="{FF2B5EF4-FFF2-40B4-BE49-F238E27FC236}">
                <a16:creationId xmlns:a16="http://schemas.microsoft.com/office/drawing/2014/main" id="{AF754F6E-09CB-4702-BFBC-F07A08E30568}"/>
              </a:ext>
            </a:extLst>
          </p:cNvPr>
          <p:cNvSpPr>
            <a:spLocks noGrp="1"/>
          </p:cNvSpPr>
          <p:nvPr>
            <p:ph idx="1"/>
          </p:nvPr>
        </p:nvSpPr>
        <p:spPr>
          <a:xfrm>
            <a:off x="677333" y="2160589"/>
            <a:ext cx="7954049" cy="4004684"/>
          </a:xfrm>
        </p:spPr>
        <p:txBody>
          <a:bodyPr>
            <a:normAutofit/>
          </a:bodyPr>
          <a:lstStyle/>
          <a:p>
            <a:pPr marL="342900" lvl="1" indent="-342900"/>
            <a:r>
              <a:rPr lang="en-US" sz="2800" dirty="0"/>
              <a:t>Help survivors keep and find work so they can be economically independent and secure; and </a:t>
            </a:r>
          </a:p>
          <a:p>
            <a:pPr marL="342900" lvl="1" indent="-342900"/>
            <a:r>
              <a:rPr lang="en-US" sz="2800" dirty="0"/>
              <a:t>Give employers clear guidelines for keeping employees safe at work </a:t>
            </a:r>
          </a:p>
          <a:p>
            <a:pPr marL="342900" lvl="1" indent="-342900"/>
            <a:r>
              <a:rPr lang="en-US" sz="2800" dirty="0"/>
              <a:t>Assist employers in fostering a productive and supportive work environment.</a:t>
            </a:r>
            <a:endParaRPr lang="en-US" sz="3200" dirty="0"/>
          </a:p>
        </p:txBody>
      </p:sp>
    </p:spTree>
    <p:extLst>
      <p:ext uri="{BB962C8B-B14F-4D97-AF65-F5344CB8AC3E}">
        <p14:creationId xmlns:p14="http://schemas.microsoft.com/office/powerpoint/2010/main" val="8691308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Facet">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{AB1C25F7-B4C5-354D-98A6-348EF200F084}tf10001076</Template>
  <TotalTime>2730</TotalTime>
  <Words>3096</Words>
  <Application>Microsoft Macintosh PowerPoint</Application>
  <PresentationFormat>Widescreen</PresentationFormat>
  <Paragraphs>274</Paragraphs>
  <Slides>50</Slides>
  <Notes>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50</vt:i4>
      </vt:variant>
    </vt:vector>
  </HeadingPairs>
  <TitlesOfParts>
    <vt:vector size="58" baseType="lpstr">
      <vt:lpstr>Arial</vt:lpstr>
      <vt:lpstr>Calibri</vt:lpstr>
      <vt:lpstr>Century Gothic</vt:lpstr>
      <vt:lpstr>Trebuchet MS</vt:lpstr>
      <vt:lpstr>Wingdings</vt:lpstr>
      <vt:lpstr>Wingdings 3</vt:lpstr>
      <vt:lpstr>Ion Boardroom</vt:lpstr>
      <vt:lpstr>Facet</vt:lpstr>
      <vt:lpstr>A Bill Related to Employment Protections for Victims of Abusive Behavior HD3740 and SD2371</vt:lpstr>
      <vt:lpstr>What does the Bill Do?</vt:lpstr>
      <vt:lpstr>What does the Bill Do?</vt:lpstr>
      <vt:lpstr>What Do We Mean By Victim of Abusive Behavior?</vt:lpstr>
      <vt:lpstr>Why Is This Necessary</vt:lpstr>
      <vt:lpstr>Current law does not provide sufficient protections</vt:lpstr>
      <vt:lpstr>Who Might Need Accommodations and Why?</vt:lpstr>
      <vt:lpstr>Who Might Need Accommodations and Why?</vt:lpstr>
      <vt:lpstr>Goal of the Bill</vt:lpstr>
      <vt:lpstr>The Pandemic and Beyond</vt:lpstr>
      <vt:lpstr>Agenda</vt:lpstr>
      <vt:lpstr>Families First Corona Virus Response Act—Two Types of Paid Leave</vt:lpstr>
      <vt:lpstr>EPSL Rules</vt:lpstr>
      <vt:lpstr>Families First Corona Virus Response Act—Two Types of Paid Leave</vt:lpstr>
      <vt:lpstr>Qualifying Requirements for EFMLA</vt:lpstr>
      <vt:lpstr>Intermittent use of EPSL Time</vt:lpstr>
      <vt:lpstr>PowerPoint Presentation</vt:lpstr>
      <vt:lpstr>Continuation and Expansion of Paid FFCRA Leave</vt:lpstr>
      <vt:lpstr>Employer Incentives to continue paid FFCRA Leave</vt:lpstr>
      <vt:lpstr>Fewer Restrictions Allowed by Employers</vt:lpstr>
      <vt:lpstr>Unemployment Insurance</vt:lpstr>
      <vt:lpstr>PowerPoint Presentation</vt:lpstr>
      <vt:lpstr>When Is COVID-19 itself a disability?</vt:lpstr>
      <vt:lpstr>When Employers Have to Make Accommodations</vt:lpstr>
      <vt:lpstr>Because of having COVID-19</vt:lpstr>
      <vt:lpstr>Because of another disability that creates a heightened risk</vt:lpstr>
      <vt:lpstr>Because of exacerbation of mental-health conditions</vt:lpstr>
      <vt:lpstr>Types of accommodations</vt:lpstr>
      <vt:lpstr>Peeples v. Clinical Support Options Inc., Federal District of Mass., Case No. 3:20-cv-30144-KAR</vt:lpstr>
      <vt:lpstr>Peeples v. Clinical Support Options Inc., Federal District of Mass., Case No. 3:20-cv-30144-KAR</vt:lpstr>
      <vt:lpstr>Of Interest from Peeples</vt:lpstr>
      <vt:lpstr>Leave</vt:lpstr>
      <vt:lpstr>Issues to Watch with a Remote Workforce</vt:lpstr>
      <vt:lpstr>Discrimination based on stereotypes</vt:lpstr>
      <vt:lpstr>The Pandemic Creates Conditions Under Which Biases Get Unleashed</vt:lpstr>
      <vt:lpstr>Indicators of Bias</vt:lpstr>
      <vt:lpstr>Flexibility Stigma</vt:lpstr>
      <vt:lpstr>Gender Differences in the Presentation of Flexibility Stigma</vt:lpstr>
      <vt:lpstr>Hybrid or Continued remote work</vt:lpstr>
      <vt:lpstr>Hybrid or Continued remote work</vt:lpstr>
      <vt:lpstr>Hybrid or Continued remote work</vt:lpstr>
      <vt:lpstr>Paying Remote Workers and Office Workers without Gender Discrimination </vt:lpstr>
      <vt:lpstr>Paying Remote Workers and Office Workers without Gender Discrimination </vt:lpstr>
      <vt:lpstr>What does Substantially Similar Mean?</vt:lpstr>
      <vt:lpstr>What does MEPA mean by Skills</vt:lpstr>
      <vt:lpstr>What Does MEPA Mean by Effort</vt:lpstr>
      <vt:lpstr>What Does MEPA Mean by Working Conditions</vt:lpstr>
      <vt:lpstr>What Does MEPA Mean by Responsibility</vt:lpstr>
      <vt:lpstr>Permissible Reasons for Gender Pay Differences</vt:lpstr>
      <vt:lpstr>Cutting Down Bias in Assessing Job Value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Know Your Rights: Family Responsibilities Discrimination</dc:title>
  <dc:creator>Beth King</dc:creator>
  <cp:lastModifiedBy>Rebecca G. Pontikes</cp:lastModifiedBy>
  <cp:revision>93</cp:revision>
  <dcterms:created xsi:type="dcterms:W3CDTF">2020-04-16T13:34:05Z</dcterms:created>
  <dcterms:modified xsi:type="dcterms:W3CDTF">2021-05-26T21:42:25Z</dcterms:modified>
</cp:coreProperties>
</file>