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  <p:sldMasterId id="2147483749" r:id="rId2"/>
    <p:sldMasterId id="2147483761" r:id="rId3"/>
  </p:sldMasterIdLst>
  <p:notesMasterIdLst>
    <p:notesMasterId r:id="rId38"/>
  </p:notesMasterIdLst>
  <p:handoutMasterIdLst>
    <p:handoutMasterId r:id="rId39"/>
  </p:handoutMasterIdLst>
  <p:sldIdLst>
    <p:sldId id="752" r:id="rId4"/>
    <p:sldId id="807" r:id="rId5"/>
    <p:sldId id="815" r:id="rId6"/>
    <p:sldId id="816" r:id="rId7"/>
    <p:sldId id="817" r:id="rId8"/>
    <p:sldId id="818" r:id="rId9"/>
    <p:sldId id="847" r:id="rId10"/>
    <p:sldId id="819" r:id="rId11"/>
    <p:sldId id="820" r:id="rId12"/>
    <p:sldId id="821" r:id="rId13"/>
    <p:sldId id="822" r:id="rId14"/>
    <p:sldId id="823" r:id="rId15"/>
    <p:sldId id="848" r:id="rId16"/>
    <p:sldId id="826" r:id="rId17"/>
    <p:sldId id="827" r:id="rId18"/>
    <p:sldId id="830" r:id="rId19"/>
    <p:sldId id="831" r:id="rId20"/>
    <p:sldId id="833" r:id="rId21"/>
    <p:sldId id="834" r:id="rId22"/>
    <p:sldId id="836" r:id="rId23"/>
    <p:sldId id="837" r:id="rId24"/>
    <p:sldId id="846" r:id="rId25"/>
    <p:sldId id="849" r:id="rId26"/>
    <p:sldId id="850" r:id="rId27"/>
    <p:sldId id="851" r:id="rId28"/>
    <p:sldId id="852" r:id="rId29"/>
    <p:sldId id="854" r:id="rId30"/>
    <p:sldId id="855" r:id="rId31"/>
    <p:sldId id="857" r:id="rId32"/>
    <p:sldId id="862" r:id="rId33"/>
    <p:sldId id="863" r:id="rId34"/>
    <p:sldId id="868" r:id="rId35"/>
    <p:sldId id="842" r:id="rId36"/>
    <p:sldId id="869" r:id="rId37"/>
  </p:sldIdLst>
  <p:sldSz cx="10058400" cy="7772400"/>
  <p:notesSz cx="7315200" cy="9601200"/>
  <p:defaultTextStyle>
    <a:defPPr>
      <a:defRPr lang="en-US"/>
    </a:defPPr>
    <a:lvl1pPr marL="0" algn="l" defTabSz="10477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3899" algn="l" defTabSz="10477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7799" algn="l" defTabSz="10477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71698" algn="l" defTabSz="10477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95600" algn="l" defTabSz="10477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19498" algn="l" defTabSz="10477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43398" algn="l" defTabSz="10477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67297" algn="l" defTabSz="10477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91197" algn="l" defTabSz="1047799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F497D"/>
    <a:srgbClr val="29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3202" autoAdjust="0"/>
  </p:normalViewPr>
  <p:slideViewPr>
    <p:cSldViewPr showGuides="1">
      <p:cViewPr varScale="1">
        <p:scale>
          <a:sx n="102" d="100"/>
          <a:sy n="102" d="100"/>
        </p:scale>
        <p:origin x="1344" y="108"/>
      </p:cViewPr>
      <p:guideLst>
        <p:guide orient="horz" pos="1728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1" d="100"/>
          <a:sy n="81" d="100"/>
        </p:scale>
        <p:origin x="-204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5F85EA94-4986-4E59-B64B-97B19B0307BE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5E1203DA-5BB6-4D23-AC7E-12D391CCC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36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7C31EBDD-DF1C-4863-A682-5E1C8E029E45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27150" y="719138"/>
            <a:ext cx="46609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4F2D6DB0-A397-4A05-98E4-0796BC8F0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0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7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899" algn="l" defTabSz="10477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799" algn="l" defTabSz="10477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1698" algn="l" defTabSz="10477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5600" algn="l" defTabSz="10477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9498" algn="l" defTabSz="10477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3398" algn="l" defTabSz="10477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7297" algn="l" defTabSz="10477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91197" algn="l" defTabSz="104779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2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67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41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165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46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74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967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9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649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974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3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133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518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289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79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408" indent="-2964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959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408" indent="-2964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682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408" indent="-2964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731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408" indent="-2964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068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034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86882">
              <a:defRPr/>
            </a:pP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735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44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914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031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86882">
              <a:defRPr/>
            </a:pP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73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086882">
              <a:defRPr/>
            </a:pP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254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28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50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68" indent="-171368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35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05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35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22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54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D6DB0-A397-4A05-98E4-0796BC8F08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01482" y="4836161"/>
            <a:ext cx="8886361" cy="10363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1335" y="4058920"/>
            <a:ext cx="8894127" cy="690880"/>
          </a:xfrm>
          <a:prstGeom prst="rect">
            <a:avLst/>
          </a:prstGeom>
        </p:spPr>
        <p:txBody>
          <a:bodyPr/>
          <a:lstStyle>
            <a:lvl1pPr marL="0" marR="0" indent="0" algn="l" defTabSz="10477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200" b="1" i="0" baseline="0" smtClean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02683" y="129540"/>
            <a:ext cx="3688080" cy="388620"/>
          </a:xfrm>
        </p:spPr>
        <p:txBody>
          <a:bodyPr/>
          <a:lstStyle>
            <a:lvl1pPr marL="0" indent="0" algn="r">
              <a:buNone/>
              <a:defRPr sz="1000" baseline="0">
                <a:solidFill>
                  <a:srgbClr val="000000"/>
                </a:solidFill>
                <a:latin typeface="+mn-lt"/>
                <a:cs typeface="Calibri" panose="020F0502020204030204" pitchFamily="34" charset="0"/>
              </a:defRPr>
            </a:lvl1pPr>
            <a:lvl2pPr marL="130974" indent="0">
              <a:buNone/>
              <a:defRPr/>
            </a:lvl2pPr>
            <a:lvl3pPr marL="327438" indent="0">
              <a:buNone/>
              <a:defRPr/>
            </a:lvl3pPr>
            <a:lvl4pPr marL="523899" indent="0">
              <a:buNone/>
              <a:defRPr/>
            </a:lvl4pPr>
            <a:lvl5pPr marL="720361" indent="0">
              <a:buNone/>
              <a:defRPr/>
            </a:lvl5pPr>
          </a:lstStyle>
          <a:p>
            <a:pPr lvl="0"/>
            <a:r>
              <a:rPr lang="en-US" dirty="0" smtClean="0"/>
              <a:t>For Eaton Vance Investment Counsel Client Purposes Only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259081"/>
            <a:ext cx="2011680" cy="525458"/>
          </a:xfrm>
          <a:prstGeom prst="rect">
            <a:avLst/>
          </a:prstGeom>
        </p:spPr>
      </p:pic>
      <p:sp>
        <p:nvSpPr>
          <p:cNvPr id="12" name="Title 3"/>
          <p:cNvSpPr txBox="1">
            <a:spLocks/>
          </p:cNvSpPr>
          <p:nvPr userDrawn="1"/>
        </p:nvSpPr>
        <p:spPr bwMode="auto">
          <a:xfrm>
            <a:off x="419101" y="7060587"/>
            <a:ext cx="7680522" cy="60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52358" rIns="104719" bIns="52358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800" b="1" i="0" kern="1200" baseline="0" smtClean="0">
                <a:solidFill>
                  <a:schemeClr val="tx1"/>
                </a:solidFill>
                <a:latin typeface="NewsGoth Dm BT" panose="020B0603020203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5pPr>
            <a:lvl6pPr marL="456933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6pPr>
            <a:lvl7pPr marL="913865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7pPr>
            <a:lvl8pPr marL="1370799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8pPr>
            <a:lvl9pPr marL="1827731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1200" dirty="0" smtClean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Calibri" panose="020F0502020204030204" pitchFamily="34" charset="0"/>
              </a:rPr>
              <a:t>Eaton Vance Investment Counsel  </a:t>
            </a:r>
            <a:r>
              <a:rPr lang="en-US" sz="1200" b="0" dirty="0" smtClean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Calibri" panose="020F0502020204030204" pitchFamily="34" charset="0"/>
              </a:rPr>
              <a:t>| www.eatonvancecounsel.com  | 866.331.6472  | evic@eatonvance.com</a:t>
            </a:r>
          </a:p>
          <a:p>
            <a:r>
              <a:rPr lang="en-US" sz="1200" b="0" dirty="0" smtClean="0">
                <a:solidFill>
                  <a:srgbClr val="000000"/>
                </a:solidFill>
                <a:latin typeface="+mj-lt"/>
                <a:ea typeface="Arial Unicode MS" panose="020B0604020202020204" pitchFamily="34" charset="-128"/>
                <a:cs typeface="Calibri" panose="020F0502020204030204" pitchFamily="34" charset="0"/>
              </a:rPr>
              <a:t>2 International Place Boston, Massachusetts 02110</a:t>
            </a:r>
            <a:endParaRPr lang="en-US" sz="1200" b="0" dirty="0">
              <a:solidFill>
                <a:srgbClr val="000000"/>
              </a:solidFill>
              <a:latin typeface="+mj-lt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9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BF8D3-5D6B-428F-B739-14F9149D79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67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DF65B-A7C4-4412-9026-B950DBB498B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06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4596E-9B15-4A11-9B20-37CC52B93ED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73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06A5-DC20-4EE8-ACA0-816C25F315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351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38F63-54E3-43BB-9043-954368268C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79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0568F-7787-430E-957D-CB43FE877D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70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BCA17-A663-42A5-8948-890BD4C031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62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CC7AD-11FF-4619-81B1-D211A7F593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054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01482" y="4836161"/>
            <a:ext cx="8886361" cy="103632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1335" y="4058920"/>
            <a:ext cx="8894127" cy="690880"/>
          </a:xfrm>
          <a:prstGeom prst="rect">
            <a:avLst/>
          </a:prstGeom>
        </p:spPr>
        <p:txBody>
          <a:bodyPr/>
          <a:lstStyle>
            <a:lvl1pPr marL="0" marR="0" indent="0" algn="l" defTabSz="104779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3200" b="1" i="0" baseline="0" smtClean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02683" y="129540"/>
            <a:ext cx="3688080" cy="388620"/>
          </a:xfrm>
        </p:spPr>
        <p:txBody>
          <a:bodyPr/>
          <a:lstStyle>
            <a:lvl1pPr marL="0" indent="0" algn="r">
              <a:buNone/>
              <a:defRPr sz="1000" baseline="0">
                <a:solidFill>
                  <a:srgbClr val="000000"/>
                </a:solidFill>
                <a:latin typeface="+mn-lt"/>
                <a:cs typeface="Calibri" panose="020F0502020204030204" pitchFamily="34" charset="0"/>
              </a:defRPr>
            </a:lvl1pPr>
            <a:lvl2pPr marL="130974" indent="0">
              <a:buNone/>
              <a:defRPr/>
            </a:lvl2pPr>
            <a:lvl3pPr marL="327438" indent="0">
              <a:buNone/>
              <a:defRPr/>
            </a:lvl3pPr>
            <a:lvl4pPr marL="523899" indent="0">
              <a:buNone/>
              <a:defRPr/>
            </a:lvl4pPr>
            <a:lvl5pPr marL="720361" indent="0">
              <a:buNone/>
              <a:defRPr/>
            </a:lvl5pPr>
          </a:lstStyle>
          <a:p>
            <a:pPr lvl="0"/>
            <a:r>
              <a:rPr lang="en-US" dirty="0" smtClean="0"/>
              <a:t>For Eaton Vance Investment Counsel Client Purposes Only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259081"/>
            <a:ext cx="2011680" cy="525458"/>
          </a:xfrm>
          <a:prstGeom prst="rect">
            <a:avLst/>
          </a:prstGeom>
        </p:spPr>
      </p:pic>
      <p:sp>
        <p:nvSpPr>
          <p:cNvPr id="12" name="Title 3"/>
          <p:cNvSpPr txBox="1">
            <a:spLocks/>
          </p:cNvSpPr>
          <p:nvPr userDrawn="1"/>
        </p:nvSpPr>
        <p:spPr bwMode="auto">
          <a:xfrm>
            <a:off x="419101" y="7060587"/>
            <a:ext cx="7680522" cy="60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52358" rIns="104719" bIns="52358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sz="2800" b="1" i="0" kern="1200" baseline="0" smtClean="0">
                <a:solidFill>
                  <a:schemeClr val="tx1"/>
                </a:solidFill>
                <a:latin typeface="NewsGoth Dm BT" panose="020B0603020203020204" pitchFamily="34" charset="0"/>
                <a:ea typeface="ＭＳ Ｐゴシック" charset="-128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5pPr>
            <a:lvl6pPr marL="456933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6pPr>
            <a:lvl7pPr marL="913865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7pPr>
            <a:lvl8pPr marL="1370799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8pPr>
            <a:lvl9pPr marL="1827731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sz="1200" dirty="0">
                <a:solidFill>
                  <a:srgbClr val="000000"/>
                </a:solidFill>
                <a:latin typeface="Calisto MT"/>
                <a:ea typeface="Arial Unicode MS" panose="020B0604020202020204" pitchFamily="34" charset="-128"/>
                <a:cs typeface="Calibri" panose="020F0502020204030204" pitchFamily="34" charset="0"/>
              </a:rPr>
              <a:t>Eaton Vance Investment Counsel  </a:t>
            </a:r>
            <a:r>
              <a:rPr sz="1200" b="0" dirty="0">
                <a:solidFill>
                  <a:srgbClr val="000000"/>
                </a:solidFill>
                <a:latin typeface="Calisto MT"/>
                <a:ea typeface="Arial Unicode MS" panose="020B0604020202020204" pitchFamily="34" charset="-128"/>
                <a:cs typeface="Calibri" panose="020F0502020204030204" pitchFamily="34" charset="0"/>
              </a:rPr>
              <a:t>| www.eatonvancecounsel.com  | 866.331.6472  | evic@eatonvance.com</a:t>
            </a:r>
          </a:p>
          <a:p>
            <a:r>
              <a:rPr sz="1200" b="0" dirty="0">
                <a:solidFill>
                  <a:srgbClr val="000000"/>
                </a:solidFill>
                <a:latin typeface="Calisto MT"/>
                <a:ea typeface="Arial Unicode MS" panose="020B0604020202020204" pitchFamily="34" charset="-128"/>
                <a:cs typeface="Calibri" panose="020F0502020204030204" pitchFamily="34" charset="0"/>
              </a:rPr>
              <a:t>2 International Place Boston, Massachusetts 02110</a:t>
            </a:r>
          </a:p>
        </p:txBody>
      </p:sp>
    </p:spTree>
    <p:extLst>
      <p:ext uri="{BB962C8B-B14F-4D97-AF65-F5344CB8AC3E}">
        <p14:creationId xmlns:p14="http://schemas.microsoft.com/office/powerpoint/2010/main" val="1854830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Placeholder 2"/>
          <p:cNvSpPr>
            <a:spLocks noGrp="1"/>
          </p:cNvSpPr>
          <p:nvPr>
            <p:ph idx="1"/>
          </p:nvPr>
        </p:nvSpPr>
        <p:spPr bwMode="auto">
          <a:xfrm>
            <a:off x="504766" y="1554481"/>
            <a:ext cx="9050714" cy="492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2823" indent="-209560">
              <a:lnSpc>
                <a:spcPts val="2201"/>
              </a:lnSpc>
              <a:spcAft>
                <a:spcPts val="458"/>
              </a:spcAft>
              <a:defRPr sz="1800">
                <a:latin typeface="+mn-lt"/>
              </a:defRPr>
            </a:lvl1pPr>
            <a:lvl2pPr>
              <a:lnSpc>
                <a:spcPts val="1604"/>
              </a:lnSpc>
              <a:spcBef>
                <a:spcPts val="687"/>
              </a:spcBef>
              <a:spcAft>
                <a:spcPts val="458"/>
              </a:spcAft>
              <a:defRPr sz="1700">
                <a:latin typeface="+mn-lt"/>
              </a:defRPr>
            </a:lvl2pPr>
            <a:lvl3pPr>
              <a:lnSpc>
                <a:spcPts val="1604"/>
              </a:lnSpc>
              <a:spcBef>
                <a:spcPts val="687"/>
              </a:spcBef>
              <a:spcAft>
                <a:spcPts val="458"/>
              </a:spcAft>
              <a:defRPr sz="1300">
                <a:latin typeface="+mn-lt"/>
              </a:defRPr>
            </a:lvl3pPr>
            <a:lvl4pPr>
              <a:lnSpc>
                <a:spcPts val="1604"/>
              </a:lnSpc>
              <a:spcBef>
                <a:spcPts val="458"/>
              </a:spcBef>
              <a:spcAft>
                <a:spcPts val="230"/>
              </a:spcAft>
              <a:defRPr sz="1300">
                <a:latin typeface="+mn-lt"/>
              </a:defRPr>
            </a:lvl4pPr>
            <a:lvl5pPr>
              <a:lnSpc>
                <a:spcPts val="1604"/>
              </a:lnSpc>
              <a:spcBef>
                <a:spcPts val="0"/>
              </a:spcBef>
              <a:spcAft>
                <a:spcPts val="687"/>
              </a:spcAft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915208" y="7633864"/>
            <a:ext cx="227013" cy="138536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F53ACEED-B1E6-4244-BEF7-6D43A11F39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8"/>
          <p:cNvSpPr txBox="1">
            <a:spLocks/>
          </p:cNvSpPr>
          <p:nvPr/>
        </p:nvSpPr>
        <p:spPr bwMode="auto">
          <a:xfrm>
            <a:off x="419100" y="279400"/>
            <a:ext cx="7962900" cy="67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52358" rIns="104779" bIns="52358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  <a:ea typeface="ＭＳ Ｐゴシック" charset="-128"/>
                <a:cs typeface="Garamond" panose="02020404030301010803" pitchFamily="18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5pPr>
            <a:lvl6pPr marL="456933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6pPr>
            <a:lvl7pPr marL="913865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7pPr>
            <a:lvl8pPr marL="1370799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8pPr>
            <a:lvl9pPr marL="1827731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800" dirty="0" smtClean="0">
                <a:solidFill>
                  <a:srgbClr val="4F81BD"/>
                </a:solidFill>
                <a:latin typeface="Calisto MT"/>
                <a:cs typeface="Arial" panose="020B0604020202020204" pitchFamily="34" charset="0"/>
              </a:rPr>
              <a:t>Click to edit Master title style</a:t>
            </a:r>
            <a:endParaRPr lang="en-US" sz="2800" dirty="0">
              <a:solidFill>
                <a:srgbClr val="4F81BD"/>
              </a:solidFill>
              <a:latin typeface="Calisto M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97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Placeholder 2"/>
          <p:cNvSpPr>
            <a:spLocks noGrp="1"/>
          </p:cNvSpPr>
          <p:nvPr>
            <p:ph idx="1"/>
          </p:nvPr>
        </p:nvSpPr>
        <p:spPr bwMode="auto">
          <a:xfrm>
            <a:off x="504766" y="1554481"/>
            <a:ext cx="9050714" cy="492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92823" indent="-209560">
              <a:lnSpc>
                <a:spcPts val="2201"/>
              </a:lnSpc>
              <a:spcAft>
                <a:spcPts val="458"/>
              </a:spcAft>
              <a:defRPr sz="1800">
                <a:latin typeface="+mn-lt"/>
              </a:defRPr>
            </a:lvl1pPr>
            <a:lvl2pPr>
              <a:lnSpc>
                <a:spcPts val="1604"/>
              </a:lnSpc>
              <a:spcBef>
                <a:spcPts val="687"/>
              </a:spcBef>
              <a:spcAft>
                <a:spcPts val="458"/>
              </a:spcAft>
              <a:defRPr sz="1700">
                <a:latin typeface="+mn-lt"/>
              </a:defRPr>
            </a:lvl2pPr>
            <a:lvl3pPr>
              <a:lnSpc>
                <a:spcPts val="1604"/>
              </a:lnSpc>
              <a:spcBef>
                <a:spcPts val="687"/>
              </a:spcBef>
              <a:spcAft>
                <a:spcPts val="458"/>
              </a:spcAft>
              <a:defRPr sz="1300">
                <a:latin typeface="+mn-lt"/>
              </a:defRPr>
            </a:lvl3pPr>
            <a:lvl4pPr>
              <a:lnSpc>
                <a:spcPts val="1604"/>
              </a:lnSpc>
              <a:spcBef>
                <a:spcPts val="458"/>
              </a:spcBef>
              <a:spcAft>
                <a:spcPts val="230"/>
              </a:spcAft>
              <a:defRPr sz="1300">
                <a:latin typeface="+mn-lt"/>
              </a:defRPr>
            </a:lvl4pPr>
            <a:lvl5pPr>
              <a:lnSpc>
                <a:spcPts val="1604"/>
              </a:lnSpc>
              <a:spcBef>
                <a:spcPts val="0"/>
              </a:spcBef>
              <a:spcAft>
                <a:spcPts val="687"/>
              </a:spcAft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915208" y="7633864"/>
            <a:ext cx="227013" cy="138536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F53ACEED-B1E6-4244-BEF7-6D43A11F39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8"/>
          <p:cNvSpPr txBox="1">
            <a:spLocks/>
          </p:cNvSpPr>
          <p:nvPr/>
        </p:nvSpPr>
        <p:spPr bwMode="auto">
          <a:xfrm>
            <a:off x="419100" y="279400"/>
            <a:ext cx="7962900" cy="67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52358" rIns="104779" bIns="52358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bg2">
                    <a:lumMod val="75000"/>
                  </a:schemeClr>
                </a:solidFill>
                <a:latin typeface="Garamond" panose="02020404030301010803" pitchFamily="18" charset="0"/>
                <a:ea typeface="ＭＳ Ｐゴシック" charset="-128"/>
                <a:cs typeface="Garamond" panose="02020404030301010803" pitchFamily="18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5pPr>
            <a:lvl6pPr marL="456933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6pPr>
            <a:lvl7pPr marL="913865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7pPr>
            <a:lvl8pPr marL="1370799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8pPr>
            <a:lvl9pPr marL="1827731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4071AA"/>
                </a:solidFill>
                <a:latin typeface="NewsGoth BT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800" baseline="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Click to edit Master title style</a:t>
            </a:r>
            <a:endParaRPr lang="en-US" sz="2800" baseline="0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570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3855720" y="7474412"/>
            <a:ext cx="5699760" cy="259080"/>
          </a:xfrm>
          <a:prstGeom prst="rect">
            <a:avLst/>
          </a:prstGeom>
        </p:spPr>
        <p:txBody>
          <a:bodyPr lIns="104779" tIns="52391" rIns="104779" bIns="52391"/>
          <a:lstStyle>
            <a:lvl1pPr marL="0" indent="0" algn="ctr" rtl="0" eaLnBrk="1" fontAlgn="base" hangingPunct="1">
              <a:lnSpc>
                <a:spcPts val="1920"/>
              </a:lnSpc>
              <a:spcBef>
                <a:spcPct val="20000"/>
              </a:spcBef>
              <a:spcAft>
                <a:spcPts val="400"/>
              </a:spcAft>
              <a:buClrTx/>
              <a:buSzPct val="100000"/>
              <a:buFont typeface="Arial"/>
              <a:buNone/>
              <a:tabLst/>
              <a:defRPr sz="900" b="0" kern="1200" baseline="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114300" indent="0" algn="l" rtl="0" eaLnBrk="1" fontAlgn="base" hangingPunct="1">
              <a:lnSpc>
                <a:spcPts val="1400"/>
              </a:lnSpc>
              <a:spcBef>
                <a:spcPts val="600"/>
              </a:spcBef>
              <a:spcAft>
                <a:spcPts val="400"/>
              </a:spcAft>
              <a:buClrTx/>
              <a:buSzPct val="100000"/>
              <a:buFont typeface="Lucida Grande"/>
              <a:buNone/>
              <a:defRPr sz="1400" b="0" kern="12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285750" indent="0" algn="l" rtl="0" eaLnBrk="1" fontAlgn="base" hangingPunct="1">
              <a:lnSpc>
                <a:spcPts val="1400"/>
              </a:lnSpc>
              <a:spcBef>
                <a:spcPts val="600"/>
              </a:spcBef>
              <a:spcAft>
                <a:spcPts val="400"/>
              </a:spcAft>
              <a:buClrTx/>
              <a:buSzPct val="100000"/>
              <a:buFont typeface="Arial" pitchFamily="34" charset="0"/>
              <a:buNone/>
              <a:defRPr sz="1100" b="0" kern="12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457200" indent="0" algn="l" rtl="0" eaLnBrk="1" fontAlgn="base" hangingPunct="1">
              <a:lnSpc>
                <a:spcPts val="1400"/>
              </a:lnSpc>
              <a:spcBef>
                <a:spcPts val="200"/>
              </a:spcBef>
              <a:spcAft>
                <a:spcPts val="400"/>
              </a:spcAft>
              <a:buClrTx/>
              <a:buSzPct val="100000"/>
              <a:buFont typeface="Lucida Grande"/>
              <a:buNone/>
              <a:defRPr sz="1100" b="0" kern="12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628650" indent="0" algn="l" rtl="0" eaLnBrk="1" fontAlgn="base" hangingPunct="1">
              <a:lnSpc>
                <a:spcPts val="14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itchFamily="34" charset="0"/>
              <a:buNone/>
              <a:tabLst/>
              <a:defRPr sz="1100" b="0" kern="1200">
                <a:solidFill>
                  <a:schemeClr val="bg1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2513130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064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996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27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For Eaton Vance Investment Counsel One-On-One Purposes Only.  Not for Outside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263368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19102" y="259083"/>
            <a:ext cx="8224701" cy="670560"/>
          </a:xfrm>
          <a:prstGeom prst="rect">
            <a:avLst/>
          </a:prstGeom>
        </p:spPr>
        <p:txBody>
          <a:bodyPr rIns="104779"/>
          <a:lstStyle>
            <a:lvl1pPr marL="0" indent="0">
              <a:defRPr sz="2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06940" y="7633864"/>
            <a:ext cx="227013" cy="138536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F53ACEED-B1E6-4244-BEF7-6D43A11F39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81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6"/>
            <a:ext cx="4444208" cy="7250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523899" indent="0">
              <a:buNone/>
              <a:defRPr sz="2200" b="1"/>
            </a:lvl2pPr>
            <a:lvl3pPr marL="1047799" indent="0">
              <a:buNone/>
              <a:defRPr sz="2000" b="1"/>
            </a:lvl3pPr>
            <a:lvl4pPr marL="1571698" indent="0">
              <a:buNone/>
              <a:defRPr sz="1800" b="1"/>
            </a:lvl4pPr>
            <a:lvl5pPr marL="2095600" indent="0">
              <a:buNone/>
              <a:defRPr sz="1800" b="1"/>
            </a:lvl5pPr>
            <a:lvl6pPr marL="2619498" indent="0">
              <a:buNone/>
              <a:defRPr sz="1800" b="1"/>
            </a:lvl6pPr>
            <a:lvl7pPr marL="3143398" indent="0">
              <a:buNone/>
              <a:defRPr sz="1800" b="1"/>
            </a:lvl7pPr>
            <a:lvl8pPr marL="3667297" indent="0">
              <a:buNone/>
              <a:defRPr sz="1800" b="1"/>
            </a:lvl8pPr>
            <a:lvl9pPr marL="4191197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0"/>
            <a:ext cx="4444208" cy="4478126"/>
          </a:xfrm>
        </p:spPr>
        <p:txBody>
          <a:bodyPr/>
          <a:lstStyle>
            <a:lvl1pPr>
              <a:defRPr sz="18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6"/>
            <a:ext cx="4445953" cy="72506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523899" indent="0">
              <a:buNone/>
              <a:defRPr sz="2200" b="1"/>
            </a:lvl2pPr>
            <a:lvl3pPr marL="1047799" indent="0">
              <a:buNone/>
              <a:defRPr sz="2000" b="1"/>
            </a:lvl3pPr>
            <a:lvl4pPr marL="1571698" indent="0">
              <a:buNone/>
              <a:defRPr sz="1800" b="1"/>
            </a:lvl4pPr>
            <a:lvl5pPr marL="2095600" indent="0">
              <a:buNone/>
              <a:defRPr sz="1800" b="1"/>
            </a:lvl5pPr>
            <a:lvl6pPr marL="2619498" indent="0">
              <a:buNone/>
              <a:defRPr sz="1800" b="1"/>
            </a:lvl6pPr>
            <a:lvl7pPr marL="3143398" indent="0">
              <a:buNone/>
              <a:defRPr sz="1800" b="1"/>
            </a:lvl7pPr>
            <a:lvl8pPr marL="3667297" indent="0">
              <a:buNone/>
              <a:defRPr sz="1800" b="1"/>
            </a:lvl8pPr>
            <a:lvl9pPr marL="419119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0"/>
            <a:ext cx="4445953" cy="4478126"/>
          </a:xfrm>
        </p:spPr>
        <p:txBody>
          <a:bodyPr/>
          <a:lstStyle>
            <a:lvl1pPr>
              <a:defRPr sz="18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9831388" y="7633864"/>
            <a:ext cx="227013" cy="138536"/>
          </a:xfrm>
          <a:prstGeom prst="rect">
            <a:avLst/>
          </a:prstGeom>
        </p:spPr>
        <p:txBody>
          <a:bodyPr/>
          <a:lstStyle/>
          <a:p>
            <a:fld id="{F53ACEED-B1E6-4244-BEF7-6D43A11F39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97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5"/>
            <a:ext cx="8549640" cy="1666028"/>
          </a:xfrm>
        </p:spPr>
        <p:txBody>
          <a:bodyPr/>
          <a:lstStyle>
            <a:lvl1pPr>
              <a:defRPr sz="28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1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1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9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3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9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47568" y="7633864"/>
            <a:ext cx="227013" cy="138536"/>
          </a:xfrm>
          <a:prstGeom prst="rect">
            <a:avLst/>
          </a:prstGeom>
        </p:spPr>
        <p:txBody>
          <a:bodyPr/>
          <a:lstStyle/>
          <a:p>
            <a:fld id="{F53ACEED-B1E6-4244-BEF7-6D43A11F39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95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 userDrawn="1"/>
        </p:nvSpPr>
        <p:spPr>
          <a:xfrm>
            <a:off x="504667" y="6912399"/>
            <a:ext cx="7793513" cy="514562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100000"/>
              <a:buFontTx/>
              <a:buNone/>
              <a:tabLst/>
              <a:defRPr sz="700" b="0" kern="120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230187" indent="0" algn="l" rtl="0" eaLnBrk="1" fontAlgn="base" hangingPunct="1">
              <a:lnSpc>
                <a:spcPts val="1400"/>
              </a:lnSpc>
              <a:spcBef>
                <a:spcPts val="600"/>
              </a:spcBef>
              <a:spcAft>
                <a:spcPts val="400"/>
              </a:spcAft>
              <a:buClr>
                <a:schemeClr val="bg1"/>
              </a:buClr>
              <a:buSzPct val="100000"/>
              <a:buFontTx/>
              <a:buNone/>
              <a:defRPr sz="800" b="0" kern="120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2pPr>
            <a:lvl3pPr marL="461962" indent="0" algn="l" rtl="0" eaLnBrk="1" fontAlgn="base" hangingPunct="1">
              <a:lnSpc>
                <a:spcPts val="1400"/>
              </a:lnSpc>
              <a:spcBef>
                <a:spcPts val="600"/>
              </a:spcBef>
              <a:spcAft>
                <a:spcPts val="400"/>
              </a:spcAft>
              <a:buClr>
                <a:schemeClr val="bg1"/>
              </a:buClr>
              <a:buSzPct val="100000"/>
              <a:buFontTx/>
              <a:buNone/>
              <a:defRPr sz="800" b="0" kern="120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687387" indent="0" algn="l" rtl="0" eaLnBrk="1" fontAlgn="base" hangingPunct="1">
              <a:lnSpc>
                <a:spcPts val="1400"/>
              </a:lnSpc>
              <a:spcBef>
                <a:spcPts val="200"/>
              </a:spcBef>
              <a:spcAft>
                <a:spcPts val="400"/>
              </a:spcAft>
              <a:buClr>
                <a:schemeClr val="bg1"/>
              </a:buClr>
              <a:buSzPct val="100000"/>
              <a:buFontTx/>
              <a:buNone/>
              <a:defRPr sz="800" b="0" kern="120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796925" indent="0" algn="l" rtl="0" eaLnBrk="1" fontAlgn="base" hangingPunct="1">
              <a:lnSpc>
                <a:spcPts val="14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Tx/>
              <a:buNone/>
              <a:tabLst/>
              <a:defRPr sz="800" b="0" kern="1200">
                <a:solidFill>
                  <a:schemeClr val="bg1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2513130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064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996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27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prstClr val="white"/>
              </a:buClr>
              <a:defRPr/>
            </a:pPr>
            <a:endParaRPr lang="en-US" sz="900" dirty="0">
              <a:solidFill>
                <a:prstClr val="white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2920" y="6822440"/>
            <a:ext cx="7795260" cy="604520"/>
          </a:xfrm>
        </p:spPr>
        <p:txBody>
          <a:bodyPr anchor="b"/>
          <a:lstStyle>
            <a:lvl1pPr marL="0" indent="0" algn="l">
              <a:buNone/>
              <a:defRPr sz="900"/>
            </a:lvl1pPr>
            <a:lvl2pPr marL="624030" indent="0" algn="l">
              <a:buNone/>
              <a:defRPr sz="900"/>
            </a:lvl2pPr>
            <a:lvl3pPr marL="978072" indent="0" algn="l">
              <a:buFont typeface="Arial"/>
              <a:buNone/>
              <a:defRPr sz="900"/>
            </a:lvl3pPr>
            <a:lvl4pPr marL="1069766" indent="0" algn="l">
              <a:buNone/>
              <a:defRPr sz="900"/>
            </a:lvl4pPr>
            <a:lvl5pPr marL="762349"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506413" y="259080"/>
            <a:ext cx="8462328" cy="67108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4"/>
          </p:nvPr>
        </p:nvSpPr>
        <p:spPr>
          <a:xfrm>
            <a:off x="167640" y="7286626"/>
            <a:ext cx="227013" cy="140335"/>
          </a:xfrm>
          <a:prstGeom prst="rect">
            <a:avLst/>
          </a:prstGeom>
        </p:spPr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53659642-5B75-4FAF-8416-6876CE8BF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34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Placeholder 2"/>
          <p:cNvSpPr>
            <a:spLocks noGrp="1"/>
          </p:cNvSpPr>
          <p:nvPr>
            <p:ph idx="1"/>
          </p:nvPr>
        </p:nvSpPr>
        <p:spPr bwMode="auto">
          <a:xfrm>
            <a:off x="504766" y="2072640"/>
            <a:ext cx="9050714" cy="440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87492" indent="-203765">
              <a:lnSpc>
                <a:spcPts val="2139"/>
              </a:lnSpc>
              <a:spcAft>
                <a:spcPts val="1114"/>
              </a:spcAft>
              <a:defRPr sz="1800"/>
            </a:lvl1pPr>
            <a:lvl2pPr>
              <a:lnSpc>
                <a:spcPts val="1560"/>
              </a:lnSpc>
              <a:spcBef>
                <a:spcPts val="669"/>
              </a:spcBef>
              <a:spcAft>
                <a:spcPts val="446"/>
              </a:spcAft>
              <a:defRPr sz="1600"/>
            </a:lvl2pPr>
            <a:lvl3pPr>
              <a:lnSpc>
                <a:spcPts val="1560"/>
              </a:lnSpc>
              <a:spcBef>
                <a:spcPts val="669"/>
              </a:spcBef>
              <a:spcAft>
                <a:spcPts val="446"/>
              </a:spcAft>
              <a:defRPr sz="1200"/>
            </a:lvl3pPr>
            <a:lvl4pPr>
              <a:lnSpc>
                <a:spcPts val="1560"/>
              </a:lnSpc>
              <a:spcBef>
                <a:spcPts val="446"/>
              </a:spcBef>
              <a:spcAft>
                <a:spcPts val="223"/>
              </a:spcAft>
              <a:defRPr sz="1200"/>
            </a:lvl4pPr>
            <a:lvl5pPr>
              <a:lnSpc>
                <a:spcPts val="1560"/>
              </a:lnSpc>
              <a:spcBef>
                <a:spcPts val="0"/>
              </a:spcBef>
              <a:spcAft>
                <a:spcPts val="669"/>
              </a:spcAf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2920" y="6822440"/>
            <a:ext cx="7543800" cy="60452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  <a:lvl2pPr marL="256474" indent="0">
              <a:buFontTx/>
              <a:buNone/>
              <a:defRPr sz="900">
                <a:solidFill>
                  <a:schemeClr val="bg1"/>
                </a:solidFill>
              </a:defRPr>
            </a:lvl2pPr>
            <a:lvl3pPr marL="514718" indent="0">
              <a:buFontTx/>
              <a:buNone/>
              <a:defRPr sz="900">
                <a:solidFill>
                  <a:schemeClr val="bg1"/>
                </a:solidFill>
              </a:defRPr>
            </a:lvl3pPr>
            <a:lvl4pPr marL="765887" indent="0">
              <a:buFontTx/>
              <a:buNone/>
              <a:defRPr sz="900">
                <a:solidFill>
                  <a:schemeClr val="bg1"/>
                </a:solidFill>
              </a:defRPr>
            </a:lvl4pPr>
            <a:lvl5pPr marL="887934" indent="0">
              <a:buFontTx/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506413" y="275507"/>
            <a:ext cx="8462328" cy="67108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328468" y="7106709"/>
            <a:ext cx="227013" cy="138536"/>
          </a:xfrm>
          <a:prstGeom prst="rect">
            <a:avLst/>
          </a:prstGeom>
        </p:spPr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6806B0B-A96C-47D1-8AE2-3DC0B0F87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11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Placeholder 2"/>
          <p:cNvSpPr>
            <a:spLocks noGrp="1"/>
          </p:cNvSpPr>
          <p:nvPr>
            <p:ph idx="1"/>
          </p:nvPr>
        </p:nvSpPr>
        <p:spPr bwMode="auto">
          <a:xfrm>
            <a:off x="504766" y="2072640"/>
            <a:ext cx="9050714" cy="440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87492" indent="-203765">
              <a:lnSpc>
                <a:spcPts val="2139"/>
              </a:lnSpc>
              <a:spcAft>
                <a:spcPts val="1114"/>
              </a:spcAft>
              <a:defRPr sz="1800"/>
            </a:lvl1pPr>
            <a:lvl2pPr>
              <a:lnSpc>
                <a:spcPts val="1560"/>
              </a:lnSpc>
              <a:spcBef>
                <a:spcPts val="669"/>
              </a:spcBef>
              <a:spcAft>
                <a:spcPts val="446"/>
              </a:spcAft>
              <a:defRPr sz="1600"/>
            </a:lvl2pPr>
            <a:lvl3pPr>
              <a:lnSpc>
                <a:spcPts val="1560"/>
              </a:lnSpc>
              <a:spcBef>
                <a:spcPts val="669"/>
              </a:spcBef>
              <a:spcAft>
                <a:spcPts val="446"/>
              </a:spcAft>
              <a:defRPr sz="1200"/>
            </a:lvl3pPr>
            <a:lvl4pPr>
              <a:lnSpc>
                <a:spcPts val="1560"/>
              </a:lnSpc>
              <a:spcBef>
                <a:spcPts val="446"/>
              </a:spcBef>
              <a:spcAft>
                <a:spcPts val="223"/>
              </a:spcAft>
              <a:defRPr sz="1200"/>
            </a:lvl4pPr>
            <a:lvl5pPr>
              <a:lnSpc>
                <a:spcPts val="1560"/>
              </a:lnSpc>
              <a:spcBef>
                <a:spcPts val="0"/>
              </a:spcBef>
              <a:spcAft>
                <a:spcPts val="669"/>
              </a:spcAft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2920" y="6822440"/>
            <a:ext cx="7543800" cy="60452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>
                <a:solidFill>
                  <a:schemeClr val="bg1"/>
                </a:solidFill>
              </a:defRPr>
            </a:lvl1pPr>
            <a:lvl2pPr marL="256474" indent="0">
              <a:buFontTx/>
              <a:buNone/>
              <a:defRPr sz="900">
                <a:solidFill>
                  <a:schemeClr val="bg1"/>
                </a:solidFill>
              </a:defRPr>
            </a:lvl2pPr>
            <a:lvl3pPr marL="514718" indent="0">
              <a:buFontTx/>
              <a:buNone/>
              <a:defRPr sz="900">
                <a:solidFill>
                  <a:schemeClr val="bg1"/>
                </a:solidFill>
              </a:defRPr>
            </a:lvl3pPr>
            <a:lvl4pPr marL="765887" indent="0">
              <a:buFontTx/>
              <a:buNone/>
              <a:defRPr sz="900">
                <a:solidFill>
                  <a:schemeClr val="bg1"/>
                </a:solidFill>
              </a:defRPr>
            </a:lvl4pPr>
            <a:lvl5pPr marL="887934" indent="0">
              <a:buFontTx/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506413" y="275507"/>
            <a:ext cx="8462328" cy="67108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328468" y="7106709"/>
            <a:ext cx="227013" cy="138536"/>
          </a:xfrm>
          <a:prstGeom prst="rect">
            <a:avLst/>
          </a:prstGeom>
        </p:spPr>
        <p:txBody>
          <a:bodyPr/>
          <a:lstStyle>
            <a:lvl1pPr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9E08DC15-D617-4A9B-9E0B-8E55CB807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24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764019"/>
            <a:ext cx="10058400" cy="1008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8186906" y="1099732"/>
            <a:ext cx="149225" cy="212090"/>
          </a:xfrm>
          <a:custGeom>
            <a:avLst/>
            <a:gdLst/>
            <a:ahLst/>
            <a:cxnLst/>
            <a:rect l="l" t="t" r="r" b="b"/>
            <a:pathLst>
              <a:path w="149225" h="212090">
                <a:moveTo>
                  <a:pt x="103759" y="0"/>
                </a:moveTo>
                <a:lnTo>
                  <a:pt x="58276" y="8221"/>
                </a:lnTo>
                <a:lnTo>
                  <a:pt x="25861" y="31237"/>
                </a:lnTo>
                <a:lnTo>
                  <a:pt x="6455" y="66570"/>
                </a:lnTo>
                <a:lnTo>
                  <a:pt x="0" y="111747"/>
                </a:lnTo>
                <a:lnTo>
                  <a:pt x="4777" y="149101"/>
                </a:lnTo>
                <a:lnTo>
                  <a:pt x="20721" y="180984"/>
                </a:lnTo>
                <a:lnTo>
                  <a:pt x="50250" y="203194"/>
                </a:lnTo>
                <a:lnTo>
                  <a:pt x="95783" y="211531"/>
                </a:lnTo>
                <a:lnTo>
                  <a:pt x="110132" y="210869"/>
                </a:lnTo>
                <a:lnTo>
                  <a:pt x="123993" y="208999"/>
                </a:lnTo>
                <a:lnTo>
                  <a:pt x="137106" y="206093"/>
                </a:lnTo>
                <a:lnTo>
                  <a:pt x="149212" y="202323"/>
                </a:lnTo>
                <a:lnTo>
                  <a:pt x="145713" y="175298"/>
                </a:lnTo>
                <a:lnTo>
                  <a:pt x="104381" y="175298"/>
                </a:lnTo>
                <a:lnTo>
                  <a:pt x="77313" y="170660"/>
                </a:lnTo>
                <a:lnTo>
                  <a:pt x="58477" y="157072"/>
                </a:lnTo>
                <a:lnTo>
                  <a:pt x="47470" y="135023"/>
                </a:lnTo>
                <a:lnTo>
                  <a:pt x="43891" y="105003"/>
                </a:lnTo>
                <a:lnTo>
                  <a:pt x="47470" y="77187"/>
                </a:lnTo>
                <a:lnTo>
                  <a:pt x="58245" y="55219"/>
                </a:lnTo>
                <a:lnTo>
                  <a:pt x="76273" y="40795"/>
                </a:lnTo>
                <a:lnTo>
                  <a:pt x="101612" y="35610"/>
                </a:lnTo>
                <a:lnTo>
                  <a:pt x="144097" y="35610"/>
                </a:lnTo>
                <a:lnTo>
                  <a:pt x="147662" y="5524"/>
                </a:lnTo>
                <a:lnTo>
                  <a:pt x="137181" y="3107"/>
                </a:lnTo>
                <a:lnTo>
                  <a:pt x="126177" y="1381"/>
                </a:lnTo>
                <a:lnTo>
                  <a:pt x="114940" y="345"/>
                </a:lnTo>
                <a:lnTo>
                  <a:pt x="103759" y="0"/>
                </a:lnTo>
                <a:close/>
              </a:path>
              <a:path w="149225" h="212090">
                <a:moveTo>
                  <a:pt x="144602" y="166712"/>
                </a:moveTo>
                <a:lnTo>
                  <a:pt x="135554" y="170122"/>
                </a:lnTo>
                <a:lnTo>
                  <a:pt x="125182" y="172843"/>
                </a:lnTo>
                <a:lnTo>
                  <a:pt x="114464" y="174646"/>
                </a:lnTo>
                <a:lnTo>
                  <a:pt x="104381" y="175298"/>
                </a:lnTo>
                <a:lnTo>
                  <a:pt x="145713" y="175298"/>
                </a:lnTo>
                <a:lnTo>
                  <a:pt x="144602" y="166712"/>
                </a:lnTo>
                <a:close/>
              </a:path>
              <a:path w="149225" h="212090">
                <a:moveTo>
                  <a:pt x="144097" y="35610"/>
                </a:moveTo>
                <a:lnTo>
                  <a:pt x="101612" y="35610"/>
                </a:lnTo>
                <a:lnTo>
                  <a:pt x="112194" y="36008"/>
                </a:lnTo>
                <a:lnTo>
                  <a:pt x="122720" y="37182"/>
                </a:lnTo>
                <a:lnTo>
                  <a:pt x="133130" y="39104"/>
                </a:lnTo>
                <a:lnTo>
                  <a:pt x="143370" y="41744"/>
                </a:lnTo>
                <a:lnTo>
                  <a:pt x="144097" y="3561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8344089" y="1152532"/>
            <a:ext cx="128905" cy="159385"/>
          </a:xfrm>
          <a:custGeom>
            <a:avLst/>
            <a:gdLst/>
            <a:ahLst/>
            <a:cxnLst/>
            <a:rect l="l" t="t" r="r" b="b"/>
            <a:pathLst>
              <a:path w="128904" h="159384">
                <a:moveTo>
                  <a:pt x="124230" y="30391"/>
                </a:moveTo>
                <a:lnTo>
                  <a:pt x="58331" y="30391"/>
                </a:lnTo>
                <a:lnTo>
                  <a:pt x="72312" y="31936"/>
                </a:lnTo>
                <a:lnTo>
                  <a:pt x="81513" y="36533"/>
                </a:lnTo>
                <a:lnTo>
                  <a:pt x="86568" y="44123"/>
                </a:lnTo>
                <a:lnTo>
                  <a:pt x="88112" y="54648"/>
                </a:lnTo>
                <a:lnTo>
                  <a:pt x="88112" y="62941"/>
                </a:lnTo>
                <a:lnTo>
                  <a:pt x="52458" y="66534"/>
                </a:lnTo>
                <a:lnTo>
                  <a:pt x="24601" y="77179"/>
                </a:lnTo>
                <a:lnTo>
                  <a:pt x="6472" y="94675"/>
                </a:lnTo>
                <a:lnTo>
                  <a:pt x="0" y="118821"/>
                </a:lnTo>
                <a:lnTo>
                  <a:pt x="2926" y="135467"/>
                </a:lnTo>
                <a:lnTo>
                  <a:pt x="11436" y="148142"/>
                </a:lnTo>
                <a:lnTo>
                  <a:pt x="25128" y="156211"/>
                </a:lnTo>
                <a:lnTo>
                  <a:pt x="43599" y="159042"/>
                </a:lnTo>
                <a:lnTo>
                  <a:pt x="59776" y="156902"/>
                </a:lnTo>
                <a:lnTo>
                  <a:pt x="73766" y="150904"/>
                </a:lnTo>
                <a:lnTo>
                  <a:pt x="84877" y="141682"/>
                </a:lnTo>
                <a:lnTo>
                  <a:pt x="92417" y="129870"/>
                </a:lnTo>
                <a:lnTo>
                  <a:pt x="127539" y="129870"/>
                </a:lnTo>
                <a:lnTo>
                  <a:pt x="127523" y="128955"/>
                </a:lnTo>
                <a:lnTo>
                  <a:pt x="44208" y="128955"/>
                </a:lnTo>
                <a:lnTo>
                  <a:pt x="37464" y="122504"/>
                </a:lnTo>
                <a:lnTo>
                  <a:pt x="37464" y="112674"/>
                </a:lnTo>
                <a:lnTo>
                  <a:pt x="39551" y="103705"/>
                </a:lnTo>
                <a:lnTo>
                  <a:pt x="47248" y="95946"/>
                </a:lnTo>
                <a:lnTo>
                  <a:pt x="62716" y="90491"/>
                </a:lnTo>
                <a:lnTo>
                  <a:pt x="88112" y="88430"/>
                </a:lnTo>
                <a:lnTo>
                  <a:pt x="127419" y="88430"/>
                </a:lnTo>
                <a:lnTo>
                  <a:pt x="127419" y="53111"/>
                </a:lnTo>
                <a:lnTo>
                  <a:pt x="124492" y="30823"/>
                </a:lnTo>
                <a:lnTo>
                  <a:pt x="124230" y="30391"/>
                </a:lnTo>
                <a:close/>
              </a:path>
              <a:path w="128904" h="159384">
                <a:moveTo>
                  <a:pt x="127539" y="129870"/>
                </a:moveTo>
                <a:lnTo>
                  <a:pt x="92417" y="129870"/>
                </a:lnTo>
                <a:lnTo>
                  <a:pt x="92722" y="130174"/>
                </a:lnTo>
                <a:lnTo>
                  <a:pt x="91962" y="136323"/>
                </a:lnTo>
                <a:lnTo>
                  <a:pt x="91492" y="142728"/>
                </a:lnTo>
                <a:lnTo>
                  <a:pt x="91295" y="148142"/>
                </a:lnTo>
                <a:lnTo>
                  <a:pt x="91185" y="155968"/>
                </a:lnTo>
                <a:lnTo>
                  <a:pt x="128346" y="155968"/>
                </a:lnTo>
                <a:lnTo>
                  <a:pt x="127938" y="146246"/>
                </a:lnTo>
                <a:lnTo>
                  <a:pt x="127652" y="136323"/>
                </a:lnTo>
                <a:lnTo>
                  <a:pt x="127539" y="129870"/>
                </a:lnTo>
                <a:close/>
              </a:path>
              <a:path w="128904" h="159384">
                <a:moveTo>
                  <a:pt x="127419" y="88430"/>
                </a:moveTo>
                <a:lnTo>
                  <a:pt x="88112" y="88430"/>
                </a:lnTo>
                <a:lnTo>
                  <a:pt x="88112" y="92113"/>
                </a:lnTo>
                <a:lnTo>
                  <a:pt x="85748" y="105638"/>
                </a:lnTo>
                <a:lnTo>
                  <a:pt x="79097" y="117440"/>
                </a:lnTo>
                <a:lnTo>
                  <a:pt x="68819" y="125788"/>
                </a:lnTo>
                <a:lnTo>
                  <a:pt x="55575" y="128955"/>
                </a:lnTo>
                <a:lnTo>
                  <a:pt x="127523" y="128955"/>
                </a:lnTo>
                <a:lnTo>
                  <a:pt x="127419" y="88430"/>
                </a:lnTo>
                <a:close/>
              </a:path>
              <a:path w="128904" h="159384">
                <a:moveTo>
                  <a:pt x="64477" y="0"/>
                </a:moveTo>
                <a:lnTo>
                  <a:pt x="49808" y="709"/>
                </a:lnTo>
                <a:lnTo>
                  <a:pt x="35539" y="2686"/>
                </a:lnTo>
                <a:lnTo>
                  <a:pt x="22077" y="5700"/>
                </a:lnTo>
                <a:lnTo>
                  <a:pt x="9829" y="9524"/>
                </a:lnTo>
                <a:lnTo>
                  <a:pt x="13207" y="42367"/>
                </a:lnTo>
                <a:lnTo>
                  <a:pt x="23755" y="37388"/>
                </a:lnTo>
                <a:lnTo>
                  <a:pt x="35426" y="33616"/>
                </a:lnTo>
                <a:lnTo>
                  <a:pt x="47269" y="31226"/>
                </a:lnTo>
                <a:lnTo>
                  <a:pt x="58331" y="30391"/>
                </a:lnTo>
                <a:lnTo>
                  <a:pt x="124230" y="30391"/>
                </a:lnTo>
                <a:lnTo>
                  <a:pt x="114369" y="14120"/>
                </a:lnTo>
                <a:lnTo>
                  <a:pt x="95036" y="3635"/>
                </a:lnTo>
                <a:lnTo>
                  <a:pt x="64477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8517559" y="1084376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5">
                <a:moveTo>
                  <a:pt x="0" y="0"/>
                </a:moveTo>
                <a:lnTo>
                  <a:pt x="0" y="224129"/>
                </a:lnTo>
              </a:path>
            </a:pathLst>
          </a:custGeom>
          <a:ln w="39293">
            <a:solidFill>
              <a:srgbClr val="00659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8550098" y="1155911"/>
            <a:ext cx="153670" cy="153035"/>
          </a:xfrm>
          <a:custGeom>
            <a:avLst/>
            <a:gdLst/>
            <a:ahLst/>
            <a:cxnLst/>
            <a:rect l="l" t="t" r="r" b="b"/>
            <a:pathLst>
              <a:path w="153670" h="153034">
                <a:moveTo>
                  <a:pt x="42976" y="0"/>
                </a:moveTo>
                <a:lnTo>
                  <a:pt x="0" y="0"/>
                </a:lnTo>
                <a:lnTo>
                  <a:pt x="56489" y="152590"/>
                </a:lnTo>
                <a:lnTo>
                  <a:pt x="96405" y="152590"/>
                </a:lnTo>
                <a:lnTo>
                  <a:pt x="115134" y="102552"/>
                </a:lnTo>
                <a:lnTo>
                  <a:pt x="77368" y="102552"/>
                </a:lnTo>
                <a:lnTo>
                  <a:pt x="75134" y="94075"/>
                </a:lnTo>
                <a:lnTo>
                  <a:pt x="72644" y="85428"/>
                </a:lnTo>
                <a:lnTo>
                  <a:pt x="69981" y="76897"/>
                </a:lnTo>
                <a:lnTo>
                  <a:pt x="67233" y="68770"/>
                </a:lnTo>
                <a:lnTo>
                  <a:pt x="42976" y="0"/>
                </a:lnTo>
                <a:close/>
              </a:path>
              <a:path w="153670" h="153034">
                <a:moveTo>
                  <a:pt x="153517" y="0"/>
                </a:moveTo>
                <a:lnTo>
                  <a:pt x="111760" y="0"/>
                </a:lnTo>
                <a:lnTo>
                  <a:pt x="87198" y="70002"/>
                </a:lnTo>
                <a:lnTo>
                  <a:pt x="84548" y="78024"/>
                </a:lnTo>
                <a:lnTo>
                  <a:pt x="82126" y="86277"/>
                </a:lnTo>
                <a:lnTo>
                  <a:pt x="79934" y="94530"/>
                </a:lnTo>
                <a:lnTo>
                  <a:pt x="77978" y="102552"/>
                </a:lnTo>
                <a:lnTo>
                  <a:pt x="115134" y="102552"/>
                </a:lnTo>
                <a:lnTo>
                  <a:pt x="153517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8698396" y="1152533"/>
            <a:ext cx="135890" cy="159385"/>
          </a:xfrm>
          <a:custGeom>
            <a:avLst/>
            <a:gdLst/>
            <a:ahLst/>
            <a:cxnLst/>
            <a:rect l="l" t="t" r="r" b="b"/>
            <a:pathLst>
              <a:path w="135890" h="159384">
                <a:moveTo>
                  <a:pt x="71526" y="0"/>
                </a:moveTo>
                <a:lnTo>
                  <a:pt x="41051" y="6102"/>
                </a:lnTo>
                <a:lnTo>
                  <a:pt x="18608" y="23028"/>
                </a:lnTo>
                <a:lnTo>
                  <a:pt x="4743" y="48702"/>
                </a:lnTo>
                <a:lnTo>
                  <a:pt x="0" y="81051"/>
                </a:lnTo>
                <a:lnTo>
                  <a:pt x="4978" y="115906"/>
                </a:lnTo>
                <a:lnTo>
                  <a:pt x="19570" y="140196"/>
                </a:lnTo>
                <a:lnTo>
                  <a:pt x="43258" y="154412"/>
                </a:lnTo>
                <a:lnTo>
                  <a:pt x="75526" y="159042"/>
                </a:lnTo>
                <a:lnTo>
                  <a:pt x="89803" y="158413"/>
                </a:lnTo>
                <a:lnTo>
                  <a:pt x="103884" y="156546"/>
                </a:lnTo>
                <a:lnTo>
                  <a:pt x="117448" y="153469"/>
                </a:lnTo>
                <a:lnTo>
                  <a:pt x="130174" y="149212"/>
                </a:lnTo>
                <a:lnTo>
                  <a:pt x="127644" y="128333"/>
                </a:lnTo>
                <a:lnTo>
                  <a:pt x="81965" y="128333"/>
                </a:lnTo>
                <a:lnTo>
                  <a:pt x="63440" y="125728"/>
                </a:lnTo>
                <a:lnTo>
                  <a:pt x="50233" y="117856"/>
                </a:lnTo>
                <a:lnTo>
                  <a:pt x="42376" y="104630"/>
                </a:lnTo>
                <a:lnTo>
                  <a:pt x="39903" y="85966"/>
                </a:lnTo>
                <a:lnTo>
                  <a:pt x="134467" y="85966"/>
                </a:lnTo>
                <a:lnTo>
                  <a:pt x="135394" y="79514"/>
                </a:lnTo>
                <a:lnTo>
                  <a:pt x="135699" y="73380"/>
                </a:lnTo>
                <a:lnTo>
                  <a:pt x="135699" y="68160"/>
                </a:lnTo>
                <a:lnTo>
                  <a:pt x="134438" y="59258"/>
                </a:lnTo>
                <a:lnTo>
                  <a:pt x="40525" y="59258"/>
                </a:lnTo>
                <a:lnTo>
                  <a:pt x="43794" y="46733"/>
                </a:lnTo>
                <a:lnTo>
                  <a:pt x="50114" y="37145"/>
                </a:lnTo>
                <a:lnTo>
                  <a:pt x="59081" y="31013"/>
                </a:lnTo>
                <a:lnTo>
                  <a:pt x="70294" y="28854"/>
                </a:lnTo>
                <a:lnTo>
                  <a:pt x="125106" y="28854"/>
                </a:lnTo>
                <a:lnTo>
                  <a:pt x="120310" y="19916"/>
                </a:lnTo>
                <a:lnTo>
                  <a:pt x="100337" y="5338"/>
                </a:lnTo>
                <a:lnTo>
                  <a:pt x="71526" y="0"/>
                </a:lnTo>
                <a:close/>
              </a:path>
              <a:path w="135890" h="159384">
                <a:moveTo>
                  <a:pt x="126491" y="118821"/>
                </a:moveTo>
                <a:lnTo>
                  <a:pt x="116078" y="122895"/>
                </a:lnTo>
                <a:lnTo>
                  <a:pt x="104919" y="125877"/>
                </a:lnTo>
                <a:lnTo>
                  <a:pt x="93414" y="127709"/>
                </a:lnTo>
                <a:lnTo>
                  <a:pt x="81965" y="128333"/>
                </a:lnTo>
                <a:lnTo>
                  <a:pt x="127644" y="128333"/>
                </a:lnTo>
                <a:lnTo>
                  <a:pt x="126491" y="118821"/>
                </a:lnTo>
                <a:close/>
              </a:path>
              <a:path w="135890" h="159384">
                <a:moveTo>
                  <a:pt x="125106" y="28854"/>
                </a:moveTo>
                <a:lnTo>
                  <a:pt x="70294" y="28854"/>
                </a:lnTo>
                <a:lnTo>
                  <a:pt x="81505" y="30927"/>
                </a:lnTo>
                <a:lnTo>
                  <a:pt x="89950" y="36917"/>
                </a:lnTo>
                <a:lnTo>
                  <a:pt x="95172" y="46476"/>
                </a:lnTo>
                <a:lnTo>
                  <a:pt x="96710" y="59258"/>
                </a:lnTo>
                <a:lnTo>
                  <a:pt x="134438" y="59258"/>
                </a:lnTo>
                <a:lnTo>
                  <a:pt x="131933" y="41576"/>
                </a:lnTo>
                <a:lnTo>
                  <a:pt x="125106" y="28854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8855895" y="1152535"/>
            <a:ext cx="83820" cy="156210"/>
          </a:xfrm>
          <a:custGeom>
            <a:avLst/>
            <a:gdLst/>
            <a:ahLst/>
            <a:cxnLst/>
            <a:rect l="l" t="t" r="r" b="b"/>
            <a:pathLst>
              <a:path w="83820" h="156209">
                <a:moveTo>
                  <a:pt x="37147" y="3378"/>
                </a:moveTo>
                <a:lnTo>
                  <a:pt x="0" y="3378"/>
                </a:lnTo>
                <a:lnTo>
                  <a:pt x="0" y="155968"/>
                </a:lnTo>
                <a:lnTo>
                  <a:pt x="39293" y="155968"/>
                </a:lnTo>
                <a:lnTo>
                  <a:pt x="39293" y="93637"/>
                </a:lnTo>
                <a:lnTo>
                  <a:pt x="41943" y="66357"/>
                </a:lnTo>
                <a:lnTo>
                  <a:pt x="49890" y="48086"/>
                </a:lnTo>
                <a:lnTo>
                  <a:pt x="63130" y="38853"/>
                </a:lnTo>
                <a:lnTo>
                  <a:pt x="81660" y="38684"/>
                </a:lnTo>
                <a:lnTo>
                  <a:pt x="81881" y="34074"/>
                </a:lnTo>
                <a:lnTo>
                  <a:pt x="34378" y="34074"/>
                </a:lnTo>
                <a:lnTo>
                  <a:pt x="35588" y="25823"/>
                </a:lnTo>
                <a:lnTo>
                  <a:pt x="36453" y="17573"/>
                </a:lnTo>
                <a:lnTo>
                  <a:pt x="36973" y="9899"/>
                </a:lnTo>
                <a:lnTo>
                  <a:pt x="37147" y="3378"/>
                </a:lnTo>
                <a:close/>
              </a:path>
              <a:path w="83820" h="156209">
                <a:moveTo>
                  <a:pt x="83515" y="0"/>
                </a:moveTo>
                <a:lnTo>
                  <a:pt x="65826" y="1698"/>
                </a:lnTo>
                <a:lnTo>
                  <a:pt x="52114" y="8978"/>
                </a:lnTo>
                <a:lnTo>
                  <a:pt x="41974" y="20288"/>
                </a:lnTo>
                <a:lnTo>
                  <a:pt x="35001" y="34074"/>
                </a:lnTo>
                <a:lnTo>
                  <a:pt x="81881" y="34074"/>
                </a:lnTo>
                <a:lnTo>
                  <a:pt x="83515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8950756" y="1098503"/>
            <a:ext cx="102870" cy="213360"/>
          </a:xfrm>
          <a:custGeom>
            <a:avLst/>
            <a:gdLst/>
            <a:ahLst/>
            <a:cxnLst/>
            <a:rect l="l" t="t" r="r" b="b"/>
            <a:pathLst>
              <a:path w="102870" h="213359">
                <a:moveTo>
                  <a:pt x="65392" y="87807"/>
                </a:moveTo>
                <a:lnTo>
                  <a:pt x="26416" y="87807"/>
                </a:lnTo>
                <a:lnTo>
                  <a:pt x="26416" y="165176"/>
                </a:lnTo>
                <a:lnTo>
                  <a:pt x="28573" y="187682"/>
                </a:lnTo>
                <a:lnTo>
                  <a:pt x="35852" y="202476"/>
                </a:lnTo>
                <a:lnTo>
                  <a:pt x="49465" y="210592"/>
                </a:lnTo>
                <a:lnTo>
                  <a:pt x="70624" y="213067"/>
                </a:lnTo>
                <a:lnTo>
                  <a:pt x="78758" y="212789"/>
                </a:lnTo>
                <a:lnTo>
                  <a:pt x="86926" y="211993"/>
                </a:lnTo>
                <a:lnTo>
                  <a:pt x="94925" y="210737"/>
                </a:lnTo>
                <a:lnTo>
                  <a:pt x="102552" y="209080"/>
                </a:lnTo>
                <a:lnTo>
                  <a:pt x="102552" y="179908"/>
                </a:lnTo>
                <a:lnTo>
                  <a:pt x="83515" y="179908"/>
                </a:lnTo>
                <a:lnTo>
                  <a:pt x="74982" y="178738"/>
                </a:lnTo>
                <a:lnTo>
                  <a:pt x="69386" y="174690"/>
                </a:lnTo>
                <a:lnTo>
                  <a:pt x="66323" y="166958"/>
                </a:lnTo>
                <a:lnTo>
                  <a:pt x="65392" y="154736"/>
                </a:lnTo>
                <a:lnTo>
                  <a:pt x="65392" y="87807"/>
                </a:lnTo>
                <a:close/>
              </a:path>
              <a:path w="102870" h="213359">
                <a:moveTo>
                  <a:pt x="102552" y="177457"/>
                </a:moveTo>
                <a:lnTo>
                  <a:pt x="97028" y="178993"/>
                </a:lnTo>
                <a:lnTo>
                  <a:pt x="89966" y="179908"/>
                </a:lnTo>
                <a:lnTo>
                  <a:pt x="102552" y="179908"/>
                </a:lnTo>
                <a:lnTo>
                  <a:pt x="102552" y="177457"/>
                </a:lnTo>
                <a:close/>
              </a:path>
              <a:path w="102870" h="213359">
                <a:moveTo>
                  <a:pt x="102552" y="57403"/>
                </a:moveTo>
                <a:lnTo>
                  <a:pt x="0" y="57403"/>
                </a:lnTo>
                <a:lnTo>
                  <a:pt x="0" y="87807"/>
                </a:lnTo>
                <a:lnTo>
                  <a:pt x="102552" y="87807"/>
                </a:lnTo>
                <a:lnTo>
                  <a:pt x="102552" y="57403"/>
                </a:lnTo>
                <a:close/>
              </a:path>
              <a:path w="102870" h="213359">
                <a:moveTo>
                  <a:pt x="65392" y="0"/>
                </a:moveTo>
                <a:lnTo>
                  <a:pt x="26098" y="10426"/>
                </a:lnTo>
                <a:lnTo>
                  <a:pt x="26098" y="57403"/>
                </a:lnTo>
                <a:lnTo>
                  <a:pt x="65392" y="57403"/>
                </a:lnTo>
                <a:lnTo>
                  <a:pt x="65392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9176376" y="1260763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39" y="0"/>
                </a:lnTo>
                <a:lnTo>
                  <a:pt x="0" y="1396"/>
                </a:lnTo>
                <a:lnTo>
                  <a:pt x="0" y="44691"/>
                </a:lnTo>
                <a:lnTo>
                  <a:pt x="1739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6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9176376" y="1195590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39" y="0"/>
                </a:lnTo>
                <a:lnTo>
                  <a:pt x="0" y="1397"/>
                </a:lnTo>
                <a:lnTo>
                  <a:pt x="0" y="44691"/>
                </a:lnTo>
                <a:lnTo>
                  <a:pt x="1739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7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9176376" y="1065246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39" y="0"/>
                </a:lnTo>
                <a:lnTo>
                  <a:pt x="0" y="1397"/>
                </a:lnTo>
                <a:lnTo>
                  <a:pt x="0" y="44691"/>
                </a:lnTo>
                <a:lnTo>
                  <a:pt x="1739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7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9176376" y="1130418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39" y="0"/>
                </a:lnTo>
                <a:lnTo>
                  <a:pt x="0" y="1397"/>
                </a:lnTo>
                <a:lnTo>
                  <a:pt x="0" y="44691"/>
                </a:lnTo>
                <a:lnTo>
                  <a:pt x="1739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7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9176376" y="1000071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39" y="0"/>
                </a:lnTo>
                <a:lnTo>
                  <a:pt x="0" y="1397"/>
                </a:lnTo>
                <a:lnTo>
                  <a:pt x="0" y="44691"/>
                </a:lnTo>
                <a:lnTo>
                  <a:pt x="1739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7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9176376" y="934898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27" y="0"/>
                </a:lnTo>
                <a:lnTo>
                  <a:pt x="0" y="1397"/>
                </a:lnTo>
                <a:lnTo>
                  <a:pt x="0" y="44691"/>
                </a:lnTo>
                <a:lnTo>
                  <a:pt x="1727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7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5143501" y="6964465"/>
            <a:ext cx="1162685" cy="640079"/>
          </a:xfrm>
          <a:custGeom>
            <a:avLst/>
            <a:gdLst/>
            <a:ahLst/>
            <a:cxnLst/>
            <a:rect l="l" t="t" r="r" b="b"/>
            <a:pathLst>
              <a:path w="1162685" h="640079">
                <a:moveTo>
                  <a:pt x="0" y="640079"/>
                </a:moveTo>
                <a:lnTo>
                  <a:pt x="1162291" y="640079"/>
                </a:lnTo>
                <a:lnTo>
                  <a:pt x="1162291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CCDAE5"/>
          </a:solidFill>
        </p:spPr>
        <p:txBody>
          <a:bodyPr wrap="square" lIns="0" tIns="0" rIns="0" bIns="0" rtlCol="0"/>
          <a:lstStyle/>
          <a:p>
            <a:endParaRPr>
              <a:solidFill>
                <a:srgbClr val="1F497D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1E477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1F497D">
                  <a:tint val="75000"/>
                </a:srgb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srgbClr val="1F497D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1F49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41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 txBox="1">
            <a:spLocks/>
          </p:cNvSpPr>
          <p:nvPr userDrawn="1"/>
        </p:nvSpPr>
        <p:spPr>
          <a:xfrm>
            <a:off x="3855720" y="7474412"/>
            <a:ext cx="5699760" cy="259080"/>
          </a:xfrm>
          <a:prstGeom prst="rect">
            <a:avLst/>
          </a:prstGeom>
        </p:spPr>
        <p:txBody>
          <a:bodyPr lIns="104779" tIns="52391" rIns="104779" bIns="52391"/>
          <a:lstStyle>
            <a:lvl1pPr marL="0" indent="0" algn="ctr" rtl="0" eaLnBrk="1" fontAlgn="base" hangingPunct="1">
              <a:lnSpc>
                <a:spcPts val="1920"/>
              </a:lnSpc>
              <a:spcBef>
                <a:spcPct val="20000"/>
              </a:spcBef>
              <a:spcAft>
                <a:spcPts val="400"/>
              </a:spcAft>
              <a:buClrTx/>
              <a:buSzPct val="100000"/>
              <a:buFont typeface="Arial"/>
              <a:buNone/>
              <a:tabLst/>
              <a:defRPr sz="900" b="0" kern="1200" baseline="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114300" indent="0" algn="l" rtl="0" eaLnBrk="1" fontAlgn="base" hangingPunct="1">
              <a:lnSpc>
                <a:spcPts val="1400"/>
              </a:lnSpc>
              <a:spcBef>
                <a:spcPts val="600"/>
              </a:spcBef>
              <a:spcAft>
                <a:spcPts val="400"/>
              </a:spcAft>
              <a:buClrTx/>
              <a:buSzPct val="100000"/>
              <a:buFont typeface="Lucida Grande"/>
              <a:buNone/>
              <a:defRPr sz="1400" b="0" kern="12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285750" indent="0" algn="l" rtl="0" eaLnBrk="1" fontAlgn="base" hangingPunct="1">
              <a:lnSpc>
                <a:spcPts val="1400"/>
              </a:lnSpc>
              <a:spcBef>
                <a:spcPts val="600"/>
              </a:spcBef>
              <a:spcAft>
                <a:spcPts val="400"/>
              </a:spcAft>
              <a:buClrTx/>
              <a:buSzPct val="100000"/>
              <a:buFont typeface="Arial" pitchFamily="34" charset="0"/>
              <a:buNone/>
              <a:defRPr sz="1100" b="0" kern="12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457200" indent="0" algn="l" rtl="0" eaLnBrk="1" fontAlgn="base" hangingPunct="1">
              <a:lnSpc>
                <a:spcPts val="1400"/>
              </a:lnSpc>
              <a:spcBef>
                <a:spcPts val="200"/>
              </a:spcBef>
              <a:spcAft>
                <a:spcPts val="400"/>
              </a:spcAft>
              <a:buClrTx/>
              <a:buSzPct val="100000"/>
              <a:buFont typeface="Lucida Grande"/>
              <a:buNone/>
              <a:defRPr sz="1100" b="0" kern="12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628650" indent="0" algn="l" rtl="0" eaLnBrk="1" fontAlgn="base" hangingPunct="1">
              <a:lnSpc>
                <a:spcPts val="14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itchFamily="34" charset="0"/>
              <a:buNone/>
              <a:tabLst/>
              <a:defRPr sz="1100" b="0" kern="1200">
                <a:solidFill>
                  <a:schemeClr val="bg1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2513130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064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996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27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 smtClean="0"/>
              <a:t>For Eaton Vance Investment Counsel One-On-One Purposes Only.  Not for Outside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09637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 Placeholder 2"/>
          <p:cNvSpPr>
            <a:spLocks noGrp="1"/>
          </p:cNvSpPr>
          <p:nvPr>
            <p:ph idx="1"/>
          </p:nvPr>
        </p:nvSpPr>
        <p:spPr bwMode="auto">
          <a:xfrm>
            <a:off x="504766" y="2072640"/>
            <a:ext cx="9050714" cy="440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192823" indent="-209560">
              <a:lnSpc>
                <a:spcPts val="2201"/>
              </a:lnSpc>
              <a:spcAft>
                <a:spcPts val="1147"/>
              </a:spcAft>
              <a:defRPr sz="1800"/>
            </a:lvl1pPr>
            <a:lvl2pPr>
              <a:lnSpc>
                <a:spcPts val="1604"/>
              </a:lnSpc>
              <a:spcBef>
                <a:spcPts val="687"/>
              </a:spcBef>
              <a:spcAft>
                <a:spcPts val="458"/>
              </a:spcAft>
              <a:defRPr sz="1700"/>
            </a:lvl2pPr>
            <a:lvl3pPr>
              <a:lnSpc>
                <a:spcPts val="1604"/>
              </a:lnSpc>
              <a:spcBef>
                <a:spcPts val="687"/>
              </a:spcBef>
              <a:spcAft>
                <a:spcPts val="458"/>
              </a:spcAft>
              <a:defRPr sz="1300"/>
            </a:lvl3pPr>
            <a:lvl4pPr>
              <a:lnSpc>
                <a:spcPts val="1604"/>
              </a:lnSpc>
              <a:spcBef>
                <a:spcPts val="458"/>
              </a:spcBef>
              <a:spcAft>
                <a:spcPts val="230"/>
              </a:spcAft>
              <a:defRPr sz="1300"/>
            </a:lvl4pPr>
            <a:lvl5pPr>
              <a:lnSpc>
                <a:spcPts val="1604"/>
              </a:lnSpc>
              <a:spcBef>
                <a:spcPts val="0"/>
              </a:spcBef>
              <a:spcAft>
                <a:spcPts val="687"/>
              </a:spcAft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419100" y="172720"/>
            <a:ext cx="8462329" cy="671089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31388" y="7633864"/>
            <a:ext cx="227013" cy="1385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3ACEED-B1E6-4244-BEF7-6D43A11F3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78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764019"/>
            <a:ext cx="10058400" cy="10083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186906" y="1099732"/>
            <a:ext cx="149225" cy="212090"/>
          </a:xfrm>
          <a:custGeom>
            <a:avLst/>
            <a:gdLst/>
            <a:ahLst/>
            <a:cxnLst/>
            <a:rect l="l" t="t" r="r" b="b"/>
            <a:pathLst>
              <a:path w="149225" h="212090">
                <a:moveTo>
                  <a:pt x="103759" y="0"/>
                </a:moveTo>
                <a:lnTo>
                  <a:pt x="58276" y="8221"/>
                </a:lnTo>
                <a:lnTo>
                  <a:pt x="25861" y="31237"/>
                </a:lnTo>
                <a:lnTo>
                  <a:pt x="6455" y="66570"/>
                </a:lnTo>
                <a:lnTo>
                  <a:pt x="0" y="111747"/>
                </a:lnTo>
                <a:lnTo>
                  <a:pt x="4777" y="149101"/>
                </a:lnTo>
                <a:lnTo>
                  <a:pt x="20721" y="180984"/>
                </a:lnTo>
                <a:lnTo>
                  <a:pt x="50250" y="203194"/>
                </a:lnTo>
                <a:lnTo>
                  <a:pt x="95783" y="211531"/>
                </a:lnTo>
                <a:lnTo>
                  <a:pt x="110132" y="210869"/>
                </a:lnTo>
                <a:lnTo>
                  <a:pt x="123993" y="208999"/>
                </a:lnTo>
                <a:lnTo>
                  <a:pt x="137106" y="206093"/>
                </a:lnTo>
                <a:lnTo>
                  <a:pt x="149212" y="202323"/>
                </a:lnTo>
                <a:lnTo>
                  <a:pt x="145713" y="175298"/>
                </a:lnTo>
                <a:lnTo>
                  <a:pt x="104381" y="175298"/>
                </a:lnTo>
                <a:lnTo>
                  <a:pt x="77313" y="170660"/>
                </a:lnTo>
                <a:lnTo>
                  <a:pt x="58477" y="157072"/>
                </a:lnTo>
                <a:lnTo>
                  <a:pt x="47470" y="135023"/>
                </a:lnTo>
                <a:lnTo>
                  <a:pt x="43891" y="105003"/>
                </a:lnTo>
                <a:lnTo>
                  <a:pt x="47470" y="77187"/>
                </a:lnTo>
                <a:lnTo>
                  <a:pt x="58245" y="55219"/>
                </a:lnTo>
                <a:lnTo>
                  <a:pt x="76273" y="40795"/>
                </a:lnTo>
                <a:lnTo>
                  <a:pt x="101612" y="35610"/>
                </a:lnTo>
                <a:lnTo>
                  <a:pt x="144097" y="35610"/>
                </a:lnTo>
                <a:lnTo>
                  <a:pt x="147662" y="5524"/>
                </a:lnTo>
                <a:lnTo>
                  <a:pt x="137181" y="3107"/>
                </a:lnTo>
                <a:lnTo>
                  <a:pt x="126177" y="1381"/>
                </a:lnTo>
                <a:lnTo>
                  <a:pt x="114940" y="345"/>
                </a:lnTo>
                <a:lnTo>
                  <a:pt x="103759" y="0"/>
                </a:lnTo>
                <a:close/>
              </a:path>
              <a:path w="149225" h="212090">
                <a:moveTo>
                  <a:pt x="144602" y="166712"/>
                </a:moveTo>
                <a:lnTo>
                  <a:pt x="135554" y="170122"/>
                </a:lnTo>
                <a:lnTo>
                  <a:pt x="125182" y="172843"/>
                </a:lnTo>
                <a:lnTo>
                  <a:pt x="114464" y="174646"/>
                </a:lnTo>
                <a:lnTo>
                  <a:pt x="104381" y="175298"/>
                </a:lnTo>
                <a:lnTo>
                  <a:pt x="145713" y="175298"/>
                </a:lnTo>
                <a:lnTo>
                  <a:pt x="144602" y="166712"/>
                </a:lnTo>
                <a:close/>
              </a:path>
              <a:path w="149225" h="212090">
                <a:moveTo>
                  <a:pt x="144097" y="35610"/>
                </a:moveTo>
                <a:lnTo>
                  <a:pt x="101612" y="35610"/>
                </a:lnTo>
                <a:lnTo>
                  <a:pt x="112194" y="36008"/>
                </a:lnTo>
                <a:lnTo>
                  <a:pt x="122720" y="37182"/>
                </a:lnTo>
                <a:lnTo>
                  <a:pt x="133130" y="39104"/>
                </a:lnTo>
                <a:lnTo>
                  <a:pt x="143370" y="41744"/>
                </a:lnTo>
                <a:lnTo>
                  <a:pt x="144097" y="3561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344089" y="1152532"/>
            <a:ext cx="128905" cy="159385"/>
          </a:xfrm>
          <a:custGeom>
            <a:avLst/>
            <a:gdLst/>
            <a:ahLst/>
            <a:cxnLst/>
            <a:rect l="l" t="t" r="r" b="b"/>
            <a:pathLst>
              <a:path w="128904" h="159384">
                <a:moveTo>
                  <a:pt x="124230" y="30391"/>
                </a:moveTo>
                <a:lnTo>
                  <a:pt x="58331" y="30391"/>
                </a:lnTo>
                <a:lnTo>
                  <a:pt x="72312" y="31936"/>
                </a:lnTo>
                <a:lnTo>
                  <a:pt x="81513" y="36533"/>
                </a:lnTo>
                <a:lnTo>
                  <a:pt x="86568" y="44123"/>
                </a:lnTo>
                <a:lnTo>
                  <a:pt x="88112" y="54648"/>
                </a:lnTo>
                <a:lnTo>
                  <a:pt x="88112" y="62941"/>
                </a:lnTo>
                <a:lnTo>
                  <a:pt x="52458" y="66534"/>
                </a:lnTo>
                <a:lnTo>
                  <a:pt x="24601" y="77179"/>
                </a:lnTo>
                <a:lnTo>
                  <a:pt x="6472" y="94675"/>
                </a:lnTo>
                <a:lnTo>
                  <a:pt x="0" y="118821"/>
                </a:lnTo>
                <a:lnTo>
                  <a:pt x="2926" y="135467"/>
                </a:lnTo>
                <a:lnTo>
                  <a:pt x="11436" y="148142"/>
                </a:lnTo>
                <a:lnTo>
                  <a:pt x="25128" y="156211"/>
                </a:lnTo>
                <a:lnTo>
                  <a:pt x="43599" y="159042"/>
                </a:lnTo>
                <a:lnTo>
                  <a:pt x="59776" y="156902"/>
                </a:lnTo>
                <a:lnTo>
                  <a:pt x="73766" y="150904"/>
                </a:lnTo>
                <a:lnTo>
                  <a:pt x="84877" y="141682"/>
                </a:lnTo>
                <a:lnTo>
                  <a:pt x="92417" y="129870"/>
                </a:lnTo>
                <a:lnTo>
                  <a:pt x="127539" y="129870"/>
                </a:lnTo>
                <a:lnTo>
                  <a:pt x="127523" y="128955"/>
                </a:lnTo>
                <a:lnTo>
                  <a:pt x="44208" y="128955"/>
                </a:lnTo>
                <a:lnTo>
                  <a:pt x="37464" y="122504"/>
                </a:lnTo>
                <a:lnTo>
                  <a:pt x="37464" y="112674"/>
                </a:lnTo>
                <a:lnTo>
                  <a:pt x="39551" y="103705"/>
                </a:lnTo>
                <a:lnTo>
                  <a:pt x="47248" y="95946"/>
                </a:lnTo>
                <a:lnTo>
                  <a:pt x="62716" y="90491"/>
                </a:lnTo>
                <a:lnTo>
                  <a:pt x="88112" y="88430"/>
                </a:lnTo>
                <a:lnTo>
                  <a:pt x="127419" y="88430"/>
                </a:lnTo>
                <a:lnTo>
                  <a:pt x="127419" y="53111"/>
                </a:lnTo>
                <a:lnTo>
                  <a:pt x="124492" y="30823"/>
                </a:lnTo>
                <a:lnTo>
                  <a:pt x="124230" y="30391"/>
                </a:lnTo>
                <a:close/>
              </a:path>
              <a:path w="128904" h="159384">
                <a:moveTo>
                  <a:pt x="127539" y="129870"/>
                </a:moveTo>
                <a:lnTo>
                  <a:pt x="92417" y="129870"/>
                </a:lnTo>
                <a:lnTo>
                  <a:pt x="92722" y="130174"/>
                </a:lnTo>
                <a:lnTo>
                  <a:pt x="91962" y="136323"/>
                </a:lnTo>
                <a:lnTo>
                  <a:pt x="91492" y="142728"/>
                </a:lnTo>
                <a:lnTo>
                  <a:pt x="91295" y="148142"/>
                </a:lnTo>
                <a:lnTo>
                  <a:pt x="91185" y="155968"/>
                </a:lnTo>
                <a:lnTo>
                  <a:pt x="128346" y="155968"/>
                </a:lnTo>
                <a:lnTo>
                  <a:pt x="127938" y="146246"/>
                </a:lnTo>
                <a:lnTo>
                  <a:pt x="127652" y="136323"/>
                </a:lnTo>
                <a:lnTo>
                  <a:pt x="127539" y="129870"/>
                </a:lnTo>
                <a:close/>
              </a:path>
              <a:path w="128904" h="159384">
                <a:moveTo>
                  <a:pt x="127419" y="88430"/>
                </a:moveTo>
                <a:lnTo>
                  <a:pt x="88112" y="88430"/>
                </a:lnTo>
                <a:lnTo>
                  <a:pt x="88112" y="92113"/>
                </a:lnTo>
                <a:lnTo>
                  <a:pt x="85748" y="105638"/>
                </a:lnTo>
                <a:lnTo>
                  <a:pt x="79097" y="117440"/>
                </a:lnTo>
                <a:lnTo>
                  <a:pt x="68819" y="125788"/>
                </a:lnTo>
                <a:lnTo>
                  <a:pt x="55575" y="128955"/>
                </a:lnTo>
                <a:lnTo>
                  <a:pt x="127523" y="128955"/>
                </a:lnTo>
                <a:lnTo>
                  <a:pt x="127419" y="88430"/>
                </a:lnTo>
                <a:close/>
              </a:path>
              <a:path w="128904" h="159384">
                <a:moveTo>
                  <a:pt x="64477" y="0"/>
                </a:moveTo>
                <a:lnTo>
                  <a:pt x="49808" y="709"/>
                </a:lnTo>
                <a:lnTo>
                  <a:pt x="35539" y="2686"/>
                </a:lnTo>
                <a:lnTo>
                  <a:pt x="22077" y="5700"/>
                </a:lnTo>
                <a:lnTo>
                  <a:pt x="9829" y="9524"/>
                </a:lnTo>
                <a:lnTo>
                  <a:pt x="13207" y="42367"/>
                </a:lnTo>
                <a:lnTo>
                  <a:pt x="23755" y="37388"/>
                </a:lnTo>
                <a:lnTo>
                  <a:pt x="35426" y="33616"/>
                </a:lnTo>
                <a:lnTo>
                  <a:pt x="47269" y="31226"/>
                </a:lnTo>
                <a:lnTo>
                  <a:pt x="58331" y="30391"/>
                </a:lnTo>
                <a:lnTo>
                  <a:pt x="124230" y="30391"/>
                </a:lnTo>
                <a:lnTo>
                  <a:pt x="114369" y="14120"/>
                </a:lnTo>
                <a:lnTo>
                  <a:pt x="95036" y="3635"/>
                </a:lnTo>
                <a:lnTo>
                  <a:pt x="64477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517559" y="1084376"/>
            <a:ext cx="0" cy="224154"/>
          </a:xfrm>
          <a:custGeom>
            <a:avLst/>
            <a:gdLst/>
            <a:ahLst/>
            <a:cxnLst/>
            <a:rect l="l" t="t" r="r" b="b"/>
            <a:pathLst>
              <a:path h="224155">
                <a:moveTo>
                  <a:pt x="0" y="0"/>
                </a:moveTo>
                <a:lnTo>
                  <a:pt x="0" y="224129"/>
                </a:lnTo>
              </a:path>
            </a:pathLst>
          </a:custGeom>
          <a:ln w="39293">
            <a:solidFill>
              <a:srgbClr val="0065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550098" y="1155911"/>
            <a:ext cx="153670" cy="153035"/>
          </a:xfrm>
          <a:custGeom>
            <a:avLst/>
            <a:gdLst/>
            <a:ahLst/>
            <a:cxnLst/>
            <a:rect l="l" t="t" r="r" b="b"/>
            <a:pathLst>
              <a:path w="153670" h="153034">
                <a:moveTo>
                  <a:pt x="42976" y="0"/>
                </a:moveTo>
                <a:lnTo>
                  <a:pt x="0" y="0"/>
                </a:lnTo>
                <a:lnTo>
                  <a:pt x="56489" y="152590"/>
                </a:lnTo>
                <a:lnTo>
                  <a:pt x="96405" y="152590"/>
                </a:lnTo>
                <a:lnTo>
                  <a:pt x="115134" y="102552"/>
                </a:lnTo>
                <a:lnTo>
                  <a:pt x="77368" y="102552"/>
                </a:lnTo>
                <a:lnTo>
                  <a:pt x="75134" y="94075"/>
                </a:lnTo>
                <a:lnTo>
                  <a:pt x="72644" y="85428"/>
                </a:lnTo>
                <a:lnTo>
                  <a:pt x="69981" y="76897"/>
                </a:lnTo>
                <a:lnTo>
                  <a:pt x="67233" y="68770"/>
                </a:lnTo>
                <a:lnTo>
                  <a:pt x="42976" y="0"/>
                </a:lnTo>
                <a:close/>
              </a:path>
              <a:path w="153670" h="153034">
                <a:moveTo>
                  <a:pt x="153517" y="0"/>
                </a:moveTo>
                <a:lnTo>
                  <a:pt x="111760" y="0"/>
                </a:lnTo>
                <a:lnTo>
                  <a:pt x="87198" y="70002"/>
                </a:lnTo>
                <a:lnTo>
                  <a:pt x="84548" y="78024"/>
                </a:lnTo>
                <a:lnTo>
                  <a:pt x="82126" y="86277"/>
                </a:lnTo>
                <a:lnTo>
                  <a:pt x="79934" y="94530"/>
                </a:lnTo>
                <a:lnTo>
                  <a:pt x="77978" y="102552"/>
                </a:lnTo>
                <a:lnTo>
                  <a:pt x="115134" y="102552"/>
                </a:lnTo>
                <a:lnTo>
                  <a:pt x="153517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698396" y="1152533"/>
            <a:ext cx="135890" cy="159385"/>
          </a:xfrm>
          <a:custGeom>
            <a:avLst/>
            <a:gdLst/>
            <a:ahLst/>
            <a:cxnLst/>
            <a:rect l="l" t="t" r="r" b="b"/>
            <a:pathLst>
              <a:path w="135890" h="159384">
                <a:moveTo>
                  <a:pt x="71526" y="0"/>
                </a:moveTo>
                <a:lnTo>
                  <a:pt x="41051" y="6102"/>
                </a:lnTo>
                <a:lnTo>
                  <a:pt x="18608" y="23028"/>
                </a:lnTo>
                <a:lnTo>
                  <a:pt x="4743" y="48702"/>
                </a:lnTo>
                <a:lnTo>
                  <a:pt x="0" y="81051"/>
                </a:lnTo>
                <a:lnTo>
                  <a:pt x="4978" y="115906"/>
                </a:lnTo>
                <a:lnTo>
                  <a:pt x="19570" y="140196"/>
                </a:lnTo>
                <a:lnTo>
                  <a:pt x="43258" y="154412"/>
                </a:lnTo>
                <a:lnTo>
                  <a:pt x="75526" y="159042"/>
                </a:lnTo>
                <a:lnTo>
                  <a:pt x="89803" y="158413"/>
                </a:lnTo>
                <a:lnTo>
                  <a:pt x="103884" y="156546"/>
                </a:lnTo>
                <a:lnTo>
                  <a:pt x="117448" y="153469"/>
                </a:lnTo>
                <a:lnTo>
                  <a:pt x="130174" y="149212"/>
                </a:lnTo>
                <a:lnTo>
                  <a:pt x="127644" y="128333"/>
                </a:lnTo>
                <a:lnTo>
                  <a:pt x="81965" y="128333"/>
                </a:lnTo>
                <a:lnTo>
                  <a:pt x="63440" y="125728"/>
                </a:lnTo>
                <a:lnTo>
                  <a:pt x="50233" y="117856"/>
                </a:lnTo>
                <a:lnTo>
                  <a:pt x="42376" y="104630"/>
                </a:lnTo>
                <a:lnTo>
                  <a:pt x="39903" y="85966"/>
                </a:lnTo>
                <a:lnTo>
                  <a:pt x="134467" y="85966"/>
                </a:lnTo>
                <a:lnTo>
                  <a:pt x="135394" y="79514"/>
                </a:lnTo>
                <a:lnTo>
                  <a:pt x="135699" y="73380"/>
                </a:lnTo>
                <a:lnTo>
                  <a:pt x="135699" y="68160"/>
                </a:lnTo>
                <a:lnTo>
                  <a:pt x="134438" y="59258"/>
                </a:lnTo>
                <a:lnTo>
                  <a:pt x="40525" y="59258"/>
                </a:lnTo>
                <a:lnTo>
                  <a:pt x="43794" y="46733"/>
                </a:lnTo>
                <a:lnTo>
                  <a:pt x="50114" y="37145"/>
                </a:lnTo>
                <a:lnTo>
                  <a:pt x="59081" y="31013"/>
                </a:lnTo>
                <a:lnTo>
                  <a:pt x="70294" y="28854"/>
                </a:lnTo>
                <a:lnTo>
                  <a:pt x="125106" y="28854"/>
                </a:lnTo>
                <a:lnTo>
                  <a:pt x="120310" y="19916"/>
                </a:lnTo>
                <a:lnTo>
                  <a:pt x="100337" y="5338"/>
                </a:lnTo>
                <a:lnTo>
                  <a:pt x="71526" y="0"/>
                </a:lnTo>
                <a:close/>
              </a:path>
              <a:path w="135890" h="159384">
                <a:moveTo>
                  <a:pt x="126491" y="118821"/>
                </a:moveTo>
                <a:lnTo>
                  <a:pt x="116078" y="122895"/>
                </a:lnTo>
                <a:lnTo>
                  <a:pt x="104919" y="125877"/>
                </a:lnTo>
                <a:lnTo>
                  <a:pt x="93414" y="127709"/>
                </a:lnTo>
                <a:lnTo>
                  <a:pt x="81965" y="128333"/>
                </a:lnTo>
                <a:lnTo>
                  <a:pt x="127644" y="128333"/>
                </a:lnTo>
                <a:lnTo>
                  <a:pt x="126491" y="118821"/>
                </a:lnTo>
                <a:close/>
              </a:path>
              <a:path w="135890" h="159384">
                <a:moveTo>
                  <a:pt x="125106" y="28854"/>
                </a:moveTo>
                <a:lnTo>
                  <a:pt x="70294" y="28854"/>
                </a:lnTo>
                <a:lnTo>
                  <a:pt x="81505" y="30927"/>
                </a:lnTo>
                <a:lnTo>
                  <a:pt x="89950" y="36917"/>
                </a:lnTo>
                <a:lnTo>
                  <a:pt x="95172" y="46476"/>
                </a:lnTo>
                <a:lnTo>
                  <a:pt x="96710" y="59258"/>
                </a:lnTo>
                <a:lnTo>
                  <a:pt x="134438" y="59258"/>
                </a:lnTo>
                <a:lnTo>
                  <a:pt x="131933" y="41576"/>
                </a:lnTo>
                <a:lnTo>
                  <a:pt x="125106" y="28854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855895" y="1152535"/>
            <a:ext cx="83820" cy="156210"/>
          </a:xfrm>
          <a:custGeom>
            <a:avLst/>
            <a:gdLst/>
            <a:ahLst/>
            <a:cxnLst/>
            <a:rect l="l" t="t" r="r" b="b"/>
            <a:pathLst>
              <a:path w="83820" h="156209">
                <a:moveTo>
                  <a:pt x="37147" y="3378"/>
                </a:moveTo>
                <a:lnTo>
                  <a:pt x="0" y="3378"/>
                </a:lnTo>
                <a:lnTo>
                  <a:pt x="0" y="155968"/>
                </a:lnTo>
                <a:lnTo>
                  <a:pt x="39293" y="155968"/>
                </a:lnTo>
                <a:lnTo>
                  <a:pt x="39293" y="93637"/>
                </a:lnTo>
                <a:lnTo>
                  <a:pt x="41943" y="66357"/>
                </a:lnTo>
                <a:lnTo>
                  <a:pt x="49890" y="48086"/>
                </a:lnTo>
                <a:lnTo>
                  <a:pt x="63130" y="38853"/>
                </a:lnTo>
                <a:lnTo>
                  <a:pt x="81660" y="38684"/>
                </a:lnTo>
                <a:lnTo>
                  <a:pt x="81881" y="34074"/>
                </a:lnTo>
                <a:lnTo>
                  <a:pt x="34378" y="34074"/>
                </a:lnTo>
                <a:lnTo>
                  <a:pt x="35588" y="25823"/>
                </a:lnTo>
                <a:lnTo>
                  <a:pt x="36453" y="17573"/>
                </a:lnTo>
                <a:lnTo>
                  <a:pt x="36973" y="9899"/>
                </a:lnTo>
                <a:lnTo>
                  <a:pt x="37147" y="3378"/>
                </a:lnTo>
                <a:close/>
              </a:path>
              <a:path w="83820" h="156209">
                <a:moveTo>
                  <a:pt x="83515" y="0"/>
                </a:moveTo>
                <a:lnTo>
                  <a:pt x="65826" y="1698"/>
                </a:lnTo>
                <a:lnTo>
                  <a:pt x="52114" y="8978"/>
                </a:lnTo>
                <a:lnTo>
                  <a:pt x="41974" y="20288"/>
                </a:lnTo>
                <a:lnTo>
                  <a:pt x="35001" y="34074"/>
                </a:lnTo>
                <a:lnTo>
                  <a:pt x="81881" y="34074"/>
                </a:lnTo>
                <a:lnTo>
                  <a:pt x="83515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8950756" y="1098503"/>
            <a:ext cx="102870" cy="213360"/>
          </a:xfrm>
          <a:custGeom>
            <a:avLst/>
            <a:gdLst/>
            <a:ahLst/>
            <a:cxnLst/>
            <a:rect l="l" t="t" r="r" b="b"/>
            <a:pathLst>
              <a:path w="102870" h="213359">
                <a:moveTo>
                  <a:pt x="65392" y="87807"/>
                </a:moveTo>
                <a:lnTo>
                  <a:pt x="26416" y="87807"/>
                </a:lnTo>
                <a:lnTo>
                  <a:pt x="26416" y="165176"/>
                </a:lnTo>
                <a:lnTo>
                  <a:pt x="28573" y="187682"/>
                </a:lnTo>
                <a:lnTo>
                  <a:pt x="35852" y="202476"/>
                </a:lnTo>
                <a:lnTo>
                  <a:pt x="49465" y="210592"/>
                </a:lnTo>
                <a:lnTo>
                  <a:pt x="70624" y="213067"/>
                </a:lnTo>
                <a:lnTo>
                  <a:pt x="78758" y="212789"/>
                </a:lnTo>
                <a:lnTo>
                  <a:pt x="86926" y="211993"/>
                </a:lnTo>
                <a:lnTo>
                  <a:pt x="94925" y="210737"/>
                </a:lnTo>
                <a:lnTo>
                  <a:pt x="102552" y="209080"/>
                </a:lnTo>
                <a:lnTo>
                  <a:pt x="102552" y="179908"/>
                </a:lnTo>
                <a:lnTo>
                  <a:pt x="83515" y="179908"/>
                </a:lnTo>
                <a:lnTo>
                  <a:pt x="74982" y="178738"/>
                </a:lnTo>
                <a:lnTo>
                  <a:pt x="69386" y="174690"/>
                </a:lnTo>
                <a:lnTo>
                  <a:pt x="66323" y="166958"/>
                </a:lnTo>
                <a:lnTo>
                  <a:pt x="65392" y="154736"/>
                </a:lnTo>
                <a:lnTo>
                  <a:pt x="65392" y="87807"/>
                </a:lnTo>
                <a:close/>
              </a:path>
              <a:path w="102870" h="213359">
                <a:moveTo>
                  <a:pt x="102552" y="177457"/>
                </a:moveTo>
                <a:lnTo>
                  <a:pt x="97028" y="178993"/>
                </a:lnTo>
                <a:lnTo>
                  <a:pt x="89966" y="179908"/>
                </a:lnTo>
                <a:lnTo>
                  <a:pt x="102552" y="179908"/>
                </a:lnTo>
                <a:lnTo>
                  <a:pt x="102552" y="177457"/>
                </a:lnTo>
                <a:close/>
              </a:path>
              <a:path w="102870" h="213359">
                <a:moveTo>
                  <a:pt x="102552" y="57403"/>
                </a:moveTo>
                <a:lnTo>
                  <a:pt x="0" y="57403"/>
                </a:lnTo>
                <a:lnTo>
                  <a:pt x="0" y="87807"/>
                </a:lnTo>
                <a:lnTo>
                  <a:pt x="102552" y="87807"/>
                </a:lnTo>
                <a:lnTo>
                  <a:pt x="102552" y="57403"/>
                </a:lnTo>
                <a:close/>
              </a:path>
              <a:path w="102870" h="213359">
                <a:moveTo>
                  <a:pt x="65392" y="0"/>
                </a:moveTo>
                <a:lnTo>
                  <a:pt x="26098" y="10426"/>
                </a:lnTo>
                <a:lnTo>
                  <a:pt x="26098" y="57403"/>
                </a:lnTo>
                <a:lnTo>
                  <a:pt x="65392" y="57403"/>
                </a:lnTo>
                <a:lnTo>
                  <a:pt x="65392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176376" y="1260763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39" y="0"/>
                </a:lnTo>
                <a:lnTo>
                  <a:pt x="0" y="1396"/>
                </a:lnTo>
                <a:lnTo>
                  <a:pt x="0" y="44691"/>
                </a:lnTo>
                <a:lnTo>
                  <a:pt x="1739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6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176376" y="1195590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39" y="0"/>
                </a:lnTo>
                <a:lnTo>
                  <a:pt x="0" y="1397"/>
                </a:lnTo>
                <a:lnTo>
                  <a:pt x="0" y="44691"/>
                </a:lnTo>
                <a:lnTo>
                  <a:pt x="1739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7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176376" y="1065246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39" y="0"/>
                </a:lnTo>
                <a:lnTo>
                  <a:pt x="0" y="1397"/>
                </a:lnTo>
                <a:lnTo>
                  <a:pt x="0" y="44691"/>
                </a:lnTo>
                <a:lnTo>
                  <a:pt x="1739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7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9176376" y="1130418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39" y="0"/>
                </a:lnTo>
                <a:lnTo>
                  <a:pt x="0" y="1397"/>
                </a:lnTo>
                <a:lnTo>
                  <a:pt x="0" y="44691"/>
                </a:lnTo>
                <a:lnTo>
                  <a:pt x="1739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7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176376" y="1000071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39" y="0"/>
                </a:lnTo>
                <a:lnTo>
                  <a:pt x="0" y="1397"/>
                </a:lnTo>
                <a:lnTo>
                  <a:pt x="0" y="44691"/>
                </a:lnTo>
                <a:lnTo>
                  <a:pt x="1739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7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176376" y="934898"/>
            <a:ext cx="272415" cy="46354"/>
          </a:xfrm>
          <a:custGeom>
            <a:avLst/>
            <a:gdLst/>
            <a:ahLst/>
            <a:cxnLst/>
            <a:rect l="l" t="t" r="r" b="b"/>
            <a:pathLst>
              <a:path w="272415" h="46355">
                <a:moveTo>
                  <a:pt x="270649" y="0"/>
                </a:moveTo>
                <a:lnTo>
                  <a:pt x="1727" y="0"/>
                </a:lnTo>
                <a:lnTo>
                  <a:pt x="0" y="1397"/>
                </a:lnTo>
                <a:lnTo>
                  <a:pt x="0" y="44691"/>
                </a:lnTo>
                <a:lnTo>
                  <a:pt x="1727" y="46088"/>
                </a:lnTo>
                <a:lnTo>
                  <a:pt x="270649" y="46088"/>
                </a:lnTo>
                <a:lnTo>
                  <a:pt x="272389" y="44691"/>
                </a:lnTo>
                <a:lnTo>
                  <a:pt x="272389" y="1397"/>
                </a:lnTo>
                <a:lnTo>
                  <a:pt x="270649" y="0"/>
                </a:lnTo>
                <a:close/>
              </a:path>
            </a:pathLst>
          </a:custGeom>
          <a:solidFill>
            <a:srgbClr val="0065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5143501" y="6964465"/>
            <a:ext cx="1162685" cy="640079"/>
          </a:xfrm>
          <a:custGeom>
            <a:avLst/>
            <a:gdLst/>
            <a:ahLst/>
            <a:cxnLst/>
            <a:rect l="l" t="t" r="r" b="b"/>
            <a:pathLst>
              <a:path w="1162685" h="640079">
                <a:moveTo>
                  <a:pt x="0" y="640079"/>
                </a:moveTo>
                <a:lnTo>
                  <a:pt x="1162291" y="640079"/>
                </a:lnTo>
                <a:lnTo>
                  <a:pt x="1162291" y="0"/>
                </a:lnTo>
                <a:lnTo>
                  <a:pt x="0" y="0"/>
                </a:lnTo>
                <a:lnTo>
                  <a:pt x="0" y="640079"/>
                </a:lnTo>
                <a:close/>
              </a:path>
            </a:pathLst>
          </a:custGeom>
          <a:solidFill>
            <a:srgbClr val="CCDA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1E477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231F20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257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0ECC-7E20-42B4-BD67-A3E5D2854D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1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0ECC-7E20-42B4-BD67-A3E5D2854D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6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3EB65-F828-482D-9587-7381BCF07AA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79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B5646-1D7D-4626-9D2A-2536B50A36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05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229" y="1295400"/>
            <a:ext cx="9220200" cy="591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7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286498"/>
            <a:ext cx="930402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52358" rIns="104719" bIns="5235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722284" y="7340600"/>
            <a:ext cx="419100" cy="259080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endParaRPr lang="en-US" smtClean="0"/>
          </a:p>
          <a:p>
            <a:fld id="{F53ACEED-B1E6-4244-BEF7-6D43A11F39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4" y="7327582"/>
            <a:ext cx="1230995" cy="35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8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73" r:id="rId4"/>
    <p:sldLayoutId id="2147483748" r:id="rId5"/>
    <p:sldLayoutId id="214748377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rgbClr val="000000"/>
          </a:solidFill>
          <a:latin typeface="+mj-lt"/>
          <a:ea typeface="ＭＳ Ｐゴシック" charset="-128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5pPr>
      <a:lvl6pPr marL="523593"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6pPr>
      <a:lvl7pPr marL="1047186"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7pPr>
      <a:lvl8pPr marL="1570781"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8pPr>
      <a:lvl9pPr marL="2094374"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9pPr>
    </p:titleStyle>
    <p:bodyStyle>
      <a:lvl1pPr marL="198283" indent="-198283" algn="l" rtl="0" eaLnBrk="1" fontAlgn="base" hangingPunct="1">
        <a:lnSpc>
          <a:spcPts val="2201"/>
        </a:lnSpc>
        <a:spcBef>
          <a:spcPct val="20000"/>
        </a:spcBef>
        <a:spcAft>
          <a:spcPts val="458"/>
        </a:spcAft>
        <a:buClrTx/>
        <a:buSzPct val="100000"/>
        <a:buFont typeface="Arial"/>
        <a:buChar char="•"/>
        <a:tabLst/>
        <a:defRPr sz="1600" b="1" kern="1200">
          <a:solidFill>
            <a:srgbClr val="000000"/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851337" indent="-209560" algn="l" rtl="0" eaLnBrk="1" fontAlgn="base" hangingPunct="1">
        <a:lnSpc>
          <a:spcPts val="1604"/>
        </a:lnSpc>
        <a:spcBef>
          <a:spcPts val="687"/>
        </a:spcBef>
        <a:spcAft>
          <a:spcPts val="458"/>
        </a:spcAft>
        <a:buClrTx/>
        <a:buSzPct val="100000"/>
        <a:buFont typeface="Lucida Grande"/>
        <a:buChar char="­"/>
        <a:defRPr sz="1300" b="0" kern="1200">
          <a:solidFill>
            <a:srgbClr val="000000"/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215447" indent="-209560" algn="l" rtl="0" eaLnBrk="1" fontAlgn="base" hangingPunct="1">
        <a:lnSpc>
          <a:spcPts val="1604"/>
        </a:lnSpc>
        <a:spcBef>
          <a:spcPts val="687"/>
        </a:spcBef>
        <a:spcAft>
          <a:spcPts val="458"/>
        </a:spcAft>
        <a:buClrTx/>
        <a:buSzPct val="100000"/>
        <a:buFont typeface="Arial" pitchFamily="34" charset="0"/>
        <a:buNone/>
        <a:defRPr sz="1300" b="0" kern="1200">
          <a:solidFill>
            <a:srgbClr val="000000"/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309750" indent="-209560" algn="l" rtl="0" eaLnBrk="1" fontAlgn="base" hangingPunct="1">
        <a:lnSpc>
          <a:spcPts val="1604"/>
        </a:lnSpc>
        <a:spcBef>
          <a:spcPts val="230"/>
        </a:spcBef>
        <a:spcAft>
          <a:spcPts val="458"/>
        </a:spcAft>
        <a:buClrTx/>
        <a:buSzPct val="100000"/>
        <a:buFont typeface="Lucida Grande"/>
        <a:buChar char="-"/>
        <a:defRPr sz="1300" b="0" kern="1200">
          <a:solidFill>
            <a:srgbClr val="000000"/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982312" indent="-198283" algn="l" rtl="0" eaLnBrk="1" fontAlgn="base" hangingPunct="1">
        <a:lnSpc>
          <a:spcPts val="1604"/>
        </a:lnSpc>
        <a:spcBef>
          <a:spcPts val="0"/>
        </a:spcBef>
        <a:spcAft>
          <a:spcPts val="458"/>
        </a:spcAft>
        <a:buClr>
          <a:schemeClr val="bg1"/>
        </a:buClr>
        <a:buFont typeface="Arial" pitchFamily="34" charset="0"/>
        <a:buChar char="–"/>
        <a:tabLst/>
        <a:defRPr sz="1300" b="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2879765" indent="-261796" algn="l" defTabSz="104718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358" indent="-261796" algn="l" defTabSz="104718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26952" indent="-261796" algn="l" defTabSz="104718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544" indent="-261796" algn="l" defTabSz="104718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3593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186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781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374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17969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559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154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88746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018824"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018824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1018824">
              <a:defRPr/>
            </a:pPr>
            <a:fld id="{7CECA836-3317-476F-8195-71D2596B7B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18824"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05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509412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1018824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528237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2037649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229" y="1295400"/>
            <a:ext cx="9220200" cy="591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7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286498"/>
            <a:ext cx="9304020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52358" rIns="104719" bIns="5235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722284" y="7340600"/>
            <a:ext cx="419100" cy="259080"/>
          </a:xfrm>
          <a:prstGeom prst="rect">
            <a:avLst/>
          </a:prstGeom>
          <a:noFill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700">
                <a:solidFill>
                  <a:srgbClr val="000000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</a:lstStyle>
          <a:p>
            <a:endParaRPr lang="en-US" smtClean="0"/>
          </a:p>
          <a:p>
            <a:fld id="{F53ACEED-B1E6-4244-BEF7-6D43A11F39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"/>
          <p:cNvSpPr txBox="1">
            <a:spLocks/>
          </p:cNvSpPr>
          <p:nvPr userDrawn="1"/>
        </p:nvSpPr>
        <p:spPr>
          <a:xfrm>
            <a:off x="5105514" y="6995160"/>
            <a:ext cx="4785246" cy="345440"/>
          </a:xfrm>
          <a:prstGeom prst="rect">
            <a:avLst/>
          </a:prstGeom>
        </p:spPr>
        <p:txBody>
          <a:bodyPr lIns="104779" tIns="52391" rIns="104779" bIns="52391"/>
          <a:lstStyle>
            <a:lvl1pPr marL="0" indent="0" algn="ctr" rtl="0" eaLnBrk="1" fontAlgn="base" hangingPunct="1">
              <a:lnSpc>
                <a:spcPts val="1920"/>
              </a:lnSpc>
              <a:spcBef>
                <a:spcPct val="20000"/>
              </a:spcBef>
              <a:spcAft>
                <a:spcPts val="400"/>
              </a:spcAft>
              <a:buClrTx/>
              <a:buSzPct val="100000"/>
              <a:buFont typeface="Arial"/>
              <a:buNone/>
              <a:tabLst/>
              <a:defRPr sz="900" b="0" kern="1200" baseline="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114300" indent="0" algn="l" rtl="0" eaLnBrk="1" fontAlgn="base" hangingPunct="1">
              <a:lnSpc>
                <a:spcPts val="1400"/>
              </a:lnSpc>
              <a:spcBef>
                <a:spcPts val="600"/>
              </a:spcBef>
              <a:spcAft>
                <a:spcPts val="400"/>
              </a:spcAft>
              <a:buClrTx/>
              <a:buSzPct val="100000"/>
              <a:buFont typeface="Lucida Grande"/>
              <a:buNone/>
              <a:defRPr sz="1400" b="0" kern="12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285750" indent="0" algn="l" rtl="0" eaLnBrk="1" fontAlgn="base" hangingPunct="1">
              <a:lnSpc>
                <a:spcPts val="1400"/>
              </a:lnSpc>
              <a:spcBef>
                <a:spcPts val="600"/>
              </a:spcBef>
              <a:spcAft>
                <a:spcPts val="400"/>
              </a:spcAft>
              <a:buClrTx/>
              <a:buSzPct val="100000"/>
              <a:buFont typeface="Arial" pitchFamily="34" charset="0"/>
              <a:buNone/>
              <a:defRPr sz="1100" b="0" kern="12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457200" indent="0" algn="l" rtl="0" eaLnBrk="1" fontAlgn="base" hangingPunct="1">
              <a:lnSpc>
                <a:spcPts val="1400"/>
              </a:lnSpc>
              <a:spcBef>
                <a:spcPts val="200"/>
              </a:spcBef>
              <a:spcAft>
                <a:spcPts val="400"/>
              </a:spcAft>
              <a:buClrTx/>
              <a:buSzPct val="100000"/>
              <a:buFont typeface="Lucida Grande"/>
              <a:buNone/>
              <a:defRPr sz="1100" b="0" kern="1200">
                <a:solidFill>
                  <a:srgbClr val="00000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628650" indent="0" algn="l" rtl="0" eaLnBrk="1" fontAlgn="base" hangingPunct="1">
              <a:lnSpc>
                <a:spcPts val="14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  <a:buFont typeface="Arial" pitchFamily="34" charset="0"/>
              <a:buNone/>
              <a:tabLst/>
              <a:defRPr sz="1100" b="0" kern="1200">
                <a:solidFill>
                  <a:schemeClr val="bg1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2513130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064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6996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3927" indent="-228465" algn="l" defTabSz="91386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dirty="0" smtClean="0"/>
              <a:t>For Eaton Vance Investment Counsel One-On-One Purposes Only.  Not for Outside Distribution.</a:t>
            </a:r>
          </a:p>
        </p:txBody>
      </p:sp>
      <p:sp>
        <p:nvSpPr>
          <p:cNvPr id="13" name="Round Same Side Corner Rectangle 12"/>
          <p:cNvSpPr/>
          <p:nvPr userDrawn="1"/>
        </p:nvSpPr>
        <p:spPr>
          <a:xfrm rot="10800000">
            <a:off x="1511013" y="7340601"/>
            <a:ext cx="1609344" cy="345439"/>
          </a:xfrm>
          <a:prstGeom prst="round2SameRect">
            <a:avLst/>
          </a:prstGeom>
          <a:solidFill>
            <a:schemeClr val="tx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1528237" eaLnBrk="0" hangingPunct="0">
              <a:lnSpc>
                <a:spcPts val="1560"/>
              </a:lnSpc>
              <a:spcAft>
                <a:spcPts val="1337"/>
              </a:spcAft>
              <a:buClr>
                <a:srgbClr val="EEECE1"/>
              </a:buClr>
            </a:pPr>
            <a:endParaRPr lang="en-US" sz="1200" b="1" dirty="0" smtClean="0">
              <a:solidFill>
                <a:prstClr val="white"/>
              </a:solidFill>
              <a:ea typeface="Geneva" pitchFamily="-106" charset="-128"/>
            </a:endParaRPr>
          </a:p>
        </p:txBody>
      </p:sp>
      <p:sp>
        <p:nvSpPr>
          <p:cNvPr id="21" name="Round Same Side Corner Rectangle 20"/>
          <p:cNvSpPr/>
          <p:nvPr userDrawn="1"/>
        </p:nvSpPr>
        <p:spPr>
          <a:xfrm rot="10800000">
            <a:off x="3160890" y="7340601"/>
            <a:ext cx="1609344" cy="345439"/>
          </a:xfrm>
          <a:prstGeom prst="round2SameRect">
            <a:avLst/>
          </a:prstGeom>
          <a:solidFill>
            <a:schemeClr val="accent1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1528237" eaLnBrk="0" hangingPunct="0">
              <a:lnSpc>
                <a:spcPts val="1560"/>
              </a:lnSpc>
              <a:spcAft>
                <a:spcPts val="1337"/>
              </a:spcAft>
              <a:buClr>
                <a:srgbClr val="EEECE1"/>
              </a:buClr>
            </a:pPr>
            <a:endParaRPr lang="en-US" sz="1200" b="1" dirty="0" smtClean="0">
              <a:solidFill>
                <a:prstClr val="white"/>
              </a:solidFill>
              <a:ea typeface="Geneva" pitchFamily="-106" charset="-128"/>
            </a:endParaRPr>
          </a:p>
        </p:txBody>
      </p:sp>
      <p:sp>
        <p:nvSpPr>
          <p:cNvPr id="22" name="Round Same Side Corner Rectangle 21"/>
          <p:cNvSpPr/>
          <p:nvPr userDrawn="1"/>
        </p:nvSpPr>
        <p:spPr>
          <a:xfrm rot="10800000">
            <a:off x="4822277" y="7340601"/>
            <a:ext cx="1609344" cy="345439"/>
          </a:xfrm>
          <a:prstGeom prst="round2Same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1528237" eaLnBrk="0" hangingPunct="0">
              <a:lnSpc>
                <a:spcPts val="1560"/>
              </a:lnSpc>
              <a:spcAft>
                <a:spcPts val="1337"/>
              </a:spcAft>
              <a:buClr>
                <a:srgbClr val="EEECE1"/>
              </a:buClr>
            </a:pPr>
            <a:endParaRPr lang="en-US" sz="1200" b="1" dirty="0" smtClean="0">
              <a:solidFill>
                <a:prstClr val="white"/>
              </a:solidFill>
              <a:ea typeface="Geneva" pitchFamily="-106" charset="-128"/>
            </a:endParaRPr>
          </a:p>
        </p:txBody>
      </p:sp>
      <p:sp>
        <p:nvSpPr>
          <p:cNvPr id="23" name="Round Same Side Corner Rectangle 22"/>
          <p:cNvSpPr/>
          <p:nvPr userDrawn="1"/>
        </p:nvSpPr>
        <p:spPr>
          <a:xfrm rot="10800000">
            <a:off x="6491170" y="7340601"/>
            <a:ext cx="1609344" cy="345439"/>
          </a:xfrm>
          <a:prstGeom prst="round2SameRect">
            <a:avLst/>
          </a:prstGeom>
          <a:solidFill>
            <a:schemeClr val="bg1">
              <a:lumMod val="50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1528237" eaLnBrk="0" hangingPunct="0">
              <a:lnSpc>
                <a:spcPts val="1560"/>
              </a:lnSpc>
              <a:spcAft>
                <a:spcPts val="1337"/>
              </a:spcAft>
              <a:buClr>
                <a:srgbClr val="EEECE1"/>
              </a:buClr>
            </a:pPr>
            <a:endParaRPr lang="en-US" sz="1200" b="1" dirty="0" smtClean="0">
              <a:solidFill>
                <a:prstClr val="white"/>
              </a:solidFill>
              <a:ea typeface="Geneva" pitchFamily="-106" charset="-128"/>
            </a:endParaRPr>
          </a:p>
        </p:txBody>
      </p:sp>
      <p:sp>
        <p:nvSpPr>
          <p:cNvPr id="24" name="Round Same Side Corner Rectangle 23"/>
          <p:cNvSpPr/>
          <p:nvPr userDrawn="1"/>
        </p:nvSpPr>
        <p:spPr>
          <a:xfrm rot="10800000">
            <a:off x="8154059" y="7340601"/>
            <a:ext cx="1609344" cy="345439"/>
          </a:xfrm>
          <a:prstGeom prst="round2Same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1528237" eaLnBrk="0" hangingPunct="0">
              <a:lnSpc>
                <a:spcPts val="1560"/>
              </a:lnSpc>
              <a:spcAft>
                <a:spcPts val="1337"/>
              </a:spcAft>
              <a:buClr>
                <a:srgbClr val="EEECE1"/>
              </a:buClr>
            </a:pPr>
            <a:endParaRPr lang="en-US" sz="1200" b="1" dirty="0" smtClean="0">
              <a:solidFill>
                <a:prstClr val="white"/>
              </a:solidFill>
              <a:ea typeface="Geneva" pitchFamily="-106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94" y="7327582"/>
            <a:ext cx="1230995" cy="35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35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rgbClr val="000000"/>
          </a:solidFill>
          <a:latin typeface="+mj-lt"/>
          <a:ea typeface="ＭＳ Ｐゴシック" charset="-128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5pPr>
      <a:lvl6pPr marL="523593"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6pPr>
      <a:lvl7pPr marL="1047186"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7pPr>
      <a:lvl8pPr marL="1570781"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8pPr>
      <a:lvl9pPr marL="2094374" algn="l" rtl="0" eaLnBrk="1" fontAlgn="base" hangingPunct="1">
        <a:spcBef>
          <a:spcPct val="0"/>
        </a:spcBef>
        <a:spcAft>
          <a:spcPct val="0"/>
        </a:spcAft>
        <a:defRPr sz="3700" b="1">
          <a:solidFill>
            <a:srgbClr val="4071AA"/>
          </a:solidFill>
          <a:latin typeface="NewsGoth BT" charset="0"/>
          <a:ea typeface="ＭＳ Ｐゴシック" charset="-128"/>
          <a:cs typeface="ＭＳ Ｐゴシック" charset="-128"/>
        </a:defRPr>
      </a:lvl9pPr>
    </p:titleStyle>
    <p:bodyStyle>
      <a:lvl1pPr marL="198283" indent="-198283" algn="l" rtl="0" eaLnBrk="1" fontAlgn="base" hangingPunct="1">
        <a:lnSpc>
          <a:spcPts val="2201"/>
        </a:lnSpc>
        <a:spcBef>
          <a:spcPct val="20000"/>
        </a:spcBef>
        <a:spcAft>
          <a:spcPts val="458"/>
        </a:spcAft>
        <a:buClrTx/>
        <a:buSzPct val="100000"/>
        <a:buFont typeface="Arial"/>
        <a:buChar char="•"/>
        <a:tabLst/>
        <a:defRPr sz="1600" b="1" kern="1200">
          <a:solidFill>
            <a:srgbClr val="000000"/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851337" indent="-209560" algn="l" rtl="0" eaLnBrk="1" fontAlgn="base" hangingPunct="1">
        <a:lnSpc>
          <a:spcPts val="1604"/>
        </a:lnSpc>
        <a:spcBef>
          <a:spcPts val="687"/>
        </a:spcBef>
        <a:spcAft>
          <a:spcPts val="458"/>
        </a:spcAft>
        <a:buClrTx/>
        <a:buSzPct val="100000"/>
        <a:buFont typeface="Lucida Grande"/>
        <a:buChar char="­"/>
        <a:defRPr sz="1300" b="0" kern="1200">
          <a:solidFill>
            <a:srgbClr val="000000"/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215447" indent="-209560" algn="l" rtl="0" eaLnBrk="1" fontAlgn="base" hangingPunct="1">
        <a:lnSpc>
          <a:spcPts val="1604"/>
        </a:lnSpc>
        <a:spcBef>
          <a:spcPts val="687"/>
        </a:spcBef>
        <a:spcAft>
          <a:spcPts val="458"/>
        </a:spcAft>
        <a:buClrTx/>
        <a:buSzPct val="100000"/>
        <a:buFont typeface="Arial" pitchFamily="34" charset="0"/>
        <a:buNone/>
        <a:defRPr sz="1300" b="0" kern="1200">
          <a:solidFill>
            <a:srgbClr val="000000"/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309750" indent="-209560" algn="l" rtl="0" eaLnBrk="1" fontAlgn="base" hangingPunct="1">
        <a:lnSpc>
          <a:spcPts val="1604"/>
        </a:lnSpc>
        <a:spcBef>
          <a:spcPts val="230"/>
        </a:spcBef>
        <a:spcAft>
          <a:spcPts val="458"/>
        </a:spcAft>
        <a:buClrTx/>
        <a:buSzPct val="100000"/>
        <a:buFont typeface="Lucida Grande"/>
        <a:buChar char="-"/>
        <a:defRPr sz="1300" b="0" kern="1200">
          <a:solidFill>
            <a:srgbClr val="000000"/>
          </a:solidFill>
          <a:latin typeface="+mn-lt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982312" indent="-198283" algn="l" rtl="0" eaLnBrk="1" fontAlgn="base" hangingPunct="1">
        <a:lnSpc>
          <a:spcPts val="1604"/>
        </a:lnSpc>
        <a:spcBef>
          <a:spcPts val="0"/>
        </a:spcBef>
        <a:spcAft>
          <a:spcPts val="458"/>
        </a:spcAft>
        <a:buClr>
          <a:schemeClr val="bg1"/>
        </a:buClr>
        <a:buFont typeface="Arial" pitchFamily="34" charset="0"/>
        <a:buChar char="–"/>
        <a:tabLst/>
        <a:defRPr sz="1300" b="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2879765" indent="-261796" algn="l" defTabSz="104718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358" indent="-261796" algn="l" defTabSz="104718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26952" indent="-261796" algn="l" defTabSz="104718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544" indent="-261796" algn="l" defTabSz="104718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3593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186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781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374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17969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559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154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88746" algn="l" defTabSz="104718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375312" y="2819400"/>
            <a:ext cx="5625687" cy="1666028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Estate Planning: MCLE </a:t>
            </a:r>
            <a:r>
              <a:rPr lang="en-US" altLang="en-US" sz="2400" b="1" dirty="0" err="1" smtClean="0">
                <a:solidFill>
                  <a:schemeClr val="tx2"/>
                </a:solidFill>
                <a:latin typeface="Calisto MT" panose="02040603050505030304" pitchFamily="18" charset="0"/>
              </a:rPr>
              <a:t>BasicsPlus</a:t>
            </a:r>
            <a:r>
              <a:rPr lang="en-US" altLang="en-US" sz="2400" b="1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!</a:t>
            </a:r>
            <a:br>
              <a:rPr lang="en-US" altLang="en-US" sz="2400" b="1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400" b="1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Charitable Planning</a:t>
            </a:r>
            <a: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/>
            </a:r>
            <a:b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August 5, 2021</a:t>
            </a:r>
            <a:b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/>
            </a:r>
            <a:b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Calisto MT" panose="02040603050505030304" pitchFamily="18" charset="0"/>
              </a:rPr>
              <a:t/>
            </a:r>
            <a:br>
              <a:rPr lang="en-US" altLang="en-US" sz="2400" dirty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Calisto MT" panose="02040603050505030304" pitchFamily="18" charset="0"/>
              </a:rPr>
              <a:t/>
            </a:r>
            <a:br>
              <a:rPr lang="en-US" altLang="en-US" sz="2400" dirty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Laura T. Godine</a:t>
            </a:r>
            <a:br>
              <a:rPr lang="en-US" alt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Director of Wealth Planning</a:t>
            </a:r>
            <a:br>
              <a:rPr lang="en-US" alt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0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Eaton Vance WaterOak Advisors</a:t>
            </a:r>
            <a:endParaRPr lang="en-US" altLang="en-US" sz="3600" dirty="0">
              <a:solidFill>
                <a:schemeClr val="tx2"/>
              </a:solidFill>
              <a:latin typeface="Calisto MT" panose="0204060305050503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860" y="7239000"/>
            <a:ext cx="9372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This material should not be considered legal or </a:t>
            </a:r>
            <a:r>
              <a:rPr lang="en-US" sz="1000" dirty="0" smtClean="0"/>
              <a:t>tax </a:t>
            </a:r>
            <a:r>
              <a:rPr lang="en-US" sz="1000" dirty="0"/>
              <a:t>advice from the presenter or her employer, Eaton Vance </a:t>
            </a:r>
            <a:r>
              <a:rPr lang="en-US" sz="1000" dirty="0" smtClean="0"/>
              <a:t>WaterOak Advisors, </a:t>
            </a:r>
            <a:r>
              <a:rPr lang="en-US" sz="1000" dirty="0"/>
              <a:t>and its </a:t>
            </a:r>
            <a:r>
              <a:rPr lang="en-US" sz="1000" dirty="0" smtClean="0"/>
              <a:t>affiliates.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Fair Market Value vs. Cost </a:t>
            </a:r>
            <a:r>
              <a:rPr lang="en-US" sz="2000" dirty="0" smtClean="0"/>
              <a:t>Basis</a:t>
            </a:r>
            <a:endParaRPr lang="en-US" sz="20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Generally, gifts are deductible at Fair Market Value, but there are important exceptions.</a:t>
            </a:r>
          </a:p>
          <a:p>
            <a:pPr marL="1291637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applicable value is determined by (1) type of property being contributed and (2) type of charitable organization or vehicle benefitted (more on this in a moment</a:t>
            </a:r>
            <a:r>
              <a:rPr lang="en-US" sz="2000" dirty="0" smtClean="0"/>
              <a:t>)</a:t>
            </a:r>
            <a:endParaRPr lang="en-US" sz="3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Exceptions coming up. Remember this painting…</a:t>
            </a:r>
          </a:p>
          <a:p>
            <a:pPr marL="641777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Determining Value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2" descr="C:\Program Files (x86)\Microsoft Office\MEDIA\CAGCAT10\j014940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562600"/>
            <a:ext cx="159327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650264" y="4907280"/>
            <a:ext cx="2590800" cy="1143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2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Ordinary Income Property Deductible at no more than Basis: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Inventory			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Life Insurance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Short-term </a:t>
            </a:r>
            <a:r>
              <a:rPr lang="en-US" sz="1800" dirty="0"/>
              <a:t>capital gain property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Property created by </a:t>
            </a:r>
            <a:r>
              <a:rPr lang="en-US" sz="1800" dirty="0" smtClean="0"/>
              <a:t>Donor</a:t>
            </a:r>
            <a:endParaRPr lang="en-US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Tangibles </a:t>
            </a:r>
            <a:r>
              <a:rPr lang="en-US" sz="2000" dirty="0" smtClean="0"/>
              <a:t>deductible </a:t>
            </a:r>
            <a:r>
              <a:rPr lang="en-US" sz="2000" dirty="0"/>
              <a:t>at FMV less gain unless used by </a:t>
            </a:r>
            <a:r>
              <a:rPr lang="en-US" sz="2000" dirty="0" smtClean="0"/>
              <a:t>charity </a:t>
            </a:r>
            <a:r>
              <a:rPr lang="en-US" sz="2000" dirty="0"/>
              <a:t>for </a:t>
            </a:r>
            <a:r>
              <a:rPr lang="en-US" sz="2000" dirty="0" smtClean="0"/>
              <a:t>exempt </a:t>
            </a:r>
            <a:r>
              <a:rPr lang="en-US" sz="2000" dirty="0"/>
              <a:t>purpose.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When property given </a:t>
            </a:r>
            <a:r>
              <a:rPr lang="en-US" sz="1800" u="sng" dirty="0"/>
              <a:t>for use</a:t>
            </a:r>
            <a:r>
              <a:rPr lang="en-US" sz="1800" dirty="0"/>
              <a:t> by charity </a:t>
            </a:r>
            <a:r>
              <a:rPr lang="en-US" sz="1800" dirty="0" smtClean="0"/>
              <a:t>is </a:t>
            </a:r>
            <a:r>
              <a:rPr lang="en-US" sz="1800" dirty="0"/>
              <a:t>sold by charity within 3 years, difference between deduction for FMV and for basis </a:t>
            </a:r>
            <a:r>
              <a:rPr lang="en-US" sz="1800" dirty="0" smtClean="0"/>
              <a:t>recaptured </a:t>
            </a:r>
            <a:r>
              <a:rPr lang="en-US" sz="1800" dirty="0"/>
              <a:t>by taxpayer.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No recapture if </a:t>
            </a:r>
            <a:r>
              <a:rPr lang="en-US" sz="1800" dirty="0" smtClean="0"/>
              <a:t>good </a:t>
            </a:r>
            <a:r>
              <a:rPr lang="en-US" sz="1800" dirty="0"/>
              <a:t>faith certification that </a:t>
            </a:r>
            <a:r>
              <a:rPr lang="en-US" sz="1800" dirty="0" smtClean="0"/>
              <a:t>property would be used for exempt </a:t>
            </a:r>
            <a:r>
              <a:rPr lang="en-US" sz="1800" dirty="0"/>
              <a:t>purpose.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Related v. Unrelated Use</a:t>
            </a:r>
            <a:endParaRPr lang="en-US" b="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Given </a:t>
            </a:r>
            <a:r>
              <a:rPr lang="en-US" sz="1800" dirty="0"/>
              <a:t>to the charity = Valued at Basis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Given for the use of the charity = Valued at FMV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6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Exceptions to FMV Deduction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Picture 2" descr="C:\Program Files (x86)\Microsoft Office\MEDIA\CAGCAT10\j014940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825323"/>
            <a:ext cx="1600200" cy="18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4460358" y="6038850"/>
            <a:ext cx="2769782" cy="457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 bwMode="auto">
          <a:xfrm>
            <a:off x="5181600" y="62198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noAutofit/>
          </a:bodyPr>
          <a:lstStyle/>
          <a:p>
            <a:pPr>
              <a:spcBef>
                <a:spcPct val="30000"/>
              </a:spcBef>
              <a:buClr>
                <a:schemeClr val="bg1"/>
              </a:buClr>
            </a:pPr>
            <a:endParaRPr lang="en-US" sz="1100" dirty="0" err="1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 rot="531706">
            <a:off x="4421207" y="6000513"/>
            <a:ext cx="2979240" cy="30777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(Our Painting)</a:t>
            </a:r>
            <a:endParaRPr lang="en-US" sz="1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7215554"/>
            <a:ext cx="1600200" cy="55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9374188" cy="65532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For income tax purposes, </a:t>
            </a:r>
            <a:r>
              <a:rPr lang="en-US" sz="2000" dirty="0" smtClean="0"/>
              <a:t>allowable deduction is </a:t>
            </a:r>
            <a:r>
              <a:rPr lang="en-US" sz="2000" dirty="0"/>
              <a:t>limited to </a:t>
            </a:r>
            <a:r>
              <a:rPr lang="en-US" sz="2000" dirty="0" smtClean="0"/>
              <a:t>certain percentage </a:t>
            </a:r>
            <a:r>
              <a:rPr lang="en-US" sz="2000" dirty="0"/>
              <a:t>of Adjusted Gross Income (AGI). </a:t>
            </a:r>
            <a:r>
              <a:rPr lang="en-US" sz="2000" dirty="0" smtClean="0"/>
              <a:t>Percentage determined by type </a:t>
            </a:r>
            <a:r>
              <a:rPr lang="en-US" sz="2000" dirty="0"/>
              <a:t>of property contributed </a:t>
            </a:r>
            <a:r>
              <a:rPr lang="en-US" sz="2000" u="sng" dirty="0" smtClean="0"/>
              <a:t>and</a:t>
            </a:r>
            <a:r>
              <a:rPr lang="en-US" sz="2000" dirty="0" smtClean="0"/>
              <a:t> </a:t>
            </a:r>
            <a:r>
              <a:rPr lang="en-US" sz="2000" dirty="0"/>
              <a:t>type of charitable </a:t>
            </a:r>
            <a:r>
              <a:rPr lang="en-US" sz="2000" dirty="0" smtClean="0"/>
              <a:t>organization </a:t>
            </a:r>
            <a:r>
              <a:rPr lang="en-US" sz="2000" dirty="0"/>
              <a:t>benefitted</a:t>
            </a:r>
            <a:r>
              <a:rPr lang="en-US" sz="2000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/>
              <a:t>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>
                <a:cs typeface="NewsGoth Lt BT"/>
                <a:sym typeface="Symbol"/>
              </a:rPr>
              <a:t>100% limitation </a:t>
            </a:r>
            <a:r>
              <a:rPr lang="en-US" sz="2000" dirty="0" smtClean="0">
                <a:solidFill>
                  <a:srgbClr val="FF0000"/>
                </a:solidFill>
                <a:cs typeface="NewsGoth Lt BT"/>
              </a:rPr>
              <a:t>♥ 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 The </a:t>
            </a:r>
            <a:r>
              <a:rPr lang="en-US" sz="1800" dirty="0"/>
              <a:t>CARES Act </a:t>
            </a:r>
            <a:r>
              <a:rPr lang="en-US" sz="1800" dirty="0" smtClean="0"/>
              <a:t>temporarily </a:t>
            </a:r>
            <a:r>
              <a:rPr lang="en-US" sz="1800" dirty="0"/>
              <a:t>increases the deduction for cash gifts to </a:t>
            </a:r>
            <a:r>
              <a:rPr lang="en-US" sz="1800" dirty="0" smtClean="0"/>
              <a:t>Public </a:t>
            </a:r>
            <a:r>
              <a:rPr lang="en-US" sz="1800" dirty="0"/>
              <a:t>C</a:t>
            </a:r>
            <a:r>
              <a:rPr lang="en-US" sz="1800" dirty="0" smtClean="0"/>
              <a:t>harities </a:t>
            </a:r>
            <a:r>
              <a:rPr lang="en-US" sz="1800" dirty="0"/>
              <a:t>from 60% to 100% of AGI. This temporary expansion does not apply to donations to </a:t>
            </a:r>
            <a:r>
              <a:rPr lang="en-US" sz="1800" dirty="0" smtClean="0"/>
              <a:t>Private </a:t>
            </a:r>
            <a:r>
              <a:rPr lang="en-US" sz="1800" dirty="0"/>
              <a:t>Foundations or </a:t>
            </a:r>
            <a:r>
              <a:rPr lang="en-US" sz="1800" dirty="0" smtClean="0"/>
              <a:t>Donor Advised Funds. Extended for 2021.</a:t>
            </a:r>
          </a:p>
          <a:p>
            <a:pPr marL="1005887" lvl="2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 smtClean="0">
              <a:sym typeface="Symbol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60</a:t>
            </a:r>
            <a:r>
              <a:rPr lang="en-US" sz="2000" dirty="0"/>
              <a:t>% </a:t>
            </a:r>
            <a:r>
              <a:rPr lang="en-US" sz="2000" dirty="0" smtClean="0"/>
              <a:t>limitation </a:t>
            </a:r>
            <a:r>
              <a:rPr lang="en-US" sz="2400" dirty="0" smtClean="0">
                <a:solidFill>
                  <a:srgbClr val="0070C0"/>
                </a:solidFill>
                <a:cs typeface="NewsGoth Lt BT"/>
                <a:sym typeface="Symbol"/>
              </a:rPr>
              <a:t></a:t>
            </a:r>
          </a:p>
          <a:p>
            <a:pPr marL="1291637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Donor can deduct up to 60% of AGI for cash gifts to Public Charities </a:t>
            </a:r>
            <a:r>
              <a:rPr lang="en-US" sz="1800" dirty="0" smtClean="0"/>
              <a:t>(including Donor Advised Funds) and  </a:t>
            </a:r>
            <a:r>
              <a:rPr lang="en-US" sz="1800" dirty="0"/>
              <a:t>Private Operating Foundations. </a:t>
            </a:r>
            <a:r>
              <a:rPr lang="en-US" sz="1800" dirty="0" smtClean="0">
                <a:sym typeface="Symbol"/>
              </a:rPr>
              <a:t>Increased</a:t>
            </a:r>
            <a:r>
              <a:rPr lang="en-US" sz="1800" dirty="0" smtClean="0"/>
              <a:t> </a:t>
            </a:r>
            <a:r>
              <a:rPr lang="en-US" sz="1800" dirty="0"/>
              <a:t>under TCJA; currently scheduled to return to pre-TCJA limit of 50% on 1/1/2026.</a:t>
            </a:r>
            <a:endParaRPr lang="en-US" sz="1800" dirty="0" smtClean="0"/>
          </a:p>
          <a:p>
            <a:pPr marL="1100190" lvl="3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Property &amp; Charitable Vehicle: How much value can I deduct?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62800"/>
            <a:ext cx="152400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6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06" y="843809"/>
            <a:ext cx="9374188" cy="6553200"/>
          </a:xfrm>
        </p:spPr>
        <p:txBody>
          <a:bodyPr/>
          <a:lstStyle/>
          <a:p>
            <a:pPr marL="285750" lvl="1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b="1" dirty="0" smtClean="0">
                <a:sym typeface="Symbol"/>
              </a:rPr>
              <a:t>50% limitation</a:t>
            </a:r>
            <a:endParaRPr lang="en-US" sz="1800" b="1" dirty="0">
              <a:sym typeface="Symbol"/>
            </a:endParaRPr>
          </a:p>
          <a:p>
            <a:pPr marL="914400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Donor </a:t>
            </a:r>
            <a:r>
              <a:rPr lang="en-US" sz="1800" dirty="0"/>
              <a:t>can deduct </a:t>
            </a:r>
            <a:r>
              <a:rPr lang="en-US" sz="1800" u="sng" dirty="0"/>
              <a:t>up to </a:t>
            </a:r>
            <a:r>
              <a:rPr lang="en-US" sz="1800" u="sng" dirty="0" smtClean="0"/>
              <a:t>50</a:t>
            </a:r>
            <a:r>
              <a:rPr lang="en-US" sz="1800" u="sng" dirty="0"/>
              <a:t>% of AGI</a:t>
            </a:r>
            <a:r>
              <a:rPr lang="en-US" sz="1800" dirty="0"/>
              <a:t> for </a:t>
            </a:r>
            <a:r>
              <a:rPr lang="en-US" sz="1800" dirty="0" smtClean="0"/>
              <a:t>noncash </a:t>
            </a:r>
            <a:r>
              <a:rPr lang="en-US" sz="1800" dirty="0"/>
              <a:t>gifts to Public Charities and  Private Operating </a:t>
            </a:r>
            <a:r>
              <a:rPr lang="en-US" sz="1800" dirty="0" smtClean="0"/>
              <a:t>Foundations. </a:t>
            </a:r>
          </a:p>
          <a:p>
            <a:pPr marL="914400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Ordinary income property 	           Cost basis deduction</a:t>
            </a:r>
          </a:p>
          <a:p>
            <a:pPr marL="914400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 Short term capital gain property 	</a:t>
            </a:r>
            <a:r>
              <a:rPr lang="en-US" sz="1800" dirty="0" smtClean="0"/>
              <a:t>      Cost </a:t>
            </a:r>
            <a:r>
              <a:rPr lang="en-US" sz="1800" dirty="0"/>
              <a:t>basis deduction</a:t>
            </a:r>
          </a:p>
          <a:p>
            <a:pPr marL="914400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 Property </a:t>
            </a:r>
            <a:r>
              <a:rPr lang="en-US" sz="1800" u="sng" dirty="0"/>
              <a:t>unrelated</a:t>
            </a:r>
            <a:r>
              <a:rPr lang="en-US" sz="1800" dirty="0"/>
              <a:t> to charity’s purpose 	</a:t>
            </a:r>
            <a:r>
              <a:rPr lang="en-US" sz="1800" dirty="0" smtClean="0"/>
              <a:t>     Cost </a:t>
            </a:r>
            <a:r>
              <a:rPr lang="en-US" sz="1800" dirty="0"/>
              <a:t>basis deduction</a:t>
            </a:r>
          </a:p>
          <a:p>
            <a:pPr marL="914400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 If </a:t>
            </a:r>
            <a:r>
              <a:rPr lang="en-US" sz="1800" dirty="0" smtClean="0"/>
              <a:t>Donor </a:t>
            </a:r>
            <a:r>
              <a:rPr lang="en-US" sz="1800" dirty="0"/>
              <a:t>elects to deduct basis (rather than FMV) on gift of long term gain property</a:t>
            </a:r>
          </a:p>
          <a:p>
            <a:pPr marL="285750" lvl="1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b="1" dirty="0"/>
              <a:t>30% limitation</a:t>
            </a:r>
          </a:p>
          <a:p>
            <a:pPr marL="914400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Donor </a:t>
            </a:r>
            <a:r>
              <a:rPr lang="en-US" sz="1800" dirty="0"/>
              <a:t>can deduct </a:t>
            </a:r>
            <a:r>
              <a:rPr lang="en-US" sz="1800" u="sng" dirty="0"/>
              <a:t>up to 30% of AGI</a:t>
            </a:r>
            <a:r>
              <a:rPr lang="en-US" sz="1800" dirty="0"/>
              <a:t> for gifts of certain property to public charity that does not qualify for 50% limit.</a:t>
            </a:r>
          </a:p>
          <a:p>
            <a:pPr marL="1737360" lvl="3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Most non-operating private foundations, veteran’s organizations, fraternal societies, and non-profit cemeteries.</a:t>
            </a:r>
          </a:p>
          <a:p>
            <a:pPr marL="914400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What </a:t>
            </a:r>
            <a:r>
              <a:rPr lang="en-US" sz="1800" dirty="0"/>
              <a:t>Property? </a:t>
            </a:r>
            <a:r>
              <a:rPr lang="en-US" sz="1800" dirty="0" smtClean="0"/>
              <a:t>Long-term </a:t>
            </a:r>
            <a:r>
              <a:rPr lang="en-US" sz="1800" dirty="0"/>
              <a:t>capital gain property to a 50% charity; “For the use of” the </a:t>
            </a:r>
            <a:r>
              <a:rPr lang="en-US" sz="1800" dirty="0" smtClean="0"/>
              <a:t>charity. </a:t>
            </a:r>
            <a:endParaRPr lang="en-US" sz="1800" dirty="0"/>
          </a:p>
          <a:p>
            <a:pPr marL="1737360" lvl="3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E.g</a:t>
            </a:r>
            <a:r>
              <a:rPr lang="en-US" sz="1800" dirty="0"/>
              <a:t>., Gift of publicly traded stock to public charity or donor advised fund. </a:t>
            </a:r>
          </a:p>
          <a:p>
            <a:pPr marL="1100190" lvl="3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 smtClean="0"/>
              <a:t> </a:t>
            </a:r>
          </a:p>
          <a:p>
            <a:pPr marL="1100190" lvl="3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Property &amp; Charitable Vehicle: How much value can I deduct?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495800" y="2895600"/>
            <a:ext cx="533400" cy="152400"/>
          </a:xfrm>
          <a:prstGeom prst="rightArrow">
            <a:avLst/>
          </a:prstGeom>
          <a:solidFill>
            <a:schemeClr val="tx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1371600" eaLnBrk="0" hangingPunc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</a:pPr>
            <a:r>
              <a:rPr lang="en-US" sz="1100" b="1" dirty="0" smtClean="0">
                <a:solidFill>
                  <a:schemeClr val="bg1"/>
                </a:solidFill>
                <a:ea typeface="Geneva" pitchFamily="-106" charset="-128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886200" y="2362200"/>
            <a:ext cx="533400" cy="152400"/>
          </a:xfrm>
          <a:prstGeom prst="rightArrow">
            <a:avLst/>
          </a:prstGeom>
          <a:solidFill>
            <a:schemeClr val="tx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1371600" eaLnBrk="0" hangingPunc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</a:pPr>
            <a:endParaRPr lang="en-US" sz="1100" b="1" dirty="0" smtClean="0">
              <a:solidFill>
                <a:schemeClr val="bg1"/>
              </a:solidFill>
              <a:ea typeface="Geneva" pitchFamily="-106" charset="-128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334000" y="3352800"/>
            <a:ext cx="533400" cy="152400"/>
          </a:xfrm>
          <a:prstGeom prst="rightArrow">
            <a:avLst/>
          </a:prstGeom>
          <a:solidFill>
            <a:schemeClr val="tx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1371600" eaLnBrk="0" hangingPunc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</a:pPr>
            <a:endParaRPr lang="en-US" sz="1100" b="1" dirty="0" smtClean="0">
              <a:solidFill>
                <a:schemeClr val="bg1"/>
              </a:solidFill>
              <a:ea typeface="Geneva" pitchFamily="-106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315200"/>
            <a:ext cx="126492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Property &amp; Charitable Vehicle: How much value can I deduct?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20% limitation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Donor can deduct </a:t>
            </a:r>
            <a:r>
              <a:rPr lang="en-US" sz="1800" u="sng" dirty="0" smtClean="0"/>
              <a:t>up to 20% of AG</a:t>
            </a:r>
            <a:r>
              <a:rPr lang="en-US" sz="1800" dirty="0" smtClean="0"/>
              <a:t>I for gifts of other capital gain property to an organization not qualified for 50% limitation.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Deduction limited to basis for any contribution other than publicly traded securities.</a:t>
            </a:r>
          </a:p>
          <a:p>
            <a:pPr marL="1291637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 smtClean="0"/>
              <a:t>Eg</a:t>
            </a:r>
            <a:r>
              <a:rPr lang="en-US" sz="1800" dirty="0" smtClean="0"/>
              <a:t>., Privately held interests to non-operating private foundation.</a:t>
            </a:r>
          </a:p>
          <a:p>
            <a:pPr marL="1100190" lvl="3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8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Carry Forward of Excess Contributions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38150" y="967740"/>
            <a:ext cx="9050714" cy="4404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A Donor may carry </a:t>
            </a:r>
            <a:r>
              <a:rPr lang="en-US" sz="2000" dirty="0"/>
              <a:t>over any contributions </a:t>
            </a:r>
            <a:r>
              <a:rPr lang="en-US" sz="2000" dirty="0" smtClean="0"/>
              <a:t>they can't </a:t>
            </a:r>
            <a:r>
              <a:rPr lang="en-US" sz="2000" dirty="0"/>
              <a:t>deduct in the current year because they exceed </a:t>
            </a:r>
            <a:r>
              <a:rPr lang="en-US" sz="2000" dirty="0" smtClean="0"/>
              <a:t>the AGI limits.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5 year carry forward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/>
              <a:t>Retains </a:t>
            </a:r>
            <a:r>
              <a:rPr lang="en-US" sz="1800" dirty="0"/>
              <a:t>character as </a:t>
            </a:r>
            <a:r>
              <a:rPr lang="en-US" sz="1800" dirty="0" smtClean="0"/>
              <a:t>original percentage limitation</a:t>
            </a:r>
            <a:endParaRPr lang="en-US" sz="18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Current year gifts factored before carry-over amounts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Excess carry-forward expires upon </a:t>
            </a:r>
            <a:r>
              <a:rPr lang="en-US" sz="1800" dirty="0" smtClean="0"/>
              <a:t>death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A carryover of a qualified conservation contribution can be carried forward for 15 </a:t>
            </a:r>
            <a:r>
              <a:rPr lang="en-US" sz="1800" dirty="0" smtClean="0"/>
              <a:t>years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  <a:p>
            <a:pPr marL="1100190" lvl="3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800" b="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322" y="5334000"/>
            <a:ext cx="25336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lgodine\AppData\Local\Microsoft\Windows\Temporary Internet Files\Content.IE5\2VIH1ECZ\fluttershy_s_tree_with_nest_by_zixbrony-d6gfmb0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76800"/>
            <a:ext cx="2105025" cy="220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0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Quick Reference: Deduction Limitations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59658"/>
              </p:ext>
            </p:extLst>
          </p:nvPr>
        </p:nvGraphicFramePr>
        <p:xfrm>
          <a:off x="228600" y="843809"/>
          <a:ext cx="9602787" cy="61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1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787">
                  <a:extLst>
                    <a:ext uri="{9D8B030D-6E8A-4147-A177-3AD203B41FA5}">
                      <a16:colId xmlns:a16="http://schemas.microsoft.com/office/drawing/2014/main" val="2768922879"/>
                    </a:ext>
                  </a:extLst>
                </a:gridCol>
              </a:tblGrid>
              <a:tr h="49530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Direct to Public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Charity</a:t>
                      </a:r>
                    </a:p>
                    <a:p>
                      <a:pPr algn="ctr"/>
                      <a:endParaRPr lang="en-US" sz="11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Donor Advised Fund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Private Foundation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926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Amount Deductible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84" marB="4568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05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Appreciated property (publicly traded stock)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Fair Market Value*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Fair Market Value*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Fair Market Value*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39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Other appreciated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property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Fair Market Value*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Fair Market Value*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Cost Basis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078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Contribution Percentage Limitations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(of adjusted gross income)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39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Cash gifts 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100%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cs typeface="NewsGoth Lt BT"/>
                        </a:rPr>
                        <a:t>♥ 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60%</a:t>
                      </a:r>
                      <a:r>
                        <a:rPr lang="en-US" sz="1400" dirty="0" smtClean="0">
                          <a:solidFill>
                            <a:srgbClr val="0070C0"/>
                          </a:solidFill>
                          <a:cs typeface="NewsGoth Lt BT"/>
                          <a:sym typeface="Symbol"/>
                        </a:rPr>
                        <a:t></a:t>
                      </a:r>
                      <a:endParaRPr lang="en-US" sz="14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30%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359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Ordinary income property;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short-term capital gain property; </a:t>
                      </a:r>
                    </a:p>
                    <a:p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* property unrelated to charity’s purpose; property on which donor elects to deduct basis rather than FMV</a:t>
                      </a: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50%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50%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30%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4013559575"/>
                  </a:ext>
                </a:extLst>
              </a:tr>
              <a:tr h="531364">
                <a:tc>
                  <a:txBody>
                    <a:bodyPr/>
                    <a:lstStyle/>
                    <a:p>
                      <a:r>
                        <a:rPr lang="en-US" sz="1400" smtClean="0">
                          <a:solidFill>
                            <a:srgbClr val="000000"/>
                          </a:solidFill>
                          <a:latin typeface="+mn-lt"/>
                        </a:rPr>
                        <a:t>Capital gain property</a:t>
                      </a: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30%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30%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20%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1209241853"/>
                  </a:ext>
                </a:extLst>
              </a:tr>
              <a:tr h="766971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Carry-over available (5 year)</a:t>
                      </a:r>
                    </a:p>
                    <a:p>
                      <a:endParaRPr lang="en-US" sz="14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pPr marL="0" marR="0" lvl="0" indent="0" algn="ctr" defTabSz="10471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Yes</a:t>
                      </a:r>
                    </a:p>
                    <a:p>
                      <a:pPr algn="ctr"/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418798999"/>
                  </a:ext>
                </a:extLst>
              </a:tr>
            </a:tbl>
          </a:graphicData>
        </a:graphic>
      </p:graphicFrame>
      <p:pic>
        <p:nvPicPr>
          <p:cNvPr id="15" name="Picture 2" descr="C:\Program Files (x86)\Microsoft Office\MEDIA\CAGCAT10\j014940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429" y="7071345"/>
            <a:ext cx="643571" cy="62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0" y="7126507"/>
            <a:ext cx="586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047186">
              <a:defRPr/>
            </a:pPr>
            <a:r>
              <a:rPr lang="en-US" sz="1400" dirty="0" smtClean="0">
                <a:solidFill>
                  <a:srgbClr val="FF0000"/>
                </a:solidFill>
                <a:cs typeface="NewsGoth Lt BT"/>
              </a:rPr>
              <a:t>♥ </a:t>
            </a:r>
            <a:r>
              <a:rPr lang="en-US" sz="1400" dirty="0" smtClean="0">
                <a:solidFill>
                  <a:srgbClr val="000000"/>
                </a:solidFill>
                <a:cs typeface="NewsGoth Lt BT"/>
              </a:rPr>
              <a:t>2021 extension of CARES Act provision</a:t>
            </a:r>
          </a:p>
          <a:p>
            <a:pPr lvl="0" defTabSz="1047186">
              <a:defRPr/>
            </a:pPr>
            <a:r>
              <a:rPr lang="en-US" sz="1400" dirty="0" smtClean="0">
                <a:solidFill>
                  <a:srgbClr val="0070C0"/>
                </a:solidFill>
                <a:cs typeface="NewsGoth Lt BT"/>
                <a:sym typeface="Symbol"/>
              </a:rPr>
              <a:t> </a:t>
            </a:r>
            <a:r>
              <a:rPr lang="en-US" sz="1400" dirty="0" smtClean="0">
                <a:solidFill>
                  <a:srgbClr val="000000"/>
                </a:solidFill>
                <a:cs typeface="NewsGoth Lt BT"/>
                <a:sym typeface="Symbol"/>
              </a:rPr>
              <a:t>Under </a:t>
            </a:r>
            <a:r>
              <a:rPr lang="en-US" sz="1400" dirty="0" smtClean="0">
                <a:solidFill>
                  <a:srgbClr val="000000"/>
                </a:solidFill>
                <a:cs typeface="NewsGoth Lt BT"/>
              </a:rPr>
              <a:t>TCJA will revert back to 50% on 1/1/2026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8382000" y="7196542"/>
            <a:ext cx="499429" cy="43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noAutofit/>
          </a:bodyPr>
          <a:lstStyle/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sz="1400" dirty="0" smtClean="0">
                <a:solidFill>
                  <a:schemeClr val="bg1"/>
                </a:solidFill>
              </a:rPr>
              <a:t>+</a:t>
            </a:r>
            <a:r>
              <a:rPr lang="en-US" sz="1400" dirty="0" err="1" smtClean="0">
                <a:solidFill>
                  <a:schemeClr val="bg1"/>
                </a:solidFill>
              </a:rPr>
              <a:t>hlk</a:t>
            </a:r>
            <a:r>
              <a:rPr lang="en-US" sz="1400" dirty="0">
                <a:solidFill>
                  <a:srgbClr val="000000"/>
                </a:solidFill>
              </a:rPr>
              <a:t>*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7127631"/>
            <a:ext cx="14478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Substantiating the Deduction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6106" y="858735"/>
            <a:ext cx="9374188" cy="5943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u="sng" dirty="0" smtClean="0"/>
              <a:t>Deduction under $250</a:t>
            </a:r>
            <a:r>
              <a:rPr lang="en-US" sz="2000" b="0" dirty="0" smtClean="0"/>
              <a:t>: Donor must have reliable written records.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u="sng" dirty="0"/>
              <a:t>Deduction </a:t>
            </a:r>
            <a:r>
              <a:rPr lang="en-US" sz="2000" b="0" u="sng" dirty="0" smtClean="0"/>
              <a:t>over $250</a:t>
            </a:r>
            <a:r>
              <a:rPr lang="en-US" sz="2000" b="0" dirty="0" smtClean="0"/>
              <a:t>: Charity </a:t>
            </a:r>
            <a:r>
              <a:rPr lang="en-US" sz="2000" b="0" dirty="0"/>
              <a:t>must provide </a:t>
            </a:r>
            <a:r>
              <a:rPr lang="en-US" sz="2000" b="0" dirty="0" smtClean="0"/>
              <a:t>acknowledgment.</a:t>
            </a:r>
            <a:endParaRPr lang="en-US" sz="2000" b="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Forms 8283 &amp; 8282 substantiate deduction for noncash gifts over $500.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dirty="0" smtClean="0"/>
              <a:t>Donor files Form 8283 in year of gift; Receiving charity files form 8282 if asset sold within three years of receipt. </a:t>
            </a:r>
            <a:r>
              <a:rPr lang="en-US" sz="2000" b="0" dirty="0"/>
              <a:t>Failure to file can result in disallowance of </a:t>
            </a:r>
            <a:r>
              <a:rPr lang="en-US" sz="2000" b="0" dirty="0" smtClean="0"/>
              <a:t>deduction and penalty.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u="sng" dirty="0"/>
              <a:t>Deduction </a:t>
            </a:r>
            <a:r>
              <a:rPr lang="en-US" sz="2000" b="0" u="sng" dirty="0" smtClean="0"/>
              <a:t>$500- $5,000</a:t>
            </a:r>
            <a:r>
              <a:rPr lang="en-US" sz="2000" b="0" dirty="0" smtClean="0"/>
              <a:t>: Form 8283, Sec. A reports info. about gifts for which Donor claimed deduction of $5,000 or less per item or group of similar items.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u="sng" dirty="0"/>
              <a:t>Deduction over $</a:t>
            </a:r>
            <a:r>
              <a:rPr lang="en-US" sz="2000" b="0" u="sng" dirty="0" smtClean="0"/>
              <a:t>5,000</a:t>
            </a:r>
            <a:r>
              <a:rPr lang="en-US" sz="2000" b="0" u="sng" dirty="0"/>
              <a:t> </a:t>
            </a:r>
            <a:r>
              <a:rPr lang="en-US" sz="2000" b="0" u="sng" dirty="0" smtClean="0"/>
              <a:t>if </a:t>
            </a:r>
            <a:r>
              <a:rPr lang="en-US" sz="2000" b="0" u="sng" dirty="0"/>
              <a:t>publicly traded </a:t>
            </a:r>
            <a:r>
              <a:rPr lang="en-US" sz="2000" b="0" u="sng" dirty="0" smtClean="0"/>
              <a:t>securities</a:t>
            </a:r>
            <a:r>
              <a:rPr lang="en-US" sz="2000" b="0" dirty="0" smtClean="0"/>
              <a:t>: </a:t>
            </a:r>
            <a:r>
              <a:rPr lang="en-US" sz="2000" b="0" dirty="0"/>
              <a:t>Form 8283, Sec. </a:t>
            </a:r>
            <a:r>
              <a:rPr lang="en-US" sz="2000" b="0" dirty="0" smtClean="0"/>
              <a:t>A.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u="sng" dirty="0"/>
              <a:t>Deduction </a:t>
            </a:r>
            <a:r>
              <a:rPr lang="en-US" sz="2000" b="0" u="sng" dirty="0" smtClean="0"/>
              <a:t>over $5,000 if other property</a:t>
            </a:r>
            <a:r>
              <a:rPr lang="en-US" sz="2000" b="0" dirty="0" smtClean="0"/>
              <a:t>: </a:t>
            </a:r>
            <a:r>
              <a:rPr lang="en-US" sz="2000" b="0" dirty="0"/>
              <a:t>Form 8283, </a:t>
            </a:r>
            <a:r>
              <a:rPr lang="en-US" sz="2000" b="0" dirty="0" smtClean="0"/>
              <a:t>Sec. B. </a:t>
            </a:r>
            <a:r>
              <a:rPr lang="en-US" sz="2000" b="0" dirty="0"/>
              <a:t>reports </a:t>
            </a:r>
            <a:r>
              <a:rPr lang="en-US" sz="2000" b="0" dirty="0" smtClean="0"/>
              <a:t>info. </a:t>
            </a:r>
            <a:r>
              <a:rPr lang="en-US" sz="2000" b="0" dirty="0"/>
              <a:t>about gifts for which Donor claimed deduction of </a:t>
            </a:r>
            <a:r>
              <a:rPr lang="en-US" sz="2000" b="0" dirty="0" smtClean="0"/>
              <a:t>over $5,000 per </a:t>
            </a:r>
            <a:r>
              <a:rPr lang="en-US" sz="2000" b="0" dirty="0"/>
              <a:t>item or group of similar </a:t>
            </a:r>
            <a:r>
              <a:rPr lang="en-US" sz="2000" b="0" dirty="0" smtClean="0"/>
              <a:t>items. Qualified appraisal required.</a:t>
            </a:r>
            <a:endParaRPr lang="en-US" sz="19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b="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05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Direct Giving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dirty="0"/>
              <a:t>We generally think of direct giving as making a one-time contribution directly to a public-serving 501(c)(3</a:t>
            </a:r>
            <a:r>
              <a:rPr lang="en-US" sz="2000" b="0" dirty="0" smtClean="0"/>
              <a:t>)</a:t>
            </a:r>
            <a:endParaRPr lang="en-US" sz="2000" b="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These include religious, scientific, educational, charitable institutions, etc. </a:t>
            </a:r>
            <a:endParaRPr lang="en-US" sz="20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dirty="0"/>
              <a:t>Donor receives charitable tax benefits because a public purpose is served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dirty="0" smtClean="0"/>
              <a:t> </a:t>
            </a:r>
            <a:r>
              <a:rPr lang="en-US" sz="2000" b="0" dirty="0" smtClean="0">
                <a:solidFill>
                  <a:srgbClr val="FF0000"/>
                </a:solidFill>
              </a:rPr>
              <a:t>♥</a:t>
            </a:r>
            <a:r>
              <a:rPr lang="en-US" sz="2000" b="0" dirty="0" smtClean="0"/>
              <a:t> </a:t>
            </a:r>
            <a:r>
              <a:rPr lang="en-US" sz="2000" b="0" dirty="0"/>
              <a:t>CARES Act Incentives (direct gifts of cash)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b="0" dirty="0"/>
          </a:p>
          <a:p>
            <a:pPr marL="1100190" lvl="3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800" b="0" dirty="0"/>
          </a:p>
        </p:txBody>
      </p:sp>
      <p:pic>
        <p:nvPicPr>
          <p:cNvPr id="8199" name="Picture 7" descr="C:\Users\lgodine\AppData\Local\Microsoft\Windows\Temporary Internet Files\Content.IE5\8CH4YYSM\internet-marketing-4-300x30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7127631"/>
            <a:ext cx="18288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43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Donor Advised Funds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dirty="0"/>
              <a:t>Donor Advised Fund: A </a:t>
            </a:r>
            <a:r>
              <a:rPr lang="en-US" sz="2000" dirty="0"/>
              <a:t>philanthropic vehicle established at a public charity</a:t>
            </a:r>
            <a:r>
              <a:rPr lang="en-US" sz="2000" b="0" dirty="0"/>
              <a:t>. Donor makes a charitable contribution, </a:t>
            </a:r>
            <a:r>
              <a:rPr lang="en-US" sz="2000" b="0" dirty="0" smtClean="0"/>
              <a:t>may receive </a:t>
            </a:r>
            <a:r>
              <a:rPr lang="en-US" sz="2000" b="0" dirty="0"/>
              <a:t>an immediate tax benefit </a:t>
            </a:r>
            <a:r>
              <a:rPr lang="en-US" sz="2000" b="0" dirty="0" smtClean="0"/>
              <a:t>(consider “bunching”) and </a:t>
            </a:r>
            <a:r>
              <a:rPr lang="en-US" sz="2000" b="0" dirty="0"/>
              <a:t>then recommends grants from the fund over time. 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dirty="0" smtClean="0"/>
              <a:t>Typically offered by: </a:t>
            </a:r>
            <a:r>
              <a:rPr lang="en-US" sz="1900" b="0" dirty="0" smtClean="0"/>
              <a:t>National </a:t>
            </a:r>
            <a:r>
              <a:rPr lang="en-US" sz="1900" b="0" dirty="0"/>
              <a:t>Gift </a:t>
            </a:r>
            <a:r>
              <a:rPr lang="en-US" sz="1900" b="0" dirty="0" smtClean="0"/>
              <a:t>Funds, Community Foundations, Single Issue providers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900" b="0" dirty="0" smtClean="0"/>
              <a:t>Subject </a:t>
            </a:r>
            <a:r>
              <a:rPr lang="en-US" sz="1900" b="0" dirty="0"/>
              <a:t>to: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Excess </a:t>
            </a:r>
            <a:r>
              <a:rPr lang="en-US" sz="1600" dirty="0"/>
              <a:t>benefit </a:t>
            </a:r>
            <a:r>
              <a:rPr lang="en-US" sz="1600" dirty="0" smtClean="0"/>
              <a:t>rules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 smtClean="0"/>
              <a:t>Excess </a:t>
            </a:r>
            <a:r>
              <a:rPr lang="en-US" sz="1600" dirty="0"/>
              <a:t>business </a:t>
            </a:r>
            <a:r>
              <a:rPr lang="en-US" sz="1600" dirty="0" smtClean="0"/>
              <a:t>holdings rules</a:t>
            </a:r>
            <a:endParaRPr lang="en-US" sz="16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900" b="0" dirty="0" smtClean="0"/>
          </a:p>
          <a:p>
            <a:pPr marL="1100190" lvl="3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400" dirty="0" smtClean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800" b="0" dirty="0"/>
          </a:p>
        </p:txBody>
      </p:sp>
      <p:sp>
        <p:nvSpPr>
          <p:cNvPr id="2" name="Rounded Rectangle 1"/>
          <p:cNvSpPr/>
          <p:nvPr/>
        </p:nvSpPr>
        <p:spPr>
          <a:xfrm>
            <a:off x="685800" y="5410200"/>
            <a:ext cx="1676400" cy="1143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1371600" eaLnBrk="0" hangingPunc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</a:pPr>
            <a:r>
              <a:rPr lang="en-US" sz="1200" b="1" dirty="0" smtClean="0">
                <a:solidFill>
                  <a:srgbClr val="C00000"/>
                </a:solidFill>
                <a:ea typeface="Geneva" pitchFamily="-106" charset="-128"/>
              </a:rPr>
              <a:t>Penny and Cash </a:t>
            </a:r>
            <a:r>
              <a:rPr lang="en-US" sz="1200" b="1" dirty="0" err="1" smtClean="0">
                <a:solidFill>
                  <a:srgbClr val="C00000"/>
                </a:solidFill>
                <a:ea typeface="Geneva" pitchFamily="-106" charset="-128"/>
              </a:rPr>
              <a:t>Dollaire</a:t>
            </a:r>
            <a:r>
              <a:rPr lang="en-US" sz="1200" b="1" dirty="0" smtClean="0">
                <a:solidFill>
                  <a:srgbClr val="C00000"/>
                </a:solidFill>
                <a:ea typeface="Geneva" pitchFamily="-106" charset="-128"/>
              </a:rPr>
              <a:t> donate assets; may receive charitable deduction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81400" y="5410200"/>
            <a:ext cx="1676400" cy="1143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1371600" eaLnBrk="0" hangingPunct="0">
              <a:lnSpc>
                <a:spcPts val="1400"/>
              </a:lnSpc>
              <a:spcAft>
                <a:spcPts val="1200"/>
              </a:spcAft>
              <a:buClr>
                <a:schemeClr val="bg2"/>
              </a:buClr>
            </a:pPr>
            <a:r>
              <a:rPr lang="en-US" sz="1200" b="1" dirty="0" smtClean="0">
                <a:solidFill>
                  <a:srgbClr val="C00000"/>
                </a:solidFill>
                <a:ea typeface="Geneva" pitchFamily="-106" charset="-128"/>
              </a:rPr>
              <a:t>Assets are invested and grow tax free in The </a:t>
            </a:r>
            <a:r>
              <a:rPr lang="en-US" sz="1200" b="1" dirty="0" err="1">
                <a:solidFill>
                  <a:srgbClr val="C00000"/>
                </a:solidFill>
                <a:ea typeface="Geneva" pitchFamily="-106" charset="-128"/>
              </a:rPr>
              <a:t>Dollaire</a:t>
            </a:r>
            <a:r>
              <a:rPr lang="en-US" sz="1200" b="1" dirty="0">
                <a:solidFill>
                  <a:srgbClr val="C00000"/>
                </a:solidFill>
                <a:ea typeface="Geneva" pitchFamily="-106" charset="-128"/>
              </a:rPr>
              <a:t> Family Charitable Fund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649779" y="3733800"/>
            <a:ext cx="838200" cy="6858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1371600" eaLnBrk="0" hangingPunc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</a:pPr>
            <a:endParaRPr lang="en-US" sz="1100" b="1" dirty="0" smtClean="0">
              <a:solidFill>
                <a:schemeClr val="bg1"/>
              </a:solidFill>
              <a:ea typeface="Geneva" pitchFamily="-106" charset="-128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667000" y="5638800"/>
            <a:ext cx="609600" cy="457200"/>
          </a:xfrm>
          <a:prstGeom prst="rightArrow">
            <a:avLst/>
          </a:prstGeom>
          <a:solidFill>
            <a:schemeClr val="tx2"/>
          </a:solidFill>
        </p:spPr>
        <p:txBody>
          <a:bodyPr wrap="square" lIns="0" tIns="0" rIns="0" bIns="0" rtlCol="0" anchor="ctr">
            <a:noAutofit/>
          </a:bodyPr>
          <a:lstStyle/>
          <a:p>
            <a:pPr algn="ctr" defTabSz="1371600" eaLnBrk="0" hangingPunct="0">
              <a:lnSpc>
                <a:spcPts val="14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</a:pPr>
            <a:endParaRPr lang="en-US" sz="1100" b="1" dirty="0" smtClean="0">
              <a:solidFill>
                <a:schemeClr val="bg1"/>
              </a:solidFill>
              <a:ea typeface="Geneva" pitchFamily="-106" charset="-128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410200" y="4267200"/>
            <a:ext cx="1066800" cy="1066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562600" y="5105400"/>
            <a:ext cx="914400" cy="609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62600" y="5981700"/>
            <a:ext cx="8382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562600" y="6324600"/>
            <a:ext cx="762000" cy="4191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779" y="3733800"/>
            <a:ext cx="850767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Program Files (x86)\Microsoft Office\MEDIA\CAGCAT10\j018332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779" y="4523494"/>
            <a:ext cx="882827" cy="88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Program Files (x86)\Microsoft Office\MEDIA\CAGCAT10\j0186002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861" y="5488229"/>
            <a:ext cx="916603" cy="942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863" y="6534150"/>
            <a:ext cx="916602" cy="93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ight Brace 21"/>
          <p:cNvSpPr/>
          <p:nvPr/>
        </p:nvSpPr>
        <p:spPr>
          <a:xfrm>
            <a:off x="7772400" y="3352800"/>
            <a:ext cx="1324125" cy="434340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8686800" y="3886200"/>
            <a:ext cx="1066800" cy="1447800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sz="1100" b="1" dirty="0" smtClean="0">
                <a:solidFill>
                  <a:srgbClr val="C00000"/>
                </a:solidFill>
                <a:latin typeface="+mn-lt"/>
              </a:rPr>
              <a:t>The </a:t>
            </a:r>
            <a:r>
              <a:rPr lang="en-US" sz="1100" b="1" dirty="0" err="1" smtClean="0">
                <a:solidFill>
                  <a:srgbClr val="C00000"/>
                </a:solidFill>
                <a:latin typeface="+mn-lt"/>
              </a:rPr>
              <a:t>Dollaire</a:t>
            </a:r>
            <a:r>
              <a:rPr lang="en-US" sz="1100" b="1" dirty="0" smtClean="0">
                <a:solidFill>
                  <a:srgbClr val="C00000"/>
                </a:solidFill>
                <a:latin typeface="+mn-lt"/>
              </a:rPr>
              <a:t> family recommends grants to their favorite charitable causes.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1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8763000" cy="3200400"/>
          </a:xfrm>
        </p:spPr>
        <p:txBody>
          <a:bodyPr/>
          <a:lstStyle/>
          <a:p>
            <a:pPr marL="240665" marR="97155" indent="-227965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lang="en-US" sz="2000" b="0" dirty="0" smtClean="0">
                <a:solidFill>
                  <a:srgbClr val="231F20"/>
                </a:solidFill>
                <a:cs typeface="NewsGoth Lt BT"/>
              </a:rPr>
              <a:t>The </a:t>
            </a:r>
            <a:r>
              <a:rPr lang="en-US" sz="2000" b="0" dirty="0">
                <a:solidFill>
                  <a:srgbClr val="231F20"/>
                </a:solidFill>
                <a:cs typeface="NewsGoth Lt BT"/>
              </a:rPr>
              <a:t>Charitable Deduction</a:t>
            </a:r>
          </a:p>
          <a:p>
            <a:pPr marL="240665" marR="97155" indent="-227965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lang="en-US" sz="2000" b="0" dirty="0">
                <a:solidFill>
                  <a:srgbClr val="231F20"/>
                </a:solidFill>
                <a:cs typeface="NewsGoth Lt BT"/>
              </a:rPr>
              <a:t>Deduction Limitations</a:t>
            </a:r>
          </a:p>
          <a:p>
            <a:pPr marL="240665" marR="97155" indent="-227965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lang="en-US" sz="2000" b="0" dirty="0" smtClean="0">
                <a:solidFill>
                  <a:srgbClr val="231F20"/>
                </a:solidFill>
                <a:cs typeface="NewsGoth Lt BT"/>
              </a:rPr>
              <a:t>Direct Giving, Donor Advised Funds and Private Foundations</a:t>
            </a:r>
            <a:endParaRPr lang="en-US" sz="2000" b="0" dirty="0">
              <a:solidFill>
                <a:srgbClr val="231F20"/>
              </a:solidFill>
              <a:cs typeface="NewsGoth Lt BT"/>
            </a:endParaRPr>
          </a:p>
          <a:p>
            <a:pPr marL="240665" marR="97155" indent="-227965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lang="en-US" sz="2000" b="0" dirty="0" smtClean="0">
                <a:solidFill>
                  <a:srgbClr val="231F20"/>
                </a:solidFill>
                <a:cs typeface="NewsGoth Lt BT"/>
              </a:rPr>
              <a:t>Charitable Remainder Trusts and Charitable Lead Trusts</a:t>
            </a:r>
          </a:p>
          <a:p>
            <a:pPr marL="240665" marR="97155" indent="-227965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241300" algn="l"/>
              </a:tabLst>
            </a:pPr>
            <a:r>
              <a:rPr lang="en-US" sz="2000" b="0" dirty="0" smtClean="0">
                <a:solidFill>
                  <a:srgbClr val="231F20"/>
                </a:solidFill>
                <a:cs typeface="NewsGoth Lt BT"/>
              </a:rPr>
              <a:t>IRA Qualified Charitable Distribution</a:t>
            </a:r>
          </a:p>
          <a:p>
            <a:pPr marL="12700" marR="97155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241300" algn="l"/>
              </a:tabLst>
            </a:pPr>
            <a:endParaRPr lang="en-US" b="0" dirty="0" smtClean="0">
              <a:solidFill>
                <a:srgbClr val="FF0000"/>
              </a:solidFill>
              <a:cs typeface="NewsGoth Lt BT"/>
            </a:endParaRPr>
          </a:p>
          <a:p>
            <a:pPr marL="12700" marR="97155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241300" algn="l"/>
              </a:tabLst>
            </a:pPr>
            <a:r>
              <a:rPr lang="en-US" b="0" dirty="0" smtClean="0">
                <a:solidFill>
                  <a:srgbClr val="FF0000"/>
                </a:solidFill>
                <a:cs typeface="NewsGoth Lt BT"/>
              </a:rPr>
              <a:t>		♥ </a:t>
            </a:r>
            <a:r>
              <a:rPr lang="en-US" b="0" dirty="0" smtClean="0">
                <a:solidFill>
                  <a:srgbClr val="231F20"/>
                </a:solidFill>
                <a:cs typeface="NewsGoth Lt BT"/>
              </a:rPr>
              <a:t>indicates a change </a:t>
            </a:r>
            <a:r>
              <a:rPr lang="en-US" b="0" dirty="0">
                <a:solidFill>
                  <a:srgbClr val="231F20"/>
                </a:solidFill>
                <a:cs typeface="NewsGoth Lt BT"/>
              </a:rPr>
              <a:t>resulting from the 2020 Coronavirus Aid, Relief and </a:t>
            </a:r>
            <a:r>
              <a:rPr lang="en-US" b="0" dirty="0" smtClean="0">
                <a:solidFill>
                  <a:srgbClr val="231F20"/>
                </a:solidFill>
                <a:cs typeface="NewsGoth Lt BT"/>
              </a:rPr>
              <a:t>		    Economic </a:t>
            </a:r>
            <a:r>
              <a:rPr lang="en-US" b="0" dirty="0">
                <a:solidFill>
                  <a:srgbClr val="231F20"/>
                </a:solidFill>
                <a:cs typeface="NewsGoth Lt BT"/>
              </a:rPr>
              <a:t>Security Act </a:t>
            </a:r>
            <a:r>
              <a:rPr lang="en-US" b="0" dirty="0" smtClean="0">
                <a:solidFill>
                  <a:srgbClr val="231F20"/>
                </a:solidFill>
                <a:cs typeface="NewsGoth Lt BT"/>
              </a:rPr>
              <a:t>(the “CARES Act”). 2021 extensions noted.</a:t>
            </a:r>
            <a:endParaRPr lang="en-US" b="0" dirty="0">
              <a:solidFill>
                <a:srgbClr val="231F20"/>
              </a:solidFill>
              <a:cs typeface="NewsGoth Lt BT"/>
            </a:endParaRPr>
          </a:p>
          <a:p>
            <a:pPr marL="12700" marR="97155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241300" algn="l"/>
              </a:tabLst>
            </a:pPr>
            <a:r>
              <a:rPr lang="en-US" sz="2000" b="0" dirty="0" smtClean="0">
                <a:solidFill>
                  <a:srgbClr val="0070C0"/>
                </a:solidFill>
                <a:cs typeface="NewsGoth Lt BT"/>
                <a:sym typeface="Symbol"/>
              </a:rPr>
              <a:t>		</a:t>
            </a:r>
            <a:r>
              <a:rPr lang="en-US" b="0" dirty="0" smtClean="0">
                <a:solidFill>
                  <a:srgbClr val="FF0000"/>
                </a:solidFill>
                <a:cs typeface="NewsGoth Lt BT"/>
                <a:sym typeface="Symbol"/>
              </a:rPr>
              <a:t> </a:t>
            </a:r>
            <a:r>
              <a:rPr lang="en-US" b="0" dirty="0" smtClean="0">
                <a:solidFill>
                  <a:srgbClr val="231F20"/>
                </a:solidFill>
                <a:cs typeface="NewsGoth Lt BT"/>
              </a:rPr>
              <a:t>indicates a change resulting from the Tax Cuts and Jobs Act (“TCJA”), 	 	</a:t>
            </a:r>
            <a:r>
              <a:rPr lang="en-US" b="0" dirty="0">
                <a:solidFill>
                  <a:srgbClr val="231F20"/>
                </a:solidFill>
                <a:cs typeface="NewsGoth Lt BT"/>
              </a:rPr>
              <a:t> </a:t>
            </a:r>
            <a:r>
              <a:rPr lang="en-US" b="0" dirty="0" smtClean="0">
                <a:solidFill>
                  <a:srgbClr val="231F20"/>
                </a:solidFill>
                <a:cs typeface="NewsGoth Lt BT"/>
              </a:rPr>
              <a:t>   which changes are currently scheduled to expire at the end of 2025.</a:t>
            </a:r>
            <a:endParaRPr lang="en-US" b="0" dirty="0">
              <a:solidFill>
                <a:srgbClr val="231F20"/>
              </a:solidFill>
              <a:cs typeface="NewsGoth Lt BT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9100" y="345440"/>
            <a:ext cx="8214360" cy="518160"/>
          </a:xfrm>
        </p:spPr>
        <p:txBody>
          <a:bodyPr/>
          <a:lstStyle/>
          <a:p>
            <a:pPr lvl="1" algn="ctr"/>
            <a:r>
              <a:rPr lang="en-US" sz="2200" u="sng" dirty="0" smtClean="0">
                <a:solidFill>
                  <a:schemeClr val="tx1"/>
                </a:solidFill>
                <a:latin typeface="+mj-lt"/>
              </a:rPr>
              <a:t>Overview</a:t>
            </a:r>
            <a:endParaRPr lang="en-US" sz="900" b="0" u="sng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806940" y="7405264"/>
            <a:ext cx="227013" cy="138536"/>
          </a:xfrm>
        </p:spPr>
        <p:txBody>
          <a:bodyPr/>
          <a:lstStyle/>
          <a:p>
            <a:fld id="{F53ACEED-B1E6-4244-BEF7-6D43A11F39D4}" type="slidenum">
              <a:rPr lang="en-US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127631"/>
            <a:ext cx="18288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0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Donor Advised Funds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National Gift Funds: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Some financial service companies sponsor donor advised fund programs.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 smtClean="0"/>
              <a:t>Some may provide philanthropy support services above certain level.</a:t>
            </a:r>
            <a:endParaRPr lang="en-US" sz="19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Single Issue Providers: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b="0" dirty="0" smtClean="0"/>
              <a:t>Religious </a:t>
            </a:r>
            <a:r>
              <a:rPr lang="en-US" sz="1900" b="0" dirty="0"/>
              <a:t>Affiliate </a:t>
            </a:r>
            <a:r>
              <a:rPr lang="en-US" sz="1900" b="0" dirty="0" smtClean="0"/>
              <a:t>Philanthropies; Universities, and more.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Some may provide philanthropy support services above certain </a:t>
            </a:r>
            <a:r>
              <a:rPr lang="en-US" sz="1900" dirty="0" smtClean="0"/>
              <a:t>level</a:t>
            </a:r>
          </a:p>
          <a:p>
            <a:pPr marL="641777" lvl="1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b="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Community Foundations: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Additional Giving Options: General Fund/Endowment; Designated Fund; Field of Interest Fund; Annual Fund.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dirty="0"/>
              <a:t>Typically provide philanthropy support services and programmatic expertise.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41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Private Foundations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Private Foundation: </a:t>
            </a:r>
            <a:r>
              <a:rPr lang="en-US" sz="2000" b="0" dirty="0" smtClean="0"/>
              <a:t>Separate </a:t>
            </a:r>
            <a:r>
              <a:rPr lang="en-US" sz="2000" b="0" dirty="0"/>
              <a:t>legal entity that must be approved by IRS as a 501(c)(3) organization. Receive funds from one or few sources such as an individual, family or business.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 smtClean="0"/>
              <a:t>Maximum Control of Investments and Grants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 smtClean="0"/>
              <a:t>Legacy / Perpetuity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 smtClean="0"/>
              <a:t>Subject to: </a:t>
            </a:r>
          </a:p>
          <a:p>
            <a:pPr marL="1291637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Excise Tax</a:t>
            </a:r>
          </a:p>
          <a:p>
            <a:pPr marL="1291637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Payout Requirement</a:t>
            </a:r>
          </a:p>
          <a:p>
            <a:pPr marL="1291637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Tax Filings</a:t>
            </a:r>
          </a:p>
          <a:p>
            <a:pPr marL="1291637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Private Foundation </a:t>
            </a:r>
            <a:r>
              <a:rPr lang="en-US" sz="1600" dirty="0" smtClean="0"/>
              <a:t>rules:</a:t>
            </a:r>
            <a:endParaRPr lang="en-US" sz="1600" dirty="0"/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Self-dealing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Excess business holdings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Jeopardy </a:t>
            </a:r>
            <a:r>
              <a:rPr lang="en-US" sz="1600" dirty="0" smtClean="0"/>
              <a:t>investments</a:t>
            </a:r>
            <a:endParaRPr lang="en-US" sz="1600" dirty="0"/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</a:pPr>
            <a:r>
              <a:rPr lang="en-US" sz="1600" dirty="0"/>
              <a:t>Taxable </a:t>
            </a:r>
            <a:r>
              <a:rPr lang="en-US" sz="1600" dirty="0" smtClean="0"/>
              <a:t>expenditures</a:t>
            </a:r>
            <a:endParaRPr lang="en-US" sz="1600" dirty="0"/>
          </a:p>
          <a:p>
            <a:pPr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500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b="0" dirty="0"/>
          </a:p>
        </p:txBody>
      </p:sp>
      <p:pic>
        <p:nvPicPr>
          <p:cNvPr id="10249" name="Picture 9" descr="C:\Users\lgodine\AppData\Local\Microsoft\Windows\Temporary Internet Files\Content.IE5\E06ZCE1Q\Group_people_ico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29208"/>
            <a:ext cx="4343400" cy="2884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Key Differences: Donor Advised Funds &amp; Private Foundations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219301"/>
              </p:ext>
            </p:extLst>
          </p:nvPr>
        </p:nvGraphicFramePr>
        <p:xfrm>
          <a:off x="228600" y="1066799"/>
          <a:ext cx="9372600" cy="6096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6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1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359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Donor Advised Funds</a:t>
                      </a:r>
                      <a:endParaRPr lang="en-US" sz="11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Private Foundation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T="45684" marB="4568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Start-up Costs and time</a:t>
                      </a: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None and can be established immediately</a:t>
                      </a: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Legal and start-up fees can be substantial; weeks or months to create 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Income tax deduction</a:t>
                      </a: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More favorable (See chart on slide 16)</a:t>
                      </a: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 chart on slide 16</a:t>
                      </a:r>
                    </a:p>
                  </a:txBody>
                  <a:tcPr marL="91445" marR="91445"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1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Ongoing Administrative and Management Fees</a:t>
                      </a: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Varies with sponsoring charity and level of services; customarily less than private foundations 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Varies with choice of board and level of service; Must file tax returns, conduct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independent audit, administer all functions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6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Excise Tax </a:t>
                      </a: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None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Flat tax = 1.39% of annual net investment income*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810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Annual required distribution of principal to charitable organizations</a:t>
                      </a: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None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Must expend 5% of net assets value annually 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7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Privacy</a:t>
                      </a: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Grants can be made anonymously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Must file detailed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public tax return on grants, investment fees, trustee name, staff salaries, etc. This information, including donor names, is publicly available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81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Donor’s administrative responsibilities</a:t>
                      </a: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Recommend grants to favorite charitable causes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Manage assets, keep records, select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charities, administer grants, file annual state and federal tax returns, maintain board minutes, etc.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7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Donor’s Investment options</a:t>
                      </a: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Varies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sponsoring charity. Typically a handful of options with separately managed accounts available above a certain threshold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Typically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greater investment flexibility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45" marR="91445" marT="45710" marB="4571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 bwMode="auto">
          <a:xfrm>
            <a:off x="1600200" y="7261756"/>
            <a:ext cx="7662229" cy="2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noAutofit/>
          </a:bodyPr>
          <a:lstStyle/>
          <a:p>
            <a:pPr>
              <a:spcBef>
                <a:spcPct val="30000"/>
              </a:spcBef>
              <a:buClr>
                <a:schemeClr val="bg1"/>
              </a:buClr>
            </a:pPr>
            <a:r>
              <a:rPr lang="en-US" sz="1400" dirty="0" smtClean="0">
                <a:solidFill>
                  <a:srgbClr val="000000"/>
                </a:solidFill>
              </a:rPr>
              <a:t>* Revised by the Setting Every Community Up for Retirement Enhancement Act of 2019 (the “SECURE Act”). Formerly a two tier excise tax system of 1% or 2%.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261756"/>
            <a:ext cx="1403875" cy="51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4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Charitable Remainder Trusts &amp; Charitable Lead Trusts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19100" y="843809"/>
            <a:ext cx="9258300" cy="5867400"/>
          </a:xfrm>
        </p:spPr>
        <p:txBody>
          <a:bodyPr>
            <a:noAutofit/>
          </a:bodyPr>
          <a:lstStyle/>
          <a:p>
            <a:pPr marL="36576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/>
              <a:t>Charitable Remainder </a:t>
            </a:r>
            <a:r>
              <a:rPr lang="en-US" sz="2000" b="1" dirty="0" smtClean="0"/>
              <a:t>Trust (CRT)</a:t>
            </a:r>
            <a:r>
              <a:rPr lang="en-US" sz="2000" dirty="0" smtClean="0"/>
              <a:t>: </a:t>
            </a:r>
            <a:r>
              <a:rPr lang="en-US" sz="2000" dirty="0"/>
              <a:t>Irrevocable Trust created during life or at death with the leading interest in the form of </a:t>
            </a:r>
            <a:r>
              <a:rPr lang="en-US" sz="2000" dirty="0" smtClean="0"/>
              <a:t>an annuity or </a:t>
            </a:r>
            <a:r>
              <a:rPr lang="en-US" sz="2000" dirty="0" err="1" smtClean="0"/>
              <a:t>unitrust</a:t>
            </a:r>
            <a:r>
              <a:rPr lang="en-US" sz="2000" dirty="0" smtClean="0"/>
              <a:t> payment to </a:t>
            </a:r>
            <a:r>
              <a:rPr lang="en-US" sz="2000" dirty="0"/>
              <a:t>the </a:t>
            </a:r>
            <a:r>
              <a:rPr lang="en-US" sz="2000" dirty="0" smtClean="0"/>
              <a:t>Donor </a:t>
            </a:r>
            <a:r>
              <a:rPr lang="en-US" sz="2000" dirty="0"/>
              <a:t>or other </a:t>
            </a:r>
            <a:r>
              <a:rPr lang="en-US" sz="2000" dirty="0" smtClean="0"/>
              <a:t>non-charitable </a:t>
            </a:r>
            <a:r>
              <a:rPr lang="en-US" sz="2000" dirty="0"/>
              <a:t>beneficiaries, remainder to charitable beneficiaries.</a:t>
            </a:r>
          </a:p>
          <a:p>
            <a:pPr marL="36576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6576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/>
              <a:t>Charitable Lead Trust (CLT)</a:t>
            </a:r>
            <a:r>
              <a:rPr lang="en-US" sz="2000" dirty="0" smtClean="0"/>
              <a:t>: Irrevocable Trust created during life or at death with the leading interest in the form of an annuity or </a:t>
            </a:r>
            <a:r>
              <a:rPr lang="en-US" sz="2000" dirty="0" err="1" smtClean="0"/>
              <a:t>unitrust</a:t>
            </a:r>
            <a:r>
              <a:rPr lang="en-US" sz="2000" dirty="0" smtClean="0"/>
              <a:t> payment to charitable beneficiaries, remainder to Donor or other non-charitable beneficiaries. </a:t>
            </a:r>
            <a:endParaRPr lang="en-US" sz="2000" dirty="0"/>
          </a:p>
          <a:p>
            <a:pPr marL="36576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u="sng" dirty="0" smtClean="0"/>
          </a:p>
          <a:p>
            <a:pPr marL="36576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u="sng" dirty="0" smtClean="0"/>
              <a:t>Leading Interest</a:t>
            </a:r>
            <a:r>
              <a:rPr lang="en-US" sz="2000" dirty="0" smtClean="0"/>
              <a:t>:</a:t>
            </a:r>
          </a:p>
          <a:p>
            <a:pPr marL="914400" lvl="5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If Annuity Interest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=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fixed, </a:t>
            </a:r>
            <a:r>
              <a:rPr lang="en-US" sz="2000" dirty="0" smtClean="0">
                <a:solidFill>
                  <a:srgbClr val="000000"/>
                </a:solidFill>
              </a:rPr>
              <a:t>non-fluctuating </a:t>
            </a:r>
            <a:r>
              <a:rPr lang="en-US" sz="2000" dirty="0">
                <a:solidFill>
                  <a:srgbClr val="000000"/>
                </a:solidFill>
              </a:rPr>
              <a:t>dollar </a:t>
            </a:r>
            <a:r>
              <a:rPr lang="en-US" sz="2000" dirty="0" smtClean="0">
                <a:solidFill>
                  <a:srgbClr val="000000"/>
                </a:solidFill>
              </a:rPr>
              <a:t>amount.</a:t>
            </a:r>
            <a:endParaRPr lang="en-US" sz="2000" dirty="0">
              <a:solidFill>
                <a:srgbClr val="000000"/>
              </a:solidFill>
            </a:endParaRPr>
          </a:p>
          <a:p>
            <a:pPr marL="914400" lvl="5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00"/>
                </a:solidFill>
              </a:rPr>
              <a:t>If </a:t>
            </a:r>
            <a:r>
              <a:rPr lang="en-US" sz="2000" dirty="0" err="1">
                <a:solidFill>
                  <a:srgbClr val="000000"/>
                </a:solidFill>
              </a:rPr>
              <a:t>Unitrust</a:t>
            </a:r>
            <a:r>
              <a:rPr lang="en-US" sz="2000" dirty="0">
                <a:solidFill>
                  <a:srgbClr val="000000"/>
                </a:solidFill>
              </a:rPr>
              <a:t> Interest = variable, fluctuating amount based on investment performance, revalued </a:t>
            </a:r>
            <a:r>
              <a:rPr lang="en-US" sz="2000" dirty="0" smtClean="0">
                <a:solidFill>
                  <a:srgbClr val="000000"/>
                </a:solidFill>
              </a:rPr>
              <a:t>annually.</a:t>
            </a:r>
          </a:p>
          <a:p>
            <a:pPr marL="36576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b="1" dirty="0" smtClean="0"/>
          </a:p>
          <a:p>
            <a:pPr marL="36576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u="sng" dirty="0" smtClean="0"/>
              <a:t>Term of Trust</a:t>
            </a:r>
            <a:r>
              <a:rPr lang="en-US" sz="2000" dirty="0" smtClean="0"/>
              <a:t>:  </a:t>
            </a:r>
          </a:p>
          <a:p>
            <a:pPr marL="914400" lvl="5" indent="-342900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CRT- Term can be measuring life or lives, or term of years (max 20 years). </a:t>
            </a:r>
          </a:p>
          <a:p>
            <a:pPr marL="914400" lvl="5" indent="-342900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</a:rPr>
              <a:t>CLT- Term can be term of years (no limit on number of years) or measuring life or </a:t>
            </a:r>
            <a:r>
              <a:rPr lang="en-US" sz="2000" dirty="0" smtClean="0">
                <a:solidFill>
                  <a:srgbClr val="000000"/>
                </a:solidFill>
              </a:rPr>
              <a:t>lives, </a:t>
            </a:r>
            <a:r>
              <a:rPr lang="en-US" sz="2000" dirty="0">
                <a:solidFill>
                  <a:srgbClr val="000000"/>
                </a:solidFill>
              </a:rPr>
              <a:t>or combination of two (i.e., life of an individual followed by term of years).</a:t>
            </a:r>
          </a:p>
          <a:p>
            <a:pPr marL="117163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2954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0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Charitable Remainder Trusts (“CRATs”)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2607" y="990600"/>
            <a:ext cx="9144000" cy="5867400"/>
          </a:xfrm>
        </p:spPr>
        <p:txBody>
          <a:bodyPr>
            <a:noAutofit/>
          </a:bodyPr>
          <a:lstStyle/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Wingdings" panose="05000000000000000000" pitchFamily="2" charset="2"/>
              <a:buChar char="§"/>
            </a:pPr>
            <a:r>
              <a:rPr lang="en-US" sz="2000" u="sng" dirty="0"/>
              <a:t>F</a:t>
            </a:r>
            <a:r>
              <a:rPr lang="en-US" sz="2000" u="sng" dirty="0" smtClean="0"/>
              <a:t>ixed</a:t>
            </a:r>
            <a:r>
              <a:rPr lang="en-US" sz="2000" dirty="0" smtClean="0"/>
              <a:t> </a:t>
            </a:r>
            <a:r>
              <a:rPr lang="en-US" sz="2000" dirty="0"/>
              <a:t>payout amount that is either a fixed dollar amount or a fixed percentage of the </a:t>
            </a:r>
            <a:r>
              <a:rPr lang="en-US" sz="2000" b="1" i="1" u="sng" dirty="0"/>
              <a:t>initial</a:t>
            </a:r>
            <a:r>
              <a:rPr lang="en-US" sz="2000" dirty="0"/>
              <a:t> assets contributed by the </a:t>
            </a:r>
            <a:r>
              <a:rPr lang="en-US" sz="2000" dirty="0" smtClean="0"/>
              <a:t>Donor. </a:t>
            </a:r>
            <a:endParaRPr lang="en-US" sz="2000" dirty="0"/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Annual </a:t>
            </a:r>
            <a:r>
              <a:rPr lang="en-US" sz="2000" dirty="0"/>
              <a:t>annuity amount must be at least 5% but less than 50% of the initial FMV of the property </a:t>
            </a:r>
            <a:r>
              <a:rPr lang="en-US" sz="2000" dirty="0" smtClean="0"/>
              <a:t>contributed.</a:t>
            </a:r>
            <a:endParaRPr lang="en-US" sz="2000" dirty="0"/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CRATs must pass two tests:</a:t>
            </a:r>
          </a:p>
          <a:p>
            <a:pPr marL="707010" lvl="2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+mj-lt"/>
              <a:buAutoNum type="arabicPeriod"/>
            </a:pPr>
            <a:r>
              <a:rPr lang="en-US" sz="2000" u="sng" dirty="0" smtClean="0"/>
              <a:t>Actuarial Value</a:t>
            </a:r>
            <a:r>
              <a:rPr lang="en-US" sz="2000" dirty="0" smtClean="0"/>
              <a:t>: Charitable </a:t>
            </a:r>
            <a:r>
              <a:rPr lang="en-US" sz="2000" u="sng" dirty="0" smtClean="0"/>
              <a:t>remainder must be at least 10% </a:t>
            </a:r>
            <a:r>
              <a:rPr lang="en-US" sz="2000" dirty="0" smtClean="0"/>
              <a:t>of the value of the assets contributed.</a:t>
            </a:r>
          </a:p>
          <a:p>
            <a:pPr marL="707010" lvl="2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+mj-lt"/>
              <a:buAutoNum type="arabicPeriod"/>
            </a:pPr>
            <a:r>
              <a:rPr lang="en-US" sz="2000" u="sng" dirty="0" smtClean="0"/>
              <a:t>Probability of Exhaustion</a:t>
            </a:r>
            <a:r>
              <a:rPr lang="en-US" sz="2000" dirty="0" smtClean="0"/>
              <a:t>: IRS </a:t>
            </a:r>
            <a:r>
              <a:rPr lang="en-US" sz="2000" dirty="0"/>
              <a:t>has ruled that a trust is not a CRAT if there is a </a:t>
            </a:r>
            <a:r>
              <a:rPr lang="en-US" sz="2000" u="sng" dirty="0"/>
              <a:t>&gt;5% chance the trust fund will be exhausted</a:t>
            </a:r>
            <a:r>
              <a:rPr lang="en-US" sz="2000" dirty="0"/>
              <a:t> before the trust </a:t>
            </a:r>
            <a:r>
              <a:rPr lang="en-US" sz="2000" dirty="0" smtClean="0"/>
              <a:t>ends.</a:t>
            </a:r>
          </a:p>
          <a:p>
            <a:pPr marL="458413" lvl="3" indent="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None/>
            </a:pPr>
            <a:r>
              <a:rPr lang="en-US" sz="2000" b="1" dirty="0" smtClean="0"/>
              <a:t>	Or</a:t>
            </a:r>
            <a:r>
              <a:rPr lang="en-US" sz="2000" dirty="0" smtClean="0"/>
              <a:t>: CRATs created after August 8, 2016 have option to include early 	termination provision if next annuity payment will cause trust to fall below 	10% of original value. Exempts CRAT from test 5% probability of 	exhaustion test. 	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1" y="7127631"/>
            <a:ext cx="18288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Charitable Remainder Trusts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9067800" cy="6172200"/>
          </a:xfrm>
        </p:spPr>
        <p:txBody>
          <a:bodyPr>
            <a:noAutofit/>
          </a:bodyPr>
          <a:lstStyle/>
          <a:p>
            <a:pPr marL="0" lvl="1" indent="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None/>
            </a:pPr>
            <a:r>
              <a:rPr lang="en-US" sz="2000" b="1" dirty="0" smtClean="0"/>
              <a:t>Charitable Remainder </a:t>
            </a:r>
            <a:r>
              <a:rPr lang="en-US" sz="2000" b="1" dirty="0" err="1" smtClean="0"/>
              <a:t>Unitrusts</a:t>
            </a:r>
            <a:r>
              <a:rPr lang="en-US" sz="2000" b="1" dirty="0" smtClean="0"/>
              <a:t> (“CRUTs”)</a:t>
            </a:r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CRUTs </a:t>
            </a:r>
            <a:r>
              <a:rPr lang="en-US" sz="2000" dirty="0"/>
              <a:t>pay the income beneficiary a fixed percentage of the FMV of the trust assets </a:t>
            </a:r>
            <a:r>
              <a:rPr lang="en-US" sz="2000" b="1" i="1" u="sng" dirty="0"/>
              <a:t>valued annually </a:t>
            </a:r>
            <a:r>
              <a:rPr lang="en-US" sz="2000" dirty="0"/>
              <a:t>(the “unitrust amount</a:t>
            </a:r>
            <a:r>
              <a:rPr lang="en-US" sz="2000" dirty="0" smtClean="0"/>
              <a:t>”).</a:t>
            </a:r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Subject to 10% Minimum Remainder Interest Rule.</a:t>
            </a:r>
          </a:p>
          <a:p>
            <a:pPr marL="0" lvl="1" indent="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None/>
            </a:pPr>
            <a:endParaRPr lang="en-US" sz="2000" b="1" dirty="0"/>
          </a:p>
          <a:p>
            <a:pPr marL="0" lvl="1" indent="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None/>
            </a:pPr>
            <a:r>
              <a:rPr lang="en-US" sz="2000" b="1" dirty="0" smtClean="0"/>
              <a:t>Variations </a:t>
            </a:r>
            <a:r>
              <a:rPr lang="en-US" sz="2000" b="1" dirty="0"/>
              <a:t>on a CRUT &amp; when a </a:t>
            </a:r>
            <a:r>
              <a:rPr lang="en-US" sz="2000" b="1" dirty="0" smtClean="0"/>
              <a:t>Donor </a:t>
            </a:r>
            <a:r>
              <a:rPr lang="en-US" sz="2000" b="1" dirty="0"/>
              <a:t>might want one</a:t>
            </a:r>
          </a:p>
          <a:p>
            <a:pPr marL="347472" lvl="2" indent="-342900" fontAlgn="auto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SzTx/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NICRUT (net income </a:t>
            </a:r>
            <a:r>
              <a:rPr lang="en-US" sz="2000" dirty="0" smtClean="0"/>
              <a:t>CRUT)</a:t>
            </a:r>
          </a:p>
          <a:p>
            <a:pPr marL="1188720" lvl="5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Pays </a:t>
            </a:r>
            <a:r>
              <a:rPr lang="en-US" sz="2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out the </a:t>
            </a:r>
            <a:r>
              <a:rPr lang="en-US" sz="2000" u="sng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lesser</a:t>
            </a:r>
            <a:r>
              <a:rPr lang="en-US" sz="2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of the trust’s net income or the </a:t>
            </a:r>
            <a:r>
              <a:rPr lang="en-US" sz="2000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unitrust</a:t>
            </a:r>
            <a:r>
              <a:rPr lang="en-US" sz="2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percentage.</a:t>
            </a:r>
          </a:p>
          <a:p>
            <a:pPr marL="1188720" lvl="5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Suitable for a Donor focused on providing charity with maximum amount of principal at end of trust term.</a:t>
            </a:r>
          </a:p>
          <a:p>
            <a:pPr marL="1188720" lvl="5" indent="-342900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Also </a:t>
            </a:r>
            <a:r>
              <a:rPr lang="en-US" sz="2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suitable for trust funded with low-yielding property expected to pass intact to the charity (i.e. real estate that the charity will use). </a:t>
            </a:r>
          </a:p>
          <a:p>
            <a:pPr marL="0" lvl="1" indent="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5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Charitable Remainder Trusts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26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-82462" y="843809"/>
            <a:ext cx="9294336" cy="563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2" indent="0"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Variations </a:t>
            </a:r>
            <a:r>
              <a:rPr lang="en-US" sz="1800" b="1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on a CRUT Cont’d.</a:t>
            </a:r>
          </a:p>
          <a:p>
            <a:pPr marL="8001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800" u="sng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NIMCRUT</a:t>
            </a:r>
            <a:r>
              <a:rPr 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(net income with make-up provision CRUT)</a:t>
            </a:r>
          </a:p>
          <a:p>
            <a:pPr marL="1257300" lvl="3" indent="-342900"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NICRUT plus “make-up provision” - if income in particular year exceeds </a:t>
            </a:r>
            <a:r>
              <a:rPr lang="en-US" sz="1800" dirty="0" err="1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unitrust</a:t>
            </a:r>
            <a:r>
              <a:rPr 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amount, excess paid out to compensate for any prior year shortfalls.</a:t>
            </a:r>
          </a:p>
          <a:p>
            <a:pPr marL="1257300" lvl="3" indent="-342900"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Suitable if expect significant amount of investment return will be post-contribution capital gains; because post-contribution gains may be included in trust income, “make-up” amount can be satisfied as investments are sold.</a:t>
            </a:r>
          </a:p>
          <a:p>
            <a:pPr marL="1257300" lvl="3" indent="-342900">
              <a:buFont typeface="Courier New" panose="02070309020205020404" pitchFamily="49" charset="0"/>
              <a:buChar char="o"/>
              <a:defRPr/>
            </a:pPr>
            <a:r>
              <a:rPr 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Suitable </a:t>
            </a:r>
            <a:r>
              <a:rPr 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for a </a:t>
            </a:r>
            <a:r>
              <a:rPr 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Donor </a:t>
            </a:r>
            <a:r>
              <a:rPr 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who does not have a current need for income, but may want some in the future. </a:t>
            </a:r>
            <a:endParaRPr lang="en-US" sz="1800" dirty="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14400" lvl="3" indent="0">
              <a:buNone/>
              <a:defRPr/>
            </a:pPr>
            <a:endParaRPr lang="en-US" sz="16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800100" lvl="2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 u="sng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FLIPCRUT</a:t>
            </a:r>
            <a:r>
              <a:rPr 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(starts out as a NICRUT or NIMCRUT, triggering event “flips” it to a regular CRUT).</a:t>
            </a:r>
          </a:p>
          <a:p>
            <a:pPr marL="1257300" lvl="3" indent="-342900"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The “flip” must be triggered on a specific day or by an event not within the discretion or the control of any person, such as sale date of an unmarketable asset, a beneficiary’s birthday, marriage, or birth of a child.  A typical example is the sale date of stock in a closely-held company. </a:t>
            </a:r>
          </a:p>
          <a:p>
            <a:pPr marL="1257300" lvl="3" indent="-342900"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Often used if trust is funded with an illiquid asset (land, closely-held stock) but </a:t>
            </a:r>
            <a:r>
              <a:rPr 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Donor </a:t>
            </a:r>
            <a:r>
              <a:rPr 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would like a more consistent stream of income after the asset is sold. Not stuck with a NICRUT or NIMCRUT after sale of asset, trustee can focus on total return.   </a:t>
            </a:r>
          </a:p>
          <a:p>
            <a:pPr marL="1257300" lvl="3" indent="-342900"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Reverse flip not permitted.</a:t>
            </a:r>
          </a:p>
          <a:p>
            <a:pPr marL="8001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800" dirty="0" smtClean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27631"/>
            <a:ext cx="19050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5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CRUTs and CRATs: Income Tax Consequences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27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3736" y="685800"/>
            <a:ext cx="9050714" cy="4404360"/>
          </a:xfrm>
        </p:spPr>
        <p:txBody>
          <a:bodyPr/>
          <a:lstStyle/>
          <a:p>
            <a:pPr lvl="2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Charitable Deduction: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0" dirty="0" smtClean="0"/>
              <a:t>Donor receives income tax charitable deduction when the property is transferred into the CRT.</a:t>
            </a:r>
          </a:p>
          <a:p>
            <a:pPr marL="0" indent="0">
              <a:buNone/>
            </a:pPr>
            <a:endParaRPr lang="en-US" sz="2000" b="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b="0" dirty="0" smtClean="0"/>
              <a:t>CRUT typically yields larger </a:t>
            </a:r>
            <a:r>
              <a:rPr lang="en-US" sz="2000" b="0" dirty="0"/>
              <a:t>charitable deduction than </a:t>
            </a:r>
            <a:r>
              <a:rPr lang="en-US" sz="2000" b="0" dirty="0" smtClean="0"/>
              <a:t>CRAT </a:t>
            </a:r>
            <a:r>
              <a:rPr lang="en-US" sz="2000" b="0" dirty="0"/>
              <a:t>when </a:t>
            </a:r>
            <a:r>
              <a:rPr lang="en-US" sz="2000" b="0" dirty="0" smtClean="0"/>
              <a:t>payout </a:t>
            </a:r>
            <a:r>
              <a:rPr lang="en-US" sz="2000" b="0" dirty="0"/>
              <a:t>percentage exceeds the </a:t>
            </a:r>
            <a:r>
              <a:rPr lang="en-US" sz="2000" b="0" dirty="0" smtClean="0"/>
              <a:t>§7520 </a:t>
            </a:r>
            <a:r>
              <a:rPr lang="en-US" sz="2000" b="0" dirty="0"/>
              <a:t>rate in effect when </a:t>
            </a:r>
            <a:r>
              <a:rPr lang="en-US" sz="2000" b="0" dirty="0" smtClean="0"/>
              <a:t>gift is made. </a:t>
            </a:r>
          </a:p>
          <a:p>
            <a:pPr marL="0" indent="0">
              <a:buNone/>
            </a:pPr>
            <a:endParaRPr lang="en-US" sz="2000" b="0" dirty="0" smtClean="0"/>
          </a:p>
          <a:p>
            <a:pPr marL="285750" lvl="1" indent="-28575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CRATs </a:t>
            </a:r>
            <a:r>
              <a:rPr lang="en-US" sz="2000" dirty="0"/>
              <a:t>are responsive to fluctuations in the §7520</a:t>
            </a:r>
            <a:r>
              <a:rPr lang="en-US" sz="2000" dirty="0" smtClean="0"/>
              <a:t> </a:t>
            </a:r>
            <a:r>
              <a:rPr lang="en-US" sz="2000" dirty="0"/>
              <a:t>rate. A lower §7520</a:t>
            </a:r>
            <a:r>
              <a:rPr lang="en-US" sz="2000" dirty="0" smtClean="0"/>
              <a:t> </a:t>
            </a:r>
            <a:r>
              <a:rPr lang="en-US" sz="2000" dirty="0"/>
              <a:t>rate yields a smaller charitable deduction for the remainder interest of the CRAT. </a:t>
            </a:r>
            <a:endParaRPr lang="en-US" sz="2000" dirty="0" smtClean="0"/>
          </a:p>
          <a:p>
            <a:pPr marL="0" lvl="1" indent="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None/>
            </a:pPr>
            <a:endParaRPr lang="en-US" sz="2000" dirty="0" smtClean="0"/>
          </a:p>
          <a:p>
            <a:pPr marL="285750" lvl="1" indent="-28575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CRUTs </a:t>
            </a:r>
            <a:r>
              <a:rPr lang="en-US" sz="2000" dirty="0"/>
              <a:t>are generally not responsive to changes in the §7520</a:t>
            </a:r>
            <a:r>
              <a:rPr lang="en-US" sz="2000" dirty="0" smtClean="0"/>
              <a:t> rate </a:t>
            </a:r>
            <a:r>
              <a:rPr lang="en-US" sz="2000" dirty="0"/>
              <a:t>unless </a:t>
            </a:r>
            <a:r>
              <a:rPr lang="en-US" sz="2000" dirty="0" smtClean="0"/>
              <a:t>term </a:t>
            </a:r>
            <a:r>
              <a:rPr lang="en-US" sz="2000" dirty="0"/>
              <a:t>of the trust is based on the life expectancy of a young beneficiary, in which event the CRUT may fail the 10% charitable remainder requirement.</a:t>
            </a:r>
          </a:p>
          <a:p>
            <a:pPr marL="285750" indent="-285750"/>
            <a:endParaRPr lang="en-US" sz="2000" b="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CRUTs and CRATs: Income Tax Consequences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28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86790"/>
            <a:ext cx="9221788" cy="594741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Income Taxation to Non-charitable Beneficiaries: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dirty="0" smtClean="0"/>
              <a:t>No Gain Recognition on Funding.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dirty="0" smtClean="0"/>
              <a:t>Income paid to beneficiaries subject to taxation based on the source of funds used to make the payment. Dollars paid to beneficiaries retain their tax character.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0" dirty="0" smtClean="0"/>
              <a:t>“Four Tier Payout Rule” requires that income gets paid in the following order:</a:t>
            </a:r>
          </a:p>
          <a:p>
            <a:pPr marL="1098977" lvl="1" indent="-457200">
              <a:buFont typeface="+mj-lt"/>
              <a:buAutoNum type="arabicPeriod"/>
            </a:pPr>
            <a:r>
              <a:rPr lang="en-US" sz="2000" dirty="0" smtClean="0"/>
              <a:t>ordinary income</a:t>
            </a:r>
          </a:p>
          <a:p>
            <a:pPr marL="1098977" lvl="1" indent="-457200">
              <a:buFont typeface="+mj-lt"/>
              <a:buAutoNum type="arabicPeriod"/>
            </a:pPr>
            <a:r>
              <a:rPr lang="en-US" sz="2000" dirty="0" smtClean="0"/>
              <a:t>capital gain income</a:t>
            </a:r>
          </a:p>
          <a:p>
            <a:pPr marL="1098977" lvl="1" indent="-457200">
              <a:buFont typeface="+mj-lt"/>
              <a:buAutoNum type="arabicPeriod"/>
            </a:pPr>
            <a:r>
              <a:rPr lang="en-US" sz="2000" dirty="0" smtClean="0"/>
              <a:t>tax-exempt.</a:t>
            </a:r>
          </a:p>
          <a:p>
            <a:pPr marL="1098977" lvl="1" indent="-457200">
              <a:buFont typeface="+mj-lt"/>
              <a:buAutoNum type="arabicPeriod"/>
            </a:pPr>
            <a:r>
              <a:rPr lang="en-US" sz="2000" dirty="0" smtClean="0"/>
              <a:t>tax-free</a:t>
            </a:r>
          </a:p>
          <a:p>
            <a:pPr marL="641777" lvl="1" indent="0">
              <a:buNone/>
            </a:pPr>
            <a:endParaRPr lang="en-US" sz="2000" dirty="0"/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Wingdings" panose="05000000000000000000" pitchFamily="2" charset="2"/>
              <a:buChar char="v"/>
            </a:pPr>
            <a:r>
              <a:rPr lang="en-US" sz="2000" dirty="0"/>
              <a:t>Some clients </a:t>
            </a:r>
            <a:r>
              <a:rPr lang="en-US" sz="2000" dirty="0" smtClean="0"/>
              <a:t>consider </a:t>
            </a:r>
            <a:r>
              <a:rPr lang="en-US" sz="2000" dirty="0"/>
              <a:t>naming CRT as beneficiary of IRA to create a version of “stretch” payout eliminated under SECURE Act.</a:t>
            </a:r>
          </a:p>
          <a:p>
            <a:pPr marL="641777" lvl="1" indent="0">
              <a:buNone/>
            </a:pP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127631"/>
            <a:ext cx="18288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9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CRUTs and CRATs: </a:t>
            </a:r>
            <a:r>
              <a:rPr lang="en-US" u="sng" dirty="0" smtClean="0">
                <a:solidFill>
                  <a:schemeClr val="tx1"/>
                </a:solidFill>
              </a:rPr>
              <a:t>Gift, Estate and GST Consequences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29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50736"/>
            <a:ext cx="8857848" cy="5638800"/>
          </a:xfrm>
        </p:spPr>
        <p:txBody>
          <a:bodyPr/>
          <a:lstStyle/>
          <a:p>
            <a:pPr marL="641777" lvl="1" indent="0">
              <a:buNone/>
            </a:pPr>
            <a:endParaRPr lang="en-US" sz="2000" dirty="0" smtClean="0"/>
          </a:p>
          <a:p>
            <a:pPr marL="342900" indent="-342900"/>
            <a:r>
              <a:rPr lang="en-US" sz="2000" dirty="0"/>
              <a:t>Gift </a:t>
            </a:r>
            <a:r>
              <a:rPr lang="en-US" sz="2000" dirty="0" smtClean="0"/>
              <a:t>Tax Consequences: </a:t>
            </a:r>
          </a:p>
          <a:p>
            <a:pPr marL="100141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900" b="0" dirty="0" smtClean="0"/>
              <a:t>Giving </a:t>
            </a:r>
            <a:r>
              <a:rPr lang="en-US" sz="1900" b="0" dirty="0"/>
              <a:t>the taxable income interest to a non-charitable beneficiary other than the Donor or the Donor’s </a:t>
            </a:r>
            <a:r>
              <a:rPr lang="en-US" sz="1900" b="0" dirty="0" smtClean="0"/>
              <a:t>U.S. citizen spouse </a:t>
            </a:r>
            <a:r>
              <a:rPr lang="en-US" sz="1900" b="0" u="sng" dirty="0"/>
              <a:t>is a taxable </a:t>
            </a:r>
            <a:r>
              <a:rPr lang="en-US" sz="1900" b="0" u="sng" dirty="0" smtClean="0"/>
              <a:t>gift</a:t>
            </a:r>
            <a:r>
              <a:rPr lang="en-US" sz="1900" b="0" dirty="0" smtClean="0"/>
              <a:t>.</a:t>
            </a:r>
          </a:p>
          <a:p>
            <a:pPr marL="100141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900" b="0" dirty="0" smtClean="0"/>
              <a:t>Gift </a:t>
            </a:r>
            <a:r>
              <a:rPr lang="en-US" sz="1900" b="0" dirty="0"/>
              <a:t>tax may not be currently payable to the extent the Donor’s </a:t>
            </a:r>
            <a:r>
              <a:rPr lang="en-US" sz="1900" b="0" u="sng" dirty="0"/>
              <a:t>gift and estate tax exemption</a:t>
            </a:r>
            <a:r>
              <a:rPr lang="en-US" sz="1900" b="0" dirty="0"/>
              <a:t> is available. </a:t>
            </a:r>
            <a:endParaRPr lang="en-US" sz="1900" b="0" dirty="0" smtClean="0"/>
          </a:p>
          <a:p>
            <a:pPr marL="658514" lvl="1" indent="0">
              <a:lnSpc>
                <a:spcPct val="100000"/>
              </a:lnSpc>
              <a:buNone/>
            </a:pPr>
            <a:endParaRPr lang="en-US" sz="1900" b="0" dirty="0" smtClean="0"/>
          </a:p>
          <a:p>
            <a:pPr marL="342900" indent="-342900"/>
            <a:r>
              <a:rPr lang="en-US" sz="2000" dirty="0" smtClean="0"/>
              <a:t>Generation-Skipping </a:t>
            </a:r>
            <a:r>
              <a:rPr lang="en-US" sz="2000" dirty="0"/>
              <a:t>Transfer (GST) Tax Consequences:</a:t>
            </a:r>
          </a:p>
          <a:p>
            <a:pPr marL="100141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900" b="0" dirty="0" smtClean="0"/>
              <a:t>A </a:t>
            </a:r>
            <a:r>
              <a:rPr lang="en-US" sz="1900" b="0" dirty="0"/>
              <a:t>gift to a CRT has GST tax consequences if a </a:t>
            </a:r>
            <a:r>
              <a:rPr lang="en-US" sz="1900" b="0" dirty="0" smtClean="0"/>
              <a:t>non-charitable </a:t>
            </a:r>
            <a:r>
              <a:rPr lang="en-US" sz="1900" b="0" dirty="0"/>
              <a:t>beneficiary is a skip person. </a:t>
            </a:r>
          </a:p>
          <a:p>
            <a:pPr marL="100141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900" b="0" dirty="0" smtClean="0"/>
              <a:t>GST exemption can be allocated upon funding.</a:t>
            </a:r>
          </a:p>
          <a:p>
            <a:pPr marL="100141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en-US" sz="1900" dirty="0"/>
          </a:p>
          <a:p>
            <a:pPr marL="342900" indent="-342900"/>
            <a:r>
              <a:rPr lang="en-US" sz="2000" dirty="0" smtClean="0"/>
              <a:t>Estate </a:t>
            </a:r>
            <a:r>
              <a:rPr lang="en-US" sz="2000" dirty="0"/>
              <a:t>Tax Consequences:</a:t>
            </a:r>
          </a:p>
          <a:p>
            <a:pPr marL="100141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900" b="0" dirty="0" smtClean="0"/>
              <a:t>Remainder value </a:t>
            </a:r>
            <a:r>
              <a:rPr lang="en-US" sz="1900" b="0" dirty="0"/>
              <a:t>typically not included in the Donor’s gross </a:t>
            </a:r>
            <a:r>
              <a:rPr lang="en-US" sz="1900" b="0" dirty="0" smtClean="0"/>
              <a:t>estate. </a:t>
            </a:r>
            <a:endParaRPr lang="en-US" sz="1900" b="0" dirty="0"/>
          </a:p>
          <a:p>
            <a:pPr marL="100141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900" b="0" dirty="0"/>
              <a:t>If the Donor retains an interest for a term of years and dies before the </a:t>
            </a:r>
            <a:r>
              <a:rPr lang="en-US" sz="1900" b="0" dirty="0" smtClean="0"/>
              <a:t>term’s expiration, </a:t>
            </a:r>
            <a:r>
              <a:rPr lang="en-US" sz="1900" b="0" dirty="0"/>
              <a:t>the </a:t>
            </a:r>
            <a:r>
              <a:rPr lang="en-US" sz="1900" b="0" dirty="0" smtClean="0"/>
              <a:t>value </a:t>
            </a:r>
            <a:r>
              <a:rPr lang="en-US" sz="1900" b="0" dirty="0"/>
              <a:t>of the property is included in </a:t>
            </a:r>
            <a:r>
              <a:rPr lang="en-US" sz="1900" b="0" dirty="0" smtClean="0"/>
              <a:t>the </a:t>
            </a:r>
            <a:r>
              <a:rPr lang="en-US" sz="1900" b="0" dirty="0"/>
              <a:t>estate, with a charitable deduction allowed for the </a:t>
            </a:r>
            <a:r>
              <a:rPr lang="en-US" sz="1900" b="0" dirty="0" smtClean="0"/>
              <a:t>value </a:t>
            </a:r>
            <a:r>
              <a:rPr lang="en-US" sz="1900" b="0" dirty="0"/>
              <a:t>of the </a:t>
            </a:r>
            <a:r>
              <a:rPr lang="en-US" sz="1900" b="0" dirty="0" smtClean="0"/>
              <a:t>charitable remainder. </a:t>
            </a:r>
            <a:endParaRPr lang="en-US" sz="19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127631"/>
            <a:ext cx="14478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47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dirty="0"/>
              <a:t>What constitutes a charitable gift</a:t>
            </a:r>
            <a:r>
              <a:rPr lang="en-US" sz="2000" b="0" dirty="0" smtClean="0"/>
              <a:t>?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b="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b="0" u="sng" dirty="0"/>
              <a:t>Charitable contribution</a:t>
            </a:r>
            <a:r>
              <a:rPr lang="en-US" sz="1900" b="0" dirty="0"/>
              <a:t>: a </a:t>
            </a:r>
            <a:r>
              <a:rPr lang="en-US" sz="1900" b="1" dirty="0"/>
              <a:t>transfer</a:t>
            </a:r>
            <a:r>
              <a:rPr lang="en-US" sz="1900" b="0" dirty="0"/>
              <a:t> of money or property to a permissible </a:t>
            </a:r>
            <a:r>
              <a:rPr lang="en-US" sz="1900" b="0" dirty="0" err="1"/>
              <a:t>donee</a:t>
            </a:r>
            <a:r>
              <a:rPr lang="en-US" sz="1900" b="0" dirty="0"/>
              <a:t> that is both </a:t>
            </a:r>
            <a:r>
              <a:rPr lang="en-US" sz="1900" b="1" dirty="0"/>
              <a:t>voluntary</a:t>
            </a:r>
            <a:r>
              <a:rPr lang="en-US" sz="1900" b="0" dirty="0"/>
              <a:t> and </a:t>
            </a:r>
            <a:r>
              <a:rPr lang="en-US" sz="1900" b="1" dirty="0"/>
              <a:t>without</a:t>
            </a:r>
            <a:r>
              <a:rPr lang="en-US" sz="1900" b="0" dirty="0"/>
              <a:t> receipt of economic </a:t>
            </a:r>
            <a:r>
              <a:rPr lang="en-US" sz="1900" b="1" dirty="0"/>
              <a:t>consideration </a:t>
            </a:r>
            <a:r>
              <a:rPr lang="en-US" sz="1900" b="0" dirty="0"/>
              <a:t>or benefit and is in the proper </a:t>
            </a:r>
            <a:r>
              <a:rPr lang="en-US" sz="1900" b="0" dirty="0" smtClean="0"/>
              <a:t>form.</a:t>
            </a:r>
          </a:p>
          <a:p>
            <a:pPr marL="641777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900" b="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b="0" u="sng" dirty="0"/>
              <a:t>Permissible </a:t>
            </a:r>
            <a:r>
              <a:rPr lang="en-US" sz="1900" b="0" u="sng" dirty="0" err="1"/>
              <a:t>donee</a:t>
            </a:r>
            <a:r>
              <a:rPr lang="en-US" sz="1900" b="0" dirty="0"/>
              <a:t>: any organization described in Internal Revenue Code </a:t>
            </a:r>
            <a:r>
              <a:rPr lang="en-US" sz="1900" b="1" dirty="0"/>
              <a:t>Section 170(c) </a:t>
            </a:r>
            <a:r>
              <a:rPr lang="en-US" sz="1900" b="0" dirty="0"/>
              <a:t>qualifies as a permissible </a:t>
            </a:r>
            <a:r>
              <a:rPr lang="en-US" sz="1900" b="0" dirty="0" err="1"/>
              <a:t>donee</a:t>
            </a:r>
            <a:r>
              <a:rPr lang="en-US" sz="1900" b="0" dirty="0"/>
              <a:t> for income tax </a:t>
            </a:r>
            <a:r>
              <a:rPr lang="en-US" sz="1900" b="0" dirty="0" smtClean="0"/>
              <a:t>purposes.</a:t>
            </a:r>
            <a:endParaRPr lang="en-US" sz="1900" b="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The Charitable </a:t>
            </a:r>
            <a:r>
              <a:rPr lang="en-US" u="sng" dirty="0" smtClean="0">
                <a:solidFill>
                  <a:schemeClr val="tx1"/>
                </a:solidFill>
              </a:rPr>
              <a:t>Deduction: What is it?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13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Charitable Lead Trusts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30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508264"/>
            <a:ext cx="9050714" cy="4404360"/>
          </a:xfrm>
        </p:spPr>
        <p:txBody>
          <a:bodyPr/>
          <a:lstStyle/>
          <a:p>
            <a:pPr lvl="2"/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Donor makes gift into trust, leading interest to charitable beneficiaries, remainder to </a:t>
            </a:r>
            <a:r>
              <a:rPr lang="en-US" sz="2000" dirty="0" smtClean="0"/>
              <a:t>non-charitable </a:t>
            </a:r>
            <a:r>
              <a:rPr lang="en-US" sz="2000" dirty="0"/>
              <a:t>beneficiaries</a:t>
            </a:r>
            <a:r>
              <a:rPr lang="en-US" sz="20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marL="36576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900" dirty="0" smtClean="0"/>
              <a:t>Unlike </a:t>
            </a:r>
            <a:r>
              <a:rPr lang="en-US" sz="1900" dirty="0"/>
              <a:t>CRTs, no minimum or maximum annuity or </a:t>
            </a:r>
            <a:r>
              <a:rPr lang="en-US" sz="1900" dirty="0" err="1"/>
              <a:t>unitrust</a:t>
            </a:r>
            <a:r>
              <a:rPr lang="en-US" sz="1900" dirty="0"/>
              <a:t> payout rates </a:t>
            </a:r>
            <a:r>
              <a:rPr lang="en-US" sz="1900" dirty="0" smtClean="0"/>
              <a:t>apply.</a:t>
            </a:r>
          </a:p>
          <a:p>
            <a:pPr marL="2286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900" dirty="0" smtClean="0"/>
          </a:p>
          <a:p>
            <a:pPr marL="365760" lvl="2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b="0" dirty="0" smtClean="0"/>
              <a:t>Charitable Lead Annuity Trusts (CLATs):</a:t>
            </a:r>
          </a:p>
          <a:p>
            <a:pPr marL="944264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800" b="0" dirty="0" smtClean="0"/>
              <a:t>Fixed payout amount must be ascertainable at the outset. </a:t>
            </a:r>
          </a:p>
          <a:p>
            <a:pPr marL="944264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800" b="0" dirty="0" smtClean="0"/>
              <a:t>Can be zeroed out- term and payout set such that gift tax charitable deduction fully offset gift into CLAT. </a:t>
            </a:r>
          </a:p>
          <a:p>
            <a:pPr marL="944264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800" b="0" dirty="0" smtClean="0"/>
              <a:t>Additions not prohibited, but no additional tax benefit.</a:t>
            </a:r>
          </a:p>
          <a:p>
            <a:pPr marL="944264" lvl="1" indent="-28575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1800" dirty="0" smtClean="0"/>
              <a:t>Allocation of GST exemption upon funding less reliable (late allocation upon termination (or CLUT) may be better option).</a:t>
            </a:r>
            <a:endParaRPr lang="en-US" sz="1800" b="0" dirty="0" smtClean="0"/>
          </a:p>
          <a:p>
            <a:pPr marL="285750" lvl="1" indent="-28575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Charitable Lead </a:t>
            </a:r>
            <a:r>
              <a:rPr lang="en-US" sz="2000" dirty="0" err="1" smtClean="0"/>
              <a:t>Unitrusts</a:t>
            </a:r>
            <a:r>
              <a:rPr lang="en-US" sz="2000" dirty="0" smtClean="0"/>
              <a:t> (CLUTs):</a:t>
            </a:r>
          </a:p>
          <a:p>
            <a:pPr marL="944264" lvl="1" indent="-285750">
              <a:lnSpc>
                <a:spcPts val="2201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Fixed percentage of market value calculated annually.</a:t>
            </a:r>
          </a:p>
          <a:p>
            <a:pPr marL="944264" lvl="1" indent="-285750">
              <a:lnSpc>
                <a:spcPts val="2201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Cannot be zeroed out because amount going to charity unknown at </a:t>
            </a:r>
            <a:r>
              <a:rPr lang="en-US" sz="1800" dirty="0" smtClean="0"/>
              <a:t>outset.</a:t>
            </a:r>
            <a:endParaRPr lang="en-US" sz="1800" dirty="0"/>
          </a:p>
          <a:p>
            <a:pPr marL="944264" lvl="1" indent="-285750">
              <a:lnSpc>
                <a:spcPts val="2201"/>
              </a:lnSpc>
              <a:buFont typeface="Courier New" panose="02070309020205020404" pitchFamily="49" charset="0"/>
              <a:buChar char="o"/>
            </a:pPr>
            <a:r>
              <a:rPr lang="en-US" sz="1800" dirty="0" smtClean="0"/>
              <a:t>Additions allowed.</a:t>
            </a:r>
            <a:endParaRPr lang="en-US" sz="1800" dirty="0"/>
          </a:p>
          <a:p>
            <a:pPr marL="944264" lvl="1" indent="-285750">
              <a:lnSpc>
                <a:spcPts val="2201"/>
              </a:lnSpc>
              <a:buFont typeface="Courier New" panose="02070309020205020404" pitchFamily="49" charset="0"/>
              <a:buChar char="o"/>
            </a:pPr>
            <a:r>
              <a:rPr lang="en-US" sz="1800" dirty="0"/>
              <a:t>GST exemption can be allocated upon </a:t>
            </a:r>
            <a:r>
              <a:rPr lang="en-US" sz="1800" dirty="0" smtClean="0"/>
              <a:t>funding.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Grantor vs. </a:t>
            </a:r>
            <a:r>
              <a:rPr lang="en-US" u="sng" dirty="0" err="1" smtClean="0">
                <a:solidFill>
                  <a:schemeClr val="tx1"/>
                </a:solidFill>
              </a:rPr>
              <a:t>Nongrantor</a:t>
            </a:r>
            <a:r>
              <a:rPr lang="en-US" u="sng" dirty="0" smtClean="0">
                <a:solidFill>
                  <a:schemeClr val="tx1"/>
                </a:solidFill>
              </a:rPr>
              <a:t> CLTs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31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86790"/>
            <a:ext cx="9221788" cy="594741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Grantor CLT: Primary Motive Typically Income Tax Planning</a:t>
            </a:r>
            <a:endParaRPr lang="en-US" sz="2000" dirty="0"/>
          </a:p>
          <a:p>
            <a:pPr marL="342900" indent="-342900"/>
            <a:r>
              <a:rPr lang="en-US" sz="2000" b="0" dirty="0" smtClean="0"/>
              <a:t>Immediate income tax charitable deduction.</a:t>
            </a:r>
          </a:p>
          <a:p>
            <a:pPr marL="100141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The lower the interest rate, the lower the present value of the remainder gift, </a:t>
            </a:r>
            <a:r>
              <a:rPr lang="en-US" sz="2000" dirty="0" smtClean="0"/>
              <a:t>or </a:t>
            </a:r>
            <a:r>
              <a:rPr lang="en-US" sz="2000" dirty="0"/>
              <a:t>correspondingly, the larger the present value of the charitable lead interest, meaning a higher income tax deduction for the </a:t>
            </a:r>
            <a:r>
              <a:rPr lang="en-US" sz="2000" dirty="0" smtClean="0"/>
              <a:t>Donor</a:t>
            </a:r>
            <a:r>
              <a:rPr lang="en-US" sz="2000" dirty="0"/>
              <a:t>. </a:t>
            </a:r>
          </a:p>
          <a:p>
            <a:pPr marL="1001414" lvl="1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If </a:t>
            </a:r>
            <a:r>
              <a:rPr lang="en-US" sz="2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the trust assets outperform the estimated rate of return based on these low interest rates, the 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remainder beneficiaries would </a:t>
            </a:r>
            <a:r>
              <a:rPr lang="en-US" sz="2000" dirty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also receive considerable assets while using minimal federal estate and gift tax exemption</a:t>
            </a:r>
            <a:r>
              <a:rPr lang="en-US" sz="20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en-US" sz="20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001414" lvl="1" indent="-342900"/>
            <a:endParaRPr lang="en-US" sz="2000" dirty="0" smtClean="0"/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r>
              <a:rPr lang="en-US" sz="2000" dirty="0"/>
              <a:t>Income tax deduction limitations apply.</a:t>
            </a:r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endParaRPr lang="en-US" sz="2000" dirty="0"/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r>
              <a:rPr lang="en-US" sz="2000" dirty="0"/>
              <a:t>All income taxed to </a:t>
            </a:r>
            <a:r>
              <a:rPr lang="en-US" sz="2000" dirty="0" smtClean="0"/>
              <a:t>Grantor </a:t>
            </a:r>
            <a:r>
              <a:rPr lang="en-US" sz="2000" dirty="0"/>
              <a:t>with no offsetting charitable deduction.</a:t>
            </a:r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endParaRPr lang="en-US" sz="2000" dirty="0"/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r>
              <a:rPr lang="en-US" sz="2000" dirty="0"/>
              <a:t>Certain retained interests may cause </a:t>
            </a:r>
            <a:r>
              <a:rPr lang="en-US" sz="2000" dirty="0" err="1"/>
              <a:t>includibility</a:t>
            </a:r>
            <a:r>
              <a:rPr lang="en-US" sz="2000" dirty="0"/>
              <a:t> in </a:t>
            </a:r>
            <a:r>
              <a:rPr lang="en-US" sz="2000" dirty="0" smtClean="0"/>
              <a:t>the Donor’s </a:t>
            </a:r>
            <a:r>
              <a:rPr lang="en-US" sz="2000" dirty="0"/>
              <a:t>estate.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127631"/>
            <a:ext cx="18288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9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Grantor vs. </a:t>
            </a:r>
            <a:r>
              <a:rPr lang="en-US" u="sng" dirty="0" err="1" smtClean="0">
                <a:solidFill>
                  <a:schemeClr val="tx1"/>
                </a:solidFill>
              </a:rPr>
              <a:t>Nongrantor</a:t>
            </a:r>
            <a:r>
              <a:rPr lang="en-US" u="sng" dirty="0" smtClean="0">
                <a:solidFill>
                  <a:schemeClr val="tx1"/>
                </a:solidFill>
              </a:rPr>
              <a:t> CLTs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32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986790"/>
            <a:ext cx="9221788" cy="594741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Nongrantor</a:t>
            </a:r>
            <a:r>
              <a:rPr lang="en-US" sz="2000" dirty="0" smtClean="0"/>
              <a:t> CLT: Primary Motive Typically Transfer Tax Planning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/>
            <a:r>
              <a:rPr lang="en-US" sz="2000" b="0" dirty="0" smtClean="0"/>
              <a:t>No income tax charitable deduction.</a:t>
            </a:r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endParaRPr lang="en-US" sz="2000" dirty="0"/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r>
              <a:rPr lang="en-US" sz="2000" dirty="0"/>
              <a:t>Immediate gift tax charitable deduction if created during life; estate tax charitable deduction if testamentary.</a:t>
            </a:r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endParaRPr lang="en-US" sz="2000" dirty="0"/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r>
              <a:rPr lang="en-US" sz="2000" dirty="0"/>
              <a:t>Separate taxable entity; Trust pays its own income tax during term.</a:t>
            </a:r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endParaRPr lang="en-US" sz="2000" dirty="0"/>
          </a:p>
          <a:p>
            <a:pPr marL="342900" lvl="1" indent="-342900">
              <a:lnSpc>
                <a:spcPts val="2201"/>
              </a:lnSpc>
              <a:spcBef>
                <a:spcPct val="20000"/>
              </a:spcBef>
              <a:spcAft>
                <a:spcPts val="1147"/>
              </a:spcAft>
              <a:buFont typeface="Arial"/>
              <a:buChar char="•"/>
            </a:pPr>
            <a:r>
              <a:rPr lang="en-US" sz="2000" dirty="0"/>
              <a:t>Grantor relinquishes control; Contributed assets and all appreciation removed from G</a:t>
            </a:r>
            <a:r>
              <a:rPr lang="en-US" sz="2000" dirty="0" smtClean="0"/>
              <a:t>rantor’s </a:t>
            </a:r>
            <a:r>
              <a:rPr lang="en-US" sz="2000" dirty="0"/>
              <a:t>estate.</a:t>
            </a:r>
          </a:p>
          <a:p>
            <a:pPr marL="1001414" lvl="1" indent="-342900"/>
            <a:endParaRPr lang="en-US" sz="1800" dirty="0" smtClean="0"/>
          </a:p>
          <a:p>
            <a:pPr marL="0" indent="0">
              <a:buNone/>
            </a:pPr>
            <a:r>
              <a:rPr lang="en-US" sz="2000" b="0" dirty="0"/>
              <a:t>	</a:t>
            </a:r>
            <a:endParaRPr lang="en-US" sz="2000" b="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2700" marR="97155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tabLst>
                <a:tab pos="241300" algn="l"/>
              </a:tabLst>
            </a:pPr>
            <a:r>
              <a:rPr lang="en-US" u="sng" dirty="0">
                <a:solidFill>
                  <a:schemeClr val="tx1"/>
                </a:solidFill>
              </a:rPr>
              <a:t>IRA Qualified Charitable </a:t>
            </a:r>
            <a:r>
              <a:rPr lang="en-US" u="sng" dirty="0" smtClean="0">
                <a:solidFill>
                  <a:schemeClr val="tx1"/>
                </a:solidFill>
              </a:rPr>
              <a:t>Distribution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33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9050714" cy="4404360"/>
          </a:xfrm>
        </p:spPr>
        <p:txBody>
          <a:bodyPr/>
          <a:lstStyle/>
          <a:p>
            <a:pPr marL="285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Qualified </a:t>
            </a:r>
            <a:r>
              <a:rPr lang="en-US" sz="2000" dirty="0"/>
              <a:t>Charitable Distribution (QCD) = Direct transfer of funds from IRA custodian to </a:t>
            </a:r>
            <a:r>
              <a:rPr lang="en-US" sz="2000" dirty="0" smtClean="0"/>
              <a:t>a </a:t>
            </a:r>
            <a:r>
              <a:rPr lang="en-US" sz="2000" dirty="0"/>
              <a:t>qualified charity. </a:t>
            </a:r>
            <a:endParaRPr lang="en-US" sz="20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QCD </a:t>
            </a:r>
            <a:r>
              <a:rPr lang="en-US" sz="2000" dirty="0"/>
              <a:t>can </a:t>
            </a:r>
            <a:r>
              <a:rPr lang="en-US" sz="2000" dirty="0" smtClean="0"/>
              <a:t>count </a:t>
            </a:r>
            <a:r>
              <a:rPr lang="en-US" sz="2000" dirty="0"/>
              <a:t>toward required minimum distributions (RMDs) if certain rules are </a:t>
            </a:r>
            <a:r>
              <a:rPr lang="en-US" sz="2000" dirty="0" smtClean="0"/>
              <a:t>followed. 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Excludes </a:t>
            </a:r>
            <a:r>
              <a:rPr lang="en-US" sz="2000" dirty="0"/>
              <a:t>amount donated from taxable income (unlike regular IRA withdrawals</a:t>
            </a:r>
            <a:r>
              <a:rPr lang="en-US" sz="2000" dirty="0" smtClean="0"/>
              <a:t>).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Must be 70½ or older. </a:t>
            </a:r>
            <a:endParaRPr lang="en-US" sz="2000" dirty="0" smtClean="0"/>
          </a:p>
          <a:p>
            <a:pPr marL="816102" lvl="3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QCD </a:t>
            </a:r>
            <a:r>
              <a:rPr lang="en-US" sz="2000" dirty="0"/>
              <a:t>age remains unchanged despite SECURE </a:t>
            </a:r>
            <a:r>
              <a:rPr lang="en-US" sz="2000" dirty="0" smtClean="0"/>
              <a:t>Act increase of required beginning date for RMDs to age 72. </a:t>
            </a:r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285750" lvl="2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Maximum annual amount that can qualify for a QCD is $</a:t>
            </a:r>
            <a:r>
              <a:rPr lang="en-US" sz="2000" dirty="0" smtClean="0"/>
              <a:t>100,000.</a:t>
            </a:r>
          </a:p>
          <a:p>
            <a:pPr marL="816102" lvl="3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If an individual with earned income makes tax-deductible contributions to a traditional IRA after age 70½, however, the $100,000 per year QCD limit is reduced by the amount of deductible IRA </a:t>
            </a:r>
            <a:r>
              <a:rPr lang="en-US" sz="2000" dirty="0" smtClean="0"/>
              <a:t>contributions.</a:t>
            </a:r>
            <a:endParaRPr lang="en-US" sz="2000" dirty="0"/>
          </a:p>
          <a:p>
            <a:pPr marL="1291637" lvl="2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981200" y="2514600"/>
            <a:ext cx="5625687" cy="1666028"/>
          </a:xfrm>
        </p:spPr>
        <p:txBody>
          <a:bodyPr/>
          <a:lstStyle/>
          <a:p>
            <a:pPr algn="ctr" eaLnBrk="1" hangingPunct="1"/>
            <a: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/>
            </a:r>
            <a:b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Calisto MT" panose="02040603050505030304" pitchFamily="18" charset="0"/>
              </a:rPr>
              <a:t/>
            </a:r>
            <a:br>
              <a:rPr lang="en-US" altLang="en-US" sz="2400" dirty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Calisto MT" panose="02040603050505030304" pitchFamily="18" charset="0"/>
              </a:rPr>
              <a:t/>
            </a:r>
            <a:br>
              <a:rPr lang="en-US" altLang="en-US" sz="2400" dirty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Thank you!</a:t>
            </a:r>
            <a:b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/>
            </a:r>
            <a:b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</a:br>
            <a:r>
              <a:rPr lang="en-US" altLang="en-US" sz="2400" dirty="0" smtClean="0">
                <a:solidFill>
                  <a:schemeClr val="tx2"/>
                </a:solidFill>
                <a:latin typeface="Calisto MT" panose="02040603050505030304" pitchFamily="18" charset="0"/>
              </a:rPr>
              <a:t>Discussion/Q&amp;A</a:t>
            </a:r>
            <a:endParaRPr lang="en-US" altLang="en-US" sz="2400" dirty="0">
              <a:solidFill>
                <a:schemeClr val="tx2"/>
              </a:solidFill>
              <a:latin typeface="Calisto MT" panose="02040603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860" y="7086600"/>
            <a:ext cx="9372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This material should not be considered legal or </a:t>
            </a:r>
            <a:r>
              <a:rPr lang="en-US" sz="1000" dirty="0" smtClean="0">
                <a:solidFill>
                  <a:srgbClr val="000000"/>
                </a:solidFill>
              </a:rPr>
              <a:t>tax </a:t>
            </a:r>
            <a:r>
              <a:rPr lang="en-US" sz="1000" dirty="0">
                <a:solidFill>
                  <a:srgbClr val="000000"/>
                </a:solidFill>
              </a:rPr>
              <a:t>advice from the presenter or her employer, Eaton Vance </a:t>
            </a:r>
            <a:r>
              <a:rPr lang="en-US" sz="1000" dirty="0" smtClean="0">
                <a:solidFill>
                  <a:srgbClr val="000000"/>
                </a:solidFill>
              </a:rPr>
              <a:t>WaterOak Advisors, </a:t>
            </a:r>
            <a:r>
              <a:rPr lang="en-US" sz="1000" dirty="0">
                <a:solidFill>
                  <a:srgbClr val="000000"/>
                </a:solidFill>
              </a:rPr>
              <a:t>and its </a:t>
            </a:r>
            <a:r>
              <a:rPr lang="en-US" sz="1000" dirty="0" smtClean="0">
                <a:solidFill>
                  <a:srgbClr val="000000"/>
                </a:solidFill>
              </a:rPr>
              <a:t>affiliates. </a:t>
            </a:r>
            <a:endParaRPr lang="en-US" sz="1000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332821"/>
            <a:ext cx="1752600" cy="43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0" dirty="0" smtClean="0"/>
              <a:t>No charitable deduction for: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dirty="0" smtClean="0"/>
              <a:t>Contributions </a:t>
            </a:r>
            <a:r>
              <a:rPr lang="en-US" sz="1900" dirty="0"/>
              <a:t>to </a:t>
            </a:r>
            <a:r>
              <a:rPr lang="en-US" sz="1900" dirty="0" smtClean="0"/>
              <a:t>individuals.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dirty="0" smtClean="0"/>
              <a:t>Portion </a:t>
            </a:r>
            <a:r>
              <a:rPr lang="en-US" sz="1900" dirty="0"/>
              <a:t>for which </a:t>
            </a:r>
            <a:r>
              <a:rPr lang="en-US" sz="1900" dirty="0" smtClean="0"/>
              <a:t>Donor </a:t>
            </a:r>
            <a:r>
              <a:rPr lang="en-US" sz="1900" dirty="0"/>
              <a:t>receives a benefit </a:t>
            </a:r>
            <a:r>
              <a:rPr lang="en-US" sz="1900" dirty="0" smtClean="0"/>
              <a:t>(i.e</a:t>
            </a:r>
            <a:r>
              <a:rPr lang="en-US" sz="1900" dirty="0"/>
              <a:t>. dinner, art exhibit, </a:t>
            </a:r>
            <a:r>
              <a:rPr lang="en-US" sz="1900" dirty="0" smtClean="0"/>
              <a:t>“thank you” </a:t>
            </a:r>
            <a:r>
              <a:rPr lang="en-US" sz="1900" dirty="0"/>
              <a:t>gift, etc.) if </a:t>
            </a:r>
            <a:r>
              <a:rPr lang="en-US" sz="1900" dirty="0" smtClean="0"/>
              <a:t>contribution exceeds </a:t>
            </a:r>
            <a:r>
              <a:rPr lang="en-US" sz="1900" dirty="0"/>
              <a:t>$</a:t>
            </a:r>
            <a:r>
              <a:rPr lang="en-US" sz="1900" dirty="0" smtClean="0"/>
              <a:t>75.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dirty="0" smtClean="0"/>
              <a:t>Value </a:t>
            </a:r>
            <a:r>
              <a:rPr lang="en-US" sz="1900" dirty="0"/>
              <a:t>of </a:t>
            </a:r>
            <a:r>
              <a:rPr lang="en-US" sz="1900" dirty="0" smtClean="0"/>
              <a:t>Donor’s </a:t>
            </a:r>
            <a:r>
              <a:rPr lang="en-US" sz="1900" dirty="0"/>
              <a:t>time or </a:t>
            </a:r>
            <a:r>
              <a:rPr lang="en-US" sz="1900" dirty="0" smtClean="0"/>
              <a:t>services.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dirty="0" smtClean="0"/>
              <a:t>Nonqualified Organizations.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900" b="1" dirty="0" smtClean="0"/>
              <a:t>Partial </a:t>
            </a:r>
            <a:r>
              <a:rPr lang="en-US" sz="1900" b="1" dirty="0"/>
              <a:t>Interest </a:t>
            </a:r>
            <a:r>
              <a:rPr lang="en-US" sz="1900" b="1" dirty="0" smtClean="0"/>
              <a:t>Rule- </a:t>
            </a:r>
            <a:r>
              <a:rPr lang="en-US" sz="1900" dirty="0" smtClean="0"/>
              <a:t>no deduction </a:t>
            </a:r>
            <a:r>
              <a:rPr lang="en-US" sz="1900" dirty="0"/>
              <a:t>for a contribution of </a:t>
            </a:r>
            <a:r>
              <a:rPr lang="en-US" sz="1900" u="sng" dirty="0"/>
              <a:t>other than </a:t>
            </a:r>
            <a:r>
              <a:rPr lang="en-US" sz="1900" u="sng" dirty="0" smtClean="0"/>
              <a:t>entire </a:t>
            </a:r>
            <a:r>
              <a:rPr lang="en-US" sz="1900" u="sng" dirty="0"/>
              <a:t>interest</a:t>
            </a:r>
            <a:r>
              <a:rPr lang="en-US" sz="1900" dirty="0"/>
              <a:t> in property unless the contribution </a:t>
            </a:r>
            <a:r>
              <a:rPr lang="en-US" sz="1900" dirty="0" smtClean="0"/>
              <a:t>meets an exception…</a:t>
            </a:r>
            <a:endParaRPr lang="en-US" sz="19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The Charitable </a:t>
            </a:r>
            <a:r>
              <a:rPr lang="en-US" u="sng" dirty="0" smtClean="0">
                <a:solidFill>
                  <a:schemeClr val="tx1"/>
                </a:solidFill>
              </a:rPr>
              <a:t>Deduction: What is it not?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2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0" dirty="0" smtClean="0"/>
              <a:t>General Partial Interest Rule described in prior slide.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0" dirty="0" smtClean="0"/>
              <a:t>Exceptions: </a:t>
            </a:r>
            <a:r>
              <a:rPr lang="en-US" sz="2400" dirty="0" smtClean="0"/>
              <a:t>  </a:t>
            </a:r>
            <a:endParaRPr lang="en-US" sz="2400" b="0" dirty="0" smtClean="0"/>
          </a:p>
          <a:p>
            <a:pPr marL="1098977" lvl="1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b="1" dirty="0" smtClean="0"/>
              <a:t>Partial Interest Transferred to Certain </a:t>
            </a:r>
            <a:r>
              <a:rPr lang="en-US" sz="2400" b="1" dirty="0"/>
              <a:t>T</a:t>
            </a:r>
            <a:r>
              <a:rPr lang="en-US" sz="2400" b="1" dirty="0" smtClean="0"/>
              <a:t>ypes of Trusts</a:t>
            </a:r>
          </a:p>
          <a:p>
            <a:pPr marL="1098977" lvl="1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400" dirty="0" smtClean="0"/>
              <a:t>Undivided Portion </a:t>
            </a:r>
            <a:r>
              <a:rPr lang="en-US" sz="2400" dirty="0"/>
              <a:t>of </a:t>
            </a:r>
            <a:r>
              <a:rPr lang="en-US" sz="2400" dirty="0" smtClean="0"/>
              <a:t>Entire </a:t>
            </a:r>
            <a:r>
              <a:rPr lang="en-US" sz="2400" dirty="0"/>
              <a:t>I</a:t>
            </a:r>
            <a:r>
              <a:rPr lang="en-US" sz="2400" dirty="0" smtClean="0"/>
              <a:t>nterest </a:t>
            </a:r>
            <a:r>
              <a:rPr lang="en-US" sz="2400" dirty="0"/>
              <a:t>in </a:t>
            </a:r>
            <a:r>
              <a:rPr lang="en-US" sz="2400" dirty="0" smtClean="0"/>
              <a:t>Property </a:t>
            </a:r>
          </a:p>
          <a:p>
            <a:pPr marL="641777"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/>
              <a:t>3</a:t>
            </a:r>
            <a:r>
              <a:rPr lang="en-US" sz="2400" dirty="0" smtClean="0"/>
              <a:t>. Remainder </a:t>
            </a:r>
            <a:r>
              <a:rPr lang="en-US" sz="2400" dirty="0"/>
              <a:t>Interest in Personal Residence or </a:t>
            </a:r>
            <a:r>
              <a:rPr lang="en-US" sz="2400" dirty="0" smtClean="0"/>
              <a:t>Farm</a:t>
            </a:r>
            <a:endParaRPr lang="en-US" sz="2400" dirty="0"/>
          </a:p>
          <a:p>
            <a:pPr marL="641777" lvl="1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4. Qualified </a:t>
            </a:r>
            <a:r>
              <a:rPr lang="en-US" sz="2400" dirty="0"/>
              <a:t>Conservation Donation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The Charitable Deduction: </a:t>
            </a:r>
            <a:r>
              <a:rPr lang="en-US" u="sng" dirty="0" smtClean="0">
                <a:solidFill>
                  <a:srgbClr val="1F497D"/>
                </a:solidFill>
              </a:rPr>
              <a:t>Exceptions to Partial Interest Rule</a:t>
            </a:r>
            <a:endParaRPr lang="en-US" u="sng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5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448" y="5566938"/>
            <a:ext cx="2135538" cy="206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127631"/>
            <a:ext cx="19050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62" y="304800"/>
            <a:ext cx="19279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4907" y="1028700"/>
            <a:ext cx="9050714" cy="4404360"/>
          </a:xfrm>
        </p:spPr>
        <p:txBody>
          <a:bodyPr/>
          <a:lstStyle/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 smtClean="0"/>
              <a:t>Under </a:t>
            </a:r>
            <a:r>
              <a:rPr lang="en-US" sz="1800" dirty="0"/>
              <a:t>§ 170 federal income tax charitable deduction available as an </a:t>
            </a:r>
            <a:r>
              <a:rPr lang="en-US" sz="1800" dirty="0" smtClean="0"/>
              <a:t>itemized deduction </a:t>
            </a:r>
            <a:r>
              <a:rPr lang="en-US" sz="1800" dirty="0"/>
              <a:t>subject to certain limits. </a:t>
            </a:r>
            <a:r>
              <a:rPr lang="en-US" sz="1800" dirty="0">
                <a:solidFill>
                  <a:srgbClr val="FF0000"/>
                </a:solidFill>
                <a:cs typeface="NewsGoth Lt BT"/>
              </a:rPr>
              <a:t>♥ </a:t>
            </a:r>
            <a:r>
              <a:rPr lang="en-US" sz="1800" dirty="0" smtClean="0">
                <a:solidFill>
                  <a:srgbClr val="0070C0"/>
                </a:solidFill>
                <a:cs typeface="NewsGoth Lt BT"/>
                <a:sym typeface="Symbol"/>
              </a:rPr>
              <a:t></a:t>
            </a:r>
          </a:p>
          <a:p>
            <a:pPr marL="1005887" lvl="2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</a:pPr>
            <a:r>
              <a:rPr lang="en-US" sz="1800" dirty="0" smtClean="0">
                <a:solidFill>
                  <a:srgbClr val="0070C0"/>
                </a:solidFill>
                <a:cs typeface="NewsGoth Lt BT"/>
                <a:sym typeface="Symbol"/>
              </a:rPr>
              <a:t>  </a:t>
            </a:r>
            <a:r>
              <a:rPr lang="en-US" sz="1800" dirty="0" smtClean="0">
                <a:cs typeface="NewsGoth Lt BT"/>
                <a:sym typeface="Symbol"/>
              </a:rPr>
              <a:t>TCJA increases standard deduction to $12,550 for unmarried and $25,100   for married filing jointly (2021). Other itemized deductions eliminated or limited. </a:t>
            </a:r>
            <a:r>
              <a:rPr lang="en-US" sz="1800" u="sng" dirty="0" smtClean="0">
                <a:cs typeface="NewsGoth Lt BT"/>
                <a:sym typeface="Symbol"/>
              </a:rPr>
              <a:t>Result is that far fewer taxpayers able to itemize deductions</a:t>
            </a:r>
            <a:r>
              <a:rPr lang="en-US" sz="1800" dirty="0" smtClean="0">
                <a:cs typeface="NewsGoth Lt BT"/>
                <a:sym typeface="Symbol"/>
              </a:rPr>
              <a:t>.</a:t>
            </a:r>
          </a:p>
          <a:p>
            <a:pPr marL="1005887" lvl="2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</a:pPr>
            <a:endParaRPr lang="en-US" sz="1800" dirty="0" smtClean="0">
              <a:cs typeface="NewsGoth Lt BT"/>
              <a:sym typeface="Symbol"/>
            </a:endParaRPr>
          </a:p>
          <a:p>
            <a:pPr marL="1005887" lvl="2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rgbClr val="0070C0"/>
                </a:solidFill>
                <a:cs typeface="NewsGoth Lt BT"/>
                <a:sym typeface="Symbol"/>
              </a:rPr>
              <a:t>  </a:t>
            </a:r>
            <a:r>
              <a:rPr lang="en-US" sz="1800" dirty="0" smtClean="0">
                <a:cs typeface="NewsGoth Lt BT"/>
                <a:sym typeface="Symbol"/>
              </a:rPr>
              <a:t>Clients may consider “bunching” or funding a giving vehicle with multiple years of charitable gifts in one year in order to itemize deductions in year gift is made.</a:t>
            </a:r>
          </a:p>
          <a:p>
            <a:pPr marL="1005887" lvl="2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 smtClean="0">
              <a:cs typeface="NewsGoth Lt BT"/>
              <a:sym typeface="Symbol"/>
            </a:endParaRPr>
          </a:p>
          <a:p>
            <a:pPr marL="1005887" lvl="2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solidFill>
                  <a:srgbClr val="FF0000"/>
                </a:solidFill>
                <a:cs typeface="NewsGoth Lt BT"/>
              </a:rPr>
              <a:t>♥ </a:t>
            </a:r>
            <a:r>
              <a:rPr lang="en-US" sz="1800" dirty="0" smtClean="0">
                <a:solidFill>
                  <a:srgbClr val="FF0000"/>
                </a:solidFill>
                <a:cs typeface="NewsGoth Lt BT"/>
              </a:rPr>
              <a:t>  </a:t>
            </a:r>
            <a:r>
              <a:rPr lang="en-US" sz="1800" dirty="0">
                <a:cs typeface="NewsGoth Lt BT"/>
              </a:rPr>
              <a:t>For clients that do not itemize </a:t>
            </a:r>
            <a:r>
              <a:rPr lang="en-US" sz="1800" dirty="0" smtClean="0">
                <a:cs typeface="NewsGoth Lt BT"/>
              </a:rPr>
              <a:t>deductions</a:t>
            </a:r>
            <a:r>
              <a:rPr lang="en-US" sz="1800" dirty="0">
                <a:cs typeface="NewsGoth Lt BT"/>
              </a:rPr>
              <a:t>, a </a:t>
            </a:r>
            <a:r>
              <a:rPr lang="en-US" sz="1800" u="sng" dirty="0">
                <a:cs typeface="NewsGoth Lt BT"/>
              </a:rPr>
              <a:t>$300 </a:t>
            </a:r>
            <a:r>
              <a:rPr lang="en-US" sz="1800" u="sng" dirty="0" smtClean="0">
                <a:cs typeface="NewsGoth Lt BT"/>
              </a:rPr>
              <a:t>“above-the-line” deduction</a:t>
            </a:r>
            <a:r>
              <a:rPr lang="en-US" sz="1800" dirty="0" smtClean="0">
                <a:cs typeface="NewsGoth Lt BT"/>
              </a:rPr>
              <a:t> ($600 for married couples) can </a:t>
            </a:r>
            <a:r>
              <a:rPr lang="en-US" sz="1800" dirty="0">
                <a:cs typeface="NewsGoth Lt BT"/>
              </a:rPr>
              <a:t>now be claimed for cash gifts to public charities. </a:t>
            </a:r>
            <a:r>
              <a:rPr lang="en-US" sz="1800" dirty="0" smtClean="0">
                <a:cs typeface="NewsGoth Lt BT"/>
              </a:rPr>
              <a:t>Donations </a:t>
            </a:r>
            <a:r>
              <a:rPr lang="en-US" sz="1800" dirty="0">
                <a:cs typeface="NewsGoth Lt BT"/>
              </a:rPr>
              <a:t>to </a:t>
            </a:r>
            <a:r>
              <a:rPr lang="en-US" sz="1800" dirty="0" smtClean="0">
                <a:cs typeface="NewsGoth Lt BT"/>
              </a:rPr>
              <a:t>Private </a:t>
            </a:r>
            <a:r>
              <a:rPr lang="en-US" sz="1800" dirty="0">
                <a:cs typeface="NewsGoth Lt BT"/>
              </a:rPr>
              <a:t>Foundations </a:t>
            </a:r>
            <a:r>
              <a:rPr lang="en-US" sz="1800" dirty="0" smtClean="0">
                <a:cs typeface="NewsGoth Lt BT"/>
              </a:rPr>
              <a:t>and </a:t>
            </a:r>
            <a:r>
              <a:rPr lang="en-US" sz="1800" dirty="0">
                <a:cs typeface="NewsGoth Lt BT"/>
              </a:rPr>
              <a:t>for the establishment of a new </a:t>
            </a:r>
            <a:r>
              <a:rPr lang="en-US" sz="1800" dirty="0" smtClean="0">
                <a:cs typeface="NewsGoth Lt BT"/>
              </a:rPr>
              <a:t>donor </a:t>
            </a:r>
            <a:r>
              <a:rPr lang="en-US" sz="1800" dirty="0">
                <a:cs typeface="NewsGoth Lt BT"/>
              </a:rPr>
              <a:t>advised fund or to be added to an existing donor advised fund are excluded.</a:t>
            </a:r>
          </a:p>
          <a:p>
            <a:pPr marL="1005887" lvl="2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 smtClean="0"/>
          </a:p>
          <a:p>
            <a:pPr marL="1005887" lvl="2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The Charitable Deduction: </a:t>
            </a:r>
            <a:r>
              <a:rPr lang="en-US" u="sng" dirty="0" smtClean="0">
                <a:solidFill>
                  <a:srgbClr val="1F497D"/>
                </a:solidFill>
              </a:rPr>
              <a:t>Income Tax</a:t>
            </a:r>
            <a:endParaRPr lang="en-US" u="sng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907" y="7127631"/>
            <a:ext cx="1780093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0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62" y="304800"/>
            <a:ext cx="19279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100" y="1563211"/>
            <a:ext cx="9050714" cy="4404360"/>
          </a:xfrm>
        </p:spPr>
        <p:txBody>
          <a:bodyPr/>
          <a:lstStyle/>
          <a:p>
            <a:pPr marL="192823" lvl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If organization qualifies for income tax deduction under § 170(c), also qualifies for gift/estate tax deduction.</a:t>
            </a:r>
          </a:p>
          <a:p>
            <a:pPr marL="192823" lvl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192823" lvl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Estate/gift tax charitable deduction unlimited except cannot exceed amount included in estate.</a:t>
            </a:r>
          </a:p>
          <a:p>
            <a:pPr marL="1005887" lvl="2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600" dirty="0" smtClean="0"/>
          </a:p>
          <a:p>
            <a:pPr marL="1005887" lvl="2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5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9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900" b="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The Charitable Deduction: </a:t>
            </a:r>
            <a:r>
              <a:rPr lang="en-US" u="sng" dirty="0" smtClean="0">
                <a:solidFill>
                  <a:srgbClr val="1F497D"/>
                </a:solidFill>
              </a:rPr>
              <a:t>Estate and Gift Tax</a:t>
            </a:r>
            <a:endParaRPr lang="en-US" u="sng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9050714" cy="44043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0" dirty="0"/>
              <a:t>Factors in Computing </a:t>
            </a:r>
            <a:r>
              <a:rPr lang="en-US" sz="2000" b="0" dirty="0" smtClean="0"/>
              <a:t>Limitations</a:t>
            </a:r>
            <a:endParaRPr lang="en-US" sz="2000" b="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0" dirty="0" smtClean="0"/>
              <a:t>Carry Forward</a:t>
            </a:r>
            <a:endParaRPr lang="en-US" sz="2000" b="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0" dirty="0" smtClean="0"/>
              <a:t>Charts!</a:t>
            </a:r>
            <a:endParaRPr lang="en-US" sz="2000" b="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0" dirty="0"/>
              <a:t>Substantiating the Deduction</a:t>
            </a:r>
          </a:p>
          <a:p>
            <a:pPr marL="641777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9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900" b="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1F497D"/>
                </a:solidFill>
              </a:rPr>
              <a:t>Deduction Limitations</a:t>
            </a:r>
            <a:endParaRPr lang="en-US" u="sng" dirty="0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8</a:t>
            </a:fld>
            <a:endParaRPr lang="en-US" dirty="0"/>
          </a:p>
        </p:txBody>
      </p:sp>
      <p:pic>
        <p:nvPicPr>
          <p:cNvPr id="1028" name="Picture 4" descr="C:\Users\lgodine\AppData\Local\Microsoft\Windows\Temporary Internet Files\Content.IE5\8CH4YYSM\Ladder-to-the-sky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43400"/>
            <a:ext cx="42862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1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9050714" cy="440436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smtClean="0"/>
              <a:t>To determine applicable limitations, must consider: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900" dirty="0" smtClean="0"/>
          </a:p>
          <a:p>
            <a:pPr marL="1098977" lvl="1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 smtClean="0"/>
              <a:t>Value </a:t>
            </a:r>
            <a:r>
              <a:rPr lang="en-US" sz="1900" b="1" dirty="0"/>
              <a:t>of </a:t>
            </a:r>
            <a:r>
              <a:rPr lang="en-US" sz="1900" b="1" dirty="0" smtClean="0"/>
              <a:t>property</a:t>
            </a:r>
            <a:r>
              <a:rPr lang="en-US" sz="1900" dirty="0" smtClean="0"/>
              <a:t>: </a:t>
            </a:r>
            <a:r>
              <a:rPr lang="en-US" sz="1900" dirty="0"/>
              <a:t>Consider Fair Market Value and Cost </a:t>
            </a:r>
            <a:r>
              <a:rPr lang="en-US" sz="1900" dirty="0" smtClean="0"/>
              <a:t>Basis</a:t>
            </a:r>
          </a:p>
          <a:p>
            <a:pPr marL="1098977" lvl="1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1900" dirty="0"/>
          </a:p>
          <a:p>
            <a:pPr marL="1098977" lvl="1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1900" dirty="0"/>
          </a:p>
          <a:p>
            <a:pPr marL="1098977" lvl="1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/>
              <a:t>Type of property</a:t>
            </a:r>
            <a:r>
              <a:rPr lang="en-US" sz="1900" dirty="0"/>
              <a:t>: Cash, marketable securities, privately held business interests, real estate, etc</a:t>
            </a:r>
            <a:r>
              <a:rPr lang="en-US" sz="1900" dirty="0" smtClean="0"/>
              <a:t>.</a:t>
            </a:r>
          </a:p>
          <a:p>
            <a:pPr marL="1098977" lvl="1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1900" dirty="0"/>
          </a:p>
          <a:p>
            <a:pPr marL="1098977" lvl="1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en-US" sz="1900" dirty="0"/>
          </a:p>
          <a:p>
            <a:pPr marL="1098977" lvl="1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900" b="1" dirty="0"/>
              <a:t>Type of charity/vehicle</a:t>
            </a:r>
            <a:r>
              <a:rPr lang="en-US" sz="1900" dirty="0"/>
              <a:t>: Is the gift going to a public charity, a private foundation, etc.?</a:t>
            </a:r>
          </a:p>
          <a:p>
            <a:pPr marL="641777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900" dirty="0" smtClean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1900" b="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Factors in Computing Deduction Limitations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CEED-B1E6-4244-BEF7-6D43A11F39D4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127631"/>
            <a:ext cx="1752600" cy="64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8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6">
  <a:themeElements>
    <a:clrScheme name="Custom 3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5">
      <a:majorFont>
        <a:latin typeface="Calisto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wrap="square" lIns="0" tIns="0" rIns="0" bIns="0" rtlCol="0" anchor="ctr">
        <a:noAutofit/>
      </a:bodyPr>
      <a:lstStyle>
        <a:defPPr algn="ctr" defTabSz="1371600" eaLnBrk="0" hangingPunct="0">
          <a:lnSpc>
            <a:spcPts val="1400"/>
          </a:lnSpc>
          <a:spcBef>
            <a:spcPts val="0"/>
          </a:spcBef>
          <a:spcAft>
            <a:spcPts val="1200"/>
          </a:spcAft>
          <a:buClr>
            <a:schemeClr val="bg2"/>
          </a:buClr>
          <a:defRPr sz="1100" b="1" dirty="0" smtClean="0">
            <a:solidFill>
              <a:schemeClr val="bg1"/>
            </a:solidFill>
            <a:ea typeface="Geneva" pitchFamily="-106" charset="-128"/>
          </a:defRPr>
        </a:defPPr>
      </a:lstStyle>
    </a:spDef>
    <a:txDef>
      <a:spPr bwMode="auto">
        <a:noFill/>
        <a:ln w="9525">
          <a:noFill/>
          <a:miter lim="800000"/>
          <a:headEnd/>
          <a:tailEnd/>
        </a:ln>
      </a:spPr>
      <a:bodyPr wrap="square" lIns="0" tIns="0" rIns="0" bIns="0" rtlCol="0">
        <a:noAutofit/>
      </a:bodyPr>
      <a:lstStyle>
        <a:defPPr>
          <a:spcBef>
            <a:spcPct val="30000"/>
          </a:spcBef>
          <a:buClr>
            <a:schemeClr val="bg1"/>
          </a:buClr>
          <a:defRPr sz="1100" dirty="0" err="1" smtClean="0">
            <a:solidFill>
              <a:schemeClr val="bg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eme6">
  <a:themeElements>
    <a:clrScheme name="Custom 3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5">
      <a:majorFont>
        <a:latin typeface="Calisto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</a:spPr>
      <a:bodyPr wrap="square" lIns="0" tIns="0" rIns="0" bIns="0" rtlCol="0" anchor="ctr">
        <a:noAutofit/>
      </a:bodyPr>
      <a:lstStyle>
        <a:defPPr algn="ctr" defTabSz="1371600" eaLnBrk="0" hangingPunct="0">
          <a:lnSpc>
            <a:spcPts val="1400"/>
          </a:lnSpc>
          <a:spcBef>
            <a:spcPts val="0"/>
          </a:spcBef>
          <a:spcAft>
            <a:spcPts val="1200"/>
          </a:spcAft>
          <a:buClr>
            <a:schemeClr val="bg2"/>
          </a:buClr>
          <a:defRPr sz="1100" b="1" dirty="0" smtClean="0">
            <a:solidFill>
              <a:schemeClr val="bg1"/>
            </a:solidFill>
            <a:ea typeface="Geneva" pitchFamily="-106" charset="-128"/>
          </a:defRPr>
        </a:defPPr>
      </a:lstStyle>
    </a:spDef>
    <a:txDef>
      <a:spPr bwMode="auto">
        <a:noFill/>
        <a:ln w="9525">
          <a:noFill/>
          <a:miter lim="800000"/>
          <a:headEnd/>
          <a:tailEnd/>
        </a:ln>
      </a:spPr>
      <a:bodyPr wrap="square" lIns="0" tIns="0" rIns="0" bIns="0" rtlCol="0">
        <a:noAutofit/>
      </a:bodyPr>
      <a:lstStyle>
        <a:defPPr>
          <a:spcBef>
            <a:spcPct val="30000"/>
          </a:spcBef>
          <a:buClr>
            <a:schemeClr val="bg1"/>
          </a:buClr>
          <a:defRPr sz="1100" dirty="0" err="1" smtClean="0">
            <a:solidFill>
              <a:schemeClr val="bg1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Theme5</Template>
  <TotalTime>57341</TotalTime>
  <Words>3709</Words>
  <Application>Microsoft Office PowerPoint</Application>
  <PresentationFormat>Custom</PresentationFormat>
  <Paragraphs>430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52" baseType="lpstr">
      <vt:lpstr>ＭＳ Ｐゴシック</vt:lpstr>
      <vt:lpstr>ＭＳ Ｐゴシック</vt:lpstr>
      <vt:lpstr>Arial</vt:lpstr>
      <vt:lpstr>Arial Unicode MS</vt:lpstr>
      <vt:lpstr>Calibri</vt:lpstr>
      <vt:lpstr>Calisto MT</vt:lpstr>
      <vt:lpstr>Century Gothic</vt:lpstr>
      <vt:lpstr>Courier New</vt:lpstr>
      <vt:lpstr>Geneva</vt:lpstr>
      <vt:lpstr>Lucida Grande</vt:lpstr>
      <vt:lpstr>NewsGoth BT</vt:lpstr>
      <vt:lpstr>NewsGoth Lt BT</vt:lpstr>
      <vt:lpstr>Symbol</vt:lpstr>
      <vt:lpstr>Tahoma</vt:lpstr>
      <vt:lpstr>Wingdings</vt:lpstr>
      <vt:lpstr>Theme6</vt:lpstr>
      <vt:lpstr>Office Theme</vt:lpstr>
      <vt:lpstr>1_Theme6</vt:lpstr>
      <vt:lpstr>Estate Planning: MCLE BasicsPlus! Charitable Planning August 5, 2021    Laura T. Godine Director of Wealth Planning Eaton Vance WaterOak Advisors</vt:lpstr>
      <vt:lpstr>Overview</vt:lpstr>
      <vt:lpstr>The Charitable Deduction: What is it?</vt:lpstr>
      <vt:lpstr>The Charitable Deduction: What is it not?</vt:lpstr>
      <vt:lpstr>The Charitable Deduction: Exceptions to Partial Interest Rule</vt:lpstr>
      <vt:lpstr>The Charitable Deduction: Income Tax</vt:lpstr>
      <vt:lpstr>The Charitable Deduction: Estate and Gift Tax</vt:lpstr>
      <vt:lpstr>Deduction Limitations</vt:lpstr>
      <vt:lpstr>Factors in Computing Deduction Limitations</vt:lpstr>
      <vt:lpstr>Determining Value</vt:lpstr>
      <vt:lpstr>Exceptions to FMV Deduction</vt:lpstr>
      <vt:lpstr>Property &amp; Charitable Vehicle: How much value can I deduct?</vt:lpstr>
      <vt:lpstr>Property &amp; Charitable Vehicle: How much value can I deduct?</vt:lpstr>
      <vt:lpstr>Property &amp; Charitable Vehicle: How much value can I deduct?</vt:lpstr>
      <vt:lpstr>Carry Forward of Excess Contributions</vt:lpstr>
      <vt:lpstr>Quick Reference: Deduction Limitations</vt:lpstr>
      <vt:lpstr>Substantiating the Deduction</vt:lpstr>
      <vt:lpstr>Direct Giving</vt:lpstr>
      <vt:lpstr>Donor Advised Funds</vt:lpstr>
      <vt:lpstr>Donor Advised Funds</vt:lpstr>
      <vt:lpstr>Private Foundations</vt:lpstr>
      <vt:lpstr>Key Differences: Donor Advised Funds &amp; Private Foundations</vt:lpstr>
      <vt:lpstr>Charitable Remainder Trusts &amp; Charitable Lead Trusts</vt:lpstr>
      <vt:lpstr>Charitable Remainder Trusts (“CRATs”)</vt:lpstr>
      <vt:lpstr>Charitable Remainder Trusts</vt:lpstr>
      <vt:lpstr>Charitable Remainder Trusts</vt:lpstr>
      <vt:lpstr>CRUTs and CRATs: Income Tax Consequences</vt:lpstr>
      <vt:lpstr>CRUTs and CRATs: Income Tax Consequences</vt:lpstr>
      <vt:lpstr>CRUTs and CRATs: Gift, Estate and GST Consequences</vt:lpstr>
      <vt:lpstr>Charitable Lead Trusts</vt:lpstr>
      <vt:lpstr>Grantor vs. Nongrantor CLTs</vt:lpstr>
      <vt:lpstr>Grantor vs. Nongrantor CLTs</vt:lpstr>
      <vt:lpstr>IRA Qualified Charitable Distribution</vt:lpstr>
      <vt:lpstr>   Thank you!  Discussion/Q&amp;A</vt:lpstr>
    </vt:vector>
  </TitlesOfParts>
  <Company>Eaton Vance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Price</dc:creator>
  <cp:lastModifiedBy>Laura Godine</cp:lastModifiedBy>
  <cp:revision>1590</cp:revision>
  <cp:lastPrinted>2020-05-06T15:58:33Z</cp:lastPrinted>
  <dcterms:created xsi:type="dcterms:W3CDTF">2015-11-04T21:51:16Z</dcterms:created>
  <dcterms:modified xsi:type="dcterms:W3CDTF">2021-07-12T17:41:37Z</dcterms:modified>
</cp:coreProperties>
</file>