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6"/>
  </p:handoutMasterIdLst>
  <p:sldIdLst>
    <p:sldId id="281" r:id="rId2"/>
    <p:sldId id="296" r:id="rId3"/>
    <p:sldId id="297" r:id="rId4"/>
    <p:sldId id="283" r:id="rId5"/>
    <p:sldId id="284" r:id="rId6"/>
    <p:sldId id="285" r:id="rId7"/>
    <p:sldId id="286" r:id="rId8"/>
    <p:sldId id="298" r:id="rId9"/>
    <p:sldId id="258" r:id="rId10"/>
    <p:sldId id="257" r:id="rId11"/>
    <p:sldId id="303" r:id="rId12"/>
    <p:sldId id="275" r:id="rId13"/>
    <p:sldId id="260" r:id="rId14"/>
    <p:sldId id="264" r:id="rId15"/>
    <p:sldId id="265" r:id="rId16"/>
    <p:sldId id="280" r:id="rId17"/>
    <p:sldId id="269" r:id="rId18"/>
    <p:sldId id="278" r:id="rId19"/>
    <p:sldId id="304" r:id="rId20"/>
    <p:sldId id="272" r:id="rId21"/>
    <p:sldId id="279" r:id="rId22"/>
    <p:sldId id="282" r:id="rId23"/>
    <p:sldId id="273" r:id="rId24"/>
    <p:sldId id="261" r:id="rId25"/>
    <p:sldId id="262" r:id="rId26"/>
    <p:sldId id="263" r:id="rId27"/>
    <p:sldId id="268" r:id="rId28"/>
    <p:sldId id="270" r:id="rId29"/>
    <p:sldId id="276" r:id="rId30"/>
    <p:sldId id="299" r:id="rId31"/>
    <p:sldId id="277" r:id="rId32"/>
    <p:sldId id="287" r:id="rId33"/>
    <p:sldId id="288" r:id="rId34"/>
    <p:sldId id="289" r:id="rId35"/>
    <p:sldId id="290" r:id="rId36"/>
    <p:sldId id="291" r:id="rId37"/>
    <p:sldId id="302" r:id="rId38"/>
    <p:sldId id="292" r:id="rId39"/>
    <p:sldId id="293" r:id="rId40"/>
    <p:sldId id="294" r:id="rId41"/>
    <p:sldId id="295" r:id="rId42"/>
    <p:sldId id="305" r:id="rId43"/>
    <p:sldId id="306" r:id="rId44"/>
    <p:sldId id="274" r:id="rId45"/>
    <p:sldId id="316" r:id="rId46"/>
    <p:sldId id="308" r:id="rId47"/>
    <p:sldId id="309" r:id="rId48"/>
    <p:sldId id="310" r:id="rId49"/>
    <p:sldId id="311" r:id="rId50"/>
    <p:sldId id="312" r:id="rId51"/>
    <p:sldId id="314" r:id="rId52"/>
    <p:sldId id="313" r:id="rId53"/>
    <p:sldId id="315" r:id="rId54"/>
    <p:sldId id="317"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41" autoAdjust="0"/>
    <p:restoredTop sz="94660"/>
  </p:normalViewPr>
  <p:slideViewPr>
    <p:cSldViewPr snapToGrid="0">
      <p:cViewPr varScale="1">
        <p:scale>
          <a:sx n="86" d="100"/>
          <a:sy n="86" d="100"/>
        </p:scale>
        <p:origin x="65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58" tIns="46580" rIns="93158" bIns="46580"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58" tIns="46580" rIns="93158" bIns="46580" rtlCol="0"/>
          <a:lstStyle>
            <a:lvl1pPr algn="r">
              <a:defRPr sz="1300"/>
            </a:lvl1pPr>
          </a:lstStyle>
          <a:p>
            <a:fld id="{C72986E5-77AB-4CA4-801E-AAFD34867265}" type="datetimeFigureOut">
              <a:rPr lang="en-US" smtClean="0"/>
              <a:t>8/2/2021</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58" tIns="46580" rIns="93158" bIns="46580"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58" tIns="46580" rIns="93158" bIns="46580" rtlCol="0" anchor="b"/>
          <a:lstStyle>
            <a:lvl1pPr algn="r">
              <a:defRPr sz="1300"/>
            </a:lvl1pPr>
          </a:lstStyle>
          <a:p>
            <a:fld id="{0E7F2816-CC7E-421B-980C-FA5391BBC38B}" type="slidenum">
              <a:rPr lang="en-US" smtClean="0"/>
              <a:t>‹#›</a:t>
            </a:fld>
            <a:endParaRPr lang="en-US"/>
          </a:p>
        </p:txBody>
      </p:sp>
    </p:spTree>
    <p:extLst>
      <p:ext uri="{BB962C8B-B14F-4D97-AF65-F5344CB8AC3E}">
        <p14:creationId xmlns:p14="http://schemas.microsoft.com/office/powerpoint/2010/main" val="19532295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2B0246-99CD-4203-B1BA-22C2BEDADF8C}"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94396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2B0246-99CD-4203-B1BA-22C2BEDADF8C}"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1453530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2B0246-99CD-4203-B1BA-22C2BEDADF8C}"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145827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2B0246-99CD-4203-B1BA-22C2BEDADF8C}"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196000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2B0246-99CD-4203-B1BA-22C2BEDADF8C}"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7383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2B0246-99CD-4203-B1BA-22C2BEDADF8C}"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67392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2B0246-99CD-4203-B1BA-22C2BEDADF8C}" type="datetimeFigureOut">
              <a:rPr lang="en-US" smtClean="0"/>
              <a:t>8/2/2021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32421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2B0246-99CD-4203-B1BA-22C2BEDADF8C}" type="datetimeFigureOut">
              <a:rPr lang="en-US" smtClean="0"/>
              <a:t>8/2/2021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50883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B0246-99CD-4203-B1BA-22C2BEDADF8C}" type="datetimeFigureOut">
              <a:rPr lang="en-US" smtClean="0"/>
              <a:t>8/2/2021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294636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2B0246-99CD-4203-B1BA-22C2BEDADF8C}"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174812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2B0246-99CD-4203-B1BA-22C2BEDADF8C}"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E5A9-0138-41E6-8788-47D5235A9606}" type="slidenum">
              <a:rPr lang="en-US" smtClean="0"/>
              <a:t>‹#›</a:t>
            </a:fld>
            <a:endParaRPr lang="en-US"/>
          </a:p>
        </p:txBody>
      </p:sp>
    </p:spTree>
    <p:extLst>
      <p:ext uri="{BB962C8B-B14F-4D97-AF65-F5344CB8AC3E}">
        <p14:creationId xmlns:p14="http://schemas.microsoft.com/office/powerpoint/2010/main" val="124926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B0246-99CD-4203-B1BA-22C2BEDADF8C}" type="datetimeFigureOut">
              <a:rPr lang="en-US" smtClean="0"/>
              <a:t>8/2/2021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3E5A9-0138-41E6-8788-47D5235A9606}" type="slidenum">
              <a:rPr lang="en-US" smtClean="0"/>
              <a:t>‹#›</a:t>
            </a:fld>
            <a:endParaRPr lang="en-US"/>
          </a:p>
        </p:txBody>
      </p:sp>
    </p:spTree>
    <p:extLst>
      <p:ext uri="{BB962C8B-B14F-4D97-AF65-F5344CB8AC3E}">
        <p14:creationId xmlns:p14="http://schemas.microsoft.com/office/powerpoint/2010/main" val="238397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maguire@dgccpa.com" TargetMode="External"/><Relationship Id="rId2" Type="http://schemas.openxmlformats.org/officeDocument/2006/relationships/hyperlink" Target="mailto:JTierney@DTAttorneys.com" TargetMode="Externa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1.xlsx"/><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730483"/>
            <a:ext cx="10515600" cy="1325563"/>
          </a:xfrm>
        </p:spPr>
        <p:txBody>
          <a:bodyPr>
            <a:normAutofit fontScale="90000"/>
          </a:bodyPr>
          <a:lstStyle/>
          <a:p>
            <a:pPr algn="ctr"/>
            <a:r>
              <a:rPr lang="en-US" sz="5400" b="1" dirty="0">
                <a:latin typeface="Cambria" panose="02040503050406030204" pitchFamily="18" charset="0"/>
              </a:rPr>
              <a:t>Income Taxation </a:t>
            </a:r>
            <a:br>
              <a:rPr lang="en-US" sz="5400" b="1" dirty="0">
                <a:latin typeface="Cambria" panose="02040503050406030204" pitchFamily="18" charset="0"/>
              </a:rPr>
            </a:br>
            <a:r>
              <a:rPr lang="en-US" sz="5400" b="1" dirty="0">
                <a:latin typeface="Cambria" panose="02040503050406030204" pitchFamily="18" charset="0"/>
              </a:rPr>
              <a:t>of </a:t>
            </a:r>
            <a:br>
              <a:rPr lang="en-US" sz="5400" b="1" dirty="0">
                <a:latin typeface="Cambria" panose="02040503050406030204" pitchFamily="18" charset="0"/>
              </a:rPr>
            </a:br>
            <a:r>
              <a:rPr lang="en-US" sz="5400" b="1" dirty="0">
                <a:latin typeface="Cambria" panose="02040503050406030204" pitchFamily="18" charset="0"/>
              </a:rPr>
              <a:t>Trusts and Estates</a:t>
            </a:r>
          </a:p>
        </p:txBody>
      </p:sp>
      <p:sp>
        <p:nvSpPr>
          <p:cNvPr id="3" name="Content Placeholder 2"/>
          <p:cNvSpPr>
            <a:spLocks noGrp="1"/>
          </p:cNvSpPr>
          <p:nvPr>
            <p:ph sz="half" idx="2"/>
          </p:nvPr>
        </p:nvSpPr>
        <p:spPr>
          <a:xfrm>
            <a:off x="839788" y="3657600"/>
            <a:ext cx="5157787" cy="2915478"/>
          </a:xfrm>
        </p:spPr>
        <p:txBody>
          <a:bodyPr>
            <a:normAutofit fontScale="85000" lnSpcReduction="20000"/>
          </a:bodyPr>
          <a:lstStyle/>
          <a:p>
            <a:pPr marL="0" indent="0">
              <a:lnSpc>
                <a:spcPct val="170000"/>
              </a:lnSpc>
              <a:spcBef>
                <a:spcPts val="0"/>
              </a:spcBef>
              <a:buNone/>
            </a:pPr>
            <a:r>
              <a:rPr lang="en-US" sz="2400" b="1" i="1" dirty="0">
                <a:latin typeface="Cambria" panose="02040503050406030204" pitchFamily="18" charset="0"/>
              </a:rPr>
              <a:t>James M. Tierney, Esq., CPA, LL.M.</a:t>
            </a:r>
          </a:p>
          <a:p>
            <a:pPr marL="0" indent="0">
              <a:lnSpc>
                <a:spcPct val="170000"/>
              </a:lnSpc>
              <a:spcBef>
                <a:spcPts val="0"/>
              </a:spcBef>
              <a:buNone/>
            </a:pPr>
            <a:r>
              <a:rPr lang="en-US" sz="2400" dirty="0">
                <a:latin typeface="Cambria" panose="02040503050406030204" pitchFamily="18" charset="0"/>
              </a:rPr>
              <a:t>DesRosiers &amp; Tierney, LLC</a:t>
            </a:r>
          </a:p>
          <a:p>
            <a:pPr marL="0" indent="0">
              <a:lnSpc>
                <a:spcPct val="170000"/>
              </a:lnSpc>
              <a:spcBef>
                <a:spcPts val="0"/>
              </a:spcBef>
              <a:buNone/>
            </a:pPr>
            <a:r>
              <a:rPr lang="en-US" sz="2400" dirty="0">
                <a:latin typeface="Cambria" panose="02040503050406030204" pitchFamily="18" charset="0"/>
              </a:rPr>
              <a:t>10 Tremont Street, 3rd Floor, Suite 7 </a:t>
            </a:r>
            <a:br>
              <a:rPr lang="en-US" sz="2400" dirty="0">
                <a:latin typeface="Cambria" panose="02040503050406030204" pitchFamily="18" charset="0"/>
              </a:rPr>
            </a:br>
            <a:r>
              <a:rPr lang="en-US" sz="2400" dirty="0">
                <a:latin typeface="Cambria" panose="02040503050406030204" pitchFamily="18" charset="0"/>
              </a:rPr>
              <a:t>Boston, MA 02108 </a:t>
            </a:r>
            <a:br>
              <a:rPr lang="en-US" sz="2400" dirty="0">
                <a:latin typeface="Cambria" panose="02040503050406030204" pitchFamily="18" charset="0"/>
              </a:rPr>
            </a:br>
            <a:r>
              <a:rPr lang="en-US" sz="2400" dirty="0">
                <a:latin typeface="Cambria" panose="02040503050406030204" pitchFamily="18" charset="0"/>
              </a:rPr>
              <a:t>(617) 557-0055</a:t>
            </a:r>
          </a:p>
          <a:p>
            <a:pPr marL="0" indent="0">
              <a:lnSpc>
                <a:spcPct val="170000"/>
              </a:lnSpc>
              <a:spcBef>
                <a:spcPts val="0"/>
              </a:spcBef>
              <a:buNone/>
            </a:pPr>
            <a:r>
              <a:rPr lang="en-US" sz="2400" dirty="0">
                <a:latin typeface="Cambria" panose="02040503050406030204" pitchFamily="18" charset="0"/>
                <a:hlinkClick r:id="rId2"/>
              </a:rPr>
              <a:t>JTierney@DTAttorneys.com</a:t>
            </a:r>
            <a:endParaRPr lang="en-US" sz="2400" dirty="0">
              <a:latin typeface="Cambria" panose="02040503050406030204" pitchFamily="18" charset="0"/>
            </a:endParaRPr>
          </a:p>
          <a:p>
            <a:pPr marL="0" indent="0">
              <a:buNone/>
            </a:pPr>
            <a:endParaRPr lang="en-US" dirty="0"/>
          </a:p>
          <a:p>
            <a:endParaRPr lang="en-US" dirty="0"/>
          </a:p>
        </p:txBody>
      </p:sp>
      <p:sp>
        <p:nvSpPr>
          <p:cNvPr id="7" name="Content Placeholder 6"/>
          <p:cNvSpPr>
            <a:spLocks noGrp="1"/>
          </p:cNvSpPr>
          <p:nvPr>
            <p:ph sz="quarter" idx="4"/>
          </p:nvPr>
        </p:nvSpPr>
        <p:spPr>
          <a:xfrm>
            <a:off x="5976732" y="3657600"/>
            <a:ext cx="5183188" cy="2915477"/>
          </a:xfrm>
        </p:spPr>
        <p:txBody>
          <a:bodyPr>
            <a:noAutofit/>
          </a:bodyPr>
          <a:lstStyle/>
          <a:p>
            <a:pPr marL="0" indent="0">
              <a:lnSpc>
                <a:spcPct val="150000"/>
              </a:lnSpc>
              <a:spcBef>
                <a:spcPts val="0"/>
              </a:spcBef>
              <a:buNone/>
            </a:pPr>
            <a:r>
              <a:rPr lang="en-US" sz="2000" b="1" i="1" dirty="0">
                <a:latin typeface="Cambria" panose="02040503050406030204" pitchFamily="18" charset="0"/>
              </a:rPr>
              <a:t>Richelle M. Maguire, CPA, AEP</a:t>
            </a:r>
            <a:r>
              <a:rPr lang="en-US" sz="2000" b="1" i="1" baseline="30000" dirty="0">
                <a:latin typeface="Cambria" panose="02040503050406030204" pitchFamily="18" charset="0"/>
              </a:rPr>
              <a:t>®</a:t>
            </a:r>
          </a:p>
          <a:p>
            <a:pPr marL="0" indent="0">
              <a:lnSpc>
                <a:spcPct val="150000"/>
              </a:lnSpc>
              <a:spcBef>
                <a:spcPts val="0"/>
              </a:spcBef>
              <a:buNone/>
            </a:pPr>
            <a:r>
              <a:rPr lang="en-US" sz="2000" dirty="0">
                <a:latin typeface="Cambria" panose="02040503050406030204" pitchFamily="18" charset="0"/>
              </a:rPr>
              <a:t>DGC (DiCicco, Gulman &amp; Company)</a:t>
            </a:r>
          </a:p>
          <a:p>
            <a:pPr marL="0" indent="0">
              <a:lnSpc>
                <a:spcPct val="150000"/>
              </a:lnSpc>
              <a:spcBef>
                <a:spcPts val="0"/>
              </a:spcBef>
              <a:buNone/>
            </a:pPr>
            <a:r>
              <a:rPr lang="en-US" sz="2000" dirty="0">
                <a:latin typeface="Cambria" panose="02040503050406030204" pitchFamily="18" charset="0"/>
              </a:rPr>
              <a:t>150 Presidential Way, Suite 510</a:t>
            </a:r>
          </a:p>
          <a:p>
            <a:pPr marL="0" indent="0">
              <a:lnSpc>
                <a:spcPct val="150000"/>
              </a:lnSpc>
              <a:spcBef>
                <a:spcPts val="0"/>
              </a:spcBef>
              <a:buNone/>
            </a:pPr>
            <a:r>
              <a:rPr lang="en-US" sz="2000" dirty="0">
                <a:latin typeface="Cambria" panose="02040503050406030204" pitchFamily="18" charset="0"/>
              </a:rPr>
              <a:t>Woburn, MA 01801</a:t>
            </a:r>
          </a:p>
          <a:p>
            <a:pPr marL="0" indent="0">
              <a:lnSpc>
                <a:spcPct val="150000"/>
              </a:lnSpc>
              <a:spcBef>
                <a:spcPts val="0"/>
              </a:spcBef>
              <a:buNone/>
            </a:pPr>
            <a:r>
              <a:rPr lang="en-US" sz="2000" dirty="0">
                <a:latin typeface="Cambria" panose="02040503050406030204" pitchFamily="18" charset="0"/>
              </a:rPr>
              <a:t>(781) 937-5140</a:t>
            </a:r>
          </a:p>
          <a:p>
            <a:pPr marL="0" indent="0">
              <a:lnSpc>
                <a:spcPct val="150000"/>
              </a:lnSpc>
              <a:spcBef>
                <a:spcPts val="0"/>
              </a:spcBef>
              <a:buNone/>
            </a:pPr>
            <a:r>
              <a:rPr lang="en-US" sz="2000" dirty="0">
                <a:latin typeface="Cambria" panose="02040503050406030204" pitchFamily="18" charset="0"/>
                <a:hlinkClick r:id="rId3"/>
              </a:rPr>
              <a:t>rmaguire@dgccpa.com</a:t>
            </a:r>
            <a:endParaRPr lang="en-US" sz="2000" dirty="0">
              <a:latin typeface="Cambria" panose="02040503050406030204" pitchFamily="18" charset="0"/>
            </a:endParaRPr>
          </a:p>
          <a:p>
            <a:pPr marL="0" indent="0">
              <a:lnSpc>
                <a:spcPct val="100000"/>
              </a:lnSpc>
              <a:spcBef>
                <a:spcPts val="0"/>
              </a:spcBef>
              <a:buNone/>
            </a:pPr>
            <a:endParaRPr lang="en-US" sz="2000" dirty="0">
              <a:latin typeface="Cambria" panose="02040503050406030204" pitchFamily="18" charset="0"/>
            </a:endParaRPr>
          </a:p>
        </p:txBody>
      </p:sp>
    </p:spTree>
    <p:extLst>
      <p:ext uri="{BB962C8B-B14F-4D97-AF65-F5344CB8AC3E}">
        <p14:creationId xmlns:p14="http://schemas.microsoft.com/office/powerpoint/2010/main" val="574684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Internal Revenue Code Outline</a:t>
            </a:r>
          </a:p>
        </p:txBody>
      </p:sp>
      <p:sp>
        <p:nvSpPr>
          <p:cNvPr id="3" name="Content Placeholder 2"/>
          <p:cNvSpPr>
            <a:spLocks noGrp="1"/>
          </p:cNvSpPr>
          <p:nvPr>
            <p:ph idx="1"/>
          </p:nvPr>
        </p:nvSpPr>
        <p:spPr>
          <a:xfrm>
            <a:off x="838200" y="1690688"/>
            <a:ext cx="10515600" cy="4954811"/>
          </a:xfrm>
        </p:spPr>
        <p:txBody>
          <a:bodyPr>
            <a:normAutofit lnSpcReduction="10000"/>
          </a:bodyPr>
          <a:lstStyle/>
          <a:p>
            <a:pPr marL="0" indent="0">
              <a:buNone/>
            </a:pPr>
            <a:r>
              <a:rPr lang="en-US" dirty="0">
                <a:latin typeface="Cambria" panose="02040503050406030204" pitchFamily="18" charset="0"/>
              </a:rPr>
              <a:t>Part 1, SUBCHAPTER J</a:t>
            </a:r>
          </a:p>
          <a:p>
            <a:pPr>
              <a:buFontTx/>
              <a:buChar char="-"/>
            </a:pPr>
            <a:r>
              <a:rPr lang="en-US" dirty="0">
                <a:latin typeface="Cambria" panose="02040503050406030204" pitchFamily="18" charset="0"/>
              </a:rPr>
              <a:t>Subpart A- Sec. 641-646- General Rules</a:t>
            </a:r>
          </a:p>
          <a:p>
            <a:pPr>
              <a:buFontTx/>
              <a:buChar char="-"/>
            </a:pPr>
            <a:r>
              <a:rPr lang="en-US" dirty="0">
                <a:latin typeface="Cambria" panose="02040503050406030204" pitchFamily="18" charset="0"/>
              </a:rPr>
              <a:t>Subpart B- Sec. 651-652- Simple Trusts</a:t>
            </a:r>
          </a:p>
          <a:p>
            <a:pPr>
              <a:buFontTx/>
              <a:buChar char="-"/>
            </a:pPr>
            <a:r>
              <a:rPr lang="en-US" dirty="0">
                <a:latin typeface="Cambria" panose="02040503050406030204" pitchFamily="18" charset="0"/>
              </a:rPr>
              <a:t>Subpart C- Sec. 661-664- Complex Trusts and CRT</a:t>
            </a:r>
          </a:p>
          <a:p>
            <a:pPr>
              <a:buFontTx/>
              <a:buChar char="-"/>
            </a:pPr>
            <a:r>
              <a:rPr lang="en-US" dirty="0">
                <a:latin typeface="Cambria" panose="02040503050406030204" pitchFamily="18" charset="0"/>
              </a:rPr>
              <a:t>Subpart D- Sec. 665-668- Accumulation Distribution</a:t>
            </a:r>
          </a:p>
          <a:p>
            <a:pPr>
              <a:buFontTx/>
              <a:buChar char="-"/>
            </a:pPr>
            <a:r>
              <a:rPr lang="en-US" dirty="0">
                <a:latin typeface="Cambria" panose="02040503050406030204" pitchFamily="18" charset="0"/>
              </a:rPr>
              <a:t>Subpart E- Sec. 671-679- Grantor Trusts</a:t>
            </a:r>
          </a:p>
          <a:p>
            <a:pPr>
              <a:buFontTx/>
              <a:buChar char="-"/>
            </a:pPr>
            <a:r>
              <a:rPr lang="en-US" dirty="0">
                <a:latin typeface="Cambria" panose="02040503050406030204" pitchFamily="18" charset="0"/>
              </a:rPr>
              <a:t>Subpart F- Sec. 681-685- Misc. Rules</a:t>
            </a:r>
          </a:p>
          <a:p>
            <a:pPr marL="0" indent="0">
              <a:buNone/>
            </a:pPr>
            <a:endParaRPr lang="en-US" dirty="0">
              <a:latin typeface="Cambria" panose="02040503050406030204" pitchFamily="18" charset="0"/>
            </a:endParaRPr>
          </a:p>
          <a:p>
            <a:pPr marL="0" indent="0">
              <a:buNone/>
            </a:pPr>
            <a:r>
              <a:rPr lang="en-US" dirty="0">
                <a:latin typeface="Cambria" panose="02040503050406030204" pitchFamily="18" charset="0"/>
              </a:rPr>
              <a:t>Part 2, SUBCHAPTER J</a:t>
            </a:r>
          </a:p>
          <a:p>
            <a:pPr marL="0" indent="0">
              <a:buNone/>
            </a:pPr>
            <a:r>
              <a:rPr lang="en-US" dirty="0">
                <a:latin typeface="Cambria" panose="02040503050406030204" pitchFamily="18" charset="0"/>
              </a:rPr>
              <a:t>- Sec. 691-692- Income in Respect of a Decedent</a:t>
            </a:r>
          </a:p>
          <a:p>
            <a:pPr marL="0" indent="0">
              <a:buNone/>
            </a:pPr>
            <a:endParaRPr lang="en-US" dirty="0"/>
          </a:p>
          <a:p>
            <a:pPr>
              <a:buFontTx/>
              <a:buChar char="-"/>
            </a:pPr>
            <a:endParaRPr lang="en-US" dirty="0"/>
          </a:p>
        </p:txBody>
      </p:sp>
    </p:spTree>
    <p:extLst>
      <p:ext uri="{BB962C8B-B14F-4D97-AF65-F5344CB8AC3E}">
        <p14:creationId xmlns:p14="http://schemas.microsoft.com/office/powerpoint/2010/main" val="3621753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2021 Fiduciary Income Tax Rates - §1(e)</a:t>
            </a:r>
          </a:p>
        </p:txBody>
      </p:sp>
      <p:sp>
        <p:nvSpPr>
          <p:cNvPr id="3" name="Content Placeholder 2"/>
          <p:cNvSpPr>
            <a:spLocks noGrp="1"/>
          </p:cNvSpPr>
          <p:nvPr>
            <p:ph idx="1"/>
          </p:nvPr>
        </p:nvSpPr>
        <p:spPr>
          <a:xfrm>
            <a:off x="360405" y="1858576"/>
            <a:ext cx="11699790" cy="4351338"/>
          </a:xfrm>
        </p:spPr>
        <p:txBody>
          <a:bodyPr>
            <a:noAutofit/>
          </a:bodyPr>
          <a:lstStyle/>
          <a:p>
            <a:pPr marL="0" indent="0">
              <a:buNone/>
            </a:pPr>
            <a:r>
              <a:rPr lang="en-US" sz="2900" u="sng" dirty="0">
                <a:latin typeface="Cambria" panose="02040503050406030204" pitchFamily="18" charset="0"/>
              </a:rPr>
              <a:t>Over         But Not Over                       The Tax is:	       Of the amount over –</a:t>
            </a:r>
          </a:p>
          <a:p>
            <a:pPr marL="0" indent="0" algn="just">
              <a:buNone/>
            </a:pPr>
            <a:r>
              <a:rPr lang="en-US" sz="2900" dirty="0">
                <a:latin typeface="Cambria" panose="02040503050406030204" pitchFamily="18" charset="0"/>
              </a:rPr>
              <a:t>          $0              $2,650                                      10%	                                         $0</a:t>
            </a:r>
          </a:p>
          <a:p>
            <a:pPr marL="0" indent="0" algn="just">
              <a:buNone/>
            </a:pPr>
            <a:r>
              <a:rPr lang="en-US" sz="2900" dirty="0">
                <a:latin typeface="Cambria" panose="02040503050406030204" pitchFamily="18" charset="0"/>
              </a:rPr>
              <a:t>  $2,650              $9,550                       $265 + 24%		                      $2,650</a:t>
            </a:r>
          </a:p>
          <a:p>
            <a:pPr marL="0" indent="0" algn="just">
              <a:buNone/>
            </a:pPr>
            <a:r>
              <a:rPr lang="en-US" sz="2900" dirty="0">
                <a:latin typeface="Cambria" panose="02040503050406030204" pitchFamily="18" charset="0"/>
              </a:rPr>
              <a:t>  $9,550            $13,050                   $1,921 + 35%		                      $9,550</a:t>
            </a:r>
          </a:p>
          <a:p>
            <a:pPr marL="0" indent="0" algn="just">
              <a:buNone/>
            </a:pPr>
            <a:r>
              <a:rPr lang="en-US" sz="2900" dirty="0">
                <a:latin typeface="Cambria" panose="02040503050406030204" pitchFamily="18" charset="0"/>
              </a:rPr>
              <a:t>$13,050                      ---                    $3,146 + 37%	                               $13,050</a:t>
            </a:r>
          </a:p>
        </p:txBody>
      </p:sp>
    </p:spTree>
    <p:extLst>
      <p:ext uri="{BB962C8B-B14F-4D97-AF65-F5344CB8AC3E}">
        <p14:creationId xmlns:p14="http://schemas.microsoft.com/office/powerpoint/2010/main" val="4039966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Net Investment Income (NII) Tax	</a:t>
            </a:r>
          </a:p>
        </p:txBody>
      </p:sp>
      <p:sp>
        <p:nvSpPr>
          <p:cNvPr id="3" name="Content Placeholder 2"/>
          <p:cNvSpPr>
            <a:spLocks noGrp="1"/>
          </p:cNvSpPr>
          <p:nvPr>
            <p:ph idx="1"/>
          </p:nvPr>
        </p:nvSpPr>
        <p:spPr>
          <a:xfrm>
            <a:off x="838200" y="1690688"/>
            <a:ext cx="10515600" cy="4613206"/>
          </a:xfrm>
        </p:spPr>
        <p:txBody>
          <a:bodyPr>
            <a:normAutofit fontScale="92500" lnSpcReduction="20000"/>
          </a:bodyPr>
          <a:lstStyle/>
          <a:p>
            <a:r>
              <a:rPr lang="en-US" sz="4000" dirty="0">
                <a:latin typeface="Cambria" panose="02040503050406030204" pitchFamily="18" charset="0"/>
              </a:rPr>
              <a:t>Section 1411 applies to estates and trusts (exceptions exist)</a:t>
            </a:r>
          </a:p>
          <a:p>
            <a:pPr marL="0" indent="0">
              <a:buNone/>
            </a:pPr>
            <a:endParaRPr lang="en-US" sz="4000" dirty="0">
              <a:latin typeface="Cambria" panose="02040503050406030204" pitchFamily="18" charset="0"/>
            </a:endParaRPr>
          </a:p>
          <a:p>
            <a:r>
              <a:rPr lang="en-US" sz="4000" dirty="0">
                <a:latin typeface="Cambria" panose="02040503050406030204" pitchFamily="18" charset="0"/>
              </a:rPr>
              <a:t>Tax rate of 3.8%</a:t>
            </a:r>
          </a:p>
          <a:p>
            <a:pPr marL="0" indent="0">
              <a:buNone/>
            </a:pPr>
            <a:endParaRPr lang="en-US" sz="4000" dirty="0">
              <a:latin typeface="Cambria" panose="02040503050406030204" pitchFamily="18" charset="0"/>
            </a:endParaRPr>
          </a:p>
          <a:p>
            <a:r>
              <a:rPr lang="en-US" sz="4000" dirty="0">
                <a:latin typeface="Cambria" panose="02040503050406030204" pitchFamily="18" charset="0"/>
              </a:rPr>
              <a:t>For estates and trusts, the 2020 threshold is $13,050</a:t>
            </a:r>
          </a:p>
          <a:p>
            <a:endParaRPr lang="en-US" sz="4000" dirty="0">
              <a:latin typeface="Cambria" panose="02040503050406030204" pitchFamily="18" charset="0"/>
            </a:endParaRPr>
          </a:p>
          <a:p>
            <a:r>
              <a:rPr lang="en-US" sz="4000" dirty="0">
                <a:latin typeface="Cambria" panose="02040503050406030204" pitchFamily="18" charset="0"/>
              </a:rPr>
              <a:t>Distribution deduction applies</a:t>
            </a:r>
          </a:p>
        </p:txBody>
      </p:sp>
    </p:spTree>
    <p:extLst>
      <p:ext uri="{BB962C8B-B14F-4D97-AF65-F5344CB8AC3E}">
        <p14:creationId xmlns:p14="http://schemas.microsoft.com/office/powerpoint/2010/main" val="2584402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Cambria" panose="02040503050406030204" pitchFamily="18" charset="0"/>
              </a:rPr>
              <a:t>Income Taxed to Either </a:t>
            </a:r>
            <a:br>
              <a:rPr lang="en-US" sz="4800" b="1" dirty="0">
                <a:latin typeface="Cambria" panose="02040503050406030204" pitchFamily="18" charset="0"/>
              </a:rPr>
            </a:br>
            <a:r>
              <a:rPr lang="en-US" sz="4800" b="1" dirty="0">
                <a:latin typeface="Cambria" panose="02040503050406030204" pitchFamily="18" charset="0"/>
              </a:rPr>
              <a:t>Entity or Beneficiary</a:t>
            </a:r>
          </a:p>
        </p:txBody>
      </p:sp>
      <p:sp>
        <p:nvSpPr>
          <p:cNvPr id="3" name="Content Placeholder 2"/>
          <p:cNvSpPr>
            <a:spLocks noGrp="1"/>
          </p:cNvSpPr>
          <p:nvPr>
            <p:ph idx="1"/>
          </p:nvPr>
        </p:nvSpPr>
        <p:spPr>
          <a:xfrm>
            <a:off x="675249" y="1575582"/>
            <a:ext cx="10678551" cy="4601381"/>
          </a:xfrm>
        </p:spPr>
        <p:txBody>
          <a:bodyPr>
            <a:normAutofit fontScale="92500" lnSpcReduction="10000"/>
          </a:bodyPr>
          <a:lstStyle/>
          <a:p>
            <a:pPr marL="0" indent="0">
              <a:buNone/>
            </a:pPr>
            <a:endParaRPr lang="en-US" sz="2600" dirty="0"/>
          </a:p>
          <a:p>
            <a:r>
              <a:rPr lang="en-US" sz="4000" dirty="0">
                <a:latin typeface="Cambria" panose="02040503050406030204" pitchFamily="18" charset="0"/>
              </a:rPr>
              <a:t>If income is accumulated and not deemed distributed, it is taxed to the trust or estate</a:t>
            </a:r>
          </a:p>
          <a:p>
            <a:r>
              <a:rPr lang="en-US" sz="4000" dirty="0">
                <a:latin typeface="Cambria" panose="02040503050406030204" pitchFamily="18" charset="0"/>
              </a:rPr>
              <a:t>If income distributed:   </a:t>
            </a:r>
          </a:p>
          <a:p>
            <a:pPr lvl="1"/>
            <a:r>
              <a:rPr lang="en-US" sz="4000" dirty="0">
                <a:latin typeface="Cambria" panose="02040503050406030204" pitchFamily="18" charset="0"/>
              </a:rPr>
              <a:t>Trust gets deduction for amount of distribution (up to DNI)</a:t>
            </a:r>
          </a:p>
          <a:p>
            <a:pPr lvl="1"/>
            <a:r>
              <a:rPr lang="en-US" sz="4000" dirty="0">
                <a:latin typeface="Cambria" panose="02040503050406030204" pitchFamily="18" charset="0"/>
              </a:rPr>
              <a:t>Beneficiary accounts for taxable income distributed on his/her individual income tax return</a:t>
            </a:r>
          </a:p>
        </p:txBody>
      </p:sp>
    </p:spTree>
    <p:extLst>
      <p:ext uri="{BB962C8B-B14F-4D97-AF65-F5344CB8AC3E}">
        <p14:creationId xmlns:p14="http://schemas.microsoft.com/office/powerpoint/2010/main" val="129045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Trust Accounting Income (TAI)</a:t>
            </a:r>
          </a:p>
        </p:txBody>
      </p:sp>
      <p:sp>
        <p:nvSpPr>
          <p:cNvPr id="3" name="Content Placeholder 2"/>
          <p:cNvSpPr>
            <a:spLocks noGrp="1"/>
          </p:cNvSpPr>
          <p:nvPr>
            <p:ph idx="1"/>
          </p:nvPr>
        </p:nvSpPr>
        <p:spPr/>
        <p:txBody>
          <a:bodyPr>
            <a:normAutofit fontScale="92500" lnSpcReduction="10000"/>
          </a:bodyPr>
          <a:lstStyle/>
          <a:p>
            <a:r>
              <a:rPr lang="en-US" sz="4000" dirty="0">
                <a:latin typeface="Cambria" panose="02040503050406030204" pitchFamily="18" charset="0"/>
              </a:rPr>
              <a:t>Governs the amount of distributions for simple trusts</a:t>
            </a:r>
          </a:p>
          <a:p>
            <a:r>
              <a:rPr lang="en-US" sz="4000" dirty="0">
                <a:latin typeface="Cambria" panose="02040503050406030204" pitchFamily="18" charset="0"/>
              </a:rPr>
              <a:t>Trustee allocates receipts/ disbursements between accounting income and principal</a:t>
            </a:r>
          </a:p>
          <a:p>
            <a:r>
              <a:rPr lang="en-US" sz="4000" dirty="0">
                <a:latin typeface="Cambria" panose="02040503050406030204" pitchFamily="18" charset="0"/>
              </a:rPr>
              <a:t>Allocation between income and principal is determined by governing  instrument or, if instrument silent, by state law</a:t>
            </a:r>
          </a:p>
          <a:p>
            <a:r>
              <a:rPr lang="en-US" sz="4000" dirty="0">
                <a:latin typeface="Cambria" panose="02040503050406030204" pitchFamily="18" charset="0"/>
              </a:rPr>
              <a:t>IRC does not determine trust accounting income</a:t>
            </a:r>
            <a:r>
              <a:rPr lang="en-US" sz="3300" dirty="0">
                <a:latin typeface="Cambria" panose="02040503050406030204" pitchFamily="18" charset="0"/>
              </a:rPr>
              <a:t> </a:t>
            </a:r>
          </a:p>
        </p:txBody>
      </p:sp>
    </p:spTree>
    <p:extLst>
      <p:ext uri="{BB962C8B-B14F-4D97-AF65-F5344CB8AC3E}">
        <p14:creationId xmlns:p14="http://schemas.microsoft.com/office/powerpoint/2010/main" val="56198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Taxable Income of Trust or Estate</a:t>
            </a:r>
          </a:p>
        </p:txBody>
      </p:sp>
      <p:sp>
        <p:nvSpPr>
          <p:cNvPr id="3" name="Content Placeholder 2"/>
          <p:cNvSpPr>
            <a:spLocks noGrp="1"/>
          </p:cNvSpPr>
          <p:nvPr>
            <p:ph idx="1"/>
          </p:nvPr>
        </p:nvSpPr>
        <p:spPr>
          <a:xfrm>
            <a:off x="838200" y="1519312"/>
            <a:ext cx="10515600" cy="4951826"/>
          </a:xfrm>
        </p:spPr>
        <p:txBody>
          <a:bodyPr>
            <a:normAutofit fontScale="25000" lnSpcReduction="20000"/>
          </a:bodyPr>
          <a:lstStyle/>
          <a:p>
            <a:pPr>
              <a:lnSpc>
                <a:spcPct val="170000"/>
              </a:lnSpc>
            </a:pPr>
            <a:r>
              <a:rPr lang="en-US" sz="10400" dirty="0">
                <a:latin typeface="Cambria" panose="02040503050406030204" pitchFamily="18" charset="0"/>
              </a:rPr>
              <a:t>IRC §641(b)</a:t>
            </a:r>
          </a:p>
          <a:p>
            <a:pPr>
              <a:lnSpc>
                <a:spcPct val="120000"/>
              </a:lnSpc>
            </a:pPr>
            <a:r>
              <a:rPr lang="en-US" sz="10400" dirty="0">
                <a:latin typeface="Cambria" panose="02040503050406030204" pitchFamily="18" charset="0"/>
              </a:rPr>
              <a:t>Generally, taxable income of an estate or trust computed in the same manner as in the case of an individual</a:t>
            </a:r>
          </a:p>
          <a:p>
            <a:pPr>
              <a:lnSpc>
                <a:spcPct val="170000"/>
              </a:lnSpc>
            </a:pPr>
            <a:r>
              <a:rPr lang="en-US" sz="10400" dirty="0">
                <a:latin typeface="Cambria" panose="02040503050406030204" pitchFamily="18" charset="0"/>
              </a:rPr>
              <a:t>Exceptions:</a:t>
            </a:r>
          </a:p>
          <a:p>
            <a:pPr lvl="1">
              <a:lnSpc>
                <a:spcPct val="120000"/>
              </a:lnSpc>
            </a:pPr>
            <a:r>
              <a:rPr lang="en-US" sz="10400" dirty="0">
                <a:latin typeface="Cambria" panose="02040503050406030204" pitchFamily="18" charset="0"/>
              </a:rPr>
              <a:t>Exemptions</a:t>
            </a:r>
          </a:p>
          <a:p>
            <a:pPr lvl="1">
              <a:lnSpc>
                <a:spcPct val="120000"/>
              </a:lnSpc>
            </a:pPr>
            <a:r>
              <a:rPr lang="en-US" sz="10400" dirty="0">
                <a:latin typeface="Cambria" panose="02040503050406030204" pitchFamily="18" charset="0"/>
              </a:rPr>
              <a:t>Different rules for charitable deductions</a:t>
            </a:r>
          </a:p>
          <a:p>
            <a:pPr lvl="1">
              <a:lnSpc>
                <a:spcPct val="120000"/>
              </a:lnSpc>
            </a:pPr>
            <a:r>
              <a:rPr lang="en-US" sz="10400" dirty="0">
                <a:latin typeface="Cambria" panose="02040503050406030204" pitchFamily="18" charset="0"/>
              </a:rPr>
              <a:t>Depreciation deduction allocated between entity and beneficiary</a:t>
            </a:r>
          </a:p>
          <a:p>
            <a:pPr lvl="1">
              <a:lnSpc>
                <a:spcPct val="120000"/>
              </a:lnSpc>
            </a:pPr>
            <a:r>
              <a:rPr lang="en-US" sz="10400" dirty="0">
                <a:latin typeface="Cambria" panose="02040503050406030204" pitchFamily="18" charset="0"/>
              </a:rPr>
              <a:t>Administration expenses</a:t>
            </a:r>
          </a:p>
          <a:p>
            <a:pPr lvl="1">
              <a:lnSpc>
                <a:spcPct val="120000"/>
              </a:lnSpc>
            </a:pPr>
            <a:r>
              <a:rPr lang="en-US" sz="10400" dirty="0">
                <a:latin typeface="Cambria" panose="02040503050406030204" pitchFamily="18" charset="0"/>
              </a:rPr>
              <a:t>Distribution deduction</a:t>
            </a:r>
          </a:p>
          <a:p>
            <a:endParaRPr lang="en-US" dirty="0"/>
          </a:p>
        </p:txBody>
      </p:sp>
    </p:spTree>
    <p:extLst>
      <p:ext uri="{BB962C8B-B14F-4D97-AF65-F5344CB8AC3E}">
        <p14:creationId xmlns:p14="http://schemas.microsoft.com/office/powerpoint/2010/main" val="1064088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b="1" dirty="0">
                <a:latin typeface="Cambria" panose="02040503050406030204" pitchFamily="18" charset="0"/>
              </a:rPr>
              <a:t>Personal Exemption (IRC §642(b)(3))</a:t>
            </a:r>
          </a:p>
        </p:txBody>
      </p:sp>
      <p:sp>
        <p:nvSpPr>
          <p:cNvPr id="3" name="Content Placeholder 2"/>
          <p:cNvSpPr>
            <a:spLocks noGrp="1"/>
          </p:cNvSpPr>
          <p:nvPr>
            <p:ph idx="1"/>
          </p:nvPr>
        </p:nvSpPr>
        <p:spPr/>
        <p:txBody>
          <a:bodyPr>
            <a:normAutofit fontScale="85000" lnSpcReduction="20000"/>
          </a:bodyPr>
          <a:lstStyle/>
          <a:p>
            <a:pPr marL="0" indent="0">
              <a:lnSpc>
                <a:spcPct val="150000"/>
              </a:lnSpc>
              <a:buNone/>
            </a:pPr>
            <a:r>
              <a:rPr lang="en-US" sz="4200" dirty="0">
                <a:latin typeface="Cambria" panose="02040503050406030204" pitchFamily="18" charset="0"/>
              </a:rPr>
              <a:t>Estate 							$600</a:t>
            </a:r>
          </a:p>
          <a:p>
            <a:pPr marL="0" indent="0">
              <a:lnSpc>
                <a:spcPct val="150000"/>
              </a:lnSpc>
              <a:buNone/>
            </a:pPr>
            <a:r>
              <a:rPr lang="en-US" sz="4200" dirty="0">
                <a:latin typeface="Cambria" panose="02040503050406030204" pitchFamily="18" charset="0"/>
              </a:rPr>
              <a:t>Simple trust 						$300</a:t>
            </a:r>
          </a:p>
          <a:p>
            <a:pPr marL="0" indent="0">
              <a:lnSpc>
                <a:spcPct val="150000"/>
              </a:lnSpc>
              <a:buNone/>
            </a:pPr>
            <a:r>
              <a:rPr lang="en-US" sz="4200" dirty="0">
                <a:latin typeface="Cambria" panose="02040503050406030204" pitchFamily="18" charset="0"/>
              </a:rPr>
              <a:t>Complex trust 					$100 </a:t>
            </a:r>
          </a:p>
          <a:p>
            <a:endParaRPr lang="en-US" sz="4200" dirty="0">
              <a:latin typeface="Cambria" panose="02040503050406030204" pitchFamily="18" charset="0"/>
            </a:endParaRPr>
          </a:p>
          <a:p>
            <a:pPr marL="0" indent="0">
              <a:buNone/>
            </a:pPr>
            <a:r>
              <a:rPr lang="en-US" sz="4200" dirty="0">
                <a:latin typeface="Cambria" panose="02040503050406030204" pitchFamily="18" charset="0"/>
              </a:rPr>
              <a:t>Note: a simple trust that makes a principal distribution converts to a complex trust for that tax year but is still entitled to a $300 exemption</a:t>
            </a:r>
          </a:p>
        </p:txBody>
      </p:sp>
    </p:spTree>
    <p:extLst>
      <p:ext uri="{BB962C8B-B14F-4D97-AF65-F5344CB8AC3E}">
        <p14:creationId xmlns:p14="http://schemas.microsoft.com/office/powerpoint/2010/main" val="1365553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Charitable Deduction- Sec. 642(c)</a:t>
            </a:r>
          </a:p>
        </p:txBody>
      </p:sp>
      <p:sp>
        <p:nvSpPr>
          <p:cNvPr id="3" name="Content Placeholder 2"/>
          <p:cNvSpPr>
            <a:spLocks noGrp="1"/>
          </p:cNvSpPr>
          <p:nvPr>
            <p:ph idx="1"/>
          </p:nvPr>
        </p:nvSpPr>
        <p:spPr/>
        <p:txBody>
          <a:bodyPr>
            <a:normAutofit fontScale="92500" lnSpcReduction="10000"/>
          </a:bodyPr>
          <a:lstStyle/>
          <a:p>
            <a:r>
              <a:rPr lang="en-US" sz="4000" dirty="0">
                <a:latin typeface="Cambria" panose="02040503050406030204" pitchFamily="18" charset="0"/>
              </a:rPr>
              <a:t>Requirements:</a:t>
            </a:r>
          </a:p>
          <a:p>
            <a:pPr lvl="1">
              <a:lnSpc>
                <a:spcPct val="150000"/>
              </a:lnSpc>
            </a:pPr>
            <a:r>
              <a:rPr lang="en-US" sz="4000" dirty="0">
                <a:latin typeface="Cambria" panose="02040503050406030204" pitchFamily="18" charset="0"/>
              </a:rPr>
              <a:t>Paid from gross income</a:t>
            </a:r>
          </a:p>
          <a:p>
            <a:pPr lvl="1">
              <a:lnSpc>
                <a:spcPct val="150000"/>
              </a:lnSpc>
            </a:pPr>
            <a:r>
              <a:rPr lang="en-US" sz="4000" dirty="0">
                <a:latin typeface="Cambria" panose="02040503050406030204" pitchFamily="18" charset="0"/>
              </a:rPr>
              <a:t>Paid pursuant to the governing document</a:t>
            </a:r>
          </a:p>
          <a:p>
            <a:endParaRPr lang="en-US" sz="4000" dirty="0">
              <a:latin typeface="Cambria" panose="02040503050406030204" pitchFamily="18" charset="0"/>
            </a:endParaRPr>
          </a:p>
          <a:p>
            <a:r>
              <a:rPr lang="en-US" sz="4000" dirty="0">
                <a:latin typeface="Cambria" panose="02040503050406030204" pitchFamily="18" charset="0"/>
              </a:rPr>
              <a:t>Generally, must be actually paid in current year or by end of following year</a:t>
            </a:r>
          </a:p>
          <a:p>
            <a:pPr marL="0" indent="0">
              <a:buNone/>
            </a:pPr>
            <a:r>
              <a:rPr lang="en-US" dirty="0"/>
              <a:t>   </a:t>
            </a:r>
          </a:p>
        </p:txBody>
      </p:sp>
    </p:spTree>
    <p:extLst>
      <p:ext uri="{BB962C8B-B14F-4D97-AF65-F5344CB8AC3E}">
        <p14:creationId xmlns:p14="http://schemas.microsoft.com/office/powerpoint/2010/main" val="401693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Deductions</a:t>
            </a:r>
          </a:p>
        </p:txBody>
      </p:sp>
      <p:sp>
        <p:nvSpPr>
          <p:cNvPr id="3" name="Content Placeholder 2"/>
          <p:cNvSpPr>
            <a:spLocks noGrp="1"/>
          </p:cNvSpPr>
          <p:nvPr>
            <p:ph idx="1"/>
          </p:nvPr>
        </p:nvSpPr>
        <p:spPr/>
        <p:txBody>
          <a:bodyPr>
            <a:normAutofit/>
          </a:bodyPr>
          <a:lstStyle/>
          <a:p>
            <a:pPr marL="0" indent="0">
              <a:lnSpc>
                <a:spcPct val="160000"/>
              </a:lnSpc>
              <a:buNone/>
            </a:pPr>
            <a:r>
              <a:rPr lang="en-US" sz="3300" dirty="0">
                <a:latin typeface="Cambria" panose="02040503050406030204" pitchFamily="18" charset="0"/>
              </a:rPr>
              <a:t>All ordinary and necessary expenses allowed</a:t>
            </a:r>
          </a:p>
          <a:p>
            <a:pPr>
              <a:lnSpc>
                <a:spcPct val="160000"/>
              </a:lnSpc>
            </a:pPr>
            <a:r>
              <a:rPr lang="en-US" sz="3300" dirty="0">
                <a:latin typeface="Cambria" panose="02040503050406030204" pitchFamily="18" charset="0"/>
              </a:rPr>
              <a:t>Interest</a:t>
            </a:r>
          </a:p>
          <a:p>
            <a:r>
              <a:rPr lang="en-US" sz="3300" dirty="0">
                <a:latin typeface="Cambria" panose="02040503050406030204" pitchFamily="18" charset="0"/>
              </a:rPr>
              <a:t>Taxes</a:t>
            </a:r>
          </a:p>
          <a:p>
            <a:r>
              <a:rPr lang="en-US" sz="3300" dirty="0">
                <a:latin typeface="Cambria" panose="02040503050406030204" pitchFamily="18" charset="0"/>
              </a:rPr>
              <a:t>Fiduciary fees </a:t>
            </a:r>
          </a:p>
          <a:p>
            <a:r>
              <a:rPr lang="en-US" sz="3300" dirty="0">
                <a:latin typeface="Cambria" panose="02040503050406030204" pitchFamily="18" charset="0"/>
              </a:rPr>
              <a:t>Attorney, accountant, and return preparer fees</a:t>
            </a:r>
          </a:p>
          <a:p>
            <a:r>
              <a:rPr lang="en-US" sz="3300" dirty="0">
                <a:latin typeface="Cambria" panose="02040503050406030204" pitchFamily="18" charset="0"/>
              </a:rPr>
              <a:t>Other deductions </a:t>
            </a:r>
            <a:r>
              <a:rPr lang="en-US" sz="3300" b="1" dirty="0">
                <a:latin typeface="Cambria" panose="02040503050406030204" pitchFamily="18" charset="0"/>
              </a:rPr>
              <a:t>not </a:t>
            </a:r>
            <a:r>
              <a:rPr lang="en-US" sz="3300" dirty="0">
                <a:latin typeface="Cambria" panose="02040503050406030204" pitchFamily="18" charset="0"/>
              </a:rPr>
              <a:t>subject to the 2% floor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20623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754" y="365125"/>
            <a:ext cx="10515600" cy="1325563"/>
          </a:xfrm>
        </p:spPr>
        <p:txBody>
          <a:bodyPr/>
          <a:lstStyle/>
          <a:p>
            <a:r>
              <a:rPr lang="en-US" dirty="0">
                <a:latin typeface="Cambria" panose="02040503050406030204" pitchFamily="18" charset="0"/>
              </a:rPr>
              <a:t>Changes pursuant to the </a:t>
            </a:r>
            <a:br>
              <a:rPr lang="en-US" dirty="0">
                <a:latin typeface="Cambria" panose="02040503050406030204" pitchFamily="18" charset="0"/>
              </a:rPr>
            </a:br>
            <a:r>
              <a:rPr lang="en-US" dirty="0">
                <a:latin typeface="Cambria" panose="02040503050406030204" pitchFamily="18" charset="0"/>
              </a:rPr>
              <a:t>Tax Cuts and Jobs Act</a:t>
            </a:r>
          </a:p>
        </p:txBody>
      </p:sp>
      <p:sp>
        <p:nvSpPr>
          <p:cNvPr id="3" name="Content Placeholder 2"/>
          <p:cNvSpPr>
            <a:spLocks noGrp="1"/>
          </p:cNvSpPr>
          <p:nvPr>
            <p:ph idx="1"/>
          </p:nvPr>
        </p:nvSpPr>
        <p:spPr>
          <a:xfrm>
            <a:off x="838200" y="1899137"/>
            <a:ext cx="10515600" cy="4277825"/>
          </a:xfrm>
        </p:spPr>
        <p:txBody>
          <a:bodyPr>
            <a:normAutofit fontScale="92500" lnSpcReduction="10000"/>
          </a:bodyPr>
          <a:lstStyle/>
          <a:p>
            <a:r>
              <a:rPr lang="en-US" sz="3200" dirty="0">
                <a:latin typeface="Cambria" panose="02040503050406030204" pitchFamily="18" charset="0"/>
              </a:rPr>
              <a:t>Law applies to 2018 through 2025</a:t>
            </a:r>
          </a:p>
          <a:p>
            <a:r>
              <a:rPr lang="en-US" sz="3200" dirty="0">
                <a:latin typeface="Cambria" panose="02040503050406030204" pitchFamily="18" charset="0"/>
              </a:rPr>
              <a:t>State and local income tax deduction limited to $10,000</a:t>
            </a:r>
          </a:p>
          <a:p>
            <a:r>
              <a:rPr lang="en-US" sz="3200" dirty="0">
                <a:latin typeface="Cambria" panose="02040503050406030204" pitchFamily="18" charset="0"/>
              </a:rPr>
              <a:t>Miscellaneous deductions subject to 2% floor not deductible</a:t>
            </a:r>
          </a:p>
          <a:p>
            <a:r>
              <a:rPr lang="en-US" sz="3200" dirty="0">
                <a:latin typeface="Cambria" panose="02040503050406030204" pitchFamily="18" charset="0"/>
              </a:rPr>
              <a:t>20% deduction under Section 199A if the trust has business income from a sole proprietorship, partnership or S corporation</a:t>
            </a:r>
          </a:p>
          <a:p>
            <a:pPr lvl="1"/>
            <a:r>
              <a:rPr lang="en-US" sz="3200" dirty="0">
                <a:latin typeface="Cambria" panose="02040503050406030204" pitchFamily="18" charset="0"/>
              </a:rPr>
              <a:t>Thresholds that apply to non-married taxpayers apply to trusts/estates</a:t>
            </a:r>
          </a:p>
          <a:p>
            <a:pPr lvl="1"/>
            <a:r>
              <a:rPr lang="en-US" sz="3200" dirty="0">
                <a:latin typeface="Cambria" panose="02040503050406030204" pitchFamily="18" charset="0"/>
              </a:rPr>
              <a:t>Deduction allocated between trust and its beneficiaries</a:t>
            </a:r>
          </a:p>
        </p:txBody>
      </p:sp>
    </p:spTree>
    <p:extLst>
      <p:ext uri="{BB962C8B-B14F-4D97-AF65-F5344CB8AC3E}">
        <p14:creationId xmlns:p14="http://schemas.microsoft.com/office/powerpoint/2010/main" val="195416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367"/>
            <a:ext cx="10515600" cy="1325563"/>
          </a:xfrm>
        </p:spPr>
        <p:txBody>
          <a:bodyPr>
            <a:normAutofit/>
          </a:bodyPr>
          <a:lstStyle/>
          <a:p>
            <a:r>
              <a:rPr lang="en-US" sz="4800" b="1" dirty="0">
                <a:latin typeface="Cambria" panose="02040503050406030204" pitchFamily="18" charset="0"/>
              </a:rPr>
              <a:t>Agenda</a:t>
            </a:r>
          </a:p>
        </p:txBody>
      </p:sp>
      <p:sp>
        <p:nvSpPr>
          <p:cNvPr id="3" name="Content Placeholder 2"/>
          <p:cNvSpPr>
            <a:spLocks noGrp="1"/>
          </p:cNvSpPr>
          <p:nvPr>
            <p:ph idx="1"/>
          </p:nvPr>
        </p:nvSpPr>
        <p:spPr/>
        <p:txBody>
          <a:bodyPr/>
          <a:lstStyle/>
          <a:p>
            <a:r>
              <a:rPr lang="en-US" sz="4800" dirty="0">
                <a:latin typeface="Cambria" panose="02040503050406030204" pitchFamily="18" charset="0"/>
              </a:rPr>
              <a:t>Where to begin?</a:t>
            </a:r>
          </a:p>
          <a:p>
            <a:r>
              <a:rPr lang="en-US" sz="4800" dirty="0">
                <a:latin typeface="Cambria" panose="02040503050406030204" pitchFamily="18" charset="0"/>
              </a:rPr>
              <a:t>Types of Trusts</a:t>
            </a:r>
          </a:p>
          <a:p>
            <a:r>
              <a:rPr lang="en-US" sz="4800" dirty="0">
                <a:latin typeface="Cambria" panose="02040503050406030204" pitchFamily="18" charset="0"/>
              </a:rPr>
              <a:t>Taxation</a:t>
            </a:r>
          </a:p>
          <a:p>
            <a:r>
              <a:rPr lang="en-US" sz="4800" dirty="0">
                <a:latin typeface="Cambria" panose="02040503050406030204" pitchFamily="18" charset="0"/>
              </a:rPr>
              <a:t>Elections</a:t>
            </a:r>
          </a:p>
          <a:p>
            <a:r>
              <a:rPr lang="en-US" sz="4800" dirty="0">
                <a:latin typeface="Cambria" panose="02040503050406030204" pitchFamily="18" charset="0"/>
              </a:rPr>
              <a:t>Summary</a:t>
            </a:r>
          </a:p>
          <a:p>
            <a:pPr marL="0" indent="0">
              <a:buNone/>
            </a:pPr>
            <a:endParaRPr lang="en-US" dirty="0">
              <a:latin typeface="Cambria" panose="02040503050406030204" pitchFamily="18" charset="0"/>
            </a:endParaRPr>
          </a:p>
        </p:txBody>
      </p:sp>
    </p:spTree>
    <p:extLst>
      <p:ext uri="{BB962C8B-B14F-4D97-AF65-F5344CB8AC3E}">
        <p14:creationId xmlns:p14="http://schemas.microsoft.com/office/powerpoint/2010/main" val="1483931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76722" cy="1325563"/>
          </a:xfrm>
        </p:spPr>
        <p:txBody>
          <a:bodyPr>
            <a:normAutofit fontScale="90000"/>
          </a:bodyPr>
          <a:lstStyle/>
          <a:p>
            <a:r>
              <a:rPr lang="en-US" sz="4000" b="1" dirty="0">
                <a:latin typeface="Cambria" panose="02040503050406030204" pitchFamily="18" charset="0"/>
              </a:rPr>
              <a:t>Miscellaneous Deductions Subject to The 2% Floor</a:t>
            </a:r>
            <a:br>
              <a:rPr lang="en-US" sz="4000" b="1" dirty="0">
                <a:latin typeface="Cambria" panose="02040503050406030204" pitchFamily="18" charset="0"/>
              </a:rPr>
            </a:br>
            <a:endParaRPr lang="en-US" sz="4000" b="1" dirty="0">
              <a:latin typeface="Cambria" panose="02040503050406030204" pitchFamily="18" charset="0"/>
            </a:endParaRPr>
          </a:p>
        </p:txBody>
      </p:sp>
      <p:sp>
        <p:nvSpPr>
          <p:cNvPr id="3" name="Content Placeholder 2"/>
          <p:cNvSpPr>
            <a:spLocks noGrp="1"/>
          </p:cNvSpPr>
          <p:nvPr>
            <p:ph idx="1"/>
          </p:nvPr>
        </p:nvSpPr>
        <p:spPr>
          <a:xfrm>
            <a:off x="838200" y="1519311"/>
            <a:ext cx="10515600" cy="4657652"/>
          </a:xfrm>
        </p:spPr>
        <p:txBody>
          <a:bodyPr>
            <a:normAutofit lnSpcReduction="10000"/>
          </a:bodyPr>
          <a:lstStyle/>
          <a:p>
            <a:r>
              <a:rPr lang="en-US" sz="3600" dirty="0">
                <a:latin typeface="Cambria" panose="02040503050406030204" pitchFamily="18" charset="0"/>
              </a:rPr>
              <a:t>Expenses which would be subject to the 2% AGI floor for individuals are also subject to the 2% AGI floor for trusts/estates</a:t>
            </a:r>
          </a:p>
          <a:p>
            <a:pPr lvl="1"/>
            <a:r>
              <a:rPr lang="en-US" sz="3600" dirty="0">
                <a:latin typeface="Cambria" panose="02040503050406030204" pitchFamily="18" charset="0"/>
              </a:rPr>
              <a:t>i.e. investment management fees</a:t>
            </a:r>
          </a:p>
          <a:p>
            <a:r>
              <a:rPr lang="en-US" sz="3600" dirty="0">
                <a:latin typeface="Cambria" panose="02040503050406030204" pitchFamily="18" charset="0"/>
              </a:rPr>
              <a:t>Exception</a:t>
            </a:r>
          </a:p>
          <a:p>
            <a:pPr lvl="1"/>
            <a:r>
              <a:rPr lang="en-US" sz="3600" dirty="0">
                <a:latin typeface="Cambria" panose="02040503050406030204" pitchFamily="18" charset="0"/>
              </a:rPr>
              <a:t>Expenses incurred during administration </a:t>
            </a:r>
            <a:r>
              <a:rPr lang="en-US" sz="3600" i="1" dirty="0">
                <a:latin typeface="Cambria" panose="02040503050406030204" pitchFamily="18" charset="0"/>
              </a:rPr>
              <a:t>and</a:t>
            </a:r>
          </a:p>
          <a:p>
            <a:pPr lvl="1"/>
            <a:r>
              <a:rPr lang="en-US" sz="3600" dirty="0">
                <a:latin typeface="Cambria" panose="02040503050406030204" pitchFamily="18" charset="0"/>
              </a:rPr>
              <a:t>Which would not have been incurred if the property were not held in the trust </a:t>
            </a:r>
          </a:p>
          <a:p>
            <a:pPr lvl="1"/>
            <a:r>
              <a:rPr lang="en-US" sz="3600" dirty="0">
                <a:latin typeface="Cambria" panose="02040503050406030204" pitchFamily="18" charset="0"/>
              </a:rPr>
              <a:t>i.e. tax preparation and/or fiduciary fees</a:t>
            </a:r>
          </a:p>
          <a:p>
            <a:pPr marL="457200" lvl="1" indent="0">
              <a:buNone/>
            </a:pPr>
            <a:endParaRPr lang="en-US" sz="3600" dirty="0"/>
          </a:p>
          <a:p>
            <a:endParaRPr lang="en-US" sz="3600" dirty="0"/>
          </a:p>
        </p:txBody>
      </p:sp>
    </p:spTree>
    <p:extLst>
      <p:ext uri="{BB962C8B-B14F-4D97-AF65-F5344CB8AC3E}">
        <p14:creationId xmlns:p14="http://schemas.microsoft.com/office/powerpoint/2010/main" val="3164938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31" y="365125"/>
            <a:ext cx="11317356" cy="1325563"/>
          </a:xfrm>
        </p:spPr>
        <p:txBody>
          <a:bodyPr>
            <a:normAutofit fontScale="90000"/>
          </a:bodyPr>
          <a:lstStyle/>
          <a:p>
            <a:br>
              <a:rPr lang="en-US" dirty="0"/>
            </a:br>
            <a:r>
              <a:rPr lang="en-US" b="1" i="1" dirty="0">
                <a:latin typeface="Cambria" panose="02040503050406030204" pitchFamily="18" charset="0"/>
              </a:rPr>
              <a:t>Knight v. Commissioner</a:t>
            </a:r>
            <a:r>
              <a:rPr lang="en-US" b="1" dirty="0">
                <a:latin typeface="Cambria" panose="02040503050406030204" pitchFamily="18" charset="0"/>
              </a:rPr>
              <a:t>, 128 </a:t>
            </a:r>
            <a:r>
              <a:rPr lang="en-US" b="1" dirty="0" err="1">
                <a:latin typeface="Cambria" panose="02040503050406030204" pitchFamily="18" charset="0"/>
              </a:rPr>
              <a:t>S.Ct</a:t>
            </a:r>
            <a:r>
              <a:rPr lang="en-US" b="1" dirty="0">
                <a:latin typeface="Cambria" panose="02040503050406030204" pitchFamily="18" charset="0"/>
              </a:rPr>
              <a:t>. 782(1/16/08)</a:t>
            </a:r>
            <a:br>
              <a:rPr lang="en-US" b="1" dirty="0"/>
            </a:br>
            <a:endParaRPr lang="en-US" b="1" dirty="0"/>
          </a:p>
        </p:txBody>
      </p:sp>
      <p:sp>
        <p:nvSpPr>
          <p:cNvPr id="3" name="Content Placeholder 2"/>
          <p:cNvSpPr>
            <a:spLocks noGrp="1"/>
          </p:cNvSpPr>
          <p:nvPr>
            <p:ph idx="1"/>
          </p:nvPr>
        </p:nvSpPr>
        <p:spPr>
          <a:xfrm>
            <a:off x="838200" y="1799867"/>
            <a:ext cx="10515600" cy="4351338"/>
          </a:xfrm>
        </p:spPr>
        <p:txBody>
          <a:bodyPr>
            <a:noAutofit/>
          </a:bodyPr>
          <a:lstStyle/>
          <a:p>
            <a:r>
              <a:rPr lang="en-US" dirty="0">
                <a:latin typeface="Cambria" panose="02040503050406030204" pitchFamily="18" charset="0"/>
              </a:rPr>
              <a:t>Final regulations § 1.67–4 effective on May 9, 2014</a:t>
            </a:r>
          </a:p>
          <a:p>
            <a:r>
              <a:rPr lang="en-US" dirty="0">
                <a:latin typeface="Cambria" panose="02040503050406030204" pitchFamily="18" charset="0"/>
              </a:rPr>
              <a:t>A bundled fee must be allocated between the costs that are subject to the 2% floor and those that are not.</a:t>
            </a:r>
          </a:p>
          <a:p>
            <a:pPr lvl="1"/>
            <a:r>
              <a:rPr lang="en-US" sz="2800" dirty="0">
                <a:latin typeface="Cambria" panose="02040503050406030204" pitchFamily="18" charset="0"/>
              </a:rPr>
              <a:t>Out-of-pocket expenses billed to the estate/trust are treated as separate from the bundled fee. </a:t>
            </a:r>
          </a:p>
          <a:p>
            <a:pPr lvl="1"/>
            <a:r>
              <a:rPr lang="en-US" sz="2800" dirty="0">
                <a:latin typeface="Cambria" panose="02040503050406030204" pitchFamily="18" charset="0"/>
              </a:rPr>
              <a:t>Payments made from the bundled fee to third parties that would have been subject to the 2% floor if they had been paid directly by the estate/trust are subject to the 2% floor</a:t>
            </a:r>
          </a:p>
          <a:p>
            <a:r>
              <a:rPr lang="en-US" dirty="0">
                <a:latin typeface="Cambria" panose="02040503050406030204" pitchFamily="18" charset="0"/>
              </a:rPr>
              <a:t>Any reasonable method may be used to allocate a bundled fee</a:t>
            </a:r>
          </a:p>
        </p:txBody>
      </p:sp>
    </p:spTree>
    <p:extLst>
      <p:ext uri="{BB962C8B-B14F-4D97-AF65-F5344CB8AC3E}">
        <p14:creationId xmlns:p14="http://schemas.microsoft.com/office/powerpoint/2010/main" val="3960991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Unbundling Exception</a:t>
            </a:r>
          </a:p>
        </p:txBody>
      </p:sp>
      <p:sp>
        <p:nvSpPr>
          <p:cNvPr id="3" name="Content Placeholder 2"/>
          <p:cNvSpPr>
            <a:spLocks noGrp="1"/>
          </p:cNvSpPr>
          <p:nvPr>
            <p:ph idx="1"/>
          </p:nvPr>
        </p:nvSpPr>
        <p:spPr/>
        <p:txBody>
          <a:bodyPr>
            <a:normAutofit/>
          </a:bodyPr>
          <a:lstStyle/>
          <a:p>
            <a:pPr marL="457200" lvl="1" indent="-457200">
              <a:spcBef>
                <a:spcPts val="1000"/>
              </a:spcBef>
            </a:pPr>
            <a:r>
              <a:rPr lang="en-US" sz="3600" dirty="0">
                <a:latin typeface="Cambria" panose="02040503050406030204" pitchFamily="18" charset="0"/>
              </a:rPr>
              <a:t>If a bundled fee is not computed on an hourly basis, only the portion of that fee that is attributable to investment advice is subject to the 2% floor; the remaining portion is not subject to limitation.</a:t>
            </a:r>
          </a:p>
          <a:p>
            <a:endParaRPr lang="en-US" sz="3600" dirty="0"/>
          </a:p>
        </p:txBody>
      </p:sp>
    </p:spTree>
    <p:extLst>
      <p:ext uri="{BB962C8B-B14F-4D97-AF65-F5344CB8AC3E}">
        <p14:creationId xmlns:p14="http://schemas.microsoft.com/office/powerpoint/2010/main" val="2415927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Non-Deductible Expenses - Sec. 265</a:t>
            </a:r>
          </a:p>
        </p:txBody>
      </p:sp>
      <p:sp>
        <p:nvSpPr>
          <p:cNvPr id="3" name="Content Placeholder 2"/>
          <p:cNvSpPr>
            <a:spLocks noGrp="1"/>
          </p:cNvSpPr>
          <p:nvPr>
            <p:ph idx="1"/>
          </p:nvPr>
        </p:nvSpPr>
        <p:spPr/>
        <p:txBody>
          <a:bodyPr>
            <a:noAutofit/>
          </a:bodyPr>
          <a:lstStyle/>
          <a:p>
            <a:r>
              <a:rPr lang="en-US" sz="3200" dirty="0">
                <a:latin typeface="Cambria" panose="02040503050406030204" pitchFamily="18" charset="0"/>
              </a:rPr>
              <a:t>Sec. 265 disallows any deduction attributable to Tax Exempt income</a:t>
            </a:r>
          </a:p>
          <a:p>
            <a:r>
              <a:rPr lang="en-US" sz="3200" dirty="0">
                <a:latin typeface="Cambria" panose="02040503050406030204" pitchFamily="18" charset="0"/>
              </a:rPr>
              <a:t>Generally, applies to deductions for production of income</a:t>
            </a:r>
          </a:p>
          <a:p>
            <a:r>
              <a:rPr lang="en-US" sz="3200" dirty="0">
                <a:latin typeface="Cambria" panose="02040503050406030204" pitchFamily="18" charset="0"/>
              </a:rPr>
              <a:t>If trust/estate has T/E income, a portion of trustee/executor’s and investment management fees are non-deductible</a:t>
            </a:r>
          </a:p>
          <a:p>
            <a:r>
              <a:rPr lang="en-US" sz="3200" dirty="0">
                <a:latin typeface="Cambria" panose="02040503050406030204" pitchFamily="18" charset="0"/>
              </a:rPr>
              <a:t>No specific allocation formula</a:t>
            </a:r>
          </a:p>
          <a:p>
            <a:pPr marL="0" indent="0">
              <a:buNone/>
            </a:pPr>
            <a:r>
              <a:rPr lang="en-US" sz="3200" dirty="0">
                <a:latin typeface="Cambria" panose="02040503050406030204" pitchFamily="18" charset="0"/>
              </a:rPr>
              <a:t> - Fiduciary can use any reasonable method</a:t>
            </a:r>
          </a:p>
        </p:txBody>
      </p:sp>
    </p:spTree>
    <p:extLst>
      <p:ext uri="{BB962C8B-B14F-4D97-AF65-F5344CB8AC3E}">
        <p14:creationId xmlns:p14="http://schemas.microsoft.com/office/powerpoint/2010/main" val="174372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Distributable Net Income (DNI)</a:t>
            </a:r>
          </a:p>
        </p:txBody>
      </p:sp>
      <p:sp>
        <p:nvSpPr>
          <p:cNvPr id="3" name="Content Placeholder 2"/>
          <p:cNvSpPr>
            <a:spLocks noGrp="1"/>
          </p:cNvSpPr>
          <p:nvPr>
            <p:ph idx="1"/>
          </p:nvPr>
        </p:nvSpPr>
        <p:spPr/>
        <p:txBody>
          <a:bodyPr>
            <a:normAutofit/>
          </a:bodyPr>
          <a:lstStyle/>
          <a:p>
            <a:pPr marL="0" indent="0">
              <a:buNone/>
            </a:pPr>
            <a:r>
              <a:rPr lang="en-US" sz="4000" dirty="0">
                <a:latin typeface="Cambria" panose="02040503050406030204" pitchFamily="18" charset="0"/>
              </a:rPr>
              <a:t>DNI governs:</a:t>
            </a:r>
          </a:p>
          <a:p>
            <a:pPr>
              <a:lnSpc>
                <a:spcPct val="110000"/>
              </a:lnSpc>
            </a:pPr>
            <a:r>
              <a:rPr lang="en-US" sz="4000" dirty="0">
                <a:latin typeface="Cambria" panose="02040503050406030204" pitchFamily="18" charset="0"/>
              </a:rPr>
              <a:t>Amount of trust or estate’s distribution deduction</a:t>
            </a:r>
          </a:p>
          <a:p>
            <a:pPr>
              <a:lnSpc>
                <a:spcPct val="100000"/>
              </a:lnSpc>
            </a:pPr>
            <a:r>
              <a:rPr lang="en-US" sz="4000" dirty="0">
                <a:latin typeface="Cambria" panose="02040503050406030204" pitchFamily="18" charset="0"/>
              </a:rPr>
              <a:t>Amount beneficiary accounts for on his/her individual tax return</a:t>
            </a:r>
          </a:p>
          <a:p>
            <a:pPr marL="0" indent="0">
              <a:buNone/>
            </a:pPr>
            <a:endParaRPr lang="en-US" sz="3600" dirty="0"/>
          </a:p>
        </p:txBody>
      </p:sp>
    </p:spTree>
    <p:extLst>
      <p:ext uri="{BB962C8B-B14F-4D97-AF65-F5344CB8AC3E}">
        <p14:creationId xmlns:p14="http://schemas.microsoft.com/office/powerpoint/2010/main" val="464711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DNI- Sec. 643 (a)</a:t>
            </a:r>
          </a:p>
        </p:txBody>
      </p:sp>
      <p:sp>
        <p:nvSpPr>
          <p:cNvPr id="3" name="Content Placeholder 2"/>
          <p:cNvSpPr>
            <a:spLocks noGrp="1"/>
          </p:cNvSpPr>
          <p:nvPr>
            <p:ph idx="1"/>
          </p:nvPr>
        </p:nvSpPr>
        <p:spPr/>
        <p:txBody>
          <a:bodyPr>
            <a:normAutofit/>
          </a:bodyPr>
          <a:lstStyle/>
          <a:p>
            <a:pPr marL="0" indent="0">
              <a:lnSpc>
                <a:spcPct val="150000"/>
              </a:lnSpc>
              <a:buNone/>
            </a:pPr>
            <a:r>
              <a:rPr lang="en-US" dirty="0">
                <a:latin typeface="Cambria" panose="02040503050406030204" pitchFamily="18" charset="0"/>
              </a:rPr>
              <a:t>Start With Taxable Income and…</a:t>
            </a:r>
          </a:p>
          <a:p>
            <a:pPr marL="514350" indent="-514350">
              <a:lnSpc>
                <a:spcPct val="150000"/>
              </a:lnSpc>
              <a:buFont typeface="+mj-lt"/>
              <a:buAutoNum type="arabicPeriod"/>
            </a:pPr>
            <a:r>
              <a:rPr lang="en-US" i="1" dirty="0">
                <a:latin typeface="Cambria" panose="02040503050406030204" pitchFamily="18" charset="0"/>
              </a:rPr>
              <a:t>Add back </a:t>
            </a:r>
            <a:r>
              <a:rPr lang="en-US" dirty="0">
                <a:latin typeface="Cambria" panose="02040503050406030204" pitchFamily="18" charset="0"/>
              </a:rPr>
              <a:t>the distribution deduction</a:t>
            </a:r>
          </a:p>
          <a:p>
            <a:pPr marL="514350" indent="-514350">
              <a:buFont typeface="+mj-lt"/>
              <a:buAutoNum type="arabicPeriod"/>
            </a:pPr>
            <a:r>
              <a:rPr lang="en-US" i="1" dirty="0">
                <a:latin typeface="Cambria" panose="02040503050406030204" pitchFamily="18" charset="0"/>
              </a:rPr>
              <a:t>Add back </a:t>
            </a:r>
            <a:r>
              <a:rPr lang="en-US" dirty="0">
                <a:latin typeface="Cambria" panose="02040503050406030204" pitchFamily="18" charset="0"/>
              </a:rPr>
              <a:t>the personal exemption</a:t>
            </a:r>
          </a:p>
          <a:p>
            <a:pPr marL="514350" indent="-514350">
              <a:buFont typeface="+mj-lt"/>
              <a:buAutoNum type="arabicPeriod"/>
            </a:pPr>
            <a:r>
              <a:rPr lang="en-US" i="1" dirty="0">
                <a:latin typeface="Cambria" panose="02040503050406030204" pitchFamily="18" charset="0"/>
              </a:rPr>
              <a:t>Subtract out </a:t>
            </a:r>
            <a:r>
              <a:rPr lang="en-US" dirty="0">
                <a:latin typeface="Cambria" panose="02040503050406030204" pitchFamily="18" charset="0"/>
              </a:rPr>
              <a:t>capital gains/ </a:t>
            </a:r>
            <a:r>
              <a:rPr lang="en-US" i="1" dirty="0">
                <a:latin typeface="Cambria" panose="02040503050406030204" pitchFamily="18" charset="0"/>
              </a:rPr>
              <a:t>add back </a:t>
            </a:r>
            <a:r>
              <a:rPr lang="en-US" dirty="0">
                <a:latin typeface="Cambria" panose="02040503050406030204" pitchFamily="18" charset="0"/>
              </a:rPr>
              <a:t>capital losses allocable to principal (except in the year of termination)</a:t>
            </a:r>
          </a:p>
          <a:p>
            <a:pPr marL="514350" indent="-514350">
              <a:buFont typeface="+mj-lt"/>
              <a:buAutoNum type="arabicPeriod"/>
            </a:pPr>
            <a:r>
              <a:rPr lang="en-US" i="1" dirty="0">
                <a:latin typeface="Cambria" panose="02040503050406030204" pitchFamily="18" charset="0"/>
              </a:rPr>
              <a:t>Subtract out </a:t>
            </a:r>
            <a:r>
              <a:rPr lang="en-US" dirty="0">
                <a:latin typeface="Cambria" panose="02040503050406030204" pitchFamily="18" charset="0"/>
              </a:rPr>
              <a:t>extraordinary dividend and taxable stock dividends (applicable only to simple trusts)</a:t>
            </a:r>
          </a:p>
          <a:p>
            <a:pPr marL="514350" indent="-514350">
              <a:buFont typeface="+mj-lt"/>
              <a:buAutoNum type="arabicPeriod"/>
            </a:pPr>
            <a:r>
              <a:rPr lang="en-US" i="1" dirty="0">
                <a:latin typeface="Cambria" panose="02040503050406030204" pitchFamily="18" charset="0"/>
              </a:rPr>
              <a:t>Add back </a:t>
            </a:r>
            <a:r>
              <a:rPr lang="en-US" dirty="0">
                <a:latin typeface="Cambria" panose="02040503050406030204" pitchFamily="18" charset="0"/>
              </a:rPr>
              <a:t>net tax-exempt income</a:t>
            </a:r>
          </a:p>
        </p:txBody>
      </p:sp>
    </p:spTree>
    <p:extLst>
      <p:ext uri="{BB962C8B-B14F-4D97-AF65-F5344CB8AC3E}">
        <p14:creationId xmlns:p14="http://schemas.microsoft.com/office/powerpoint/2010/main" val="3999600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DNI- Sec. 643 (a)</a:t>
            </a:r>
          </a:p>
        </p:txBody>
      </p:sp>
      <p:sp>
        <p:nvSpPr>
          <p:cNvPr id="3" name="Content Placeholder 2"/>
          <p:cNvSpPr>
            <a:spLocks noGrp="1"/>
          </p:cNvSpPr>
          <p:nvPr>
            <p:ph idx="1"/>
          </p:nvPr>
        </p:nvSpPr>
        <p:spPr>
          <a:xfrm>
            <a:off x="838200" y="1627916"/>
            <a:ext cx="10515600" cy="4797597"/>
          </a:xfrm>
        </p:spPr>
        <p:txBody>
          <a:bodyPr>
            <a:noAutofit/>
          </a:bodyPr>
          <a:lstStyle/>
          <a:p>
            <a:r>
              <a:rPr lang="en-US" sz="2400" dirty="0">
                <a:latin typeface="Cambria" panose="02040503050406030204" pitchFamily="18" charset="0"/>
              </a:rPr>
              <a:t>Capital gains generally taxed to trust/estate and not includible in DNI</a:t>
            </a:r>
          </a:p>
          <a:p>
            <a:pPr lvl="1"/>
            <a:r>
              <a:rPr lang="en-US" dirty="0">
                <a:latin typeface="Cambria" panose="02040503050406030204" pitchFamily="18" charset="0"/>
              </a:rPr>
              <a:t>Exceptions</a:t>
            </a:r>
          </a:p>
          <a:p>
            <a:pPr lvl="2"/>
            <a:r>
              <a:rPr lang="en-US" sz="2400" dirty="0">
                <a:latin typeface="Cambria" panose="02040503050406030204" pitchFamily="18" charset="0"/>
              </a:rPr>
              <a:t>Trustee Discretion, must be</a:t>
            </a:r>
          </a:p>
          <a:p>
            <a:pPr lvl="3"/>
            <a:r>
              <a:rPr lang="en-US" sz="2400" dirty="0">
                <a:latin typeface="Cambria" panose="02040503050406030204" pitchFamily="18" charset="0"/>
              </a:rPr>
              <a:t>pursuant to the terms of the governing instrument and applicable local law</a:t>
            </a:r>
          </a:p>
          <a:p>
            <a:pPr lvl="3"/>
            <a:r>
              <a:rPr lang="en-US" sz="2400" dirty="0">
                <a:latin typeface="Cambria" panose="02040503050406030204" pitchFamily="18" charset="0"/>
              </a:rPr>
              <a:t>pursuant to a reasonable and impartial exercise of discretion by the fiduciary</a:t>
            </a:r>
          </a:p>
          <a:p>
            <a:pPr lvl="3"/>
            <a:r>
              <a:rPr lang="en-US" sz="2400" dirty="0">
                <a:latin typeface="Cambria" panose="02040503050406030204" pitchFamily="18" charset="0"/>
              </a:rPr>
              <a:t>Consistent from year to year</a:t>
            </a:r>
          </a:p>
          <a:p>
            <a:pPr lvl="2"/>
            <a:r>
              <a:rPr lang="en-US" sz="2400" dirty="0">
                <a:latin typeface="Cambria" panose="02040503050406030204" pitchFamily="18" charset="0"/>
              </a:rPr>
              <a:t>Year of termination</a:t>
            </a:r>
          </a:p>
          <a:p>
            <a:r>
              <a:rPr lang="en-US" sz="2400" dirty="0">
                <a:latin typeface="Cambria" panose="02040503050406030204" pitchFamily="18" charset="0"/>
              </a:rPr>
              <a:t>Distributions of principal as well as income will “carry out” DNI</a:t>
            </a:r>
          </a:p>
          <a:p>
            <a:pPr lvl="1"/>
            <a:r>
              <a:rPr lang="en-US" dirty="0">
                <a:latin typeface="Cambria" panose="02040503050406030204" pitchFamily="18" charset="0"/>
              </a:rPr>
              <a:t>Exception</a:t>
            </a:r>
          </a:p>
          <a:p>
            <a:pPr lvl="2"/>
            <a:r>
              <a:rPr lang="en-US" sz="2400" dirty="0">
                <a:latin typeface="Cambria" panose="02040503050406030204" pitchFamily="18" charset="0"/>
              </a:rPr>
              <a:t>Specific bequests</a:t>
            </a:r>
          </a:p>
        </p:txBody>
      </p:sp>
    </p:spTree>
    <p:extLst>
      <p:ext uri="{BB962C8B-B14F-4D97-AF65-F5344CB8AC3E}">
        <p14:creationId xmlns:p14="http://schemas.microsoft.com/office/powerpoint/2010/main" val="1938353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Specific Bequests- Sec. 663(a)(1)</a:t>
            </a:r>
          </a:p>
        </p:txBody>
      </p:sp>
      <p:sp>
        <p:nvSpPr>
          <p:cNvPr id="3" name="Content Placeholder 2"/>
          <p:cNvSpPr>
            <a:spLocks noGrp="1"/>
          </p:cNvSpPr>
          <p:nvPr>
            <p:ph idx="1"/>
          </p:nvPr>
        </p:nvSpPr>
        <p:spPr/>
        <p:txBody>
          <a:bodyPr>
            <a:noAutofit/>
          </a:bodyPr>
          <a:lstStyle/>
          <a:p>
            <a:r>
              <a:rPr lang="en-US" sz="3200" dirty="0">
                <a:latin typeface="Cambria" panose="02040503050406030204" pitchFamily="18" charset="0"/>
              </a:rPr>
              <a:t>Gift or bequest of a specific sum of money or specific property </a:t>
            </a:r>
            <a:r>
              <a:rPr lang="en-US" sz="3200" i="1" u="sng" dirty="0">
                <a:latin typeface="Cambria" panose="02040503050406030204" pitchFamily="18" charset="0"/>
              </a:rPr>
              <a:t>do not</a:t>
            </a:r>
            <a:r>
              <a:rPr lang="en-US" sz="3200" i="1" dirty="0">
                <a:latin typeface="Cambria" panose="02040503050406030204" pitchFamily="18" charset="0"/>
              </a:rPr>
              <a:t> carry out DNI</a:t>
            </a:r>
          </a:p>
          <a:p>
            <a:pPr marL="0" indent="0">
              <a:buNone/>
            </a:pPr>
            <a:endParaRPr lang="en-US" sz="3200" dirty="0">
              <a:latin typeface="Cambria" panose="02040503050406030204" pitchFamily="18" charset="0"/>
            </a:endParaRPr>
          </a:p>
          <a:p>
            <a:r>
              <a:rPr lang="en-US" sz="3200" dirty="0">
                <a:latin typeface="Cambria" panose="02040503050406030204" pitchFamily="18" charset="0"/>
              </a:rPr>
              <a:t>Requirements:</a:t>
            </a:r>
          </a:p>
          <a:p>
            <a:pPr marL="0" indent="0">
              <a:buNone/>
            </a:pPr>
            <a:r>
              <a:rPr lang="en-US" sz="3200" dirty="0">
                <a:latin typeface="Cambria" panose="02040503050406030204" pitchFamily="18" charset="0"/>
              </a:rPr>
              <a:t>  - Paid all at once, or</a:t>
            </a:r>
          </a:p>
          <a:p>
            <a:pPr marL="0" indent="0">
              <a:buNone/>
            </a:pPr>
            <a:r>
              <a:rPr lang="en-US" sz="3200" dirty="0">
                <a:latin typeface="Cambria" panose="02040503050406030204" pitchFamily="18" charset="0"/>
              </a:rPr>
              <a:t>  - Paid in not more than 3 installments</a:t>
            </a:r>
          </a:p>
          <a:p>
            <a:pPr marL="0" indent="0">
              <a:buNone/>
            </a:pPr>
            <a:endParaRPr lang="en-US" sz="3200" dirty="0">
              <a:latin typeface="Cambria" panose="02040503050406030204" pitchFamily="18" charset="0"/>
            </a:endParaRPr>
          </a:p>
          <a:p>
            <a:r>
              <a:rPr lang="en-US" sz="3200" dirty="0">
                <a:latin typeface="Cambria" panose="02040503050406030204" pitchFamily="18" charset="0"/>
              </a:rPr>
              <a:t>Not deductible by trust/estate or taxable to beneficiary</a:t>
            </a:r>
          </a:p>
        </p:txBody>
      </p:sp>
    </p:spTree>
    <p:extLst>
      <p:ext uri="{BB962C8B-B14F-4D97-AF65-F5344CB8AC3E}">
        <p14:creationId xmlns:p14="http://schemas.microsoft.com/office/powerpoint/2010/main" val="1850431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Year of Termination</a:t>
            </a:r>
          </a:p>
        </p:txBody>
      </p:sp>
      <p:sp>
        <p:nvSpPr>
          <p:cNvPr id="3" name="Content Placeholder 2"/>
          <p:cNvSpPr>
            <a:spLocks noGrp="1"/>
          </p:cNvSpPr>
          <p:nvPr>
            <p:ph idx="1"/>
          </p:nvPr>
        </p:nvSpPr>
        <p:spPr/>
        <p:txBody>
          <a:bodyPr>
            <a:normAutofit/>
          </a:bodyPr>
          <a:lstStyle/>
          <a:p>
            <a:r>
              <a:rPr lang="en-US" sz="3300" dirty="0">
                <a:latin typeface="Cambria" panose="02040503050406030204" pitchFamily="18" charset="0"/>
              </a:rPr>
              <a:t>Excess deductions</a:t>
            </a:r>
          </a:p>
          <a:p>
            <a:pPr lvl="1"/>
            <a:r>
              <a:rPr lang="en-US" sz="3300" dirty="0">
                <a:latin typeface="Cambria" panose="02040503050406030204" pitchFamily="18" charset="0"/>
              </a:rPr>
              <a:t>Classified as a miscellaneous itemized deduction subject to 2% floor and therefore no longer deductible under TCJA through 2026</a:t>
            </a:r>
            <a:endParaRPr lang="en-US" sz="2400" dirty="0">
              <a:latin typeface="Cambria" panose="02040503050406030204" pitchFamily="18" charset="0"/>
            </a:endParaRPr>
          </a:p>
          <a:p>
            <a:r>
              <a:rPr lang="en-US" sz="3300" dirty="0">
                <a:latin typeface="Cambria" panose="02040503050406030204" pitchFamily="18" charset="0"/>
              </a:rPr>
              <a:t>Capital gains/losses</a:t>
            </a:r>
          </a:p>
          <a:p>
            <a:r>
              <a:rPr lang="en-US" sz="3300" dirty="0">
                <a:latin typeface="Cambria" panose="02040503050406030204" pitchFamily="18" charset="0"/>
              </a:rPr>
              <a:t>Unused capital loss carry-forward</a:t>
            </a:r>
          </a:p>
          <a:p>
            <a:r>
              <a:rPr lang="en-US" sz="3300" dirty="0">
                <a:latin typeface="Cambria" panose="02040503050406030204" pitchFamily="18" charset="0"/>
              </a:rPr>
              <a:t>Unused passive loss carry-forward</a:t>
            </a:r>
          </a:p>
        </p:txBody>
      </p:sp>
    </p:spTree>
    <p:extLst>
      <p:ext uri="{BB962C8B-B14F-4D97-AF65-F5344CB8AC3E}">
        <p14:creationId xmlns:p14="http://schemas.microsoft.com/office/powerpoint/2010/main" val="3738200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State Income Tax</a:t>
            </a:r>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sz="3200" dirty="0">
                <a:latin typeface="Cambria" panose="02040503050406030204" pitchFamily="18" charset="0"/>
              </a:rPr>
              <a:t>State taxation is dependent on many factors including:</a:t>
            </a:r>
          </a:p>
          <a:p>
            <a:pPr>
              <a:lnSpc>
                <a:spcPct val="150000"/>
              </a:lnSpc>
            </a:pPr>
            <a:r>
              <a:rPr lang="en-US" sz="3200" dirty="0">
                <a:latin typeface="Cambria" panose="02040503050406030204" pitchFamily="18" charset="0"/>
              </a:rPr>
              <a:t>Residence of grantor (</a:t>
            </a:r>
            <a:r>
              <a:rPr lang="en-US" sz="3200" dirty="0" err="1">
                <a:latin typeface="Cambria" panose="02040503050406030204" pitchFamily="18" charset="0"/>
              </a:rPr>
              <a:t>intervivos</a:t>
            </a:r>
            <a:r>
              <a:rPr lang="en-US" sz="3200" dirty="0">
                <a:latin typeface="Cambria" panose="02040503050406030204" pitchFamily="18" charset="0"/>
              </a:rPr>
              <a:t> trust)</a:t>
            </a:r>
          </a:p>
          <a:p>
            <a:r>
              <a:rPr lang="en-US" sz="3200" dirty="0">
                <a:latin typeface="Cambria" panose="02040503050406030204" pitchFamily="18" charset="0"/>
              </a:rPr>
              <a:t>Residence of decedent (testamentary trust)</a:t>
            </a:r>
          </a:p>
          <a:p>
            <a:r>
              <a:rPr lang="en-US" sz="3200" dirty="0">
                <a:latin typeface="Cambria" panose="02040503050406030204" pitchFamily="18" charset="0"/>
              </a:rPr>
              <a:t>Residence of Trustees</a:t>
            </a:r>
          </a:p>
          <a:p>
            <a:r>
              <a:rPr lang="en-US" sz="3200" dirty="0">
                <a:latin typeface="Cambria" panose="02040503050406030204" pitchFamily="18" charset="0"/>
              </a:rPr>
              <a:t>Residence of Beneficiaries</a:t>
            </a:r>
          </a:p>
          <a:p>
            <a:r>
              <a:rPr lang="en-US" sz="3200" dirty="0">
                <a:latin typeface="Cambria" panose="02040503050406030204" pitchFamily="18" charset="0"/>
              </a:rPr>
              <a:t>Location of real property</a:t>
            </a:r>
          </a:p>
          <a:p>
            <a:r>
              <a:rPr lang="en-US" sz="3200" dirty="0">
                <a:latin typeface="Cambria" panose="02040503050406030204" pitchFamily="18" charset="0"/>
              </a:rPr>
              <a:t>Where assets are managed</a:t>
            </a:r>
          </a:p>
          <a:p>
            <a:endParaRPr lang="en-US" dirty="0"/>
          </a:p>
          <a:p>
            <a:pPr marL="0" indent="0">
              <a:buNone/>
            </a:pPr>
            <a:endParaRPr lang="en-US" dirty="0">
              <a:solidFill>
                <a:srgbClr val="FF0000"/>
              </a:solidFill>
            </a:endParaRPr>
          </a:p>
        </p:txBody>
      </p:sp>
    </p:spTree>
    <p:extLst>
      <p:ext uri="{BB962C8B-B14F-4D97-AF65-F5344CB8AC3E}">
        <p14:creationId xmlns:p14="http://schemas.microsoft.com/office/powerpoint/2010/main" val="344021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3238"/>
            <a:ext cx="10515600" cy="1325563"/>
          </a:xfrm>
        </p:spPr>
        <p:txBody>
          <a:bodyPr>
            <a:normAutofit/>
          </a:bodyPr>
          <a:lstStyle/>
          <a:p>
            <a:r>
              <a:rPr lang="en-US" sz="4800" b="1" dirty="0">
                <a:latin typeface="Cambria" panose="02040503050406030204" pitchFamily="18" charset="0"/>
              </a:rPr>
              <a:t>Where to begin?</a:t>
            </a:r>
          </a:p>
        </p:txBody>
      </p:sp>
      <p:sp>
        <p:nvSpPr>
          <p:cNvPr id="3" name="Content Placeholder 2"/>
          <p:cNvSpPr>
            <a:spLocks noGrp="1"/>
          </p:cNvSpPr>
          <p:nvPr>
            <p:ph idx="1"/>
          </p:nvPr>
        </p:nvSpPr>
        <p:spPr/>
        <p:txBody>
          <a:bodyPr>
            <a:normAutofit/>
          </a:bodyPr>
          <a:lstStyle/>
          <a:p>
            <a:pPr marL="0" indent="0" algn="ctr">
              <a:buNone/>
            </a:pPr>
            <a:endParaRPr lang="en-US" sz="4800" dirty="0">
              <a:latin typeface="Cambria" panose="02040503050406030204" pitchFamily="18" charset="0"/>
            </a:endParaRPr>
          </a:p>
          <a:p>
            <a:pPr marL="0" indent="0" algn="ctr">
              <a:buNone/>
            </a:pPr>
            <a:endParaRPr lang="en-US" sz="4800" dirty="0">
              <a:latin typeface="Cambria" panose="02040503050406030204" pitchFamily="18" charset="0"/>
            </a:endParaRPr>
          </a:p>
          <a:p>
            <a:pPr marL="0" indent="0" algn="ctr">
              <a:buNone/>
            </a:pPr>
            <a:r>
              <a:rPr lang="en-US" sz="4800" dirty="0">
                <a:latin typeface="Cambria" panose="02040503050406030204" pitchFamily="18" charset="0"/>
              </a:rPr>
              <a:t>Read the trust document!</a:t>
            </a:r>
          </a:p>
        </p:txBody>
      </p:sp>
    </p:spTree>
    <p:extLst>
      <p:ext uri="{BB962C8B-B14F-4D97-AF65-F5344CB8AC3E}">
        <p14:creationId xmlns:p14="http://schemas.microsoft.com/office/powerpoint/2010/main" val="3753907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Massachusetts Income Tax</a:t>
            </a:r>
          </a:p>
        </p:txBody>
      </p:sp>
      <p:sp>
        <p:nvSpPr>
          <p:cNvPr id="3" name="Content Placeholder 2"/>
          <p:cNvSpPr>
            <a:spLocks noGrp="1"/>
          </p:cNvSpPr>
          <p:nvPr>
            <p:ph idx="1"/>
          </p:nvPr>
        </p:nvSpPr>
        <p:spPr/>
        <p:txBody>
          <a:bodyPr>
            <a:normAutofit fontScale="85000" lnSpcReduction="10000"/>
          </a:bodyPr>
          <a:lstStyle/>
          <a:p>
            <a:r>
              <a:rPr lang="en-US" sz="2600" i="1" dirty="0">
                <a:latin typeface="Cambria" panose="02040503050406030204" pitchFamily="18" charset="0"/>
              </a:rPr>
              <a:t>Testamentary Trusts </a:t>
            </a:r>
            <a:r>
              <a:rPr lang="en-US" sz="2600" dirty="0">
                <a:latin typeface="Cambria" panose="02040503050406030204" pitchFamily="18" charset="0"/>
              </a:rPr>
              <a:t>– Subject to MA Jurisdiction</a:t>
            </a:r>
          </a:p>
          <a:p>
            <a:pPr lvl="1"/>
            <a:r>
              <a:rPr lang="en-US" sz="2600" dirty="0">
                <a:latin typeface="Cambria" panose="02040503050406030204" pitchFamily="18" charset="0"/>
              </a:rPr>
              <a:t>If decedent died a resident of MA – all taxable income</a:t>
            </a:r>
          </a:p>
          <a:p>
            <a:pPr lvl="1"/>
            <a:r>
              <a:rPr lang="en-US" sz="2600" dirty="0">
                <a:latin typeface="Cambria" panose="02040503050406030204" pitchFamily="18" charset="0"/>
              </a:rPr>
              <a:t>If resident of any other state, only subject to MA tax to the extent income derived by Trustee from carrying on profession, trade or business within MA</a:t>
            </a:r>
          </a:p>
          <a:p>
            <a:r>
              <a:rPr lang="en-US" sz="2600" i="1" dirty="0">
                <a:latin typeface="Cambria" panose="02040503050406030204" pitchFamily="18" charset="0"/>
              </a:rPr>
              <a:t>Resident Inter </a:t>
            </a:r>
            <a:r>
              <a:rPr lang="en-US" sz="2600" i="1" dirty="0" err="1">
                <a:latin typeface="Cambria" panose="02040503050406030204" pitchFamily="18" charset="0"/>
              </a:rPr>
              <a:t>Vivos</a:t>
            </a:r>
            <a:r>
              <a:rPr lang="en-US" sz="2600" i="1" dirty="0">
                <a:latin typeface="Cambria" panose="02040503050406030204" pitchFamily="18" charset="0"/>
              </a:rPr>
              <a:t> Trusts </a:t>
            </a:r>
            <a:r>
              <a:rPr lang="en-US" sz="2600" dirty="0">
                <a:latin typeface="Cambria" panose="02040503050406030204" pitchFamily="18" charset="0"/>
              </a:rPr>
              <a:t>– Subject to MA Jurisdiction</a:t>
            </a:r>
          </a:p>
          <a:p>
            <a:pPr lvl="1"/>
            <a:r>
              <a:rPr lang="en-US" sz="2600" dirty="0">
                <a:latin typeface="Cambria" panose="02040503050406030204" pitchFamily="18" charset="0"/>
              </a:rPr>
              <a:t>At least 1 Trustee must be a resident of MA and at least one of the following conditions:</a:t>
            </a:r>
          </a:p>
          <a:p>
            <a:pPr lvl="2"/>
            <a:r>
              <a:rPr lang="en-US" sz="2600" dirty="0">
                <a:latin typeface="Cambria" panose="02040503050406030204" pitchFamily="18" charset="0"/>
              </a:rPr>
              <a:t>At the creation of the Trust the Grantor was a MA resident</a:t>
            </a:r>
          </a:p>
          <a:p>
            <a:pPr lvl="2"/>
            <a:r>
              <a:rPr lang="en-US" sz="2600" dirty="0">
                <a:latin typeface="Cambria" panose="02040503050406030204" pitchFamily="18" charset="0"/>
              </a:rPr>
              <a:t>During any part of the year income was computed the Grantor resided in MA</a:t>
            </a:r>
          </a:p>
          <a:p>
            <a:pPr lvl="2"/>
            <a:r>
              <a:rPr lang="en-US" sz="2600" dirty="0">
                <a:latin typeface="Cambria" panose="02040503050406030204" pitchFamily="18" charset="0"/>
              </a:rPr>
              <a:t>The Grantor dies a resident of MA</a:t>
            </a:r>
          </a:p>
          <a:p>
            <a:r>
              <a:rPr lang="en-US" sz="2600" i="1" dirty="0">
                <a:latin typeface="Cambria" panose="02040503050406030204" pitchFamily="18" charset="0"/>
              </a:rPr>
              <a:t>Non-Resident Inter </a:t>
            </a:r>
            <a:r>
              <a:rPr lang="en-US" sz="2600" i="1" dirty="0" err="1">
                <a:latin typeface="Cambria" panose="02040503050406030204" pitchFamily="18" charset="0"/>
              </a:rPr>
              <a:t>Vivos</a:t>
            </a:r>
            <a:r>
              <a:rPr lang="en-US" sz="2600" i="1" dirty="0">
                <a:latin typeface="Cambria" panose="02040503050406030204" pitchFamily="18" charset="0"/>
              </a:rPr>
              <a:t> Trusts </a:t>
            </a:r>
            <a:r>
              <a:rPr lang="en-US" sz="2600" dirty="0">
                <a:latin typeface="Cambria" panose="02040503050406030204" pitchFamily="18" charset="0"/>
              </a:rPr>
              <a:t>– Subject to MA Jurisdiction</a:t>
            </a:r>
          </a:p>
          <a:p>
            <a:pPr lvl="1"/>
            <a:r>
              <a:rPr lang="en-US" sz="2600" dirty="0">
                <a:latin typeface="Cambria" panose="02040503050406030204" pitchFamily="18" charset="0"/>
              </a:rPr>
              <a:t>Only to the extent income derived by the Trustee from carrying on a profession, trade or business within MA</a:t>
            </a:r>
          </a:p>
          <a:p>
            <a:pPr marL="0" indent="0">
              <a:buNone/>
            </a:pPr>
            <a:endParaRPr lang="en-US" sz="2600" dirty="0"/>
          </a:p>
          <a:p>
            <a:endParaRPr lang="en-US" dirty="0"/>
          </a:p>
          <a:p>
            <a:pPr marL="0" indent="0">
              <a:buNone/>
            </a:pPr>
            <a:endParaRPr lang="en-US" dirty="0">
              <a:solidFill>
                <a:srgbClr val="FF0000"/>
              </a:solidFill>
            </a:endParaRPr>
          </a:p>
        </p:txBody>
      </p:sp>
    </p:spTree>
    <p:extLst>
      <p:ext uri="{BB962C8B-B14F-4D97-AF65-F5344CB8AC3E}">
        <p14:creationId xmlns:p14="http://schemas.microsoft.com/office/powerpoint/2010/main" val="2769584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Where to File?	</a:t>
            </a:r>
          </a:p>
        </p:txBody>
      </p:sp>
      <p:sp>
        <p:nvSpPr>
          <p:cNvPr id="3" name="Content Placeholder 2"/>
          <p:cNvSpPr>
            <a:spLocks noGrp="1"/>
          </p:cNvSpPr>
          <p:nvPr>
            <p:ph idx="1"/>
          </p:nvPr>
        </p:nvSpPr>
        <p:spPr/>
        <p:txBody>
          <a:bodyPr/>
          <a:lstStyle/>
          <a:p>
            <a:r>
              <a:rPr lang="en-US" sz="3600" dirty="0">
                <a:latin typeface="Cambria" panose="02040503050406030204" pitchFamily="18" charset="0"/>
              </a:rPr>
              <a:t>Each state’s laws of defining a resident trust are different</a:t>
            </a:r>
          </a:p>
          <a:p>
            <a:r>
              <a:rPr lang="en-US" sz="3600" dirty="0">
                <a:latin typeface="Cambria" panose="02040503050406030204" pitchFamily="18" charset="0"/>
              </a:rPr>
              <a:t>Need to review all state laws where there is a presence</a:t>
            </a:r>
          </a:p>
          <a:p>
            <a:r>
              <a:rPr lang="en-US" sz="3600" dirty="0">
                <a:latin typeface="Cambria" panose="02040503050406030204" pitchFamily="18" charset="0"/>
              </a:rPr>
              <a:t>Trust could be deemed a resident of multiple states</a:t>
            </a:r>
          </a:p>
          <a:p>
            <a:r>
              <a:rPr lang="en-US" sz="3600" dirty="0">
                <a:latin typeface="Cambria" panose="02040503050406030204" pitchFamily="18" charset="0"/>
              </a:rPr>
              <a:t>Trust could not qualify as resident of any state</a:t>
            </a:r>
          </a:p>
          <a:p>
            <a:pPr marL="0" indent="0">
              <a:buNone/>
            </a:pPr>
            <a:endParaRPr lang="en-US" dirty="0"/>
          </a:p>
        </p:txBody>
      </p:sp>
    </p:spTree>
    <p:extLst>
      <p:ext uri="{BB962C8B-B14F-4D97-AF65-F5344CB8AC3E}">
        <p14:creationId xmlns:p14="http://schemas.microsoft.com/office/powerpoint/2010/main" val="1762077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Common Elections to Consider</a:t>
            </a:r>
          </a:p>
        </p:txBody>
      </p:sp>
      <p:sp>
        <p:nvSpPr>
          <p:cNvPr id="3" name="Content Placeholder 2"/>
          <p:cNvSpPr>
            <a:spLocks noGrp="1"/>
          </p:cNvSpPr>
          <p:nvPr>
            <p:ph idx="1"/>
          </p:nvPr>
        </p:nvSpPr>
        <p:spPr>
          <a:xfrm>
            <a:off x="838200" y="1789671"/>
            <a:ext cx="8229600" cy="3789494"/>
          </a:xfrm>
        </p:spPr>
        <p:txBody>
          <a:bodyPr>
            <a:normAutofit/>
          </a:bodyPr>
          <a:lstStyle/>
          <a:p>
            <a:pPr>
              <a:lnSpc>
                <a:spcPct val="150000"/>
              </a:lnSpc>
            </a:pPr>
            <a:r>
              <a:rPr lang="en-US" sz="4400" dirty="0">
                <a:latin typeface="Cambria" panose="02040503050406030204" pitchFamily="18" charset="0"/>
              </a:rPr>
              <a:t>Section 643 Election</a:t>
            </a:r>
          </a:p>
          <a:p>
            <a:pPr>
              <a:lnSpc>
                <a:spcPct val="150000"/>
              </a:lnSpc>
            </a:pPr>
            <a:r>
              <a:rPr lang="en-US" sz="4400" dirty="0">
                <a:latin typeface="Cambria" panose="02040503050406030204" pitchFamily="18" charset="0"/>
              </a:rPr>
              <a:t>Section 645 Election</a:t>
            </a:r>
          </a:p>
          <a:p>
            <a:pPr>
              <a:lnSpc>
                <a:spcPct val="150000"/>
              </a:lnSpc>
            </a:pPr>
            <a:r>
              <a:rPr lang="en-US" sz="4400" dirty="0">
                <a:latin typeface="Cambria" panose="02040503050406030204" pitchFamily="18" charset="0"/>
              </a:rPr>
              <a:t>Section 663(b) Election</a:t>
            </a:r>
          </a:p>
          <a:p>
            <a:pPr>
              <a:buNone/>
            </a:pPr>
            <a:endParaRPr lang="en-US" dirty="0"/>
          </a:p>
          <a:p>
            <a:endParaRPr lang="en-US" dirty="0"/>
          </a:p>
        </p:txBody>
      </p:sp>
    </p:spTree>
    <p:extLst>
      <p:ext uri="{BB962C8B-B14F-4D97-AF65-F5344CB8AC3E}">
        <p14:creationId xmlns:p14="http://schemas.microsoft.com/office/powerpoint/2010/main" val="812790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Section 643(e)(3) Election  </a:t>
            </a:r>
          </a:p>
        </p:txBody>
      </p:sp>
      <p:sp>
        <p:nvSpPr>
          <p:cNvPr id="3" name="Content Placeholder 2"/>
          <p:cNvSpPr>
            <a:spLocks noGrp="1"/>
          </p:cNvSpPr>
          <p:nvPr>
            <p:ph idx="1"/>
          </p:nvPr>
        </p:nvSpPr>
        <p:spPr/>
        <p:txBody>
          <a:bodyPr>
            <a:normAutofit fontScale="92500"/>
          </a:bodyPr>
          <a:lstStyle/>
          <a:p>
            <a:r>
              <a:rPr lang="en-US" sz="3600" dirty="0">
                <a:latin typeface="Cambria" panose="02040503050406030204" pitchFamily="18" charset="0"/>
              </a:rPr>
              <a:t>This election permits a fiduciary to treat the distribution of in-kind property as having been sold by the entity to the beneficiaries at fair market value (FMV), thereby triggering potential gain (loss is generally not recognized)</a:t>
            </a:r>
          </a:p>
          <a:p>
            <a:r>
              <a:rPr lang="en-US" sz="3600" dirty="0">
                <a:latin typeface="Cambria" panose="02040503050406030204" pitchFamily="18" charset="0"/>
              </a:rPr>
              <a:t>Section 643(e) applies to discretionary distributions</a:t>
            </a:r>
          </a:p>
          <a:p>
            <a:r>
              <a:rPr lang="en-US" sz="3600" dirty="0">
                <a:latin typeface="Cambria" panose="02040503050406030204" pitchFamily="18" charset="0"/>
              </a:rPr>
              <a:t>Applies to estates or complex trusts</a:t>
            </a:r>
          </a:p>
          <a:p>
            <a:r>
              <a:rPr lang="en-US" sz="3600" dirty="0">
                <a:latin typeface="Cambria" panose="02040503050406030204" pitchFamily="18" charset="0"/>
              </a:rPr>
              <a:t>Does not apply to Simple Trusts</a:t>
            </a:r>
          </a:p>
          <a:p>
            <a:pPr lvl="1">
              <a:buNone/>
            </a:pPr>
            <a:endParaRPr lang="en-US" dirty="0"/>
          </a:p>
        </p:txBody>
      </p:sp>
    </p:spTree>
    <p:extLst>
      <p:ext uri="{BB962C8B-B14F-4D97-AF65-F5344CB8AC3E}">
        <p14:creationId xmlns:p14="http://schemas.microsoft.com/office/powerpoint/2010/main" val="245857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Section 643(e)(3) Election (Cont.)</a:t>
            </a:r>
          </a:p>
        </p:txBody>
      </p:sp>
      <p:sp>
        <p:nvSpPr>
          <p:cNvPr id="3" name="Content Placeholder 2"/>
          <p:cNvSpPr>
            <a:spLocks noGrp="1"/>
          </p:cNvSpPr>
          <p:nvPr>
            <p:ph idx="1"/>
          </p:nvPr>
        </p:nvSpPr>
        <p:spPr/>
        <p:txBody>
          <a:bodyPr>
            <a:normAutofit/>
          </a:bodyPr>
          <a:lstStyle/>
          <a:p>
            <a:r>
              <a:rPr lang="en-US" sz="3600" dirty="0">
                <a:latin typeface="Cambria" panose="02040503050406030204" pitchFamily="18" charset="0"/>
              </a:rPr>
              <a:t>Normally Section 643(e) does not treat the distribution of in-kind property as a realization event to the entity</a:t>
            </a:r>
          </a:p>
          <a:p>
            <a:r>
              <a:rPr lang="en-US" sz="3600" dirty="0">
                <a:latin typeface="Cambria" panose="02040503050406030204" pitchFamily="18" charset="0"/>
              </a:rPr>
              <a:t>As a result, the amount of the distribution is the lesser of the entity’s basis in, or the FMV of, the distributed property</a:t>
            </a:r>
          </a:p>
          <a:p>
            <a:r>
              <a:rPr lang="en-US" sz="3600" dirty="0">
                <a:latin typeface="Cambria" panose="02040503050406030204" pitchFamily="18" charset="0"/>
              </a:rPr>
              <a:t>The beneficiary’s basis in the distributed property is equal to the trust’s basis (i.e. carryover basis) </a:t>
            </a:r>
          </a:p>
        </p:txBody>
      </p:sp>
    </p:spTree>
    <p:extLst>
      <p:ext uri="{BB962C8B-B14F-4D97-AF65-F5344CB8AC3E}">
        <p14:creationId xmlns:p14="http://schemas.microsoft.com/office/powerpoint/2010/main" val="4152426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Section 643(e)(3) Election (Cont.) </a:t>
            </a:r>
          </a:p>
        </p:txBody>
      </p:sp>
      <p:sp>
        <p:nvSpPr>
          <p:cNvPr id="3" name="Content Placeholder 2"/>
          <p:cNvSpPr>
            <a:spLocks noGrp="1"/>
          </p:cNvSpPr>
          <p:nvPr>
            <p:ph idx="1"/>
          </p:nvPr>
        </p:nvSpPr>
        <p:spPr/>
        <p:txBody>
          <a:bodyPr>
            <a:normAutofit/>
          </a:bodyPr>
          <a:lstStyle/>
          <a:p>
            <a:r>
              <a:rPr lang="en-US" sz="4000" dirty="0">
                <a:latin typeface="Cambria" panose="02040503050406030204" pitchFamily="18" charset="0"/>
              </a:rPr>
              <a:t>If the election is made it treats the in-kind distribution as a realization event</a:t>
            </a:r>
          </a:p>
          <a:p>
            <a:r>
              <a:rPr lang="en-US" sz="4000" dirty="0">
                <a:latin typeface="Cambria" panose="02040503050406030204" pitchFamily="18" charset="0"/>
              </a:rPr>
              <a:t>When beneficial to make the Election</a:t>
            </a:r>
          </a:p>
          <a:p>
            <a:pPr lvl="1"/>
            <a:r>
              <a:rPr lang="en-US" sz="4000" dirty="0">
                <a:latin typeface="Cambria" panose="02040503050406030204" pitchFamily="18" charset="0"/>
              </a:rPr>
              <a:t>The trust has capital losses in excess of capital gains for the current year</a:t>
            </a:r>
          </a:p>
          <a:p>
            <a:pPr lvl="1"/>
            <a:r>
              <a:rPr lang="en-US" sz="4000" dirty="0">
                <a:latin typeface="Cambria" panose="02040503050406030204" pitchFamily="18" charset="0"/>
              </a:rPr>
              <a:t>The trust has capital loss carryovers</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009367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Section 643(e)(3) Election (Cont.) </a:t>
            </a:r>
          </a:p>
        </p:txBody>
      </p:sp>
      <p:sp>
        <p:nvSpPr>
          <p:cNvPr id="3" name="Content Placeholder 2"/>
          <p:cNvSpPr>
            <a:spLocks noGrp="1"/>
          </p:cNvSpPr>
          <p:nvPr>
            <p:ph idx="1"/>
          </p:nvPr>
        </p:nvSpPr>
        <p:spPr/>
        <p:txBody>
          <a:bodyPr>
            <a:noAutofit/>
          </a:bodyPr>
          <a:lstStyle/>
          <a:p>
            <a:r>
              <a:rPr lang="en-US" sz="3200" dirty="0">
                <a:latin typeface="Cambria" panose="02040503050406030204" pitchFamily="18" charset="0"/>
              </a:rPr>
              <a:t>Disadvantages of the Election</a:t>
            </a:r>
          </a:p>
          <a:p>
            <a:pPr lvl="1"/>
            <a:r>
              <a:rPr lang="en-US" sz="3200" dirty="0">
                <a:latin typeface="Cambria" panose="02040503050406030204" pitchFamily="18" charset="0"/>
              </a:rPr>
              <a:t>Increases taxable income to the beneficiary right away</a:t>
            </a:r>
          </a:p>
          <a:p>
            <a:pPr lvl="1"/>
            <a:r>
              <a:rPr lang="en-US" sz="3200" dirty="0">
                <a:latin typeface="Cambria" panose="02040503050406030204" pitchFamily="18" charset="0"/>
              </a:rPr>
              <a:t>If the beneficiary holds title to the property until death and the property gets a step-up in basis, tax might have been paid on a gain which otherwise would have escaped taxation</a:t>
            </a:r>
          </a:p>
          <a:p>
            <a:pPr marL="457200" lvl="1" indent="0">
              <a:buNone/>
            </a:pPr>
            <a:endParaRPr lang="en-US" sz="3200" dirty="0">
              <a:latin typeface="Cambria" panose="02040503050406030204" pitchFamily="18" charset="0"/>
            </a:endParaRPr>
          </a:p>
          <a:p>
            <a:pPr marL="457200" lvl="1" indent="0">
              <a:buNone/>
            </a:pPr>
            <a:r>
              <a:rPr lang="en-US" sz="2800" i="1" dirty="0">
                <a:latin typeface="Cambria" panose="02040503050406030204" pitchFamily="18" charset="0"/>
              </a:rPr>
              <a:t>Practice note: Usually it is not beneficial to make the election so must be made very carefully! </a:t>
            </a:r>
          </a:p>
        </p:txBody>
      </p:sp>
    </p:spTree>
    <p:extLst>
      <p:ext uri="{BB962C8B-B14F-4D97-AF65-F5344CB8AC3E}">
        <p14:creationId xmlns:p14="http://schemas.microsoft.com/office/powerpoint/2010/main" val="29537117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Section 645 Election  </a:t>
            </a:r>
          </a:p>
        </p:txBody>
      </p:sp>
      <p:sp>
        <p:nvSpPr>
          <p:cNvPr id="3" name="Content Placeholder 2"/>
          <p:cNvSpPr>
            <a:spLocks noGrp="1"/>
          </p:cNvSpPr>
          <p:nvPr>
            <p:ph idx="1"/>
          </p:nvPr>
        </p:nvSpPr>
        <p:spPr/>
        <p:txBody>
          <a:bodyPr>
            <a:normAutofit fontScale="92500" lnSpcReduction="20000"/>
          </a:bodyPr>
          <a:lstStyle/>
          <a:p>
            <a:r>
              <a:rPr lang="en-US" sz="4000" dirty="0">
                <a:latin typeface="Cambria" panose="02040503050406030204" pitchFamily="18" charset="0"/>
              </a:rPr>
              <a:t>This election allows an executor of an estate and the trustee of a qualified revocable trust to elect to have the trust treated and taxed as part of such estate </a:t>
            </a:r>
          </a:p>
          <a:p>
            <a:r>
              <a:rPr lang="en-US" sz="4000" dirty="0">
                <a:latin typeface="Cambria" panose="02040503050406030204" pitchFamily="18" charset="0"/>
              </a:rPr>
              <a:t>This election can result in tax deferral in certain circumstances since only the estate is eligible to elect a fiscal year end</a:t>
            </a:r>
          </a:p>
          <a:p>
            <a:r>
              <a:rPr lang="en-US" sz="4000" dirty="0">
                <a:latin typeface="Cambria" panose="02040503050406030204" pitchFamily="18" charset="0"/>
              </a:rPr>
              <a:t>It can also simplify the filing process</a:t>
            </a:r>
          </a:p>
          <a:p>
            <a:r>
              <a:rPr lang="en-US" sz="4000" dirty="0">
                <a:latin typeface="Cambria" panose="02040503050406030204" pitchFamily="18" charset="0"/>
              </a:rPr>
              <a:t>It can reduce the number of returns to be filed</a:t>
            </a:r>
          </a:p>
          <a:p>
            <a:pPr marL="457200" lvl="1" indent="0">
              <a:buNone/>
            </a:pPr>
            <a:endParaRPr lang="en-US" dirty="0"/>
          </a:p>
        </p:txBody>
      </p:sp>
    </p:spTree>
    <p:extLst>
      <p:ext uri="{BB962C8B-B14F-4D97-AF65-F5344CB8AC3E}">
        <p14:creationId xmlns:p14="http://schemas.microsoft.com/office/powerpoint/2010/main" val="3242494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Section 645 Election (cont.) </a:t>
            </a:r>
          </a:p>
        </p:txBody>
      </p:sp>
      <p:sp>
        <p:nvSpPr>
          <p:cNvPr id="3" name="Content Placeholder 2"/>
          <p:cNvSpPr>
            <a:spLocks noGrp="1"/>
          </p:cNvSpPr>
          <p:nvPr>
            <p:ph idx="1"/>
          </p:nvPr>
        </p:nvSpPr>
        <p:spPr/>
        <p:txBody>
          <a:bodyPr>
            <a:normAutofit/>
          </a:bodyPr>
          <a:lstStyle/>
          <a:p>
            <a:pPr marL="457200" lvl="1" indent="0">
              <a:buNone/>
            </a:pPr>
            <a:r>
              <a:rPr lang="en-US" sz="4000" dirty="0">
                <a:latin typeface="Cambria" panose="02040503050406030204" pitchFamily="18" charset="0"/>
              </a:rPr>
              <a:t>The election is made by filing Form 8855 by the due date of Form 1041 for the 1</a:t>
            </a:r>
            <a:r>
              <a:rPr lang="en-US" sz="4000" baseline="30000" dirty="0">
                <a:latin typeface="Cambria" panose="02040503050406030204" pitchFamily="18" charset="0"/>
              </a:rPr>
              <a:t>st</a:t>
            </a:r>
            <a:r>
              <a:rPr lang="en-US" sz="4000" dirty="0">
                <a:latin typeface="Cambria" panose="02040503050406030204" pitchFamily="18" charset="0"/>
              </a:rPr>
              <a:t> tax year of the estate (or filing trust)</a:t>
            </a:r>
          </a:p>
          <a:p>
            <a:pPr marL="457200" lvl="1" indent="0">
              <a:buNone/>
            </a:pPr>
            <a:endParaRPr lang="en-US" dirty="0"/>
          </a:p>
        </p:txBody>
      </p:sp>
    </p:spTree>
    <p:extLst>
      <p:ext uri="{BB962C8B-B14F-4D97-AF65-F5344CB8AC3E}">
        <p14:creationId xmlns:p14="http://schemas.microsoft.com/office/powerpoint/2010/main" val="1983138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Section 663(b) Election  </a:t>
            </a:r>
          </a:p>
        </p:txBody>
      </p:sp>
      <p:sp>
        <p:nvSpPr>
          <p:cNvPr id="3" name="Content Placeholder 2"/>
          <p:cNvSpPr>
            <a:spLocks noGrp="1"/>
          </p:cNvSpPr>
          <p:nvPr>
            <p:ph idx="1"/>
          </p:nvPr>
        </p:nvSpPr>
        <p:spPr/>
        <p:txBody>
          <a:bodyPr>
            <a:normAutofit fontScale="92500"/>
          </a:bodyPr>
          <a:lstStyle/>
          <a:p>
            <a:r>
              <a:rPr lang="en-US" sz="4300" dirty="0">
                <a:latin typeface="Cambria" panose="02040503050406030204" pitchFamily="18" charset="0"/>
              </a:rPr>
              <a:t>Also called the 65 Day Rule</a:t>
            </a:r>
          </a:p>
          <a:p>
            <a:r>
              <a:rPr lang="en-US" sz="4300" dirty="0">
                <a:latin typeface="Cambria" panose="02040503050406030204" pitchFamily="18" charset="0"/>
              </a:rPr>
              <a:t>This election allows a fiduciary of a trust to treat amounts properly paid or credited to a beneficiary within the first 65 days following the close of the taxable year as being made on the last day of such taxable year.  </a:t>
            </a:r>
          </a:p>
          <a:p>
            <a:r>
              <a:rPr lang="en-US" sz="4300" dirty="0">
                <a:latin typeface="Cambria" panose="02040503050406030204" pitchFamily="18" charset="0"/>
              </a:rPr>
              <a:t>Applies to complex trusts and estates</a:t>
            </a:r>
          </a:p>
          <a:p>
            <a:pPr lvl="1">
              <a:buNone/>
            </a:pPr>
            <a:endParaRPr lang="en-US" dirty="0"/>
          </a:p>
        </p:txBody>
      </p:sp>
    </p:spTree>
    <p:extLst>
      <p:ext uri="{BB962C8B-B14F-4D97-AF65-F5344CB8AC3E}">
        <p14:creationId xmlns:p14="http://schemas.microsoft.com/office/powerpoint/2010/main" val="430447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978" y="471618"/>
            <a:ext cx="9949249" cy="1219199"/>
          </a:xfrm>
        </p:spPr>
        <p:txBody>
          <a:bodyPr>
            <a:noAutofit/>
          </a:bodyPr>
          <a:lstStyle/>
          <a:p>
            <a:pPr algn="l"/>
            <a:r>
              <a:rPr lang="en-US" sz="4800" b="1" dirty="0">
                <a:latin typeface="Cambria" panose="02040503050406030204" pitchFamily="18" charset="0"/>
              </a:rPr>
              <a:t>Types of Trusts</a:t>
            </a:r>
          </a:p>
        </p:txBody>
      </p:sp>
      <p:sp>
        <p:nvSpPr>
          <p:cNvPr id="3" name="Subtitle 2"/>
          <p:cNvSpPr>
            <a:spLocks noGrp="1"/>
          </p:cNvSpPr>
          <p:nvPr>
            <p:ph type="subTitle" idx="1"/>
          </p:nvPr>
        </p:nvSpPr>
        <p:spPr>
          <a:xfrm>
            <a:off x="691978" y="2294238"/>
            <a:ext cx="9951308" cy="3668680"/>
          </a:xfrm>
        </p:spPr>
        <p:txBody>
          <a:bodyPr>
            <a:noAutofit/>
          </a:bodyPr>
          <a:lstStyle/>
          <a:p>
            <a:pPr marL="457200" indent="-457200" algn="l">
              <a:lnSpc>
                <a:spcPct val="150000"/>
              </a:lnSpc>
              <a:buFont typeface="Arial" panose="020B0604020202020204" pitchFamily="34" charset="0"/>
              <a:buChar char="•"/>
            </a:pPr>
            <a:r>
              <a:rPr lang="en-US" sz="4000" dirty="0">
                <a:latin typeface="Cambria" panose="02040503050406030204" pitchFamily="18" charset="0"/>
              </a:rPr>
              <a:t>Simple </a:t>
            </a:r>
          </a:p>
          <a:p>
            <a:pPr marL="457200" indent="-457200" algn="l">
              <a:lnSpc>
                <a:spcPct val="150000"/>
              </a:lnSpc>
              <a:buFont typeface="Arial" panose="020B0604020202020204" pitchFamily="34" charset="0"/>
              <a:buChar char="•"/>
            </a:pPr>
            <a:r>
              <a:rPr lang="en-US" sz="4000" dirty="0">
                <a:latin typeface="Cambria" panose="02040503050406030204" pitchFamily="18" charset="0"/>
              </a:rPr>
              <a:t>Complex</a:t>
            </a:r>
          </a:p>
          <a:p>
            <a:pPr marL="457200" indent="-457200" algn="l">
              <a:lnSpc>
                <a:spcPct val="150000"/>
              </a:lnSpc>
              <a:buFont typeface="Arial" panose="020B0604020202020204" pitchFamily="34" charset="0"/>
              <a:buChar char="•"/>
            </a:pPr>
            <a:r>
              <a:rPr lang="en-US" sz="4000" dirty="0">
                <a:latin typeface="Cambria" panose="02040503050406030204" pitchFamily="18" charset="0"/>
              </a:rPr>
              <a:t>Grantor</a:t>
            </a:r>
          </a:p>
        </p:txBody>
      </p:sp>
    </p:spTree>
    <p:extLst>
      <p:ext uri="{BB962C8B-B14F-4D97-AF65-F5344CB8AC3E}">
        <p14:creationId xmlns:p14="http://schemas.microsoft.com/office/powerpoint/2010/main" val="3898656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Section 663(b) Election (Cont.) </a:t>
            </a:r>
          </a:p>
        </p:txBody>
      </p:sp>
      <p:sp>
        <p:nvSpPr>
          <p:cNvPr id="3" name="Content Placeholder 2"/>
          <p:cNvSpPr>
            <a:spLocks noGrp="1"/>
          </p:cNvSpPr>
          <p:nvPr>
            <p:ph idx="1"/>
          </p:nvPr>
        </p:nvSpPr>
        <p:spPr/>
        <p:txBody>
          <a:bodyPr>
            <a:normAutofit fontScale="92500"/>
          </a:bodyPr>
          <a:lstStyle/>
          <a:p>
            <a:r>
              <a:rPr lang="en-US" sz="4000" dirty="0">
                <a:latin typeface="Cambria" panose="02040503050406030204" pitchFamily="18" charset="0"/>
              </a:rPr>
              <a:t>Election must be made by the due date of the return</a:t>
            </a:r>
          </a:p>
          <a:p>
            <a:r>
              <a:rPr lang="en-US" sz="4000" dirty="0">
                <a:latin typeface="Cambria" panose="02040503050406030204" pitchFamily="18" charset="0"/>
              </a:rPr>
              <a:t>Election is irrevocable once the due date of the return has passed   </a:t>
            </a:r>
          </a:p>
          <a:p>
            <a:r>
              <a:rPr lang="en-US" sz="4000" dirty="0">
                <a:latin typeface="Cambria" panose="02040503050406030204" pitchFamily="18" charset="0"/>
              </a:rPr>
              <a:t>Year by year election (e.g. good for 1 year only)</a:t>
            </a:r>
          </a:p>
          <a:p>
            <a:r>
              <a:rPr lang="en-US" sz="4000" dirty="0">
                <a:latin typeface="Cambria" panose="02040503050406030204" pitchFamily="18" charset="0"/>
              </a:rPr>
              <a:t>Limited to &gt; DNI less current year distributions or TAI not distributed </a:t>
            </a:r>
          </a:p>
          <a:p>
            <a:pPr lvl="1">
              <a:buNone/>
            </a:pPr>
            <a:endParaRPr lang="en-US" dirty="0"/>
          </a:p>
        </p:txBody>
      </p:sp>
    </p:spTree>
    <p:extLst>
      <p:ext uri="{BB962C8B-B14F-4D97-AF65-F5344CB8AC3E}">
        <p14:creationId xmlns:p14="http://schemas.microsoft.com/office/powerpoint/2010/main" val="2869856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Section 663(b) Election (Cont.) </a:t>
            </a:r>
          </a:p>
        </p:txBody>
      </p:sp>
      <p:sp>
        <p:nvSpPr>
          <p:cNvPr id="3" name="Content Placeholder 2"/>
          <p:cNvSpPr>
            <a:spLocks noGrp="1"/>
          </p:cNvSpPr>
          <p:nvPr>
            <p:ph idx="1"/>
          </p:nvPr>
        </p:nvSpPr>
        <p:spPr>
          <a:xfrm>
            <a:off x="838200" y="1537252"/>
            <a:ext cx="10515600" cy="4639711"/>
          </a:xfrm>
        </p:spPr>
        <p:txBody>
          <a:bodyPr>
            <a:normAutofit fontScale="77500" lnSpcReduction="20000"/>
          </a:bodyPr>
          <a:lstStyle/>
          <a:p>
            <a:r>
              <a:rPr lang="en-US" sz="3900" dirty="0">
                <a:latin typeface="Cambria" panose="02040503050406030204" pitchFamily="18" charset="0"/>
              </a:rPr>
              <a:t>The main benefit of making this election is to have the beneficiary pay the tax on the income at a lower tax rate</a:t>
            </a:r>
          </a:p>
          <a:p>
            <a:r>
              <a:rPr lang="en-US" sz="3900" dirty="0">
                <a:latin typeface="Cambria" panose="02040503050406030204" pitchFamily="18" charset="0"/>
              </a:rPr>
              <a:t>Became more important with imposition of the Net Investment Income tax</a:t>
            </a:r>
          </a:p>
          <a:p>
            <a:r>
              <a:rPr lang="en-US" sz="3900" dirty="0">
                <a:latin typeface="Cambria" panose="02040503050406030204" pitchFamily="18" charset="0"/>
              </a:rPr>
              <a:t>Delays in tax reporting make administration more difficult</a:t>
            </a:r>
          </a:p>
          <a:p>
            <a:r>
              <a:rPr lang="en-US" sz="3900" dirty="0">
                <a:latin typeface="Cambria" panose="02040503050406030204" pitchFamily="18" charset="0"/>
              </a:rPr>
              <a:t>Massachusetts does not have a 65 day election</a:t>
            </a:r>
          </a:p>
          <a:p>
            <a:pPr lvl="1"/>
            <a:r>
              <a:rPr lang="en-US" sz="3800" dirty="0">
                <a:latin typeface="Cambria" panose="02040503050406030204" pitchFamily="18" charset="0"/>
              </a:rPr>
              <a:t>Not treated as a distribution in year of election or in year of distribution – taxable at the trust or estate level</a:t>
            </a:r>
          </a:p>
          <a:p>
            <a:pPr lvl="1"/>
            <a:r>
              <a:rPr lang="en-US" sz="3800" dirty="0">
                <a:latin typeface="Cambria" panose="02040503050406030204" pitchFamily="18" charset="0"/>
              </a:rPr>
              <a:t>If beneficiary is a resident of another state, the distribution may be taxed twice, both at the entity level and the individual level</a:t>
            </a:r>
          </a:p>
          <a:p>
            <a:pPr lvl="1">
              <a:buNone/>
            </a:pPr>
            <a:endParaRPr lang="en-US" dirty="0">
              <a:solidFill>
                <a:srgbClr val="FF0000"/>
              </a:solidFill>
            </a:endParaRPr>
          </a:p>
        </p:txBody>
      </p:sp>
    </p:spTree>
    <p:extLst>
      <p:ext uri="{BB962C8B-B14F-4D97-AF65-F5344CB8AC3E}">
        <p14:creationId xmlns:p14="http://schemas.microsoft.com/office/powerpoint/2010/main" val="21173274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4294967295"/>
            <p:extLst>
              <p:ext uri="{D42A27DB-BD31-4B8C-83A1-F6EECF244321}">
                <p14:modId xmlns:p14="http://schemas.microsoft.com/office/powerpoint/2010/main" val="1199644242"/>
              </p:ext>
            </p:extLst>
          </p:nvPr>
        </p:nvGraphicFramePr>
        <p:xfrm>
          <a:off x="1689100" y="457200"/>
          <a:ext cx="10502900" cy="6400800"/>
        </p:xfrm>
        <a:graphic>
          <a:graphicData uri="http://schemas.openxmlformats.org/presentationml/2006/ole">
            <mc:AlternateContent xmlns:mc="http://schemas.openxmlformats.org/markup-compatibility/2006">
              <mc:Choice xmlns:v="urn:schemas-microsoft-com:vml" Requires="v">
                <p:oleObj name="Worksheet" r:id="rId2" imgW="7829513" imgH="4772222" progId="Excel.Sheet.12">
                  <p:embed/>
                </p:oleObj>
              </mc:Choice>
              <mc:Fallback>
                <p:oleObj name="Worksheet" r:id="rId2" imgW="7829513" imgH="4772222" progId="Excel.Sheet.12">
                  <p:embed/>
                  <p:pic>
                    <p:nvPicPr>
                      <p:cNvPr id="4" name="Content Placeholder 3"/>
                      <p:cNvPicPr/>
                      <p:nvPr/>
                    </p:nvPicPr>
                    <p:blipFill>
                      <a:blip r:embed="rId3"/>
                      <a:stretch>
                        <a:fillRect/>
                      </a:stretch>
                    </p:blipFill>
                    <p:spPr>
                      <a:xfrm>
                        <a:off x="1689100" y="457200"/>
                        <a:ext cx="10502900" cy="6400800"/>
                      </a:xfrm>
                      <a:prstGeom prst="rect">
                        <a:avLst/>
                      </a:prstGeom>
                    </p:spPr>
                  </p:pic>
                </p:oleObj>
              </mc:Fallback>
            </mc:AlternateContent>
          </a:graphicData>
        </a:graphic>
      </p:graphicFrame>
    </p:spTree>
    <p:extLst>
      <p:ext uri="{BB962C8B-B14F-4D97-AF65-F5344CB8AC3E}">
        <p14:creationId xmlns:p14="http://schemas.microsoft.com/office/powerpoint/2010/main" val="2698771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135775974"/>
              </p:ext>
            </p:extLst>
          </p:nvPr>
        </p:nvGraphicFramePr>
        <p:xfrm>
          <a:off x="731838" y="822325"/>
          <a:ext cx="10744200" cy="5554663"/>
        </p:xfrm>
        <a:graphic>
          <a:graphicData uri="http://schemas.openxmlformats.org/presentationml/2006/ole">
            <mc:AlternateContent xmlns:mc="http://schemas.openxmlformats.org/markup-compatibility/2006">
              <mc:Choice xmlns:v="urn:schemas-microsoft-com:vml" Requires="v">
                <p:oleObj name="Worksheet" r:id="rId2" imgW="8162722" imgH="4219444" progId="Excel.Sheet.12">
                  <p:embed/>
                </p:oleObj>
              </mc:Choice>
              <mc:Fallback>
                <p:oleObj name="Worksheet" r:id="rId2" imgW="8162722" imgH="4219444" progId="Excel.Sheet.12">
                  <p:embed/>
                  <p:pic>
                    <p:nvPicPr>
                      <p:cNvPr id="4" name="Object 3"/>
                      <p:cNvPicPr/>
                      <p:nvPr/>
                    </p:nvPicPr>
                    <p:blipFill>
                      <a:blip r:embed="rId3"/>
                      <a:stretch>
                        <a:fillRect/>
                      </a:stretch>
                    </p:blipFill>
                    <p:spPr>
                      <a:xfrm>
                        <a:off x="731838" y="822325"/>
                        <a:ext cx="10744200" cy="5554663"/>
                      </a:xfrm>
                      <a:prstGeom prst="rect">
                        <a:avLst/>
                      </a:prstGeom>
                    </p:spPr>
                  </p:pic>
                </p:oleObj>
              </mc:Fallback>
            </mc:AlternateContent>
          </a:graphicData>
        </a:graphic>
      </p:graphicFrame>
    </p:spTree>
    <p:extLst>
      <p:ext uri="{BB962C8B-B14F-4D97-AF65-F5344CB8AC3E}">
        <p14:creationId xmlns:p14="http://schemas.microsoft.com/office/powerpoint/2010/main" val="34953196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mbria" panose="02040503050406030204" pitchFamily="18" charset="0"/>
              </a:rPr>
              <a:t>Summary</a:t>
            </a:r>
          </a:p>
        </p:txBody>
      </p:sp>
      <p:sp>
        <p:nvSpPr>
          <p:cNvPr id="3" name="Content Placeholder 2"/>
          <p:cNvSpPr>
            <a:spLocks noGrp="1"/>
          </p:cNvSpPr>
          <p:nvPr>
            <p:ph idx="1"/>
          </p:nvPr>
        </p:nvSpPr>
        <p:spPr>
          <a:xfrm>
            <a:off x="838200" y="1391137"/>
            <a:ext cx="10515600" cy="4785825"/>
          </a:xfrm>
        </p:spPr>
        <p:txBody>
          <a:bodyPr>
            <a:noAutofit/>
          </a:bodyPr>
          <a:lstStyle/>
          <a:p>
            <a:r>
              <a:rPr lang="en-US" dirty="0">
                <a:latin typeface="Cambria" panose="02040503050406030204" pitchFamily="18" charset="0"/>
              </a:rPr>
              <a:t>Read the trust document</a:t>
            </a:r>
          </a:p>
          <a:p>
            <a:r>
              <a:rPr lang="en-US" dirty="0">
                <a:latin typeface="Cambria" panose="02040503050406030204" pitchFamily="18" charset="0"/>
              </a:rPr>
              <a:t>Compute TAI</a:t>
            </a:r>
          </a:p>
          <a:p>
            <a:r>
              <a:rPr lang="en-US" dirty="0">
                <a:latin typeface="Cambria" panose="02040503050406030204" pitchFamily="18" charset="0"/>
              </a:rPr>
              <a:t>Calculate Taxable Income</a:t>
            </a:r>
          </a:p>
          <a:p>
            <a:r>
              <a:rPr lang="en-US" dirty="0">
                <a:latin typeface="Cambria" panose="02040503050406030204" pitchFamily="18" charset="0"/>
              </a:rPr>
              <a:t>Calculate DNI</a:t>
            </a:r>
          </a:p>
          <a:p>
            <a:r>
              <a:rPr lang="en-US" dirty="0">
                <a:latin typeface="Cambria" panose="02040503050406030204" pitchFamily="18" charset="0"/>
              </a:rPr>
              <a:t>Determine distributions made (or to be made under 65-day election) to beneficiaries</a:t>
            </a:r>
          </a:p>
          <a:p>
            <a:r>
              <a:rPr lang="en-US" dirty="0">
                <a:latin typeface="Cambria" panose="02040503050406030204" pitchFamily="18" charset="0"/>
              </a:rPr>
              <a:t>Allocate DNI</a:t>
            </a:r>
          </a:p>
          <a:p>
            <a:r>
              <a:rPr lang="en-US" dirty="0">
                <a:latin typeface="Cambria" panose="02040503050406030204" pitchFamily="18" charset="0"/>
              </a:rPr>
              <a:t>Complete Form 1041 - U.S. Income Tax Return for Estates and Trusts</a:t>
            </a:r>
          </a:p>
          <a:p>
            <a:r>
              <a:rPr lang="en-US" dirty="0">
                <a:latin typeface="Cambria" panose="02040503050406030204" pitchFamily="18" charset="0"/>
              </a:rPr>
              <a:t>Send K-1’s to Beneficiaries</a:t>
            </a:r>
          </a:p>
          <a:p>
            <a:pPr marL="0" indent="0">
              <a:buNone/>
            </a:pPr>
            <a:endParaRPr lang="en-US" sz="2400" dirty="0">
              <a:latin typeface="Cambria" panose="02040503050406030204" pitchFamily="18" charset="0"/>
            </a:endParaRPr>
          </a:p>
        </p:txBody>
      </p:sp>
    </p:spTree>
    <p:extLst>
      <p:ext uri="{BB962C8B-B14F-4D97-AF65-F5344CB8AC3E}">
        <p14:creationId xmlns:p14="http://schemas.microsoft.com/office/powerpoint/2010/main" val="290414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4883FE-5F07-43FF-8D24-0F24E798471B}"/>
              </a:ext>
            </a:extLst>
          </p:cNvPr>
          <p:cNvSpPr>
            <a:spLocks noGrp="1"/>
          </p:cNvSpPr>
          <p:nvPr>
            <p:ph type="ctrTitle"/>
          </p:nvPr>
        </p:nvSpPr>
        <p:spPr/>
        <p:txBody>
          <a:bodyPr/>
          <a:lstStyle/>
          <a:p>
            <a:r>
              <a:rPr lang="en-US" b="1" dirty="0">
                <a:latin typeface="Cambria" panose="02040503050406030204" pitchFamily="18" charset="0"/>
                <a:ea typeface="Cambria" panose="02040503050406030204" pitchFamily="18" charset="0"/>
              </a:rPr>
              <a:t>Questions?</a:t>
            </a:r>
          </a:p>
        </p:txBody>
      </p:sp>
      <p:sp>
        <p:nvSpPr>
          <p:cNvPr id="5" name="Subtitle 4">
            <a:extLst>
              <a:ext uri="{FF2B5EF4-FFF2-40B4-BE49-F238E27FC236}">
                <a16:creationId xmlns:a16="http://schemas.microsoft.com/office/drawing/2014/main" id="{E5B17EEF-5BDE-49E7-8778-4D2DDDB78E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7258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5E5A77-965C-46F3-80F1-EC868087927C}"/>
              </a:ext>
            </a:extLst>
          </p:cNvPr>
          <p:cNvSpPr>
            <a:spLocks noGrp="1"/>
          </p:cNvSpPr>
          <p:nvPr>
            <p:ph type="title"/>
          </p:nvPr>
        </p:nvSpPr>
        <p:spPr/>
        <p:txBody>
          <a:bodyPr/>
          <a:lstStyle/>
          <a:p>
            <a:pPr algn="ctr"/>
            <a:r>
              <a:rPr lang="en-US" b="1" dirty="0"/>
              <a:t>Ethical Considerations </a:t>
            </a:r>
            <a:br>
              <a:rPr lang="en-US" b="1" dirty="0"/>
            </a:br>
            <a:r>
              <a:rPr lang="en-US" b="1" dirty="0"/>
              <a:t>in Estate Planning</a:t>
            </a:r>
          </a:p>
        </p:txBody>
      </p:sp>
      <p:sp>
        <p:nvSpPr>
          <p:cNvPr id="7" name="Text Placeholder 6">
            <a:extLst>
              <a:ext uri="{FF2B5EF4-FFF2-40B4-BE49-F238E27FC236}">
                <a16:creationId xmlns:a16="http://schemas.microsoft.com/office/drawing/2014/main" id="{B1201EBA-BCEB-414B-AA70-FF863723AC5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305257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3A28E2-D274-4558-ADCA-C6E757C5377D}"/>
              </a:ext>
            </a:extLst>
          </p:cNvPr>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Case 1</a:t>
            </a:r>
          </a:p>
        </p:txBody>
      </p:sp>
      <p:sp>
        <p:nvSpPr>
          <p:cNvPr id="5" name="Content Placeholder 4">
            <a:extLst>
              <a:ext uri="{FF2B5EF4-FFF2-40B4-BE49-F238E27FC236}">
                <a16:creationId xmlns:a16="http://schemas.microsoft.com/office/drawing/2014/main" id="{01D83F76-E41D-4493-BCED-F7075F126142}"/>
              </a:ext>
            </a:extLst>
          </p:cNvPr>
          <p:cNvSpPr>
            <a:spLocks noGrp="1"/>
          </p:cNvSpPr>
          <p:nvPr>
            <p:ph idx="1"/>
          </p:nvPr>
        </p:nvSpPr>
        <p:spPr>
          <a:xfrm>
            <a:off x="838200" y="1611086"/>
            <a:ext cx="10515600" cy="4565877"/>
          </a:xfrm>
        </p:spPr>
        <p:txBody>
          <a:bodyPr>
            <a:normAutofit lnSpcReduction="10000"/>
          </a:bodyPr>
          <a:lstStyle/>
          <a:p>
            <a:pPr marL="0" indent="0">
              <a:buNone/>
            </a:pPr>
            <a:r>
              <a:rPr lang="en-US" dirty="0">
                <a:latin typeface="Cambria" panose="02040503050406030204" pitchFamily="18" charset="0"/>
                <a:ea typeface="Cambria" panose="02040503050406030204" pitchFamily="18" charset="0"/>
              </a:rPr>
              <a:t>A financial advisor tells you he has referred a married couple to you for estate planning. Your legal assistant schedules a phone conference and sends the firm’s questionnaire and worksheet to the contact information provided. On the initial call, only the wife is present and advises the husband will call the office later. The wife reviews her assets and estate planning goals with you. She then mentions a brokerage account with a $500,000.00 balance that she would like to leave to an environmental conservation charity. She states her husband has no knowledge of this account and she wants you to keep this confidential. On the call with the husband, he reveals the wishes to leave his hunting cabin to his son from a previous marriage. He states this would upset his wife and asks you how this can be kept from her. </a:t>
            </a:r>
          </a:p>
          <a:p>
            <a:endParaRPr lang="en-US" dirty="0"/>
          </a:p>
        </p:txBody>
      </p:sp>
    </p:spTree>
    <p:extLst>
      <p:ext uri="{BB962C8B-B14F-4D97-AF65-F5344CB8AC3E}">
        <p14:creationId xmlns:p14="http://schemas.microsoft.com/office/powerpoint/2010/main" val="19417068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4529-5F2D-4448-98DD-5F5E9CE12D1C}"/>
              </a:ext>
            </a:extLst>
          </p:cNvPr>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Conflicts of Interest </a:t>
            </a:r>
            <a:endParaRPr lang="en-US" sz="3600"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A6C9C9AD-5169-455F-915F-EB2B9B93F11E}"/>
              </a:ext>
            </a:extLst>
          </p:cNvPr>
          <p:cNvSpPr>
            <a:spLocks noGrp="1"/>
          </p:cNvSpPr>
          <p:nvPr>
            <p:ph idx="1"/>
          </p:nvPr>
        </p:nvSpPr>
        <p:spPr>
          <a:xfrm>
            <a:off x="838200" y="1515291"/>
            <a:ext cx="10515600" cy="4661672"/>
          </a:xfrm>
        </p:spPr>
        <p:txBody>
          <a:bodyPr>
            <a:normAutofit lnSpcReduction="10000"/>
          </a:bodyPr>
          <a:lstStyle/>
          <a:p>
            <a:pPr marL="914400" lvl="3" indent="-457200">
              <a:buFont typeface="+mj-lt"/>
              <a:buAutoNum type="arabicPeriod"/>
            </a:pPr>
            <a:r>
              <a:rPr lang="en-US" sz="2400" dirty="0">
                <a:latin typeface="Cambria" panose="02040503050406030204" pitchFamily="18" charset="0"/>
                <a:ea typeface="Cambria" panose="02040503050406030204" pitchFamily="18" charset="0"/>
              </a:rPr>
              <a:t>Except as provided in paragraph 2, a lawyer shall not represent a client if the representation involves a concurrent conflict of interest. A concurrent conflict of interest exists if: </a:t>
            </a:r>
          </a:p>
          <a:p>
            <a:pPr marL="1254125" lvl="4" indent="-339725">
              <a:buNone/>
            </a:pPr>
            <a:r>
              <a:rPr lang="en-US" sz="2400" dirty="0">
                <a:latin typeface="Cambria" panose="02040503050406030204" pitchFamily="18" charset="0"/>
                <a:ea typeface="Cambria" panose="02040503050406030204" pitchFamily="18" charset="0"/>
              </a:rPr>
              <a:t>(a) The representation of one client will be directly adverse to another client; or </a:t>
            </a:r>
          </a:p>
          <a:p>
            <a:pPr marL="1254125" lvl="4" indent="-339725">
              <a:buNone/>
            </a:pPr>
            <a:r>
              <a:rPr lang="en-US" sz="2400" dirty="0">
                <a:latin typeface="Cambria" panose="02040503050406030204" pitchFamily="18" charset="0"/>
                <a:ea typeface="Cambria" panose="02040503050406030204" pitchFamily="18" charset="0"/>
              </a:rPr>
              <a:t>(b) There is a significant risk that the representation of one or more clients will be materially limited by the lawyer’s responsibilities to another client, a former client or a third person or by a personal interest of the lawyer. </a:t>
            </a:r>
          </a:p>
          <a:p>
            <a:pPr marL="919162" lvl="4" indent="-457200">
              <a:buAutoNum type="arabicPeriod" startAt="2"/>
            </a:pPr>
            <a:r>
              <a:rPr lang="en-US" sz="2400" dirty="0">
                <a:latin typeface="Cambria" panose="02040503050406030204" pitchFamily="18" charset="0"/>
                <a:ea typeface="Cambria" panose="02040503050406030204" pitchFamily="18" charset="0"/>
              </a:rPr>
              <a:t>Notwithstanding the existence of a concurrent conflict of interest under paragraph 1, a lawyer may represent a client if: </a:t>
            </a:r>
          </a:p>
          <a:p>
            <a:pPr marL="1254125" lvl="4" indent="-339725">
              <a:buNone/>
            </a:pPr>
            <a:r>
              <a:rPr lang="en-US" sz="2400" dirty="0">
                <a:latin typeface="Cambria" panose="02040503050406030204" pitchFamily="18" charset="0"/>
                <a:ea typeface="Cambria" panose="02040503050406030204" pitchFamily="18" charset="0"/>
              </a:rPr>
              <a:t>(a) the lawyer reasonably believes that the lawyer will be able to provide competent and diligent representation to each affected client: </a:t>
            </a:r>
          </a:p>
          <a:p>
            <a:pPr marL="1254125" lvl="4" indent="-339725">
              <a:buNone/>
            </a:pPr>
            <a:r>
              <a:rPr lang="en-US" sz="2400" dirty="0">
                <a:latin typeface="Cambria" panose="02040503050406030204" pitchFamily="18" charset="0"/>
                <a:ea typeface="Cambria" panose="02040503050406030204" pitchFamily="18" charset="0"/>
              </a:rPr>
              <a:t>(b) the representation is not prohibited by law. </a:t>
            </a:r>
          </a:p>
          <a:p>
            <a:endParaRPr lang="en-US" dirty="0"/>
          </a:p>
        </p:txBody>
      </p:sp>
    </p:spTree>
    <p:extLst>
      <p:ext uri="{BB962C8B-B14F-4D97-AF65-F5344CB8AC3E}">
        <p14:creationId xmlns:p14="http://schemas.microsoft.com/office/powerpoint/2010/main" val="23827805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A622-5C0E-4ACE-B8DF-D80AB3F8D247}"/>
              </a:ext>
            </a:extLst>
          </p:cNvPr>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Case 2</a:t>
            </a:r>
          </a:p>
        </p:txBody>
      </p:sp>
      <p:sp>
        <p:nvSpPr>
          <p:cNvPr id="3" name="Content Placeholder 2">
            <a:extLst>
              <a:ext uri="{FF2B5EF4-FFF2-40B4-BE49-F238E27FC236}">
                <a16:creationId xmlns:a16="http://schemas.microsoft.com/office/drawing/2014/main" id="{E43967BA-EB81-467E-A17A-46F1AEBA4036}"/>
              </a:ext>
            </a:extLst>
          </p:cNvPr>
          <p:cNvSpPr>
            <a:spLocks noGrp="1"/>
          </p:cNvSpPr>
          <p:nvPr>
            <p:ph idx="1"/>
          </p:nvPr>
        </p:nvSpPr>
        <p:spPr/>
        <p:txBody>
          <a:bodyPr/>
          <a:lstStyle/>
          <a:p>
            <a:pPr marL="0" indent="0">
              <a:buNone/>
            </a:pPr>
            <a:r>
              <a:rPr lang="en-US" sz="2600" dirty="0">
                <a:latin typeface="Cambria" panose="02040503050406030204" pitchFamily="18" charset="0"/>
                <a:ea typeface="Cambria" panose="02040503050406030204" pitchFamily="18" charset="0"/>
              </a:rPr>
              <a:t>You have just received your bar card in the mail and have decided to open your own shop. The first client to walk in the door states she feels it is time to get her affairs in order. She tells you her net worth is somewhere around 20 million dollars and she is anticipating an inheritance of an additional 10 million in the future. The client was told by her CPA she should lower her state and federal estate tax liability, so she gifted roughly 5 million dollars to her grandchildren and favorite charities. The client owns several small businesses and is being sued by a supplier. </a:t>
            </a:r>
          </a:p>
          <a:p>
            <a:endParaRPr lang="en-US" dirty="0"/>
          </a:p>
        </p:txBody>
      </p:sp>
    </p:spTree>
    <p:extLst>
      <p:ext uri="{BB962C8B-B14F-4D97-AF65-F5344CB8AC3E}">
        <p14:creationId xmlns:p14="http://schemas.microsoft.com/office/powerpoint/2010/main" val="2669200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Simple Trust</a:t>
            </a:r>
          </a:p>
        </p:txBody>
      </p:sp>
      <p:sp>
        <p:nvSpPr>
          <p:cNvPr id="3" name="Content Placeholder 2"/>
          <p:cNvSpPr>
            <a:spLocks noGrp="1"/>
          </p:cNvSpPr>
          <p:nvPr>
            <p:ph idx="1"/>
          </p:nvPr>
        </p:nvSpPr>
        <p:spPr>
          <a:xfrm>
            <a:off x="838200" y="1690688"/>
            <a:ext cx="9372600" cy="4504050"/>
          </a:xfrm>
        </p:spPr>
        <p:txBody>
          <a:bodyPr>
            <a:normAutofit fontScale="25000" lnSpcReduction="20000"/>
          </a:bodyPr>
          <a:lstStyle/>
          <a:p>
            <a:pPr>
              <a:lnSpc>
                <a:spcPct val="170000"/>
              </a:lnSpc>
            </a:pPr>
            <a:r>
              <a:rPr lang="en-US" sz="12300" dirty="0">
                <a:latin typeface="Cambria" panose="02040503050406030204" pitchFamily="18" charset="0"/>
              </a:rPr>
              <a:t>Required to distribute accounting income annually</a:t>
            </a:r>
          </a:p>
          <a:p>
            <a:pPr>
              <a:lnSpc>
                <a:spcPct val="170000"/>
              </a:lnSpc>
            </a:pPr>
            <a:r>
              <a:rPr lang="en-US" sz="12300" dirty="0">
                <a:latin typeface="Cambria" panose="02040503050406030204" pitchFamily="18" charset="0"/>
              </a:rPr>
              <a:t>Makes no principal distributions, and </a:t>
            </a:r>
          </a:p>
          <a:p>
            <a:pPr>
              <a:lnSpc>
                <a:spcPct val="170000"/>
              </a:lnSpc>
            </a:pPr>
            <a:r>
              <a:rPr lang="en-US" sz="12300" dirty="0">
                <a:latin typeface="Cambria" panose="02040503050406030204" pitchFamily="18" charset="0"/>
              </a:rPr>
              <a:t>Makes no distributions to charity</a:t>
            </a:r>
          </a:p>
          <a:p>
            <a:pPr>
              <a:lnSpc>
                <a:spcPct val="170000"/>
              </a:lnSpc>
            </a:pPr>
            <a:r>
              <a:rPr lang="en-US" sz="12300" dirty="0">
                <a:latin typeface="Cambria" panose="02040503050406030204" pitchFamily="18" charset="0"/>
              </a:rPr>
              <a:t>Trust terminology includes words such as “shall”, “must”, “required</a:t>
            </a:r>
            <a:r>
              <a:rPr lang="en-US" sz="14800" dirty="0">
                <a:latin typeface="Cambria" panose="02040503050406030204" pitchFamily="18" charset="0"/>
              </a:rPr>
              <a:t>”</a:t>
            </a:r>
          </a:p>
          <a:p>
            <a:pPr marL="0" indent="0">
              <a:buNone/>
            </a:pPr>
            <a:r>
              <a:rPr lang="en-US" dirty="0">
                <a:latin typeface="Cambria" panose="02040503050406030204" pitchFamily="18" charset="0"/>
              </a:rPr>
              <a:t> </a:t>
            </a:r>
          </a:p>
          <a:p>
            <a:pPr marL="0" indent="0">
              <a:buNone/>
            </a:pPr>
            <a:endParaRPr lang="en-US" dirty="0">
              <a:solidFill>
                <a:srgbClr val="FF0000"/>
              </a:solidFill>
            </a:endParaRPr>
          </a:p>
        </p:txBody>
      </p:sp>
    </p:spTree>
    <p:extLst>
      <p:ext uri="{BB962C8B-B14F-4D97-AF65-F5344CB8AC3E}">
        <p14:creationId xmlns:p14="http://schemas.microsoft.com/office/powerpoint/2010/main" val="18001494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0206-E291-42FB-B35E-8A91E2740591}"/>
              </a:ext>
            </a:extLst>
          </p:cNvPr>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Competency</a:t>
            </a:r>
            <a:endParaRPr lang="en-US" sz="3600"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AFC797D0-BDAF-4E8B-AF09-7DE8195B5200}"/>
              </a:ext>
            </a:extLst>
          </p:cNvPr>
          <p:cNvSpPr>
            <a:spLocks noGrp="1"/>
          </p:cNvSpPr>
          <p:nvPr>
            <p:ph idx="1"/>
          </p:nvPr>
        </p:nvSpPr>
        <p:spPr/>
        <p:txBody>
          <a:bodyPr>
            <a:normAutofit lnSpcReduction="10000"/>
          </a:bodyPr>
          <a:lstStyle/>
          <a:p>
            <a:pPr marL="461963" lvl="3" indent="-234950"/>
            <a:r>
              <a:rPr lang="en-US" sz="2400" dirty="0">
                <a:latin typeface="Cambria" panose="02040503050406030204" pitchFamily="18" charset="0"/>
                <a:ea typeface="Cambria" panose="02040503050406030204" pitchFamily="18" charset="0"/>
              </a:rPr>
              <a:t>A lawyer shall provide competent representation to a client. Competent representation requires the legal knowledge, skill, thoroughness, and preparation reasonably necessary for the representation. </a:t>
            </a:r>
          </a:p>
          <a:p>
            <a:pPr marL="461963" lvl="3" indent="-234950"/>
            <a:r>
              <a:rPr lang="en-US" sz="2400" dirty="0">
                <a:latin typeface="Cambria" panose="02040503050406030204" pitchFamily="18" charset="0"/>
                <a:ea typeface="Cambria" panose="02040503050406030204" pitchFamily="18" charset="0"/>
              </a:rPr>
              <a:t>A lawyer need not necessarily have special training or prior experience to handle legal problems of a type with which the lawyer is unfamiliar. A newly admitted lawyer can be as competent as a practitioner with long experience. Some important legal skills, such as the analysis of precedent, the evaluation of evidence and legal drafting, are required in all legal problems. Perhaps the most fundamental legal skill consists of determining what kind of legal problems a situation may involve, a skill that necessarily transcends any particular specialized knowledge. A lawyer can provide adequate representation in a wholly novel field through necessary study. Competent representation can also be provided through the association of a lawyer established competence in the field in question. </a:t>
            </a:r>
          </a:p>
          <a:p>
            <a:endParaRPr lang="en-US" dirty="0"/>
          </a:p>
        </p:txBody>
      </p:sp>
    </p:spTree>
    <p:extLst>
      <p:ext uri="{BB962C8B-B14F-4D97-AF65-F5344CB8AC3E}">
        <p14:creationId xmlns:p14="http://schemas.microsoft.com/office/powerpoint/2010/main" val="223570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A622-5C0E-4ACE-B8DF-D80AB3F8D247}"/>
              </a:ext>
            </a:extLst>
          </p:cNvPr>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Case 3</a:t>
            </a:r>
          </a:p>
        </p:txBody>
      </p:sp>
      <p:sp>
        <p:nvSpPr>
          <p:cNvPr id="3" name="Content Placeholder 2">
            <a:extLst>
              <a:ext uri="{FF2B5EF4-FFF2-40B4-BE49-F238E27FC236}">
                <a16:creationId xmlns:a16="http://schemas.microsoft.com/office/drawing/2014/main" id="{E43967BA-EB81-467E-A17A-46F1AEBA4036}"/>
              </a:ext>
            </a:extLst>
          </p:cNvPr>
          <p:cNvSpPr>
            <a:spLocks noGrp="1"/>
          </p:cNvSpPr>
          <p:nvPr>
            <p:ph idx="1"/>
          </p:nvPr>
        </p:nvSpPr>
        <p:spPr/>
        <p:txBody>
          <a:bodyPr/>
          <a:lstStyle/>
          <a:p>
            <a:pPr marL="0" lvl="2" indent="0">
              <a:buNone/>
            </a:pPr>
            <a:r>
              <a:rPr lang="en-US" sz="2600" dirty="0">
                <a:latin typeface="Cambria" panose="02040503050406030204" pitchFamily="18" charset="0"/>
                <a:ea typeface="Cambria" panose="02040503050406030204" pitchFamily="18" charset="0"/>
              </a:rPr>
              <a:t>Five years ago, you drafted an estate plan for a client which included a Living Trust, Health Care Proxy and Durable Power of Attorney. The client, a single man with no children, who had roughly 5 million dollars in total assets at the time, named his niece as his successor trustee, health care proxy and attorney in fact, with his nephew as the backup agent. At the time of the signing the client was competent and in good health, however after suffering a stroke the client is now not able to communicate. You receive a call from the nephew that the niece has purchased a new car, taken several trips and is renovating her home. The nephew further states that his uncle is living alone with limited support and his is concerned for his safety. </a:t>
            </a:r>
          </a:p>
          <a:p>
            <a:endParaRPr lang="en-US" dirty="0"/>
          </a:p>
        </p:txBody>
      </p:sp>
    </p:spTree>
    <p:extLst>
      <p:ext uri="{BB962C8B-B14F-4D97-AF65-F5344CB8AC3E}">
        <p14:creationId xmlns:p14="http://schemas.microsoft.com/office/powerpoint/2010/main" val="11181049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F1F90-A5A9-4EFE-A8CE-16054498DF1E}"/>
              </a:ext>
            </a:extLst>
          </p:cNvPr>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Client with Diminished Capacity</a:t>
            </a:r>
          </a:p>
        </p:txBody>
      </p:sp>
      <p:sp>
        <p:nvSpPr>
          <p:cNvPr id="3" name="Content Placeholder 2">
            <a:extLst>
              <a:ext uri="{FF2B5EF4-FFF2-40B4-BE49-F238E27FC236}">
                <a16:creationId xmlns:a16="http://schemas.microsoft.com/office/drawing/2014/main" id="{4306537B-E007-4E1C-B925-9624438EC8C1}"/>
              </a:ext>
            </a:extLst>
          </p:cNvPr>
          <p:cNvSpPr>
            <a:spLocks noGrp="1"/>
          </p:cNvSpPr>
          <p:nvPr>
            <p:ph idx="1"/>
          </p:nvPr>
        </p:nvSpPr>
        <p:spPr>
          <a:xfrm>
            <a:off x="838200" y="1515291"/>
            <a:ext cx="10515600" cy="4661672"/>
          </a:xfrm>
        </p:spPr>
        <p:txBody>
          <a:bodyPr>
            <a:noAutofit/>
          </a:bodyPr>
          <a:lstStyle/>
          <a:p>
            <a:pPr marL="287338" lvl="3" indent="-287338">
              <a:buNone/>
            </a:pPr>
            <a:r>
              <a:rPr lang="en-US" sz="2400" dirty="0">
                <a:latin typeface="Cambria" panose="02040503050406030204" pitchFamily="18" charset="0"/>
                <a:ea typeface="Cambria" panose="02040503050406030204" pitchFamily="18" charset="0"/>
              </a:rPr>
              <a:t>(a) When a client’s ability to make adequately considered decisions in connection with a representation is diminished, whether because of minority, mental impairment or for some other reason, the lawyer shall, as far as reasonable possible, maintain a normal client-lawyer relationship with the client. </a:t>
            </a:r>
          </a:p>
          <a:p>
            <a:pPr marL="287338" lvl="3" indent="-287338">
              <a:buNone/>
            </a:pPr>
            <a:r>
              <a:rPr lang="en-US" sz="2400" dirty="0">
                <a:latin typeface="Cambria" panose="02040503050406030204" pitchFamily="18" charset="0"/>
                <a:ea typeface="Cambria" panose="02040503050406030204" pitchFamily="18" charset="0"/>
              </a:rPr>
              <a:t>(b) When the lawyer reasonably believes that the client has diminished capacity that prevents the client from making an adequately considered decision regarding a specific issue that is part of the representation, is at risk of substantial physical, financial or other harm unless action is taken, and cannot adequately act in the client's own interest, the lawyer may take reasonably necessary protective action in connection with the representation, including consulting individuals or entities that have ability to take action to protect the client and, in appropriate cases, seeking the appointment of a guardian ad litem, conservator, or guardian. </a:t>
            </a:r>
          </a:p>
        </p:txBody>
      </p:sp>
    </p:spTree>
    <p:extLst>
      <p:ext uri="{BB962C8B-B14F-4D97-AF65-F5344CB8AC3E}">
        <p14:creationId xmlns:p14="http://schemas.microsoft.com/office/powerpoint/2010/main" val="31725399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F1F90-A5A9-4EFE-A8CE-16054498DF1E}"/>
              </a:ext>
            </a:extLst>
          </p:cNvPr>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Client with Diminished Capacity (continued)</a:t>
            </a:r>
          </a:p>
        </p:txBody>
      </p:sp>
      <p:sp>
        <p:nvSpPr>
          <p:cNvPr id="3" name="Content Placeholder 2">
            <a:extLst>
              <a:ext uri="{FF2B5EF4-FFF2-40B4-BE49-F238E27FC236}">
                <a16:creationId xmlns:a16="http://schemas.microsoft.com/office/drawing/2014/main" id="{4306537B-E007-4E1C-B925-9624438EC8C1}"/>
              </a:ext>
            </a:extLst>
          </p:cNvPr>
          <p:cNvSpPr>
            <a:spLocks noGrp="1"/>
          </p:cNvSpPr>
          <p:nvPr>
            <p:ph idx="1"/>
          </p:nvPr>
        </p:nvSpPr>
        <p:spPr/>
        <p:txBody>
          <a:bodyPr>
            <a:noAutofit/>
          </a:bodyPr>
          <a:lstStyle/>
          <a:p>
            <a:pPr marL="287338" indent="-287338">
              <a:buNone/>
            </a:pPr>
            <a:r>
              <a:rPr lang="en-US" sz="2400" dirty="0"/>
              <a:t>(c) </a:t>
            </a:r>
            <a:r>
              <a:rPr lang="en-US" sz="2600" dirty="0">
                <a:latin typeface="Cambria" panose="02040503050406030204" pitchFamily="18" charset="0"/>
                <a:ea typeface="Cambria" panose="02040503050406030204" pitchFamily="18" charset="0"/>
              </a:rPr>
              <a:t>Confidential information relating to the representation of a client with diminished capacity is protected by Rule 1.6. When taking protective action pursuant to paragraph (b), the lawyer is impliedly authorized under Rule 1.6(a) to reveal confidential information about the client, but only to the extent reasonably necessary to protect the client's interests</a:t>
            </a:r>
          </a:p>
        </p:txBody>
      </p:sp>
    </p:spTree>
    <p:extLst>
      <p:ext uri="{BB962C8B-B14F-4D97-AF65-F5344CB8AC3E}">
        <p14:creationId xmlns:p14="http://schemas.microsoft.com/office/powerpoint/2010/main" val="149064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4883FE-5F07-43FF-8D24-0F24E798471B}"/>
              </a:ext>
            </a:extLst>
          </p:cNvPr>
          <p:cNvSpPr>
            <a:spLocks noGrp="1"/>
          </p:cNvSpPr>
          <p:nvPr>
            <p:ph type="ctrTitle"/>
          </p:nvPr>
        </p:nvSpPr>
        <p:spPr/>
        <p:txBody>
          <a:bodyPr/>
          <a:lstStyle/>
          <a:p>
            <a:r>
              <a:rPr lang="en-US" b="1" dirty="0">
                <a:latin typeface="Cambria" panose="02040503050406030204" pitchFamily="18" charset="0"/>
                <a:ea typeface="Cambria" panose="02040503050406030204" pitchFamily="18" charset="0"/>
              </a:rPr>
              <a:t>Questions?</a:t>
            </a:r>
          </a:p>
        </p:txBody>
      </p:sp>
      <p:sp>
        <p:nvSpPr>
          <p:cNvPr id="5" name="Subtitle 4">
            <a:extLst>
              <a:ext uri="{FF2B5EF4-FFF2-40B4-BE49-F238E27FC236}">
                <a16:creationId xmlns:a16="http://schemas.microsoft.com/office/drawing/2014/main" id="{E5B17EEF-5BDE-49E7-8778-4D2DDDB78E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033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Complex Trust</a:t>
            </a:r>
          </a:p>
        </p:txBody>
      </p:sp>
      <p:sp>
        <p:nvSpPr>
          <p:cNvPr id="3" name="Content Placeholder 2"/>
          <p:cNvSpPr>
            <a:spLocks noGrp="1"/>
          </p:cNvSpPr>
          <p:nvPr>
            <p:ph idx="1"/>
          </p:nvPr>
        </p:nvSpPr>
        <p:spPr>
          <a:xfrm>
            <a:off x="838200" y="1563758"/>
            <a:ext cx="8229600" cy="4422364"/>
          </a:xfrm>
        </p:spPr>
        <p:txBody>
          <a:bodyPr>
            <a:normAutofit/>
          </a:bodyPr>
          <a:lstStyle/>
          <a:p>
            <a:r>
              <a:rPr lang="en-US" sz="3200" dirty="0">
                <a:latin typeface="Cambria" panose="02040503050406030204" pitchFamily="18" charset="0"/>
              </a:rPr>
              <a:t>Accumulates income, or</a:t>
            </a:r>
          </a:p>
          <a:p>
            <a:r>
              <a:rPr lang="en-US" sz="3200" dirty="0">
                <a:latin typeface="Cambria" panose="02040503050406030204" pitchFamily="18" charset="0"/>
              </a:rPr>
              <a:t>Makes discretionary distributions of income or makes mandatory or discretionary distributions of principal, or</a:t>
            </a:r>
          </a:p>
          <a:p>
            <a:r>
              <a:rPr lang="en-US" sz="3200" dirty="0">
                <a:latin typeface="Cambria" panose="02040503050406030204" pitchFamily="18" charset="0"/>
              </a:rPr>
              <a:t>Makes distributions to charity</a:t>
            </a:r>
          </a:p>
          <a:p>
            <a:r>
              <a:rPr lang="en-US" sz="3200" dirty="0">
                <a:latin typeface="Cambria" panose="02040503050406030204" pitchFamily="18" charset="0"/>
              </a:rPr>
              <a:t>Trust terminology includes words such as “may”, “in the Trustee’s discretion”</a:t>
            </a:r>
          </a:p>
          <a:p>
            <a:endParaRPr lang="en-US" sz="3600" dirty="0"/>
          </a:p>
          <a:p>
            <a:pPr marL="0" indent="0">
              <a:buNone/>
            </a:pPr>
            <a:endParaRPr lang="en-US" sz="3600" dirty="0">
              <a:solidFill>
                <a:srgbClr val="FF0000"/>
              </a:solidFill>
            </a:endParaRPr>
          </a:p>
          <a:p>
            <a:pPr marL="0" indent="0">
              <a:buNone/>
            </a:pPr>
            <a:endParaRPr lang="en-US" sz="3600" dirty="0"/>
          </a:p>
        </p:txBody>
      </p:sp>
    </p:spTree>
    <p:extLst>
      <p:ext uri="{BB962C8B-B14F-4D97-AF65-F5344CB8AC3E}">
        <p14:creationId xmlns:p14="http://schemas.microsoft.com/office/powerpoint/2010/main" val="340372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Cambria" panose="02040503050406030204" pitchFamily="18" charset="0"/>
              </a:rPr>
              <a:t>Grantor Trust</a:t>
            </a:r>
          </a:p>
        </p:txBody>
      </p:sp>
      <p:sp>
        <p:nvSpPr>
          <p:cNvPr id="3" name="Content Placeholder 2"/>
          <p:cNvSpPr>
            <a:spLocks noGrp="1"/>
          </p:cNvSpPr>
          <p:nvPr>
            <p:ph idx="1"/>
          </p:nvPr>
        </p:nvSpPr>
        <p:spPr/>
        <p:txBody>
          <a:bodyPr>
            <a:normAutofit/>
          </a:bodyPr>
          <a:lstStyle/>
          <a:p>
            <a:r>
              <a:rPr lang="en-US" sz="3300" dirty="0">
                <a:latin typeface="Cambria" panose="02040503050406030204" pitchFamily="18" charset="0"/>
              </a:rPr>
              <a:t>May be revocable or irrevocable</a:t>
            </a:r>
          </a:p>
          <a:p>
            <a:r>
              <a:rPr lang="en-US" sz="3300" dirty="0">
                <a:latin typeface="Cambria" panose="02040503050406030204" pitchFamily="18" charset="0"/>
              </a:rPr>
              <a:t>Grantor or beneficiary has one or more “powers” described in IRC Sections 673-678</a:t>
            </a:r>
          </a:p>
          <a:p>
            <a:r>
              <a:rPr lang="en-US" sz="3300" dirty="0">
                <a:latin typeface="Cambria" panose="02040503050406030204" pitchFamily="18" charset="0"/>
              </a:rPr>
              <a:t>Result: All income, expenses and credits “flow through” and are taxed to the Grantor or beneficiary regardless of whether distributions are made</a:t>
            </a:r>
          </a:p>
          <a:p>
            <a:r>
              <a:rPr lang="en-US" sz="3300" dirty="0">
                <a:latin typeface="Cambria" panose="02040503050406030204" pitchFamily="18" charset="0"/>
              </a:rPr>
              <a:t>Subchapter A-D, Subchapter J (rules for taxation of trusts and estates) do not apply to Grantor trusts </a:t>
            </a:r>
          </a:p>
        </p:txBody>
      </p:sp>
    </p:spTree>
    <p:extLst>
      <p:ext uri="{BB962C8B-B14F-4D97-AF65-F5344CB8AC3E}">
        <p14:creationId xmlns:p14="http://schemas.microsoft.com/office/powerpoint/2010/main" val="43590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63470" cy="1325563"/>
          </a:xfrm>
        </p:spPr>
        <p:txBody>
          <a:bodyPr>
            <a:noAutofit/>
          </a:bodyPr>
          <a:lstStyle/>
          <a:p>
            <a:r>
              <a:rPr lang="en-US" sz="4000" b="1" dirty="0">
                <a:latin typeface="Cambria" panose="02040503050406030204" pitchFamily="18" charset="0"/>
              </a:rPr>
              <a:t>Common</a:t>
            </a:r>
            <a:r>
              <a:rPr lang="en-US" sz="4000" b="1" dirty="0"/>
              <a:t> </a:t>
            </a:r>
            <a:r>
              <a:rPr lang="en-US" sz="4000" b="1" dirty="0">
                <a:latin typeface="Cambria" panose="02040503050406030204" pitchFamily="18" charset="0"/>
              </a:rPr>
              <a:t>Provisions for Grantor Trust Status</a:t>
            </a:r>
          </a:p>
        </p:txBody>
      </p:sp>
      <p:sp>
        <p:nvSpPr>
          <p:cNvPr id="3" name="Content Placeholder 2"/>
          <p:cNvSpPr>
            <a:spLocks noGrp="1"/>
          </p:cNvSpPr>
          <p:nvPr>
            <p:ph idx="1"/>
          </p:nvPr>
        </p:nvSpPr>
        <p:spPr/>
        <p:txBody>
          <a:bodyPr>
            <a:noAutofit/>
          </a:bodyPr>
          <a:lstStyle/>
          <a:p>
            <a:r>
              <a:rPr lang="en-US" dirty="0">
                <a:latin typeface="Cambria" panose="02040503050406030204" pitchFamily="18" charset="0"/>
              </a:rPr>
              <a:t>Revocable Trusts</a:t>
            </a:r>
          </a:p>
          <a:p>
            <a:pPr lvl="1"/>
            <a:r>
              <a:rPr lang="en-US" sz="2800" dirty="0">
                <a:latin typeface="Cambria" panose="02040503050406030204" pitchFamily="18" charset="0"/>
              </a:rPr>
              <a:t>Typically, the Grantor retains most of the powers included under IRC Sections 673-678 in a common revocable living trust, such as the Power to Control Beneficial Enjoyment, Administrative Powers and Power to Revoke</a:t>
            </a:r>
          </a:p>
          <a:p>
            <a:r>
              <a:rPr lang="en-US" dirty="0">
                <a:latin typeface="Cambria" panose="02040503050406030204" pitchFamily="18" charset="0"/>
              </a:rPr>
              <a:t>Irrevocable Grantor Trusts – Intentionally Defective Grantor Trusts (“IDGTs”)</a:t>
            </a:r>
          </a:p>
          <a:p>
            <a:pPr lvl="1"/>
            <a:r>
              <a:rPr lang="en-US" sz="2800" dirty="0">
                <a:latin typeface="Cambria" panose="02040503050406030204" pitchFamily="18" charset="0"/>
              </a:rPr>
              <a:t>Power of Substitution of Assets</a:t>
            </a:r>
          </a:p>
          <a:p>
            <a:pPr lvl="1"/>
            <a:r>
              <a:rPr lang="en-US" sz="2800" dirty="0">
                <a:latin typeface="Cambria" panose="02040503050406030204" pitchFamily="18" charset="0"/>
              </a:rPr>
              <a:t>Power to Add Charities as Beneficiaries</a:t>
            </a:r>
          </a:p>
          <a:p>
            <a:pPr lvl="1"/>
            <a:r>
              <a:rPr lang="en-US" sz="2800" dirty="0">
                <a:latin typeface="Cambria" panose="02040503050406030204" pitchFamily="18" charset="0"/>
              </a:rPr>
              <a:t>Power to Enable Grantor to Borrow</a:t>
            </a:r>
          </a:p>
        </p:txBody>
      </p:sp>
    </p:spTree>
    <p:extLst>
      <p:ext uri="{BB962C8B-B14F-4D97-AF65-F5344CB8AC3E}">
        <p14:creationId xmlns:p14="http://schemas.microsoft.com/office/powerpoint/2010/main" val="262836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latin typeface="Cambria" panose="02040503050406030204" pitchFamily="18" charset="0"/>
              </a:rPr>
              <a:t>Income Taxation of Trusts and Estates</a:t>
            </a:r>
          </a:p>
        </p:txBody>
      </p:sp>
      <p:sp>
        <p:nvSpPr>
          <p:cNvPr id="3" name="Content Placeholder 2"/>
          <p:cNvSpPr>
            <a:spLocks noGrp="1"/>
          </p:cNvSpPr>
          <p:nvPr>
            <p:ph idx="1"/>
          </p:nvPr>
        </p:nvSpPr>
        <p:spPr>
          <a:xfrm>
            <a:off x="838200" y="1825624"/>
            <a:ext cx="10515600" cy="4673649"/>
          </a:xfrm>
        </p:spPr>
        <p:txBody>
          <a:bodyPr>
            <a:noAutofit/>
          </a:bodyPr>
          <a:lstStyle/>
          <a:p>
            <a:pPr>
              <a:lnSpc>
                <a:spcPct val="150000"/>
              </a:lnSpc>
            </a:pPr>
            <a:r>
              <a:rPr lang="en-US" sz="4000" dirty="0">
                <a:latin typeface="Cambria" panose="02040503050406030204" pitchFamily="18" charset="0"/>
              </a:rPr>
              <a:t>Separate Taxable Entities</a:t>
            </a:r>
          </a:p>
          <a:p>
            <a:pPr>
              <a:lnSpc>
                <a:spcPct val="150000"/>
              </a:lnSpc>
            </a:pPr>
            <a:r>
              <a:rPr lang="en-US" sz="4000" dirty="0">
                <a:latin typeface="Cambria" panose="02040503050406030204" pitchFamily="18" charset="0"/>
              </a:rPr>
              <a:t>Tax Year and Method of Accounting</a:t>
            </a:r>
          </a:p>
          <a:p>
            <a:pPr lvl="1">
              <a:lnSpc>
                <a:spcPct val="100000"/>
              </a:lnSpc>
            </a:pPr>
            <a:r>
              <a:rPr lang="en-US" sz="4000" dirty="0">
                <a:latin typeface="Cambria" panose="02040503050406030204" pitchFamily="18" charset="0"/>
              </a:rPr>
              <a:t>Only estates eligible to elect a </a:t>
            </a:r>
          </a:p>
          <a:p>
            <a:pPr marL="457200" lvl="1" indent="0">
              <a:lnSpc>
                <a:spcPct val="100000"/>
              </a:lnSpc>
              <a:buNone/>
            </a:pPr>
            <a:r>
              <a:rPr lang="en-US" sz="4000" dirty="0">
                <a:latin typeface="Cambria" panose="02040503050406030204" pitchFamily="18" charset="0"/>
              </a:rPr>
              <a:t>  fiscal year-end</a:t>
            </a:r>
          </a:p>
          <a:p>
            <a:pPr>
              <a:lnSpc>
                <a:spcPct val="150000"/>
              </a:lnSpc>
            </a:pPr>
            <a:r>
              <a:rPr lang="en-US" sz="4000" dirty="0">
                <a:latin typeface="Cambria" panose="02040503050406030204" pitchFamily="18" charset="0"/>
              </a:rPr>
              <a:t>Income Taxed to Entity or Beneficiary </a:t>
            </a:r>
          </a:p>
        </p:txBody>
      </p:sp>
    </p:spTree>
    <p:extLst>
      <p:ext uri="{BB962C8B-B14F-4D97-AF65-F5344CB8AC3E}">
        <p14:creationId xmlns:p14="http://schemas.microsoft.com/office/powerpoint/2010/main" val="3155566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4648</TotalTime>
  <Words>3324</Words>
  <Application>Microsoft Office PowerPoint</Application>
  <PresentationFormat>Widescreen</PresentationFormat>
  <Paragraphs>290</Paragraphs>
  <Slides>54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0" baseType="lpstr">
      <vt:lpstr>Arial</vt:lpstr>
      <vt:lpstr>Calibri</vt:lpstr>
      <vt:lpstr>Calibri Light</vt:lpstr>
      <vt:lpstr>Cambria</vt:lpstr>
      <vt:lpstr>Office Theme</vt:lpstr>
      <vt:lpstr>Worksheet</vt:lpstr>
      <vt:lpstr>Income Taxation  of  Trusts and Estates</vt:lpstr>
      <vt:lpstr>Agenda</vt:lpstr>
      <vt:lpstr>Where to begin?</vt:lpstr>
      <vt:lpstr>Types of Trusts</vt:lpstr>
      <vt:lpstr>Simple Trust</vt:lpstr>
      <vt:lpstr>Complex Trust</vt:lpstr>
      <vt:lpstr>Grantor Trust</vt:lpstr>
      <vt:lpstr>Common Provisions for Grantor Trust Status</vt:lpstr>
      <vt:lpstr>Income Taxation of Trusts and Estates</vt:lpstr>
      <vt:lpstr>Internal Revenue Code Outline</vt:lpstr>
      <vt:lpstr>2021 Fiduciary Income Tax Rates - §1(e)</vt:lpstr>
      <vt:lpstr>Net Investment Income (NII) Tax </vt:lpstr>
      <vt:lpstr>Income Taxed to Either  Entity or Beneficiary</vt:lpstr>
      <vt:lpstr>Trust Accounting Income (TAI)</vt:lpstr>
      <vt:lpstr>Taxable Income of Trust or Estate</vt:lpstr>
      <vt:lpstr> Personal Exemption (IRC §642(b)(3))</vt:lpstr>
      <vt:lpstr>Charitable Deduction- Sec. 642(c)</vt:lpstr>
      <vt:lpstr>Deductions</vt:lpstr>
      <vt:lpstr>Changes pursuant to the  Tax Cuts and Jobs Act</vt:lpstr>
      <vt:lpstr>Miscellaneous Deductions Subject to The 2% Floor </vt:lpstr>
      <vt:lpstr> Knight v. Commissioner, 128 S.Ct. 782(1/16/08) </vt:lpstr>
      <vt:lpstr>Unbundling Exception</vt:lpstr>
      <vt:lpstr>Non-Deductible Expenses - Sec. 265</vt:lpstr>
      <vt:lpstr>Distributable Net Income (DNI)</vt:lpstr>
      <vt:lpstr>DNI- Sec. 643 (a)</vt:lpstr>
      <vt:lpstr>DNI- Sec. 643 (a)</vt:lpstr>
      <vt:lpstr>Specific Bequests- Sec. 663(a)(1)</vt:lpstr>
      <vt:lpstr>Year of Termination</vt:lpstr>
      <vt:lpstr>State Income Tax</vt:lpstr>
      <vt:lpstr>Massachusetts Income Tax</vt:lpstr>
      <vt:lpstr>Where to File? </vt:lpstr>
      <vt:lpstr>Common Elections to Consider</vt:lpstr>
      <vt:lpstr>Section 643(e)(3) Election  </vt:lpstr>
      <vt:lpstr>Section 643(e)(3) Election (Cont.)</vt:lpstr>
      <vt:lpstr>Section 643(e)(3) Election (Cont.) </vt:lpstr>
      <vt:lpstr>Section 643(e)(3) Election (Cont.) </vt:lpstr>
      <vt:lpstr>Section 645 Election  </vt:lpstr>
      <vt:lpstr>Section 645 Election (cont.) </vt:lpstr>
      <vt:lpstr>Section 663(b) Election  </vt:lpstr>
      <vt:lpstr>Section 663(b) Election (Cont.) </vt:lpstr>
      <vt:lpstr>Section 663(b) Election (Cont.) </vt:lpstr>
      <vt:lpstr>PowerPoint Presentation</vt:lpstr>
      <vt:lpstr>PowerPoint Presentation</vt:lpstr>
      <vt:lpstr>Summary</vt:lpstr>
      <vt:lpstr>Questions?</vt:lpstr>
      <vt:lpstr>Ethical Considerations  in Estate Planning</vt:lpstr>
      <vt:lpstr>Case 1</vt:lpstr>
      <vt:lpstr>Conflicts of Interest </vt:lpstr>
      <vt:lpstr>Case 2</vt:lpstr>
      <vt:lpstr>Competency</vt:lpstr>
      <vt:lpstr>Case 3</vt:lpstr>
      <vt:lpstr>Client with Diminished Capacity</vt:lpstr>
      <vt:lpstr>Client with Diminished Capacity (continued)</vt:lpstr>
      <vt:lpstr>Questions?</vt:lpstr>
    </vt:vector>
  </TitlesOfParts>
  <Company>Marcum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Paladino, Caroline</dc:creator>
  <cp:lastModifiedBy>Richelle Maguire</cp:lastModifiedBy>
  <cp:revision>82</cp:revision>
  <cp:lastPrinted>2021-08-02T14:49:01Z</cp:lastPrinted>
  <dcterms:created xsi:type="dcterms:W3CDTF">2016-05-03T15:31:54Z</dcterms:created>
  <dcterms:modified xsi:type="dcterms:W3CDTF">2021-08-02T14:49:03Z</dcterms:modified>
</cp:coreProperties>
</file>