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Lst>
  <p:notesMasterIdLst>
    <p:notesMasterId r:id="rId39"/>
  </p:notesMasterIdLst>
  <p:handoutMasterIdLst>
    <p:handoutMasterId r:id="rId40"/>
  </p:handoutMasterIdLst>
  <p:sldIdLst>
    <p:sldId id="256" r:id="rId2"/>
    <p:sldId id="329" r:id="rId3"/>
    <p:sldId id="340" r:id="rId4"/>
    <p:sldId id="333" r:id="rId5"/>
    <p:sldId id="336" r:id="rId6"/>
    <p:sldId id="266" r:id="rId7"/>
    <p:sldId id="330" r:id="rId8"/>
    <p:sldId id="332" r:id="rId9"/>
    <p:sldId id="363" r:id="rId10"/>
    <p:sldId id="334" r:id="rId11"/>
    <p:sldId id="335" r:id="rId12"/>
    <p:sldId id="365" r:id="rId13"/>
    <p:sldId id="352" r:id="rId14"/>
    <p:sldId id="359" r:id="rId15"/>
    <p:sldId id="353" r:id="rId16"/>
    <p:sldId id="360" r:id="rId17"/>
    <p:sldId id="361" r:id="rId18"/>
    <p:sldId id="367" r:id="rId19"/>
    <p:sldId id="376" r:id="rId20"/>
    <p:sldId id="377" r:id="rId21"/>
    <p:sldId id="378" r:id="rId22"/>
    <p:sldId id="379" r:id="rId23"/>
    <p:sldId id="369" r:id="rId24"/>
    <p:sldId id="344" r:id="rId25"/>
    <p:sldId id="342" r:id="rId26"/>
    <p:sldId id="337" r:id="rId27"/>
    <p:sldId id="355" r:id="rId28"/>
    <p:sldId id="339" r:id="rId29"/>
    <p:sldId id="338" r:id="rId30"/>
    <p:sldId id="356" r:id="rId31"/>
    <p:sldId id="346" r:id="rId32"/>
    <p:sldId id="347" r:id="rId33"/>
    <p:sldId id="349" r:id="rId34"/>
    <p:sldId id="357" r:id="rId35"/>
    <p:sldId id="350" r:id="rId36"/>
    <p:sldId id="351" r:id="rId37"/>
    <p:sldId id="358"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66"/>
    <a:srgbClr val="DDDDD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2" autoAdjust="0"/>
    <p:restoredTop sz="86380" autoAdjust="0"/>
  </p:normalViewPr>
  <p:slideViewPr>
    <p:cSldViewPr>
      <p:cViewPr varScale="1">
        <p:scale>
          <a:sx n="74" d="100"/>
          <a:sy n="74" d="100"/>
        </p:scale>
        <p:origin x="102" y="66"/>
      </p:cViewPr>
      <p:guideLst>
        <p:guide orient="horz" pos="2160"/>
        <p:guide pos="2880"/>
      </p:guideLst>
    </p:cSldViewPr>
  </p:slideViewPr>
  <p:outlineViewPr>
    <p:cViewPr>
      <p:scale>
        <a:sx n="33" d="100"/>
        <a:sy n="33" d="100"/>
      </p:scale>
      <p:origin x="0" y="2572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22" y="-10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062" tIns="46031" rIns="92062" bIns="46031" numCol="1" anchor="t" anchorCtr="0" compatLnSpc="1">
            <a:prstTxWarp prst="textNoShape">
              <a:avLst/>
            </a:prstTxWarp>
          </a:bodyPr>
          <a:lstStyle>
            <a:lvl1pPr eaLnBrk="0" hangingPunct="0">
              <a:defRPr sz="1200">
                <a:latin typeface="Arial" charset="0"/>
              </a:defRPr>
            </a:lvl1pPr>
          </a:lstStyle>
          <a:p>
            <a:pPr>
              <a:defRPr/>
            </a:pPr>
            <a:endParaRPr lang="en-US" dirty="0"/>
          </a:p>
        </p:txBody>
      </p:sp>
      <p:sp>
        <p:nvSpPr>
          <p:cNvPr id="33795" name="Rectangle 3"/>
          <p:cNvSpPr>
            <a:spLocks noGrp="1" noChangeArrowheads="1"/>
          </p:cNvSpPr>
          <p:nvPr>
            <p:ph type="dt" sz="quarter" idx="1"/>
          </p:nvPr>
        </p:nvSpPr>
        <p:spPr bwMode="auto">
          <a:xfrm>
            <a:off x="3970135" y="0"/>
            <a:ext cx="3038648" cy="465138"/>
          </a:xfrm>
          <a:prstGeom prst="rect">
            <a:avLst/>
          </a:prstGeom>
          <a:noFill/>
          <a:ln w="9525">
            <a:noFill/>
            <a:miter lim="800000"/>
            <a:headEnd/>
            <a:tailEnd/>
          </a:ln>
          <a:effectLst/>
        </p:spPr>
        <p:txBody>
          <a:bodyPr vert="horz" wrap="square" lIns="92062" tIns="46031" rIns="92062" bIns="46031" numCol="1" anchor="t" anchorCtr="0" compatLnSpc="1">
            <a:prstTxWarp prst="textNoShape">
              <a:avLst/>
            </a:prstTxWarp>
          </a:bodyPr>
          <a:lstStyle>
            <a:lvl1pPr algn="r" eaLnBrk="0" hangingPunct="0">
              <a:defRPr sz="1200">
                <a:latin typeface="Arial" charset="0"/>
              </a:defRPr>
            </a:lvl1pPr>
          </a:lstStyle>
          <a:p>
            <a:pPr>
              <a:defRPr/>
            </a:pPr>
            <a:fld id="{E29BBC40-BF22-4FE0-A346-87E36D7BC0EB}" type="datetimeFigureOut">
              <a:rPr lang="en-US"/>
              <a:pPr>
                <a:defRPr/>
              </a:pPr>
              <a:t>7/15/2021</a:t>
            </a:fld>
            <a:endParaRPr lang="en-US" dirty="0"/>
          </a:p>
        </p:txBody>
      </p:sp>
      <p:sp>
        <p:nvSpPr>
          <p:cNvPr id="33796" name="Rectangle 4"/>
          <p:cNvSpPr>
            <a:spLocks noGrp="1" noChangeArrowheads="1"/>
          </p:cNvSpPr>
          <p:nvPr>
            <p:ph type="ftr" sz="quarter" idx="2"/>
          </p:nvPr>
        </p:nvSpPr>
        <p:spPr bwMode="auto">
          <a:xfrm>
            <a:off x="0" y="8829675"/>
            <a:ext cx="3038649" cy="465138"/>
          </a:xfrm>
          <a:prstGeom prst="rect">
            <a:avLst/>
          </a:prstGeom>
          <a:noFill/>
          <a:ln w="9525">
            <a:noFill/>
            <a:miter lim="800000"/>
            <a:headEnd/>
            <a:tailEnd/>
          </a:ln>
          <a:effectLst/>
        </p:spPr>
        <p:txBody>
          <a:bodyPr vert="horz" wrap="square" lIns="92062" tIns="46031" rIns="92062" bIns="46031" numCol="1" anchor="b" anchorCtr="0" compatLnSpc="1">
            <a:prstTxWarp prst="textNoShape">
              <a:avLst/>
            </a:prstTxWarp>
          </a:bodyPr>
          <a:lstStyle>
            <a:lvl1pPr eaLnBrk="0" hangingPunct="0">
              <a:defRPr sz="1200">
                <a:latin typeface="Arial" charset="0"/>
              </a:defRPr>
            </a:lvl1pPr>
          </a:lstStyle>
          <a:p>
            <a:pPr>
              <a:defRPr/>
            </a:pPr>
            <a:endParaRPr lang="en-US" dirty="0"/>
          </a:p>
        </p:txBody>
      </p:sp>
      <p:sp>
        <p:nvSpPr>
          <p:cNvPr id="33797" name="Rectangle 5"/>
          <p:cNvSpPr>
            <a:spLocks noGrp="1" noChangeArrowheads="1"/>
          </p:cNvSpPr>
          <p:nvPr>
            <p:ph type="sldNum" sz="quarter" idx="3"/>
          </p:nvPr>
        </p:nvSpPr>
        <p:spPr bwMode="auto">
          <a:xfrm>
            <a:off x="3970135" y="8829675"/>
            <a:ext cx="3038648" cy="465138"/>
          </a:xfrm>
          <a:prstGeom prst="rect">
            <a:avLst/>
          </a:prstGeom>
          <a:noFill/>
          <a:ln w="9525">
            <a:noFill/>
            <a:miter lim="800000"/>
            <a:headEnd/>
            <a:tailEnd/>
          </a:ln>
          <a:effectLst/>
        </p:spPr>
        <p:txBody>
          <a:bodyPr vert="horz" wrap="square" lIns="92062" tIns="46031" rIns="92062" bIns="46031" numCol="1" anchor="b" anchorCtr="0" compatLnSpc="1">
            <a:prstTxWarp prst="textNoShape">
              <a:avLst/>
            </a:prstTxWarp>
          </a:bodyPr>
          <a:lstStyle>
            <a:lvl1pPr algn="r" eaLnBrk="0" hangingPunct="0">
              <a:defRPr sz="1200">
                <a:latin typeface="Arial" charset="0"/>
              </a:defRPr>
            </a:lvl1pPr>
          </a:lstStyle>
          <a:p>
            <a:pPr>
              <a:defRPr/>
            </a:pPr>
            <a:fld id="{CBE1ADF2-7DD3-4F46-92DE-03F617AF8E18}" type="slidenum">
              <a:rPr lang="en-US"/>
              <a:pPr>
                <a:defRPr/>
              </a:pPr>
              <a:t>‹#›</a:t>
            </a:fld>
            <a:endParaRPr lang="en-US" dirty="0"/>
          </a:p>
        </p:txBody>
      </p:sp>
    </p:spTree>
    <p:extLst>
      <p:ext uri="{BB962C8B-B14F-4D97-AF65-F5344CB8AC3E}">
        <p14:creationId xmlns:p14="http://schemas.microsoft.com/office/powerpoint/2010/main" val="16284499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062" tIns="46031" rIns="92062" bIns="46031"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9459" name="Rectangle 3"/>
          <p:cNvSpPr>
            <a:spLocks noGrp="1" noChangeArrowheads="1"/>
          </p:cNvSpPr>
          <p:nvPr>
            <p:ph type="dt" idx="1"/>
          </p:nvPr>
        </p:nvSpPr>
        <p:spPr bwMode="auto">
          <a:xfrm>
            <a:off x="3970135" y="0"/>
            <a:ext cx="3038648" cy="465138"/>
          </a:xfrm>
          <a:prstGeom prst="rect">
            <a:avLst/>
          </a:prstGeom>
          <a:noFill/>
          <a:ln w="9525">
            <a:noFill/>
            <a:miter lim="800000"/>
            <a:headEnd/>
            <a:tailEnd/>
          </a:ln>
          <a:effectLst/>
        </p:spPr>
        <p:txBody>
          <a:bodyPr vert="horz" wrap="square" lIns="92062" tIns="46031" rIns="92062" bIns="46031"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701848" y="4416426"/>
            <a:ext cx="5608320" cy="4183063"/>
          </a:xfrm>
          <a:prstGeom prst="rect">
            <a:avLst/>
          </a:prstGeom>
          <a:noFill/>
          <a:ln w="9525">
            <a:noFill/>
            <a:miter lim="800000"/>
            <a:headEnd/>
            <a:tailEnd/>
          </a:ln>
          <a:effectLst/>
        </p:spPr>
        <p:txBody>
          <a:bodyPr vert="horz" wrap="square" lIns="92062" tIns="46031" rIns="92062" bIns="460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29675"/>
            <a:ext cx="3038649" cy="465138"/>
          </a:xfrm>
          <a:prstGeom prst="rect">
            <a:avLst/>
          </a:prstGeom>
          <a:noFill/>
          <a:ln w="9525">
            <a:noFill/>
            <a:miter lim="800000"/>
            <a:headEnd/>
            <a:tailEnd/>
          </a:ln>
          <a:effectLst/>
        </p:spPr>
        <p:txBody>
          <a:bodyPr vert="horz" wrap="square" lIns="92062" tIns="46031" rIns="92062" bIns="46031"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9463" name="Rectangle 7"/>
          <p:cNvSpPr>
            <a:spLocks noGrp="1" noChangeArrowheads="1"/>
          </p:cNvSpPr>
          <p:nvPr>
            <p:ph type="sldNum" sz="quarter" idx="5"/>
          </p:nvPr>
        </p:nvSpPr>
        <p:spPr bwMode="auto">
          <a:xfrm>
            <a:off x="3970135" y="8829675"/>
            <a:ext cx="3038648" cy="465138"/>
          </a:xfrm>
          <a:prstGeom prst="rect">
            <a:avLst/>
          </a:prstGeom>
          <a:noFill/>
          <a:ln w="9525">
            <a:noFill/>
            <a:miter lim="800000"/>
            <a:headEnd/>
            <a:tailEnd/>
          </a:ln>
          <a:effectLst/>
        </p:spPr>
        <p:txBody>
          <a:bodyPr vert="horz" wrap="square" lIns="92062" tIns="46031" rIns="92062" bIns="46031" numCol="1" anchor="b" anchorCtr="0" compatLnSpc="1">
            <a:prstTxWarp prst="textNoShape">
              <a:avLst/>
            </a:prstTxWarp>
          </a:bodyPr>
          <a:lstStyle>
            <a:lvl1pPr algn="r" eaLnBrk="1" hangingPunct="1">
              <a:defRPr sz="1200">
                <a:latin typeface="Arial" charset="0"/>
              </a:defRPr>
            </a:lvl1pPr>
          </a:lstStyle>
          <a:p>
            <a:pPr>
              <a:defRPr/>
            </a:pPr>
            <a:fld id="{D5A7F5F8-13FD-4CDD-9672-B2EB5D346422}" type="slidenum">
              <a:rPr lang="en-US"/>
              <a:pPr>
                <a:defRPr/>
              </a:pPr>
              <a:t>‹#›</a:t>
            </a:fld>
            <a:endParaRPr lang="en-US" dirty="0"/>
          </a:p>
        </p:txBody>
      </p:sp>
    </p:spTree>
    <p:extLst>
      <p:ext uri="{BB962C8B-B14F-4D97-AF65-F5344CB8AC3E}">
        <p14:creationId xmlns:p14="http://schemas.microsoft.com/office/powerpoint/2010/main" val="332598205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dirty="0" smtClean="0"/>
          </a:p>
        </p:txBody>
      </p:sp>
      <p:sp>
        <p:nvSpPr>
          <p:cNvPr id="38916" name="Slide Number Placeholder 3"/>
          <p:cNvSpPr>
            <a:spLocks noGrp="1"/>
          </p:cNvSpPr>
          <p:nvPr>
            <p:ph type="sldNum" sz="quarter" idx="5"/>
          </p:nvPr>
        </p:nvSpPr>
        <p:spPr>
          <a:noFill/>
        </p:spPr>
        <p:txBody>
          <a:bodyPr/>
          <a:lstStyle/>
          <a:p>
            <a:fld id="{3AC68459-21C0-4C38-9F78-06BB527696C1}" type="slidenum">
              <a:rPr lang="en-US" smtClean="0"/>
              <a:pPr/>
              <a:t>1</a:t>
            </a:fld>
            <a:endParaRPr lang="en-US" dirty="0" smtClean="0"/>
          </a:p>
        </p:txBody>
      </p:sp>
    </p:spTree>
    <p:extLst>
      <p:ext uri="{BB962C8B-B14F-4D97-AF65-F5344CB8AC3E}">
        <p14:creationId xmlns:p14="http://schemas.microsoft.com/office/powerpoint/2010/main" val="2993406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GB" dirty="0" smtClean="0"/>
          </a:p>
        </p:txBody>
      </p:sp>
      <p:sp>
        <p:nvSpPr>
          <p:cNvPr id="48132" name="Slide Number Placeholder 3"/>
          <p:cNvSpPr>
            <a:spLocks noGrp="1"/>
          </p:cNvSpPr>
          <p:nvPr>
            <p:ph type="sldNum" sz="quarter" idx="5"/>
          </p:nvPr>
        </p:nvSpPr>
        <p:spPr>
          <a:noFill/>
        </p:spPr>
        <p:txBody>
          <a:bodyPr/>
          <a:lstStyle/>
          <a:p>
            <a:fld id="{FBC3C7C1-0228-4A57-B7B7-3E03D49BC57B}" type="slidenum">
              <a:rPr lang="en-US" smtClean="0"/>
              <a:pPr/>
              <a:t>10</a:t>
            </a:fld>
            <a:endParaRPr lang="en-US" dirty="0" smtClean="0"/>
          </a:p>
        </p:txBody>
      </p:sp>
    </p:spTree>
    <p:extLst>
      <p:ext uri="{BB962C8B-B14F-4D97-AF65-F5344CB8AC3E}">
        <p14:creationId xmlns:p14="http://schemas.microsoft.com/office/powerpoint/2010/main" val="1487956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GB" dirty="0" smtClean="0"/>
          </a:p>
        </p:txBody>
      </p:sp>
      <p:sp>
        <p:nvSpPr>
          <p:cNvPr id="49156" name="Slide Number Placeholder 3"/>
          <p:cNvSpPr>
            <a:spLocks noGrp="1"/>
          </p:cNvSpPr>
          <p:nvPr>
            <p:ph type="sldNum" sz="quarter" idx="5"/>
          </p:nvPr>
        </p:nvSpPr>
        <p:spPr>
          <a:noFill/>
        </p:spPr>
        <p:txBody>
          <a:bodyPr/>
          <a:lstStyle/>
          <a:p>
            <a:fld id="{4520667B-8A89-4441-90B8-2321391571CA}" type="slidenum">
              <a:rPr lang="en-US" smtClean="0"/>
              <a:pPr/>
              <a:t>11</a:t>
            </a:fld>
            <a:endParaRPr lang="en-US" dirty="0" smtClean="0"/>
          </a:p>
        </p:txBody>
      </p:sp>
    </p:spTree>
    <p:extLst>
      <p:ext uri="{BB962C8B-B14F-4D97-AF65-F5344CB8AC3E}">
        <p14:creationId xmlns:p14="http://schemas.microsoft.com/office/powerpoint/2010/main" val="3843978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GB" dirty="0" smtClean="0"/>
          </a:p>
        </p:txBody>
      </p:sp>
      <p:sp>
        <p:nvSpPr>
          <p:cNvPr id="65540" name="Slide Number Placeholder 3"/>
          <p:cNvSpPr>
            <a:spLocks noGrp="1"/>
          </p:cNvSpPr>
          <p:nvPr>
            <p:ph type="sldNum" sz="quarter" idx="5"/>
          </p:nvPr>
        </p:nvSpPr>
        <p:spPr>
          <a:noFill/>
        </p:spPr>
        <p:txBody>
          <a:bodyPr/>
          <a:lstStyle/>
          <a:p>
            <a:fld id="{A7A10C59-D436-4102-807B-B8494988C3FB}" type="slidenum">
              <a:rPr lang="en-US" smtClean="0"/>
              <a:pPr/>
              <a:t>13</a:t>
            </a:fld>
            <a:endParaRPr lang="en-US" dirty="0" smtClean="0"/>
          </a:p>
        </p:txBody>
      </p:sp>
    </p:spTree>
    <p:extLst>
      <p:ext uri="{BB962C8B-B14F-4D97-AF65-F5344CB8AC3E}">
        <p14:creationId xmlns:p14="http://schemas.microsoft.com/office/powerpoint/2010/main" val="4163797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GB" dirty="0" smtClean="0"/>
          </a:p>
        </p:txBody>
      </p:sp>
      <p:sp>
        <p:nvSpPr>
          <p:cNvPr id="66564" name="Slide Number Placeholder 3"/>
          <p:cNvSpPr>
            <a:spLocks noGrp="1"/>
          </p:cNvSpPr>
          <p:nvPr>
            <p:ph type="sldNum" sz="quarter" idx="5"/>
          </p:nvPr>
        </p:nvSpPr>
        <p:spPr>
          <a:noFill/>
        </p:spPr>
        <p:txBody>
          <a:bodyPr/>
          <a:lstStyle/>
          <a:p>
            <a:fld id="{46D29534-9339-407D-AEB4-86EDE1B7212A}" type="slidenum">
              <a:rPr lang="en-US" smtClean="0"/>
              <a:pPr/>
              <a:t>14</a:t>
            </a:fld>
            <a:endParaRPr lang="en-US" dirty="0" smtClean="0"/>
          </a:p>
        </p:txBody>
      </p:sp>
    </p:spTree>
    <p:extLst>
      <p:ext uri="{BB962C8B-B14F-4D97-AF65-F5344CB8AC3E}">
        <p14:creationId xmlns:p14="http://schemas.microsoft.com/office/powerpoint/2010/main" val="1013982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GB" dirty="0" smtClean="0"/>
          </a:p>
        </p:txBody>
      </p:sp>
      <p:sp>
        <p:nvSpPr>
          <p:cNvPr id="67588" name="Slide Number Placeholder 3"/>
          <p:cNvSpPr>
            <a:spLocks noGrp="1"/>
          </p:cNvSpPr>
          <p:nvPr>
            <p:ph type="sldNum" sz="quarter" idx="5"/>
          </p:nvPr>
        </p:nvSpPr>
        <p:spPr>
          <a:noFill/>
        </p:spPr>
        <p:txBody>
          <a:bodyPr/>
          <a:lstStyle/>
          <a:p>
            <a:fld id="{3935DCE7-C74D-4F24-A5A7-3D8A1A3AC19E}" type="slidenum">
              <a:rPr lang="en-US" smtClean="0"/>
              <a:pPr/>
              <a:t>15</a:t>
            </a:fld>
            <a:endParaRPr lang="en-US" dirty="0" smtClean="0"/>
          </a:p>
        </p:txBody>
      </p:sp>
    </p:spTree>
    <p:extLst>
      <p:ext uri="{BB962C8B-B14F-4D97-AF65-F5344CB8AC3E}">
        <p14:creationId xmlns:p14="http://schemas.microsoft.com/office/powerpoint/2010/main" val="2514005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GB" dirty="0" smtClean="0"/>
          </a:p>
        </p:txBody>
      </p:sp>
      <p:sp>
        <p:nvSpPr>
          <p:cNvPr id="68612" name="Slide Number Placeholder 3"/>
          <p:cNvSpPr>
            <a:spLocks noGrp="1"/>
          </p:cNvSpPr>
          <p:nvPr>
            <p:ph type="sldNum" sz="quarter" idx="5"/>
          </p:nvPr>
        </p:nvSpPr>
        <p:spPr>
          <a:noFill/>
        </p:spPr>
        <p:txBody>
          <a:bodyPr/>
          <a:lstStyle/>
          <a:p>
            <a:fld id="{C237DE47-E45E-48B1-9723-81C5A9AC2CEA}" type="slidenum">
              <a:rPr lang="en-US" smtClean="0"/>
              <a:pPr/>
              <a:t>16</a:t>
            </a:fld>
            <a:endParaRPr lang="en-US" dirty="0" smtClean="0"/>
          </a:p>
        </p:txBody>
      </p:sp>
    </p:spTree>
    <p:extLst>
      <p:ext uri="{BB962C8B-B14F-4D97-AF65-F5344CB8AC3E}">
        <p14:creationId xmlns:p14="http://schemas.microsoft.com/office/powerpoint/2010/main" val="760745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GB" dirty="0" smtClean="0"/>
          </a:p>
        </p:txBody>
      </p:sp>
      <p:sp>
        <p:nvSpPr>
          <p:cNvPr id="69636" name="Slide Number Placeholder 3"/>
          <p:cNvSpPr>
            <a:spLocks noGrp="1"/>
          </p:cNvSpPr>
          <p:nvPr>
            <p:ph type="sldNum" sz="quarter" idx="5"/>
          </p:nvPr>
        </p:nvSpPr>
        <p:spPr>
          <a:noFill/>
        </p:spPr>
        <p:txBody>
          <a:bodyPr/>
          <a:lstStyle/>
          <a:p>
            <a:fld id="{109B91BE-5065-40D7-94E0-B03483590A4C}" type="slidenum">
              <a:rPr lang="en-US" smtClean="0"/>
              <a:pPr/>
              <a:t>17</a:t>
            </a:fld>
            <a:endParaRPr lang="en-US" dirty="0" smtClean="0"/>
          </a:p>
        </p:txBody>
      </p:sp>
    </p:spTree>
    <p:extLst>
      <p:ext uri="{BB962C8B-B14F-4D97-AF65-F5344CB8AC3E}">
        <p14:creationId xmlns:p14="http://schemas.microsoft.com/office/powerpoint/2010/main" val="1066388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73163" y="722313"/>
            <a:ext cx="4665662" cy="3498850"/>
          </a:xfrm>
          <a:ln/>
        </p:spPr>
      </p:sp>
      <p:sp>
        <p:nvSpPr>
          <p:cNvPr id="40963" name="Rectangle 3"/>
          <p:cNvSpPr>
            <a:spLocks noGrp="1" noChangeArrowheads="1"/>
          </p:cNvSpPr>
          <p:nvPr>
            <p:ph type="body" idx="1"/>
          </p:nvPr>
        </p:nvSpPr>
        <p:spPr>
          <a:xfrm>
            <a:off x="930868" y="4427314"/>
            <a:ext cx="5129405" cy="4219234"/>
          </a:xfrm>
          <a:noFill/>
        </p:spPr>
        <p:txBody>
          <a:bodyPr lIns="90831" tIns="45415" rIns="90831" bIns="45415"/>
          <a:lstStyle/>
          <a:p>
            <a:endParaRPr lang="en-US" dirty="0" smtClean="0"/>
          </a:p>
        </p:txBody>
      </p:sp>
    </p:spTree>
    <p:extLst>
      <p:ext uri="{BB962C8B-B14F-4D97-AF65-F5344CB8AC3E}">
        <p14:creationId xmlns:p14="http://schemas.microsoft.com/office/powerpoint/2010/main" val="1315063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73163" y="722313"/>
            <a:ext cx="4665662" cy="3498850"/>
          </a:xfrm>
          <a:ln/>
        </p:spPr>
      </p:sp>
      <p:sp>
        <p:nvSpPr>
          <p:cNvPr id="43011" name="Rectangle 3"/>
          <p:cNvSpPr>
            <a:spLocks noGrp="1" noChangeArrowheads="1"/>
          </p:cNvSpPr>
          <p:nvPr>
            <p:ph type="body" idx="1"/>
          </p:nvPr>
        </p:nvSpPr>
        <p:spPr>
          <a:xfrm>
            <a:off x="930868" y="4427314"/>
            <a:ext cx="5129405" cy="4219234"/>
          </a:xfrm>
          <a:noFill/>
        </p:spPr>
        <p:txBody>
          <a:bodyPr lIns="90831" tIns="45415" rIns="90831" bIns="45415"/>
          <a:lstStyle/>
          <a:p>
            <a:endParaRPr lang="en-US" dirty="0" smtClean="0"/>
          </a:p>
        </p:txBody>
      </p:sp>
    </p:spTree>
    <p:extLst>
      <p:ext uri="{BB962C8B-B14F-4D97-AF65-F5344CB8AC3E}">
        <p14:creationId xmlns:p14="http://schemas.microsoft.com/office/powerpoint/2010/main" val="2859165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xfrm>
            <a:off x="1181100" y="698500"/>
            <a:ext cx="4648200" cy="3486150"/>
          </a:xfrm>
          <a:ln/>
        </p:spPr>
      </p:sp>
      <p:sp>
        <p:nvSpPr>
          <p:cNvPr id="70658" name="Rectangle 3"/>
          <p:cNvSpPr>
            <a:spLocks noGrp="1" noChangeArrowheads="1"/>
          </p:cNvSpPr>
          <p:nvPr>
            <p:ph type="body" idx="1"/>
          </p:nvPr>
        </p:nvSpPr>
        <p:spPr>
          <a:xfrm>
            <a:off x="390004" y="4416111"/>
            <a:ext cx="6230397" cy="4182419"/>
          </a:xfrm>
          <a:noFill/>
          <a:ln w="9525"/>
        </p:spPr>
        <p:txBody>
          <a:bodyPr/>
          <a:lstStyle/>
          <a:p>
            <a:endParaRPr lang="en-US" sz="1400" dirty="0"/>
          </a:p>
        </p:txBody>
      </p:sp>
    </p:spTree>
    <p:extLst>
      <p:ext uri="{BB962C8B-B14F-4D97-AF65-F5344CB8AC3E}">
        <p14:creationId xmlns:p14="http://schemas.microsoft.com/office/powerpoint/2010/main" val="83410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GB" dirty="0" smtClean="0"/>
          </a:p>
        </p:txBody>
      </p:sp>
      <p:sp>
        <p:nvSpPr>
          <p:cNvPr id="39940" name="Slide Number Placeholder 3"/>
          <p:cNvSpPr>
            <a:spLocks noGrp="1"/>
          </p:cNvSpPr>
          <p:nvPr>
            <p:ph type="sldNum" sz="quarter" idx="5"/>
          </p:nvPr>
        </p:nvSpPr>
        <p:spPr>
          <a:noFill/>
        </p:spPr>
        <p:txBody>
          <a:bodyPr/>
          <a:lstStyle/>
          <a:p>
            <a:fld id="{5C1368B3-1283-4AEB-A08C-49988851F423}" type="slidenum">
              <a:rPr lang="en-US" smtClean="0"/>
              <a:pPr/>
              <a:t>2</a:t>
            </a:fld>
            <a:endParaRPr lang="en-US" dirty="0" smtClean="0"/>
          </a:p>
        </p:txBody>
      </p:sp>
    </p:spTree>
    <p:extLst>
      <p:ext uri="{BB962C8B-B14F-4D97-AF65-F5344CB8AC3E}">
        <p14:creationId xmlns:p14="http://schemas.microsoft.com/office/powerpoint/2010/main" val="1777858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GB" dirty="0" smtClean="0"/>
          </a:p>
        </p:txBody>
      </p:sp>
      <p:sp>
        <p:nvSpPr>
          <p:cNvPr id="51204" name="Slide Number Placeholder 3"/>
          <p:cNvSpPr>
            <a:spLocks noGrp="1"/>
          </p:cNvSpPr>
          <p:nvPr>
            <p:ph type="sldNum" sz="quarter" idx="5"/>
          </p:nvPr>
        </p:nvSpPr>
        <p:spPr>
          <a:noFill/>
        </p:spPr>
        <p:txBody>
          <a:bodyPr/>
          <a:lstStyle/>
          <a:p>
            <a:fld id="{21152785-BCC3-43D6-B5E4-CF36B28CCF7D}" type="slidenum">
              <a:rPr lang="en-US" smtClean="0"/>
              <a:pPr/>
              <a:t>24</a:t>
            </a:fld>
            <a:endParaRPr lang="en-US" dirty="0" smtClean="0"/>
          </a:p>
        </p:txBody>
      </p:sp>
    </p:spTree>
    <p:extLst>
      <p:ext uri="{BB962C8B-B14F-4D97-AF65-F5344CB8AC3E}">
        <p14:creationId xmlns:p14="http://schemas.microsoft.com/office/powerpoint/2010/main" val="1471248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GB" dirty="0" smtClean="0"/>
          </a:p>
        </p:txBody>
      </p:sp>
      <p:sp>
        <p:nvSpPr>
          <p:cNvPr id="52228" name="Slide Number Placeholder 3"/>
          <p:cNvSpPr>
            <a:spLocks noGrp="1"/>
          </p:cNvSpPr>
          <p:nvPr>
            <p:ph type="sldNum" sz="quarter" idx="5"/>
          </p:nvPr>
        </p:nvSpPr>
        <p:spPr>
          <a:noFill/>
        </p:spPr>
        <p:txBody>
          <a:bodyPr/>
          <a:lstStyle/>
          <a:p>
            <a:fld id="{7E9DB871-2942-435A-9C26-190628099E93}" type="slidenum">
              <a:rPr lang="en-US" smtClean="0"/>
              <a:pPr/>
              <a:t>25</a:t>
            </a:fld>
            <a:endParaRPr lang="en-US" dirty="0" smtClean="0"/>
          </a:p>
        </p:txBody>
      </p:sp>
    </p:spTree>
    <p:extLst>
      <p:ext uri="{BB962C8B-B14F-4D97-AF65-F5344CB8AC3E}">
        <p14:creationId xmlns:p14="http://schemas.microsoft.com/office/powerpoint/2010/main" val="3458427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GB" dirty="0" smtClean="0"/>
          </a:p>
        </p:txBody>
      </p:sp>
      <p:sp>
        <p:nvSpPr>
          <p:cNvPr id="53252" name="Slide Number Placeholder 3"/>
          <p:cNvSpPr>
            <a:spLocks noGrp="1"/>
          </p:cNvSpPr>
          <p:nvPr>
            <p:ph type="sldNum" sz="quarter" idx="5"/>
          </p:nvPr>
        </p:nvSpPr>
        <p:spPr>
          <a:noFill/>
        </p:spPr>
        <p:txBody>
          <a:bodyPr/>
          <a:lstStyle/>
          <a:p>
            <a:fld id="{F0573C56-2ECB-4EFD-876D-2AA6C105895D}" type="slidenum">
              <a:rPr lang="en-US" smtClean="0"/>
              <a:pPr/>
              <a:t>26</a:t>
            </a:fld>
            <a:endParaRPr lang="en-US" dirty="0" smtClean="0"/>
          </a:p>
        </p:txBody>
      </p:sp>
    </p:spTree>
    <p:extLst>
      <p:ext uri="{BB962C8B-B14F-4D97-AF65-F5344CB8AC3E}">
        <p14:creationId xmlns:p14="http://schemas.microsoft.com/office/powerpoint/2010/main" val="37173174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GB" dirty="0" smtClean="0"/>
          </a:p>
        </p:txBody>
      </p:sp>
      <p:sp>
        <p:nvSpPr>
          <p:cNvPr id="54276" name="Slide Number Placeholder 3"/>
          <p:cNvSpPr>
            <a:spLocks noGrp="1"/>
          </p:cNvSpPr>
          <p:nvPr>
            <p:ph type="sldNum" sz="quarter" idx="5"/>
          </p:nvPr>
        </p:nvSpPr>
        <p:spPr>
          <a:noFill/>
        </p:spPr>
        <p:txBody>
          <a:bodyPr/>
          <a:lstStyle/>
          <a:p>
            <a:fld id="{ECFA9116-FB4C-48FB-9C20-B84F22B92ECF}" type="slidenum">
              <a:rPr lang="en-US" smtClean="0"/>
              <a:pPr/>
              <a:t>27</a:t>
            </a:fld>
            <a:endParaRPr lang="en-US" dirty="0" smtClean="0"/>
          </a:p>
        </p:txBody>
      </p:sp>
    </p:spTree>
    <p:extLst>
      <p:ext uri="{BB962C8B-B14F-4D97-AF65-F5344CB8AC3E}">
        <p14:creationId xmlns:p14="http://schemas.microsoft.com/office/powerpoint/2010/main" val="1631629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GB" dirty="0" smtClean="0"/>
          </a:p>
        </p:txBody>
      </p:sp>
      <p:sp>
        <p:nvSpPr>
          <p:cNvPr id="55300" name="Slide Number Placeholder 3"/>
          <p:cNvSpPr>
            <a:spLocks noGrp="1"/>
          </p:cNvSpPr>
          <p:nvPr>
            <p:ph type="sldNum" sz="quarter" idx="5"/>
          </p:nvPr>
        </p:nvSpPr>
        <p:spPr>
          <a:noFill/>
        </p:spPr>
        <p:txBody>
          <a:bodyPr/>
          <a:lstStyle/>
          <a:p>
            <a:fld id="{1C2462EE-A517-45D6-ACF1-AEFD078DB607}" type="slidenum">
              <a:rPr lang="en-US" smtClean="0"/>
              <a:pPr/>
              <a:t>28</a:t>
            </a:fld>
            <a:endParaRPr lang="en-US" dirty="0" smtClean="0"/>
          </a:p>
        </p:txBody>
      </p:sp>
    </p:spTree>
    <p:extLst>
      <p:ext uri="{BB962C8B-B14F-4D97-AF65-F5344CB8AC3E}">
        <p14:creationId xmlns:p14="http://schemas.microsoft.com/office/powerpoint/2010/main" val="3776206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GB" dirty="0" smtClean="0"/>
          </a:p>
        </p:txBody>
      </p:sp>
      <p:sp>
        <p:nvSpPr>
          <p:cNvPr id="56324" name="Slide Number Placeholder 3"/>
          <p:cNvSpPr>
            <a:spLocks noGrp="1"/>
          </p:cNvSpPr>
          <p:nvPr>
            <p:ph type="sldNum" sz="quarter" idx="5"/>
          </p:nvPr>
        </p:nvSpPr>
        <p:spPr>
          <a:noFill/>
        </p:spPr>
        <p:txBody>
          <a:bodyPr/>
          <a:lstStyle/>
          <a:p>
            <a:fld id="{99D97869-FA5A-48E8-95E6-96EF528E8656}" type="slidenum">
              <a:rPr lang="en-US" smtClean="0"/>
              <a:pPr/>
              <a:t>29</a:t>
            </a:fld>
            <a:endParaRPr lang="en-US" dirty="0" smtClean="0"/>
          </a:p>
        </p:txBody>
      </p:sp>
    </p:spTree>
    <p:extLst>
      <p:ext uri="{BB962C8B-B14F-4D97-AF65-F5344CB8AC3E}">
        <p14:creationId xmlns:p14="http://schemas.microsoft.com/office/powerpoint/2010/main" val="16965834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GB" dirty="0" smtClean="0"/>
          </a:p>
        </p:txBody>
      </p:sp>
      <p:sp>
        <p:nvSpPr>
          <p:cNvPr id="57348" name="Slide Number Placeholder 3"/>
          <p:cNvSpPr>
            <a:spLocks noGrp="1"/>
          </p:cNvSpPr>
          <p:nvPr>
            <p:ph type="sldNum" sz="quarter" idx="5"/>
          </p:nvPr>
        </p:nvSpPr>
        <p:spPr>
          <a:noFill/>
        </p:spPr>
        <p:txBody>
          <a:bodyPr/>
          <a:lstStyle/>
          <a:p>
            <a:fld id="{14ADDAB5-2BB6-4E8C-8DBC-F7917646A294}" type="slidenum">
              <a:rPr lang="en-US" smtClean="0"/>
              <a:pPr/>
              <a:t>30</a:t>
            </a:fld>
            <a:endParaRPr lang="en-US" dirty="0" smtClean="0"/>
          </a:p>
        </p:txBody>
      </p:sp>
    </p:spTree>
    <p:extLst>
      <p:ext uri="{BB962C8B-B14F-4D97-AF65-F5344CB8AC3E}">
        <p14:creationId xmlns:p14="http://schemas.microsoft.com/office/powerpoint/2010/main" val="26367179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GB" dirty="0" smtClean="0"/>
          </a:p>
        </p:txBody>
      </p:sp>
      <p:sp>
        <p:nvSpPr>
          <p:cNvPr id="58372" name="Slide Number Placeholder 3"/>
          <p:cNvSpPr>
            <a:spLocks noGrp="1"/>
          </p:cNvSpPr>
          <p:nvPr>
            <p:ph type="sldNum" sz="quarter" idx="5"/>
          </p:nvPr>
        </p:nvSpPr>
        <p:spPr>
          <a:noFill/>
        </p:spPr>
        <p:txBody>
          <a:bodyPr/>
          <a:lstStyle/>
          <a:p>
            <a:fld id="{C7850A16-816D-4D72-8F27-4EE54C3B7F6A}" type="slidenum">
              <a:rPr lang="en-US" smtClean="0"/>
              <a:pPr/>
              <a:t>31</a:t>
            </a:fld>
            <a:endParaRPr lang="en-US" dirty="0" smtClean="0"/>
          </a:p>
        </p:txBody>
      </p:sp>
    </p:spTree>
    <p:extLst>
      <p:ext uri="{BB962C8B-B14F-4D97-AF65-F5344CB8AC3E}">
        <p14:creationId xmlns:p14="http://schemas.microsoft.com/office/powerpoint/2010/main" val="2364372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GB" dirty="0" smtClean="0"/>
          </a:p>
        </p:txBody>
      </p:sp>
      <p:sp>
        <p:nvSpPr>
          <p:cNvPr id="59396" name="Slide Number Placeholder 3"/>
          <p:cNvSpPr>
            <a:spLocks noGrp="1"/>
          </p:cNvSpPr>
          <p:nvPr>
            <p:ph type="sldNum" sz="quarter" idx="5"/>
          </p:nvPr>
        </p:nvSpPr>
        <p:spPr>
          <a:noFill/>
        </p:spPr>
        <p:txBody>
          <a:bodyPr/>
          <a:lstStyle/>
          <a:p>
            <a:fld id="{9E994DB8-8AA3-46D8-B42D-65E629D5FEFD}" type="slidenum">
              <a:rPr lang="en-US" smtClean="0"/>
              <a:pPr/>
              <a:t>32</a:t>
            </a:fld>
            <a:endParaRPr lang="en-US" dirty="0" smtClean="0"/>
          </a:p>
        </p:txBody>
      </p:sp>
    </p:spTree>
    <p:extLst>
      <p:ext uri="{BB962C8B-B14F-4D97-AF65-F5344CB8AC3E}">
        <p14:creationId xmlns:p14="http://schemas.microsoft.com/office/powerpoint/2010/main" val="34337472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GB" dirty="0" smtClean="0"/>
          </a:p>
        </p:txBody>
      </p:sp>
      <p:sp>
        <p:nvSpPr>
          <p:cNvPr id="60420" name="Slide Number Placeholder 3"/>
          <p:cNvSpPr>
            <a:spLocks noGrp="1"/>
          </p:cNvSpPr>
          <p:nvPr>
            <p:ph type="sldNum" sz="quarter" idx="5"/>
          </p:nvPr>
        </p:nvSpPr>
        <p:spPr>
          <a:noFill/>
        </p:spPr>
        <p:txBody>
          <a:bodyPr/>
          <a:lstStyle/>
          <a:p>
            <a:fld id="{19E3574E-1308-439D-B17F-3E9988048736}" type="slidenum">
              <a:rPr lang="en-US" smtClean="0"/>
              <a:pPr/>
              <a:t>33</a:t>
            </a:fld>
            <a:endParaRPr lang="en-US" dirty="0" smtClean="0"/>
          </a:p>
        </p:txBody>
      </p:sp>
    </p:spTree>
    <p:extLst>
      <p:ext uri="{BB962C8B-B14F-4D97-AF65-F5344CB8AC3E}">
        <p14:creationId xmlns:p14="http://schemas.microsoft.com/office/powerpoint/2010/main" val="2202383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GB" dirty="0" smtClean="0"/>
          </a:p>
        </p:txBody>
      </p:sp>
      <p:sp>
        <p:nvSpPr>
          <p:cNvPr id="43012" name="Slide Number Placeholder 3"/>
          <p:cNvSpPr>
            <a:spLocks noGrp="1"/>
          </p:cNvSpPr>
          <p:nvPr>
            <p:ph type="sldNum" sz="quarter" idx="5"/>
          </p:nvPr>
        </p:nvSpPr>
        <p:spPr>
          <a:noFill/>
        </p:spPr>
        <p:txBody>
          <a:bodyPr/>
          <a:lstStyle/>
          <a:p>
            <a:fld id="{3841DEF6-CB97-4651-ADE0-0443B96E3F65}" type="slidenum">
              <a:rPr lang="en-US" smtClean="0"/>
              <a:pPr/>
              <a:t>3</a:t>
            </a:fld>
            <a:endParaRPr lang="en-US" dirty="0" smtClean="0"/>
          </a:p>
        </p:txBody>
      </p:sp>
    </p:spTree>
    <p:extLst>
      <p:ext uri="{BB962C8B-B14F-4D97-AF65-F5344CB8AC3E}">
        <p14:creationId xmlns:p14="http://schemas.microsoft.com/office/powerpoint/2010/main" val="17142043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GB" dirty="0" smtClean="0"/>
          </a:p>
        </p:txBody>
      </p:sp>
      <p:sp>
        <p:nvSpPr>
          <p:cNvPr id="61444" name="Slide Number Placeholder 3"/>
          <p:cNvSpPr>
            <a:spLocks noGrp="1"/>
          </p:cNvSpPr>
          <p:nvPr>
            <p:ph type="sldNum" sz="quarter" idx="5"/>
          </p:nvPr>
        </p:nvSpPr>
        <p:spPr>
          <a:noFill/>
        </p:spPr>
        <p:txBody>
          <a:bodyPr/>
          <a:lstStyle/>
          <a:p>
            <a:fld id="{D6F2E93D-EF32-4D4D-BFE5-5D6D3F7B7CED}" type="slidenum">
              <a:rPr lang="en-US" smtClean="0"/>
              <a:pPr/>
              <a:t>34</a:t>
            </a:fld>
            <a:endParaRPr lang="en-US" dirty="0" smtClean="0"/>
          </a:p>
        </p:txBody>
      </p:sp>
    </p:spTree>
    <p:extLst>
      <p:ext uri="{BB962C8B-B14F-4D97-AF65-F5344CB8AC3E}">
        <p14:creationId xmlns:p14="http://schemas.microsoft.com/office/powerpoint/2010/main" val="11955196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GB" dirty="0" smtClean="0"/>
          </a:p>
        </p:txBody>
      </p:sp>
      <p:sp>
        <p:nvSpPr>
          <p:cNvPr id="62468" name="Slide Number Placeholder 3"/>
          <p:cNvSpPr>
            <a:spLocks noGrp="1"/>
          </p:cNvSpPr>
          <p:nvPr>
            <p:ph type="sldNum" sz="quarter" idx="5"/>
          </p:nvPr>
        </p:nvSpPr>
        <p:spPr>
          <a:noFill/>
        </p:spPr>
        <p:txBody>
          <a:bodyPr/>
          <a:lstStyle/>
          <a:p>
            <a:fld id="{10CB0D3D-3DC0-455F-9EDC-36746F9CC9E4}" type="slidenum">
              <a:rPr lang="en-US" smtClean="0"/>
              <a:pPr/>
              <a:t>35</a:t>
            </a:fld>
            <a:endParaRPr lang="en-US" dirty="0" smtClean="0"/>
          </a:p>
        </p:txBody>
      </p:sp>
    </p:spTree>
    <p:extLst>
      <p:ext uri="{BB962C8B-B14F-4D97-AF65-F5344CB8AC3E}">
        <p14:creationId xmlns:p14="http://schemas.microsoft.com/office/powerpoint/2010/main" val="558503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GB" dirty="0" smtClean="0"/>
          </a:p>
        </p:txBody>
      </p:sp>
      <p:sp>
        <p:nvSpPr>
          <p:cNvPr id="63492" name="Slide Number Placeholder 3"/>
          <p:cNvSpPr>
            <a:spLocks noGrp="1"/>
          </p:cNvSpPr>
          <p:nvPr>
            <p:ph type="sldNum" sz="quarter" idx="5"/>
          </p:nvPr>
        </p:nvSpPr>
        <p:spPr>
          <a:noFill/>
        </p:spPr>
        <p:txBody>
          <a:bodyPr/>
          <a:lstStyle/>
          <a:p>
            <a:fld id="{AC34FA65-FE7B-4057-999C-C0C2C6D09ABE}" type="slidenum">
              <a:rPr lang="en-US" smtClean="0"/>
              <a:pPr/>
              <a:t>36</a:t>
            </a:fld>
            <a:endParaRPr lang="en-US" dirty="0" smtClean="0"/>
          </a:p>
        </p:txBody>
      </p:sp>
    </p:spTree>
    <p:extLst>
      <p:ext uri="{BB962C8B-B14F-4D97-AF65-F5344CB8AC3E}">
        <p14:creationId xmlns:p14="http://schemas.microsoft.com/office/powerpoint/2010/main" val="39004065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GB" dirty="0" smtClean="0"/>
          </a:p>
        </p:txBody>
      </p:sp>
      <p:sp>
        <p:nvSpPr>
          <p:cNvPr id="64516" name="Slide Number Placeholder 3"/>
          <p:cNvSpPr>
            <a:spLocks noGrp="1"/>
          </p:cNvSpPr>
          <p:nvPr>
            <p:ph type="sldNum" sz="quarter" idx="5"/>
          </p:nvPr>
        </p:nvSpPr>
        <p:spPr>
          <a:noFill/>
        </p:spPr>
        <p:txBody>
          <a:bodyPr/>
          <a:lstStyle/>
          <a:p>
            <a:fld id="{6E933DBF-A7A3-471E-90BA-B59437F19760}" type="slidenum">
              <a:rPr lang="en-US" smtClean="0"/>
              <a:pPr/>
              <a:t>37</a:t>
            </a:fld>
            <a:endParaRPr lang="en-US" dirty="0" smtClean="0"/>
          </a:p>
        </p:txBody>
      </p:sp>
    </p:spTree>
    <p:extLst>
      <p:ext uri="{BB962C8B-B14F-4D97-AF65-F5344CB8AC3E}">
        <p14:creationId xmlns:p14="http://schemas.microsoft.com/office/powerpoint/2010/main" val="275489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GB" dirty="0" smtClean="0"/>
          </a:p>
        </p:txBody>
      </p:sp>
      <p:sp>
        <p:nvSpPr>
          <p:cNvPr id="40964" name="Slide Number Placeholder 3"/>
          <p:cNvSpPr>
            <a:spLocks noGrp="1"/>
          </p:cNvSpPr>
          <p:nvPr>
            <p:ph type="sldNum" sz="quarter" idx="5"/>
          </p:nvPr>
        </p:nvSpPr>
        <p:spPr>
          <a:noFill/>
        </p:spPr>
        <p:txBody>
          <a:bodyPr/>
          <a:lstStyle/>
          <a:p>
            <a:fld id="{6020A079-7A88-423B-8947-7D2CAEE218D5}" type="slidenum">
              <a:rPr lang="en-US" smtClean="0"/>
              <a:pPr/>
              <a:t>4</a:t>
            </a:fld>
            <a:endParaRPr lang="en-US" dirty="0" smtClean="0"/>
          </a:p>
        </p:txBody>
      </p:sp>
    </p:spTree>
    <p:extLst>
      <p:ext uri="{BB962C8B-B14F-4D97-AF65-F5344CB8AC3E}">
        <p14:creationId xmlns:p14="http://schemas.microsoft.com/office/powerpoint/2010/main" val="3553587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GB" dirty="0" smtClean="0"/>
          </a:p>
        </p:txBody>
      </p:sp>
      <p:sp>
        <p:nvSpPr>
          <p:cNvPr id="41988" name="Slide Number Placeholder 3"/>
          <p:cNvSpPr>
            <a:spLocks noGrp="1"/>
          </p:cNvSpPr>
          <p:nvPr>
            <p:ph type="sldNum" sz="quarter" idx="5"/>
          </p:nvPr>
        </p:nvSpPr>
        <p:spPr>
          <a:noFill/>
        </p:spPr>
        <p:txBody>
          <a:bodyPr/>
          <a:lstStyle/>
          <a:p>
            <a:fld id="{A2B9CA59-CBBD-4667-8A19-D95CB5F9D7EA}" type="slidenum">
              <a:rPr lang="en-US" smtClean="0"/>
              <a:pPr/>
              <a:t>5</a:t>
            </a:fld>
            <a:endParaRPr lang="en-US" dirty="0" smtClean="0"/>
          </a:p>
        </p:txBody>
      </p:sp>
    </p:spTree>
    <p:extLst>
      <p:ext uri="{BB962C8B-B14F-4D97-AF65-F5344CB8AC3E}">
        <p14:creationId xmlns:p14="http://schemas.microsoft.com/office/powerpoint/2010/main" val="355059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GB" dirty="0" smtClean="0"/>
          </a:p>
        </p:txBody>
      </p:sp>
      <p:sp>
        <p:nvSpPr>
          <p:cNvPr id="45060" name="Slide Number Placeholder 3"/>
          <p:cNvSpPr>
            <a:spLocks noGrp="1"/>
          </p:cNvSpPr>
          <p:nvPr>
            <p:ph type="sldNum" sz="quarter" idx="5"/>
          </p:nvPr>
        </p:nvSpPr>
        <p:spPr>
          <a:noFill/>
        </p:spPr>
        <p:txBody>
          <a:bodyPr/>
          <a:lstStyle/>
          <a:p>
            <a:fld id="{93D5A223-1F4C-42F3-A649-AD74D4077AFD}" type="slidenum">
              <a:rPr lang="en-US" smtClean="0"/>
              <a:pPr/>
              <a:t>6</a:t>
            </a:fld>
            <a:endParaRPr lang="en-US" dirty="0" smtClean="0"/>
          </a:p>
        </p:txBody>
      </p:sp>
    </p:spTree>
    <p:extLst>
      <p:ext uri="{BB962C8B-B14F-4D97-AF65-F5344CB8AC3E}">
        <p14:creationId xmlns:p14="http://schemas.microsoft.com/office/powerpoint/2010/main" val="1480335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GB" dirty="0" smtClean="0"/>
          </a:p>
        </p:txBody>
      </p:sp>
      <p:sp>
        <p:nvSpPr>
          <p:cNvPr id="46084" name="Slide Number Placeholder 3"/>
          <p:cNvSpPr>
            <a:spLocks noGrp="1"/>
          </p:cNvSpPr>
          <p:nvPr>
            <p:ph type="sldNum" sz="quarter" idx="5"/>
          </p:nvPr>
        </p:nvSpPr>
        <p:spPr>
          <a:noFill/>
        </p:spPr>
        <p:txBody>
          <a:bodyPr/>
          <a:lstStyle/>
          <a:p>
            <a:fld id="{ECB9D5A8-ED08-40EB-ACF4-4BAE34A95DE4}" type="slidenum">
              <a:rPr lang="en-US" smtClean="0"/>
              <a:pPr/>
              <a:t>7</a:t>
            </a:fld>
            <a:endParaRPr lang="en-US" dirty="0" smtClean="0"/>
          </a:p>
        </p:txBody>
      </p:sp>
    </p:spTree>
    <p:extLst>
      <p:ext uri="{BB962C8B-B14F-4D97-AF65-F5344CB8AC3E}">
        <p14:creationId xmlns:p14="http://schemas.microsoft.com/office/powerpoint/2010/main" val="2969756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GB" dirty="0" smtClean="0"/>
          </a:p>
        </p:txBody>
      </p:sp>
      <p:sp>
        <p:nvSpPr>
          <p:cNvPr id="47108" name="Slide Number Placeholder 3"/>
          <p:cNvSpPr>
            <a:spLocks noGrp="1"/>
          </p:cNvSpPr>
          <p:nvPr>
            <p:ph type="sldNum" sz="quarter" idx="5"/>
          </p:nvPr>
        </p:nvSpPr>
        <p:spPr>
          <a:noFill/>
        </p:spPr>
        <p:txBody>
          <a:bodyPr/>
          <a:lstStyle/>
          <a:p>
            <a:fld id="{2F217766-E9E1-4C28-8B8D-CFEAAFAC2CCE}" type="slidenum">
              <a:rPr lang="en-US" smtClean="0"/>
              <a:pPr/>
              <a:t>8</a:t>
            </a:fld>
            <a:endParaRPr lang="en-US" dirty="0" smtClean="0"/>
          </a:p>
        </p:txBody>
      </p:sp>
    </p:spTree>
    <p:extLst>
      <p:ext uri="{BB962C8B-B14F-4D97-AF65-F5344CB8AC3E}">
        <p14:creationId xmlns:p14="http://schemas.microsoft.com/office/powerpoint/2010/main" val="2168816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A7F5F8-13FD-4CDD-9672-B2EB5D346422}" type="slidenum">
              <a:rPr lang="en-US" smtClean="0"/>
              <a:pPr>
                <a:defRPr/>
              </a:pPr>
              <a:t>9</a:t>
            </a:fld>
            <a:endParaRPr lang="en-US" dirty="0"/>
          </a:p>
        </p:txBody>
      </p:sp>
    </p:spTree>
    <p:extLst>
      <p:ext uri="{BB962C8B-B14F-4D97-AF65-F5344CB8AC3E}">
        <p14:creationId xmlns:p14="http://schemas.microsoft.com/office/powerpoint/2010/main" val="131614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dirty="0">
              <a:latin typeface="Times New Roman" pitchFamily="18" charset="0"/>
            </a:endParaRPr>
          </a:p>
        </p:txBody>
      </p:sp>
      <p:sp>
        <p:nvSpPr>
          <p:cNvPr id="31746" name="Rectangle 2"/>
          <p:cNvSpPr>
            <a:spLocks noGrp="1" noChangeArrowheads="1"/>
          </p:cNvSpPr>
          <p:nvPr>
            <p:ph type="ctrTitle"/>
          </p:nvPr>
        </p:nvSpPr>
        <p:spPr>
          <a:xfrm>
            <a:off x="685800" y="990600"/>
            <a:ext cx="7772400" cy="1371600"/>
          </a:xfrm>
        </p:spPr>
        <p:txBody>
          <a:bodyPr/>
          <a:lstStyle>
            <a:lvl1pPr>
              <a:defRPr sz="4000">
                <a:solidFill>
                  <a:schemeClr val="accent5">
                    <a:lumMod val="25000"/>
                  </a:schemeClr>
                </a:solidFill>
              </a:defRPr>
            </a:lvl1pPr>
          </a:lstStyle>
          <a:p>
            <a:r>
              <a:rPr lang="en-US" dirty="0"/>
              <a:t>Click to edit Master title style</a:t>
            </a:r>
          </a:p>
        </p:txBody>
      </p:sp>
      <p:sp>
        <p:nvSpPr>
          <p:cNvPr id="317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6" name="Footer Placeholder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dirty="0"/>
          </a:p>
        </p:txBody>
      </p:sp>
      <p:sp>
        <p:nvSpPr>
          <p:cNvPr id="7" name="Slide Number Placeholder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7E1A221-2036-4DF6-9B4B-238F120B86F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25000"/>
                  </a:schemeClr>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2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5">
                    <a:lumMod val="2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p:cNvPicPr>
            <a:picLocks noChangeAspect="1" noChangeArrowheads="1"/>
          </p:cNvPicPr>
          <p:nvPr userDrawn="1"/>
        </p:nvPicPr>
        <p:blipFill>
          <a:blip r:embed="rId2" cstate="print"/>
          <a:srcRect/>
          <a:stretch>
            <a:fillRect/>
          </a:stretch>
        </p:blipFill>
        <p:spPr bwMode="auto">
          <a:xfrm>
            <a:off x="3806825" y="5943600"/>
            <a:ext cx="1511300" cy="738188"/>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solidFill>
                  <a:schemeClr val="accent5">
                    <a:lumMod val="2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accent5">
                    <a:lumMod val="25000"/>
                  </a:schemeClr>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dirty="0">
              <a:latin typeface="Times New Roman" pitchFamily="18" charset="0"/>
            </a:endParaRPr>
          </a:p>
        </p:txBody>
      </p:sp>
      <p:sp>
        <p:nvSpPr>
          <p:cNvPr id="3072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eaLnBrk="0" hangingPunct="0">
              <a:defRPr/>
            </a:pPr>
            <a:endParaRPr lang="en-US" dirty="0"/>
          </a:p>
        </p:txBody>
      </p:sp>
      <p:sp>
        <p:nvSpPr>
          <p:cNvPr id="7" name="Rectangle 5"/>
          <p:cNvSpPr>
            <a:spLocks noChangeArrowheads="1"/>
          </p:cNvSpPr>
          <p:nvPr userDrawn="1"/>
        </p:nvSpPr>
        <p:spPr bwMode="auto">
          <a:xfrm>
            <a:off x="990600" y="6657975"/>
            <a:ext cx="7162800" cy="338138"/>
          </a:xfrm>
          <a:prstGeom prst="rect">
            <a:avLst/>
          </a:prstGeom>
          <a:noFill/>
          <a:ln w="9525">
            <a:noFill/>
            <a:miter lim="800000"/>
            <a:headEnd/>
            <a:tailEnd/>
          </a:ln>
        </p:spPr>
        <p:txBody>
          <a:bodyPr anchor="ctr">
            <a:spAutoFit/>
          </a:bodyPr>
          <a:lstStyle/>
          <a:p>
            <a:pPr algn="ctr" eaLnBrk="0" hangingPunct="0">
              <a:tabLst>
                <a:tab pos="228600" algn="r"/>
                <a:tab pos="2743200" algn="ctr"/>
                <a:tab pos="2990850" algn="ctr"/>
                <a:tab pos="3025775" algn="ctr"/>
                <a:tab pos="5486400" algn="r"/>
                <a:tab pos="5897563" algn="r"/>
              </a:tabLst>
              <a:defRPr/>
            </a:pPr>
            <a:r>
              <a:rPr lang="en-US" sz="800" dirty="0">
                <a:latin typeface="+mn-lt"/>
              </a:rPr>
              <a:t>265 Franklin Street ▪ Boston, Massachusetts ▪ 02110-3113 ▪ Phone 617.951.3100 ▪ Fax 617.951.9929 ▪ www.pabianrussell.com</a:t>
            </a:r>
          </a:p>
          <a:p>
            <a:pPr algn="ctr" eaLnBrk="0" hangingPunct="0">
              <a:tabLst>
                <a:tab pos="228600" algn="r"/>
                <a:tab pos="2743200" algn="ctr"/>
                <a:tab pos="2990850" algn="ctr"/>
                <a:tab pos="3025775" algn="ctr"/>
                <a:tab pos="5486400" algn="r"/>
                <a:tab pos="5897563" algn="r"/>
              </a:tabLst>
              <a:defRPr/>
            </a:pPr>
            <a:endParaRPr lang="en-US" sz="800" dirty="0">
              <a:latin typeface="+mn-lt"/>
            </a:endParaRPr>
          </a:p>
        </p:txBody>
      </p:sp>
      <p:pic>
        <p:nvPicPr>
          <p:cNvPr id="1031" name="Picture 7"/>
          <p:cNvPicPr>
            <a:picLocks noChangeAspect="1" noChangeArrowheads="1"/>
          </p:cNvPicPr>
          <p:nvPr userDrawn="1"/>
        </p:nvPicPr>
        <p:blipFill>
          <a:blip r:embed="rId13" cstate="print"/>
          <a:srcRect/>
          <a:stretch>
            <a:fillRect/>
          </a:stretch>
        </p:blipFill>
        <p:spPr bwMode="auto">
          <a:xfrm>
            <a:off x="3806825" y="5943600"/>
            <a:ext cx="1511300" cy="738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21" r:id="rId1"/>
    <p:sldLayoutId id="2147484012" r:id="rId2"/>
    <p:sldLayoutId id="2147484013" r:id="rId3"/>
    <p:sldLayoutId id="2147484014" r:id="rId4"/>
    <p:sldLayoutId id="2147484015" r:id="rId5"/>
    <p:sldLayoutId id="2147484016" r:id="rId6"/>
    <p:sldLayoutId id="2147484022" r:id="rId7"/>
    <p:sldLayoutId id="2147484017" r:id="rId8"/>
    <p:sldLayoutId id="2147484018" r:id="rId9"/>
    <p:sldLayoutId id="2147484019" r:id="rId10"/>
    <p:sldLayoutId id="2147484020"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304800" y="1447800"/>
            <a:ext cx="8534400" cy="1219200"/>
          </a:xfrm>
        </p:spPr>
        <p:txBody>
          <a:bodyPr anchor="ctr"/>
          <a:lstStyle/>
          <a:p>
            <a:pPr algn="ctr" eaLnBrk="1" hangingPunct="1"/>
            <a:r>
              <a:rPr lang="en-US" sz="2000" b="1" dirty="0" smtClean="0">
                <a:solidFill>
                  <a:srgbClr val="000066"/>
                </a:solidFill>
              </a:rPr>
              <a:t>Estate, Gift and Generation Skipping Tax</a:t>
            </a:r>
          </a:p>
        </p:txBody>
      </p:sp>
      <p:sp>
        <p:nvSpPr>
          <p:cNvPr id="4099" name="Rectangle 3"/>
          <p:cNvSpPr>
            <a:spLocks noGrp="1" noChangeArrowheads="1"/>
          </p:cNvSpPr>
          <p:nvPr>
            <p:ph type="subTitle" idx="4294967295"/>
          </p:nvPr>
        </p:nvSpPr>
        <p:spPr>
          <a:xfrm>
            <a:off x="609600" y="2286000"/>
            <a:ext cx="7924800" cy="3657600"/>
          </a:xfrm>
        </p:spPr>
        <p:txBody>
          <a:bodyPr/>
          <a:lstStyle/>
          <a:p>
            <a:pPr>
              <a:buFont typeface="Wingdings" pitchFamily="2" charset="2"/>
              <a:buNone/>
            </a:pPr>
            <a:endParaRPr lang="en-US" sz="1600" dirty="0" smtClean="0"/>
          </a:p>
          <a:p>
            <a:pPr algn="ctr">
              <a:buFont typeface="Wingdings" pitchFamily="2" charset="2"/>
              <a:buNone/>
            </a:pPr>
            <a:r>
              <a:rPr lang="en-US" sz="1600" dirty="0" smtClean="0">
                <a:solidFill>
                  <a:srgbClr val="000066"/>
                </a:solidFill>
              </a:rPr>
              <a:t>Presented for: </a:t>
            </a:r>
          </a:p>
          <a:p>
            <a:pPr algn="ctr">
              <a:buFont typeface="Wingdings" pitchFamily="2" charset="2"/>
              <a:buNone/>
            </a:pPr>
            <a:r>
              <a:rPr lang="en-US" sz="2400" dirty="0" smtClean="0">
                <a:solidFill>
                  <a:srgbClr val="000066"/>
                </a:solidFill>
              </a:rPr>
              <a:t>Massachusetts Continuing Legal Education</a:t>
            </a:r>
            <a:r>
              <a:rPr lang="en-US" sz="1600" dirty="0" smtClean="0">
                <a:solidFill>
                  <a:srgbClr val="000066"/>
                </a:solidFill>
              </a:rPr>
              <a:t> </a:t>
            </a:r>
          </a:p>
          <a:p>
            <a:pPr algn="ctr">
              <a:buFont typeface="Wingdings" pitchFamily="2" charset="2"/>
              <a:buNone/>
            </a:pPr>
            <a:endParaRPr lang="en-US" sz="1600" dirty="0" smtClean="0">
              <a:solidFill>
                <a:srgbClr val="000066"/>
              </a:solidFill>
            </a:endParaRPr>
          </a:p>
          <a:p>
            <a:pPr algn="ctr">
              <a:buFont typeface="Wingdings" pitchFamily="2" charset="2"/>
              <a:buNone/>
            </a:pPr>
            <a:r>
              <a:rPr lang="en-US" sz="1600" dirty="0" smtClean="0">
                <a:solidFill>
                  <a:srgbClr val="000066"/>
                </a:solidFill>
              </a:rPr>
              <a:t>By:</a:t>
            </a:r>
          </a:p>
          <a:p>
            <a:pPr algn="ctr">
              <a:buFont typeface="Wingdings" pitchFamily="2" charset="2"/>
              <a:buNone/>
            </a:pPr>
            <a:r>
              <a:rPr lang="en-US" sz="2400" b="1" dirty="0" smtClean="0">
                <a:solidFill>
                  <a:srgbClr val="000066"/>
                </a:solidFill>
              </a:rPr>
              <a:t>Katherine M. Sheehan, J.D., AEP® </a:t>
            </a:r>
          </a:p>
          <a:p>
            <a:pPr algn="ctr">
              <a:buFont typeface="Wingdings" pitchFamily="2" charset="2"/>
              <a:buNone/>
            </a:pPr>
            <a:r>
              <a:rPr lang="en-US" sz="2400" b="1" dirty="0" smtClean="0">
                <a:solidFill>
                  <a:srgbClr val="000066"/>
                </a:solidFill>
              </a:rPr>
              <a:t>Boston </a:t>
            </a:r>
            <a:r>
              <a:rPr lang="en-US" sz="2400" b="1" dirty="0" smtClean="0">
                <a:solidFill>
                  <a:srgbClr val="000066"/>
                </a:solidFill>
              </a:rPr>
              <a:t>Private, an </a:t>
            </a:r>
            <a:r>
              <a:rPr lang="en-US" sz="2400" b="1" dirty="0" err="1" smtClean="0">
                <a:solidFill>
                  <a:srgbClr val="000066"/>
                </a:solidFill>
              </a:rPr>
              <a:t>SVB</a:t>
            </a:r>
            <a:r>
              <a:rPr lang="en-US" sz="2400" b="1" dirty="0" smtClean="0">
                <a:solidFill>
                  <a:srgbClr val="000066"/>
                </a:solidFill>
              </a:rPr>
              <a:t> Company</a:t>
            </a:r>
            <a:endParaRPr lang="en-US" sz="2400" b="1" dirty="0" smtClean="0">
              <a:solidFill>
                <a:srgbClr val="000066"/>
              </a:solidFill>
            </a:endParaRPr>
          </a:p>
          <a:p>
            <a:pPr algn="ctr">
              <a:buFont typeface="Wingdings" pitchFamily="2" charset="2"/>
              <a:buNone/>
            </a:pPr>
            <a:r>
              <a:rPr lang="en-US" sz="2400" b="1" dirty="0" smtClean="0">
                <a:solidFill>
                  <a:srgbClr val="000066"/>
                </a:solidFill>
              </a:rPr>
              <a:t>Trust &amp; Fiduciary Services</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400800" y="60198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574674" y="304801"/>
            <a:ext cx="8035926" cy="380999"/>
          </a:xfrm>
        </p:spPr>
        <p:txBody>
          <a:bodyPr/>
          <a:lstStyle/>
          <a:p>
            <a:r>
              <a:rPr lang="en-US" sz="3200" b="1" dirty="0" smtClean="0">
                <a:solidFill>
                  <a:srgbClr val="000066"/>
                </a:solidFill>
              </a:rPr>
              <a:t>MA Estate Taxes</a:t>
            </a:r>
          </a:p>
        </p:txBody>
      </p:sp>
      <p:sp>
        <p:nvSpPr>
          <p:cNvPr id="17411" name="Content Placeholder 2"/>
          <p:cNvSpPr>
            <a:spLocks noGrp="1"/>
          </p:cNvSpPr>
          <p:nvPr>
            <p:ph sz="half" idx="1"/>
          </p:nvPr>
        </p:nvSpPr>
        <p:spPr>
          <a:xfrm>
            <a:off x="609600" y="1066800"/>
            <a:ext cx="4005262" cy="4267200"/>
          </a:xfrm>
        </p:spPr>
        <p:txBody>
          <a:bodyPr/>
          <a:lstStyle/>
          <a:p>
            <a:pPr marL="682625" indent="-450850" eaLnBrk="1" hangingPunct="1">
              <a:defRPr/>
            </a:pPr>
            <a:r>
              <a:rPr lang="en-US" sz="2200" dirty="0" smtClean="0">
                <a:solidFill>
                  <a:srgbClr val="000066"/>
                </a:solidFill>
              </a:rPr>
              <a:t>MA tax </a:t>
            </a:r>
          </a:p>
          <a:p>
            <a:pPr marL="682625" lvl="1" indent="-217488" eaLnBrk="1" hangingPunct="1">
              <a:defRPr/>
            </a:pPr>
            <a:r>
              <a:rPr lang="en-US" sz="1400" dirty="0" smtClean="0">
                <a:solidFill>
                  <a:srgbClr val="000066"/>
                </a:solidFill>
              </a:rPr>
              <a:t>Rate ranges from 0-16% percent. </a:t>
            </a:r>
          </a:p>
          <a:p>
            <a:pPr marL="682625" lvl="1" indent="-217488" eaLnBrk="1" hangingPunct="1">
              <a:defRPr/>
            </a:pPr>
            <a:r>
              <a:rPr lang="en-US" sz="1400" dirty="0" smtClean="0">
                <a:solidFill>
                  <a:srgbClr val="000066"/>
                </a:solidFill>
              </a:rPr>
              <a:t>MA estate tax is equal to</a:t>
            </a:r>
            <a:r>
              <a:rPr lang="en-US" sz="1400" dirty="0"/>
              <a:t> </a:t>
            </a:r>
            <a:r>
              <a:rPr lang="en-US" sz="1400" dirty="0" smtClean="0"/>
              <a:t>the </a:t>
            </a:r>
            <a:r>
              <a:rPr lang="en-US" sz="1400" dirty="0"/>
              <a:t>amount of the federal credit for state death taxes, or the portion thereof, computed using the Internal Revenue Code in effect on December 31, </a:t>
            </a:r>
            <a:r>
              <a:rPr lang="en-US" sz="1400" dirty="0" smtClean="0"/>
              <a:t>2000</a:t>
            </a:r>
            <a:r>
              <a:rPr lang="en-US" sz="1400" dirty="0"/>
              <a:t>.</a:t>
            </a:r>
            <a:endParaRPr lang="en-US" sz="1400" dirty="0" smtClean="0">
              <a:solidFill>
                <a:srgbClr val="000066"/>
              </a:solidFill>
            </a:endParaRPr>
          </a:p>
          <a:p>
            <a:pPr marL="682625" lvl="1" indent="-217488" eaLnBrk="1" hangingPunct="1">
              <a:defRPr/>
            </a:pPr>
            <a:r>
              <a:rPr lang="en-US" sz="1400" dirty="0" smtClean="0">
                <a:solidFill>
                  <a:srgbClr val="000066"/>
                </a:solidFill>
              </a:rPr>
              <a:t>See </a:t>
            </a:r>
            <a:r>
              <a:rPr lang="en-US" sz="1400" u="sng" dirty="0" smtClean="0">
                <a:solidFill>
                  <a:srgbClr val="000066"/>
                </a:solidFill>
              </a:rPr>
              <a:t>www.mass.gov/dor</a:t>
            </a:r>
            <a:r>
              <a:rPr lang="en-US" sz="1400" dirty="0" smtClean="0">
                <a:solidFill>
                  <a:srgbClr val="000066"/>
                </a:solidFill>
              </a:rPr>
              <a:t>.</a:t>
            </a:r>
          </a:p>
          <a:p>
            <a:pPr marL="682625" lvl="1" indent="-217488" eaLnBrk="1" hangingPunct="1">
              <a:defRPr/>
            </a:pPr>
            <a:r>
              <a:rPr lang="en-US" sz="1400" dirty="0" smtClean="0">
                <a:solidFill>
                  <a:srgbClr val="000066"/>
                </a:solidFill>
              </a:rPr>
              <a:t>Examples </a:t>
            </a:r>
            <a:endParaRPr lang="en-US" sz="1800" dirty="0" smtClean="0"/>
          </a:p>
          <a:p>
            <a:pPr marL="682625" indent="-450850" eaLnBrk="1" hangingPunct="1">
              <a:defRPr/>
            </a:pPr>
            <a:r>
              <a:rPr lang="en-US" sz="2200" dirty="0" smtClean="0">
                <a:solidFill>
                  <a:srgbClr val="000066"/>
                </a:solidFill>
              </a:rPr>
              <a:t>MA deductions? Yes</a:t>
            </a:r>
            <a:r>
              <a:rPr lang="en-US" sz="2200" dirty="0"/>
              <a:t> </a:t>
            </a:r>
            <a:r>
              <a:rPr lang="en-US" sz="1600" dirty="0" smtClean="0"/>
              <a:t>(same as Fed)</a:t>
            </a:r>
          </a:p>
          <a:p>
            <a:pPr marL="682625" lvl="1" indent="-217488" eaLnBrk="1" hangingPunct="1">
              <a:defRPr/>
            </a:pPr>
            <a:r>
              <a:rPr lang="en-US" sz="1600" dirty="0" smtClean="0">
                <a:solidFill>
                  <a:srgbClr val="000066"/>
                </a:solidFill>
              </a:rPr>
              <a:t>Marital deduction (“deferral”)</a:t>
            </a:r>
          </a:p>
          <a:p>
            <a:pPr marL="682625" lvl="1" indent="-217488" eaLnBrk="1" hangingPunct="1">
              <a:defRPr/>
            </a:pPr>
            <a:r>
              <a:rPr lang="en-US" sz="1600" dirty="0" smtClean="0">
                <a:solidFill>
                  <a:srgbClr val="000066"/>
                </a:solidFill>
              </a:rPr>
              <a:t>Charitable deduction</a:t>
            </a:r>
          </a:p>
          <a:p>
            <a:pPr marL="682625" lvl="1" indent="-217488" eaLnBrk="1" hangingPunct="1">
              <a:defRPr/>
            </a:pPr>
            <a:r>
              <a:rPr lang="en-US" sz="1600" dirty="0" smtClean="0">
                <a:solidFill>
                  <a:srgbClr val="000066"/>
                </a:solidFill>
              </a:rPr>
              <a:t>Administrative deductions</a:t>
            </a:r>
          </a:p>
          <a:p>
            <a:pPr marL="682625" indent="-450850" eaLnBrk="1" hangingPunct="1">
              <a:defRPr/>
            </a:pPr>
            <a:r>
              <a:rPr lang="en-US" sz="2200" dirty="0" smtClean="0">
                <a:solidFill>
                  <a:srgbClr val="000066"/>
                </a:solidFill>
              </a:rPr>
              <a:t>MA “exemption”: $1M</a:t>
            </a:r>
          </a:p>
          <a:p>
            <a:pPr marL="682625" lvl="1" indent="-217488" eaLnBrk="1" hangingPunct="1">
              <a:defRPr/>
            </a:pPr>
            <a:r>
              <a:rPr lang="en-US" sz="1600" dirty="0" smtClean="0">
                <a:solidFill>
                  <a:srgbClr val="000066"/>
                </a:solidFill>
              </a:rPr>
              <a:t>Not scheduled to increase from $1M</a:t>
            </a:r>
            <a:endParaRPr lang="en-US" sz="1800" dirty="0" smtClean="0">
              <a:solidFill>
                <a:srgbClr val="000066"/>
              </a:solidFill>
            </a:endParaRPr>
          </a:p>
          <a:p>
            <a:pPr lvl="1">
              <a:defRPr/>
            </a:pPr>
            <a:endParaRPr lang="en-US" dirty="0" smtClean="0">
              <a:solidFill>
                <a:srgbClr val="000066"/>
              </a:solidFill>
            </a:endParaRPr>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graphicFrame>
        <p:nvGraphicFramePr>
          <p:cNvPr id="6" name="Group 56"/>
          <p:cNvGraphicFramePr>
            <a:graphicFrameLocks noGrp="1"/>
          </p:cNvGraphicFramePr>
          <p:nvPr>
            <p:extLst>
              <p:ext uri="{D42A27DB-BD31-4B8C-83A1-F6EECF244321}">
                <p14:modId xmlns:p14="http://schemas.microsoft.com/office/powerpoint/2010/main" val="1977323816"/>
              </p:ext>
            </p:extLst>
          </p:nvPr>
        </p:nvGraphicFramePr>
        <p:xfrm>
          <a:off x="5029200" y="1009647"/>
          <a:ext cx="3713922" cy="4381505"/>
        </p:xfrm>
        <a:graphic>
          <a:graphicData uri="http://schemas.openxmlformats.org/drawingml/2006/table">
            <a:tbl>
              <a:tblPr/>
              <a:tblGrid>
                <a:gridCol w="1899165">
                  <a:extLst>
                    <a:ext uri="{9D8B030D-6E8A-4147-A177-3AD203B41FA5}">
                      <a16:colId xmlns:a16="http://schemas.microsoft.com/office/drawing/2014/main" val="20000"/>
                    </a:ext>
                  </a:extLst>
                </a:gridCol>
                <a:gridCol w="1814757">
                  <a:extLst>
                    <a:ext uri="{9D8B030D-6E8A-4147-A177-3AD203B41FA5}">
                      <a16:colId xmlns:a16="http://schemas.microsoft.com/office/drawing/2014/main" val="20001"/>
                    </a:ext>
                  </a:extLst>
                </a:gridCol>
              </a:tblGrid>
              <a:tr h="251798">
                <a:tc gridSpan="2">
                  <a:txBody>
                    <a:bodyPr/>
                    <a:lstStyle/>
                    <a:p>
                      <a:pPr marL="342900" marR="0" lvl="0" indent="-342900" algn="ctr"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000066"/>
                          </a:solidFill>
                          <a:effectLst/>
                          <a:latin typeface="Century Gothic" pitchFamily="34" charset="0"/>
                          <a:cs typeface="Arial" charset="0"/>
                        </a:rPr>
                        <a:t>Examples of MA estate figures.</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MA estate of:</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Estate tax is</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1,000,000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1,100,000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38,800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1,500,000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64,400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2,000,000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99,600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2,500,000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138,800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32069">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3,000,000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182,000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3,500,000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229,200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4,000,000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280,400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4,500,000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335,600 </a:t>
                      </a:r>
                      <a:endParaRPr kumimoji="0" lang="en-US" sz="1200" b="0" i="0" u="none" strike="noStrike" cap="none" normalizeH="0" baseline="0" dirty="0" smtClean="0">
                        <a:ln>
                          <a:noFill/>
                        </a:ln>
                        <a:solidFill>
                          <a:schemeClr val="tx2"/>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cs typeface="Arial" charset="0"/>
                        </a:rPr>
                        <a:t> $      5,000,000 </a:t>
                      </a:r>
                      <a:endParaRPr kumimoji="0" lang="en-US" sz="12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    391,600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rPr>
                        <a:t>$       5,500,000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450,800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9"/>
                  </a:ext>
                </a:extLst>
              </a:tr>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rPr>
                        <a:t>$     11,400,000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1,290,800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0"/>
                  </a:ext>
                </a:extLst>
              </a:tr>
            </a:tbl>
          </a:graphicData>
        </a:graphic>
      </p:graphicFrame>
      <p:sp>
        <p:nvSpPr>
          <p:cNvPr id="13365" name="Line 55"/>
          <p:cNvSpPr>
            <a:spLocks noChangeShapeType="1"/>
          </p:cNvSpPr>
          <p:nvPr/>
        </p:nvSpPr>
        <p:spPr bwMode="auto">
          <a:xfrm>
            <a:off x="2971800" y="3429000"/>
            <a:ext cx="1219200" cy="0"/>
          </a:xfrm>
          <a:prstGeom prst="line">
            <a:avLst/>
          </a:prstGeom>
          <a:noFill/>
          <a:ln w="41275">
            <a:solidFill>
              <a:schemeClr val="tx1"/>
            </a:solidFill>
            <a:round/>
            <a:headEnd/>
            <a:tailEnd type="triangle" w="lg" len="lg"/>
          </a:ln>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10826345"/>
              </p:ext>
            </p:extLst>
          </p:nvPr>
        </p:nvGraphicFramePr>
        <p:xfrm>
          <a:off x="5029200" y="5391152"/>
          <a:ext cx="3713922" cy="314593"/>
        </p:xfrm>
        <a:graphic>
          <a:graphicData uri="http://schemas.openxmlformats.org/drawingml/2006/table">
            <a:tbl>
              <a:tblPr/>
              <a:tblGrid>
                <a:gridCol w="1899165">
                  <a:extLst>
                    <a:ext uri="{9D8B030D-6E8A-4147-A177-3AD203B41FA5}">
                      <a16:colId xmlns:a16="http://schemas.microsoft.com/office/drawing/2014/main" val="2452379438"/>
                    </a:ext>
                  </a:extLst>
                </a:gridCol>
                <a:gridCol w="1814757">
                  <a:extLst>
                    <a:ext uri="{9D8B030D-6E8A-4147-A177-3AD203B41FA5}">
                      <a16:colId xmlns:a16="http://schemas.microsoft.com/office/drawing/2014/main" val="4118615820"/>
                    </a:ext>
                  </a:extLst>
                </a:gridCol>
              </a:tblGrid>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rPr>
                        <a:t>$     11,580,000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1,319,600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9645723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87481956"/>
              </p:ext>
            </p:extLst>
          </p:nvPr>
        </p:nvGraphicFramePr>
        <p:xfrm>
          <a:off x="5029200" y="5714999"/>
          <a:ext cx="3713922" cy="314593"/>
        </p:xfrm>
        <a:graphic>
          <a:graphicData uri="http://schemas.openxmlformats.org/drawingml/2006/table">
            <a:tbl>
              <a:tblPr/>
              <a:tblGrid>
                <a:gridCol w="1899165">
                  <a:extLst>
                    <a:ext uri="{9D8B030D-6E8A-4147-A177-3AD203B41FA5}">
                      <a16:colId xmlns:a16="http://schemas.microsoft.com/office/drawing/2014/main" val="2452379438"/>
                    </a:ext>
                  </a:extLst>
                </a:gridCol>
                <a:gridCol w="1814757">
                  <a:extLst>
                    <a:ext uri="{9D8B030D-6E8A-4147-A177-3AD203B41FA5}">
                      <a16:colId xmlns:a16="http://schemas.microsoft.com/office/drawing/2014/main" val="4118615820"/>
                    </a:ext>
                  </a:extLst>
                </a:gridCol>
              </a:tblGrid>
              <a:tr h="314593">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1" i="0" u="none" strike="noStrike" cap="none" normalizeH="0" baseline="0" dirty="0" smtClean="0">
                          <a:ln>
                            <a:noFill/>
                          </a:ln>
                          <a:solidFill>
                            <a:srgbClr val="000066"/>
                          </a:solidFill>
                          <a:effectLst/>
                          <a:latin typeface="Century Gothic" pitchFamily="34" charset="0"/>
                        </a:rPr>
                        <a:t>$     </a:t>
                      </a:r>
                      <a:r>
                        <a:rPr kumimoji="0" lang="en-US" sz="1200" b="1" i="0" u="none" strike="noStrike" cap="none" normalizeH="0" baseline="0" dirty="0" smtClean="0">
                          <a:ln>
                            <a:noFill/>
                          </a:ln>
                          <a:solidFill>
                            <a:srgbClr val="000066"/>
                          </a:solidFill>
                          <a:effectLst/>
                          <a:latin typeface="Century Gothic" pitchFamily="34" charset="0"/>
                        </a:rPr>
                        <a:t>11,700,000</a:t>
                      </a:r>
                      <a:endParaRPr kumimoji="0" lang="en-US" sz="1200" b="1"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20000"/>
                        </a:spcAft>
                        <a:buClr>
                          <a:schemeClr val="tx2"/>
                        </a:buClr>
                        <a:buSzPct val="120000"/>
                        <a:buFont typeface="Times New Roman" pitchFamily="18" charset="0"/>
                        <a:buNone/>
                        <a:tabLst/>
                      </a:pPr>
                      <a:r>
                        <a:rPr kumimoji="0" lang="en-US" sz="1200" b="0" i="0" u="none" strike="noStrike" cap="none" normalizeH="0" baseline="0" dirty="0" smtClean="0">
                          <a:ln>
                            <a:noFill/>
                          </a:ln>
                          <a:solidFill>
                            <a:srgbClr val="FF0000"/>
                          </a:solidFill>
                          <a:effectLst/>
                          <a:latin typeface="Century Gothic" pitchFamily="34" charset="0"/>
                          <a:cs typeface="Arial" charset="0"/>
                        </a:rPr>
                        <a:t>$   </a:t>
                      </a:r>
                      <a:r>
                        <a:rPr kumimoji="0" lang="en-US" sz="1200" b="0" i="0" u="none" strike="noStrike" cap="none" normalizeH="0" baseline="0" dirty="0" smtClean="0">
                          <a:ln>
                            <a:noFill/>
                          </a:ln>
                          <a:solidFill>
                            <a:srgbClr val="FF0000"/>
                          </a:solidFill>
                          <a:effectLst/>
                          <a:latin typeface="Century Gothic" pitchFamily="34" charset="0"/>
                          <a:cs typeface="Arial" charset="0"/>
                        </a:rPr>
                        <a:t>1,338,800</a:t>
                      </a:r>
                      <a:endParaRPr kumimoji="0" lang="en-US" sz="1200" b="0" i="0" u="none" strike="noStrike" cap="none" normalizeH="0" baseline="0" dirty="0" smtClean="0">
                        <a:ln>
                          <a:noFill/>
                        </a:ln>
                        <a:solidFill>
                          <a:srgbClr val="FF0000"/>
                        </a:solidFill>
                        <a:effectLst/>
                        <a:latin typeface="Century Gothic"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96457232"/>
                  </a:ext>
                </a:extLst>
              </a:tr>
            </a:tbl>
          </a:graphicData>
        </a:graphic>
      </p:graphicFrame>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3246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574675" y="304800"/>
            <a:ext cx="8001000" cy="1066800"/>
          </a:xfrm>
        </p:spPr>
        <p:txBody>
          <a:bodyPr/>
          <a:lstStyle/>
          <a:p>
            <a:pPr algn="ctr"/>
            <a:r>
              <a:rPr lang="en-US" sz="3200" b="1" dirty="0" smtClean="0">
                <a:solidFill>
                  <a:srgbClr val="000066"/>
                </a:solidFill>
                <a:latin typeface="Century Gothic" pitchFamily="34" charset="0"/>
              </a:rPr>
              <a:t>Estate Tax Avoidance</a:t>
            </a:r>
            <a:endParaRPr lang="en-US" sz="3200" dirty="0" smtClean="0">
              <a:solidFill>
                <a:srgbClr val="000066"/>
              </a:solidFill>
            </a:endParaRPr>
          </a:p>
        </p:txBody>
      </p:sp>
      <p:sp>
        <p:nvSpPr>
          <p:cNvPr id="18435" name="Content Placeholder 2"/>
          <p:cNvSpPr>
            <a:spLocks noGrp="1"/>
          </p:cNvSpPr>
          <p:nvPr>
            <p:ph idx="1"/>
          </p:nvPr>
        </p:nvSpPr>
        <p:spPr>
          <a:xfrm>
            <a:off x="566738" y="1828800"/>
            <a:ext cx="8348662" cy="4191000"/>
          </a:xfrm>
        </p:spPr>
        <p:txBody>
          <a:bodyPr/>
          <a:lstStyle/>
          <a:p>
            <a:pPr marL="682625" indent="-450850">
              <a:spcAft>
                <a:spcPct val="20000"/>
              </a:spcAft>
              <a:buClr>
                <a:srgbClr val="000066"/>
              </a:buClr>
              <a:buSzPct val="100000"/>
              <a:buFont typeface="Wingdings" pitchFamily="2" charset="2"/>
              <a:buChar char="q"/>
              <a:defRPr/>
            </a:pPr>
            <a:r>
              <a:rPr lang="en-US" sz="2800" dirty="0" smtClean="0">
                <a:solidFill>
                  <a:srgbClr val="000066"/>
                </a:solidFill>
              </a:rPr>
              <a:t>Putting the plan together</a:t>
            </a:r>
          </a:p>
          <a:p>
            <a:pPr marL="682625" indent="-450850">
              <a:spcAft>
                <a:spcPct val="20000"/>
              </a:spcAft>
              <a:buClr>
                <a:srgbClr val="000066"/>
              </a:buClr>
              <a:buSzPct val="100000"/>
              <a:buFont typeface="Wingdings" pitchFamily="2" charset="2"/>
              <a:buChar char="q"/>
              <a:defRPr/>
            </a:pPr>
            <a:r>
              <a:rPr lang="en-US" sz="2800" dirty="0" smtClean="0">
                <a:solidFill>
                  <a:srgbClr val="000066"/>
                </a:solidFill>
              </a:rPr>
              <a:t>Mitigate federal and state estate tax exposure</a:t>
            </a:r>
          </a:p>
          <a:p>
            <a:pPr marL="682625" indent="-450850">
              <a:spcAft>
                <a:spcPct val="20000"/>
              </a:spcAft>
              <a:buClr>
                <a:srgbClr val="000066"/>
              </a:buClr>
              <a:buSzPct val="100000"/>
              <a:buFont typeface="Wingdings" pitchFamily="2" charset="2"/>
              <a:buChar char="q"/>
              <a:defRPr/>
            </a:pPr>
            <a:r>
              <a:rPr lang="en-US" sz="2800" dirty="0" smtClean="0">
                <a:solidFill>
                  <a:srgbClr val="000066"/>
                </a:solidFill>
              </a:rPr>
              <a:t>See Cleaver (non GST) flow chart</a:t>
            </a:r>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75475" y="6357937"/>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7"/>
          <p:cNvSpPr>
            <a:spLocks noGrp="1" noChangeArrowheads="1"/>
          </p:cNvSpPr>
          <p:nvPr>
            <p:ph type="title"/>
          </p:nvPr>
        </p:nvSpPr>
        <p:spPr>
          <a:xfrm>
            <a:off x="457200" y="61913"/>
            <a:ext cx="8229600" cy="974725"/>
          </a:xfrm>
        </p:spPr>
        <p:txBody>
          <a:bodyPr/>
          <a:lstStyle/>
          <a:p>
            <a:pPr algn="ctr" eaLnBrk="1" hangingPunct="1">
              <a:tabLst>
                <a:tab pos="404813" algn="l"/>
              </a:tabLst>
            </a:pPr>
            <a:r>
              <a:rPr lang="en-US" sz="2800" b="1" dirty="0" smtClean="0">
                <a:latin typeface="Georgia" charset="0"/>
              </a:rPr>
              <a:t>Draft Estate Plan For June Cleaver</a:t>
            </a:r>
            <a:r>
              <a:rPr lang="en-US" dirty="0" smtClean="0"/>
              <a:t/>
            </a:r>
            <a:br>
              <a:rPr lang="en-US" dirty="0" smtClean="0"/>
            </a:br>
            <a:r>
              <a:rPr lang="en-US" sz="1500" dirty="0" smtClean="0">
                <a:latin typeface="Georgia" charset="0"/>
              </a:rPr>
              <a:t>Assumes June dies first</a:t>
            </a:r>
            <a:br>
              <a:rPr lang="en-US" sz="1500" dirty="0" smtClean="0">
                <a:latin typeface="Georgia" charset="0"/>
              </a:rPr>
            </a:br>
            <a:r>
              <a:rPr lang="en-US" sz="1100" i="1" dirty="0" smtClean="0">
                <a:latin typeface="Georgia" charset="0"/>
              </a:rPr>
              <a:t>Note: Ward’s plan mirrors June’s plan in all major respects.</a:t>
            </a:r>
            <a:br>
              <a:rPr lang="en-US" sz="1100" i="1" dirty="0" smtClean="0">
                <a:latin typeface="Georgia" charset="0"/>
              </a:rPr>
            </a:br>
            <a:endParaRPr lang="en-US" sz="1100" i="1" dirty="0" smtClean="0">
              <a:latin typeface="Georgia" charset="0"/>
            </a:endParaRPr>
          </a:p>
        </p:txBody>
      </p:sp>
      <p:sp>
        <p:nvSpPr>
          <p:cNvPr id="4099" name="Line 10"/>
          <p:cNvSpPr>
            <a:spLocks noChangeShapeType="1"/>
          </p:cNvSpPr>
          <p:nvPr/>
        </p:nvSpPr>
        <p:spPr bwMode="auto">
          <a:xfrm>
            <a:off x="7280275" y="526415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0" name="AutoShape 16"/>
          <p:cNvSpPr>
            <a:spLocks noChangeArrowheads="1"/>
          </p:cNvSpPr>
          <p:nvPr/>
        </p:nvSpPr>
        <p:spPr bwMode="auto">
          <a:xfrm>
            <a:off x="812800" y="5778500"/>
            <a:ext cx="2674938" cy="94615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1000" b="1" dirty="0">
                <a:latin typeface="Georgia" charset="0"/>
              </a:rPr>
              <a:t>Theodore’s Share</a:t>
            </a:r>
          </a:p>
          <a:p>
            <a:pPr algn="ctr"/>
            <a:r>
              <a:rPr lang="en-US" sz="1000" dirty="0">
                <a:latin typeface="Georgia" charset="0"/>
              </a:rPr>
              <a:t> Income and principal to Theodore and his descendants in trustee’s discretion. At Theodore’s death, trust terminates and property is distributed to his descendants.</a:t>
            </a:r>
            <a:r>
              <a:rPr lang="en-US" sz="1000" dirty="0">
                <a:latin typeface="Arial" charset="0"/>
              </a:rPr>
              <a:t> </a:t>
            </a:r>
            <a:endParaRPr lang="en-US" sz="1000" b="1" dirty="0">
              <a:latin typeface="Arial" charset="0"/>
            </a:endParaRPr>
          </a:p>
        </p:txBody>
      </p:sp>
      <p:sp>
        <p:nvSpPr>
          <p:cNvPr id="4101" name="Line 17"/>
          <p:cNvSpPr>
            <a:spLocks noChangeShapeType="1"/>
          </p:cNvSpPr>
          <p:nvPr/>
        </p:nvSpPr>
        <p:spPr bwMode="auto">
          <a:xfrm>
            <a:off x="3175000" y="534035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2" name="Text Box 22"/>
          <p:cNvSpPr txBox="1">
            <a:spLocks noChangeArrowheads="1"/>
          </p:cNvSpPr>
          <p:nvPr/>
        </p:nvSpPr>
        <p:spPr bwMode="auto">
          <a:xfrm>
            <a:off x="3282950" y="5930900"/>
            <a:ext cx="2438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900" dirty="0">
                <a:latin typeface="Georgia" charset="0"/>
              </a:rPr>
              <a:t>Each child has a limited power of appointment exercisable via their will</a:t>
            </a:r>
          </a:p>
        </p:txBody>
      </p:sp>
      <p:sp>
        <p:nvSpPr>
          <p:cNvPr id="4103" name="AutoShape 18"/>
          <p:cNvSpPr>
            <a:spLocks noChangeArrowheads="1"/>
          </p:cNvSpPr>
          <p:nvPr/>
        </p:nvSpPr>
        <p:spPr bwMode="auto">
          <a:xfrm>
            <a:off x="1692275" y="4897438"/>
            <a:ext cx="6070600" cy="6096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000" b="1" dirty="0">
                <a:latin typeface="Georgia" charset="0"/>
              </a:rPr>
              <a:t>    Descendant’s Fund</a:t>
            </a:r>
          </a:p>
          <a:p>
            <a:pPr algn="ctr"/>
            <a:r>
              <a:rPr lang="en-US" sz="1000" dirty="0">
                <a:latin typeface="Georgia" charset="0"/>
              </a:rPr>
              <a:t>Pot for children until youngest is age 25</a:t>
            </a:r>
          </a:p>
          <a:p>
            <a:pPr algn="ctr"/>
            <a:r>
              <a:rPr lang="en-US" sz="1000" dirty="0">
                <a:latin typeface="Georgia" charset="0"/>
              </a:rPr>
              <a:t>Income in the trustee’s discretion. Principal is payable for the children’s health, support and education.</a:t>
            </a:r>
          </a:p>
        </p:txBody>
      </p:sp>
      <p:sp>
        <p:nvSpPr>
          <p:cNvPr id="4104" name="Line 19"/>
          <p:cNvSpPr>
            <a:spLocks noChangeShapeType="1"/>
          </p:cNvSpPr>
          <p:nvPr/>
        </p:nvSpPr>
        <p:spPr bwMode="auto">
          <a:xfrm>
            <a:off x="2579688" y="4111625"/>
            <a:ext cx="9525" cy="7524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5" name="Line 20"/>
          <p:cNvSpPr>
            <a:spLocks noChangeShapeType="1"/>
          </p:cNvSpPr>
          <p:nvPr/>
        </p:nvSpPr>
        <p:spPr bwMode="auto">
          <a:xfrm>
            <a:off x="7294563" y="4149725"/>
            <a:ext cx="0" cy="7143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6" name="Text Box 21"/>
          <p:cNvSpPr txBox="1">
            <a:spLocks noChangeArrowheads="1"/>
          </p:cNvSpPr>
          <p:nvPr/>
        </p:nvSpPr>
        <p:spPr bwMode="auto">
          <a:xfrm>
            <a:off x="2674938" y="4189413"/>
            <a:ext cx="44624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000" dirty="0">
                <a:latin typeface="Georgia" charset="0"/>
              </a:rPr>
              <a:t>At Ward’s death he has a limited power of appointment to change June’s trust via his will. He can redistribute the trust property among June’s descendants and their spouses (spouses are limited to an income interest) and charities.  If he does not do so: </a:t>
            </a:r>
          </a:p>
        </p:txBody>
      </p:sp>
      <p:sp>
        <p:nvSpPr>
          <p:cNvPr id="4107" name="AutoShape 23"/>
          <p:cNvSpPr>
            <a:spLocks noChangeArrowheads="1"/>
          </p:cNvSpPr>
          <p:nvPr/>
        </p:nvSpPr>
        <p:spPr bwMode="auto">
          <a:xfrm>
            <a:off x="5484813" y="3206750"/>
            <a:ext cx="2286000" cy="914400"/>
          </a:xfrm>
          <a:prstGeom prst="roundRect">
            <a:avLst>
              <a:gd name="adj" fmla="val 16667"/>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p>
            <a:pPr algn="ctr"/>
            <a:r>
              <a:rPr lang="en-US" sz="1000" b="1" dirty="0">
                <a:latin typeface="Georgia" charset="0"/>
              </a:rPr>
              <a:t>Family Trust</a:t>
            </a:r>
          </a:p>
          <a:p>
            <a:pPr algn="ctr"/>
            <a:endParaRPr lang="en-US" sz="600" dirty="0">
              <a:latin typeface="Georgia" charset="0"/>
            </a:endParaRPr>
          </a:p>
          <a:p>
            <a:pPr algn="ctr"/>
            <a:r>
              <a:rPr lang="en-US" sz="1000" dirty="0">
                <a:latin typeface="Georgia" charset="0"/>
              </a:rPr>
              <a:t>Income and principal for Ward and children in the independent trustee’s discretion</a:t>
            </a:r>
            <a:endParaRPr lang="en-US" sz="1000" b="1" dirty="0">
              <a:latin typeface="Georgia" charset="0"/>
            </a:endParaRPr>
          </a:p>
        </p:txBody>
      </p:sp>
      <p:sp>
        <p:nvSpPr>
          <p:cNvPr id="4108" name="AutoShape 24"/>
          <p:cNvSpPr>
            <a:spLocks noChangeArrowheads="1"/>
          </p:cNvSpPr>
          <p:nvPr/>
        </p:nvSpPr>
        <p:spPr bwMode="auto">
          <a:xfrm>
            <a:off x="2017713" y="3206750"/>
            <a:ext cx="2289175" cy="914400"/>
          </a:xfrm>
          <a:prstGeom prst="roundRect">
            <a:avLst>
              <a:gd name="adj" fmla="val 16667"/>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p>
            <a:pPr algn="ctr"/>
            <a:r>
              <a:rPr lang="en-US" sz="1000" b="1" dirty="0">
                <a:latin typeface="Georgia" charset="0"/>
              </a:rPr>
              <a:t>Marital Trust</a:t>
            </a:r>
          </a:p>
          <a:p>
            <a:pPr algn="ctr"/>
            <a:endParaRPr lang="en-US" sz="600" dirty="0">
              <a:latin typeface="Georgia" charset="0"/>
            </a:endParaRPr>
          </a:p>
          <a:p>
            <a:pPr algn="ctr"/>
            <a:r>
              <a:rPr lang="en-US" sz="1000" dirty="0">
                <a:latin typeface="Georgia" charset="0"/>
              </a:rPr>
              <a:t>All income to Ward for life; principal as the independent trustee considers advisable</a:t>
            </a:r>
            <a:endParaRPr lang="en-US" sz="1000" b="1" dirty="0">
              <a:latin typeface="Georgia" charset="0"/>
            </a:endParaRPr>
          </a:p>
        </p:txBody>
      </p:sp>
      <p:sp>
        <p:nvSpPr>
          <p:cNvPr id="4109" name="Text Box 3"/>
          <p:cNvSpPr txBox="1">
            <a:spLocks noChangeArrowheads="1"/>
          </p:cNvSpPr>
          <p:nvPr/>
        </p:nvSpPr>
        <p:spPr bwMode="auto">
          <a:xfrm>
            <a:off x="6680200" y="1455738"/>
            <a:ext cx="19335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000" u="sng" dirty="0">
                <a:latin typeface="Georgia" charset="0"/>
              </a:rPr>
              <a:t>June is Alive</a:t>
            </a:r>
          </a:p>
          <a:p>
            <a:pPr>
              <a:buFontTx/>
              <a:buChar char="•"/>
            </a:pPr>
            <a:r>
              <a:rPr lang="en-US" sz="1000" dirty="0">
                <a:latin typeface="Georgia" charset="0"/>
              </a:rPr>
              <a:t>During life, June has full control</a:t>
            </a:r>
          </a:p>
          <a:p>
            <a:pPr>
              <a:buFontTx/>
              <a:buChar char="•"/>
            </a:pPr>
            <a:r>
              <a:rPr lang="en-US" sz="1000" dirty="0">
                <a:latin typeface="Georgia" charset="0"/>
              </a:rPr>
              <a:t>If June becomes unable to manage her financial affairs, the independent trustee may apply property for family’s benefit</a:t>
            </a:r>
          </a:p>
        </p:txBody>
      </p:sp>
      <p:sp>
        <p:nvSpPr>
          <p:cNvPr id="4110" name="Line 4"/>
          <p:cNvSpPr>
            <a:spLocks noChangeShapeType="1"/>
          </p:cNvSpPr>
          <p:nvPr/>
        </p:nvSpPr>
        <p:spPr bwMode="auto">
          <a:xfrm>
            <a:off x="2336800" y="21971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1" name="Rectangle 5"/>
          <p:cNvSpPr>
            <a:spLocks noChangeArrowheads="1"/>
          </p:cNvSpPr>
          <p:nvPr/>
        </p:nvSpPr>
        <p:spPr bwMode="auto">
          <a:xfrm>
            <a:off x="1692275" y="1358900"/>
            <a:ext cx="1711325" cy="16002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b="1" dirty="0">
                <a:latin typeface="Georgia" charset="0"/>
              </a:rPr>
              <a:t>Will</a:t>
            </a:r>
            <a:endParaRPr lang="en-US" sz="1000" dirty="0">
              <a:latin typeface="Georgia" charset="0"/>
            </a:endParaRPr>
          </a:p>
          <a:p>
            <a:pPr algn="ctr"/>
            <a:r>
              <a:rPr lang="en-US" sz="1000" b="1" dirty="0" smtClean="0">
                <a:latin typeface="Georgia" charset="0"/>
              </a:rPr>
              <a:t>Personal Representative:</a:t>
            </a:r>
            <a:r>
              <a:rPr lang="en-US" sz="1000" dirty="0" smtClean="0">
                <a:latin typeface="Georgia" charset="0"/>
              </a:rPr>
              <a:t> </a:t>
            </a:r>
            <a:endParaRPr lang="en-US" sz="1000" dirty="0">
              <a:latin typeface="Georgia" charset="0"/>
            </a:endParaRPr>
          </a:p>
          <a:p>
            <a:pPr algn="ctr"/>
            <a:r>
              <a:rPr lang="en-US" sz="1000" dirty="0">
                <a:latin typeface="Georgia" charset="0"/>
              </a:rPr>
              <a:t>Ward</a:t>
            </a:r>
          </a:p>
          <a:p>
            <a:pPr algn="ctr"/>
            <a:endParaRPr lang="en-US" sz="1000" dirty="0">
              <a:latin typeface="Georgia" charset="0"/>
            </a:endParaRPr>
          </a:p>
          <a:p>
            <a:pPr algn="ctr"/>
            <a:r>
              <a:rPr lang="en-US" sz="1000" b="1" dirty="0">
                <a:latin typeface="Georgia" charset="0"/>
              </a:rPr>
              <a:t>Successor to Ward:</a:t>
            </a:r>
            <a:endParaRPr lang="en-US" sz="1000" dirty="0">
              <a:latin typeface="Georgia" charset="0"/>
            </a:endParaRPr>
          </a:p>
          <a:p>
            <a:pPr algn="ctr"/>
            <a:r>
              <a:rPr lang="en-US" sz="1000" dirty="0">
                <a:latin typeface="Georgia" charset="0"/>
              </a:rPr>
              <a:t>Fred Smith</a:t>
            </a:r>
          </a:p>
        </p:txBody>
      </p:sp>
      <p:sp>
        <p:nvSpPr>
          <p:cNvPr id="4112" name="Line 6"/>
          <p:cNvSpPr>
            <a:spLocks noChangeShapeType="1"/>
          </p:cNvSpPr>
          <p:nvPr/>
        </p:nvSpPr>
        <p:spPr bwMode="auto">
          <a:xfrm>
            <a:off x="4013200" y="288290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3" name="Line 7"/>
          <p:cNvSpPr>
            <a:spLocks noChangeShapeType="1"/>
          </p:cNvSpPr>
          <p:nvPr/>
        </p:nvSpPr>
        <p:spPr bwMode="auto">
          <a:xfrm>
            <a:off x="6096000" y="2857500"/>
            <a:ext cx="0" cy="330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4" name="Rectangle 9"/>
          <p:cNvSpPr>
            <a:spLocks noChangeArrowheads="1"/>
          </p:cNvSpPr>
          <p:nvPr/>
        </p:nvSpPr>
        <p:spPr bwMode="auto">
          <a:xfrm>
            <a:off x="3784600" y="1358900"/>
            <a:ext cx="2879725" cy="151765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b="1" dirty="0">
              <a:latin typeface="Georgia" charset="0"/>
            </a:endParaRPr>
          </a:p>
          <a:p>
            <a:pPr algn="ctr"/>
            <a:r>
              <a:rPr lang="en-US" sz="1000" b="1" dirty="0">
                <a:latin typeface="Georgia" charset="0"/>
              </a:rPr>
              <a:t>The June Cleaver </a:t>
            </a:r>
            <a:r>
              <a:rPr lang="en-US" sz="1000" b="1" dirty="0" smtClean="0">
                <a:latin typeface="Georgia" charset="0"/>
              </a:rPr>
              <a:t>2021 </a:t>
            </a:r>
            <a:r>
              <a:rPr lang="en-US" sz="1000" b="1" dirty="0">
                <a:latin typeface="Georgia" charset="0"/>
              </a:rPr>
              <a:t>Trust</a:t>
            </a:r>
          </a:p>
          <a:p>
            <a:pPr algn="ctr"/>
            <a:r>
              <a:rPr lang="en-US" sz="1000" b="1" dirty="0">
                <a:latin typeface="Georgia" charset="0"/>
              </a:rPr>
              <a:t>Trustees:  </a:t>
            </a:r>
          </a:p>
          <a:p>
            <a:pPr algn="ctr"/>
            <a:r>
              <a:rPr lang="en-US" sz="1000" b="1" dirty="0">
                <a:latin typeface="Georgia" charset="0"/>
              </a:rPr>
              <a:t>June and Ward </a:t>
            </a:r>
          </a:p>
          <a:p>
            <a:pPr algn="ctr"/>
            <a:endParaRPr lang="en-US" sz="1000" b="1" dirty="0">
              <a:latin typeface="Georgia" charset="0"/>
            </a:endParaRPr>
          </a:p>
          <a:p>
            <a:pPr algn="ctr"/>
            <a:r>
              <a:rPr lang="en-US" sz="1000" b="1" dirty="0">
                <a:latin typeface="Georgia" charset="0"/>
              </a:rPr>
              <a:t>Successor to June:</a:t>
            </a:r>
          </a:p>
          <a:p>
            <a:pPr algn="ctr"/>
            <a:r>
              <a:rPr lang="en-US" sz="1000" dirty="0">
                <a:latin typeface="Georgia" charset="0"/>
              </a:rPr>
              <a:t>Independent Trustee and Ward</a:t>
            </a:r>
          </a:p>
          <a:p>
            <a:pPr algn="ctr"/>
            <a:r>
              <a:rPr lang="en-US" sz="1000" dirty="0">
                <a:latin typeface="Georgia" charset="0"/>
              </a:rPr>
              <a:t>then Fred Smith</a:t>
            </a:r>
          </a:p>
          <a:p>
            <a:pPr algn="ctr"/>
            <a:endParaRPr lang="en-US" sz="1000" b="1" dirty="0">
              <a:latin typeface="Georgia" charset="0"/>
            </a:endParaRPr>
          </a:p>
        </p:txBody>
      </p:sp>
      <p:grpSp>
        <p:nvGrpSpPr>
          <p:cNvPr id="4115" name="Group 28"/>
          <p:cNvGrpSpPr>
            <a:grpSpLocks/>
          </p:cNvGrpSpPr>
          <p:nvPr/>
        </p:nvGrpSpPr>
        <p:grpSpPr bwMode="auto">
          <a:xfrm>
            <a:off x="203200" y="835025"/>
            <a:ext cx="1447800" cy="1581150"/>
            <a:chOff x="96" y="486"/>
            <a:chExt cx="912" cy="996"/>
          </a:xfrm>
        </p:grpSpPr>
        <p:sp>
          <p:nvSpPr>
            <p:cNvPr id="4119" name="Oval 11"/>
            <p:cNvSpPr>
              <a:spLocks noChangeArrowheads="1"/>
            </p:cNvSpPr>
            <p:nvPr/>
          </p:nvSpPr>
          <p:spPr bwMode="auto">
            <a:xfrm>
              <a:off x="96" y="486"/>
              <a:ext cx="528" cy="282"/>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p>
              <a:r>
                <a:rPr lang="en-US" sz="1000" dirty="0">
                  <a:latin typeface="Georgia" charset="0"/>
                </a:rPr>
                <a:t>Ward</a:t>
              </a:r>
            </a:p>
          </p:txBody>
        </p:sp>
        <p:sp>
          <p:nvSpPr>
            <p:cNvPr id="4120" name="Rectangle 12"/>
            <p:cNvSpPr>
              <a:spLocks noChangeArrowheads="1"/>
            </p:cNvSpPr>
            <p:nvPr/>
          </p:nvSpPr>
          <p:spPr bwMode="auto">
            <a:xfrm>
              <a:off x="432" y="768"/>
              <a:ext cx="52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latin typeface="Georgia" charset="0"/>
                </a:rPr>
                <a:t>Joint Property &amp; Qualified Plans</a:t>
              </a:r>
            </a:p>
          </p:txBody>
        </p:sp>
        <p:sp>
          <p:nvSpPr>
            <p:cNvPr id="4121" name="Text Box 13"/>
            <p:cNvSpPr txBox="1">
              <a:spLocks noChangeArrowheads="1"/>
            </p:cNvSpPr>
            <p:nvPr/>
          </p:nvSpPr>
          <p:spPr bwMode="auto">
            <a:xfrm>
              <a:off x="591" y="1180"/>
              <a:ext cx="417"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130000"/>
                </a:lnSpc>
              </a:pPr>
              <a:r>
                <a:rPr lang="en-US" sz="900" dirty="0">
                  <a:latin typeface="Georgia" charset="0"/>
                </a:rPr>
                <a:t>Probate</a:t>
              </a:r>
            </a:p>
            <a:p>
              <a:pPr>
                <a:lnSpc>
                  <a:spcPct val="130000"/>
                </a:lnSpc>
              </a:pPr>
              <a:r>
                <a:rPr lang="en-US" sz="900" dirty="0">
                  <a:latin typeface="Georgia" charset="0"/>
                </a:rPr>
                <a:t>Property</a:t>
              </a:r>
            </a:p>
          </p:txBody>
        </p:sp>
        <p:sp>
          <p:nvSpPr>
            <p:cNvPr id="4122" name="Line 14"/>
            <p:cNvSpPr>
              <a:spLocks noChangeShapeType="1"/>
            </p:cNvSpPr>
            <p:nvPr/>
          </p:nvSpPr>
          <p:spPr bwMode="auto">
            <a:xfrm>
              <a:off x="624" y="1344"/>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23" name="Line 15"/>
            <p:cNvSpPr>
              <a:spLocks noChangeShapeType="1"/>
            </p:cNvSpPr>
            <p:nvPr/>
          </p:nvSpPr>
          <p:spPr bwMode="auto">
            <a:xfrm flipH="1" flipV="1">
              <a:off x="384" y="816"/>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24" name="Oval 25"/>
            <p:cNvSpPr>
              <a:spLocks noChangeArrowheads="1"/>
            </p:cNvSpPr>
            <p:nvPr/>
          </p:nvSpPr>
          <p:spPr bwMode="auto">
            <a:xfrm>
              <a:off x="96" y="1200"/>
              <a:ext cx="526" cy="282"/>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p>
              <a:r>
                <a:rPr lang="en-US" sz="1000" dirty="0">
                  <a:latin typeface="Georgia" charset="0"/>
                </a:rPr>
                <a:t>June</a:t>
              </a:r>
            </a:p>
          </p:txBody>
        </p:sp>
      </p:grpSp>
      <p:sp>
        <p:nvSpPr>
          <p:cNvPr id="4116" name="AutoShape 26"/>
          <p:cNvSpPr>
            <a:spLocks noChangeArrowheads="1"/>
          </p:cNvSpPr>
          <p:nvPr/>
        </p:nvSpPr>
        <p:spPr bwMode="auto">
          <a:xfrm>
            <a:off x="5507038" y="5692775"/>
            <a:ext cx="2620962" cy="111760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1000" b="1" dirty="0">
                <a:latin typeface="Georgia" charset="0"/>
              </a:rPr>
              <a:t> Wally’s Share</a:t>
            </a:r>
          </a:p>
          <a:p>
            <a:pPr algn="ctr"/>
            <a:r>
              <a:rPr lang="en-US" sz="1000" dirty="0">
                <a:latin typeface="Georgia" charset="0"/>
              </a:rPr>
              <a:t> Income and principal to Wally and his descendants in trustee’s discretion. At Wally’s death, trust terminates and property is distributed to his descendants.</a:t>
            </a:r>
            <a:r>
              <a:rPr lang="en-US" sz="1000" dirty="0">
                <a:latin typeface="Arial" charset="0"/>
              </a:rPr>
              <a:t> </a:t>
            </a:r>
            <a:endParaRPr lang="en-US" sz="1000" b="1" dirty="0">
              <a:latin typeface="Arial" charset="0"/>
            </a:endParaRPr>
          </a:p>
        </p:txBody>
      </p:sp>
      <p:sp>
        <p:nvSpPr>
          <p:cNvPr id="4117" name="Text Box 32"/>
          <p:cNvSpPr txBox="1">
            <a:spLocks noChangeArrowheads="1"/>
          </p:cNvSpPr>
          <p:nvPr/>
        </p:nvSpPr>
        <p:spPr bwMode="auto">
          <a:xfrm>
            <a:off x="7954963" y="3238500"/>
            <a:ext cx="798512"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1000" dirty="0">
                <a:latin typeface="Georgia" charset="0"/>
              </a:rPr>
              <a:t>June has died</a:t>
            </a:r>
          </a:p>
        </p:txBody>
      </p:sp>
      <p:sp>
        <p:nvSpPr>
          <p:cNvPr id="4118" name="Text Box 33"/>
          <p:cNvSpPr txBox="1">
            <a:spLocks noChangeArrowheads="1"/>
          </p:cNvSpPr>
          <p:nvPr/>
        </p:nvSpPr>
        <p:spPr bwMode="auto">
          <a:xfrm>
            <a:off x="8318500" y="4784725"/>
            <a:ext cx="754063" cy="7016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1000" dirty="0">
                <a:latin typeface="Georgia" charset="0"/>
              </a:rPr>
              <a:t>June and Ward have both died</a:t>
            </a:r>
          </a:p>
        </p:txBody>
      </p:sp>
    </p:spTree>
    <p:extLst>
      <p:ext uri="{BB962C8B-B14F-4D97-AF65-F5344CB8AC3E}">
        <p14:creationId xmlns:p14="http://schemas.microsoft.com/office/powerpoint/2010/main" val="2578097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Generation Skipping Transfer Tax</a:t>
            </a:r>
            <a:endParaRPr lang="en-US" sz="3200" dirty="0" smtClean="0">
              <a:solidFill>
                <a:srgbClr val="000066"/>
              </a:solidFill>
            </a:endParaRPr>
          </a:p>
        </p:txBody>
      </p:sp>
      <p:sp>
        <p:nvSpPr>
          <p:cNvPr id="35843" name="Content Placeholder 2"/>
          <p:cNvSpPr>
            <a:spLocks noGrp="1"/>
          </p:cNvSpPr>
          <p:nvPr>
            <p:ph idx="1"/>
          </p:nvPr>
        </p:nvSpPr>
        <p:spPr>
          <a:xfrm>
            <a:off x="533400" y="1752600"/>
            <a:ext cx="8348662" cy="3962400"/>
          </a:xfrm>
        </p:spPr>
        <p:txBody>
          <a:bodyPr/>
          <a:lstStyle/>
          <a:p>
            <a:pPr marL="682625" indent="-450850">
              <a:spcAft>
                <a:spcPct val="20000"/>
              </a:spcAft>
              <a:buClr>
                <a:srgbClr val="000066"/>
              </a:buClr>
              <a:buSzPct val="120000"/>
              <a:buFont typeface="Wingdings" pitchFamily="2" charset="2"/>
              <a:buChar char="q"/>
              <a:defRPr/>
            </a:pPr>
            <a:r>
              <a:rPr lang="en-US" sz="2400" dirty="0" smtClean="0">
                <a:solidFill>
                  <a:srgbClr val="000066"/>
                </a:solidFill>
              </a:rPr>
              <a:t>Generally applies to transfers to skip </a:t>
            </a:r>
            <a:r>
              <a:rPr lang="en-US" sz="2400" dirty="0">
                <a:solidFill>
                  <a:srgbClr val="000066"/>
                </a:solidFill>
              </a:rPr>
              <a:t>persons (during life or at death</a:t>
            </a:r>
            <a:r>
              <a:rPr lang="en-US" sz="2400" dirty="0" smtClean="0">
                <a:solidFill>
                  <a:srgbClr val="000066"/>
                </a:solidFill>
              </a:rPr>
              <a:t>):</a:t>
            </a:r>
          </a:p>
          <a:p>
            <a:pPr marL="1146175" lvl="1" indent="-231775">
              <a:spcAft>
                <a:spcPct val="5000"/>
              </a:spcAft>
              <a:buClr>
                <a:srgbClr val="000066"/>
              </a:buClr>
              <a:buSzPct val="100000"/>
              <a:buFont typeface="Wingdings" pitchFamily="2" charset="2"/>
              <a:buChar char="§"/>
              <a:defRPr/>
            </a:pPr>
            <a:r>
              <a:rPr lang="en-US" sz="1800" dirty="0" smtClean="0">
                <a:solidFill>
                  <a:srgbClr val="000066"/>
                </a:solidFill>
              </a:rPr>
              <a:t>recipients </a:t>
            </a:r>
            <a:r>
              <a:rPr lang="en-US" sz="1800" u="sng" dirty="0" smtClean="0">
                <a:solidFill>
                  <a:srgbClr val="000066"/>
                </a:solidFill>
              </a:rPr>
              <a:t>two generations</a:t>
            </a:r>
            <a:r>
              <a:rPr lang="en-US" sz="1800" dirty="0" smtClean="0">
                <a:solidFill>
                  <a:srgbClr val="000066"/>
                </a:solidFill>
              </a:rPr>
              <a:t> below donor (typically grandchildren)</a:t>
            </a:r>
          </a:p>
          <a:p>
            <a:pPr marL="1146175" lvl="1" indent="-231775">
              <a:spcAft>
                <a:spcPct val="5000"/>
              </a:spcAft>
              <a:buClr>
                <a:srgbClr val="000066"/>
              </a:buClr>
              <a:buSzPct val="100000"/>
              <a:buFont typeface="Wingdings" pitchFamily="2" charset="2"/>
              <a:buChar char="§"/>
              <a:defRPr/>
            </a:pPr>
            <a:r>
              <a:rPr lang="en-US" sz="1800" dirty="0" smtClean="0">
                <a:solidFill>
                  <a:srgbClr val="000066"/>
                </a:solidFill>
              </a:rPr>
              <a:t>an unrelated person who is more than </a:t>
            </a:r>
            <a:r>
              <a:rPr lang="en-US" sz="1800" u="sng" dirty="0" smtClean="0">
                <a:solidFill>
                  <a:srgbClr val="000066"/>
                </a:solidFill>
              </a:rPr>
              <a:t>37.5 years younger</a:t>
            </a:r>
          </a:p>
          <a:p>
            <a:pPr marL="682625" indent="-450850">
              <a:spcAft>
                <a:spcPct val="20000"/>
              </a:spcAft>
              <a:buClr>
                <a:srgbClr val="000066"/>
              </a:buClr>
              <a:buSzPct val="120000"/>
              <a:buFont typeface="Wingdings" pitchFamily="2" charset="2"/>
              <a:buChar char="q"/>
              <a:defRPr/>
            </a:pPr>
            <a:r>
              <a:rPr lang="en-US" sz="2400" dirty="0" smtClean="0">
                <a:solidFill>
                  <a:srgbClr val="000066"/>
                </a:solidFill>
              </a:rPr>
              <a:t>Applies to outright transfers, transfers to a trust and taxable distributions by a trust or taxable terminations of a trust</a:t>
            </a:r>
          </a:p>
          <a:p>
            <a:pPr marL="682625" indent="-450850">
              <a:spcAft>
                <a:spcPct val="20000"/>
              </a:spcAft>
              <a:buClr>
                <a:srgbClr val="000066"/>
              </a:buClr>
              <a:buSzPct val="120000"/>
              <a:buFont typeface="Wingdings" pitchFamily="2" charset="2"/>
              <a:buChar char="q"/>
              <a:defRPr/>
            </a:pPr>
            <a:r>
              <a:rPr lang="en-US" sz="2400" dirty="0" smtClean="0">
                <a:solidFill>
                  <a:srgbClr val="000066"/>
                </a:solidFill>
              </a:rPr>
              <a:t>Applies in addition to</a:t>
            </a:r>
            <a:r>
              <a:rPr lang="en-US" sz="2400" dirty="0">
                <a:solidFill>
                  <a:srgbClr val="000066"/>
                </a:solidFill>
              </a:rPr>
              <a:t> </a:t>
            </a:r>
            <a:r>
              <a:rPr lang="en-US" sz="2400" dirty="0" smtClean="0">
                <a:solidFill>
                  <a:srgbClr val="000066"/>
                </a:solidFill>
              </a:rPr>
              <a:t>other transfer taxes (estate, gift)</a:t>
            </a:r>
          </a:p>
          <a:p>
            <a:pPr marL="682625" indent="-450850">
              <a:spcAft>
                <a:spcPct val="20000"/>
              </a:spcAft>
              <a:buClr>
                <a:srgbClr val="000066"/>
              </a:buClr>
              <a:buSzPct val="120000"/>
              <a:buFont typeface="Wingdings" pitchFamily="2" charset="2"/>
              <a:buChar char="q"/>
              <a:defRPr/>
            </a:pPr>
            <a:r>
              <a:rPr lang="en-US" sz="2400" b="1" u="sng" dirty="0" smtClean="0">
                <a:solidFill>
                  <a:srgbClr val="000066"/>
                </a:solidFill>
              </a:rPr>
              <a:t>Flat</a:t>
            </a:r>
            <a:r>
              <a:rPr lang="en-US" sz="2400" dirty="0" smtClean="0">
                <a:solidFill>
                  <a:srgbClr val="000066"/>
                </a:solidFill>
              </a:rPr>
              <a:t> rate – (</a:t>
            </a:r>
            <a:r>
              <a:rPr lang="en-US" sz="2400" b="1" u="sng" dirty="0" smtClean="0">
                <a:solidFill>
                  <a:srgbClr val="000066"/>
                </a:solidFill>
              </a:rPr>
              <a:t>40%</a:t>
            </a:r>
            <a:r>
              <a:rPr lang="en-US" sz="2400" b="1" dirty="0" smtClean="0">
                <a:solidFill>
                  <a:srgbClr val="000066"/>
                </a:solidFill>
              </a:rPr>
              <a:t> </a:t>
            </a:r>
            <a:r>
              <a:rPr lang="en-US" sz="2400" dirty="0" smtClean="0">
                <a:solidFill>
                  <a:srgbClr val="000066"/>
                </a:solidFill>
              </a:rPr>
              <a:t>in </a:t>
            </a:r>
            <a:r>
              <a:rPr lang="en-US" sz="2400" dirty="0" smtClean="0">
                <a:solidFill>
                  <a:srgbClr val="000066"/>
                </a:solidFill>
              </a:rPr>
              <a:t>2021)</a:t>
            </a:r>
            <a:endParaRPr lang="en-US" sz="2400" dirty="0" smtClean="0">
              <a:solidFill>
                <a:srgbClr val="000066"/>
              </a:solidFill>
            </a:endParaRPr>
          </a:p>
          <a:p>
            <a:pPr lvl="1">
              <a:defRPr/>
            </a:pPr>
            <a:endParaRPr lang="en-US" sz="1800" dirty="0" smtClean="0">
              <a:solidFill>
                <a:srgbClr val="000066"/>
              </a:solidFill>
            </a:endParaRPr>
          </a:p>
          <a:p>
            <a:pPr lvl="1">
              <a:defRPr/>
            </a:pPr>
            <a:endParaRPr lang="en-US" sz="1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73329" y="64008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Generation Skipping Transfer Tax</a:t>
            </a:r>
            <a:endParaRPr lang="en-US" sz="3200" dirty="0" smtClean="0">
              <a:solidFill>
                <a:srgbClr val="000066"/>
              </a:solidFill>
            </a:endParaRPr>
          </a:p>
        </p:txBody>
      </p:sp>
      <p:sp>
        <p:nvSpPr>
          <p:cNvPr id="35843" name="Content Placeholder 2"/>
          <p:cNvSpPr>
            <a:spLocks noGrp="1"/>
          </p:cNvSpPr>
          <p:nvPr>
            <p:ph idx="1"/>
          </p:nvPr>
        </p:nvSpPr>
        <p:spPr>
          <a:xfrm>
            <a:off x="533400" y="1524000"/>
            <a:ext cx="8382000" cy="4876800"/>
          </a:xfrm>
        </p:spPr>
        <p:txBody>
          <a:bodyPr/>
          <a:lstStyle/>
          <a:p>
            <a:pPr marL="682625" indent="-450850">
              <a:spcAft>
                <a:spcPct val="20000"/>
              </a:spcAft>
              <a:buClr>
                <a:srgbClr val="000066"/>
              </a:buClr>
              <a:buSzPct val="120000"/>
              <a:buFont typeface="Wingdings" pitchFamily="2" charset="2"/>
              <a:buChar char="q"/>
              <a:defRPr/>
            </a:pPr>
            <a:r>
              <a:rPr lang="en-US" sz="2800" b="1" u="sng" dirty="0" smtClean="0">
                <a:solidFill>
                  <a:srgbClr val="000066"/>
                </a:solidFill>
              </a:rPr>
              <a:t>Exemptions</a:t>
            </a:r>
            <a:r>
              <a:rPr lang="en-US" sz="2800" dirty="0" smtClean="0">
                <a:solidFill>
                  <a:srgbClr val="000066"/>
                </a:solidFill>
              </a:rPr>
              <a:t> follow estate tax exemptions:</a:t>
            </a:r>
          </a:p>
          <a:p>
            <a:pPr marL="1146175" lvl="1" indent="-231775">
              <a:spcAft>
                <a:spcPct val="5000"/>
              </a:spcAft>
              <a:buClr>
                <a:srgbClr val="000066"/>
              </a:buClr>
              <a:buSzPct val="100000"/>
              <a:buFont typeface="Wingdings" pitchFamily="2" charset="2"/>
              <a:buChar char="§"/>
              <a:defRPr/>
            </a:pPr>
            <a:r>
              <a:rPr lang="en-US" sz="2000" dirty="0" smtClean="0">
                <a:solidFill>
                  <a:srgbClr val="000066"/>
                </a:solidFill>
              </a:rPr>
              <a:t>2021: </a:t>
            </a:r>
            <a:r>
              <a:rPr lang="en-US" sz="2000" b="1" u="sng" dirty="0" smtClean="0">
                <a:solidFill>
                  <a:srgbClr val="000066"/>
                </a:solidFill>
              </a:rPr>
              <a:t>$</a:t>
            </a:r>
            <a:r>
              <a:rPr lang="en-US" sz="2000" b="1" u="sng" dirty="0" smtClean="0">
                <a:solidFill>
                  <a:srgbClr val="000066"/>
                </a:solidFill>
              </a:rPr>
              <a:t>11,700,000</a:t>
            </a:r>
            <a:endParaRPr lang="en-US" sz="2000" b="1" u="sng" dirty="0" smtClean="0">
              <a:solidFill>
                <a:srgbClr val="000066"/>
              </a:solidFill>
            </a:endParaRPr>
          </a:p>
          <a:p>
            <a:pPr marL="742950" lvl="1" indent="-285750">
              <a:spcAft>
                <a:spcPct val="5000"/>
              </a:spcAft>
              <a:buClr>
                <a:srgbClr val="000066"/>
              </a:buClr>
              <a:buSzPct val="50000"/>
              <a:buFont typeface="Wingdings" pitchFamily="2" charset="2"/>
              <a:buChar char="q"/>
              <a:defRPr/>
            </a:pPr>
            <a:endParaRPr lang="en-US" sz="2000" b="1" u="sng" dirty="0" smtClean="0">
              <a:solidFill>
                <a:srgbClr val="000066"/>
              </a:solidFill>
            </a:endParaRPr>
          </a:p>
          <a:p>
            <a:pPr marL="682625" indent="-450850">
              <a:spcAft>
                <a:spcPct val="20000"/>
              </a:spcAft>
              <a:buClr>
                <a:srgbClr val="000066"/>
              </a:buClr>
              <a:buSzPct val="120000"/>
              <a:buFont typeface="Wingdings" pitchFamily="2" charset="2"/>
              <a:buChar char="q"/>
              <a:defRPr/>
            </a:pPr>
            <a:r>
              <a:rPr lang="en-US" sz="2800" b="1" u="sng" dirty="0" smtClean="0">
                <a:solidFill>
                  <a:srgbClr val="000066"/>
                </a:solidFill>
              </a:rPr>
              <a:t>Exclusions</a:t>
            </a:r>
            <a:r>
              <a:rPr lang="en-US" sz="2800" dirty="0" smtClean="0">
                <a:solidFill>
                  <a:srgbClr val="000066"/>
                </a:solidFill>
              </a:rPr>
              <a:t> similar to gift tax: </a:t>
            </a:r>
          </a:p>
          <a:p>
            <a:pPr marL="1146175" lvl="1" indent="-231775">
              <a:spcAft>
                <a:spcPct val="5000"/>
              </a:spcAft>
              <a:buClr>
                <a:srgbClr val="000066"/>
              </a:buClr>
              <a:buSzPct val="100000"/>
              <a:buFont typeface="Wingdings" pitchFamily="2" charset="2"/>
              <a:buChar char="§"/>
              <a:defRPr/>
            </a:pPr>
            <a:r>
              <a:rPr lang="en-US" sz="2000" dirty="0" smtClean="0">
                <a:solidFill>
                  <a:srgbClr val="000066"/>
                </a:solidFill>
              </a:rPr>
              <a:t>$15,000 annual exclusion (Trap: if to indiv., not most trusts)</a:t>
            </a:r>
          </a:p>
          <a:p>
            <a:pPr marL="1543050" lvl="2" indent="-231775">
              <a:spcAft>
                <a:spcPct val="5000"/>
              </a:spcAft>
              <a:buClr>
                <a:srgbClr val="000066"/>
              </a:buClr>
              <a:buSzPct val="100000"/>
              <a:buFont typeface="Wingdings" pitchFamily="2" charset="2"/>
              <a:buChar char="§"/>
              <a:defRPr/>
            </a:pPr>
            <a:r>
              <a:rPr lang="en-US" sz="1700" dirty="0" smtClean="0">
                <a:solidFill>
                  <a:srgbClr val="000066"/>
                </a:solidFill>
              </a:rPr>
              <a:t>Annual exclusion only applies to trust if skip person is the ONLY beneficiary of the trust</a:t>
            </a:r>
          </a:p>
          <a:p>
            <a:pPr marL="1543050" lvl="2" indent="-231775">
              <a:spcAft>
                <a:spcPct val="5000"/>
              </a:spcAft>
              <a:buClr>
                <a:srgbClr val="000066"/>
              </a:buClr>
              <a:buSzPct val="100000"/>
              <a:buFont typeface="Wingdings" pitchFamily="2" charset="2"/>
              <a:buChar char="§"/>
              <a:defRPr/>
            </a:pPr>
            <a:r>
              <a:rPr lang="en-US" sz="1700" dirty="0" smtClean="0">
                <a:solidFill>
                  <a:srgbClr val="000066"/>
                </a:solidFill>
              </a:rPr>
              <a:t>Beware of ILITs with more than one Crummey beneficiary, will need to affirmatively allocate GST (or rely on automatic allocation) since annual exclusion won’t apply</a:t>
            </a:r>
          </a:p>
          <a:p>
            <a:pPr marL="1146175" lvl="1" indent="-231775">
              <a:spcAft>
                <a:spcPct val="5000"/>
              </a:spcAft>
              <a:buClr>
                <a:srgbClr val="000066"/>
              </a:buClr>
              <a:buSzPct val="100000"/>
              <a:buFont typeface="Wingdings" pitchFamily="2" charset="2"/>
              <a:buChar char="§"/>
              <a:defRPr/>
            </a:pPr>
            <a:r>
              <a:rPr lang="en-US" sz="2000" dirty="0" smtClean="0">
                <a:solidFill>
                  <a:srgbClr val="000066"/>
                </a:solidFill>
              </a:rPr>
              <a:t>educational/medical exclusion</a:t>
            </a:r>
            <a:endParaRPr lang="en-US" sz="1800" dirty="0" smtClean="0">
              <a:solidFill>
                <a:srgbClr val="000066"/>
              </a:solidFill>
            </a:endParaRPr>
          </a:p>
          <a:p>
            <a:pPr lvl="1">
              <a:defRPr/>
            </a:pPr>
            <a:endParaRPr lang="en-US" sz="1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4008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Generation Skipping Transfer Tax – Practical Points</a:t>
            </a:r>
            <a:endParaRPr lang="en-US" sz="3200" dirty="0" smtClean="0">
              <a:solidFill>
                <a:srgbClr val="000066"/>
              </a:solidFill>
            </a:endParaRPr>
          </a:p>
        </p:txBody>
      </p:sp>
      <p:sp>
        <p:nvSpPr>
          <p:cNvPr id="36867" name="Content Placeholder 2"/>
          <p:cNvSpPr>
            <a:spLocks noGrp="1"/>
          </p:cNvSpPr>
          <p:nvPr>
            <p:ph idx="1"/>
          </p:nvPr>
        </p:nvSpPr>
        <p:spPr>
          <a:xfrm>
            <a:off x="566738" y="1676400"/>
            <a:ext cx="8348662" cy="4343400"/>
          </a:xfrm>
        </p:spPr>
        <p:txBody>
          <a:bodyPr/>
          <a:lstStyle/>
          <a:p>
            <a:pPr marL="682625" indent="-450850">
              <a:spcAft>
                <a:spcPct val="20000"/>
              </a:spcAft>
              <a:buClr>
                <a:srgbClr val="000066"/>
              </a:buClr>
              <a:buSzPct val="100000"/>
              <a:buFont typeface="Wingdings" pitchFamily="2" charset="2"/>
              <a:buChar char="q"/>
              <a:defRPr/>
            </a:pPr>
            <a:r>
              <a:rPr lang="en-US" sz="2000" dirty="0" smtClean="0">
                <a:solidFill>
                  <a:srgbClr val="000066"/>
                </a:solidFill>
              </a:rPr>
              <a:t>If client wants to pass assets to grandchildren</a:t>
            </a:r>
          </a:p>
          <a:p>
            <a:pPr marL="1146175" lvl="1" indent="-231775">
              <a:spcAft>
                <a:spcPct val="5000"/>
              </a:spcAft>
              <a:buClr>
                <a:srgbClr val="000066"/>
              </a:buClr>
              <a:buSzPct val="100000"/>
              <a:buFont typeface="Wingdings" pitchFamily="2" charset="2"/>
              <a:buChar char="§"/>
              <a:defRPr/>
            </a:pPr>
            <a:r>
              <a:rPr lang="en-US" sz="1600" dirty="0" smtClean="0">
                <a:solidFill>
                  <a:srgbClr val="000066"/>
                </a:solidFill>
              </a:rPr>
              <a:t>1. Be alert to GST in general</a:t>
            </a:r>
          </a:p>
          <a:p>
            <a:pPr marL="1146175" lvl="1" indent="-231775">
              <a:spcAft>
                <a:spcPct val="5000"/>
              </a:spcAft>
              <a:buClr>
                <a:srgbClr val="000066"/>
              </a:buClr>
              <a:buSzPct val="100000"/>
              <a:buFont typeface="Wingdings" pitchFamily="2" charset="2"/>
              <a:buChar char="§"/>
              <a:defRPr/>
            </a:pPr>
            <a:r>
              <a:rPr lang="en-US" sz="1600" dirty="0" smtClean="0">
                <a:solidFill>
                  <a:srgbClr val="000066"/>
                </a:solidFill>
              </a:rPr>
              <a:t>2. If client has (or might have) more than 1 grandchild, be aware of </a:t>
            </a:r>
            <a:r>
              <a:rPr lang="en-US" sz="1600" b="1" dirty="0" smtClean="0">
                <a:solidFill>
                  <a:srgbClr val="000066"/>
                </a:solidFill>
              </a:rPr>
              <a:t>special issue re: </a:t>
            </a:r>
            <a:r>
              <a:rPr lang="en-US" sz="1600" b="1" u="sng" dirty="0" smtClean="0">
                <a:solidFill>
                  <a:srgbClr val="000066"/>
                </a:solidFill>
              </a:rPr>
              <a:t>funding trusts</a:t>
            </a:r>
            <a:r>
              <a:rPr lang="en-US" sz="1600" b="1" dirty="0" smtClean="0">
                <a:solidFill>
                  <a:srgbClr val="000066"/>
                </a:solidFill>
              </a:rPr>
              <a:t> for </a:t>
            </a:r>
            <a:r>
              <a:rPr lang="en-US" sz="1600" b="1" u="sng" dirty="0" smtClean="0">
                <a:solidFill>
                  <a:srgbClr val="000066"/>
                </a:solidFill>
              </a:rPr>
              <a:t>multiple grandchildren</a:t>
            </a:r>
            <a:r>
              <a:rPr lang="en-US" sz="1600" dirty="0" smtClean="0">
                <a:solidFill>
                  <a:srgbClr val="000066"/>
                </a:solidFill>
              </a:rPr>
              <a:t>. </a:t>
            </a:r>
          </a:p>
          <a:p>
            <a:pPr marL="1146175" lvl="1" indent="-231775">
              <a:spcAft>
                <a:spcPct val="5000"/>
              </a:spcAft>
              <a:buClr>
                <a:srgbClr val="000066"/>
              </a:buClr>
              <a:buSzPct val="100000"/>
              <a:buFont typeface="Wingdings" pitchFamily="2" charset="2"/>
              <a:buChar char="§"/>
              <a:defRPr/>
            </a:pPr>
            <a:r>
              <a:rPr lang="en-US" sz="1600" dirty="0" smtClean="0">
                <a:solidFill>
                  <a:srgbClr val="000066"/>
                </a:solidFill>
              </a:rPr>
              <a:t>Example:</a:t>
            </a:r>
          </a:p>
          <a:p>
            <a:pPr marL="1146175" lvl="1" indent="-231775">
              <a:spcAft>
                <a:spcPct val="5000"/>
              </a:spcAft>
              <a:buClr>
                <a:srgbClr val="000066"/>
              </a:buClr>
              <a:buSzPct val="100000"/>
              <a:buFont typeface="Wingdings" pitchFamily="2" charset="2"/>
              <a:buNone/>
              <a:defRPr/>
            </a:pPr>
            <a:endParaRPr lang="en-US" sz="1600" dirty="0" smtClean="0">
              <a:solidFill>
                <a:srgbClr val="000066"/>
              </a:solidFill>
            </a:endParaRPr>
          </a:p>
          <a:p>
            <a:pPr marL="1146175" lvl="1" indent="-231775">
              <a:spcAft>
                <a:spcPct val="5000"/>
              </a:spcAft>
              <a:buClr>
                <a:srgbClr val="000066"/>
              </a:buClr>
              <a:buSzPct val="100000"/>
              <a:buFont typeface="Wingdings" pitchFamily="2" charset="2"/>
              <a:buNone/>
              <a:defRPr/>
            </a:pPr>
            <a:endParaRPr lang="en-US" sz="1600" dirty="0" smtClean="0">
              <a:solidFill>
                <a:srgbClr val="000066"/>
              </a:solidFill>
            </a:endParaRPr>
          </a:p>
          <a:p>
            <a:pPr marL="1146175" lvl="1" indent="-231775">
              <a:spcAft>
                <a:spcPct val="5000"/>
              </a:spcAft>
              <a:buClr>
                <a:srgbClr val="000066"/>
              </a:buClr>
              <a:buSzPct val="100000"/>
              <a:buFont typeface="Wingdings" pitchFamily="2" charset="2"/>
              <a:buNone/>
              <a:defRPr/>
            </a:pPr>
            <a:endParaRPr lang="en-US" sz="1600" dirty="0" smtClean="0">
              <a:solidFill>
                <a:srgbClr val="000066"/>
              </a:solidFill>
            </a:endParaRPr>
          </a:p>
          <a:p>
            <a:pPr marL="1146175" lvl="1" indent="-231775">
              <a:spcAft>
                <a:spcPct val="5000"/>
              </a:spcAft>
              <a:buClr>
                <a:srgbClr val="000066"/>
              </a:buClr>
              <a:buSzPct val="100000"/>
              <a:buFont typeface="Wingdings" pitchFamily="2" charset="2"/>
              <a:buNone/>
              <a:defRPr/>
            </a:pPr>
            <a:endParaRPr lang="en-US" sz="1600" dirty="0" smtClean="0">
              <a:solidFill>
                <a:srgbClr val="000066"/>
              </a:solidFill>
            </a:endParaRPr>
          </a:p>
          <a:p>
            <a:pPr marL="1146175" lvl="1" indent="-231775">
              <a:spcAft>
                <a:spcPct val="5000"/>
              </a:spcAft>
              <a:buClr>
                <a:srgbClr val="000066"/>
              </a:buClr>
              <a:buSzPct val="100000"/>
              <a:buFont typeface="Wingdings" pitchFamily="2" charset="2"/>
              <a:buNone/>
              <a:defRPr/>
            </a:pPr>
            <a:r>
              <a:rPr lang="en-US" sz="1600" dirty="0" smtClean="0">
                <a:solidFill>
                  <a:srgbClr val="000066"/>
                </a:solidFill>
              </a:rPr>
              <a:t>				 VS.</a:t>
            </a:r>
          </a:p>
          <a:p>
            <a:pPr lvl="2">
              <a:buFont typeface="Wingdings" pitchFamily="2" charset="2"/>
              <a:buNone/>
              <a:defRPr/>
            </a:pPr>
            <a:endParaRPr lang="en-US" sz="1800" dirty="0" smtClean="0">
              <a:solidFill>
                <a:srgbClr val="000066"/>
              </a:solidFill>
            </a:endParaRPr>
          </a:p>
          <a:p>
            <a:pPr lvl="1">
              <a:defRPr/>
            </a:pPr>
            <a:endParaRPr lang="en-US" sz="800" dirty="0" smtClean="0">
              <a:solidFill>
                <a:srgbClr val="000066"/>
              </a:solidFill>
            </a:endParaRPr>
          </a:p>
          <a:p>
            <a:pPr lvl="1">
              <a:buFont typeface="Wingdings" pitchFamily="2" charset="2"/>
              <a:buNone/>
              <a:defRPr/>
            </a:pPr>
            <a:endParaRPr lang="en-US" sz="1800" dirty="0" smtClean="0">
              <a:solidFill>
                <a:srgbClr val="000066"/>
              </a:solidFill>
            </a:endParaRPr>
          </a:p>
          <a:p>
            <a:pPr lvl="1">
              <a:defRPr/>
            </a:pPr>
            <a:endParaRPr lang="en-US" sz="1800" dirty="0" smtClean="0">
              <a:solidFill>
                <a:srgbClr val="000066"/>
              </a:solidFill>
            </a:endParaRPr>
          </a:p>
        </p:txBody>
      </p:sp>
      <p:sp>
        <p:nvSpPr>
          <p:cNvPr id="33796" name="Rectangle 18"/>
          <p:cNvSpPr>
            <a:spLocks noChangeArrowheads="1"/>
          </p:cNvSpPr>
          <p:nvPr/>
        </p:nvSpPr>
        <p:spPr bwMode="auto">
          <a:xfrm>
            <a:off x="762000" y="3505200"/>
            <a:ext cx="3352800" cy="2438400"/>
          </a:xfrm>
          <a:prstGeom prst="rect">
            <a:avLst/>
          </a:prstGeom>
          <a:noFill/>
          <a:ln w="9525">
            <a:solidFill>
              <a:schemeClr val="tx1"/>
            </a:solidFill>
            <a:miter lim="800000"/>
            <a:headEnd/>
            <a:tailEnd/>
          </a:ln>
        </p:spPr>
        <p:txBody>
          <a:bodyPr wrap="none" anchor="ctr"/>
          <a:lstStyle/>
          <a:p>
            <a:endParaRPr lang="en-US" dirty="0"/>
          </a:p>
        </p:txBody>
      </p:sp>
      <p:sp>
        <p:nvSpPr>
          <p:cNvPr id="6" name="Text Box 10"/>
          <p:cNvSpPr txBox="1">
            <a:spLocks noChangeArrowheads="1"/>
          </p:cNvSpPr>
          <p:nvPr/>
        </p:nvSpPr>
        <p:spPr bwMode="auto">
          <a:xfrm>
            <a:off x="990600" y="3581400"/>
            <a:ext cx="2895600" cy="1006475"/>
          </a:xfrm>
          <a:prstGeom prst="rect">
            <a:avLst/>
          </a:prstGeom>
          <a:noFill/>
          <a:ln w="9525">
            <a:noFill/>
            <a:miter lim="800000"/>
            <a:headEnd/>
            <a:tailEnd/>
          </a:ln>
        </p:spPr>
        <p:txBody>
          <a:bodyPr>
            <a:spAutoFit/>
          </a:bodyPr>
          <a:lstStyle/>
          <a:p>
            <a:pPr algn="ctr">
              <a:spcBef>
                <a:spcPct val="50000"/>
              </a:spcBef>
              <a:defRPr/>
            </a:pPr>
            <a:r>
              <a:rPr lang="en-US" sz="2000" u="sng" dirty="0">
                <a:solidFill>
                  <a:srgbClr val="000066"/>
                </a:solidFill>
                <a:latin typeface="+mn-lt"/>
              </a:rPr>
              <a:t>Strategy A:</a:t>
            </a:r>
            <a:r>
              <a:rPr lang="en-US" sz="2000" dirty="0">
                <a:solidFill>
                  <a:srgbClr val="000066"/>
                </a:solidFill>
                <a:latin typeface="+mn-lt"/>
              </a:rPr>
              <a:t> Annual exclusion gifts of </a:t>
            </a:r>
            <a:r>
              <a:rPr lang="en-US" sz="2000" dirty="0" smtClean="0">
                <a:solidFill>
                  <a:srgbClr val="000066"/>
                </a:solidFill>
                <a:latin typeface="+mn-lt"/>
              </a:rPr>
              <a:t>$30k </a:t>
            </a:r>
            <a:r>
              <a:rPr lang="en-US" sz="2000" dirty="0">
                <a:solidFill>
                  <a:srgbClr val="000066"/>
                </a:solidFill>
                <a:latin typeface="+mn-lt"/>
              </a:rPr>
              <a:t>every year</a:t>
            </a:r>
          </a:p>
        </p:txBody>
      </p:sp>
      <p:sp>
        <p:nvSpPr>
          <p:cNvPr id="33798" name="Line 15"/>
          <p:cNvSpPr>
            <a:spLocks noChangeShapeType="1"/>
          </p:cNvSpPr>
          <p:nvPr/>
        </p:nvSpPr>
        <p:spPr bwMode="auto">
          <a:xfrm>
            <a:off x="2438400" y="4572000"/>
            <a:ext cx="0" cy="762000"/>
          </a:xfrm>
          <a:prstGeom prst="line">
            <a:avLst/>
          </a:prstGeom>
          <a:noFill/>
          <a:ln w="38100">
            <a:solidFill>
              <a:schemeClr val="tx1"/>
            </a:solidFill>
            <a:round/>
            <a:headEnd/>
            <a:tailEnd type="triangle" w="lg" len="lg"/>
          </a:ln>
        </p:spPr>
        <p:txBody>
          <a:bodyPr/>
          <a:lstStyle/>
          <a:p>
            <a:endParaRPr lang="en-US" dirty="0"/>
          </a:p>
        </p:txBody>
      </p:sp>
      <p:sp>
        <p:nvSpPr>
          <p:cNvPr id="8" name="Text Box 12"/>
          <p:cNvSpPr txBox="1">
            <a:spLocks noChangeArrowheads="1"/>
          </p:cNvSpPr>
          <p:nvPr/>
        </p:nvSpPr>
        <p:spPr bwMode="auto">
          <a:xfrm>
            <a:off x="990600" y="5334000"/>
            <a:ext cx="2895600" cy="409575"/>
          </a:xfrm>
          <a:prstGeom prst="rect">
            <a:avLst/>
          </a:prstGeom>
          <a:solidFill>
            <a:srgbClr val="FFFF00"/>
          </a:solidFill>
          <a:ln w="12700" algn="ctr">
            <a:solidFill>
              <a:schemeClr val="tx1"/>
            </a:solidFill>
            <a:miter lim="800000"/>
            <a:headEnd/>
            <a:tailEnd/>
          </a:ln>
        </p:spPr>
        <p:txBody>
          <a:bodyPr>
            <a:spAutoFit/>
          </a:bodyPr>
          <a:lstStyle/>
          <a:p>
            <a:pPr algn="ctr">
              <a:spcBef>
                <a:spcPct val="50000"/>
              </a:spcBef>
              <a:defRPr/>
            </a:pPr>
            <a:r>
              <a:rPr lang="en-US" sz="2000" dirty="0">
                <a:latin typeface="+mn-lt"/>
              </a:rPr>
              <a:t>Trust(s) for GC</a:t>
            </a:r>
          </a:p>
        </p:txBody>
      </p:sp>
      <p:sp>
        <p:nvSpPr>
          <p:cNvPr id="33800" name="Rectangle 18"/>
          <p:cNvSpPr>
            <a:spLocks noChangeArrowheads="1"/>
          </p:cNvSpPr>
          <p:nvPr/>
        </p:nvSpPr>
        <p:spPr bwMode="auto">
          <a:xfrm>
            <a:off x="5105400" y="3505200"/>
            <a:ext cx="3352800" cy="2438400"/>
          </a:xfrm>
          <a:prstGeom prst="rect">
            <a:avLst/>
          </a:prstGeom>
          <a:noFill/>
          <a:ln w="9525">
            <a:solidFill>
              <a:schemeClr val="tx1"/>
            </a:solidFill>
            <a:miter lim="800000"/>
            <a:headEnd/>
            <a:tailEnd/>
          </a:ln>
        </p:spPr>
        <p:txBody>
          <a:bodyPr wrap="none" anchor="ctr"/>
          <a:lstStyle/>
          <a:p>
            <a:endParaRPr lang="en-US" dirty="0"/>
          </a:p>
        </p:txBody>
      </p:sp>
      <p:sp>
        <p:nvSpPr>
          <p:cNvPr id="11" name="Text Box 11"/>
          <p:cNvSpPr txBox="1">
            <a:spLocks noChangeArrowheads="1"/>
          </p:cNvSpPr>
          <p:nvPr/>
        </p:nvSpPr>
        <p:spPr bwMode="auto">
          <a:xfrm>
            <a:off x="5257800" y="3581400"/>
            <a:ext cx="3124200" cy="1323975"/>
          </a:xfrm>
          <a:prstGeom prst="rect">
            <a:avLst/>
          </a:prstGeom>
          <a:noFill/>
          <a:ln w="9525">
            <a:noFill/>
            <a:miter lim="800000"/>
            <a:headEnd/>
            <a:tailEnd/>
          </a:ln>
        </p:spPr>
        <p:txBody>
          <a:bodyPr>
            <a:spAutoFit/>
          </a:bodyPr>
          <a:lstStyle/>
          <a:p>
            <a:pPr algn="ctr">
              <a:spcBef>
                <a:spcPct val="50000"/>
              </a:spcBef>
              <a:defRPr/>
            </a:pPr>
            <a:r>
              <a:rPr lang="en-US" sz="2000" u="sng" dirty="0">
                <a:solidFill>
                  <a:srgbClr val="000066"/>
                </a:solidFill>
                <a:latin typeface="+mn-lt"/>
              </a:rPr>
              <a:t>Strategy B</a:t>
            </a:r>
            <a:r>
              <a:rPr lang="en-US" sz="2000" dirty="0">
                <a:solidFill>
                  <a:srgbClr val="000066"/>
                </a:solidFill>
                <a:latin typeface="+mn-lt"/>
              </a:rPr>
              <a:t>: One-time gift of $500k, using some lifetime gift &amp; GST exemption</a:t>
            </a:r>
          </a:p>
        </p:txBody>
      </p:sp>
      <p:sp>
        <p:nvSpPr>
          <p:cNvPr id="33802" name="Line 16"/>
          <p:cNvSpPr>
            <a:spLocks noChangeShapeType="1"/>
          </p:cNvSpPr>
          <p:nvPr/>
        </p:nvSpPr>
        <p:spPr bwMode="auto">
          <a:xfrm>
            <a:off x="6858000" y="4800600"/>
            <a:ext cx="0" cy="533400"/>
          </a:xfrm>
          <a:prstGeom prst="line">
            <a:avLst/>
          </a:prstGeom>
          <a:noFill/>
          <a:ln w="38100">
            <a:solidFill>
              <a:schemeClr val="tx1"/>
            </a:solidFill>
            <a:round/>
            <a:headEnd/>
            <a:tailEnd type="triangle" w="lg" len="lg"/>
          </a:ln>
        </p:spPr>
        <p:txBody>
          <a:bodyPr/>
          <a:lstStyle/>
          <a:p>
            <a:endParaRPr lang="en-US" dirty="0"/>
          </a:p>
        </p:txBody>
      </p:sp>
      <p:sp>
        <p:nvSpPr>
          <p:cNvPr id="33803" name="Text Box 14"/>
          <p:cNvSpPr txBox="1">
            <a:spLocks noChangeArrowheads="1"/>
          </p:cNvSpPr>
          <p:nvPr/>
        </p:nvSpPr>
        <p:spPr bwMode="auto">
          <a:xfrm>
            <a:off x="5638800" y="5410200"/>
            <a:ext cx="2514600" cy="409575"/>
          </a:xfrm>
          <a:prstGeom prst="rect">
            <a:avLst/>
          </a:prstGeom>
          <a:solidFill>
            <a:srgbClr val="FFFF00"/>
          </a:solidFill>
          <a:ln w="12700">
            <a:solidFill>
              <a:schemeClr val="tx1"/>
            </a:solidFill>
            <a:miter lim="800000"/>
            <a:headEnd/>
            <a:tailEnd/>
          </a:ln>
        </p:spPr>
        <p:txBody>
          <a:bodyPr>
            <a:spAutoFit/>
          </a:bodyPr>
          <a:lstStyle/>
          <a:p>
            <a:pPr algn="ctr">
              <a:spcBef>
                <a:spcPct val="50000"/>
              </a:spcBef>
            </a:pPr>
            <a:r>
              <a:rPr lang="en-US" sz="2000" dirty="0">
                <a:latin typeface="Century Gothic" pitchFamily="34" charset="0"/>
              </a:rPr>
              <a:t>Trust for GC</a:t>
            </a:r>
          </a:p>
        </p:txBody>
      </p:sp>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405562"/>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Generation Skipping Transfer Tax – Practical Points</a:t>
            </a:r>
            <a:endParaRPr lang="en-US" sz="3200" dirty="0" smtClean="0">
              <a:solidFill>
                <a:srgbClr val="000066"/>
              </a:solidFill>
            </a:endParaRPr>
          </a:p>
        </p:txBody>
      </p:sp>
      <p:sp>
        <p:nvSpPr>
          <p:cNvPr id="36867" name="Content Placeholder 2"/>
          <p:cNvSpPr>
            <a:spLocks noGrp="1"/>
          </p:cNvSpPr>
          <p:nvPr>
            <p:ph idx="1"/>
          </p:nvPr>
        </p:nvSpPr>
        <p:spPr>
          <a:xfrm>
            <a:off x="457200" y="2057400"/>
            <a:ext cx="8458200" cy="3962400"/>
          </a:xfrm>
        </p:spPr>
        <p:txBody>
          <a:bodyPr/>
          <a:lstStyle/>
          <a:p>
            <a:pPr marL="682625" indent="-450850">
              <a:spcAft>
                <a:spcPct val="20000"/>
              </a:spcAft>
              <a:buClr>
                <a:srgbClr val="000066"/>
              </a:buClr>
              <a:buSzPct val="120000"/>
              <a:buFont typeface="Wingdings" pitchFamily="2" charset="2"/>
              <a:buChar char="q"/>
              <a:defRPr/>
            </a:pPr>
            <a:r>
              <a:rPr lang="en-US" sz="2000" b="1" u="sng" dirty="0" smtClean="0">
                <a:solidFill>
                  <a:srgbClr val="000066"/>
                </a:solidFill>
              </a:rPr>
              <a:t>The Issue:</a:t>
            </a:r>
            <a:r>
              <a:rPr lang="en-US" sz="2000" dirty="0" smtClean="0">
                <a:solidFill>
                  <a:srgbClr val="000066"/>
                </a:solidFill>
              </a:rPr>
              <a:t> GST annual exclusion of $15,000 is </a:t>
            </a:r>
            <a:r>
              <a:rPr lang="en-US" sz="2000" u="sng" dirty="0" smtClean="0">
                <a:solidFill>
                  <a:srgbClr val="000066"/>
                </a:solidFill>
              </a:rPr>
              <a:t>only allowed</a:t>
            </a:r>
            <a:r>
              <a:rPr lang="en-US" sz="2000" dirty="0" smtClean="0">
                <a:solidFill>
                  <a:srgbClr val="000066"/>
                </a:solidFill>
              </a:rPr>
              <a:t> if the trust is </a:t>
            </a:r>
            <a:r>
              <a:rPr lang="en-US" sz="2000" u="sng" dirty="0" smtClean="0">
                <a:solidFill>
                  <a:srgbClr val="000066"/>
                </a:solidFill>
              </a:rPr>
              <a:t>divided into sub-shares</a:t>
            </a:r>
            <a:r>
              <a:rPr lang="en-US" sz="2000" dirty="0" smtClean="0">
                <a:solidFill>
                  <a:srgbClr val="000066"/>
                </a:solidFill>
              </a:rPr>
              <a:t>: 1 share for each GC </a:t>
            </a:r>
            <a:endParaRPr lang="en-US" sz="800" dirty="0" smtClean="0">
              <a:solidFill>
                <a:srgbClr val="000066"/>
              </a:solidFill>
            </a:endParaRPr>
          </a:p>
          <a:p>
            <a:pPr marL="1146175" lvl="1" indent="-231775">
              <a:spcAft>
                <a:spcPct val="5000"/>
              </a:spcAft>
              <a:buClr>
                <a:srgbClr val="000066"/>
              </a:buClr>
              <a:buSzPct val="100000"/>
              <a:buFont typeface="Wingdings" pitchFamily="2" charset="2"/>
              <a:buChar char="§"/>
              <a:defRPr/>
            </a:pPr>
            <a:r>
              <a:rPr lang="en-US" sz="1600" b="1" u="sng" dirty="0" smtClean="0">
                <a:solidFill>
                  <a:srgbClr val="000066"/>
                </a:solidFill>
              </a:rPr>
              <a:t>THE PROBLEM</a:t>
            </a:r>
            <a:r>
              <a:rPr lang="en-US" sz="1600" dirty="0" smtClean="0">
                <a:solidFill>
                  <a:srgbClr val="000066"/>
                </a:solidFill>
              </a:rPr>
              <a:t>: GC that are </a:t>
            </a:r>
            <a:r>
              <a:rPr lang="en-US" sz="1600" u="sng" dirty="0" smtClean="0">
                <a:solidFill>
                  <a:srgbClr val="000066"/>
                </a:solidFill>
              </a:rPr>
              <a:t>born later</a:t>
            </a:r>
            <a:r>
              <a:rPr lang="en-US" sz="1600" dirty="0" smtClean="0">
                <a:solidFill>
                  <a:srgbClr val="000066"/>
                </a:solidFill>
              </a:rPr>
              <a:t> will have </a:t>
            </a:r>
            <a:r>
              <a:rPr lang="en-US" sz="1600" u="sng" dirty="0" smtClean="0">
                <a:solidFill>
                  <a:srgbClr val="000066"/>
                </a:solidFill>
              </a:rPr>
              <a:t>smaller trusts</a:t>
            </a:r>
            <a:r>
              <a:rPr lang="en-US" sz="1600" dirty="0" smtClean="0">
                <a:solidFill>
                  <a:srgbClr val="000066"/>
                </a:solidFill>
              </a:rPr>
              <a:t> than the older GC, due to fewer years of gifts, and fewer years of accumulation of growth.</a:t>
            </a:r>
          </a:p>
          <a:p>
            <a:pPr marL="1146175" lvl="1" indent="-231775">
              <a:spcAft>
                <a:spcPct val="5000"/>
              </a:spcAft>
              <a:buClr>
                <a:srgbClr val="000066"/>
              </a:buClr>
              <a:buSzPct val="100000"/>
              <a:buFont typeface="Wingdings" pitchFamily="2" charset="2"/>
              <a:buChar char="§"/>
              <a:defRPr/>
            </a:pPr>
            <a:r>
              <a:rPr lang="en-US" sz="1600" dirty="0" smtClean="0">
                <a:solidFill>
                  <a:srgbClr val="000066"/>
                </a:solidFill>
              </a:rPr>
              <a:t>Most GPs prefer all GC to be </a:t>
            </a:r>
            <a:r>
              <a:rPr lang="en-US" sz="1600" b="1" u="sng" dirty="0" smtClean="0">
                <a:solidFill>
                  <a:srgbClr val="000066"/>
                </a:solidFill>
              </a:rPr>
              <a:t>treated equally/fairly.</a:t>
            </a:r>
          </a:p>
          <a:p>
            <a:pPr marL="682625" indent="-450850">
              <a:spcAft>
                <a:spcPct val="20000"/>
              </a:spcAft>
              <a:buClr>
                <a:srgbClr val="000066"/>
              </a:buClr>
              <a:buSzPct val="120000"/>
              <a:buFont typeface="Wingdings" pitchFamily="2" charset="2"/>
              <a:buChar char="q"/>
              <a:defRPr/>
            </a:pPr>
            <a:r>
              <a:rPr lang="en-US" sz="2000" b="1" u="sng" dirty="0" smtClean="0">
                <a:solidFill>
                  <a:srgbClr val="000066"/>
                </a:solidFill>
              </a:rPr>
              <a:t>Result:</a:t>
            </a:r>
            <a:r>
              <a:rPr lang="en-US" sz="2000" dirty="0" smtClean="0">
                <a:solidFill>
                  <a:srgbClr val="000066"/>
                </a:solidFill>
              </a:rPr>
              <a:t> If can afford it, may be better to go w/ </a:t>
            </a:r>
            <a:r>
              <a:rPr lang="en-US" sz="2000" u="sng" dirty="0" smtClean="0">
                <a:solidFill>
                  <a:srgbClr val="000066"/>
                </a:solidFill>
              </a:rPr>
              <a:t>Strategy B</a:t>
            </a:r>
            <a:r>
              <a:rPr lang="en-US" sz="2000" dirty="0" smtClean="0">
                <a:solidFill>
                  <a:srgbClr val="000066"/>
                </a:solidFill>
              </a:rPr>
              <a:t> </a:t>
            </a:r>
          </a:p>
          <a:p>
            <a:pPr marL="1146175" lvl="1" indent="-231775">
              <a:spcBef>
                <a:spcPts val="0"/>
              </a:spcBef>
              <a:spcAft>
                <a:spcPts val="0"/>
              </a:spcAft>
              <a:buClr>
                <a:srgbClr val="000066"/>
              </a:buClr>
              <a:buSzPct val="100000"/>
              <a:buFont typeface="Wingdings" pitchFamily="2" charset="2"/>
              <a:buChar char="§"/>
              <a:defRPr/>
            </a:pPr>
            <a:r>
              <a:rPr lang="en-US" sz="1600" dirty="0" smtClean="0">
                <a:solidFill>
                  <a:srgbClr val="000066"/>
                </a:solidFill>
              </a:rPr>
              <a:t>Create one pooled trust, to benefit </a:t>
            </a:r>
            <a:r>
              <a:rPr lang="en-US" sz="1600" u="sng" dirty="0" smtClean="0">
                <a:solidFill>
                  <a:srgbClr val="000066"/>
                </a:solidFill>
              </a:rPr>
              <a:t>all GC</a:t>
            </a:r>
            <a:r>
              <a:rPr lang="en-US" sz="1600" dirty="0" smtClean="0">
                <a:solidFill>
                  <a:srgbClr val="000066"/>
                </a:solidFill>
              </a:rPr>
              <a:t> until youngest is 25 (or older) Then remainder (if any) goes outright to GC.</a:t>
            </a:r>
          </a:p>
          <a:p>
            <a:pPr marL="1146175" lvl="1" indent="-231775">
              <a:spcBef>
                <a:spcPts val="0"/>
              </a:spcBef>
              <a:spcAft>
                <a:spcPts val="0"/>
              </a:spcAft>
              <a:buClr>
                <a:srgbClr val="000066"/>
              </a:buClr>
              <a:buSzPct val="100000"/>
              <a:buFont typeface="Wingdings" pitchFamily="2" charset="2"/>
              <a:buChar char="§"/>
              <a:defRPr/>
            </a:pPr>
            <a:r>
              <a:rPr lang="en-US" sz="1600" b="1" u="sng" dirty="0" smtClean="0">
                <a:solidFill>
                  <a:srgbClr val="000066"/>
                </a:solidFill>
              </a:rPr>
              <a:t>Use some lifetime gift exemption and GST exemption </a:t>
            </a:r>
            <a:r>
              <a:rPr lang="en-US" sz="1600" dirty="0" smtClean="0">
                <a:solidFill>
                  <a:srgbClr val="000066"/>
                </a:solidFill>
              </a:rPr>
              <a:t>for initial transfer.</a:t>
            </a:r>
          </a:p>
          <a:p>
            <a:pPr marL="1146175" lvl="1" indent="-231775">
              <a:spcBef>
                <a:spcPts val="0"/>
              </a:spcBef>
              <a:spcAft>
                <a:spcPts val="0"/>
              </a:spcAft>
              <a:buClr>
                <a:srgbClr val="000066"/>
              </a:buClr>
              <a:buSzPct val="100000"/>
              <a:buFont typeface="Wingdings" pitchFamily="2" charset="2"/>
              <a:buChar char="§"/>
              <a:defRPr/>
            </a:pPr>
            <a:r>
              <a:rPr lang="en-US" sz="1600" dirty="0" smtClean="0">
                <a:solidFill>
                  <a:srgbClr val="000066"/>
                </a:solidFill>
              </a:rPr>
              <a:t>Leave it to </a:t>
            </a:r>
            <a:r>
              <a:rPr lang="en-US" sz="1600" b="1" u="sng" dirty="0" smtClean="0">
                <a:solidFill>
                  <a:srgbClr val="000066"/>
                </a:solidFill>
              </a:rPr>
              <a:t>trustee to allocate fairly</a:t>
            </a:r>
            <a:r>
              <a:rPr lang="en-US" sz="1600" dirty="0" smtClean="0">
                <a:solidFill>
                  <a:srgbClr val="000066"/>
                </a:solidFill>
              </a:rPr>
              <a:t> among all GC as their needs come up.</a:t>
            </a:r>
          </a:p>
          <a:p>
            <a:pPr lvl="1">
              <a:buClr>
                <a:srgbClr val="000066"/>
              </a:buClr>
              <a:buFont typeface="Wingdings" pitchFamily="2" charset="2"/>
              <a:buChar char="q"/>
              <a:defRPr/>
            </a:pPr>
            <a:endParaRPr lang="en-US" sz="800" dirty="0" smtClean="0">
              <a:solidFill>
                <a:srgbClr val="000066"/>
              </a:solidFill>
            </a:endParaRPr>
          </a:p>
          <a:p>
            <a:pPr lvl="1">
              <a:buClr>
                <a:srgbClr val="000066"/>
              </a:buClr>
              <a:buFont typeface="Wingdings" pitchFamily="2" charset="2"/>
              <a:buChar char="q"/>
              <a:defRPr/>
            </a:pPr>
            <a:endParaRPr lang="en-US" sz="1800" dirty="0" smtClean="0">
              <a:solidFill>
                <a:srgbClr val="000066"/>
              </a:solidFill>
            </a:endParaRPr>
          </a:p>
          <a:p>
            <a:pPr lvl="1">
              <a:defRPr/>
            </a:pPr>
            <a:endParaRPr lang="en-US" sz="1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858000" y="64674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Generation Skipping Transfer Tax – Practical Points</a:t>
            </a:r>
            <a:endParaRPr lang="en-US" sz="3200" dirty="0" smtClean="0">
              <a:solidFill>
                <a:srgbClr val="000066"/>
              </a:solidFill>
            </a:endParaRPr>
          </a:p>
        </p:txBody>
      </p:sp>
      <p:sp>
        <p:nvSpPr>
          <p:cNvPr id="36867" name="Content Placeholder 2"/>
          <p:cNvSpPr>
            <a:spLocks noGrp="1"/>
          </p:cNvSpPr>
          <p:nvPr>
            <p:ph idx="1"/>
          </p:nvPr>
        </p:nvSpPr>
        <p:spPr>
          <a:xfrm>
            <a:off x="457200" y="2057400"/>
            <a:ext cx="8458200" cy="3962400"/>
          </a:xfrm>
        </p:spPr>
        <p:txBody>
          <a:bodyPr/>
          <a:lstStyle/>
          <a:p>
            <a:pPr marL="682625" indent="-450850">
              <a:spcAft>
                <a:spcPct val="20000"/>
              </a:spcAft>
              <a:buClr>
                <a:srgbClr val="000066"/>
              </a:buClr>
              <a:buSzPct val="120000"/>
              <a:buFont typeface="Wingdings" pitchFamily="2" charset="2"/>
              <a:buChar char="q"/>
              <a:defRPr/>
            </a:pPr>
            <a:r>
              <a:rPr lang="en-US" sz="2400" b="1" dirty="0" smtClean="0">
                <a:solidFill>
                  <a:srgbClr val="000066"/>
                </a:solidFill>
              </a:rPr>
              <a:t>GST </a:t>
            </a:r>
            <a:r>
              <a:rPr lang="en-US" sz="2400" b="1" u="sng" dirty="0" smtClean="0">
                <a:solidFill>
                  <a:srgbClr val="000066"/>
                </a:solidFill>
              </a:rPr>
              <a:t>allocation issues</a:t>
            </a:r>
            <a:r>
              <a:rPr lang="en-US" sz="2400" dirty="0" smtClean="0">
                <a:solidFill>
                  <a:srgbClr val="000066"/>
                </a:solidFill>
              </a:rPr>
              <a:t>:</a:t>
            </a:r>
          </a:p>
          <a:p>
            <a:pPr marL="914400" lvl="1" indent="-231775">
              <a:spcAft>
                <a:spcPct val="5000"/>
              </a:spcAft>
              <a:buClr>
                <a:srgbClr val="000066"/>
              </a:buClr>
              <a:buSzPct val="100000"/>
              <a:buFont typeface="Wingdings" pitchFamily="2" charset="2"/>
              <a:buChar char="§"/>
              <a:defRPr/>
            </a:pPr>
            <a:r>
              <a:rPr lang="en-US" sz="1800" dirty="0" smtClean="0">
                <a:solidFill>
                  <a:srgbClr val="000066"/>
                </a:solidFill>
              </a:rPr>
              <a:t>Think about effective allocation of the client’s GST exemption</a:t>
            </a:r>
          </a:p>
          <a:p>
            <a:pPr marL="1379538" lvl="2" indent="-233363">
              <a:spcAft>
                <a:spcPct val="5000"/>
              </a:spcAft>
              <a:buClr>
                <a:srgbClr val="000066"/>
              </a:buClr>
              <a:buSzPct val="55000"/>
              <a:buFont typeface="Wingdings" pitchFamily="2" charset="2"/>
              <a:buChar char="Ø"/>
              <a:defRPr/>
            </a:pPr>
            <a:r>
              <a:rPr lang="en-US" sz="1600" b="1" u="sng" dirty="0" smtClean="0">
                <a:solidFill>
                  <a:srgbClr val="000066"/>
                </a:solidFill>
              </a:rPr>
              <a:t>Where to use it? </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Apply it to a transfer during life? </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Save for transfer at death?</a:t>
            </a:r>
          </a:p>
          <a:p>
            <a:pPr marL="914400" lvl="1" indent="-231775">
              <a:spcAft>
                <a:spcPct val="5000"/>
              </a:spcAft>
              <a:buClr>
                <a:srgbClr val="000066"/>
              </a:buClr>
              <a:buSzPct val="100000"/>
              <a:buFont typeface="Wingdings" pitchFamily="2" charset="2"/>
              <a:buChar char="§"/>
              <a:defRPr/>
            </a:pPr>
            <a:r>
              <a:rPr lang="en-US" sz="1800" dirty="0" smtClean="0">
                <a:solidFill>
                  <a:srgbClr val="000066"/>
                </a:solidFill>
              </a:rPr>
              <a:t>Be aware that IRS </a:t>
            </a:r>
            <a:r>
              <a:rPr lang="en-US" sz="1800" dirty="0" err="1" smtClean="0">
                <a:solidFill>
                  <a:srgbClr val="000066"/>
                </a:solidFill>
              </a:rPr>
              <a:t>Regs</a:t>
            </a:r>
            <a:r>
              <a:rPr lang="en-US" sz="1800" dirty="0" smtClean="0">
                <a:solidFill>
                  <a:srgbClr val="000066"/>
                </a:solidFill>
              </a:rPr>
              <a:t> have established “</a:t>
            </a:r>
            <a:r>
              <a:rPr lang="en-US" sz="1800" b="1" u="sng" dirty="0" smtClean="0">
                <a:solidFill>
                  <a:srgbClr val="000066"/>
                </a:solidFill>
              </a:rPr>
              <a:t>automatic allocation</a:t>
            </a:r>
            <a:r>
              <a:rPr lang="en-US" sz="1800" dirty="0" smtClean="0">
                <a:solidFill>
                  <a:srgbClr val="000066"/>
                </a:solidFill>
              </a:rPr>
              <a:t> of GST exemption” to certain lifetime gifts.  </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If your client does not want GST to be used on a certain gift, </a:t>
            </a:r>
            <a:r>
              <a:rPr lang="en-US" sz="1600" b="1" dirty="0" smtClean="0">
                <a:solidFill>
                  <a:srgbClr val="000066"/>
                </a:solidFill>
              </a:rPr>
              <a:t>need to “opt-out</a:t>
            </a:r>
            <a:r>
              <a:rPr lang="en-US" sz="1600" dirty="0" smtClean="0">
                <a:solidFill>
                  <a:srgbClr val="000066"/>
                </a:solidFill>
              </a:rPr>
              <a:t>” of deemed allocation via </a:t>
            </a:r>
            <a:r>
              <a:rPr lang="en-US" sz="1600" u="sng" dirty="0" smtClean="0">
                <a:solidFill>
                  <a:srgbClr val="000066"/>
                </a:solidFill>
              </a:rPr>
              <a:t>filing a gift-tax return</a:t>
            </a:r>
            <a:r>
              <a:rPr lang="en-US" sz="1600" dirty="0">
                <a:solidFill>
                  <a:srgbClr val="000066"/>
                </a:solidFill>
              </a:rPr>
              <a:t> </a:t>
            </a:r>
            <a:r>
              <a:rPr lang="en-US" sz="1600" dirty="0" smtClean="0">
                <a:solidFill>
                  <a:srgbClr val="000066"/>
                </a:solidFill>
              </a:rPr>
              <a:t>(and vice-versa re: “opting-in”).</a:t>
            </a:r>
          </a:p>
          <a:p>
            <a:pPr lvl="1">
              <a:buClr>
                <a:srgbClr val="000066"/>
              </a:buClr>
              <a:buFont typeface="Wingdings" pitchFamily="2" charset="2"/>
              <a:buChar char="q"/>
              <a:defRPr/>
            </a:pPr>
            <a:endParaRPr lang="en-US" sz="800" dirty="0" smtClean="0">
              <a:solidFill>
                <a:srgbClr val="000066"/>
              </a:solidFill>
            </a:endParaRPr>
          </a:p>
          <a:p>
            <a:pPr lvl="1">
              <a:buClr>
                <a:srgbClr val="000066"/>
              </a:buClr>
              <a:buFont typeface="Wingdings" pitchFamily="2" charset="2"/>
              <a:buChar char="q"/>
              <a:defRPr/>
            </a:pPr>
            <a:endParaRPr lang="en-US" sz="1800" dirty="0" smtClean="0">
              <a:solidFill>
                <a:srgbClr val="000066"/>
              </a:solidFill>
            </a:endParaRPr>
          </a:p>
          <a:p>
            <a:pPr lvl="1">
              <a:defRPr/>
            </a:pPr>
            <a:endParaRPr lang="en-US" sz="1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75475" y="64674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7"/>
          <p:cNvSpPr>
            <a:spLocks noGrp="1" noChangeArrowheads="1"/>
          </p:cNvSpPr>
          <p:nvPr>
            <p:ph type="title"/>
          </p:nvPr>
        </p:nvSpPr>
        <p:spPr>
          <a:xfrm>
            <a:off x="88900" y="23813"/>
            <a:ext cx="9144000" cy="1139825"/>
          </a:xfrm>
          <a:extLst>
            <a:ext uri="{909E8E84-426E-40DD-AFC4-6F175D3DCCD1}">
              <a14:hiddenFill xmlns:a14="http://schemas.microsoft.com/office/drawing/2010/main">
                <a:solidFill>
                  <a:srgbClr val="F9CC73">
                    <a:alpha val="67842"/>
                  </a:srgbClr>
                </a:solidFill>
              </a14:hiddenFill>
            </a:ext>
          </a:extLst>
        </p:spPr>
        <p:txBody>
          <a:bodyPr/>
          <a:lstStyle/>
          <a:p>
            <a:pPr algn="ctr" eaLnBrk="1" hangingPunct="1">
              <a:tabLst>
                <a:tab pos="404813" algn="l"/>
              </a:tabLst>
            </a:pPr>
            <a:r>
              <a:rPr lang="en-US" sz="2400" b="1" dirty="0" smtClean="0">
                <a:latin typeface="Georgia" charset="0"/>
              </a:rPr>
              <a:t>Draft Generation-Skipping Estate Plan For June Cleaver</a:t>
            </a:r>
            <a:r>
              <a:rPr lang="en-US" sz="2600" b="1" dirty="0" smtClean="0">
                <a:latin typeface="Georgia" charset="0"/>
              </a:rPr>
              <a:t/>
            </a:r>
            <a:br>
              <a:rPr lang="en-US" sz="2600" b="1" dirty="0" smtClean="0">
                <a:latin typeface="Georgia" charset="0"/>
              </a:rPr>
            </a:br>
            <a:r>
              <a:rPr lang="en-US" sz="1500" dirty="0" smtClean="0">
                <a:latin typeface="Georgia" charset="0"/>
              </a:rPr>
              <a:t>Assumes June dies first</a:t>
            </a:r>
            <a:br>
              <a:rPr lang="en-US" sz="1500" dirty="0" smtClean="0">
                <a:latin typeface="Georgia" charset="0"/>
              </a:rPr>
            </a:br>
            <a:r>
              <a:rPr lang="en-US" sz="1100" i="1" dirty="0" smtClean="0">
                <a:latin typeface="Georgia" charset="0"/>
              </a:rPr>
              <a:t>Note: Ward’s plan mirrors June’s plan in all major respects.</a:t>
            </a:r>
            <a:r>
              <a:rPr lang="en-US" sz="1100" i="1" dirty="0" smtClean="0">
                <a:solidFill>
                  <a:schemeClr val="tx1"/>
                </a:solidFill>
                <a:latin typeface="Georgia" charset="0"/>
              </a:rPr>
              <a:t/>
            </a:r>
            <a:br>
              <a:rPr lang="en-US" sz="1100" i="1" dirty="0" smtClean="0">
                <a:solidFill>
                  <a:schemeClr val="tx1"/>
                </a:solidFill>
                <a:latin typeface="Georgia" charset="0"/>
              </a:rPr>
            </a:br>
            <a:endParaRPr lang="en-US" sz="1100" i="1" dirty="0" smtClean="0">
              <a:solidFill>
                <a:schemeClr val="tx1"/>
              </a:solidFill>
              <a:latin typeface="Georgia" charset="0"/>
            </a:endParaRPr>
          </a:p>
        </p:txBody>
      </p:sp>
      <p:sp>
        <p:nvSpPr>
          <p:cNvPr id="4099" name="Text Box 3"/>
          <p:cNvSpPr txBox="1">
            <a:spLocks noChangeArrowheads="1"/>
          </p:cNvSpPr>
          <p:nvPr/>
        </p:nvSpPr>
        <p:spPr bwMode="auto">
          <a:xfrm>
            <a:off x="6962775" y="1349375"/>
            <a:ext cx="1627188"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000" u="sng" dirty="0">
                <a:latin typeface="Georgia" charset="0"/>
              </a:rPr>
              <a:t>June is alive</a:t>
            </a:r>
          </a:p>
          <a:p>
            <a:pPr>
              <a:buFontTx/>
              <a:buChar char="•"/>
            </a:pPr>
            <a:r>
              <a:rPr lang="en-US" sz="1000" dirty="0">
                <a:latin typeface="Georgia" charset="0"/>
              </a:rPr>
              <a:t>During life, June has    full control.</a:t>
            </a:r>
          </a:p>
          <a:p>
            <a:pPr>
              <a:buFontTx/>
              <a:buChar char="•"/>
            </a:pPr>
            <a:r>
              <a:rPr lang="en-US" sz="1000" dirty="0">
                <a:latin typeface="Georgia" charset="0"/>
              </a:rPr>
              <a:t>If June becomes unable to manage her financial affairs, the independent trustee may apply property for family’s benefit.</a:t>
            </a:r>
          </a:p>
        </p:txBody>
      </p:sp>
      <p:sp>
        <p:nvSpPr>
          <p:cNvPr id="4100" name="Line 4"/>
          <p:cNvSpPr>
            <a:spLocks noChangeShapeType="1"/>
          </p:cNvSpPr>
          <p:nvPr/>
        </p:nvSpPr>
        <p:spPr bwMode="auto">
          <a:xfrm>
            <a:off x="2362200" y="21336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1" name="Rectangle 5"/>
          <p:cNvSpPr>
            <a:spLocks noChangeArrowheads="1"/>
          </p:cNvSpPr>
          <p:nvPr/>
        </p:nvSpPr>
        <p:spPr bwMode="auto">
          <a:xfrm>
            <a:off x="1676400" y="1295400"/>
            <a:ext cx="1676400" cy="16002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b="1" dirty="0">
                <a:latin typeface="Georgia" charset="0"/>
              </a:rPr>
              <a:t>Will</a:t>
            </a:r>
          </a:p>
          <a:p>
            <a:pPr algn="ctr"/>
            <a:r>
              <a:rPr lang="en-US" sz="1000" b="1" dirty="0">
                <a:latin typeface="Georgia" charset="0"/>
              </a:rPr>
              <a:t>Executors: </a:t>
            </a:r>
          </a:p>
          <a:p>
            <a:pPr algn="ctr"/>
            <a:r>
              <a:rPr lang="en-US" sz="1000" dirty="0">
                <a:latin typeface="Georgia" charset="0"/>
              </a:rPr>
              <a:t>Ward</a:t>
            </a:r>
          </a:p>
          <a:p>
            <a:pPr algn="ctr"/>
            <a:endParaRPr lang="en-US" sz="1000" b="1" dirty="0">
              <a:latin typeface="Georgia" charset="0"/>
            </a:endParaRPr>
          </a:p>
          <a:p>
            <a:pPr algn="ctr"/>
            <a:r>
              <a:rPr lang="en-US" sz="1000" b="1" dirty="0">
                <a:latin typeface="Georgia" charset="0"/>
              </a:rPr>
              <a:t>Successor to Ward:</a:t>
            </a:r>
          </a:p>
          <a:p>
            <a:pPr algn="ctr"/>
            <a:r>
              <a:rPr lang="en-US" sz="1000" dirty="0">
                <a:latin typeface="Georgia" charset="0"/>
              </a:rPr>
              <a:t>Fred Smith</a:t>
            </a:r>
          </a:p>
        </p:txBody>
      </p:sp>
      <p:sp>
        <p:nvSpPr>
          <p:cNvPr id="4102" name="Line 6"/>
          <p:cNvSpPr>
            <a:spLocks noChangeShapeType="1"/>
          </p:cNvSpPr>
          <p:nvPr/>
        </p:nvSpPr>
        <p:spPr bwMode="auto">
          <a:xfrm>
            <a:off x="4127500" y="269240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3" name="Line 7"/>
          <p:cNvSpPr>
            <a:spLocks noChangeShapeType="1"/>
          </p:cNvSpPr>
          <p:nvPr/>
        </p:nvSpPr>
        <p:spPr bwMode="auto">
          <a:xfrm>
            <a:off x="6045200" y="2679700"/>
            <a:ext cx="0" cy="330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4" name="Rectangle 9"/>
          <p:cNvSpPr>
            <a:spLocks noChangeArrowheads="1"/>
          </p:cNvSpPr>
          <p:nvPr/>
        </p:nvSpPr>
        <p:spPr bwMode="auto">
          <a:xfrm>
            <a:off x="3771900" y="1295400"/>
            <a:ext cx="2879725" cy="151765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b="1" dirty="0">
              <a:latin typeface="Arial" charset="0"/>
            </a:endParaRPr>
          </a:p>
          <a:p>
            <a:pPr algn="ctr"/>
            <a:r>
              <a:rPr lang="en-US" sz="1000" b="1" dirty="0">
                <a:latin typeface="Georgia" charset="0"/>
              </a:rPr>
              <a:t>The June Cleaver Trust</a:t>
            </a:r>
          </a:p>
          <a:p>
            <a:pPr algn="ctr"/>
            <a:r>
              <a:rPr lang="en-US" sz="1000" b="1" dirty="0">
                <a:latin typeface="Georgia" charset="0"/>
              </a:rPr>
              <a:t>Trustees:</a:t>
            </a:r>
            <a:r>
              <a:rPr lang="en-US" sz="1000" dirty="0">
                <a:latin typeface="Georgia" charset="0"/>
              </a:rPr>
              <a:t>  </a:t>
            </a:r>
          </a:p>
          <a:p>
            <a:pPr algn="ctr"/>
            <a:r>
              <a:rPr lang="en-US" sz="1000" b="1" dirty="0">
                <a:latin typeface="Georgia" charset="0"/>
              </a:rPr>
              <a:t>June and Ward </a:t>
            </a:r>
          </a:p>
          <a:p>
            <a:pPr algn="ctr"/>
            <a:endParaRPr lang="en-US" sz="1000" dirty="0">
              <a:latin typeface="Georgia" charset="0"/>
            </a:endParaRPr>
          </a:p>
          <a:p>
            <a:pPr algn="ctr"/>
            <a:r>
              <a:rPr lang="en-US" sz="1000" dirty="0">
                <a:latin typeface="Georgia" charset="0"/>
              </a:rPr>
              <a:t>Successor to June:</a:t>
            </a:r>
          </a:p>
          <a:p>
            <a:pPr algn="ctr"/>
            <a:r>
              <a:rPr lang="en-US" sz="1000" dirty="0">
                <a:latin typeface="Georgia" charset="0"/>
              </a:rPr>
              <a:t>Independent Trustee and Ward</a:t>
            </a:r>
          </a:p>
          <a:p>
            <a:pPr algn="ctr"/>
            <a:r>
              <a:rPr lang="en-US" sz="1000" dirty="0">
                <a:latin typeface="Georgia" charset="0"/>
              </a:rPr>
              <a:t>then Fred Smith</a:t>
            </a:r>
          </a:p>
          <a:p>
            <a:pPr algn="ctr"/>
            <a:endParaRPr lang="en-US" sz="1000" dirty="0">
              <a:latin typeface="Georgia" charset="0"/>
            </a:endParaRPr>
          </a:p>
        </p:txBody>
      </p:sp>
      <p:sp>
        <p:nvSpPr>
          <p:cNvPr id="4105" name="Line 10"/>
          <p:cNvSpPr>
            <a:spLocks noChangeShapeType="1"/>
          </p:cNvSpPr>
          <p:nvPr/>
        </p:nvSpPr>
        <p:spPr bwMode="auto">
          <a:xfrm>
            <a:off x="6772275" y="501015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6" name="Oval 11"/>
          <p:cNvSpPr>
            <a:spLocks noChangeArrowheads="1"/>
          </p:cNvSpPr>
          <p:nvPr/>
        </p:nvSpPr>
        <p:spPr bwMode="auto">
          <a:xfrm>
            <a:off x="152400" y="771525"/>
            <a:ext cx="838200" cy="447675"/>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p>
            <a:r>
              <a:rPr lang="en-US" sz="1000" dirty="0">
                <a:latin typeface="Georgia" charset="0"/>
              </a:rPr>
              <a:t>Ward</a:t>
            </a:r>
          </a:p>
        </p:txBody>
      </p:sp>
      <p:sp>
        <p:nvSpPr>
          <p:cNvPr id="4107" name="Rectangle 12"/>
          <p:cNvSpPr>
            <a:spLocks noChangeArrowheads="1"/>
          </p:cNvSpPr>
          <p:nvPr/>
        </p:nvSpPr>
        <p:spPr bwMode="auto">
          <a:xfrm>
            <a:off x="685800" y="1219200"/>
            <a:ext cx="83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latin typeface="Georgia" charset="0"/>
              </a:rPr>
              <a:t>Joint Property &amp; Qualified Plans</a:t>
            </a:r>
          </a:p>
        </p:txBody>
      </p:sp>
      <p:sp>
        <p:nvSpPr>
          <p:cNvPr id="4108" name="Text Box 13"/>
          <p:cNvSpPr txBox="1">
            <a:spLocks noChangeArrowheads="1"/>
          </p:cNvSpPr>
          <p:nvPr/>
        </p:nvSpPr>
        <p:spPr bwMode="auto">
          <a:xfrm>
            <a:off x="938213" y="1873250"/>
            <a:ext cx="7127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130000"/>
              </a:lnSpc>
            </a:pPr>
            <a:r>
              <a:rPr lang="en-US" sz="1000" dirty="0">
                <a:latin typeface="Georgia" charset="0"/>
              </a:rPr>
              <a:t>Probate</a:t>
            </a:r>
          </a:p>
          <a:p>
            <a:pPr>
              <a:lnSpc>
                <a:spcPct val="130000"/>
              </a:lnSpc>
            </a:pPr>
            <a:r>
              <a:rPr lang="en-US" sz="1000" dirty="0">
                <a:latin typeface="Georgia" charset="0"/>
              </a:rPr>
              <a:t>Property</a:t>
            </a:r>
          </a:p>
        </p:txBody>
      </p:sp>
      <p:sp>
        <p:nvSpPr>
          <p:cNvPr id="4109" name="Line 14"/>
          <p:cNvSpPr>
            <a:spLocks noChangeShapeType="1"/>
          </p:cNvSpPr>
          <p:nvPr/>
        </p:nvSpPr>
        <p:spPr bwMode="auto">
          <a:xfrm>
            <a:off x="990600" y="21336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0" name="Line 15"/>
          <p:cNvSpPr>
            <a:spLocks noChangeShapeType="1"/>
          </p:cNvSpPr>
          <p:nvPr/>
        </p:nvSpPr>
        <p:spPr bwMode="auto">
          <a:xfrm flipH="1" flipV="1">
            <a:off x="609600" y="12954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1" name="Line 17"/>
          <p:cNvSpPr>
            <a:spLocks noChangeShapeType="1"/>
          </p:cNvSpPr>
          <p:nvPr/>
        </p:nvSpPr>
        <p:spPr bwMode="auto">
          <a:xfrm>
            <a:off x="2235200" y="507365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2" name="AutoShape 18"/>
          <p:cNvSpPr>
            <a:spLocks noChangeArrowheads="1"/>
          </p:cNvSpPr>
          <p:nvPr/>
        </p:nvSpPr>
        <p:spPr bwMode="auto">
          <a:xfrm>
            <a:off x="1901825" y="4643438"/>
            <a:ext cx="6070600" cy="608012"/>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000" b="1" dirty="0">
                <a:latin typeface="Georgia" charset="0"/>
              </a:rPr>
              <a:t>    Descendant’s Fund</a:t>
            </a:r>
          </a:p>
          <a:p>
            <a:pPr algn="ctr"/>
            <a:r>
              <a:rPr lang="en-US" sz="1000" dirty="0">
                <a:latin typeface="Georgia" charset="0"/>
              </a:rPr>
              <a:t>Remaining trust property consolidated and divided into GST Exempt and GST Non-Exempt Trusts for living children, and GST Exempt Trust for the Descendants of a Deceased Child</a:t>
            </a:r>
          </a:p>
        </p:txBody>
      </p:sp>
      <p:sp>
        <p:nvSpPr>
          <p:cNvPr id="4113" name="Line 19"/>
          <p:cNvSpPr>
            <a:spLocks noChangeShapeType="1"/>
          </p:cNvSpPr>
          <p:nvPr/>
        </p:nvSpPr>
        <p:spPr bwMode="auto">
          <a:xfrm>
            <a:off x="2873375" y="3844925"/>
            <a:ext cx="9525" cy="7778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4" name="Line 20"/>
          <p:cNvSpPr>
            <a:spLocks noChangeShapeType="1"/>
          </p:cNvSpPr>
          <p:nvPr/>
        </p:nvSpPr>
        <p:spPr bwMode="auto">
          <a:xfrm>
            <a:off x="7318375" y="3844925"/>
            <a:ext cx="12700" cy="7905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5" name="AutoShape 23"/>
          <p:cNvSpPr>
            <a:spLocks noChangeArrowheads="1"/>
          </p:cNvSpPr>
          <p:nvPr/>
        </p:nvSpPr>
        <p:spPr bwMode="auto">
          <a:xfrm>
            <a:off x="5422900" y="3044825"/>
            <a:ext cx="2286000" cy="914400"/>
          </a:xfrm>
          <a:prstGeom prst="roundRect">
            <a:avLst>
              <a:gd name="adj" fmla="val 16667"/>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p>
            <a:pPr algn="ctr"/>
            <a:r>
              <a:rPr lang="en-US" sz="1000" b="1" dirty="0">
                <a:latin typeface="Georgia" charset="0"/>
              </a:rPr>
              <a:t>Family Trust</a:t>
            </a:r>
          </a:p>
          <a:p>
            <a:pPr algn="ctr"/>
            <a:endParaRPr lang="en-US" sz="1000" dirty="0">
              <a:latin typeface="Georgia" charset="0"/>
            </a:endParaRPr>
          </a:p>
          <a:p>
            <a:pPr algn="ctr"/>
            <a:r>
              <a:rPr lang="en-US" sz="1000" dirty="0">
                <a:latin typeface="Georgia" charset="0"/>
              </a:rPr>
              <a:t>Income and principal for Ward and children in the independent trustee’s discretion</a:t>
            </a:r>
          </a:p>
        </p:txBody>
      </p:sp>
      <p:sp>
        <p:nvSpPr>
          <p:cNvPr id="4116" name="AutoShape 24"/>
          <p:cNvSpPr>
            <a:spLocks noChangeArrowheads="1"/>
          </p:cNvSpPr>
          <p:nvPr/>
        </p:nvSpPr>
        <p:spPr bwMode="auto">
          <a:xfrm>
            <a:off x="2590800" y="3032125"/>
            <a:ext cx="2289175" cy="914400"/>
          </a:xfrm>
          <a:prstGeom prst="roundRect">
            <a:avLst>
              <a:gd name="adj" fmla="val 16667"/>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p>
            <a:pPr algn="ctr"/>
            <a:r>
              <a:rPr lang="en-US" sz="1000" b="1" dirty="0">
                <a:latin typeface="Georgia" charset="0"/>
              </a:rPr>
              <a:t>Marital Trust</a:t>
            </a:r>
          </a:p>
          <a:p>
            <a:pPr algn="ctr"/>
            <a:endParaRPr lang="en-US" sz="1000" b="1" dirty="0">
              <a:latin typeface="Georgia" charset="0"/>
            </a:endParaRPr>
          </a:p>
          <a:p>
            <a:pPr algn="ctr"/>
            <a:r>
              <a:rPr lang="en-US" sz="1000" dirty="0">
                <a:latin typeface="Georgia" charset="0"/>
              </a:rPr>
              <a:t>All income to Ward for life; principal as the independent trustee considers advisable</a:t>
            </a:r>
          </a:p>
        </p:txBody>
      </p:sp>
      <p:sp>
        <p:nvSpPr>
          <p:cNvPr id="4117" name="Oval 25"/>
          <p:cNvSpPr>
            <a:spLocks noChangeArrowheads="1"/>
          </p:cNvSpPr>
          <p:nvPr/>
        </p:nvSpPr>
        <p:spPr bwMode="auto">
          <a:xfrm>
            <a:off x="152400" y="1905000"/>
            <a:ext cx="835025" cy="447675"/>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p>
            <a:r>
              <a:rPr lang="en-US" sz="1000" dirty="0">
                <a:latin typeface="Georgia" charset="0"/>
              </a:rPr>
              <a:t>June</a:t>
            </a:r>
          </a:p>
        </p:txBody>
      </p:sp>
      <p:sp>
        <p:nvSpPr>
          <p:cNvPr id="4118" name="Rectangle 29"/>
          <p:cNvSpPr>
            <a:spLocks noChangeArrowheads="1"/>
          </p:cNvSpPr>
          <p:nvPr/>
        </p:nvSpPr>
        <p:spPr bwMode="auto">
          <a:xfrm>
            <a:off x="7851775" y="3432175"/>
            <a:ext cx="881063" cy="244475"/>
          </a:xfrm>
          <a:prstGeom prst="rect">
            <a:avLst/>
          </a:prstGeom>
          <a:noFill/>
          <a:ln>
            <a:noFill/>
          </a:ln>
          <a:effectLst/>
          <a:extLst>
            <a:ext uri="{909E8E84-426E-40DD-AFC4-6F175D3DCCD1}">
              <a14:hiddenFill xmlns:a14="http://schemas.microsoft.com/office/drawing/2010/main">
                <a:solidFill>
                  <a:srgbClr val="B3B800">
                    <a:alpha val="50195"/>
                  </a:srgbClr>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dirty="0">
                <a:latin typeface="Georgia" charset="0"/>
              </a:rPr>
              <a:t>June is gone</a:t>
            </a:r>
          </a:p>
        </p:txBody>
      </p:sp>
      <p:sp>
        <p:nvSpPr>
          <p:cNvPr id="4119" name="Rectangle 31"/>
          <p:cNvSpPr>
            <a:spLocks noChangeArrowheads="1"/>
          </p:cNvSpPr>
          <p:nvPr/>
        </p:nvSpPr>
        <p:spPr bwMode="auto">
          <a:xfrm>
            <a:off x="7937500" y="4572000"/>
            <a:ext cx="1206500" cy="396875"/>
          </a:xfrm>
          <a:prstGeom prst="rect">
            <a:avLst/>
          </a:prstGeom>
          <a:noFill/>
          <a:ln>
            <a:noFill/>
          </a:ln>
          <a:effectLst/>
          <a:extLst>
            <a:ext uri="{909E8E84-426E-40DD-AFC4-6F175D3DCCD1}">
              <a14:hiddenFill xmlns:a14="http://schemas.microsoft.com/office/drawing/2010/main">
                <a:solidFill>
                  <a:srgbClr val="B3B800">
                    <a:alpha val="50195"/>
                  </a:srgbClr>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latin typeface="Georgia" charset="0"/>
              </a:rPr>
              <a:t>June and Ward are both gone</a:t>
            </a:r>
          </a:p>
        </p:txBody>
      </p:sp>
      <p:sp>
        <p:nvSpPr>
          <p:cNvPr id="4120" name="Rectangle 33"/>
          <p:cNvSpPr>
            <a:spLocks noChangeArrowheads="1"/>
          </p:cNvSpPr>
          <p:nvPr/>
        </p:nvSpPr>
        <p:spPr bwMode="auto">
          <a:xfrm>
            <a:off x="2925763" y="3916363"/>
            <a:ext cx="4206875" cy="701675"/>
          </a:xfrm>
          <a:prstGeom prst="rect">
            <a:avLst/>
          </a:prstGeom>
          <a:noFill/>
          <a:ln>
            <a:noFill/>
          </a:ln>
          <a:effectLst/>
          <a:extLst>
            <a:ext uri="{909E8E84-426E-40DD-AFC4-6F175D3DCCD1}">
              <a14:hiddenFill xmlns:a14="http://schemas.microsoft.com/office/drawing/2010/main">
                <a:solidFill>
                  <a:srgbClr val="B3B800">
                    <a:alpha val="50195"/>
                  </a:srgbClr>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000" dirty="0">
                <a:latin typeface="Georgia" charset="0"/>
              </a:rPr>
              <a:t>At Ward’s death he has a limited power of appointment to change June’s trust via his will.  He can redistribute the trust property among June’s descendants and their spouses (spouses are limited to an income interest) and charities.  If he does not do so:</a:t>
            </a:r>
          </a:p>
        </p:txBody>
      </p:sp>
      <p:sp>
        <p:nvSpPr>
          <p:cNvPr id="4121" name="AutoShape 36"/>
          <p:cNvSpPr>
            <a:spLocks noChangeArrowheads="1"/>
          </p:cNvSpPr>
          <p:nvPr/>
        </p:nvSpPr>
        <p:spPr bwMode="auto">
          <a:xfrm>
            <a:off x="4251325" y="5464175"/>
            <a:ext cx="3814763" cy="1360488"/>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114300" indent="-114300" algn="ctr"/>
            <a:r>
              <a:rPr lang="en-US" sz="1000" b="1" dirty="0">
                <a:latin typeface="Georgia" charset="0"/>
              </a:rPr>
              <a:t>GST Exempt Trust For Each Child</a:t>
            </a:r>
          </a:p>
          <a:p>
            <a:pPr marL="114300" indent="-114300">
              <a:buFontTx/>
              <a:buChar char="•"/>
            </a:pPr>
            <a:r>
              <a:rPr lang="en-US" sz="1000" dirty="0">
                <a:latin typeface="Georgia" charset="0"/>
              </a:rPr>
              <a:t> Income and principal to child and child’s descendants for child’s life.</a:t>
            </a:r>
          </a:p>
          <a:p>
            <a:pPr marL="114300" indent="-114300">
              <a:buFontTx/>
              <a:buChar char="•"/>
            </a:pPr>
            <a:r>
              <a:rPr lang="en-US" sz="1000" dirty="0">
                <a:latin typeface="Georgia" charset="0"/>
              </a:rPr>
              <a:t> If child’s limited power of appointment among descendants, charities and spouse (limited to an income interest)  is not exercised at child’s death, trustee distributes remaining trust property to the deceased child’s descendants, otherwise to your descendants, by right of representation.</a:t>
            </a:r>
          </a:p>
        </p:txBody>
      </p:sp>
      <p:sp>
        <p:nvSpPr>
          <p:cNvPr id="4122" name="AutoShape 37"/>
          <p:cNvSpPr>
            <a:spLocks noChangeArrowheads="1"/>
          </p:cNvSpPr>
          <p:nvPr/>
        </p:nvSpPr>
        <p:spPr bwMode="auto">
          <a:xfrm>
            <a:off x="228600" y="5411787"/>
            <a:ext cx="3810000" cy="1362075"/>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marL="114300" indent="-114300" algn="ctr"/>
            <a:r>
              <a:rPr lang="en-US" sz="1000" b="1" dirty="0">
                <a:latin typeface="Georgia" charset="0"/>
              </a:rPr>
              <a:t>GST Non-Exempt Trust For Each Child</a:t>
            </a:r>
          </a:p>
          <a:p>
            <a:pPr marL="114300" indent="-114300">
              <a:buFontTx/>
              <a:buChar char="•"/>
            </a:pPr>
            <a:r>
              <a:rPr lang="en-US" sz="1000" dirty="0">
                <a:latin typeface="Georgia" charset="0"/>
              </a:rPr>
              <a:t> Income and principal to child in independent trustee’s discretion. </a:t>
            </a:r>
          </a:p>
          <a:p>
            <a:pPr marL="114300" indent="-114300">
              <a:buFontTx/>
              <a:buChar char="•"/>
            </a:pPr>
            <a:r>
              <a:rPr lang="en-US" sz="1000" dirty="0">
                <a:latin typeface="Georgia" charset="0"/>
              </a:rPr>
              <a:t>Principal distributions for educational and medical expenses of child’s descendants. </a:t>
            </a:r>
          </a:p>
          <a:p>
            <a:pPr marL="114300" indent="-114300">
              <a:buFontTx/>
              <a:buChar char="•"/>
            </a:pPr>
            <a:r>
              <a:rPr lang="en-US" sz="1000" dirty="0">
                <a:latin typeface="Georgia" charset="0"/>
              </a:rPr>
              <a:t>To extent child does not exercise general power of  appointment at death, trust distributed to child’s descendants, otherwise to your own descendants, by right of representation</a:t>
            </a:r>
            <a:r>
              <a:rPr lang="en-US" sz="1000" dirty="0">
                <a:latin typeface="Arial" charset="0"/>
              </a:rPr>
              <a:t>.</a:t>
            </a:r>
          </a:p>
        </p:txBody>
      </p:sp>
    </p:spTree>
    <p:extLst>
      <p:ext uri="{BB962C8B-B14F-4D97-AF65-F5344CB8AC3E}">
        <p14:creationId xmlns:p14="http://schemas.microsoft.com/office/powerpoint/2010/main" val="344922186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body" idx="1"/>
          </p:nvPr>
        </p:nvSpPr>
        <p:spPr>
          <a:xfrm>
            <a:off x="457200" y="762000"/>
            <a:ext cx="8153400" cy="5562600"/>
          </a:xfrm>
        </p:spPr>
        <p:txBody>
          <a:bodyPr/>
          <a:lstStyle/>
          <a:p>
            <a:pPr eaLnBrk="1" hangingPunct="1">
              <a:lnSpc>
                <a:spcPct val="85000"/>
              </a:lnSpc>
              <a:spcBef>
                <a:spcPct val="0"/>
              </a:spcBef>
              <a:spcAft>
                <a:spcPct val="50000"/>
              </a:spcAft>
            </a:pPr>
            <a:r>
              <a:rPr lang="en-US" sz="1800" dirty="0" smtClean="0">
                <a:latin typeface="Georgia" charset="0"/>
              </a:rPr>
              <a:t>Portability is a concept that has been around for a while, first introduced as a proposal in 1988, but not enacted into law until 12/17/10.  The law allows the surviving spouse to apply the amount received from the estate of his or her last deceased spouse, the DSUE, against any tax liability arising from subsequent lifetime gifts made by the surviving spouse and transfers at the death of the surviving spouse.</a:t>
            </a:r>
          </a:p>
          <a:p>
            <a:pPr eaLnBrk="1" hangingPunct="1">
              <a:lnSpc>
                <a:spcPct val="85000"/>
              </a:lnSpc>
              <a:spcBef>
                <a:spcPct val="0"/>
              </a:spcBef>
              <a:spcAft>
                <a:spcPct val="50000"/>
              </a:spcAft>
            </a:pPr>
            <a:r>
              <a:rPr lang="en-US" sz="1800" dirty="0" smtClean="0">
                <a:latin typeface="Georgia" charset="0"/>
              </a:rPr>
              <a:t>The transfer of the DSUE is not automatic.  The election is made by timely filing a Federal Form 706 (even for non-taxable estates).  If you do not file a Federal Form 706 (even for a non-taxable estate) you have NOT made a portability election.</a:t>
            </a:r>
          </a:p>
          <a:p>
            <a:pPr eaLnBrk="1" hangingPunct="1">
              <a:lnSpc>
                <a:spcPct val="85000"/>
              </a:lnSpc>
              <a:spcBef>
                <a:spcPct val="0"/>
              </a:spcBef>
              <a:spcAft>
                <a:spcPct val="50000"/>
              </a:spcAft>
            </a:pPr>
            <a:r>
              <a:rPr lang="en-US" sz="1800" dirty="0" smtClean="0">
                <a:latin typeface="Georgia" charset="0"/>
              </a:rPr>
              <a:t>For those 706s filed only to make an election, the PR must estimate the value of the assets “in good faith with due diligence.”  The IRS may examine the returns even after the period of limitations on assessment has expired and therefore could potentially review the portable exclusion amount claimed on the return.</a:t>
            </a:r>
          </a:p>
          <a:p>
            <a:pPr eaLnBrk="1" hangingPunct="1">
              <a:lnSpc>
                <a:spcPct val="85000"/>
              </a:lnSpc>
              <a:spcBef>
                <a:spcPct val="0"/>
              </a:spcBef>
              <a:spcAft>
                <a:spcPct val="50000"/>
              </a:spcAft>
            </a:pPr>
            <a:r>
              <a:rPr lang="en-US" sz="1800" dirty="0" smtClean="0">
                <a:latin typeface="Georgia" charset="0"/>
              </a:rPr>
              <a:t>A non-resident surviving spouse who is not a US citizen cannot take into account the DSUE of the deceased spouse.  A non-resident decedent who is not a US citizen cannot make a portability election.  When a QDOT is established and there is a DSUE amount the PR of the decedent’s estate will determine a preliminary DSUE amount for purposes of making a portability election.  This amount will decease as 2056A distributions are made.</a:t>
            </a:r>
          </a:p>
          <a:p>
            <a:pPr eaLnBrk="1" hangingPunct="1">
              <a:lnSpc>
                <a:spcPct val="85000"/>
              </a:lnSpc>
              <a:spcBef>
                <a:spcPct val="0"/>
              </a:spcBef>
              <a:spcAft>
                <a:spcPct val="50000"/>
              </a:spcAft>
              <a:buNone/>
            </a:pPr>
            <a:endParaRPr lang="en-US" sz="2000" dirty="0">
              <a:latin typeface="Georgia" charset="0"/>
            </a:endParaRPr>
          </a:p>
        </p:txBody>
      </p:sp>
      <p:sp>
        <p:nvSpPr>
          <p:cNvPr id="18436" name="Rectangle 3"/>
          <p:cNvSpPr>
            <a:spLocks noGrp="1" noChangeArrowheads="1"/>
          </p:cNvSpPr>
          <p:nvPr>
            <p:ph type="title"/>
          </p:nvPr>
        </p:nvSpPr>
        <p:spPr>
          <a:xfrm>
            <a:off x="400050" y="-422275"/>
            <a:ext cx="8229600" cy="1139825"/>
          </a:xfrm>
        </p:spPr>
        <p:txBody>
          <a:bodyPr/>
          <a:lstStyle/>
          <a:p>
            <a:pPr eaLnBrk="1" hangingPunct="1"/>
            <a:r>
              <a:rPr lang="en-US" sz="4000" dirty="0" smtClean="0">
                <a:latin typeface="Georgia" charset="0"/>
              </a:rPr>
              <a:t>Portability</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477000"/>
            <a:ext cx="1600200" cy="238125"/>
          </a:xfrm>
          <a:prstGeom prst="rect">
            <a:avLst/>
          </a:prstGeom>
          <a:noFill/>
          <a:ln>
            <a:noFill/>
          </a:ln>
        </p:spPr>
      </p:pic>
    </p:spTree>
    <p:extLst>
      <p:ext uri="{BB962C8B-B14F-4D97-AF65-F5344CB8AC3E}">
        <p14:creationId xmlns:p14="http://schemas.microsoft.com/office/powerpoint/2010/main" val="3139991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200" b="1" dirty="0" smtClean="0">
                <a:solidFill>
                  <a:srgbClr val="000066"/>
                </a:solidFill>
              </a:rPr>
              <a:t>Three Types of Transfer Tax</a:t>
            </a:r>
            <a:endParaRPr lang="en-US" sz="3200" dirty="0" smtClean="0">
              <a:solidFill>
                <a:srgbClr val="000066"/>
              </a:solidFill>
            </a:endParaRPr>
          </a:p>
        </p:txBody>
      </p:sp>
      <p:sp>
        <p:nvSpPr>
          <p:cNvPr id="5123" name="Content Placeholder 2"/>
          <p:cNvSpPr>
            <a:spLocks noGrp="1"/>
          </p:cNvSpPr>
          <p:nvPr>
            <p:ph idx="1"/>
          </p:nvPr>
        </p:nvSpPr>
        <p:spPr>
          <a:xfrm>
            <a:off x="566738" y="1752600"/>
            <a:ext cx="8001000" cy="4267200"/>
          </a:xfrm>
        </p:spPr>
        <p:txBody>
          <a:bodyPr/>
          <a:lstStyle/>
          <a:p>
            <a:pPr marL="742950" indent="-511175">
              <a:spcAft>
                <a:spcPct val="20000"/>
              </a:spcAft>
              <a:buClr>
                <a:srgbClr val="000066"/>
              </a:buClr>
              <a:buSzPct val="120000"/>
              <a:buFont typeface="Wingdings" pitchFamily="2" charset="2"/>
              <a:buChar char="q"/>
              <a:defRPr/>
            </a:pPr>
            <a:r>
              <a:rPr lang="en-US" sz="2400" dirty="0" smtClean="0">
                <a:solidFill>
                  <a:srgbClr val="000066"/>
                </a:solidFill>
                <a:latin typeface="Century Gothic" pitchFamily="34" charset="0"/>
              </a:rPr>
              <a:t>Estate Tax</a:t>
            </a:r>
          </a:p>
          <a:p>
            <a:pPr marL="1146175" lvl="1" indent="-290513">
              <a:spcAft>
                <a:spcPct val="20000"/>
              </a:spcAft>
              <a:buClr>
                <a:srgbClr val="000066"/>
              </a:buClr>
              <a:buSzPct val="100000"/>
              <a:buFont typeface="Wingdings" pitchFamily="2" charset="2"/>
              <a:buChar char="§"/>
              <a:defRPr/>
            </a:pPr>
            <a:r>
              <a:rPr lang="en-US" sz="2000" dirty="0" smtClean="0">
                <a:solidFill>
                  <a:srgbClr val="000066"/>
                </a:solidFill>
                <a:latin typeface="Century Gothic" pitchFamily="34" charset="0"/>
              </a:rPr>
              <a:t>Federal</a:t>
            </a:r>
          </a:p>
          <a:p>
            <a:pPr marL="1146175" lvl="1" indent="-290513">
              <a:spcAft>
                <a:spcPct val="20000"/>
              </a:spcAft>
              <a:buClr>
                <a:srgbClr val="000066"/>
              </a:buClr>
              <a:buSzPct val="100000"/>
              <a:buFont typeface="Wingdings" pitchFamily="2" charset="2"/>
              <a:buChar char="§"/>
              <a:defRPr/>
            </a:pPr>
            <a:r>
              <a:rPr lang="en-US" sz="2000" dirty="0" smtClean="0">
                <a:solidFill>
                  <a:srgbClr val="000066"/>
                </a:solidFill>
                <a:latin typeface="Century Gothic" pitchFamily="34" charset="0"/>
              </a:rPr>
              <a:t>State</a:t>
            </a:r>
          </a:p>
          <a:p>
            <a:pPr marL="742950" indent="-511175">
              <a:spcAft>
                <a:spcPct val="20000"/>
              </a:spcAft>
              <a:buClr>
                <a:srgbClr val="000066"/>
              </a:buClr>
              <a:buSzPct val="120000"/>
              <a:buFont typeface="Wingdings" pitchFamily="2" charset="2"/>
              <a:buChar char="q"/>
              <a:defRPr/>
            </a:pPr>
            <a:r>
              <a:rPr lang="en-US" sz="2400" dirty="0" smtClean="0">
                <a:solidFill>
                  <a:srgbClr val="000066"/>
                </a:solidFill>
                <a:latin typeface="Century Gothic" pitchFamily="34" charset="0"/>
              </a:rPr>
              <a:t>Generation-Skipping Transfer (GST) Tax </a:t>
            </a:r>
          </a:p>
          <a:p>
            <a:pPr marL="1146175" lvl="1" indent="-231775">
              <a:spcAft>
                <a:spcPct val="20000"/>
              </a:spcAft>
              <a:buClr>
                <a:srgbClr val="000066"/>
              </a:buClr>
              <a:buSzPct val="100000"/>
              <a:buFont typeface="Wingdings" pitchFamily="2" charset="2"/>
              <a:buChar char="§"/>
              <a:defRPr/>
            </a:pPr>
            <a:r>
              <a:rPr lang="en-US" sz="2000" dirty="0" smtClean="0">
                <a:solidFill>
                  <a:srgbClr val="000066"/>
                </a:solidFill>
                <a:latin typeface="Century Gothic" pitchFamily="34" charset="0"/>
              </a:rPr>
              <a:t>Federal only</a:t>
            </a:r>
          </a:p>
          <a:p>
            <a:pPr marL="742950" indent="-511175">
              <a:spcAft>
                <a:spcPct val="20000"/>
              </a:spcAft>
              <a:buClr>
                <a:srgbClr val="000066"/>
              </a:buClr>
              <a:buSzPct val="120000"/>
              <a:buFont typeface="Wingdings" pitchFamily="2" charset="2"/>
              <a:buChar char="q"/>
              <a:defRPr/>
            </a:pPr>
            <a:r>
              <a:rPr lang="en-US" sz="2400" dirty="0">
                <a:solidFill>
                  <a:srgbClr val="000066"/>
                </a:solidFill>
                <a:latin typeface="Century Gothic" pitchFamily="34" charset="0"/>
              </a:rPr>
              <a:t>Gift Tax</a:t>
            </a:r>
          </a:p>
          <a:p>
            <a:pPr marL="1146175" lvl="1" indent="-231775">
              <a:spcAft>
                <a:spcPct val="20000"/>
              </a:spcAft>
              <a:buClr>
                <a:srgbClr val="000066"/>
              </a:buClr>
              <a:buSzPct val="100000"/>
              <a:buFont typeface="Wingdings" pitchFamily="2" charset="2"/>
              <a:buChar char="§"/>
              <a:defRPr/>
            </a:pPr>
            <a:r>
              <a:rPr lang="en-US" sz="2000" dirty="0">
                <a:solidFill>
                  <a:srgbClr val="000066"/>
                </a:solidFill>
                <a:latin typeface="Century Gothic" pitchFamily="34" charset="0"/>
              </a:rPr>
              <a:t>Federal only</a:t>
            </a:r>
          </a:p>
          <a:p>
            <a:pPr marL="1146175" lvl="1" indent="-231775">
              <a:spcAft>
                <a:spcPct val="20000"/>
              </a:spcAft>
              <a:buClr>
                <a:srgbClr val="000066"/>
              </a:buClr>
              <a:buSzPct val="100000"/>
              <a:buFont typeface="Wingdings" pitchFamily="2" charset="2"/>
              <a:buChar char="§"/>
              <a:defRPr/>
            </a:pPr>
            <a:r>
              <a:rPr lang="en-US" sz="2000" dirty="0" smtClean="0">
                <a:solidFill>
                  <a:srgbClr val="000066"/>
                </a:solidFill>
                <a:latin typeface="Century Gothic" pitchFamily="34" charset="0"/>
              </a:rPr>
              <a:t>Only one state has </a:t>
            </a:r>
            <a:r>
              <a:rPr lang="en-US" sz="2000" dirty="0">
                <a:solidFill>
                  <a:srgbClr val="000066"/>
                </a:solidFill>
                <a:latin typeface="Century Gothic" pitchFamily="34" charset="0"/>
              </a:rPr>
              <a:t>gift </a:t>
            </a:r>
            <a:r>
              <a:rPr lang="en-US" sz="2000" dirty="0" smtClean="0">
                <a:solidFill>
                  <a:srgbClr val="000066"/>
                </a:solidFill>
                <a:latin typeface="Century Gothic" pitchFamily="34" charset="0"/>
              </a:rPr>
              <a:t>tax: CT. However, other states do have taxes designed to prevent deathbed gifts, MA DOES NOT.</a:t>
            </a:r>
          </a:p>
          <a:p>
            <a:pPr>
              <a:defRPr/>
            </a:pPr>
            <a:endParaRPr lang="en-US" sz="28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858000" y="62515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7883525" cy="685800"/>
          </a:xfrm>
        </p:spPr>
        <p:txBody>
          <a:bodyPr/>
          <a:lstStyle/>
          <a:p>
            <a:r>
              <a:rPr lang="en-US" dirty="0" smtClean="0">
                <a:latin typeface="Times New Roman" pitchFamily="18" charset="0"/>
                <a:cs typeface="Times New Roman" pitchFamily="18" charset="0"/>
              </a:rPr>
              <a:t>Portability - continued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143000"/>
            <a:ext cx="8001000" cy="5715000"/>
          </a:xfrm>
        </p:spPr>
        <p:txBody>
          <a:bodyPr/>
          <a:lstStyle/>
          <a:p>
            <a:r>
              <a:rPr lang="en-US" sz="1800" dirty="0" smtClean="0">
                <a:latin typeface="Georgia" pitchFamily="18" charset="0"/>
                <a:cs typeface="Times New Roman" pitchFamily="18" charset="0"/>
              </a:rPr>
              <a:t>The last deceased spouse is “the most recently deceased individual who, at the individual’s death after December 31, 2010, was married to the surviving spouse.”  Remarriage does not affect the designation of the last deceased spouse and does not prevent the surviving spouse from applying the DSUE to taxable transfers.</a:t>
            </a:r>
          </a:p>
          <a:p>
            <a:r>
              <a:rPr lang="en-US" sz="1800" dirty="0" smtClean="0">
                <a:latin typeface="Georgia" pitchFamily="18" charset="0"/>
                <a:cs typeface="Times New Roman" pitchFamily="18" charset="0"/>
              </a:rPr>
              <a:t>A surviving spouse who has more than one predeceased spouse is not precluded from using the DSUE amount of each spouse in succession.  A surviving spouse may not use the sum of the DSUE amounts from multiple predeceased spouses at one time nor may the DSUE amount of a predeceased spouse be applied after the death of a subsequent spouse.  The surviving spouse then loses the use of the first spouse’s unused exclusion amount if he or she did no gifting before the death of the second spouse, etc. and will then be stuck with the DSUE of the second deceased spouse</a:t>
            </a:r>
          </a:p>
          <a:p>
            <a:r>
              <a:rPr lang="en-US" sz="1800" dirty="0" smtClean="0">
                <a:latin typeface="Georgia" pitchFamily="18" charset="0"/>
                <a:cs typeface="Times New Roman" pitchFamily="18" charset="0"/>
              </a:rPr>
              <a:t>A portability election is irrevocable.</a:t>
            </a:r>
          </a:p>
          <a:p>
            <a:r>
              <a:rPr lang="en-US" sz="1800" dirty="0" smtClean="0">
                <a:latin typeface="Georgia" pitchFamily="18" charset="0"/>
                <a:cs typeface="Times New Roman" pitchFamily="18" charset="0"/>
              </a:rPr>
              <a:t>GST exemption is not portable.</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162800" y="6324600"/>
            <a:ext cx="1600200" cy="2381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body" idx="1"/>
          </p:nvPr>
        </p:nvSpPr>
        <p:spPr>
          <a:xfrm>
            <a:off x="509588" y="1146175"/>
            <a:ext cx="8142287" cy="4511675"/>
          </a:xfrm>
        </p:spPr>
        <p:txBody>
          <a:bodyPr/>
          <a:lstStyle/>
          <a:p>
            <a:pPr eaLnBrk="1" hangingPunct="1">
              <a:lnSpc>
                <a:spcPct val="80000"/>
              </a:lnSpc>
            </a:pPr>
            <a:endParaRPr lang="en-US" sz="2000" dirty="0" smtClean="0">
              <a:latin typeface="Georgia" charset="0"/>
            </a:endParaRPr>
          </a:p>
          <a:p>
            <a:pPr eaLnBrk="1" hangingPunct="1">
              <a:lnSpc>
                <a:spcPct val="90000"/>
              </a:lnSpc>
              <a:spcBef>
                <a:spcPct val="0"/>
              </a:spcBef>
              <a:spcAft>
                <a:spcPct val="30000"/>
              </a:spcAft>
            </a:pPr>
            <a:r>
              <a:rPr lang="en-US" sz="2000" dirty="0" smtClean="0">
                <a:latin typeface="Georgia" charset="0"/>
              </a:rPr>
              <a:t>Portability applies for gift tax purposes also:</a:t>
            </a:r>
          </a:p>
          <a:p>
            <a:pPr lvl="1" eaLnBrk="1" hangingPunct="1">
              <a:lnSpc>
                <a:spcPct val="90000"/>
              </a:lnSpc>
              <a:spcBef>
                <a:spcPct val="0"/>
              </a:spcBef>
              <a:spcAft>
                <a:spcPct val="30000"/>
              </a:spcAft>
            </a:pPr>
            <a:r>
              <a:rPr lang="en-US" sz="2000" dirty="0" smtClean="0">
                <a:latin typeface="Georgia" charset="0"/>
              </a:rPr>
              <a:t>May be advantageous to make gifts to use exemption to make sure it is not lost by remarriage and death of new spouse or by a law change</a:t>
            </a:r>
          </a:p>
        </p:txBody>
      </p:sp>
      <p:sp>
        <p:nvSpPr>
          <p:cNvPr id="20484" name="Rectangle 3"/>
          <p:cNvSpPr>
            <a:spLocks noGrp="1" noChangeArrowheads="1"/>
          </p:cNvSpPr>
          <p:nvPr>
            <p:ph type="title"/>
          </p:nvPr>
        </p:nvSpPr>
        <p:spPr>
          <a:xfrm>
            <a:off x="400050" y="-422275"/>
            <a:ext cx="8229600" cy="1139825"/>
          </a:xfrm>
        </p:spPr>
        <p:txBody>
          <a:bodyPr/>
          <a:lstStyle/>
          <a:p>
            <a:pPr eaLnBrk="1" hangingPunct="1"/>
            <a:r>
              <a:rPr lang="en-US" sz="4000" dirty="0" smtClean="0">
                <a:latin typeface="Georgia" charset="0"/>
              </a:rPr>
              <a:t>Portability – Gift Tax Applicability</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858000" y="6400800"/>
            <a:ext cx="1600200" cy="238125"/>
          </a:xfrm>
          <a:prstGeom prst="rect">
            <a:avLst/>
          </a:prstGeom>
          <a:noFill/>
          <a:ln>
            <a:noFill/>
          </a:ln>
        </p:spPr>
      </p:pic>
    </p:spTree>
    <p:extLst>
      <p:ext uri="{BB962C8B-B14F-4D97-AF65-F5344CB8AC3E}">
        <p14:creationId xmlns:p14="http://schemas.microsoft.com/office/powerpoint/2010/main" val="87686886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7959725" cy="838200"/>
          </a:xfrm>
        </p:spPr>
        <p:txBody>
          <a:bodyPr/>
          <a:lstStyle/>
          <a:p>
            <a:r>
              <a:rPr lang="en-US" dirty="0" smtClean="0">
                <a:latin typeface="Times New Roman" pitchFamily="18" charset="0"/>
                <a:cs typeface="Times New Roman" pitchFamily="18" charset="0"/>
              </a:rPr>
              <a:t>Planning with Portability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8001000" cy="4724400"/>
          </a:xfrm>
        </p:spPr>
        <p:txBody>
          <a:bodyPr/>
          <a:lstStyle/>
          <a:p>
            <a:r>
              <a:rPr lang="en-US" dirty="0" smtClean="0">
                <a:latin typeface="Times New Roman" pitchFamily="18" charset="0"/>
                <a:cs typeface="Times New Roman" pitchFamily="18" charset="0"/>
              </a:rPr>
              <a:t>Clients should be encouraged to continue to execute credit shelter trusts, rather than relying on portability.  A reliance on portability is risky.  If the client is reluctant to do any planning they may also be unaware that an estate tax filing is necessary to make the election, or unwilling to file the return.  Portability does not factor in asset appreciation and therefore the use of credit shelter trusts allows the transfer of more assets tax free. </a:t>
            </a:r>
            <a:endParaRPr lang="en-US"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162800" y="6477000"/>
            <a:ext cx="1600200" cy="2381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1046163" y="-471488"/>
            <a:ext cx="7793037" cy="1462088"/>
          </a:xfrm>
          <a:prstGeom prst="rect">
            <a:avLst/>
          </a:prstGeom>
          <a:noFill/>
          <a:ln w="9525">
            <a:noFill/>
            <a:miter lim="800000"/>
            <a:headEnd/>
            <a:tailEnd/>
          </a:ln>
        </p:spPr>
        <p:txBody>
          <a:bodyPr anchor="b"/>
          <a:lstStyle/>
          <a:p>
            <a:r>
              <a:rPr lang="en-US" sz="3100" dirty="0">
                <a:solidFill>
                  <a:schemeClr val="tx2"/>
                </a:solidFill>
                <a:latin typeface="Garamond" pitchFamily="18" charset="0"/>
              </a:rPr>
              <a:t>The Importance of Proper Asset </a:t>
            </a:r>
            <a:r>
              <a:rPr lang="en-US" sz="3100" dirty="0" smtClean="0">
                <a:solidFill>
                  <a:schemeClr val="tx2"/>
                </a:solidFill>
                <a:latin typeface="Garamond" pitchFamily="18" charset="0"/>
              </a:rPr>
              <a:t>Ownership </a:t>
            </a:r>
            <a:r>
              <a:rPr lang="en-US" sz="3100" dirty="0">
                <a:solidFill>
                  <a:schemeClr val="tx2"/>
                </a:solidFill>
                <a:latin typeface="Garamond" pitchFamily="18" charset="0"/>
              </a:rPr>
              <a:t/>
            </a:r>
            <a:br>
              <a:rPr lang="en-US" sz="3100" dirty="0">
                <a:solidFill>
                  <a:schemeClr val="tx2"/>
                </a:solidFill>
                <a:latin typeface="Garamond" pitchFamily="18" charset="0"/>
              </a:rPr>
            </a:br>
            <a:r>
              <a:rPr lang="en-US" sz="1400" dirty="0">
                <a:solidFill>
                  <a:schemeClr val="tx2"/>
                </a:solidFill>
                <a:latin typeface="Garamond" pitchFamily="18" charset="0"/>
              </a:rPr>
              <a:t>(Massachusetts Estate Tax Example)</a:t>
            </a:r>
            <a:endParaRPr lang="en-US" sz="3100" dirty="0">
              <a:solidFill>
                <a:schemeClr val="tx2"/>
              </a:solidFill>
              <a:latin typeface="Garamond" pitchFamily="18" charset="0"/>
            </a:endParaRPr>
          </a:p>
        </p:txBody>
      </p:sp>
      <p:sp>
        <p:nvSpPr>
          <p:cNvPr id="69634" name="Rectangle 3"/>
          <p:cNvSpPr>
            <a:spLocks noChangeArrowheads="1"/>
          </p:cNvSpPr>
          <p:nvPr/>
        </p:nvSpPr>
        <p:spPr bwMode="auto">
          <a:xfrm>
            <a:off x="533400" y="5181600"/>
            <a:ext cx="8229600" cy="495300"/>
          </a:xfrm>
          <a:prstGeom prst="rect">
            <a:avLst/>
          </a:prstGeom>
          <a:solidFill>
            <a:srgbClr val="FF5050"/>
          </a:solidFill>
          <a:ln w="12700">
            <a:solidFill>
              <a:schemeClr val="tx1"/>
            </a:solidFill>
            <a:miter lim="800000"/>
            <a:headEnd/>
            <a:tailEnd/>
          </a:ln>
        </p:spPr>
        <p:txBody>
          <a:bodyPr lIns="457200" tIns="44450" rIns="90488" bIns="44450" anchor="ctr"/>
          <a:lstStyle/>
          <a:p>
            <a:pPr eaLnBrk="0" hangingPunct="0">
              <a:lnSpc>
                <a:spcPct val="95000"/>
              </a:lnSpc>
            </a:pPr>
            <a:r>
              <a:rPr lang="en-US" sz="1600" b="1" dirty="0">
                <a:latin typeface="Arial" charset="0"/>
              </a:rPr>
              <a:t>Potential Massachusetts Estate Tax Savings From Re-titling Property: </a:t>
            </a:r>
            <a:r>
              <a:rPr lang="en-US" sz="1600" b="1" dirty="0" smtClean="0">
                <a:latin typeface="Arial" charset="0"/>
              </a:rPr>
              <a:t>$ 92,400</a:t>
            </a:r>
            <a:endParaRPr lang="en-US" sz="1400" b="1" dirty="0">
              <a:latin typeface="Arial" charset="0"/>
            </a:endParaRPr>
          </a:p>
        </p:txBody>
      </p:sp>
      <p:sp>
        <p:nvSpPr>
          <p:cNvPr id="559108" name="Text Box 4"/>
          <p:cNvSpPr txBox="1">
            <a:spLocks noChangeArrowheads="1"/>
          </p:cNvSpPr>
          <p:nvPr/>
        </p:nvSpPr>
        <p:spPr bwMode="auto">
          <a:xfrm>
            <a:off x="284163" y="1739900"/>
            <a:ext cx="3922712" cy="2374900"/>
          </a:xfrm>
          <a:prstGeom prst="rect">
            <a:avLst/>
          </a:prstGeom>
          <a:gradFill rotWithShape="1">
            <a:gsLst>
              <a:gs pos="0">
                <a:schemeClr val="accent2"/>
              </a:gs>
              <a:gs pos="50000">
                <a:schemeClr val="bg1"/>
              </a:gs>
              <a:gs pos="100000">
                <a:schemeClr val="accent2"/>
              </a:gs>
            </a:gsLst>
            <a:lin ang="5400000" scaled="1"/>
          </a:gradFill>
          <a:ln w="25400">
            <a:solidFill>
              <a:schemeClr val="tx1"/>
            </a:solidFill>
            <a:miter lim="800000"/>
            <a:headEnd/>
            <a:tailEnd/>
          </a:ln>
          <a:effectLst/>
        </p:spPr>
        <p:txBody>
          <a:bodyPr anchor="ctr">
            <a:spAutoFit/>
          </a:bodyPr>
          <a:lstStyle/>
          <a:p>
            <a:pPr eaLnBrk="0" hangingPunct="0">
              <a:spcBef>
                <a:spcPct val="20000"/>
              </a:spcBef>
              <a:tabLst>
                <a:tab pos="1774825" algn="l"/>
                <a:tab pos="2452688" algn="l"/>
                <a:tab pos="3651250" algn="r"/>
              </a:tabLst>
              <a:defRPr/>
            </a:pPr>
            <a:endParaRPr lang="en-US" sz="1400" b="1" u="sng" dirty="0">
              <a:solidFill>
                <a:srgbClr val="FFFF99"/>
              </a:solidFill>
              <a:latin typeface="Arial" charset="0"/>
            </a:endParaRPr>
          </a:p>
          <a:p>
            <a:pPr eaLnBrk="0" hangingPunct="0">
              <a:spcBef>
                <a:spcPct val="20000"/>
              </a:spcBef>
              <a:tabLst>
                <a:tab pos="1774825" algn="l"/>
                <a:tab pos="2452688" algn="l"/>
                <a:tab pos="3651250" algn="r"/>
              </a:tabLst>
              <a:defRPr/>
            </a:pPr>
            <a:r>
              <a:rPr lang="en-US" sz="1400" b="1" u="sng" dirty="0">
                <a:latin typeface="Arial" charset="0"/>
              </a:rPr>
              <a:t>Assets 	 H 	W          JT</a:t>
            </a:r>
            <a:r>
              <a:rPr lang="en-US" sz="1400" b="1" dirty="0">
                <a:latin typeface="Arial" charset="0"/>
              </a:rPr>
              <a:t> </a:t>
            </a:r>
            <a:r>
              <a:rPr lang="en-US" sz="1400" b="1" u="sng" dirty="0">
                <a:latin typeface="Arial" charset="0"/>
              </a:rPr>
              <a:t>    </a:t>
            </a:r>
          </a:p>
          <a:p>
            <a:pPr eaLnBrk="0" hangingPunct="0">
              <a:spcBef>
                <a:spcPct val="20000"/>
              </a:spcBef>
              <a:tabLst>
                <a:tab pos="1774825" algn="l"/>
                <a:tab pos="2452688" algn="l"/>
                <a:tab pos="3651250" algn="r"/>
              </a:tabLst>
              <a:defRPr/>
            </a:pPr>
            <a:endParaRPr lang="en-US" sz="1400" b="1" u="sng" dirty="0">
              <a:latin typeface="Arial" charset="0"/>
            </a:endParaRPr>
          </a:p>
          <a:p>
            <a:pPr eaLnBrk="0" hangingPunct="0">
              <a:spcBef>
                <a:spcPct val="20000"/>
              </a:spcBef>
              <a:tabLst>
                <a:tab pos="1774825" algn="l"/>
                <a:tab pos="2452688" algn="l"/>
                <a:tab pos="3651250" algn="r"/>
              </a:tabLst>
              <a:defRPr/>
            </a:pPr>
            <a:r>
              <a:rPr lang="en-US" sz="1400" b="1" dirty="0">
                <a:latin typeface="Arial" charset="0"/>
              </a:rPr>
              <a:t>Residence	$0	$0      $600 k.</a:t>
            </a:r>
          </a:p>
          <a:p>
            <a:pPr eaLnBrk="0" hangingPunct="0">
              <a:spcBef>
                <a:spcPct val="20000"/>
              </a:spcBef>
              <a:tabLst>
                <a:tab pos="1774825" algn="l"/>
                <a:tab pos="2452688" algn="l"/>
                <a:tab pos="3651250" algn="r"/>
              </a:tabLst>
              <a:defRPr/>
            </a:pPr>
            <a:r>
              <a:rPr lang="en-US" sz="1400" b="1" dirty="0">
                <a:latin typeface="Arial" charset="0"/>
              </a:rPr>
              <a:t>Investments	$0	$0	$1.2  Mil.</a:t>
            </a:r>
          </a:p>
          <a:p>
            <a:pPr eaLnBrk="0" hangingPunct="0">
              <a:spcBef>
                <a:spcPct val="20000"/>
              </a:spcBef>
              <a:tabLst>
                <a:tab pos="1774825" algn="l"/>
                <a:tab pos="2452688" algn="l"/>
                <a:tab pos="3651250" algn="r"/>
              </a:tabLst>
              <a:defRPr/>
            </a:pPr>
            <a:r>
              <a:rPr lang="en-US" sz="1400" b="1" dirty="0">
                <a:latin typeface="Arial" charset="0"/>
              </a:rPr>
              <a:t>Personal Property	</a:t>
            </a:r>
            <a:r>
              <a:rPr lang="en-US" sz="1400" b="1" u="sng" dirty="0">
                <a:latin typeface="Arial" charset="0"/>
              </a:rPr>
              <a:t>$0</a:t>
            </a:r>
            <a:r>
              <a:rPr lang="en-US" sz="1400" b="1" dirty="0">
                <a:latin typeface="Arial" charset="0"/>
              </a:rPr>
              <a:t>	</a:t>
            </a:r>
            <a:r>
              <a:rPr lang="en-US" sz="1400" b="1" u="sng" dirty="0">
                <a:latin typeface="Arial" charset="0"/>
              </a:rPr>
              <a:t>$0</a:t>
            </a:r>
            <a:r>
              <a:rPr lang="en-US" sz="1400" b="1" dirty="0">
                <a:latin typeface="Arial" charset="0"/>
              </a:rPr>
              <a:t>      </a:t>
            </a:r>
            <a:r>
              <a:rPr lang="en-US" sz="1400" b="1" u="sng" dirty="0">
                <a:latin typeface="Arial" charset="0"/>
              </a:rPr>
              <a:t>$100 k</a:t>
            </a:r>
            <a:r>
              <a:rPr lang="en-US" sz="1400" b="1" dirty="0">
                <a:latin typeface="Arial" charset="0"/>
              </a:rPr>
              <a:t>  </a:t>
            </a:r>
            <a:r>
              <a:rPr lang="en-US" sz="1400" b="1" u="sng" dirty="0">
                <a:latin typeface="Arial" charset="0"/>
              </a:rPr>
              <a:t> </a:t>
            </a:r>
            <a:endParaRPr lang="en-US" sz="1400" b="1" dirty="0">
              <a:latin typeface="Arial" charset="0"/>
            </a:endParaRPr>
          </a:p>
          <a:p>
            <a:pPr eaLnBrk="0" hangingPunct="0">
              <a:spcBef>
                <a:spcPct val="20000"/>
              </a:spcBef>
              <a:tabLst>
                <a:tab pos="1774825" algn="l"/>
                <a:tab pos="2452688" algn="l"/>
                <a:tab pos="3651250" algn="r"/>
              </a:tabLst>
              <a:defRPr/>
            </a:pPr>
            <a:endParaRPr lang="en-US" sz="1400" b="1" dirty="0">
              <a:latin typeface="Arial" charset="0"/>
            </a:endParaRPr>
          </a:p>
          <a:p>
            <a:pPr eaLnBrk="0" hangingPunct="0">
              <a:spcBef>
                <a:spcPct val="20000"/>
              </a:spcBef>
              <a:tabLst>
                <a:tab pos="1774825" algn="l"/>
                <a:tab pos="2452688" algn="l"/>
                <a:tab pos="3651250" algn="r"/>
              </a:tabLst>
              <a:defRPr/>
            </a:pPr>
            <a:r>
              <a:rPr lang="en-US" sz="1400" b="1" i="1" dirty="0">
                <a:latin typeface="Arial" charset="0"/>
              </a:rPr>
              <a:t>Total	$0	$0	$1.9 Mil.</a:t>
            </a:r>
            <a:endParaRPr lang="en-US" sz="1400" b="1" dirty="0">
              <a:latin typeface="Arial" charset="0"/>
            </a:endParaRPr>
          </a:p>
          <a:p>
            <a:pPr eaLnBrk="0" hangingPunct="0">
              <a:spcBef>
                <a:spcPct val="20000"/>
              </a:spcBef>
              <a:tabLst>
                <a:tab pos="1774825" algn="l"/>
                <a:tab pos="2452688" algn="l"/>
                <a:tab pos="3651250" algn="r"/>
              </a:tabLst>
              <a:defRPr/>
            </a:pPr>
            <a:endParaRPr lang="en-US" sz="1400" b="1" dirty="0">
              <a:latin typeface="Arial" charset="0"/>
            </a:endParaRPr>
          </a:p>
        </p:txBody>
      </p:sp>
      <p:sp>
        <p:nvSpPr>
          <p:cNvPr id="559109" name="Text Box 5"/>
          <p:cNvSpPr txBox="1">
            <a:spLocks noChangeArrowheads="1"/>
          </p:cNvSpPr>
          <p:nvPr/>
        </p:nvSpPr>
        <p:spPr bwMode="auto">
          <a:xfrm>
            <a:off x="779463" y="1219200"/>
            <a:ext cx="2919412" cy="396875"/>
          </a:xfrm>
          <a:prstGeom prst="rect">
            <a:avLst/>
          </a:prstGeom>
          <a:noFill/>
          <a:ln w="25400">
            <a:noFill/>
            <a:miter lim="800000"/>
            <a:headEnd/>
            <a:tailEnd/>
          </a:ln>
          <a:effectLst/>
        </p:spPr>
        <p:txBody>
          <a:bodyPr wrap="none" anchor="ctr">
            <a:spAutoFit/>
          </a:bodyPr>
          <a:lstStyle/>
          <a:p>
            <a:pPr algn="ctr" eaLnBrk="0" hangingPunct="0">
              <a:defRPr/>
            </a:pPr>
            <a:r>
              <a:rPr lang="en-US" sz="2000" b="1" dirty="0">
                <a:solidFill>
                  <a:schemeClr val="tx2"/>
                </a:solidFill>
                <a:effectLst>
                  <a:outerShdw blurRad="38100" dist="38100" dir="2700000" algn="tl">
                    <a:srgbClr val="C0C0C0"/>
                  </a:outerShdw>
                </a:effectLst>
                <a:latin typeface="Arial" charset="0"/>
              </a:rPr>
              <a:t>All Assets Jointly Held</a:t>
            </a:r>
          </a:p>
        </p:txBody>
      </p:sp>
      <p:sp>
        <p:nvSpPr>
          <p:cNvPr id="559110" name="Text Box 6"/>
          <p:cNvSpPr txBox="1">
            <a:spLocks noChangeArrowheads="1"/>
          </p:cNvSpPr>
          <p:nvPr/>
        </p:nvSpPr>
        <p:spPr bwMode="auto">
          <a:xfrm>
            <a:off x="4471988" y="1752600"/>
            <a:ext cx="4443412" cy="2374900"/>
          </a:xfrm>
          <a:prstGeom prst="rect">
            <a:avLst/>
          </a:prstGeom>
          <a:gradFill rotWithShape="1">
            <a:gsLst>
              <a:gs pos="0">
                <a:schemeClr val="accent2"/>
              </a:gs>
              <a:gs pos="50000">
                <a:schemeClr val="bg1"/>
              </a:gs>
              <a:gs pos="100000">
                <a:schemeClr val="accent2"/>
              </a:gs>
            </a:gsLst>
            <a:lin ang="5400000" scaled="1"/>
          </a:gradFill>
          <a:ln w="25400">
            <a:solidFill>
              <a:schemeClr val="tx1"/>
            </a:solidFill>
            <a:miter lim="800000"/>
            <a:headEnd/>
            <a:tailEnd/>
          </a:ln>
          <a:effectLst/>
        </p:spPr>
        <p:txBody>
          <a:bodyPr anchor="ctr">
            <a:spAutoFit/>
          </a:bodyPr>
          <a:lstStyle/>
          <a:p>
            <a:pPr eaLnBrk="0" hangingPunct="0">
              <a:spcBef>
                <a:spcPct val="20000"/>
              </a:spcBef>
              <a:tabLst>
                <a:tab pos="1778000" algn="l"/>
                <a:tab pos="2692400" algn="l"/>
                <a:tab pos="4064000" algn="r"/>
              </a:tabLst>
              <a:defRPr/>
            </a:pPr>
            <a:endParaRPr lang="en-US" sz="1400" b="1" u="sng" dirty="0">
              <a:solidFill>
                <a:srgbClr val="FFFF99"/>
              </a:solidFill>
              <a:latin typeface="Arial" charset="0"/>
            </a:endParaRPr>
          </a:p>
          <a:p>
            <a:pPr eaLnBrk="0" hangingPunct="0">
              <a:spcBef>
                <a:spcPct val="20000"/>
              </a:spcBef>
              <a:tabLst>
                <a:tab pos="1778000" algn="l"/>
                <a:tab pos="2692400" algn="l"/>
                <a:tab pos="4064000" algn="r"/>
              </a:tabLst>
              <a:defRPr/>
            </a:pPr>
            <a:r>
              <a:rPr lang="en-US" sz="1400" b="1" dirty="0">
                <a:solidFill>
                  <a:srgbClr val="FFFF99"/>
                </a:solidFill>
                <a:latin typeface="Arial" charset="0"/>
              </a:rPr>
              <a:t> </a:t>
            </a:r>
            <a:r>
              <a:rPr lang="en-US" sz="1400" b="1" u="sng" dirty="0">
                <a:latin typeface="Arial" charset="0"/>
              </a:rPr>
              <a:t>Assets 	H	W                JT</a:t>
            </a:r>
          </a:p>
          <a:p>
            <a:pPr eaLnBrk="0" hangingPunct="0">
              <a:spcBef>
                <a:spcPct val="20000"/>
              </a:spcBef>
              <a:tabLst>
                <a:tab pos="1778000" algn="l"/>
                <a:tab pos="2692400" algn="l"/>
                <a:tab pos="4064000" algn="r"/>
              </a:tabLst>
              <a:defRPr/>
            </a:pPr>
            <a:endParaRPr lang="en-US" sz="1400" b="1" u="sng" dirty="0">
              <a:latin typeface="Arial" charset="0"/>
            </a:endParaRPr>
          </a:p>
          <a:p>
            <a:pPr eaLnBrk="0" hangingPunct="0">
              <a:spcBef>
                <a:spcPct val="20000"/>
              </a:spcBef>
              <a:tabLst>
                <a:tab pos="1778000" algn="l"/>
                <a:tab pos="2692400" algn="l"/>
                <a:tab pos="4064000" algn="r"/>
              </a:tabLst>
              <a:defRPr/>
            </a:pPr>
            <a:r>
              <a:rPr lang="en-US" sz="1400" b="1" dirty="0">
                <a:latin typeface="Arial" charset="0"/>
              </a:rPr>
              <a:t>Residence	$300 k	$300 k        $0 </a:t>
            </a:r>
          </a:p>
          <a:p>
            <a:pPr eaLnBrk="0" hangingPunct="0">
              <a:spcBef>
                <a:spcPct val="20000"/>
              </a:spcBef>
              <a:tabLst>
                <a:tab pos="1778000" algn="l"/>
                <a:tab pos="2692400" algn="l"/>
                <a:tab pos="4064000" algn="r"/>
              </a:tabLst>
              <a:defRPr/>
            </a:pPr>
            <a:r>
              <a:rPr lang="en-US" sz="1400" b="1" dirty="0">
                <a:latin typeface="Arial" charset="0"/>
              </a:rPr>
              <a:t>Investments	$600 k	$600 k	</a:t>
            </a:r>
          </a:p>
          <a:p>
            <a:pPr eaLnBrk="0" hangingPunct="0">
              <a:spcBef>
                <a:spcPct val="20000"/>
              </a:spcBef>
              <a:tabLst>
                <a:tab pos="1778000" algn="l"/>
                <a:tab pos="2692400" algn="l"/>
                <a:tab pos="4064000" algn="r"/>
              </a:tabLst>
              <a:defRPr/>
            </a:pPr>
            <a:r>
              <a:rPr lang="en-US" sz="1400" b="1" dirty="0">
                <a:latin typeface="Arial" charset="0"/>
              </a:rPr>
              <a:t>Personal Property	</a:t>
            </a:r>
            <a:r>
              <a:rPr lang="en-US" sz="1400" b="1" u="sng" dirty="0">
                <a:latin typeface="Arial" charset="0"/>
              </a:rPr>
              <a:t>$0</a:t>
            </a:r>
            <a:r>
              <a:rPr lang="en-US" sz="1400" b="1" dirty="0">
                <a:latin typeface="Arial" charset="0"/>
              </a:rPr>
              <a:t>	</a:t>
            </a:r>
            <a:r>
              <a:rPr lang="en-US" sz="1400" b="1" u="sng" dirty="0">
                <a:latin typeface="Arial" charset="0"/>
              </a:rPr>
              <a:t>$0</a:t>
            </a:r>
            <a:r>
              <a:rPr lang="en-US" sz="1400" b="1" dirty="0">
                <a:latin typeface="Arial" charset="0"/>
              </a:rPr>
              <a:t>             </a:t>
            </a:r>
            <a:r>
              <a:rPr lang="en-US" sz="1400" b="1" u="sng" dirty="0">
                <a:latin typeface="Arial" charset="0"/>
              </a:rPr>
              <a:t>$100 k</a:t>
            </a:r>
          </a:p>
          <a:p>
            <a:pPr eaLnBrk="0" hangingPunct="0">
              <a:spcBef>
                <a:spcPct val="20000"/>
              </a:spcBef>
              <a:tabLst>
                <a:tab pos="1778000" algn="l"/>
                <a:tab pos="2692400" algn="l"/>
                <a:tab pos="4064000" algn="r"/>
              </a:tabLst>
              <a:defRPr/>
            </a:pPr>
            <a:endParaRPr lang="en-US" sz="1400" b="1" dirty="0">
              <a:latin typeface="Arial" charset="0"/>
            </a:endParaRPr>
          </a:p>
          <a:p>
            <a:pPr eaLnBrk="0" hangingPunct="0">
              <a:spcBef>
                <a:spcPct val="20000"/>
              </a:spcBef>
              <a:tabLst>
                <a:tab pos="1778000" algn="l"/>
                <a:tab pos="2692400" algn="l"/>
                <a:tab pos="4064000" algn="r"/>
              </a:tabLst>
              <a:defRPr/>
            </a:pPr>
            <a:r>
              <a:rPr lang="en-US" sz="1400" b="1" i="1" dirty="0">
                <a:latin typeface="Arial" charset="0"/>
              </a:rPr>
              <a:t>Total	</a:t>
            </a:r>
            <a:r>
              <a:rPr lang="en-US" sz="1400" b="1" i="1" dirty="0" smtClean="0">
                <a:latin typeface="Arial" charset="0"/>
              </a:rPr>
              <a:t>$900 k</a:t>
            </a:r>
            <a:r>
              <a:rPr lang="en-US" sz="1400" b="1" i="1" dirty="0">
                <a:latin typeface="Arial" charset="0"/>
              </a:rPr>
              <a:t>	</a:t>
            </a:r>
            <a:r>
              <a:rPr lang="en-US" sz="1400" b="1" i="1" dirty="0" smtClean="0">
                <a:latin typeface="Arial" charset="0"/>
              </a:rPr>
              <a:t>$900 k      $</a:t>
            </a:r>
            <a:r>
              <a:rPr lang="en-US" sz="1400" b="1" i="1" dirty="0">
                <a:latin typeface="Arial" charset="0"/>
              </a:rPr>
              <a:t>100 k</a:t>
            </a:r>
          </a:p>
          <a:p>
            <a:pPr eaLnBrk="0" hangingPunct="0">
              <a:spcBef>
                <a:spcPct val="20000"/>
              </a:spcBef>
              <a:tabLst>
                <a:tab pos="1778000" algn="l"/>
                <a:tab pos="2692400" algn="l"/>
                <a:tab pos="4064000" algn="r"/>
              </a:tabLst>
              <a:defRPr/>
            </a:pPr>
            <a:r>
              <a:rPr lang="en-US" sz="1400" b="1" i="1" dirty="0">
                <a:latin typeface="Arial" charset="0"/>
              </a:rPr>
              <a:t> </a:t>
            </a:r>
          </a:p>
        </p:txBody>
      </p:sp>
      <p:sp>
        <p:nvSpPr>
          <p:cNvPr id="559111" name="Text Box 7"/>
          <p:cNvSpPr txBox="1">
            <a:spLocks noChangeArrowheads="1"/>
          </p:cNvSpPr>
          <p:nvPr/>
        </p:nvSpPr>
        <p:spPr bwMode="auto">
          <a:xfrm>
            <a:off x="4419600" y="1066800"/>
            <a:ext cx="4514850" cy="641350"/>
          </a:xfrm>
          <a:prstGeom prst="rect">
            <a:avLst/>
          </a:prstGeom>
          <a:noFill/>
          <a:ln w="25400">
            <a:noFill/>
            <a:miter lim="800000"/>
            <a:headEnd/>
            <a:tailEnd/>
          </a:ln>
          <a:effectLst/>
        </p:spPr>
        <p:txBody>
          <a:bodyPr wrap="none" anchor="ctr">
            <a:spAutoFit/>
          </a:bodyPr>
          <a:lstStyle/>
          <a:p>
            <a:pPr algn="ctr" eaLnBrk="0" hangingPunct="0">
              <a:defRPr/>
            </a:pPr>
            <a:r>
              <a:rPr lang="en-US" b="1" dirty="0">
                <a:solidFill>
                  <a:schemeClr val="tx2"/>
                </a:solidFill>
                <a:effectLst>
                  <a:outerShdw blurRad="38100" dist="38100" dir="2700000" algn="tl">
                    <a:srgbClr val="C0C0C0"/>
                  </a:outerShdw>
                </a:effectLst>
                <a:latin typeface="Arial" charset="0"/>
              </a:rPr>
              <a:t>Re-title Investments to Fully Utilize</a:t>
            </a:r>
          </a:p>
          <a:p>
            <a:pPr algn="ctr" eaLnBrk="0" hangingPunct="0">
              <a:defRPr/>
            </a:pPr>
            <a:r>
              <a:rPr lang="en-US" b="1" dirty="0">
                <a:solidFill>
                  <a:schemeClr val="tx2"/>
                </a:solidFill>
                <a:effectLst>
                  <a:outerShdw blurRad="38100" dist="38100" dir="2700000" algn="tl">
                    <a:srgbClr val="C0C0C0"/>
                  </a:outerShdw>
                </a:effectLst>
                <a:latin typeface="Arial" charset="0"/>
              </a:rPr>
              <a:t>Applicable Credit Amount at First Death</a:t>
            </a:r>
          </a:p>
        </p:txBody>
      </p:sp>
      <p:sp>
        <p:nvSpPr>
          <p:cNvPr id="69639" name="Text Box 8"/>
          <p:cNvSpPr txBox="1">
            <a:spLocks noChangeArrowheads="1"/>
          </p:cNvSpPr>
          <p:nvPr/>
        </p:nvSpPr>
        <p:spPr bwMode="auto">
          <a:xfrm>
            <a:off x="228600" y="4419600"/>
            <a:ext cx="4114800" cy="549275"/>
          </a:xfrm>
          <a:prstGeom prst="rect">
            <a:avLst/>
          </a:prstGeom>
          <a:noFill/>
          <a:ln w="25400">
            <a:noFill/>
            <a:miter lim="800000"/>
            <a:headEnd/>
            <a:tailEnd/>
          </a:ln>
        </p:spPr>
        <p:txBody>
          <a:bodyPr anchor="ctr">
            <a:spAutoFit/>
          </a:bodyPr>
          <a:lstStyle/>
          <a:p>
            <a:pPr eaLnBrk="0" hangingPunct="0"/>
            <a:r>
              <a:rPr lang="en-US" sz="1500" b="1" dirty="0">
                <a:solidFill>
                  <a:schemeClr val="tx2"/>
                </a:solidFill>
                <a:latin typeface="Arial" charset="0"/>
              </a:rPr>
              <a:t>Total Massachusetts Estate Tax Due After Second Death*: </a:t>
            </a:r>
            <a:r>
              <a:rPr lang="en-US" sz="1500" b="1" dirty="0" smtClean="0">
                <a:solidFill>
                  <a:schemeClr val="tx2"/>
                </a:solidFill>
                <a:latin typeface="Arial" charset="0"/>
              </a:rPr>
              <a:t>$ 92,400</a:t>
            </a:r>
            <a:endParaRPr lang="en-US" sz="1500" b="1" dirty="0">
              <a:solidFill>
                <a:schemeClr val="tx2"/>
              </a:solidFill>
              <a:latin typeface="Arial" charset="0"/>
            </a:endParaRPr>
          </a:p>
        </p:txBody>
      </p:sp>
      <p:sp>
        <p:nvSpPr>
          <p:cNvPr id="69640" name="Text Box 9"/>
          <p:cNvSpPr txBox="1">
            <a:spLocks noChangeArrowheads="1"/>
          </p:cNvSpPr>
          <p:nvPr/>
        </p:nvSpPr>
        <p:spPr bwMode="auto">
          <a:xfrm>
            <a:off x="4495800" y="4419600"/>
            <a:ext cx="4343400" cy="549275"/>
          </a:xfrm>
          <a:prstGeom prst="rect">
            <a:avLst/>
          </a:prstGeom>
          <a:noFill/>
          <a:ln w="25400">
            <a:noFill/>
            <a:miter lim="800000"/>
            <a:headEnd/>
            <a:tailEnd/>
          </a:ln>
        </p:spPr>
        <p:txBody>
          <a:bodyPr anchor="ctr">
            <a:spAutoFit/>
          </a:bodyPr>
          <a:lstStyle/>
          <a:p>
            <a:pPr eaLnBrk="0" hangingPunct="0"/>
            <a:r>
              <a:rPr lang="en-US" sz="1500" b="1" dirty="0">
                <a:solidFill>
                  <a:schemeClr val="tx2"/>
                </a:solidFill>
                <a:latin typeface="Arial" charset="0"/>
              </a:rPr>
              <a:t>Total Massachusetts Estate Tax Due After Second Death**: $0</a:t>
            </a:r>
          </a:p>
        </p:txBody>
      </p:sp>
      <p:sp>
        <p:nvSpPr>
          <p:cNvPr id="69641" name="Text Box 10"/>
          <p:cNvSpPr txBox="1">
            <a:spLocks noChangeArrowheads="1"/>
          </p:cNvSpPr>
          <p:nvPr/>
        </p:nvSpPr>
        <p:spPr bwMode="auto">
          <a:xfrm>
            <a:off x="228600" y="5892800"/>
            <a:ext cx="7407275" cy="879475"/>
          </a:xfrm>
          <a:prstGeom prst="rect">
            <a:avLst/>
          </a:prstGeom>
          <a:noFill/>
          <a:ln w="25400">
            <a:noFill/>
            <a:miter lim="800000"/>
            <a:headEnd/>
            <a:tailEnd/>
          </a:ln>
        </p:spPr>
        <p:txBody>
          <a:bodyPr anchor="ctr">
            <a:spAutoFit/>
          </a:bodyPr>
          <a:lstStyle/>
          <a:p>
            <a:pPr eaLnBrk="0" hangingPunct="0">
              <a:spcBef>
                <a:spcPct val="50000"/>
              </a:spcBef>
            </a:pPr>
            <a:r>
              <a:rPr lang="en-US" sz="1200" dirty="0">
                <a:latin typeface="Arial" charset="0"/>
              </a:rPr>
              <a:t>*Estate tax calculations are Massachusetts estate tax estimates only and assume that  both spouses die in </a:t>
            </a:r>
            <a:r>
              <a:rPr lang="en-US" sz="1200" dirty="0" smtClean="0">
                <a:latin typeface="Arial" charset="0"/>
              </a:rPr>
              <a:t>2021, </a:t>
            </a:r>
            <a:r>
              <a:rPr lang="en-US" sz="1200" dirty="0">
                <a:latin typeface="Arial" charset="0"/>
              </a:rPr>
              <a:t>not having utilized both of their applicable credit amounts</a:t>
            </a:r>
          </a:p>
          <a:p>
            <a:pPr eaLnBrk="0" hangingPunct="0">
              <a:lnSpc>
                <a:spcPct val="90000"/>
              </a:lnSpc>
              <a:spcBef>
                <a:spcPct val="50000"/>
              </a:spcBef>
            </a:pPr>
            <a:r>
              <a:rPr lang="en-US" sz="1200" dirty="0">
                <a:latin typeface="Arial" charset="0"/>
              </a:rPr>
              <a:t>**Assumes not only proper asset ownership, but proper testamentary estate plan in place to maximize tax savings</a:t>
            </a:r>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7216462" y="6592239"/>
            <a:ext cx="1600200" cy="238125"/>
          </a:xfrm>
          <a:prstGeom prst="rect">
            <a:avLst/>
          </a:prstGeom>
          <a:noFill/>
          <a:ln>
            <a:noFill/>
          </a:ln>
        </p:spPr>
      </p:pic>
    </p:spTree>
    <p:extLst>
      <p:ext uri="{BB962C8B-B14F-4D97-AF65-F5344CB8AC3E}">
        <p14:creationId xmlns:p14="http://schemas.microsoft.com/office/powerpoint/2010/main" val="1878772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solidFill>
                  <a:srgbClr val="000066"/>
                </a:solidFill>
              </a:rPr>
              <a:t>Federal Gift Taxes</a:t>
            </a:r>
            <a:endParaRPr lang="en-US" sz="3200" dirty="0"/>
          </a:p>
        </p:txBody>
      </p:sp>
      <p:sp>
        <p:nvSpPr>
          <p:cNvPr id="21507" name="Content Placeholder 2"/>
          <p:cNvSpPr>
            <a:spLocks noGrp="1"/>
          </p:cNvSpPr>
          <p:nvPr>
            <p:ph idx="1"/>
          </p:nvPr>
        </p:nvSpPr>
        <p:spPr>
          <a:xfrm>
            <a:off x="566738" y="1447800"/>
            <a:ext cx="8348662" cy="4876800"/>
          </a:xfrm>
        </p:spPr>
        <p:txBody>
          <a:bodyPr/>
          <a:lstStyle/>
          <a:p>
            <a:pPr marL="682625" indent="-450850">
              <a:spcAft>
                <a:spcPct val="20000"/>
              </a:spcAft>
              <a:buClr>
                <a:srgbClr val="000066"/>
              </a:buClr>
              <a:buSzPct val="100000"/>
              <a:buFont typeface="Wingdings" pitchFamily="2" charset="2"/>
              <a:buChar char="q"/>
              <a:defRPr/>
            </a:pPr>
            <a:r>
              <a:rPr lang="en-US" sz="2400" dirty="0" smtClean="0">
                <a:solidFill>
                  <a:srgbClr val="000066"/>
                </a:solidFill>
              </a:rPr>
              <a:t>Federal gift tax-  what does it apply to?</a:t>
            </a:r>
          </a:p>
          <a:p>
            <a:pPr marL="1146175" lvl="1" indent="-231775">
              <a:spcAft>
                <a:spcPct val="5000"/>
              </a:spcAft>
              <a:buClr>
                <a:srgbClr val="000066"/>
              </a:buClr>
              <a:buSzPct val="100000"/>
              <a:buFont typeface="Wingdings" pitchFamily="2" charset="2"/>
              <a:buChar char="§"/>
              <a:defRPr/>
            </a:pPr>
            <a:r>
              <a:rPr lang="en-US" sz="1800" dirty="0" smtClean="0">
                <a:solidFill>
                  <a:srgbClr val="000066"/>
                </a:solidFill>
              </a:rPr>
              <a:t>Imposed on all transfers taking place during life, for less than adequate consideration.</a:t>
            </a:r>
          </a:p>
          <a:p>
            <a:pPr marL="682625" indent="-450850">
              <a:spcAft>
                <a:spcPct val="20000"/>
              </a:spcAft>
              <a:buClr>
                <a:srgbClr val="000066"/>
              </a:buClr>
              <a:buSzPct val="100000"/>
              <a:buFont typeface="Wingdings" pitchFamily="2" charset="2"/>
              <a:buChar char="q"/>
              <a:defRPr/>
            </a:pPr>
            <a:r>
              <a:rPr lang="en-US" sz="2400" dirty="0" smtClean="0">
                <a:solidFill>
                  <a:srgbClr val="000066"/>
                </a:solidFill>
              </a:rPr>
              <a:t>Beware of less-obvious items:</a:t>
            </a:r>
          </a:p>
          <a:p>
            <a:pPr marL="1146175" lvl="1" indent="-231775">
              <a:spcAft>
                <a:spcPct val="5000"/>
              </a:spcAft>
              <a:buClr>
                <a:srgbClr val="000066"/>
              </a:buClr>
              <a:buSzPct val="50000"/>
              <a:buFont typeface="Wingdings" pitchFamily="2" charset="2"/>
              <a:buChar char="q"/>
              <a:defRPr/>
            </a:pPr>
            <a:r>
              <a:rPr lang="en-US" sz="2000" u="sng" dirty="0" smtClean="0">
                <a:solidFill>
                  <a:srgbClr val="000066"/>
                </a:solidFill>
              </a:rPr>
              <a:t>Sales </a:t>
            </a:r>
            <a:r>
              <a:rPr lang="en-US" sz="2000" dirty="0" smtClean="0">
                <a:solidFill>
                  <a:srgbClr val="000066"/>
                </a:solidFill>
              </a:rPr>
              <a:t> </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Selling an asset for less than fair market value</a:t>
            </a:r>
          </a:p>
          <a:p>
            <a:pPr marL="1146175" lvl="1" indent="-231775">
              <a:spcAft>
                <a:spcPct val="5000"/>
              </a:spcAft>
              <a:buClr>
                <a:srgbClr val="000066"/>
              </a:buClr>
              <a:buSzPct val="50000"/>
              <a:buFont typeface="Wingdings" pitchFamily="2" charset="2"/>
              <a:buChar char="q"/>
              <a:defRPr/>
            </a:pPr>
            <a:r>
              <a:rPr lang="en-US" sz="2000" u="sng" dirty="0" smtClean="0">
                <a:solidFill>
                  <a:srgbClr val="000066"/>
                </a:solidFill>
              </a:rPr>
              <a:t>Loans</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Making a below-market-rate loan </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Forgiving interest due on a loan, forgiving principal</a:t>
            </a:r>
          </a:p>
          <a:p>
            <a:pPr marL="1146175" lvl="1" indent="-231775">
              <a:spcAft>
                <a:spcPct val="5000"/>
              </a:spcAft>
              <a:buClr>
                <a:srgbClr val="000066"/>
              </a:buClr>
              <a:buSzPct val="50000"/>
              <a:buFont typeface="Wingdings" pitchFamily="2" charset="2"/>
              <a:buChar char="q"/>
              <a:defRPr/>
            </a:pPr>
            <a:r>
              <a:rPr lang="en-US" sz="2000" u="sng" dirty="0" smtClean="0">
                <a:solidFill>
                  <a:srgbClr val="000066"/>
                </a:solidFill>
              </a:rPr>
              <a:t>Indirect gifts</a:t>
            </a:r>
            <a:r>
              <a:rPr lang="en-US" sz="2000" dirty="0" smtClean="0">
                <a:solidFill>
                  <a:srgbClr val="000066"/>
                </a:solidFill>
              </a:rPr>
              <a:t> </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Paying a bill on behalf of someone else</a:t>
            </a:r>
          </a:p>
          <a:p>
            <a:pPr marL="1146175" lvl="1" indent="-231775">
              <a:spcAft>
                <a:spcPct val="5000"/>
              </a:spcAft>
              <a:buClr>
                <a:srgbClr val="000066"/>
              </a:buClr>
              <a:buSzPct val="50000"/>
              <a:buFont typeface="Wingdings" pitchFamily="2" charset="2"/>
              <a:buChar char="q"/>
              <a:defRPr/>
            </a:pPr>
            <a:r>
              <a:rPr lang="en-US" sz="2000" u="sng" dirty="0" smtClean="0">
                <a:solidFill>
                  <a:srgbClr val="000066"/>
                </a:solidFill>
              </a:rPr>
              <a:t>Power of appointment</a:t>
            </a:r>
            <a:r>
              <a:rPr lang="en-US" sz="2000" dirty="0" smtClean="0">
                <a:solidFill>
                  <a:srgbClr val="000066"/>
                </a:solidFill>
              </a:rPr>
              <a:t>  granted under a trust</a:t>
            </a:r>
          </a:p>
          <a:p>
            <a:pPr marL="1379538" lvl="2" indent="-233363">
              <a:spcAft>
                <a:spcPct val="5000"/>
              </a:spcAft>
              <a:buClr>
                <a:srgbClr val="000066"/>
              </a:buClr>
              <a:buSzPct val="55000"/>
              <a:buFont typeface="Wingdings" pitchFamily="2" charset="2"/>
              <a:buChar char="Ø"/>
              <a:defRPr/>
            </a:pPr>
            <a:r>
              <a:rPr lang="en-US" sz="1600" dirty="0" smtClean="0">
                <a:solidFill>
                  <a:srgbClr val="000066"/>
                </a:solidFill>
              </a:rPr>
              <a:t>An exercise or release of a POA may be a gift</a:t>
            </a:r>
          </a:p>
          <a:p>
            <a:pPr>
              <a:defRPr/>
            </a:pPr>
            <a:endParaRPr lang="en-US" sz="800" dirty="0" smtClean="0">
              <a:solidFill>
                <a:srgbClr val="000066"/>
              </a:solidFill>
            </a:endParaRPr>
          </a:p>
          <a:p>
            <a:pPr lvl="1">
              <a:defRPr/>
            </a:pPr>
            <a:endParaRPr lang="en-US" sz="2400" dirty="0" smtClean="0">
              <a:solidFill>
                <a:srgbClr val="000066"/>
              </a:solidFill>
            </a:endParaRPr>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41904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How Do You </a:t>
            </a:r>
            <a:r>
              <a:rPr lang="en-US" sz="3200" b="1" u="sng" dirty="0" smtClean="0"/>
              <a:t>Value</a:t>
            </a:r>
            <a:r>
              <a:rPr lang="en-US" sz="3200" b="1" dirty="0" smtClean="0"/>
              <a:t> the Gift?</a:t>
            </a:r>
            <a:endParaRPr lang="en-US" sz="3200" b="1" dirty="0"/>
          </a:p>
        </p:txBody>
      </p:sp>
      <p:sp>
        <p:nvSpPr>
          <p:cNvPr id="23555" name="Content Placeholder 2"/>
          <p:cNvSpPr>
            <a:spLocks noGrp="1"/>
          </p:cNvSpPr>
          <p:nvPr>
            <p:ph idx="1"/>
          </p:nvPr>
        </p:nvSpPr>
        <p:spPr>
          <a:xfrm>
            <a:off x="566738" y="2057400"/>
            <a:ext cx="8348662" cy="3962400"/>
          </a:xfrm>
        </p:spPr>
        <p:txBody>
          <a:bodyPr/>
          <a:lstStyle/>
          <a:p>
            <a:pPr marL="682625" indent="-450850" eaLnBrk="1" hangingPunct="1">
              <a:defRPr/>
            </a:pPr>
            <a:r>
              <a:rPr lang="en-US" sz="2800" dirty="0" smtClean="0">
                <a:solidFill>
                  <a:srgbClr val="000066"/>
                </a:solidFill>
              </a:rPr>
              <a:t>Generally very simple:</a:t>
            </a:r>
          </a:p>
          <a:p>
            <a:pPr marL="1146175" lvl="1" indent="-347663" eaLnBrk="1" hangingPunct="1">
              <a:defRPr/>
            </a:pPr>
            <a:r>
              <a:rPr lang="en-US" sz="2000" dirty="0" smtClean="0">
                <a:solidFill>
                  <a:srgbClr val="000066"/>
                </a:solidFill>
              </a:rPr>
              <a:t>FMV on date of gift</a:t>
            </a:r>
          </a:p>
          <a:p>
            <a:pPr marL="1146175" lvl="1" indent="-347663" eaLnBrk="1" hangingPunct="1">
              <a:defRPr/>
            </a:pPr>
            <a:r>
              <a:rPr lang="en-US" sz="2000" dirty="0" smtClean="0">
                <a:solidFill>
                  <a:srgbClr val="000066"/>
                </a:solidFill>
              </a:rPr>
              <a:t>Cash, 25 shares of Pepsi, etc. = easy to determine</a:t>
            </a:r>
          </a:p>
          <a:p>
            <a:pPr marL="682625" indent="-450850" eaLnBrk="1" hangingPunct="1">
              <a:defRPr/>
            </a:pPr>
            <a:r>
              <a:rPr lang="en-US" sz="2800" dirty="0" smtClean="0">
                <a:solidFill>
                  <a:srgbClr val="000066"/>
                </a:solidFill>
              </a:rPr>
              <a:t>But: If item’s value is not obvious might need a formal </a:t>
            </a:r>
            <a:r>
              <a:rPr lang="en-US" sz="2800" u="sng" dirty="0" smtClean="0">
                <a:solidFill>
                  <a:srgbClr val="000066"/>
                </a:solidFill>
              </a:rPr>
              <a:t>appraisal </a:t>
            </a:r>
            <a:r>
              <a:rPr lang="en-US" sz="2800" dirty="0" smtClean="0">
                <a:solidFill>
                  <a:srgbClr val="000066"/>
                </a:solidFill>
              </a:rPr>
              <a:t>to determine value. </a:t>
            </a:r>
          </a:p>
          <a:p>
            <a:pPr marL="1146175" lvl="1" indent="-347663" eaLnBrk="1" hangingPunct="1">
              <a:defRPr/>
            </a:pPr>
            <a:r>
              <a:rPr lang="en-US" sz="2000" dirty="0" smtClean="0">
                <a:solidFill>
                  <a:srgbClr val="000066"/>
                </a:solidFill>
              </a:rPr>
              <a:t>1 antique car </a:t>
            </a:r>
          </a:p>
          <a:p>
            <a:pPr marL="1146175" lvl="1" indent="-347663" eaLnBrk="1" hangingPunct="1">
              <a:defRPr/>
            </a:pPr>
            <a:r>
              <a:rPr lang="en-US" sz="2000" dirty="0" smtClean="0">
                <a:solidFill>
                  <a:srgbClr val="000066"/>
                </a:solidFill>
              </a:rPr>
              <a:t>10 shares in a closely-held company </a:t>
            </a:r>
          </a:p>
          <a:p>
            <a:pPr>
              <a:defRPr/>
            </a:pPr>
            <a:endParaRPr lang="en-US" sz="800" dirty="0" smtClean="0">
              <a:solidFill>
                <a:srgbClr val="000066"/>
              </a:solidFill>
            </a:endParaRPr>
          </a:p>
          <a:p>
            <a:pPr lvl="1">
              <a:defRPr/>
            </a:pPr>
            <a:endParaRPr lang="en-US" sz="2400" dirty="0" smtClean="0">
              <a:solidFill>
                <a:srgbClr val="000066"/>
              </a:solidFill>
            </a:endParaRPr>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3246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How Do You Value the Gift?</a:t>
            </a:r>
            <a:endParaRPr lang="en-US" sz="3200" b="1" dirty="0"/>
          </a:p>
        </p:txBody>
      </p:sp>
      <p:sp>
        <p:nvSpPr>
          <p:cNvPr id="19459" name="Content Placeholder 2"/>
          <p:cNvSpPr>
            <a:spLocks noGrp="1"/>
          </p:cNvSpPr>
          <p:nvPr>
            <p:ph idx="1"/>
          </p:nvPr>
        </p:nvSpPr>
        <p:spPr>
          <a:xfrm>
            <a:off x="566738" y="2057400"/>
            <a:ext cx="8043862" cy="3962400"/>
          </a:xfrm>
        </p:spPr>
        <p:txBody>
          <a:bodyPr/>
          <a:lstStyle/>
          <a:p>
            <a:pPr marL="682625" indent="-450850" eaLnBrk="1" hangingPunct="1"/>
            <a:r>
              <a:rPr lang="en-US" sz="2800" dirty="0" smtClean="0">
                <a:solidFill>
                  <a:srgbClr val="000066"/>
                </a:solidFill>
              </a:rPr>
              <a:t>Further complexities:</a:t>
            </a:r>
          </a:p>
          <a:p>
            <a:pPr marL="914400" lvl="1" indent="-449263" eaLnBrk="1" hangingPunct="1"/>
            <a:r>
              <a:rPr lang="en-US" sz="2400" b="1" u="sng" dirty="0" smtClean="0">
                <a:solidFill>
                  <a:srgbClr val="000066"/>
                </a:solidFill>
              </a:rPr>
              <a:t>Discounts</a:t>
            </a:r>
            <a:r>
              <a:rPr lang="en-US" sz="2400" b="1" dirty="0" smtClean="0">
                <a:solidFill>
                  <a:srgbClr val="000066"/>
                </a:solidFill>
              </a:rPr>
              <a:t>: </a:t>
            </a:r>
          </a:p>
          <a:p>
            <a:pPr marL="1146175" lvl="2" indent="-231775" eaLnBrk="1" hangingPunct="1"/>
            <a:r>
              <a:rPr lang="en-US" sz="2000" dirty="0" smtClean="0">
                <a:solidFill>
                  <a:srgbClr val="000066"/>
                </a:solidFill>
              </a:rPr>
              <a:t>In some cases may be able to take a discount</a:t>
            </a:r>
          </a:p>
          <a:p>
            <a:pPr marL="1379538" lvl="3" indent="-233363" eaLnBrk="1" hangingPunct="1"/>
            <a:r>
              <a:rPr lang="en-US" sz="1800" u="sng" dirty="0" smtClean="0">
                <a:solidFill>
                  <a:srgbClr val="000066"/>
                </a:solidFill>
              </a:rPr>
              <a:t>Example:</a:t>
            </a:r>
            <a:r>
              <a:rPr lang="en-US" sz="1800" dirty="0" smtClean="0">
                <a:solidFill>
                  <a:srgbClr val="000066"/>
                </a:solidFill>
              </a:rPr>
              <a:t> I give away $20,000 worth of shares in closely held company.  I take a 35% discount on the value (b/c of </a:t>
            </a:r>
            <a:r>
              <a:rPr lang="en-US" sz="1800" b="1" u="sng" dirty="0" smtClean="0">
                <a:solidFill>
                  <a:srgbClr val="000066"/>
                </a:solidFill>
              </a:rPr>
              <a:t>lack of ready market </a:t>
            </a:r>
            <a:r>
              <a:rPr lang="en-US" sz="1800" dirty="0" smtClean="0">
                <a:solidFill>
                  <a:srgbClr val="000066"/>
                </a:solidFill>
              </a:rPr>
              <a:t>for the shares</a:t>
            </a:r>
            <a:r>
              <a:rPr lang="en-US" sz="1800" b="1" dirty="0" smtClean="0">
                <a:solidFill>
                  <a:srgbClr val="000066"/>
                </a:solidFill>
              </a:rPr>
              <a:t> </a:t>
            </a:r>
            <a:r>
              <a:rPr lang="en-US" sz="1800" dirty="0" smtClean="0">
                <a:solidFill>
                  <a:srgbClr val="000066"/>
                </a:solidFill>
              </a:rPr>
              <a:t>and b/c it is</a:t>
            </a:r>
            <a:r>
              <a:rPr lang="en-US" sz="1800" b="1" dirty="0" smtClean="0">
                <a:solidFill>
                  <a:srgbClr val="000066"/>
                </a:solidFill>
              </a:rPr>
              <a:t> </a:t>
            </a:r>
            <a:r>
              <a:rPr lang="en-US" sz="1800" b="1" u="sng" dirty="0" smtClean="0">
                <a:solidFill>
                  <a:srgbClr val="000066"/>
                </a:solidFill>
              </a:rPr>
              <a:t>a minority interest/lack of control</a:t>
            </a:r>
            <a:r>
              <a:rPr lang="en-US" sz="1800" dirty="0" smtClean="0">
                <a:solidFill>
                  <a:srgbClr val="000066"/>
                </a:solidFill>
              </a:rPr>
              <a:t>), so the actual value of the gift </a:t>
            </a:r>
            <a:r>
              <a:rPr lang="en-US" sz="1800" u="sng" dirty="0" smtClean="0">
                <a:solidFill>
                  <a:srgbClr val="000066"/>
                </a:solidFill>
              </a:rPr>
              <a:t>for gift-tax purposes</a:t>
            </a:r>
            <a:r>
              <a:rPr lang="en-US" sz="1800" dirty="0" smtClean="0">
                <a:solidFill>
                  <a:srgbClr val="000066"/>
                </a:solidFill>
              </a:rPr>
              <a:t> is only $</a:t>
            </a:r>
            <a:r>
              <a:rPr lang="en-US" sz="1800" u="sng" dirty="0" smtClean="0">
                <a:solidFill>
                  <a:srgbClr val="000066"/>
                </a:solidFill>
              </a:rPr>
              <a:t>13,000… </a:t>
            </a:r>
            <a:r>
              <a:rPr lang="en-US" sz="1800" dirty="0" smtClean="0">
                <a:solidFill>
                  <a:srgbClr val="000066"/>
                </a:solidFill>
              </a:rPr>
              <a:t>(under the annual exclusion amount).</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3246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How Do You Value the Gift?</a:t>
            </a:r>
            <a:endParaRPr lang="en-US" sz="3200" b="1" dirty="0"/>
          </a:p>
        </p:txBody>
      </p:sp>
      <p:sp>
        <p:nvSpPr>
          <p:cNvPr id="20483" name="Content Placeholder 2"/>
          <p:cNvSpPr>
            <a:spLocks noGrp="1"/>
          </p:cNvSpPr>
          <p:nvPr>
            <p:ph idx="1"/>
          </p:nvPr>
        </p:nvSpPr>
        <p:spPr>
          <a:xfrm>
            <a:off x="566738" y="2057400"/>
            <a:ext cx="8120062" cy="3962400"/>
          </a:xfrm>
        </p:spPr>
        <p:txBody>
          <a:bodyPr/>
          <a:lstStyle/>
          <a:p>
            <a:pPr marL="682625" indent="-450850" eaLnBrk="1" hangingPunct="1"/>
            <a:r>
              <a:rPr lang="en-US" sz="2800" dirty="0" smtClean="0">
                <a:solidFill>
                  <a:srgbClr val="000066"/>
                </a:solidFill>
              </a:rPr>
              <a:t>Further complexities:</a:t>
            </a:r>
          </a:p>
          <a:p>
            <a:pPr marL="914400" lvl="1" indent="-449263" eaLnBrk="1" hangingPunct="1"/>
            <a:r>
              <a:rPr lang="en-US" sz="2400" b="1" u="sng" dirty="0" smtClean="0">
                <a:solidFill>
                  <a:srgbClr val="000066"/>
                </a:solidFill>
              </a:rPr>
              <a:t>Split-interests</a:t>
            </a:r>
            <a:r>
              <a:rPr lang="en-US" sz="2400" b="1" dirty="0" smtClean="0">
                <a:solidFill>
                  <a:srgbClr val="000066"/>
                </a:solidFill>
              </a:rPr>
              <a:t>:</a:t>
            </a:r>
          </a:p>
          <a:p>
            <a:pPr marL="1146175" lvl="2" indent="-231775" eaLnBrk="1" hangingPunct="1"/>
            <a:r>
              <a:rPr lang="en-US" sz="2000" dirty="0" smtClean="0">
                <a:solidFill>
                  <a:srgbClr val="000066"/>
                </a:solidFill>
              </a:rPr>
              <a:t>“I give my $1M house to my neighbor, but retain the right to live there for my lifetime.” Gift tax only applies to the </a:t>
            </a:r>
            <a:r>
              <a:rPr lang="en-US" sz="2000" u="sng" dirty="0" smtClean="0">
                <a:solidFill>
                  <a:srgbClr val="000066"/>
                </a:solidFill>
              </a:rPr>
              <a:t>remainder interest, not the full $1M</a:t>
            </a:r>
            <a:r>
              <a:rPr lang="en-US" sz="2000" dirty="0" smtClean="0">
                <a:solidFill>
                  <a:srgbClr val="000066"/>
                </a:solidFill>
              </a:rPr>
              <a:t>.</a:t>
            </a:r>
          </a:p>
          <a:p>
            <a:pPr lvl="3" eaLnBrk="1" hangingPunct="1"/>
            <a:r>
              <a:rPr lang="en-US" sz="1800" dirty="0" smtClean="0">
                <a:solidFill>
                  <a:srgbClr val="000066"/>
                </a:solidFill>
              </a:rPr>
              <a:t>How to value the remainder interest? Need to know life expectancy of the life tenant and assumed rate of growth – these give you remainder factor.</a:t>
            </a:r>
          </a:p>
          <a:p>
            <a:pPr lvl="3" eaLnBrk="1" hangingPunct="1"/>
            <a:r>
              <a:rPr lang="en-US" sz="1800" dirty="0" smtClean="0">
                <a:solidFill>
                  <a:srgbClr val="000066"/>
                </a:solidFill>
              </a:rPr>
              <a:t>Look at: § 7520 of code; Treas. Reg. 20.2031-7(d),  Table B, Table S….or use estate and gift tax software</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471768"/>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How Do You Calculate the Gift Tax?</a:t>
            </a:r>
            <a:endParaRPr lang="en-US" sz="3200" b="1" dirty="0"/>
          </a:p>
        </p:txBody>
      </p:sp>
      <p:sp>
        <p:nvSpPr>
          <p:cNvPr id="21507" name="Content Placeholder 2"/>
          <p:cNvSpPr>
            <a:spLocks noGrp="1"/>
          </p:cNvSpPr>
          <p:nvPr>
            <p:ph idx="1"/>
          </p:nvPr>
        </p:nvSpPr>
        <p:spPr>
          <a:xfrm>
            <a:off x="566738" y="2057400"/>
            <a:ext cx="8348662" cy="3962400"/>
          </a:xfrm>
        </p:spPr>
        <p:txBody>
          <a:bodyPr/>
          <a:lstStyle/>
          <a:p>
            <a:pPr marL="682625" indent="-450850" eaLnBrk="1" hangingPunct="1"/>
            <a:r>
              <a:rPr lang="en-US" sz="2800" dirty="0" smtClean="0">
                <a:solidFill>
                  <a:srgbClr val="000066"/>
                </a:solidFill>
              </a:rPr>
              <a:t>Basically, same as estate tax, and in fact, connected- a “unified” system</a:t>
            </a:r>
          </a:p>
          <a:p>
            <a:pPr marL="682625" indent="-450850" eaLnBrk="1" hangingPunct="1"/>
            <a:r>
              <a:rPr lang="en-US" sz="2800" dirty="0" smtClean="0">
                <a:solidFill>
                  <a:srgbClr val="000066"/>
                </a:solidFill>
              </a:rPr>
              <a:t>See </a:t>
            </a:r>
            <a:r>
              <a:rPr lang="en-US" sz="2800" u="sng" dirty="0" smtClean="0">
                <a:solidFill>
                  <a:srgbClr val="000066"/>
                </a:solidFill>
              </a:rPr>
              <a:t>gift tax return, Form 709</a:t>
            </a:r>
            <a:r>
              <a:rPr lang="en-US" sz="2800" dirty="0" smtClean="0">
                <a:solidFill>
                  <a:srgbClr val="000066"/>
                </a:solidFill>
              </a:rPr>
              <a:t>.</a:t>
            </a:r>
          </a:p>
          <a:p>
            <a:pPr marL="682625" indent="-450850" eaLnBrk="1" hangingPunct="1"/>
            <a:r>
              <a:rPr lang="en-US" sz="2800" dirty="0" smtClean="0">
                <a:solidFill>
                  <a:srgbClr val="000066"/>
                </a:solidFill>
              </a:rPr>
              <a:t>Same schedule as the estate tax –ranges from 18%-40%</a:t>
            </a:r>
          </a:p>
          <a:p>
            <a:pPr marL="682625" indent="-450850" eaLnBrk="1" hangingPunct="1"/>
            <a:r>
              <a:rPr lang="en-US" sz="2800" dirty="0" smtClean="0">
                <a:solidFill>
                  <a:srgbClr val="000066"/>
                </a:solidFill>
              </a:rPr>
              <a:t>The tax is paid by donor, but the donee is secondarily liable</a:t>
            </a:r>
          </a:p>
          <a:p>
            <a:pPr marL="682625" indent="-450850" eaLnBrk="1" hangingPunct="1"/>
            <a:r>
              <a:rPr lang="en-US" sz="2800" dirty="0" smtClean="0">
                <a:solidFill>
                  <a:srgbClr val="000066"/>
                </a:solidFill>
              </a:rPr>
              <a:t>NOTE:  Donee pays no income tax on gift </a:t>
            </a:r>
          </a:p>
          <a:p>
            <a:pPr lvl="1"/>
            <a:endParaRPr lang="en-US" sz="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75475" y="64674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Gift Tax Exemptions, Exclusions, Deductions</a:t>
            </a:r>
            <a:endParaRPr lang="en-US" sz="3200" b="1" dirty="0"/>
          </a:p>
        </p:txBody>
      </p:sp>
      <p:sp>
        <p:nvSpPr>
          <p:cNvPr id="27651" name="Content Placeholder 2"/>
          <p:cNvSpPr>
            <a:spLocks noGrp="1"/>
          </p:cNvSpPr>
          <p:nvPr>
            <p:ph idx="1"/>
          </p:nvPr>
        </p:nvSpPr>
        <p:spPr>
          <a:xfrm>
            <a:off x="566738" y="2057400"/>
            <a:ext cx="8348662" cy="3962400"/>
          </a:xfrm>
        </p:spPr>
        <p:txBody>
          <a:bodyPr/>
          <a:lstStyle/>
          <a:p>
            <a:pPr marL="682625" indent="-450850" eaLnBrk="1" hangingPunct="1">
              <a:defRPr/>
            </a:pPr>
            <a:r>
              <a:rPr lang="en-US" sz="2800" dirty="0" smtClean="0">
                <a:solidFill>
                  <a:srgbClr val="000066"/>
                </a:solidFill>
              </a:rPr>
              <a:t>There are </a:t>
            </a:r>
            <a:r>
              <a:rPr lang="en-US" sz="2800" u="sng" dirty="0" smtClean="0">
                <a:solidFill>
                  <a:srgbClr val="000066"/>
                </a:solidFill>
              </a:rPr>
              <a:t>exemptions, exclusions</a:t>
            </a:r>
            <a:r>
              <a:rPr lang="en-US" sz="2800" dirty="0" smtClean="0">
                <a:solidFill>
                  <a:srgbClr val="000066"/>
                </a:solidFill>
              </a:rPr>
              <a:t> from the gift tax:</a:t>
            </a:r>
          </a:p>
          <a:p>
            <a:pPr marL="1146175" lvl="1" indent="-231775" eaLnBrk="1" hangingPunct="1">
              <a:defRPr/>
            </a:pPr>
            <a:r>
              <a:rPr lang="en-US" sz="2000" b="1" u="sng" dirty="0" smtClean="0">
                <a:solidFill>
                  <a:srgbClr val="000066"/>
                </a:solidFill>
              </a:rPr>
              <a:t>Gift tax exemption</a:t>
            </a:r>
            <a:r>
              <a:rPr lang="en-US" sz="2000" u="sng" dirty="0" smtClean="0">
                <a:solidFill>
                  <a:srgbClr val="000066"/>
                </a:solidFill>
              </a:rPr>
              <a:t> </a:t>
            </a:r>
            <a:r>
              <a:rPr lang="en-US" sz="2000" dirty="0" smtClean="0">
                <a:solidFill>
                  <a:srgbClr val="000066"/>
                </a:solidFill>
              </a:rPr>
              <a:t>amount (</a:t>
            </a:r>
            <a:r>
              <a:rPr lang="en-US" sz="2000" dirty="0" smtClean="0">
                <a:solidFill>
                  <a:srgbClr val="000066"/>
                </a:solidFill>
              </a:rPr>
              <a:t>2021): </a:t>
            </a:r>
            <a:r>
              <a:rPr lang="en-US" sz="2000" b="1" u="sng" dirty="0" smtClean="0">
                <a:solidFill>
                  <a:srgbClr val="000066"/>
                </a:solidFill>
              </a:rPr>
              <a:t>$</a:t>
            </a:r>
            <a:r>
              <a:rPr lang="en-US" sz="2000" b="1" u="sng" dirty="0" smtClean="0">
                <a:solidFill>
                  <a:srgbClr val="000066"/>
                </a:solidFill>
              </a:rPr>
              <a:t>11,700,000</a:t>
            </a:r>
            <a:r>
              <a:rPr lang="en-US" sz="2000" u="sng" dirty="0" smtClean="0">
                <a:solidFill>
                  <a:srgbClr val="000066"/>
                </a:solidFill>
              </a:rPr>
              <a:t>.  </a:t>
            </a:r>
            <a:r>
              <a:rPr lang="en-US" sz="2000" dirty="0" smtClean="0">
                <a:solidFill>
                  <a:srgbClr val="000066"/>
                </a:solidFill>
              </a:rPr>
              <a:t>Gifts under this amount do not need to pay gift tax, but they will use up your $</a:t>
            </a:r>
            <a:r>
              <a:rPr lang="en-US" sz="2000" dirty="0" smtClean="0">
                <a:solidFill>
                  <a:srgbClr val="000066"/>
                </a:solidFill>
              </a:rPr>
              <a:t>11,700,000 </a:t>
            </a:r>
            <a:r>
              <a:rPr lang="en-US" sz="2000" dirty="0" smtClean="0">
                <a:solidFill>
                  <a:srgbClr val="000066"/>
                </a:solidFill>
              </a:rPr>
              <a:t>estate tax exemption.</a:t>
            </a:r>
          </a:p>
          <a:p>
            <a:pPr marL="1146175" lvl="1" indent="-231775" eaLnBrk="1" hangingPunct="1">
              <a:defRPr/>
            </a:pPr>
            <a:r>
              <a:rPr lang="en-US" sz="2000" b="1" u="sng" dirty="0" smtClean="0">
                <a:solidFill>
                  <a:srgbClr val="000066"/>
                </a:solidFill>
              </a:rPr>
              <a:t>Annual exclusion</a:t>
            </a:r>
            <a:r>
              <a:rPr lang="en-US" sz="2000" u="sng" dirty="0" smtClean="0">
                <a:solidFill>
                  <a:srgbClr val="000066"/>
                </a:solidFill>
              </a:rPr>
              <a:t> </a:t>
            </a:r>
            <a:r>
              <a:rPr lang="en-US" sz="2000" dirty="0" smtClean="0">
                <a:solidFill>
                  <a:srgbClr val="000066"/>
                </a:solidFill>
              </a:rPr>
              <a:t>amount (in </a:t>
            </a:r>
            <a:r>
              <a:rPr lang="en-US" sz="2000" dirty="0" smtClean="0">
                <a:solidFill>
                  <a:srgbClr val="000066"/>
                </a:solidFill>
              </a:rPr>
              <a:t>2021):</a:t>
            </a:r>
            <a:r>
              <a:rPr lang="en-US" sz="2000" u="sng" dirty="0" smtClean="0">
                <a:solidFill>
                  <a:srgbClr val="000066"/>
                </a:solidFill>
              </a:rPr>
              <a:t> </a:t>
            </a:r>
            <a:r>
              <a:rPr lang="en-US" sz="2000" b="1" u="sng" dirty="0" smtClean="0">
                <a:solidFill>
                  <a:srgbClr val="000066"/>
                </a:solidFill>
              </a:rPr>
              <a:t>$15,000</a:t>
            </a:r>
            <a:r>
              <a:rPr lang="en-US" sz="2000" dirty="0" smtClean="0">
                <a:solidFill>
                  <a:srgbClr val="000066"/>
                </a:solidFill>
              </a:rPr>
              <a:t>.  Gifts under this amount are exempt from gift tax. </a:t>
            </a:r>
          </a:p>
          <a:p>
            <a:pPr marL="1146175" lvl="1" indent="-231775" eaLnBrk="1" hangingPunct="1">
              <a:defRPr/>
            </a:pPr>
            <a:r>
              <a:rPr lang="en-US" sz="2000" b="1" u="sng" dirty="0" smtClean="0">
                <a:solidFill>
                  <a:srgbClr val="000066"/>
                </a:solidFill>
              </a:rPr>
              <a:t>Medical/tuition</a:t>
            </a:r>
            <a:r>
              <a:rPr lang="en-US" sz="2000" dirty="0" smtClean="0">
                <a:solidFill>
                  <a:srgbClr val="000066"/>
                </a:solidFill>
              </a:rPr>
              <a:t> payments exclusion. </a:t>
            </a: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086600" y="63246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Federal Estate Tax – What is It?</a:t>
            </a:r>
            <a:endParaRPr lang="en-US" sz="3200" b="1" dirty="0"/>
          </a:p>
        </p:txBody>
      </p:sp>
      <p:sp>
        <p:nvSpPr>
          <p:cNvPr id="10243" name="Content Placeholder 2"/>
          <p:cNvSpPr>
            <a:spLocks noGrp="1"/>
          </p:cNvSpPr>
          <p:nvPr>
            <p:ph idx="1"/>
          </p:nvPr>
        </p:nvSpPr>
        <p:spPr>
          <a:xfrm>
            <a:off x="566738" y="2057400"/>
            <a:ext cx="8348662" cy="3962400"/>
          </a:xfrm>
        </p:spPr>
        <p:txBody>
          <a:bodyPr/>
          <a:lstStyle/>
          <a:p>
            <a:pPr>
              <a:defRPr/>
            </a:pPr>
            <a:endParaRPr lang="en-US" sz="800" dirty="0" smtClean="0">
              <a:solidFill>
                <a:srgbClr val="000066"/>
              </a:solidFill>
            </a:endParaRPr>
          </a:p>
          <a:p>
            <a:pPr marL="682625" indent="-450850" eaLnBrk="1" hangingPunct="1">
              <a:defRPr/>
            </a:pPr>
            <a:r>
              <a:rPr lang="en-US" sz="2400" dirty="0" smtClean="0">
                <a:solidFill>
                  <a:srgbClr val="000066"/>
                </a:solidFill>
              </a:rPr>
              <a:t>A tax imposed on all transfers of property taking place at death</a:t>
            </a:r>
          </a:p>
          <a:p>
            <a:pPr marL="682625" indent="-450850" eaLnBrk="1" hangingPunct="1">
              <a:defRPr/>
            </a:pPr>
            <a:r>
              <a:rPr lang="en-US" sz="2400" dirty="0" smtClean="0">
                <a:solidFill>
                  <a:srgbClr val="000066"/>
                </a:solidFill>
              </a:rPr>
              <a:t>In general, the rate ranges from </a:t>
            </a:r>
            <a:r>
              <a:rPr lang="en-US" sz="2400" b="1" u="sng" dirty="0" smtClean="0">
                <a:solidFill>
                  <a:srgbClr val="000066"/>
                </a:solidFill>
              </a:rPr>
              <a:t>18% to 40</a:t>
            </a:r>
            <a:r>
              <a:rPr lang="en-US" sz="2400" dirty="0" smtClean="0">
                <a:solidFill>
                  <a:srgbClr val="000066"/>
                </a:solidFill>
              </a:rPr>
              <a:t>%</a:t>
            </a:r>
          </a:p>
          <a:p>
            <a:pPr marL="1146175" lvl="1" indent="-231775" eaLnBrk="1" hangingPunct="1">
              <a:defRPr/>
            </a:pPr>
            <a:r>
              <a:rPr lang="en-US" sz="2000" dirty="0" smtClean="0">
                <a:solidFill>
                  <a:srgbClr val="000066"/>
                </a:solidFill>
              </a:rPr>
              <a:t>top rate in </a:t>
            </a:r>
            <a:r>
              <a:rPr lang="en-US" sz="2000" dirty="0" smtClean="0">
                <a:solidFill>
                  <a:srgbClr val="000066"/>
                </a:solidFill>
              </a:rPr>
              <a:t>2021 </a:t>
            </a:r>
            <a:r>
              <a:rPr lang="en-US" sz="2000" dirty="0" smtClean="0">
                <a:solidFill>
                  <a:srgbClr val="000066"/>
                </a:solidFill>
              </a:rPr>
              <a:t>is</a:t>
            </a:r>
            <a:r>
              <a:rPr lang="en-US" sz="2000" b="1" dirty="0" smtClean="0">
                <a:solidFill>
                  <a:srgbClr val="000066"/>
                </a:solidFill>
              </a:rPr>
              <a:t> </a:t>
            </a:r>
            <a:r>
              <a:rPr lang="en-US" sz="2000" b="1" u="sng" dirty="0" smtClean="0">
                <a:solidFill>
                  <a:srgbClr val="000066"/>
                </a:solidFill>
              </a:rPr>
              <a:t>40%</a:t>
            </a:r>
          </a:p>
          <a:p>
            <a:pPr marL="1379538" lvl="2" indent="-233363" eaLnBrk="1" hangingPunct="1">
              <a:defRPr/>
            </a:pPr>
            <a:r>
              <a:rPr lang="en-US" sz="1600" dirty="0" smtClean="0">
                <a:solidFill>
                  <a:srgbClr val="000066"/>
                </a:solidFill>
              </a:rPr>
              <a:t>You reach the top rate quickly: all </a:t>
            </a:r>
            <a:r>
              <a:rPr lang="en-US" sz="1600" u="sng" dirty="0" smtClean="0">
                <a:solidFill>
                  <a:srgbClr val="000066"/>
                </a:solidFill>
              </a:rPr>
              <a:t>taxable assets over $1M</a:t>
            </a:r>
            <a:r>
              <a:rPr lang="en-US" sz="1600" dirty="0" smtClean="0">
                <a:solidFill>
                  <a:srgbClr val="000066"/>
                </a:solidFill>
              </a:rPr>
              <a:t> are in the top (40%) bracket, it is basically a flat tax.</a:t>
            </a:r>
          </a:p>
          <a:p>
            <a:pPr>
              <a:defRPr/>
            </a:pPr>
            <a:endParaRPr lang="en-US" sz="2000" b="1"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985456"/>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Gift Tax Exemptions, Exclusions, Deductions</a:t>
            </a:r>
            <a:endParaRPr lang="en-US" sz="3200" b="1" dirty="0"/>
          </a:p>
        </p:txBody>
      </p:sp>
      <p:sp>
        <p:nvSpPr>
          <p:cNvPr id="27651" name="Content Placeholder 2"/>
          <p:cNvSpPr>
            <a:spLocks noGrp="1"/>
          </p:cNvSpPr>
          <p:nvPr>
            <p:ph idx="1"/>
          </p:nvPr>
        </p:nvSpPr>
        <p:spPr>
          <a:xfrm>
            <a:off x="566738" y="1600200"/>
            <a:ext cx="8348662" cy="4419600"/>
          </a:xfrm>
        </p:spPr>
        <p:txBody>
          <a:bodyPr/>
          <a:lstStyle/>
          <a:p>
            <a:pPr marL="682625" indent="-450850" eaLnBrk="1" hangingPunct="1">
              <a:defRPr/>
            </a:pPr>
            <a:r>
              <a:rPr lang="en-US" sz="2800" dirty="0" smtClean="0">
                <a:solidFill>
                  <a:srgbClr val="000066"/>
                </a:solidFill>
              </a:rPr>
              <a:t>There are </a:t>
            </a:r>
            <a:r>
              <a:rPr lang="en-US" sz="2800" u="sng" dirty="0" smtClean="0">
                <a:solidFill>
                  <a:srgbClr val="000066"/>
                </a:solidFill>
              </a:rPr>
              <a:t>deductions</a:t>
            </a:r>
            <a:r>
              <a:rPr lang="en-US" sz="2800" dirty="0" smtClean="0">
                <a:solidFill>
                  <a:srgbClr val="000066"/>
                </a:solidFill>
              </a:rPr>
              <a:t> from the gift tax:</a:t>
            </a:r>
          </a:p>
          <a:p>
            <a:pPr marL="1146175" lvl="1" indent="-231775" eaLnBrk="1" hangingPunct="1">
              <a:buNone/>
              <a:defRPr/>
            </a:pPr>
            <a:endParaRPr lang="en-US" sz="1000" b="1" u="sng" dirty="0" smtClean="0">
              <a:solidFill>
                <a:srgbClr val="000066"/>
              </a:solidFill>
            </a:endParaRPr>
          </a:p>
          <a:p>
            <a:pPr marL="1146175" lvl="1" indent="-231775" eaLnBrk="1" hangingPunct="1">
              <a:defRPr/>
            </a:pPr>
            <a:r>
              <a:rPr lang="en-US" sz="2000" b="1" u="sng" dirty="0" smtClean="0">
                <a:solidFill>
                  <a:srgbClr val="000066"/>
                </a:solidFill>
              </a:rPr>
              <a:t>Marital deduction</a:t>
            </a:r>
            <a:r>
              <a:rPr lang="en-US" sz="2000" b="1" dirty="0" smtClean="0">
                <a:solidFill>
                  <a:srgbClr val="000066"/>
                </a:solidFill>
              </a:rPr>
              <a:t>:</a:t>
            </a:r>
          </a:p>
          <a:p>
            <a:pPr marL="1543050" lvl="2" indent="-231775" eaLnBrk="1" hangingPunct="1">
              <a:defRPr/>
            </a:pPr>
            <a:r>
              <a:rPr lang="en-US" sz="1700" dirty="0" smtClean="0">
                <a:solidFill>
                  <a:srgbClr val="000066"/>
                </a:solidFill>
              </a:rPr>
              <a:t>no gift tax on gift to U.S. citizen spouse; limited to gift of </a:t>
            </a:r>
            <a:r>
              <a:rPr lang="en-US" sz="1700" b="1" dirty="0" smtClean="0">
                <a:solidFill>
                  <a:srgbClr val="000066"/>
                </a:solidFill>
              </a:rPr>
              <a:t>$</a:t>
            </a:r>
            <a:r>
              <a:rPr lang="en-US" sz="1700" b="1" dirty="0" smtClean="0">
                <a:solidFill>
                  <a:srgbClr val="000066"/>
                </a:solidFill>
              </a:rPr>
              <a:t>159,000 </a:t>
            </a:r>
            <a:r>
              <a:rPr lang="en-US" sz="1700" dirty="0" smtClean="0">
                <a:solidFill>
                  <a:srgbClr val="000066"/>
                </a:solidFill>
              </a:rPr>
              <a:t>to non-U.S. citizen spouse (even if a resident);</a:t>
            </a:r>
          </a:p>
          <a:p>
            <a:pPr marL="1543050" lvl="2" indent="-231775" eaLnBrk="1" hangingPunct="1">
              <a:defRPr/>
            </a:pPr>
            <a:r>
              <a:rPr lang="en-US" sz="1700" dirty="0" smtClean="0">
                <a:solidFill>
                  <a:srgbClr val="000066"/>
                </a:solidFill>
              </a:rPr>
              <a:t>Can gift to a lifetime QTIP trust for U.S. spouse; BEWARE:  must elect QTIP treatment on </a:t>
            </a:r>
            <a:r>
              <a:rPr lang="en-US" sz="1700" u="sng" dirty="0" smtClean="0">
                <a:solidFill>
                  <a:srgbClr val="000066"/>
                </a:solidFill>
              </a:rPr>
              <a:t>timely filed gift tax return or no deduction allowed</a:t>
            </a:r>
            <a:r>
              <a:rPr lang="en-US" sz="1700" dirty="0" smtClean="0">
                <a:solidFill>
                  <a:srgbClr val="000066"/>
                </a:solidFill>
              </a:rPr>
              <a:t>.  IF NOT TIMELY FILED NO DEDUCTION AND NO WAY TO FIX THE ERROR EXCEPT TO CALL YOUR MALPRACTICE CARRIER</a:t>
            </a:r>
            <a:endParaRPr lang="en-US" sz="1400" dirty="0" smtClean="0">
              <a:solidFill>
                <a:srgbClr val="000066"/>
              </a:solidFill>
            </a:endParaRPr>
          </a:p>
          <a:p>
            <a:pPr marL="1146175" lvl="1" indent="-231775" eaLnBrk="1" hangingPunct="1">
              <a:defRPr/>
            </a:pPr>
            <a:r>
              <a:rPr lang="en-US" sz="2000" b="1" u="sng" dirty="0" smtClean="0">
                <a:solidFill>
                  <a:srgbClr val="000066"/>
                </a:solidFill>
              </a:rPr>
              <a:t>Charitable deduction</a:t>
            </a:r>
            <a:r>
              <a:rPr lang="en-US" sz="2000" dirty="0" smtClean="0">
                <a:solidFill>
                  <a:srgbClr val="000066"/>
                </a:solidFill>
              </a:rPr>
              <a:t>: = no gift tax on a gift to charity.</a:t>
            </a:r>
            <a:endParaRPr lang="en-US" sz="2000" u="sng"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4770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More Detail on </a:t>
            </a:r>
            <a:br>
              <a:rPr lang="en-US" sz="3200" b="1" dirty="0" smtClean="0"/>
            </a:br>
            <a:r>
              <a:rPr lang="en-US" sz="3200" b="1" dirty="0" smtClean="0"/>
              <a:t>“Annual Exclusion” Gifts</a:t>
            </a:r>
            <a:endParaRPr lang="en-US" sz="3200" b="1" dirty="0"/>
          </a:p>
        </p:txBody>
      </p:sp>
      <p:sp>
        <p:nvSpPr>
          <p:cNvPr id="29699" name="Content Placeholder 2"/>
          <p:cNvSpPr>
            <a:spLocks noGrp="1"/>
          </p:cNvSpPr>
          <p:nvPr>
            <p:ph idx="1"/>
          </p:nvPr>
        </p:nvSpPr>
        <p:spPr>
          <a:xfrm>
            <a:off x="566738" y="1752600"/>
            <a:ext cx="8348662" cy="4267200"/>
          </a:xfrm>
        </p:spPr>
        <p:txBody>
          <a:bodyPr/>
          <a:lstStyle/>
          <a:p>
            <a:pPr marL="682625" indent="-450850" eaLnBrk="1" hangingPunct="1">
              <a:defRPr/>
            </a:pPr>
            <a:r>
              <a:rPr lang="en-US" sz="2400" b="1" u="sng" dirty="0" smtClean="0">
                <a:solidFill>
                  <a:srgbClr val="000066"/>
                </a:solidFill>
              </a:rPr>
              <a:t>“Annual exclusion”-</a:t>
            </a:r>
            <a:r>
              <a:rPr lang="en-US" sz="2400" dirty="0" smtClean="0">
                <a:solidFill>
                  <a:srgbClr val="000066"/>
                </a:solidFill>
              </a:rPr>
              <a:t> Amount that can be given, tax-free, each calendar year</a:t>
            </a:r>
          </a:p>
          <a:p>
            <a:pPr marL="914400" lvl="1" indent="-231775" eaLnBrk="1" hangingPunct="1">
              <a:defRPr/>
            </a:pPr>
            <a:r>
              <a:rPr lang="en-US" sz="1800" dirty="0" smtClean="0">
                <a:solidFill>
                  <a:srgbClr val="000066"/>
                </a:solidFill>
              </a:rPr>
              <a:t>Set by the Treasury, indexed annually for inflation, announced in the late fall</a:t>
            </a:r>
          </a:p>
          <a:p>
            <a:pPr marL="914400" lvl="1" indent="-231775" eaLnBrk="1" hangingPunct="1">
              <a:defRPr/>
            </a:pPr>
            <a:r>
              <a:rPr lang="en-US" sz="1800" u="sng" dirty="0" smtClean="0">
                <a:solidFill>
                  <a:srgbClr val="000066"/>
                </a:solidFill>
              </a:rPr>
              <a:t>2021:</a:t>
            </a:r>
            <a:r>
              <a:rPr lang="en-US" sz="1800" dirty="0" smtClean="0">
                <a:solidFill>
                  <a:srgbClr val="000066"/>
                </a:solidFill>
              </a:rPr>
              <a:t> </a:t>
            </a:r>
            <a:r>
              <a:rPr lang="en-US" sz="1800" dirty="0" smtClean="0">
                <a:solidFill>
                  <a:srgbClr val="000066"/>
                </a:solidFill>
              </a:rPr>
              <a:t>up to  </a:t>
            </a:r>
            <a:r>
              <a:rPr lang="en-US" sz="1800" b="1" u="sng" dirty="0" smtClean="0">
                <a:solidFill>
                  <a:srgbClr val="000066"/>
                </a:solidFill>
              </a:rPr>
              <a:t>$15,000</a:t>
            </a:r>
            <a:r>
              <a:rPr lang="en-US" sz="1800" dirty="0" smtClean="0">
                <a:solidFill>
                  <a:srgbClr val="000066"/>
                </a:solidFill>
              </a:rPr>
              <a:t> per donee, between Jan. 1 &amp; Dec. 31</a:t>
            </a:r>
          </a:p>
          <a:p>
            <a:pPr marL="914400" lvl="1" indent="-231775" eaLnBrk="1" hangingPunct="1">
              <a:defRPr/>
            </a:pPr>
            <a:r>
              <a:rPr lang="en-US" sz="1800" dirty="0" smtClean="0">
                <a:solidFill>
                  <a:srgbClr val="000066"/>
                </a:solidFill>
              </a:rPr>
              <a:t>No limit on number of donees </a:t>
            </a:r>
          </a:p>
          <a:p>
            <a:pPr marL="1146175" lvl="2" indent="-231775" eaLnBrk="1" hangingPunct="1">
              <a:defRPr/>
            </a:pPr>
            <a:r>
              <a:rPr lang="en-US" sz="1400" dirty="0" smtClean="0">
                <a:solidFill>
                  <a:srgbClr val="000066"/>
                </a:solidFill>
              </a:rPr>
              <a:t>$15,000 x 200 people in </a:t>
            </a:r>
            <a:r>
              <a:rPr lang="en-US" sz="1400" dirty="0" smtClean="0">
                <a:solidFill>
                  <a:srgbClr val="000066"/>
                </a:solidFill>
              </a:rPr>
              <a:t>2021 </a:t>
            </a:r>
            <a:r>
              <a:rPr lang="en-US" sz="1400" dirty="0" smtClean="0">
                <a:solidFill>
                  <a:srgbClr val="000066"/>
                </a:solidFill>
              </a:rPr>
              <a:t>is OK, even though the aggregate total given by me in </a:t>
            </a:r>
            <a:r>
              <a:rPr lang="en-US" sz="1400" dirty="0" smtClean="0">
                <a:solidFill>
                  <a:srgbClr val="000066"/>
                </a:solidFill>
              </a:rPr>
              <a:t>2021 </a:t>
            </a:r>
            <a:r>
              <a:rPr lang="en-US" sz="1400" dirty="0" smtClean="0">
                <a:solidFill>
                  <a:srgbClr val="000066"/>
                </a:solidFill>
              </a:rPr>
              <a:t>is $</a:t>
            </a:r>
            <a:r>
              <a:rPr lang="en-US" sz="1400" dirty="0">
                <a:solidFill>
                  <a:srgbClr val="000066"/>
                </a:solidFill>
              </a:rPr>
              <a:t>3</a:t>
            </a:r>
            <a:r>
              <a:rPr lang="en-US" sz="1400" dirty="0" smtClean="0">
                <a:solidFill>
                  <a:srgbClr val="000066"/>
                </a:solidFill>
              </a:rPr>
              <a:t>M!</a:t>
            </a:r>
          </a:p>
          <a:p>
            <a:pPr marL="914400" lvl="1" indent="-231775" eaLnBrk="1" hangingPunct="1">
              <a:defRPr/>
            </a:pPr>
            <a:r>
              <a:rPr lang="en-US" sz="1800" u="sng" dirty="0" smtClean="0">
                <a:solidFill>
                  <a:srgbClr val="000066"/>
                </a:solidFill>
              </a:rPr>
              <a:t>Gift splitting</a:t>
            </a:r>
            <a:r>
              <a:rPr lang="en-US" sz="1800" dirty="0" smtClean="0">
                <a:solidFill>
                  <a:srgbClr val="000066"/>
                </a:solidFill>
              </a:rPr>
              <a:t>: I can give $30K to 1 person and attribute 50% to spouse, if I file a gift tax return</a:t>
            </a:r>
          </a:p>
          <a:p>
            <a:pPr marL="682625" indent="-438150" eaLnBrk="1" hangingPunct="1">
              <a:defRPr/>
            </a:pPr>
            <a:r>
              <a:rPr lang="en-US" sz="2100" b="1" u="sng" dirty="0" smtClean="0">
                <a:solidFill>
                  <a:srgbClr val="000066"/>
                </a:solidFill>
              </a:rPr>
              <a:t>PRACTICE TIP</a:t>
            </a:r>
            <a:r>
              <a:rPr lang="en-US" sz="2100" b="1" dirty="0" smtClean="0">
                <a:solidFill>
                  <a:srgbClr val="000066"/>
                </a:solidFill>
              </a:rPr>
              <a:t>:</a:t>
            </a:r>
            <a:r>
              <a:rPr lang="en-US" sz="2100" dirty="0" smtClean="0">
                <a:solidFill>
                  <a:srgbClr val="000066"/>
                </a:solidFill>
              </a:rPr>
              <a:t>  Does </a:t>
            </a:r>
            <a:r>
              <a:rPr lang="en-US" sz="2100" u="sng" dirty="0" smtClean="0">
                <a:solidFill>
                  <a:srgbClr val="000066"/>
                </a:solidFill>
              </a:rPr>
              <a:t>not</a:t>
            </a:r>
            <a:r>
              <a:rPr lang="en-US" sz="2100" dirty="0" smtClean="0">
                <a:solidFill>
                  <a:srgbClr val="000066"/>
                </a:solidFill>
              </a:rPr>
              <a:t> rollover to next calendar year if unused, so get clients to make gifts </a:t>
            </a:r>
            <a:r>
              <a:rPr lang="en-US" sz="2100" u="sng" dirty="0" smtClean="0">
                <a:solidFill>
                  <a:srgbClr val="000066"/>
                </a:solidFill>
              </a:rPr>
              <a:t>early</a:t>
            </a:r>
            <a:r>
              <a:rPr lang="en-US" sz="2100" dirty="0" smtClean="0">
                <a:solidFill>
                  <a:srgbClr val="000066"/>
                </a:solidFill>
              </a:rPr>
              <a:t> in the year.</a:t>
            </a:r>
          </a:p>
          <a:p>
            <a:pPr>
              <a:defRPr/>
            </a:pPr>
            <a:endParaRPr lang="en-US" sz="8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4008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More Detail on “Annual Exclusion” Gifts</a:t>
            </a:r>
            <a:endParaRPr lang="en-US" sz="3200" dirty="0" smtClean="0">
              <a:solidFill>
                <a:srgbClr val="000066"/>
              </a:solidFill>
            </a:endParaRPr>
          </a:p>
        </p:txBody>
      </p:sp>
      <p:sp>
        <p:nvSpPr>
          <p:cNvPr id="25603" name="Content Placeholder 2"/>
          <p:cNvSpPr>
            <a:spLocks noGrp="1"/>
          </p:cNvSpPr>
          <p:nvPr>
            <p:ph idx="1"/>
          </p:nvPr>
        </p:nvSpPr>
        <p:spPr>
          <a:xfrm>
            <a:off x="566738" y="1752600"/>
            <a:ext cx="8348662" cy="4267200"/>
          </a:xfrm>
        </p:spPr>
        <p:txBody>
          <a:bodyPr/>
          <a:lstStyle/>
          <a:p>
            <a:pPr marL="682625" indent="-450850">
              <a:spcAft>
                <a:spcPct val="20000"/>
              </a:spcAft>
              <a:buClr>
                <a:srgbClr val="000066"/>
              </a:buClr>
              <a:buFont typeface="Wingdings" pitchFamily="2" charset="2"/>
              <a:buChar char="q"/>
            </a:pPr>
            <a:r>
              <a:rPr lang="en-US" sz="2000" dirty="0" smtClean="0">
                <a:solidFill>
                  <a:srgbClr val="000066"/>
                </a:solidFill>
              </a:rPr>
              <a:t>To qualify for annual exclusion treatment, gift must be </a:t>
            </a:r>
            <a:r>
              <a:rPr lang="en-US" sz="2000" u="sng" dirty="0" smtClean="0">
                <a:solidFill>
                  <a:srgbClr val="000066"/>
                </a:solidFill>
              </a:rPr>
              <a:t>“completed</a:t>
            </a:r>
            <a:r>
              <a:rPr lang="en-US" sz="2000" dirty="0" smtClean="0">
                <a:solidFill>
                  <a:srgbClr val="000066"/>
                </a:solidFill>
              </a:rPr>
              <a:t>” and must be a </a:t>
            </a:r>
            <a:r>
              <a:rPr lang="en-US" sz="2000" u="sng" dirty="0" smtClean="0">
                <a:solidFill>
                  <a:srgbClr val="000066"/>
                </a:solidFill>
              </a:rPr>
              <a:t>“present interest</a:t>
            </a:r>
            <a:r>
              <a:rPr lang="en-US" sz="2000" dirty="0" smtClean="0">
                <a:solidFill>
                  <a:srgbClr val="000066"/>
                </a:solidFill>
              </a:rPr>
              <a:t>.” </a:t>
            </a:r>
          </a:p>
          <a:p>
            <a:pPr marL="914400" lvl="1" indent="-231775">
              <a:spcAft>
                <a:spcPct val="5000"/>
              </a:spcAft>
              <a:buClr>
                <a:srgbClr val="000066"/>
              </a:buClr>
              <a:buFont typeface="Wingdings" pitchFamily="2" charset="2"/>
              <a:buChar char="§"/>
            </a:pPr>
            <a:r>
              <a:rPr lang="en-US" sz="2000" b="1" u="sng" dirty="0" smtClean="0">
                <a:solidFill>
                  <a:srgbClr val="000066"/>
                </a:solidFill>
              </a:rPr>
              <a:t>PRACTICE TIP re: “completed” gift</a:t>
            </a:r>
            <a:r>
              <a:rPr lang="en-US" sz="2000" b="1" dirty="0" smtClean="0">
                <a:solidFill>
                  <a:srgbClr val="000066"/>
                </a:solidFill>
              </a:rPr>
              <a:t>: </a:t>
            </a:r>
          </a:p>
          <a:p>
            <a:pPr marL="1379538" lvl="2" indent="-233363">
              <a:spcAft>
                <a:spcPct val="5000"/>
              </a:spcAft>
              <a:buClr>
                <a:srgbClr val="000066"/>
              </a:buClr>
              <a:buFont typeface="Wingdings" pitchFamily="2" charset="2"/>
              <a:buChar char="Ø"/>
            </a:pPr>
            <a:r>
              <a:rPr lang="en-US" sz="1600" dirty="0" smtClean="0">
                <a:solidFill>
                  <a:srgbClr val="000066"/>
                </a:solidFill>
              </a:rPr>
              <a:t>Gift by check is complete when donor can no longer stop payment on it (i.e., when the donee deposits / cashes the check). </a:t>
            </a:r>
          </a:p>
          <a:p>
            <a:pPr marL="1379538" lvl="2" indent="-233363">
              <a:spcAft>
                <a:spcPct val="5000"/>
              </a:spcAft>
              <a:buClr>
                <a:srgbClr val="000066"/>
              </a:buClr>
              <a:buFont typeface="Wingdings" pitchFamily="2" charset="2"/>
              <a:buChar char="Ø"/>
            </a:pPr>
            <a:r>
              <a:rPr lang="en-US" sz="1600" b="1" u="sng" dirty="0" smtClean="0">
                <a:solidFill>
                  <a:srgbClr val="000066"/>
                </a:solidFill>
              </a:rPr>
              <a:t>EXAMPLE:</a:t>
            </a:r>
            <a:r>
              <a:rPr lang="en-US" sz="1600" dirty="0" smtClean="0">
                <a:solidFill>
                  <a:srgbClr val="000066"/>
                </a:solidFill>
              </a:rPr>
              <a:t> I write $15K check to Susan on </a:t>
            </a:r>
            <a:r>
              <a:rPr lang="en-US" sz="1600" u="sng" dirty="0" smtClean="0">
                <a:solidFill>
                  <a:srgbClr val="000066"/>
                </a:solidFill>
              </a:rPr>
              <a:t>Dec 31, </a:t>
            </a:r>
            <a:r>
              <a:rPr lang="en-US" sz="1600" u="sng" dirty="0" smtClean="0">
                <a:solidFill>
                  <a:srgbClr val="000066"/>
                </a:solidFill>
              </a:rPr>
              <a:t>2021</a:t>
            </a:r>
            <a:r>
              <a:rPr lang="en-US" sz="1600" dirty="0" smtClean="0">
                <a:solidFill>
                  <a:srgbClr val="000066"/>
                </a:solidFill>
              </a:rPr>
              <a:t>, </a:t>
            </a:r>
            <a:r>
              <a:rPr lang="en-US" sz="1600" dirty="0" smtClean="0">
                <a:solidFill>
                  <a:srgbClr val="000066"/>
                </a:solidFill>
              </a:rPr>
              <a:t>intending to make a </a:t>
            </a:r>
            <a:r>
              <a:rPr lang="en-US" sz="1600" dirty="0" smtClean="0">
                <a:solidFill>
                  <a:srgbClr val="000066"/>
                </a:solidFill>
              </a:rPr>
              <a:t>2021 </a:t>
            </a:r>
            <a:r>
              <a:rPr lang="en-US" sz="1600" dirty="0" smtClean="0">
                <a:solidFill>
                  <a:srgbClr val="000066"/>
                </a:solidFill>
              </a:rPr>
              <a:t>annual exclusion gift, but Susan cashes it Jan 1, </a:t>
            </a:r>
            <a:r>
              <a:rPr lang="en-US" sz="1600" dirty="0" smtClean="0">
                <a:solidFill>
                  <a:srgbClr val="000066"/>
                </a:solidFill>
              </a:rPr>
              <a:t>2022.  </a:t>
            </a:r>
            <a:r>
              <a:rPr lang="en-US" sz="1600" dirty="0" smtClean="0">
                <a:solidFill>
                  <a:srgbClr val="000066"/>
                </a:solidFill>
              </a:rPr>
              <a:t>That is a </a:t>
            </a:r>
            <a:r>
              <a:rPr lang="en-US" sz="1600" u="sng" dirty="0" smtClean="0">
                <a:solidFill>
                  <a:srgbClr val="000066"/>
                </a:solidFill>
              </a:rPr>
              <a:t>2022 </a:t>
            </a:r>
            <a:r>
              <a:rPr lang="en-US" sz="1600" u="sng" dirty="0" smtClean="0">
                <a:solidFill>
                  <a:srgbClr val="000066"/>
                </a:solidFill>
              </a:rPr>
              <a:t>gift</a:t>
            </a:r>
            <a:r>
              <a:rPr lang="en-US" sz="1600" dirty="0" smtClean="0">
                <a:solidFill>
                  <a:srgbClr val="000066"/>
                </a:solidFill>
              </a:rPr>
              <a:t>. </a:t>
            </a:r>
          </a:p>
          <a:p>
            <a:pPr marL="914400" lvl="1" indent="-231775">
              <a:spcAft>
                <a:spcPct val="5000"/>
              </a:spcAft>
              <a:buClr>
                <a:srgbClr val="000066"/>
              </a:buClr>
              <a:buFont typeface="Wingdings" pitchFamily="2" charset="2"/>
              <a:buChar char="§"/>
            </a:pPr>
            <a:r>
              <a:rPr lang="en-US" sz="2000" b="1" u="sng" dirty="0" smtClean="0">
                <a:solidFill>
                  <a:srgbClr val="000066"/>
                </a:solidFill>
              </a:rPr>
              <a:t>PRACTICE TIP re: “present interest”:</a:t>
            </a:r>
            <a:r>
              <a:rPr lang="en-US" sz="2000" b="1" dirty="0" smtClean="0">
                <a:solidFill>
                  <a:srgbClr val="000066"/>
                </a:solidFill>
              </a:rPr>
              <a:t> </a:t>
            </a:r>
          </a:p>
          <a:p>
            <a:pPr marL="1379538" lvl="2" indent="-233363">
              <a:spcAft>
                <a:spcPct val="5000"/>
              </a:spcAft>
              <a:buClr>
                <a:srgbClr val="000066"/>
              </a:buClr>
              <a:buFont typeface="Wingdings" pitchFamily="2" charset="2"/>
              <a:buChar char="Ø"/>
            </a:pPr>
            <a:r>
              <a:rPr lang="en-US" sz="1600" u="sng" dirty="0" smtClean="0">
                <a:solidFill>
                  <a:srgbClr val="000066"/>
                </a:solidFill>
              </a:rPr>
              <a:t>A gift to </a:t>
            </a:r>
            <a:r>
              <a:rPr lang="en-US" sz="1600" b="1" u="sng" dirty="0" smtClean="0">
                <a:solidFill>
                  <a:srgbClr val="000066"/>
                </a:solidFill>
              </a:rPr>
              <a:t>trust</a:t>
            </a:r>
            <a:r>
              <a:rPr lang="en-US" sz="1600" b="1" dirty="0" smtClean="0">
                <a:solidFill>
                  <a:srgbClr val="000066"/>
                </a:solidFill>
              </a:rPr>
              <a:t> </a:t>
            </a:r>
            <a:r>
              <a:rPr lang="en-US" sz="1600" dirty="0" smtClean="0">
                <a:solidFill>
                  <a:srgbClr val="000066"/>
                </a:solidFill>
              </a:rPr>
              <a:t>in which the beneficiary cannot withdraw principal </a:t>
            </a:r>
            <a:r>
              <a:rPr lang="en-US" sz="1600" u="sng" dirty="0" smtClean="0">
                <a:solidFill>
                  <a:srgbClr val="000066"/>
                </a:solidFill>
              </a:rPr>
              <a:t>won’t qualify.</a:t>
            </a:r>
          </a:p>
          <a:p>
            <a:pPr marL="1379538" lvl="2" indent="-233363">
              <a:spcAft>
                <a:spcPct val="5000"/>
              </a:spcAft>
              <a:buClr>
                <a:srgbClr val="000066"/>
              </a:buClr>
              <a:buFont typeface="Wingdings" pitchFamily="2" charset="2"/>
              <a:buChar char="Ø"/>
            </a:pPr>
            <a:r>
              <a:rPr lang="en-US" sz="1600" dirty="0" smtClean="0">
                <a:solidFill>
                  <a:srgbClr val="000066"/>
                </a:solidFill>
              </a:rPr>
              <a:t>Unless it is a “Crummey Trust” in which beneficiary has a right of withdrawal.</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330225" y="64008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Gifts for Education / Medical Care</a:t>
            </a:r>
            <a:endParaRPr lang="en-US" sz="3200" dirty="0" smtClean="0">
              <a:solidFill>
                <a:srgbClr val="000066"/>
              </a:solidFill>
            </a:endParaRPr>
          </a:p>
        </p:txBody>
      </p:sp>
      <p:sp>
        <p:nvSpPr>
          <p:cNvPr id="26627" name="Content Placeholder 2"/>
          <p:cNvSpPr>
            <a:spLocks noGrp="1"/>
          </p:cNvSpPr>
          <p:nvPr>
            <p:ph idx="1"/>
          </p:nvPr>
        </p:nvSpPr>
        <p:spPr>
          <a:xfrm>
            <a:off x="566738" y="2057400"/>
            <a:ext cx="8348662" cy="3962400"/>
          </a:xfrm>
        </p:spPr>
        <p:txBody>
          <a:bodyPr/>
          <a:lstStyle/>
          <a:p>
            <a:pPr marL="682625" indent="-450850">
              <a:spcAft>
                <a:spcPct val="20000"/>
              </a:spcAft>
              <a:buClr>
                <a:srgbClr val="000066"/>
              </a:buClr>
              <a:buFont typeface="Wingdings" pitchFamily="2" charset="2"/>
              <a:buChar char="q"/>
            </a:pPr>
            <a:r>
              <a:rPr lang="en-US" sz="2800" b="1" dirty="0" smtClean="0">
                <a:solidFill>
                  <a:srgbClr val="000066"/>
                </a:solidFill>
              </a:rPr>
              <a:t>§ 2503(e)</a:t>
            </a:r>
            <a:r>
              <a:rPr lang="en-US" sz="2800" dirty="0" smtClean="0">
                <a:solidFill>
                  <a:srgbClr val="000066"/>
                </a:solidFill>
              </a:rPr>
              <a:t> – A person can pay another person’s tuition and medical expenses w/o using any annual exclusion or gift/estate tax exemption</a:t>
            </a:r>
          </a:p>
          <a:p>
            <a:pPr marL="682625" indent="-450850">
              <a:spcAft>
                <a:spcPct val="20000"/>
              </a:spcAft>
              <a:buClr>
                <a:srgbClr val="000066"/>
              </a:buClr>
              <a:buFont typeface="Wingdings" pitchFamily="2" charset="2"/>
              <a:buChar char="q"/>
            </a:pPr>
            <a:r>
              <a:rPr lang="en-US" sz="2800" dirty="0" smtClean="0">
                <a:solidFill>
                  <a:srgbClr val="000066"/>
                </a:solidFill>
              </a:rPr>
              <a:t>Unlimited amounts</a:t>
            </a:r>
          </a:p>
          <a:p>
            <a:pPr marL="682625" indent="-450850">
              <a:spcAft>
                <a:spcPct val="20000"/>
              </a:spcAft>
              <a:buClr>
                <a:srgbClr val="000066"/>
              </a:buClr>
              <a:buFont typeface="Wingdings" pitchFamily="2" charset="2"/>
              <a:buChar char="q"/>
            </a:pPr>
            <a:r>
              <a:rPr lang="en-US" sz="2800" dirty="0" smtClean="0">
                <a:solidFill>
                  <a:srgbClr val="000066"/>
                </a:solidFill>
              </a:rPr>
              <a:t>No gift tax return required</a:t>
            </a:r>
          </a:p>
          <a:p>
            <a:pPr lvl="1"/>
            <a:endParaRPr lang="en-US" sz="800" dirty="0" smtClean="0">
              <a:solidFill>
                <a:srgbClr val="000066"/>
              </a:solidFill>
            </a:endParaRPr>
          </a:p>
          <a:p>
            <a:pPr lvl="1"/>
            <a:endParaRPr lang="en-US" sz="1800" dirty="0" smtClean="0">
              <a:solidFill>
                <a:srgbClr val="000066"/>
              </a:solidFill>
            </a:endParaRPr>
          </a:p>
          <a:p>
            <a:pPr lvl="1"/>
            <a:endParaRPr lang="en-US" sz="1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75475" y="64674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574675" y="304800"/>
            <a:ext cx="8001000" cy="1066800"/>
          </a:xfrm>
        </p:spPr>
        <p:txBody>
          <a:bodyPr/>
          <a:lstStyle/>
          <a:p>
            <a:pPr algn="ctr"/>
            <a:r>
              <a:rPr lang="en-US" sz="3200" b="1" dirty="0" smtClean="0">
                <a:solidFill>
                  <a:srgbClr val="000066"/>
                </a:solidFill>
              </a:rPr>
              <a:t>Gifts for Education / Medical Care</a:t>
            </a:r>
            <a:endParaRPr lang="en-US" sz="3200" dirty="0" smtClean="0">
              <a:solidFill>
                <a:srgbClr val="000066"/>
              </a:solidFill>
            </a:endParaRPr>
          </a:p>
        </p:txBody>
      </p:sp>
      <p:sp>
        <p:nvSpPr>
          <p:cNvPr id="32771" name="Content Placeholder 2"/>
          <p:cNvSpPr>
            <a:spLocks noGrp="1"/>
          </p:cNvSpPr>
          <p:nvPr>
            <p:ph idx="1"/>
          </p:nvPr>
        </p:nvSpPr>
        <p:spPr>
          <a:xfrm>
            <a:off x="566738" y="2057400"/>
            <a:ext cx="8348662" cy="3962400"/>
          </a:xfrm>
        </p:spPr>
        <p:txBody>
          <a:bodyPr/>
          <a:lstStyle/>
          <a:p>
            <a:pPr marL="682625" indent="-450850">
              <a:spcAft>
                <a:spcPct val="20000"/>
              </a:spcAft>
              <a:buClr>
                <a:srgbClr val="000066"/>
              </a:buClr>
              <a:buSzPct val="100000"/>
              <a:buFont typeface="Wingdings" pitchFamily="2" charset="2"/>
              <a:buChar char="q"/>
              <a:defRPr/>
            </a:pPr>
            <a:r>
              <a:rPr lang="en-US" sz="2000" b="1" u="sng" dirty="0" smtClean="0">
                <a:solidFill>
                  <a:srgbClr val="000066"/>
                </a:solidFill>
              </a:rPr>
              <a:t>PRACTICE TIPS</a:t>
            </a:r>
          </a:p>
          <a:p>
            <a:pPr marL="914400" lvl="1" indent="-231775">
              <a:spcAft>
                <a:spcPct val="5000"/>
              </a:spcAft>
              <a:buClr>
                <a:srgbClr val="000066"/>
              </a:buClr>
              <a:buSzPct val="100000"/>
              <a:buFont typeface="Wingdings" pitchFamily="2" charset="2"/>
              <a:buChar char="§"/>
              <a:defRPr/>
            </a:pPr>
            <a:r>
              <a:rPr lang="en-US" sz="1600" dirty="0" smtClean="0">
                <a:solidFill>
                  <a:srgbClr val="000066"/>
                </a:solidFill>
              </a:rPr>
              <a:t>Payment must be made </a:t>
            </a:r>
            <a:r>
              <a:rPr lang="en-US" sz="1600" u="sng" dirty="0" smtClean="0">
                <a:solidFill>
                  <a:srgbClr val="000066"/>
                </a:solidFill>
              </a:rPr>
              <a:t>directly</a:t>
            </a:r>
            <a:r>
              <a:rPr lang="en-US" sz="1600" dirty="0" smtClean="0">
                <a:solidFill>
                  <a:srgbClr val="000066"/>
                </a:solidFill>
              </a:rPr>
              <a:t> to the school / medical care provider</a:t>
            </a:r>
          </a:p>
          <a:p>
            <a:pPr marL="914400" lvl="1" indent="-231775">
              <a:spcAft>
                <a:spcPct val="5000"/>
              </a:spcAft>
              <a:buClr>
                <a:srgbClr val="000066"/>
              </a:buClr>
              <a:buSzPct val="100000"/>
              <a:buFont typeface="Wingdings" pitchFamily="2" charset="2"/>
              <a:buChar char="§"/>
              <a:defRPr/>
            </a:pPr>
            <a:r>
              <a:rPr lang="en-US" sz="1600" dirty="0" smtClean="0">
                <a:solidFill>
                  <a:srgbClr val="000066"/>
                </a:solidFill>
              </a:rPr>
              <a:t>“ Medical” </a:t>
            </a:r>
            <a:r>
              <a:rPr lang="en-US" sz="1600" u="sng" dirty="0" smtClean="0">
                <a:solidFill>
                  <a:srgbClr val="000066"/>
                </a:solidFill>
              </a:rPr>
              <a:t>does</a:t>
            </a:r>
            <a:r>
              <a:rPr lang="en-US" sz="1600" dirty="0" smtClean="0">
                <a:solidFill>
                  <a:srgbClr val="000066"/>
                </a:solidFill>
              </a:rPr>
              <a:t> include payment of medical insurance premiums</a:t>
            </a:r>
          </a:p>
          <a:p>
            <a:pPr marL="914400" lvl="1" indent="-231775">
              <a:spcAft>
                <a:spcPct val="5000"/>
              </a:spcAft>
              <a:buClr>
                <a:srgbClr val="000066"/>
              </a:buClr>
              <a:buSzPct val="100000"/>
              <a:buFont typeface="Wingdings" pitchFamily="2" charset="2"/>
              <a:buChar char="§"/>
              <a:defRPr/>
            </a:pPr>
            <a:r>
              <a:rPr lang="en-US" sz="1600" dirty="0" smtClean="0">
                <a:solidFill>
                  <a:srgbClr val="000066"/>
                </a:solidFill>
              </a:rPr>
              <a:t>“Tuition” </a:t>
            </a:r>
            <a:r>
              <a:rPr lang="en-US" sz="1600" u="sng" dirty="0" smtClean="0">
                <a:solidFill>
                  <a:srgbClr val="000066"/>
                </a:solidFill>
              </a:rPr>
              <a:t>does </a:t>
            </a:r>
            <a:r>
              <a:rPr lang="en-US" sz="1600" b="1" u="sng" dirty="0" smtClean="0">
                <a:solidFill>
                  <a:srgbClr val="000066"/>
                </a:solidFill>
              </a:rPr>
              <a:t>not</a:t>
            </a:r>
            <a:r>
              <a:rPr lang="en-US" sz="1600" u="sng" dirty="0" smtClean="0">
                <a:solidFill>
                  <a:srgbClr val="000066"/>
                </a:solidFill>
              </a:rPr>
              <a:t> include</a:t>
            </a:r>
            <a:r>
              <a:rPr lang="en-US" sz="1600" dirty="0" smtClean="0">
                <a:solidFill>
                  <a:srgbClr val="000066"/>
                </a:solidFill>
              </a:rPr>
              <a:t> books, room &amp; board. </a:t>
            </a:r>
          </a:p>
          <a:p>
            <a:pPr marL="1379538" lvl="2" indent="-233363">
              <a:spcAft>
                <a:spcPct val="5000"/>
              </a:spcAft>
              <a:buClr>
                <a:srgbClr val="000066"/>
              </a:buClr>
              <a:buSzPct val="100000"/>
              <a:buFont typeface="Wingdings" pitchFamily="2" charset="2"/>
              <a:buChar char="Ø"/>
              <a:defRPr/>
            </a:pPr>
            <a:r>
              <a:rPr lang="en-US" sz="1400" dirty="0" smtClean="0">
                <a:solidFill>
                  <a:srgbClr val="000066"/>
                </a:solidFill>
              </a:rPr>
              <a:t>Gray area:  schools which charge one “</a:t>
            </a:r>
            <a:r>
              <a:rPr lang="en-US" sz="1400" b="1" u="sng" dirty="0" smtClean="0">
                <a:solidFill>
                  <a:srgbClr val="000066"/>
                </a:solidFill>
              </a:rPr>
              <a:t>comprehensive fee</a:t>
            </a:r>
            <a:r>
              <a:rPr lang="en-US" sz="1400" dirty="0" smtClean="0">
                <a:solidFill>
                  <a:srgbClr val="000066"/>
                </a:solidFill>
              </a:rPr>
              <a:t>” not broken down by tuition vs. room &amp; board.</a:t>
            </a:r>
          </a:p>
          <a:p>
            <a:pPr marL="914400" lvl="1" indent="-231775">
              <a:spcAft>
                <a:spcPct val="5000"/>
              </a:spcAft>
              <a:buClr>
                <a:srgbClr val="000066"/>
              </a:buClr>
              <a:buSzPct val="100000"/>
              <a:buFont typeface="Wingdings" pitchFamily="2" charset="2"/>
              <a:buChar char="§"/>
              <a:defRPr/>
            </a:pPr>
            <a:r>
              <a:rPr lang="en-US" sz="2000" b="1" u="sng" dirty="0" smtClean="0">
                <a:solidFill>
                  <a:srgbClr val="000066"/>
                </a:solidFill>
              </a:rPr>
              <a:t>“Qualified” tuition provider</a:t>
            </a:r>
            <a:endParaRPr lang="en-US" sz="2000" dirty="0" smtClean="0">
              <a:solidFill>
                <a:srgbClr val="000066"/>
              </a:solidFill>
            </a:endParaRPr>
          </a:p>
          <a:p>
            <a:pPr marL="1379538" lvl="2" indent="-233363">
              <a:spcAft>
                <a:spcPct val="5000"/>
              </a:spcAft>
              <a:buClr>
                <a:srgbClr val="000066"/>
              </a:buClr>
              <a:buSzPct val="100000"/>
              <a:buFont typeface="Wingdings" pitchFamily="2" charset="2"/>
              <a:buChar char="Ø"/>
              <a:defRPr/>
            </a:pPr>
            <a:r>
              <a:rPr lang="en-US" sz="1400" dirty="0" smtClean="0">
                <a:solidFill>
                  <a:srgbClr val="000066"/>
                </a:solidFill>
              </a:rPr>
              <a:t>An edu org. described in IRC Sec.170(b)(1)(A)(ii); one that maintains a regular faculty &amp; curriculum, has a regularly enrolled body of students. Treas. Reg. § 1.170A-9(b)(1).  </a:t>
            </a:r>
          </a:p>
          <a:p>
            <a:pPr marL="1379538" lvl="2" indent="-233363">
              <a:spcAft>
                <a:spcPct val="5000"/>
              </a:spcAft>
              <a:buClr>
                <a:srgbClr val="000066"/>
              </a:buClr>
              <a:buSzPct val="100000"/>
              <a:buFont typeface="Wingdings" pitchFamily="2" charset="2"/>
              <a:buChar char="Ø"/>
              <a:defRPr/>
            </a:pPr>
            <a:r>
              <a:rPr lang="en-US" sz="1400" dirty="0" smtClean="0">
                <a:solidFill>
                  <a:srgbClr val="000066"/>
                </a:solidFill>
              </a:rPr>
              <a:t>The issue is fact-specific.  </a:t>
            </a:r>
            <a:r>
              <a:rPr lang="en-US" sz="1400" u="sng" dirty="0" smtClean="0">
                <a:solidFill>
                  <a:srgbClr val="000066"/>
                </a:solidFill>
              </a:rPr>
              <a:t>Do some research (priv. letter rulings, etc.) if it seems questionable</a:t>
            </a:r>
            <a:r>
              <a:rPr lang="en-US" sz="1400" dirty="0" smtClean="0">
                <a:solidFill>
                  <a:srgbClr val="000066"/>
                </a:solidFill>
              </a:rPr>
              <a:t>… </a:t>
            </a:r>
          </a:p>
          <a:p>
            <a:pPr marL="1379538" lvl="2" indent="-233363">
              <a:spcAft>
                <a:spcPct val="5000"/>
              </a:spcAft>
              <a:buClr>
                <a:srgbClr val="000066"/>
              </a:buClr>
              <a:buSzPct val="100000"/>
              <a:buFont typeface="Wingdings" pitchFamily="2" charset="2"/>
              <a:buChar char="Ø"/>
              <a:defRPr/>
            </a:pPr>
            <a:r>
              <a:rPr lang="en-US" sz="1400" u="sng" dirty="0" smtClean="0">
                <a:solidFill>
                  <a:srgbClr val="000066"/>
                </a:solidFill>
              </a:rPr>
              <a:t>PLRs</a:t>
            </a:r>
            <a:r>
              <a:rPr lang="en-US" sz="1400" dirty="0" smtClean="0">
                <a:solidFill>
                  <a:srgbClr val="000066"/>
                </a:solidFill>
              </a:rPr>
              <a:t>: Eight-week </a:t>
            </a:r>
            <a:r>
              <a:rPr lang="en-US" sz="1400" u="sng" dirty="0" smtClean="0">
                <a:solidFill>
                  <a:srgbClr val="000066"/>
                </a:solidFill>
              </a:rPr>
              <a:t>group yoga class</a:t>
            </a:r>
            <a:r>
              <a:rPr lang="en-US" sz="1400" dirty="0" smtClean="0">
                <a:solidFill>
                  <a:srgbClr val="000066"/>
                </a:solidFill>
              </a:rPr>
              <a:t>: yes.  </a:t>
            </a:r>
            <a:r>
              <a:rPr lang="en-US" sz="1400" u="sng" dirty="0" smtClean="0">
                <a:solidFill>
                  <a:srgbClr val="000066"/>
                </a:solidFill>
              </a:rPr>
              <a:t>Daycare center</a:t>
            </a:r>
            <a:r>
              <a:rPr lang="en-US" sz="1400" dirty="0" smtClean="0">
                <a:solidFill>
                  <a:srgbClr val="000066"/>
                </a:solidFill>
              </a:rPr>
              <a:t>: sometimes</a:t>
            </a:r>
            <a:r>
              <a:rPr lang="en-US" dirty="0" smtClean="0">
                <a:solidFill>
                  <a:srgbClr val="000066"/>
                </a:solidFill>
              </a:rPr>
              <a:t>.</a:t>
            </a:r>
            <a:endParaRPr lang="en-US" sz="800" dirty="0" smtClean="0">
              <a:solidFill>
                <a:srgbClr val="000066"/>
              </a:solidFill>
            </a:endParaRPr>
          </a:p>
          <a:p>
            <a:pPr lvl="1">
              <a:defRPr/>
            </a:pPr>
            <a:endParaRPr lang="en-US" sz="1800" dirty="0" smtClean="0">
              <a:solidFill>
                <a:srgbClr val="000066"/>
              </a:solidFill>
            </a:endParaRPr>
          </a:p>
          <a:p>
            <a:pPr lvl="1">
              <a:defRPr/>
            </a:pPr>
            <a:endParaRPr lang="en-US" sz="18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4674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REVIEW:  4 Types of Gifts</a:t>
            </a:r>
            <a:br>
              <a:rPr lang="en-US" sz="3200" b="1" dirty="0" smtClean="0"/>
            </a:br>
            <a:r>
              <a:rPr lang="en-US" sz="3200" b="1" dirty="0" smtClean="0"/>
              <a:t> to </a:t>
            </a:r>
            <a:r>
              <a:rPr lang="en-US" sz="3200" b="1" u="sng" dirty="0" smtClean="0"/>
              <a:t>Non-Spouse</a:t>
            </a:r>
            <a:endParaRPr lang="en-US" sz="3200" b="1" dirty="0"/>
          </a:p>
        </p:txBody>
      </p:sp>
      <p:sp>
        <p:nvSpPr>
          <p:cNvPr id="28675" name="Content Placeholder 2"/>
          <p:cNvSpPr>
            <a:spLocks noGrp="1"/>
          </p:cNvSpPr>
          <p:nvPr>
            <p:ph idx="1"/>
          </p:nvPr>
        </p:nvSpPr>
        <p:spPr>
          <a:xfrm>
            <a:off x="566738" y="2057400"/>
            <a:ext cx="8348662" cy="3962400"/>
          </a:xfrm>
        </p:spPr>
        <p:txBody>
          <a:bodyPr/>
          <a:lstStyle/>
          <a:p>
            <a:pPr lvl="1"/>
            <a:endParaRPr lang="en-US" sz="800" dirty="0" smtClean="0">
              <a:solidFill>
                <a:srgbClr val="000066"/>
              </a:solidFill>
            </a:endParaRPr>
          </a:p>
          <a:p>
            <a:pPr lvl="1"/>
            <a:endParaRPr lang="en-US" sz="1800" dirty="0" smtClean="0">
              <a:solidFill>
                <a:srgbClr val="000066"/>
              </a:solidFill>
            </a:endParaRPr>
          </a:p>
          <a:p>
            <a:pPr lvl="1"/>
            <a:endParaRPr lang="en-US" sz="1800" dirty="0" smtClean="0">
              <a:solidFill>
                <a:srgbClr val="000066"/>
              </a:solidFill>
            </a:endParaRPr>
          </a:p>
        </p:txBody>
      </p:sp>
      <p:graphicFrame>
        <p:nvGraphicFramePr>
          <p:cNvPr id="4" name="Group 45"/>
          <p:cNvGraphicFramePr>
            <a:graphicFrameLocks noGrp="1"/>
          </p:cNvGraphicFramePr>
          <p:nvPr>
            <p:extLst>
              <p:ext uri="{D42A27DB-BD31-4B8C-83A1-F6EECF244321}">
                <p14:modId xmlns:p14="http://schemas.microsoft.com/office/powerpoint/2010/main" val="686439667"/>
              </p:ext>
            </p:extLst>
          </p:nvPr>
        </p:nvGraphicFramePr>
        <p:xfrm>
          <a:off x="457200" y="1295400"/>
          <a:ext cx="8153400" cy="5134293"/>
        </p:xfrm>
        <a:graphic>
          <a:graphicData uri="http://schemas.openxmlformats.org/drawingml/2006/table">
            <a:tbl>
              <a:tblPr/>
              <a:tblGrid>
                <a:gridCol w="2606675">
                  <a:extLst>
                    <a:ext uri="{9D8B030D-6E8A-4147-A177-3AD203B41FA5}">
                      <a16:colId xmlns:a16="http://schemas.microsoft.com/office/drawing/2014/main" val="20000"/>
                    </a:ext>
                  </a:extLst>
                </a:gridCol>
                <a:gridCol w="2346325">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04800">
                <a:tc>
                  <a:txBody>
                    <a:bodyPr/>
                    <a:lstStyle/>
                    <a:p>
                      <a:pPr marL="0" marR="0" lvl="0" indent="0" algn="l" defTabSz="914400" rtl="0" eaLnBrk="1" fontAlgn="base" latinLnBrk="0" hangingPunct="1">
                        <a:lnSpc>
                          <a:spcPct val="100000"/>
                        </a:lnSpc>
                        <a:spcBef>
                          <a:spcPct val="20000"/>
                        </a:spcBef>
                        <a:spcAft>
                          <a:spcPct val="20000"/>
                        </a:spcAft>
                        <a:buClr>
                          <a:schemeClr val="tx2"/>
                        </a:buClr>
                        <a:buSzPct val="120000"/>
                        <a:buFont typeface="Wingdings" pitchFamily="2" charset="2"/>
                        <a:buNone/>
                        <a:tabLst/>
                      </a:pP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66"/>
                          </a:solidFill>
                          <a:effectLst/>
                          <a:latin typeface="Century Gothic" pitchFamily="34" charset="0"/>
                          <a:cs typeface="Arial" charset="0"/>
                        </a:rPr>
                        <a:t>Tax consequences</a:t>
                      </a:r>
                      <a:endParaRPr kumimoji="0" lang="en-US" sz="1800" b="1"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62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66"/>
                          </a:solidFill>
                          <a:effectLst/>
                          <a:latin typeface="Century Gothic" pitchFamily="34" charset="0"/>
                          <a:cs typeface="Arial" charset="0"/>
                        </a:rPr>
                        <a:t>Type of Gift</a:t>
                      </a:r>
                      <a:endParaRPr kumimoji="0" lang="en-US" sz="1800" b="1"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Gift tax </a:t>
                      </a:r>
                      <a:r>
                        <a:rPr kumimoji="0" lang="en-US" sz="1800" b="0" i="0" u="sng" strike="noStrike" cap="none" normalizeH="0" baseline="0" dirty="0" smtClean="0">
                          <a:ln>
                            <a:noFill/>
                          </a:ln>
                          <a:solidFill>
                            <a:srgbClr val="000066"/>
                          </a:solidFill>
                          <a:effectLst/>
                          <a:latin typeface="Century Gothic" pitchFamily="34" charset="0"/>
                          <a:cs typeface="Arial" charset="0"/>
                        </a:rPr>
                        <a:t>return</a:t>
                      </a:r>
                      <a:r>
                        <a:rPr kumimoji="0" lang="en-US" sz="1800" b="0" i="0" u="none" strike="noStrike" cap="none" normalizeH="0" baseline="0" dirty="0" smtClean="0">
                          <a:ln>
                            <a:noFill/>
                          </a:ln>
                          <a:solidFill>
                            <a:srgbClr val="000066"/>
                          </a:solidFill>
                          <a:effectLst/>
                          <a:latin typeface="Century Gothic" pitchFamily="34" charset="0"/>
                          <a:cs typeface="Arial" charset="0"/>
                        </a:rPr>
                        <a:t> must be filed?</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Gift </a:t>
                      </a:r>
                      <a:r>
                        <a:rPr kumimoji="0" lang="en-US" sz="1800" b="0" i="0" u="sng" strike="noStrike" cap="none" normalizeH="0" baseline="0" dirty="0" smtClean="0">
                          <a:ln>
                            <a:noFill/>
                          </a:ln>
                          <a:solidFill>
                            <a:srgbClr val="000066"/>
                          </a:solidFill>
                          <a:effectLst/>
                          <a:latin typeface="Century Gothic" pitchFamily="34" charset="0"/>
                          <a:cs typeface="Arial" charset="0"/>
                        </a:rPr>
                        <a:t>tax due</a:t>
                      </a:r>
                      <a:r>
                        <a:rPr kumimoji="0" lang="en-US" sz="1800" b="0" i="0" u="none" strike="noStrike" cap="none" normalizeH="0" baseline="0" dirty="0" smtClean="0">
                          <a:ln>
                            <a:noFill/>
                          </a:ln>
                          <a:solidFill>
                            <a:srgbClr val="000066"/>
                          </a:solidFill>
                          <a:effectLst/>
                          <a:latin typeface="Century Gothic" pitchFamily="34" charset="0"/>
                          <a:cs typeface="Arial" charset="0"/>
                        </a:rPr>
                        <a:t> at transfer?</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Uses up some of $</a:t>
                      </a:r>
                      <a:r>
                        <a:rPr kumimoji="0" lang="en-US" sz="1800" b="0" i="0" u="none" strike="noStrike" cap="none" normalizeH="0" baseline="0" dirty="0" err="1" smtClean="0">
                          <a:ln>
                            <a:noFill/>
                          </a:ln>
                          <a:solidFill>
                            <a:srgbClr val="000066"/>
                          </a:solidFill>
                          <a:effectLst/>
                          <a:latin typeface="Century Gothic" pitchFamily="34" charset="0"/>
                          <a:cs typeface="Arial" charset="0"/>
                        </a:rPr>
                        <a:t>11.7M</a:t>
                      </a:r>
                      <a:r>
                        <a:rPr kumimoji="0" lang="en-US" sz="1800" b="0" i="0" u="none" strike="noStrike" cap="none" normalizeH="0" baseline="0" dirty="0" smtClean="0">
                          <a:ln>
                            <a:noFill/>
                          </a:ln>
                          <a:solidFill>
                            <a:srgbClr val="000066"/>
                          </a:solidFill>
                          <a:effectLst/>
                          <a:latin typeface="Century Gothic" pitchFamily="34" charset="0"/>
                          <a:cs typeface="Arial" charset="0"/>
                        </a:rPr>
                        <a:t> </a:t>
                      </a:r>
                      <a:r>
                        <a:rPr kumimoji="0" lang="en-US" sz="1800" b="0" i="0" u="none" strike="noStrike" cap="none" normalizeH="0" baseline="0" dirty="0" smtClean="0">
                          <a:ln>
                            <a:noFill/>
                          </a:ln>
                          <a:solidFill>
                            <a:srgbClr val="000066"/>
                          </a:solidFill>
                          <a:effectLst/>
                          <a:latin typeface="Century Gothic" pitchFamily="34" charset="0"/>
                          <a:cs typeface="Arial" charset="0"/>
                        </a:rPr>
                        <a:t>estate tax exemption?</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69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Gift above $</a:t>
                      </a:r>
                      <a:r>
                        <a:rPr kumimoji="0" lang="en-US" sz="1800" b="0" i="0" u="none" strike="noStrike" cap="none" normalizeH="0" baseline="0" dirty="0" err="1" smtClean="0">
                          <a:ln>
                            <a:noFill/>
                          </a:ln>
                          <a:solidFill>
                            <a:srgbClr val="000066"/>
                          </a:solidFill>
                          <a:effectLst/>
                          <a:latin typeface="Century Gothic" pitchFamily="34" charset="0"/>
                          <a:cs typeface="Arial" charset="0"/>
                        </a:rPr>
                        <a:t>11.7M</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Yes</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Yes</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Yes; uses all exemption</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97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Gift between $16,000 and $</a:t>
                      </a:r>
                      <a:r>
                        <a:rPr kumimoji="0" lang="en-US" sz="1800" b="0" i="0" u="none" strike="noStrike" cap="none" normalizeH="0" baseline="0" dirty="0" err="1" smtClean="0">
                          <a:ln>
                            <a:noFill/>
                          </a:ln>
                          <a:solidFill>
                            <a:srgbClr val="000066"/>
                          </a:solidFill>
                          <a:effectLst/>
                          <a:latin typeface="Century Gothic" pitchFamily="34" charset="0"/>
                          <a:cs typeface="Arial" charset="0"/>
                        </a:rPr>
                        <a:t>11.7M</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Yes</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No</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Yes</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12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Palatino Linotype"/>
                          <a:cs typeface="Arial" charset="0"/>
                        </a:rPr>
                        <a:t>“</a:t>
                      </a:r>
                      <a:r>
                        <a:rPr kumimoji="0" lang="en-US" sz="1800" b="0" i="0" u="none" strike="noStrike" cap="none" normalizeH="0" baseline="0" dirty="0" smtClean="0">
                          <a:ln>
                            <a:noFill/>
                          </a:ln>
                          <a:solidFill>
                            <a:srgbClr val="000066"/>
                          </a:solidFill>
                          <a:effectLst/>
                          <a:latin typeface="Century Gothic" pitchFamily="34" charset="0"/>
                          <a:cs typeface="Arial" charset="0"/>
                        </a:rPr>
                        <a:t>Annual Exclusion</a:t>
                      </a:r>
                      <a:r>
                        <a:rPr kumimoji="0" lang="en-US" sz="1800" b="0" i="0" u="none" strike="noStrike" cap="none" normalizeH="0" baseline="0" dirty="0" smtClean="0">
                          <a:ln>
                            <a:noFill/>
                          </a:ln>
                          <a:solidFill>
                            <a:srgbClr val="000066"/>
                          </a:solidFill>
                          <a:effectLst/>
                          <a:latin typeface="Palatino Linotype"/>
                          <a:cs typeface="Arial" charset="0"/>
                        </a:rPr>
                        <a:t>”</a:t>
                      </a:r>
                      <a:r>
                        <a:rPr kumimoji="0" lang="en-US" sz="1800" b="0" i="0" u="none" strike="noStrike" cap="none" normalizeH="0" baseline="0" dirty="0" smtClean="0">
                          <a:ln>
                            <a:noFill/>
                          </a:ln>
                          <a:solidFill>
                            <a:srgbClr val="000066"/>
                          </a:solidFill>
                          <a:effectLst/>
                          <a:latin typeface="Century Gothic" pitchFamily="34" charset="0"/>
                          <a:cs typeface="Arial" charset="0"/>
                        </a:rPr>
                        <a:t> gift of $15,000 or less of a "present interest"</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*Usually* no, unless discounts are being taken, etc. </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No</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No</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011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Payment of medical bills/tuition on behalf of someone else</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No</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No</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66"/>
                          </a:solidFill>
                          <a:effectLst/>
                          <a:latin typeface="Century Gothic" pitchFamily="34" charset="0"/>
                          <a:cs typeface="Arial" charset="0"/>
                        </a:rPr>
                        <a:t>No</a:t>
                      </a:r>
                      <a:endParaRPr kumimoji="0" lang="en-US" sz="1800" b="0" i="0" u="none" strike="noStrike" cap="none" normalizeH="0" baseline="0" dirty="0" smtClean="0">
                        <a:ln>
                          <a:noFill/>
                        </a:ln>
                        <a:solidFill>
                          <a:srgbClr val="000066"/>
                        </a:solidFill>
                        <a:effectLst/>
                        <a:latin typeface="Century Gothic"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287296" y="65436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sz="3200" b="1" dirty="0" smtClean="0">
                <a:solidFill>
                  <a:srgbClr val="000066"/>
                </a:solidFill>
              </a:rPr>
              <a:t>Gifting Mechanisms / Four Options for Form of Gift</a:t>
            </a:r>
            <a:endParaRPr lang="en-US" sz="3200" dirty="0" smtClean="0">
              <a:solidFill>
                <a:srgbClr val="000066"/>
              </a:solidFill>
            </a:endParaRPr>
          </a:p>
        </p:txBody>
      </p:sp>
      <p:sp>
        <p:nvSpPr>
          <p:cNvPr id="34819" name="Content Placeholder 2"/>
          <p:cNvSpPr>
            <a:spLocks noGrp="1"/>
          </p:cNvSpPr>
          <p:nvPr>
            <p:ph sz="half" idx="1"/>
          </p:nvPr>
        </p:nvSpPr>
        <p:spPr>
          <a:xfrm>
            <a:off x="566738" y="2057400"/>
            <a:ext cx="3924300" cy="3962400"/>
          </a:xfrm>
        </p:spPr>
        <p:txBody>
          <a:bodyPr/>
          <a:lstStyle/>
          <a:p>
            <a:pPr marL="342900" indent="-342900">
              <a:lnSpc>
                <a:spcPct val="90000"/>
              </a:lnSpc>
              <a:spcAft>
                <a:spcPct val="20000"/>
              </a:spcAft>
              <a:buClr>
                <a:srgbClr val="000066"/>
              </a:buClr>
              <a:buSzPct val="100000"/>
              <a:buFont typeface="Wingdings" pitchFamily="2" charset="2"/>
              <a:buChar char="q"/>
              <a:defRPr/>
            </a:pPr>
            <a:r>
              <a:rPr lang="en-US" sz="2400" b="1" u="sng" dirty="0" smtClean="0">
                <a:solidFill>
                  <a:srgbClr val="000066"/>
                </a:solidFill>
              </a:rPr>
              <a:t>Outright Gift</a:t>
            </a:r>
          </a:p>
          <a:p>
            <a:pPr marL="742950" lvl="1" indent="-285750">
              <a:lnSpc>
                <a:spcPct val="90000"/>
              </a:lnSpc>
              <a:spcAft>
                <a:spcPct val="5000"/>
              </a:spcAft>
              <a:buClr>
                <a:srgbClr val="000066"/>
              </a:buClr>
              <a:buSzPct val="100000"/>
              <a:buFont typeface="Wingdings" pitchFamily="2" charset="2"/>
              <a:buChar char="§"/>
              <a:defRPr/>
            </a:pPr>
            <a:r>
              <a:rPr lang="en-US" u="sng" dirty="0" smtClean="0">
                <a:solidFill>
                  <a:srgbClr val="000066"/>
                </a:solidFill>
              </a:rPr>
              <a:t>Pro:</a:t>
            </a:r>
            <a:r>
              <a:rPr lang="en-US" dirty="0" smtClean="0">
                <a:solidFill>
                  <a:srgbClr val="000066"/>
                </a:solidFill>
              </a:rPr>
              <a:t>  </a:t>
            </a:r>
          </a:p>
          <a:p>
            <a:pPr marL="914400" lvl="2" indent="-231775">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simple</a:t>
            </a:r>
          </a:p>
          <a:p>
            <a:pPr marL="914400" lvl="2" indent="-231775">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low-cost</a:t>
            </a:r>
          </a:p>
          <a:p>
            <a:pPr marL="742950" lvl="1" indent="-285750">
              <a:lnSpc>
                <a:spcPct val="90000"/>
              </a:lnSpc>
              <a:spcAft>
                <a:spcPct val="5000"/>
              </a:spcAft>
              <a:buClr>
                <a:schemeClr val="tx2"/>
              </a:buClr>
              <a:buSzPct val="50000"/>
              <a:buFont typeface="Wingdings" pitchFamily="2" charset="2"/>
              <a:buChar char="q"/>
              <a:defRPr/>
            </a:pPr>
            <a:endParaRPr lang="en-US" sz="800" dirty="0" smtClean="0">
              <a:solidFill>
                <a:srgbClr val="000066"/>
              </a:solidFill>
            </a:endParaRPr>
          </a:p>
          <a:p>
            <a:pPr marL="742950" lvl="1" indent="-285750">
              <a:lnSpc>
                <a:spcPct val="90000"/>
              </a:lnSpc>
              <a:spcAft>
                <a:spcPct val="5000"/>
              </a:spcAft>
              <a:buClr>
                <a:srgbClr val="000066"/>
              </a:buClr>
              <a:buSzPct val="100000"/>
              <a:buFont typeface="Wingdings" pitchFamily="2" charset="2"/>
              <a:buChar char="§"/>
              <a:defRPr/>
            </a:pPr>
            <a:r>
              <a:rPr lang="en-US" u="sng" dirty="0" smtClean="0">
                <a:solidFill>
                  <a:srgbClr val="000066"/>
                </a:solidFill>
              </a:rPr>
              <a:t>Con</a:t>
            </a:r>
            <a:r>
              <a:rPr lang="en-US" dirty="0" smtClean="0">
                <a:solidFill>
                  <a:srgbClr val="000066"/>
                </a:solidFill>
              </a:rPr>
              <a:t>:  </a:t>
            </a:r>
          </a:p>
          <a:p>
            <a:pPr marL="914400" lvl="2" indent="-231775">
              <a:lnSpc>
                <a:spcPct val="90000"/>
              </a:lnSpc>
              <a:spcAft>
                <a:spcPct val="5000"/>
              </a:spcAft>
              <a:buClr>
                <a:srgbClr val="000066"/>
              </a:buClr>
              <a:buSzPct val="100000"/>
              <a:buFont typeface="Wingdings" pitchFamily="2" charset="2"/>
              <a:buChar char="Ø"/>
              <a:defRPr/>
            </a:pPr>
            <a:r>
              <a:rPr lang="en-US" sz="1600" u="sng" dirty="0" smtClean="0">
                <a:solidFill>
                  <a:srgbClr val="000066"/>
                </a:solidFill>
              </a:rPr>
              <a:t>lack of control</a:t>
            </a:r>
            <a:r>
              <a:rPr lang="en-US" sz="1600" dirty="0" smtClean="0">
                <a:solidFill>
                  <a:srgbClr val="000066"/>
                </a:solidFill>
              </a:rPr>
              <a:t> over how donee uses it.  </a:t>
            </a:r>
          </a:p>
          <a:p>
            <a:pPr marL="914400" lvl="2" indent="-231775">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outright gifts sometimes not appropriate, i.e. $15,000 to a 16 year old</a:t>
            </a:r>
          </a:p>
          <a:p>
            <a:pPr lvl="1">
              <a:defRPr/>
            </a:pPr>
            <a:endParaRPr lang="en-US" sz="800" dirty="0" smtClean="0">
              <a:solidFill>
                <a:srgbClr val="000066"/>
              </a:solidFill>
            </a:endParaRPr>
          </a:p>
          <a:p>
            <a:pPr lvl="1">
              <a:defRPr/>
            </a:pPr>
            <a:endParaRPr lang="en-US" sz="1800" dirty="0" smtClean="0">
              <a:solidFill>
                <a:srgbClr val="000066"/>
              </a:solidFill>
            </a:endParaRPr>
          </a:p>
          <a:p>
            <a:pPr lvl="1">
              <a:defRPr/>
            </a:pPr>
            <a:endParaRPr lang="en-US" sz="1800" dirty="0" smtClean="0">
              <a:solidFill>
                <a:srgbClr val="000066"/>
              </a:solidFill>
            </a:endParaRPr>
          </a:p>
        </p:txBody>
      </p:sp>
      <p:sp>
        <p:nvSpPr>
          <p:cNvPr id="29700" name="Content Placeholder 3"/>
          <p:cNvSpPr>
            <a:spLocks noGrp="1"/>
          </p:cNvSpPr>
          <p:nvPr>
            <p:ph sz="half" idx="2"/>
          </p:nvPr>
        </p:nvSpPr>
        <p:spPr>
          <a:xfrm>
            <a:off x="4419600" y="2057400"/>
            <a:ext cx="4267200" cy="3962400"/>
          </a:xfrm>
        </p:spPr>
        <p:txBody>
          <a:bodyPr/>
          <a:lstStyle/>
          <a:p>
            <a:pPr marL="342900" indent="-342900">
              <a:lnSpc>
                <a:spcPct val="90000"/>
              </a:lnSpc>
              <a:spcAft>
                <a:spcPct val="20000"/>
              </a:spcAft>
              <a:buClr>
                <a:srgbClr val="000066"/>
              </a:buClr>
              <a:buFont typeface="Wingdings" pitchFamily="2" charset="2"/>
              <a:buChar char="q"/>
            </a:pPr>
            <a:r>
              <a:rPr lang="en-US" sz="2400" b="1" u="sng" dirty="0" smtClean="0">
                <a:solidFill>
                  <a:srgbClr val="000066"/>
                </a:solidFill>
              </a:rPr>
              <a:t>UTMA Account</a:t>
            </a:r>
          </a:p>
          <a:p>
            <a:pPr marL="742950" lvl="1" indent="-285750">
              <a:lnSpc>
                <a:spcPct val="90000"/>
              </a:lnSpc>
              <a:spcAft>
                <a:spcPct val="5000"/>
              </a:spcAft>
              <a:buClr>
                <a:srgbClr val="000066"/>
              </a:buClr>
              <a:buFont typeface="Wingdings" pitchFamily="2" charset="2"/>
              <a:buChar char="§"/>
            </a:pPr>
            <a:r>
              <a:rPr lang="en-US" u="sng" dirty="0" smtClean="0">
                <a:solidFill>
                  <a:srgbClr val="000066"/>
                </a:solidFill>
              </a:rPr>
              <a:t>Pro</a:t>
            </a:r>
            <a:r>
              <a:rPr lang="en-US" dirty="0" smtClean="0">
                <a:solidFill>
                  <a:srgbClr val="000066"/>
                </a:solidFill>
              </a:rPr>
              <a:t>: </a:t>
            </a:r>
          </a:p>
          <a:p>
            <a:pPr marL="914400" lvl="2" indent="-231775">
              <a:lnSpc>
                <a:spcPct val="90000"/>
              </a:lnSpc>
              <a:spcAft>
                <a:spcPct val="5000"/>
              </a:spcAft>
              <a:buClr>
                <a:srgbClr val="000066"/>
              </a:buClr>
              <a:buFont typeface="Wingdings" pitchFamily="2" charset="2"/>
              <a:buChar char="Ø"/>
            </a:pPr>
            <a:r>
              <a:rPr lang="en-US" sz="1600" dirty="0" smtClean="0">
                <a:solidFill>
                  <a:srgbClr val="000066"/>
                </a:solidFill>
              </a:rPr>
              <a:t>simple</a:t>
            </a:r>
          </a:p>
          <a:p>
            <a:pPr marL="914400" lvl="2" indent="-231775">
              <a:lnSpc>
                <a:spcPct val="90000"/>
              </a:lnSpc>
              <a:spcAft>
                <a:spcPct val="5000"/>
              </a:spcAft>
              <a:buClr>
                <a:srgbClr val="000066"/>
              </a:buClr>
              <a:buFont typeface="Wingdings" pitchFamily="2" charset="2"/>
              <a:buChar char="Ø"/>
            </a:pPr>
            <a:r>
              <a:rPr lang="en-US" sz="1600" dirty="0" smtClean="0">
                <a:solidFill>
                  <a:srgbClr val="000066"/>
                </a:solidFill>
              </a:rPr>
              <a:t>can control beyond age 15/16 (up to age 18/21)</a:t>
            </a:r>
          </a:p>
          <a:p>
            <a:pPr marL="742950" lvl="1" indent="-285750">
              <a:lnSpc>
                <a:spcPct val="90000"/>
              </a:lnSpc>
              <a:spcAft>
                <a:spcPct val="5000"/>
              </a:spcAft>
              <a:buClr>
                <a:srgbClr val="000066"/>
              </a:buClr>
              <a:buFont typeface="Wingdings" pitchFamily="2" charset="2"/>
              <a:buChar char="§"/>
            </a:pPr>
            <a:r>
              <a:rPr lang="en-US" u="sng" dirty="0" smtClean="0">
                <a:solidFill>
                  <a:srgbClr val="000066"/>
                </a:solidFill>
              </a:rPr>
              <a:t>Con:</a:t>
            </a:r>
            <a:r>
              <a:rPr lang="en-US" dirty="0" smtClean="0">
                <a:solidFill>
                  <a:srgbClr val="000066"/>
                </a:solidFill>
              </a:rPr>
              <a:t> </a:t>
            </a:r>
          </a:p>
          <a:p>
            <a:pPr marL="914400" lvl="2" indent="-231775">
              <a:lnSpc>
                <a:spcPct val="90000"/>
              </a:lnSpc>
              <a:spcAft>
                <a:spcPct val="5000"/>
              </a:spcAft>
              <a:buClr>
                <a:srgbClr val="000066"/>
              </a:buClr>
              <a:buFont typeface="Wingdings" pitchFamily="2" charset="2"/>
              <a:buChar char="Ø"/>
            </a:pPr>
            <a:r>
              <a:rPr lang="en-US" sz="1600" dirty="0" smtClean="0">
                <a:solidFill>
                  <a:srgbClr val="000066"/>
                </a:solidFill>
              </a:rPr>
              <a:t>outright at 18/21, which is still young</a:t>
            </a:r>
          </a:p>
          <a:p>
            <a:pPr marL="914400" lvl="2" indent="-231775">
              <a:lnSpc>
                <a:spcPct val="90000"/>
              </a:lnSpc>
              <a:spcAft>
                <a:spcPct val="5000"/>
              </a:spcAft>
              <a:buClr>
                <a:srgbClr val="000066"/>
              </a:buClr>
              <a:buFont typeface="Wingdings" pitchFamily="2" charset="2"/>
              <a:buChar char="Ø"/>
            </a:pPr>
            <a:r>
              <a:rPr lang="en-US" sz="1600" dirty="0" smtClean="0">
                <a:solidFill>
                  <a:srgbClr val="000066"/>
                </a:solidFill>
              </a:rPr>
              <a:t>possibility of “</a:t>
            </a:r>
            <a:r>
              <a:rPr lang="en-US" sz="1600" u="sng" dirty="0" smtClean="0">
                <a:solidFill>
                  <a:srgbClr val="000066"/>
                </a:solidFill>
              </a:rPr>
              <a:t>kiddie tax</a:t>
            </a:r>
            <a:r>
              <a:rPr lang="en-US" sz="1600" dirty="0" smtClean="0">
                <a:solidFill>
                  <a:srgbClr val="000066"/>
                </a:solidFill>
              </a:rPr>
              <a:t>” to parents at highest inc. tax rates</a:t>
            </a:r>
          </a:p>
          <a:p>
            <a:pPr marL="914400" lvl="2" indent="-231775">
              <a:lnSpc>
                <a:spcPct val="90000"/>
              </a:lnSpc>
              <a:spcAft>
                <a:spcPct val="5000"/>
              </a:spcAft>
              <a:buClr>
                <a:srgbClr val="000066"/>
              </a:buClr>
              <a:buFont typeface="Wingdings" pitchFamily="2" charset="2"/>
              <a:buChar char="Ø"/>
            </a:pPr>
            <a:r>
              <a:rPr lang="en-US" sz="1600" dirty="0" smtClean="0">
                <a:solidFill>
                  <a:srgbClr val="000066"/>
                </a:solidFill>
              </a:rPr>
              <a:t>asset of child in </a:t>
            </a:r>
            <a:r>
              <a:rPr lang="en-US" sz="1600" u="sng" dirty="0" smtClean="0">
                <a:solidFill>
                  <a:srgbClr val="000066"/>
                </a:solidFill>
              </a:rPr>
              <a:t>financial aid formulas </a:t>
            </a:r>
            <a:r>
              <a:rPr lang="en-US" sz="1600" dirty="0" smtClean="0">
                <a:solidFill>
                  <a:srgbClr val="000066"/>
                </a:solidFill>
              </a:rPr>
              <a:t>(heavy weight)</a:t>
            </a: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437312"/>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sz="3200" b="1" dirty="0" smtClean="0">
                <a:solidFill>
                  <a:srgbClr val="000066"/>
                </a:solidFill>
              </a:rPr>
              <a:t>Gifting Mechanisms / Four Options for Form of Gift</a:t>
            </a:r>
            <a:endParaRPr lang="en-US" sz="3200" dirty="0" smtClean="0">
              <a:solidFill>
                <a:srgbClr val="000066"/>
              </a:solidFill>
            </a:endParaRPr>
          </a:p>
        </p:txBody>
      </p:sp>
      <p:sp>
        <p:nvSpPr>
          <p:cNvPr id="34819" name="Content Placeholder 2"/>
          <p:cNvSpPr>
            <a:spLocks noGrp="1"/>
          </p:cNvSpPr>
          <p:nvPr>
            <p:ph sz="half" idx="1"/>
          </p:nvPr>
        </p:nvSpPr>
        <p:spPr>
          <a:xfrm>
            <a:off x="381000" y="2057400"/>
            <a:ext cx="4110038" cy="4114800"/>
          </a:xfrm>
        </p:spPr>
        <p:txBody>
          <a:bodyPr/>
          <a:lstStyle/>
          <a:p>
            <a:pPr marL="342900" indent="-342900">
              <a:lnSpc>
                <a:spcPct val="90000"/>
              </a:lnSpc>
              <a:spcAft>
                <a:spcPct val="20000"/>
              </a:spcAft>
              <a:buClr>
                <a:srgbClr val="000066"/>
              </a:buClr>
              <a:buSzPct val="100000"/>
              <a:buFont typeface="Wingdings" pitchFamily="2" charset="2"/>
              <a:buChar char="q"/>
              <a:defRPr/>
            </a:pPr>
            <a:r>
              <a:rPr lang="en-US" sz="2400" b="1" u="sng" dirty="0" smtClean="0">
                <a:solidFill>
                  <a:srgbClr val="000066"/>
                </a:solidFill>
              </a:rPr>
              <a:t>IRREV Trust</a:t>
            </a:r>
          </a:p>
          <a:p>
            <a:pPr marL="742950" lvl="1" indent="-285750">
              <a:lnSpc>
                <a:spcPct val="90000"/>
              </a:lnSpc>
              <a:spcAft>
                <a:spcPct val="5000"/>
              </a:spcAft>
              <a:buClr>
                <a:srgbClr val="000066"/>
              </a:buClr>
              <a:buSzPct val="100000"/>
              <a:buFont typeface="Wingdings" pitchFamily="2" charset="2"/>
              <a:buChar char="§"/>
              <a:defRPr/>
            </a:pPr>
            <a:r>
              <a:rPr lang="en-US" u="sng" dirty="0" smtClean="0">
                <a:solidFill>
                  <a:srgbClr val="000066"/>
                </a:solidFill>
              </a:rPr>
              <a:t>Pro:</a:t>
            </a:r>
            <a:r>
              <a:rPr lang="en-US" dirty="0" smtClean="0">
                <a:solidFill>
                  <a:srgbClr val="000066"/>
                </a:solidFill>
              </a:rPr>
              <a:t>  </a:t>
            </a:r>
          </a:p>
          <a:p>
            <a:pPr marL="1143000" lvl="2" indent="-228600">
              <a:lnSpc>
                <a:spcPct val="90000"/>
              </a:lnSpc>
              <a:spcAft>
                <a:spcPct val="5000"/>
              </a:spcAft>
              <a:buClr>
                <a:srgbClr val="000066"/>
              </a:buClr>
              <a:buSzPct val="100000"/>
              <a:buFont typeface="Wingdings" pitchFamily="2" charset="2"/>
              <a:buChar char="Ø"/>
              <a:defRPr/>
            </a:pPr>
            <a:r>
              <a:rPr lang="en-US" sz="1600" u="sng" dirty="0" smtClean="0">
                <a:solidFill>
                  <a:srgbClr val="000066"/>
                </a:solidFill>
              </a:rPr>
              <a:t>control</a:t>
            </a:r>
            <a:endParaRPr lang="en-US" sz="1600" dirty="0" smtClean="0">
              <a:solidFill>
                <a:srgbClr val="000066"/>
              </a:solidFill>
            </a:endParaRPr>
          </a:p>
          <a:p>
            <a:pPr marL="1143000" lvl="2" indent="-228600">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ability to hold in </a:t>
            </a:r>
            <a:r>
              <a:rPr lang="en-US" sz="1600" u="sng" dirty="0" smtClean="0">
                <a:solidFill>
                  <a:srgbClr val="000066"/>
                </a:solidFill>
              </a:rPr>
              <a:t>one pool</a:t>
            </a:r>
            <a:r>
              <a:rPr lang="en-US" sz="1600" dirty="0" smtClean="0">
                <a:solidFill>
                  <a:srgbClr val="000066"/>
                </a:solidFill>
              </a:rPr>
              <a:t> for multiple beneficiaries </a:t>
            </a:r>
          </a:p>
          <a:p>
            <a:pPr marL="1143000" lvl="2" indent="-228600">
              <a:lnSpc>
                <a:spcPct val="90000"/>
              </a:lnSpc>
              <a:spcAft>
                <a:spcPct val="5000"/>
              </a:spcAft>
              <a:buClr>
                <a:srgbClr val="000066"/>
              </a:buClr>
              <a:buSzPct val="100000"/>
              <a:buFont typeface="Wingdings" pitchFamily="2" charset="2"/>
              <a:buChar char="Ø"/>
              <a:defRPr/>
            </a:pPr>
            <a:r>
              <a:rPr lang="en-US" sz="1600" u="sng" dirty="0" smtClean="0">
                <a:solidFill>
                  <a:srgbClr val="000066"/>
                </a:solidFill>
              </a:rPr>
              <a:t>protection </a:t>
            </a:r>
            <a:r>
              <a:rPr lang="en-US" sz="1600" dirty="0" smtClean="0">
                <a:solidFill>
                  <a:srgbClr val="000066"/>
                </a:solidFill>
              </a:rPr>
              <a:t>(from creditors; of gov’t benefits for special needs beneficiary; divorce)</a:t>
            </a:r>
          </a:p>
          <a:p>
            <a:pPr marL="742950" lvl="1" indent="-285750">
              <a:lnSpc>
                <a:spcPct val="90000"/>
              </a:lnSpc>
              <a:spcAft>
                <a:spcPct val="5000"/>
              </a:spcAft>
              <a:buClr>
                <a:srgbClr val="000066"/>
              </a:buClr>
              <a:buSzPct val="100000"/>
              <a:buFont typeface="Wingdings" pitchFamily="2" charset="2"/>
              <a:buChar char="§"/>
              <a:defRPr/>
            </a:pPr>
            <a:r>
              <a:rPr lang="en-US" u="sng" dirty="0" smtClean="0">
                <a:solidFill>
                  <a:srgbClr val="000066"/>
                </a:solidFill>
              </a:rPr>
              <a:t>Con</a:t>
            </a:r>
            <a:r>
              <a:rPr lang="en-US" dirty="0" smtClean="0">
                <a:solidFill>
                  <a:srgbClr val="000066"/>
                </a:solidFill>
              </a:rPr>
              <a:t>:  </a:t>
            </a:r>
          </a:p>
          <a:p>
            <a:pPr marL="1143000" lvl="2" indent="-228600">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trust </a:t>
            </a:r>
            <a:r>
              <a:rPr lang="en-US" sz="1600" u="sng" dirty="0" smtClean="0">
                <a:solidFill>
                  <a:srgbClr val="000066"/>
                </a:solidFill>
              </a:rPr>
              <a:t>income tax</a:t>
            </a:r>
            <a:r>
              <a:rPr lang="en-US" sz="1600" dirty="0" smtClean="0">
                <a:solidFill>
                  <a:srgbClr val="000066"/>
                </a:solidFill>
              </a:rPr>
              <a:t> issues</a:t>
            </a:r>
          </a:p>
          <a:p>
            <a:pPr marL="1143000" lvl="2" indent="-228600">
              <a:lnSpc>
                <a:spcPct val="90000"/>
              </a:lnSpc>
              <a:spcAft>
                <a:spcPct val="5000"/>
              </a:spcAft>
              <a:buClr>
                <a:srgbClr val="000066"/>
              </a:buClr>
              <a:buSzPct val="100000"/>
              <a:buFont typeface="Wingdings" pitchFamily="2" charset="2"/>
              <a:buChar char="Ø"/>
              <a:defRPr/>
            </a:pPr>
            <a:r>
              <a:rPr lang="en-US" sz="1600" u="sng" dirty="0" smtClean="0">
                <a:solidFill>
                  <a:srgbClr val="000066"/>
                </a:solidFill>
              </a:rPr>
              <a:t>cost &amp; complexity</a:t>
            </a:r>
          </a:p>
          <a:p>
            <a:pPr marL="1143000" lvl="2" indent="-228600">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choice of trustee</a:t>
            </a:r>
          </a:p>
          <a:p>
            <a:pPr marL="1143000" lvl="2" indent="-228600">
              <a:lnSpc>
                <a:spcPct val="90000"/>
              </a:lnSpc>
              <a:spcAft>
                <a:spcPct val="5000"/>
              </a:spcAft>
              <a:buClr>
                <a:srgbClr val="000066"/>
              </a:buClr>
              <a:buSzPct val="100000"/>
              <a:buFont typeface="Wingdings" pitchFamily="2" charset="2"/>
              <a:buChar char="Ø"/>
              <a:defRPr/>
            </a:pPr>
            <a:r>
              <a:rPr lang="en-US" sz="1600" dirty="0" smtClean="0">
                <a:solidFill>
                  <a:srgbClr val="000066"/>
                </a:solidFill>
              </a:rPr>
              <a:t>may need Crummey powers</a:t>
            </a:r>
          </a:p>
          <a:p>
            <a:pPr marL="914400" lvl="2" indent="-231775">
              <a:lnSpc>
                <a:spcPct val="90000"/>
              </a:lnSpc>
              <a:spcAft>
                <a:spcPct val="5000"/>
              </a:spcAft>
              <a:buClr>
                <a:srgbClr val="000066"/>
              </a:buClr>
              <a:buSzPct val="100000"/>
              <a:buFont typeface="Wingdings" pitchFamily="2" charset="2"/>
              <a:buChar char="Ø"/>
              <a:defRPr/>
            </a:pPr>
            <a:endParaRPr lang="en-US" sz="1600" dirty="0" smtClean="0">
              <a:solidFill>
                <a:srgbClr val="000066"/>
              </a:solidFill>
            </a:endParaRPr>
          </a:p>
          <a:p>
            <a:pPr lvl="1">
              <a:defRPr/>
            </a:pPr>
            <a:endParaRPr lang="en-US" sz="800" dirty="0" smtClean="0">
              <a:solidFill>
                <a:srgbClr val="000066"/>
              </a:solidFill>
            </a:endParaRPr>
          </a:p>
          <a:p>
            <a:pPr lvl="1">
              <a:defRPr/>
            </a:pPr>
            <a:endParaRPr lang="en-US" sz="1800" dirty="0" smtClean="0">
              <a:solidFill>
                <a:srgbClr val="000066"/>
              </a:solidFill>
            </a:endParaRPr>
          </a:p>
          <a:p>
            <a:pPr lvl="1">
              <a:defRPr/>
            </a:pPr>
            <a:endParaRPr lang="en-US" sz="1800" dirty="0" smtClean="0">
              <a:solidFill>
                <a:srgbClr val="000066"/>
              </a:solidFill>
            </a:endParaRPr>
          </a:p>
        </p:txBody>
      </p:sp>
      <p:sp>
        <p:nvSpPr>
          <p:cNvPr id="30724" name="Content Placeholder 3"/>
          <p:cNvSpPr>
            <a:spLocks noGrp="1"/>
          </p:cNvSpPr>
          <p:nvPr>
            <p:ph sz="half" idx="2"/>
          </p:nvPr>
        </p:nvSpPr>
        <p:spPr>
          <a:xfrm>
            <a:off x="4419600" y="2057400"/>
            <a:ext cx="4267200" cy="3962400"/>
          </a:xfrm>
        </p:spPr>
        <p:txBody>
          <a:bodyPr/>
          <a:lstStyle/>
          <a:p>
            <a:pPr marL="342900" indent="-342900">
              <a:lnSpc>
                <a:spcPct val="90000"/>
              </a:lnSpc>
              <a:spcAft>
                <a:spcPct val="20000"/>
              </a:spcAft>
              <a:buClr>
                <a:srgbClr val="000066"/>
              </a:buClr>
              <a:buFont typeface="Wingdings" pitchFamily="2" charset="2"/>
              <a:buChar char="q"/>
            </a:pPr>
            <a:r>
              <a:rPr lang="en-US" sz="2400" b="1" u="sng" dirty="0" smtClean="0">
                <a:solidFill>
                  <a:srgbClr val="000066"/>
                </a:solidFill>
              </a:rPr>
              <a:t>529 Plan</a:t>
            </a:r>
          </a:p>
          <a:p>
            <a:pPr marL="742950" lvl="1" indent="-285750">
              <a:lnSpc>
                <a:spcPct val="90000"/>
              </a:lnSpc>
              <a:spcAft>
                <a:spcPct val="5000"/>
              </a:spcAft>
              <a:buClr>
                <a:srgbClr val="000066"/>
              </a:buClr>
              <a:buFont typeface="Wingdings" pitchFamily="2" charset="2"/>
              <a:buChar char="§"/>
            </a:pPr>
            <a:r>
              <a:rPr lang="en-US" u="sng" dirty="0" smtClean="0">
                <a:solidFill>
                  <a:srgbClr val="000066"/>
                </a:solidFill>
              </a:rPr>
              <a:t>Pro</a:t>
            </a:r>
            <a:r>
              <a:rPr lang="en-US" dirty="0" smtClean="0">
                <a:solidFill>
                  <a:srgbClr val="000066"/>
                </a:solidFill>
              </a:rPr>
              <a:t>: </a:t>
            </a:r>
          </a:p>
          <a:p>
            <a:pPr marL="1143000" lvl="2" indent="-228600">
              <a:lnSpc>
                <a:spcPct val="90000"/>
              </a:lnSpc>
              <a:spcAft>
                <a:spcPct val="5000"/>
              </a:spcAft>
              <a:buClr>
                <a:srgbClr val="000066"/>
              </a:buClr>
              <a:buFont typeface="Wingdings" pitchFamily="2" charset="2"/>
              <a:buChar char="Ø"/>
            </a:pPr>
            <a:r>
              <a:rPr lang="en-US" sz="1600" dirty="0" smtClean="0">
                <a:solidFill>
                  <a:srgbClr val="000066"/>
                </a:solidFill>
              </a:rPr>
              <a:t>ability to </a:t>
            </a:r>
            <a:r>
              <a:rPr lang="en-US" sz="1600" u="sng" dirty="0" smtClean="0">
                <a:solidFill>
                  <a:srgbClr val="000066"/>
                </a:solidFill>
              </a:rPr>
              <a:t>front-load 5 yrs worth</a:t>
            </a:r>
            <a:r>
              <a:rPr lang="en-US" sz="1600" dirty="0" smtClean="0">
                <a:solidFill>
                  <a:srgbClr val="000066"/>
                </a:solidFill>
              </a:rPr>
              <a:t> of annual exclusion gifts ($15Kx5=$75K)</a:t>
            </a:r>
          </a:p>
          <a:p>
            <a:pPr marL="1143000" lvl="2" indent="-228600">
              <a:lnSpc>
                <a:spcPct val="90000"/>
              </a:lnSpc>
              <a:spcAft>
                <a:spcPct val="5000"/>
              </a:spcAft>
              <a:buClr>
                <a:srgbClr val="000066"/>
              </a:buClr>
              <a:buFont typeface="Wingdings" pitchFamily="2" charset="2"/>
              <a:buChar char="Ø"/>
            </a:pPr>
            <a:r>
              <a:rPr lang="en-US" sz="1600" u="sng" dirty="0" smtClean="0">
                <a:solidFill>
                  <a:srgbClr val="000066"/>
                </a:solidFill>
              </a:rPr>
              <a:t>income-tax-free</a:t>
            </a:r>
            <a:r>
              <a:rPr lang="en-US" sz="1600" dirty="0" smtClean="0">
                <a:solidFill>
                  <a:srgbClr val="000066"/>
                </a:solidFill>
              </a:rPr>
              <a:t> growth</a:t>
            </a:r>
          </a:p>
          <a:p>
            <a:pPr marL="742950" lvl="1" indent="-285750">
              <a:lnSpc>
                <a:spcPct val="90000"/>
              </a:lnSpc>
              <a:spcAft>
                <a:spcPct val="5000"/>
              </a:spcAft>
              <a:buClr>
                <a:srgbClr val="000066"/>
              </a:buClr>
              <a:buFont typeface="Wingdings" pitchFamily="2" charset="2"/>
              <a:buChar char="§"/>
            </a:pPr>
            <a:r>
              <a:rPr lang="en-US" u="sng" dirty="0" smtClean="0">
                <a:solidFill>
                  <a:srgbClr val="000066"/>
                </a:solidFill>
              </a:rPr>
              <a:t>Con:</a:t>
            </a:r>
            <a:r>
              <a:rPr lang="en-US" dirty="0" smtClean="0">
                <a:solidFill>
                  <a:srgbClr val="000066"/>
                </a:solidFill>
              </a:rPr>
              <a:t> </a:t>
            </a:r>
          </a:p>
          <a:p>
            <a:pPr marL="1143000" lvl="2" indent="-228600">
              <a:lnSpc>
                <a:spcPct val="90000"/>
              </a:lnSpc>
              <a:spcAft>
                <a:spcPct val="5000"/>
              </a:spcAft>
              <a:buClr>
                <a:srgbClr val="000066"/>
              </a:buClr>
              <a:buFont typeface="Wingdings" pitchFamily="2" charset="2"/>
              <a:buChar char="Ø"/>
            </a:pPr>
            <a:r>
              <a:rPr lang="en-US" sz="1600" u="sng" dirty="0" smtClean="0">
                <a:solidFill>
                  <a:srgbClr val="000066"/>
                </a:solidFill>
              </a:rPr>
              <a:t>Less flexibility</a:t>
            </a:r>
            <a:r>
              <a:rPr lang="en-US" sz="1600" dirty="0" smtClean="0">
                <a:solidFill>
                  <a:srgbClr val="000066"/>
                </a:solidFill>
              </a:rPr>
              <a:t>: funds can only be used for education (not health, wedding, starting a business, buying a  home…); investment restrictions</a:t>
            </a: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437312"/>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Federal Estate Tax</a:t>
            </a:r>
            <a:endParaRPr lang="en-US" sz="3200" dirty="0"/>
          </a:p>
        </p:txBody>
      </p:sp>
      <p:sp>
        <p:nvSpPr>
          <p:cNvPr id="7171" name="Content Placeholder 2"/>
          <p:cNvSpPr>
            <a:spLocks noGrp="1"/>
          </p:cNvSpPr>
          <p:nvPr>
            <p:ph idx="1"/>
          </p:nvPr>
        </p:nvSpPr>
        <p:spPr>
          <a:xfrm>
            <a:off x="566738" y="2057400"/>
            <a:ext cx="8348662" cy="3962400"/>
          </a:xfrm>
        </p:spPr>
        <p:txBody>
          <a:bodyPr/>
          <a:lstStyle/>
          <a:p>
            <a:pPr marL="682625" indent="-450850">
              <a:spcAft>
                <a:spcPct val="20000"/>
              </a:spcAft>
              <a:buClr>
                <a:srgbClr val="000066"/>
              </a:buClr>
              <a:buSzPct val="120000"/>
              <a:buFont typeface="Wingdings" pitchFamily="2" charset="2"/>
              <a:buChar char="q"/>
              <a:defRPr/>
            </a:pPr>
            <a:r>
              <a:rPr lang="en-US" sz="2400" dirty="0" smtClean="0">
                <a:solidFill>
                  <a:srgbClr val="000066"/>
                </a:solidFill>
                <a:latin typeface="Century Gothic" pitchFamily="34" charset="0"/>
              </a:rPr>
              <a:t>If someone dies in </a:t>
            </a:r>
            <a:r>
              <a:rPr lang="en-US" sz="2400" dirty="0" smtClean="0">
                <a:solidFill>
                  <a:srgbClr val="000066"/>
                </a:solidFill>
                <a:latin typeface="Century Gothic" pitchFamily="34" charset="0"/>
              </a:rPr>
              <a:t>2021, </a:t>
            </a:r>
            <a:r>
              <a:rPr lang="en-US" sz="2400" dirty="0" smtClean="0">
                <a:solidFill>
                  <a:srgbClr val="000066"/>
                </a:solidFill>
                <a:latin typeface="Century Gothic" pitchFamily="34" charset="0"/>
              </a:rPr>
              <a:t>with a gross estate of less than </a:t>
            </a:r>
            <a:r>
              <a:rPr lang="en-US" sz="2400" b="1" u="sng" dirty="0" smtClean="0">
                <a:solidFill>
                  <a:srgbClr val="000066"/>
                </a:solidFill>
                <a:latin typeface="Century Gothic" pitchFamily="34" charset="0"/>
              </a:rPr>
              <a:t>$</a:t>
            </a:r>
            <a:r>
              <a:rPr lang="en-US" sz="2400" b="1" u="sng" dirty="0" smtClean="0">
                <a:solidFill>
                  <a:srgbClr val="000066"/>
                </a:solidFill>
                <a:latin typeface="Century Gothic" pitchFamily="34" charset="0"/>
              </a:rPr>
              <a:t>11,700,000</a:t>
            </a:r>
            <a:r>
              <a:rPr lang="en-US" sz="2400" b="1" dirty="0" smtClean="0">
                <a:solidFill>
                  <a:srgbClr val="000066"/>
                </a:solidFill>
                <a:latin typeface="Century Gothic" pitchFamily="34" charset="0"/>
              </a:rPr>
              <a:t> </a:t>
            </a:r>
            <a:r>
              <a:rPr lang="en-US" sz="2400" dirty="0" smtClean="0">
                <a:solidFill>
                  <a:srgbClr val="000066"/>
                </a:solidFill>
                <a:latin typeface="Century Gothic" pitchFamily="34" charset="0"/>
              </a:rPr>
              <a:t>there is no requirement to file a federal estate tax return.* </a:t>
            </a:r>
          </a:p>
          <a:p>
            <a:pPr marL="682625" indent="-450850">
              <a:spcAft>
                <a:spcPct val="20000"/>
              </a:spcAft>
              <a:buClr>
                <a:srgbClr val="000066"/>
              </a:buClr>
              <a:buSzPct val="120000"/>
              <a:buFont typeface="Wingdings" pitchFamily="2" charset="2"/>
              <a:buChar char="q"/>
              <a:defRPr/>
            </a:pPr>
            <a:r>
              <a:rPr lang="en-US" sz="2400" dirty="0" smtClean="0">
                <a:solidFill>
                  <a:srgbClr val="000066"/>
                </a:solidFill>
                <a:latin typeface="Century Gothic" pitchFamily="34" charset="0"/>
              </a:rPr>
              <a:t>Current exemption amount adjusted for inflation annually, scheduled to sunset back to 2017 amount </a:t>
            </a:r>
            <a:r>
              <a:rPr lang="en-US" sz="2400" dirty="0" smtClean="0">
                <a:solidFill>
                  <a:srgbClr val="000066"/>
                </a:solidFill>
                <a:latin typeface="Century Gothic" pitchFamily="34" charset="0"/>
              </a:rPr>
              <a:t>on 12/31</a:t>
            </a:r>
            <a:r>
              <a:rPr lang="en-US" sz="2400" dirty="0">
                <a:solidFill>
                  <a:srgbClr val="000066"/>
                </a:solidFill>
                <a:latin typeface="Century Gothic" pitchFamily="34" charset="0"/>
              </a:rPr>
              <a:t>/</a:t>
            </a:r>
            <a:r>
              <a:rPr lang="en-US" sz="2400" dirty="0" smtClean="0">
                <a:solidFill>
                  <a:srgbClr val="000066"/>
                </a:solidFill>
                <a:latin typeface="Century Gothic" pitchFamily="34" charset="0"/>
              </a:rPr>
              <a:t>2025</a:t>
            </a:r>
            <a:r>
              <a:rPr lang="en-US" sz="2400" dirty="0" smtClean="0">
                <a:solidFill>
                  <a:srgbClr val="000066"/>
                </a:solidFill>
                <a:latin typeface="Century Gothic" pitchFamily="34" charset="0"/>
              </a:rPr>
              <a:t>.</a:t>
            </a:r>
            <a:endParaRPr lang="en-US" sz="2400" dirty="0">
              <a:solidFill>
                <a:srgbClr val="000066"/>
              </a:solidFill>
              <a:latin typeface="Century Gothic" pitchFamily="34" charset="0"/>
            </a:endParaRPr>
          </a:p>
          <a:p>
            <a:pPr marL="682625" indent="-450850">
              <a:spcAft>
                <a:spcPct val="20000"/>
              </a:spcAft>
              <a:buClr>
                <a:srgbClr val="000066"/>
              </a:buClr>
              <a:buSzPct val="120000"/>
              <a:buFont typeface="Wingdings" pitchFamily="2" charset="2"/>
              <a:buChar char="q"/>
              <a:defRPr/>
            </a:pPr>
            <a:r>
              <a:rPr lang="en-US" sz="2000" dirty="0" smtClean="0">
                <a:solidFill>
                  <a:srgbClr val="000066"/>
                </a:solidFill>
                <a:latin typeface="Century Gothic" pitchFamily="34" charset="0"/>
              </a:rPr>
              <a:t>“Gross Estate” </a:t>
            </a:r>
            <a:r>
              <a:rPr lang="en-US" sz="2000" b="1" u="sng" dirty="0" smtClean="0">
                <a:solidFill>
                  <a:srgbClr val="000066"/>
                </a:solidFill>
                <a:latin typeface="Century Gothic" pitchFamily="34" charset="0"/>
              </a:rPr>
              <a:t>is more</a:t>
            </a:r>
            <a:r>
              <a:rPr lang="en-US" sz="2000" dirty="0" smtClean="0">
                <a:solidFill>
                  <a:srgbClr val="000066"/>
                </a:solidFill>
                <a:latin typeface="Century Gothic" pitchFamily="34" charset="0"/>
              </a:rPr>
              <a:t> inclusive than people realize... “I only have assets of $700,000….but my gross estate is almost $4M!”</a:t>
            </a:r>
          </a:p>
          <a:p>
            <a:pPr>
              <a:buFont typeface="Wingdings" pitchFamily="2" charset="2"/>
              <a:buNone/>
              <a:defRPr/>
            </a:pPr>
            <a:r>
              <a:rPr lang="en-US" sz="1200" dirty="0" smtClean="0">
                <a:solidFill>
                  <a:srgbClr val="000066"/>
                </a:solidFill>
              </a:rPr>
              <a:t>*But if they have made gifts during lifetime and that amount, plus their gross estate, is greater than $</a:t>
            </a:r>
            <a:r>
              <a:rPr lang="en-US" sz="1200" dirty="0" err="1" smtClean="0">
                <a:solidFill>
                  <a:srgbClr val="000066"/>
                </a:solidFill>
              </a:rPr>
              <a:t>11.7M</a:t>
            </a:r>
            <a:r>
              <a:rPr lang="en-US" sz="1200" dirty="0" smtClean="0">
                <a:solidFill>
                  <a:srgbClr val="000066"/>
                </a:solidFill>
              </a:rPr>
              <a:t> </a:t>
            </a:r>
            <a:r>
              <a:rPr lang="en-US" sz="1200" dirty="0" smtClean="0">
                <a:solidFill>
                  <a:srgbClr val="000066"/>
                </a:solidFill>
              </a:rPr>
              <a:t>than they would have a filing requirement (more on this later).</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2484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What Property Comprises the “Gross Estate”?</a:t>
            </a:r>
            <a:endParaRPr lang="en-US" sz="3200" b="1" dirty="0"/>
          </a:p>
        </p:txBody>
      </p:sp>
      <p:sp>
        <p:nvSpPr>
          <p:cNvPr id="8195" name="Content Placeholder 2"/>
          <p:cNvSpPr>
            <a:spLocks noGrp="1"/>
          </p:cNvSpPr>
          <p:nvPr>
            <p:ph idx="1"/>
          </p:nvPr>
        </p:nvSpPr>
        <p:spPr>
          <a:xfrm>
            <a:off x="566738" y="1371600"/>
            <a:ext cx="8348662" cy="4648200"/>
          </a:xfrm>
        </p:spPr>
        <p:txBody>
          <a:bodyPr/>
          <a:lstStyle/>
          <a:p>
            <a:pPr marL="682625" indent="-450850" eaLnBrk="1" hangingPunct="1">
              <a:buFont typeface="Wingdings" pitchFamily="2" charset="2"/>
              <a:buNone/>
              <a:defRPr/>
            </a:pPr>
            <a:r>
              <a:rPr lang="en-US" sz="1800" dirty="0" smtClean="0">
                <a:solidFill>
                  <a:srgbClr val="000066"/>
                </a:solidFill>
              </a:rPr>
              <a:t>All property, wherever situated.  </a:t>
            </a:r>
            <a:r>
              <a:rPr lang="en-US" sz="1800" dirty="0">
                <a:solidFill>
                  <a:srgbClr val="000066"/>
                </a:solidFill>
              </a:rPr>
              <a:t>A</a:t>
            </a:r>
            <a:r>
              <a:rPr lang="en-US" sz="1800" dirty="0" smtClean="0">
                <a:solidFill>
                  <a:srgbClr val="000066"/>
                </a:solidFill>
              </a:rPr>
              <a:t>ll assets in which the decedent had “an interest”…</a:t>
            </a:r>
          </a:p>
          <a:p>
            <a:pPr marL="682625" indent="-217488" eaLnBrk="1" hangingPunct="1">
              <a:buFont typeface="Wingdings" pitchFamily="2" charset="2"/>
              <a:buNone/>
              <a:defRPr/>
            </a:pPr>
            <a:endParaRPr lang="en-US" sz="2800" dirty="0" smtClean="0"/>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graphicFrame>
        <p:nvGraphicFramePr>
          <p:cNvPr id="4" name="Group 5"/>
          <p:cNvGraphicFramePr>
            <a:graphicFrameLocks noGrp="1"/>
          </p:cNvGraphicFramePr>
          <p:nvPr>
            <p:extLst>
              <p:ext uri="{D42A27DB-BD31-4B8C-83A1-F6EECF244321}">
                <p14:modId xmlns:p14="http://schemas.microsoft.com/office/powerpoint/2010/main" val="4226552002"/>
              </p:ext>
            </p:extLst>
          </p:nvPr>
        </p:nvGraphicFramePr>
        <p:xfrm>
          <a:off x="228600" y="2057400"/>
          <a:ext cx="7391400" cy="4395470"/>
        </p:xfrm>
        <a:graphic>
          <a:graphicData uri="http://schemas.openxmlformats.org/drawingml/2006/table">
            <a:tbl>
              <a:tblPr/>
              <a:tblGrid>
                <a:gridCol w="7391400">
                  <a:extLst>
                    <a:ext uri="{9D8B030D-6E8A-4147-A177-3AD203B41FA5}">
                      <a16:colId xmlns:a16="http://schemas.microsoft.com/office/drawing/2014/main" val="20000"/>
                    </a:ext>
                  </a:extLst>
                </a:gridCol>
              </a:tblGrid>
              <a:tr h="304800">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Stocks, bonds, cash, bank accounts</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Retirement plans, annuities, pensions</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Real estate equity (primary residence &amp; vacation home </a:t>
                      </a:r>
                      <a:r>
                        <a:rPr kumimoji="0" lang="en-US" sz="1400" b="0" i="0" u="sng" strike="noStrike" cap="none" normalizeH="0" baseline="0" dirty="0" smtClean="0">
                          <a:ln>
                            <a:noFill/>
                          </a:ln>
                          <a:solidFill>
                            <a:srgbClr val="000066"/>
                          </a:solidFill>
                          <a:effectLst/>
                          <a:latin typeface="Tahoma" pitchFamily="34" charset="0"/>
                          <a:cs typeface="Times New Roman" pitchFamily="18" charset="0"/>
                        </a:rPr>
                        <a:t>in another state/country</a:t>
                      </a: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9388">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Life insurance</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9388">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Business interests, stock options</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Tangibles (motor vehicles, boats, art, jewelry, furniture, antiques)</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Debts owed to the decedent (promissory notes)</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863">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UTMA account in which decedent is a parent and custodian of child under age 21</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79388">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defRPr/>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Jointly-held property…</a:t>
                      </a:r>
                      <a:r>
                        <a:rPr kumimoji="0" lang="en-US" sz="1400" b="0" i="0" u="sng" strike="noStrike" cap="none" normalizeH="0" baseline="0" dirty="0" smtClean="0">
                          <a:ln>
                            <a:noFill/>
                          </a:ln>
                          <a:solidFill>
                            <a:srgbClr val="000066"/>
                          </a:solidFill>
                          <a:effectLst/>
                          <a:latin typeface="Tahoma" pitchFamily="34" charset="0"/>
                          <a:cs typeface="Times New Roman" pitchFamily="18" charset="0"/>
                        </a:rPr>
                        <a:t>with spouse</a:t>
                      </a: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 50% of the property is included,  </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6225">
                <a:tc>
                  <a:txBody>
                    <a:bodyPr/>
                    <a:lstStyle/>
                    <a:p>
                      <a:pPr marL="342900" marR="0" lvl="0" indent="-342900" algn="r" defTabSz="914400" rtl="0" eaLnBrk="1" fontAlgn="b" latinLnBrk="0" hangingPunct="1">
                        <a:lnSpc>
                          <a:spcPct val="100000"/>
                        </a:lnSpc>
                        <a:spcBef>
                          <a:spcPct val="0"/>
                        </a:spcBef>
                        <a:spcAft>
                          <a:spcPct val="20000"/>
                        </a:spcAft>
                        <a:buClr>
                          <a:schemeClr val="tx2"/>
                        </a:buClr>
                        <a:buSzTx/>
                        <a:buFont typeface="Wingdings" pitchFamily="2" charset="2"/>
                        <a:buNone/>
                        <a:tabLst/>
                        <a:defRPr/>
                      </a:pPr>
                      <a:r>
                        <a:rPr kumimoji="0" lang="en-US" sz="1400" b="0" i="0" u="sng" strike="noStrike" cap="none" normalizeH="0" baseline="0" dirty="0" smtClean="0">
                          <a:ln>
                            <a:noFill/>
                          </a:ln>
                          <a:solidFill>
                            <a:srgbClr val="000066"/>
                          </a:solidFill>
                          <a:effectLst/>
                          <a:latin typeface="Tahoma" pitchFamily="34" charset="0"/>
                          <a:cs typeface="Times New Roman" pitchFamily="18" charset="0"/>
                        </a:rPr>
                        <a:t>with non-spouse</a:t>
                      </a: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 100% included, unless can prove other party's contribution</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4475">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Trust created &amp; </a:t>
                      </a:r>
                      <a:r>
                        <a:rPr kumimoji="0" lang="en-US" sz="1400" b="0" i="0" u="sng" strike="noStrike" cap="none" normalizeH="0" baseline="0" dirty="0" smtClean="0">
                          <a:ln>
                            <a:noFill/>
                          </a:ln>
                          <a:solidFill>
                            <a:srgbClr val="000066"/>
                          </a:solidFill>
                          <a:effectLst/>
                          <a:latin typeface="Tahoma" pitchFamily="34" charset="0"/>
                          <a:cs typeface="Times New Roman" pitchFamily="18" charset="0"/>
                        </a:rPr>
                        <a:t>funded by decedent</a:t>
                      </a: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 where decedent retains right to revoke, amend, control</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4163">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Trust created &amp; </a:t>
                      </a:r>
                      <a:r>
                        <a:rPr kumimoji="0" lang="en-US" sz="1400" b="0" i="0" u="sng" strike="noStrike" cap="none" normalizeH="0" baseline="0" dirty="0" smtClean="0">
                          <a:ln>
                            <a:noFill/>
                          </a:ln>
                          <a:solidFill>
                            <a:srgbClr val="000066"/>
                          </a:solidFill>
                          <a:effectLst/>
                          <a:latin typeface="Tahoma" pitchFamily="34" charset="0"/>
                          <a:cs typeface="Times New Roman" pitchFamily="18" charset="0"/>
                        </a:rPr>
                        <a:t>funded by another person</a:t>
                      </a: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 that decedent is bene of / has rights in / has powers over</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9400">
                <a:tc>
                  <a:txBody>
                    <a:bodyPr/>
                    <a:lstStyle/>
                    <a:p>
                      <a:pPr marL="342900" marR="0" lvl="0" indent="-342900" algn="l" defTabSz="914400" rtl="0" eaLnBrk="1" fontAlgn="b" latinLnBrk="0" hangingPunct="1">
                        <a:lnSpc>
                          <a:spcPct val="100000"/>
                        </a:lnSpc>
                        <a:spcBef>
                          <a:spcPct val="0"/>
                        </a:spcBef>
                        <a:spcAft>
                          <a:spcPct val="20000"/>
                        </a:spcAft>
                        <a:buClr>
                          <a:schemeClr val="tx2"/>
                        </a:buClr>
                        <a:buSzTx/>
                        <a:buFont typeface="Wingdings" pitchFamily="2" charset="2"/>
                        <a:buNone/>
                        <a:tabLst/>
                      </a:pPr>
                      <a:r>
                        <a:rPr kumimoji="0" lang="en-US" sz="1400" b="0" i="0" u="none" strike="noStrike" cap="none" normalizeH="0" baseline="0" dirty="0" smtClean="0">
                          <a:ln>
                            <a:noFill/>
                          </a:ln>
                          <a:solidFill>
                            <a:srgbClr val="000066"/>
                          </a:solidFill>
                          <a:effectLst/>
                          <a:latin typeface="Tahoma" pitchFamily="34" charset="0"/>
                          <a:cs typeface="Times New Roman" pitchFamily="18" charset="0"/>
                        </a:rPr>
                        <a:t>Certain gifts decedent made during life (i.e., gifts of life insurance policy made 3 yrs before death)</a:t>
                      </a:r>
                      <a:endParaRPr kumimoji="0" lang="en-US" sz="1400" b="0" i="0" u="none" strike="noStrike" cap="none" normalizeH="0" baseline="0" dirty="0" smtClean="0">
                        <a:ln>
                          <a:noFill/>
                        </a:ln>
                        <a:solidFill>
                          <a:srgbClr val="000066"/>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975475" y="6586537"/>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Fed. Estate Tax </a:t>
            </a:r>
            <a:r>
              <a:rPr lang="en-US" sz="3200" b="1" dirty="0" smtClean="0"/>
              <a:t>– Filing Requirement</a:t>
            </a:r>
            <a:endParaRPr lang="en-US" sz="3200" b="1" dirty="0"/>
          </a:p>
        </p:txBody>
      </p:sp>
      <p:sp>
        <p:nvSpPr>
          <p:cNvPr id="13315" name="Content Placeholder 2"/>
          <p:cNvSpPr>
            <a:spLocks noGrp="1"/>
          </p:cNvSpPr>
          <p:nvPr>
            <p:ph idx="1"/>
          </p:nvPr>
        </p:nvSpPr>
        <p:spPr>
          <a:xfrm>
            <a:off x="566738" y="1676400"/>
            <a:ext cx="8348662" cy="4343400"/>
          </a:xfrm>
          <a:noFill/>
        </p:spPr>
        <p:txBody>
          <a:bodyPr/>
          <a:lstStyle/>
          <a:p>
            <a:pPr marL="682625" indent="-450850">
              <a:defRPr/>
            </a:pPr>
            <a:endParaRPr lang="en-US" sz="1800" dirty="0" smtClean="0">
              <a:solidFill>
                <a:srgbClr val="000066"/>
              </a:solidFill>
            </a:endParaRPr>
          </a:p>
          <a:p>
            <a:pPr marL="0" indent="0">
              <a:buClr>
                <a:srgbClr val="000066"/>
              </a:buClr>
              <a:buNone/>
              <a:defRPr/>
            </a:pPr>
            <a:endParaRPr lang="en-US" sz="2000" dirty="0" smtClean="0">
              <a:solidFill>
                <a:srgbClr val="000066"/>
              </a:solidFill>
            </a:endParaRPr>
          </a:p>
          <a:p>
            <a:pPr marL="682625" indent="-450850">
              <a:spcBef>
                <a:spcPts val="0"/>
              </a:spcBef>
              <a:spcAft>
                <a:spcPts val="0"/>
              </a:spcAft>
              <a:buClr>
                <a:srgbClr val="000066"/>
              </a:buClr>
              <a:buSzPct val="120000"/>
              <a:buFont typeface="Wingdings" pitchFamily="2" charset="2"/>
              <a:buChar char="q"/>
              <a:defRPr/>
            </a:pPr>
            <a:endParaRPr lang="en-US" sz="1600" dirty="0" smtClean="0">
              <a:solidFill>
                <a:srgbClr val="000066"/>
              </a:solidFill>
            </a:endParaRPr>
          </a:p>
          <a:p>
            <a:pPr marL="682625" indent="-450850">
              <a:spcBef>
                <a:spcPts val="0"/>
              </a:spcBef>
              <a:spcAft>
                <a:spcPts val="0"/>
              </a:spcAft>
              <a:buClr>
                <a:srgbClr val="000066"/>
              </a:buClr>
              <a:buSzPct val="120000"/>
              <a:buFont typeface="Wingdings" pitchFamily="2" charset="2"/>
              <a:buChar char="q"/>
              <a:defRPr/>
            </a:pPr>
            <a:r>
              <a:rPr lang="en-US" sz="2000" dirty="0" smtClean="0">
                <a:solidFill>
                  <a:srgbClr val="000066"/>
                </a:solidFill>
              </a:rPr>
              <a:t>Look at the </a:t>
            </a:r>
            <a:r>
              <a:rPr lang="en-US" sz="2000" u="sng" dirty="0" smtClean="0">
                <a:solidFill>
                  <a:srgbClr val="000066"/>
                </a:solidFill>
              </a:rPr>
              <a:t>exemption amount</a:t>
            </a:r>
            <a:r>
              <a:rPr lang="en-US" sz="2000" dirty="0" smtClean="0">
                <a:solidFill>
                  <a:srgbClr val="000066"/>
                </a:solidFill>
              </a:rPr>
              <a:t>  PLUS any taxable gifts made during lifetime to determine if an estate tax return is going to need to be filed</a:t>
            </a:r>
            <a:r>
              <a:rPr lang="en-US" sz="1600" dirty="0" smtClean="0">
                <a:solidFill>
                  <a:srgbClr val="000066"/>
                </a:solidFill>
              </a:rPr>
              <a:t>. </a:t>
            </a:r>
            <a:endParaRPr lang="en-US" sz="2800" dirty="0" smtClean="0">
              <a:solidFill>
                <a:srgbClr val="000066"/>
              </a:solid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086600" y="6477000"/>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7959725" cy="762000"/>
          </a:xfrm>
        </p:spPr>
        <p:txBody>
          <a:bodyPr/>
          <a:lstStyle/>
          <a:p>
            <a:pPr algn="ctr">
              <a:defRPr/>
            </a:pPr>
            <a:r>
              <a:rPr lang="en-US" sz="3200" b="1" dirty="0" smtClean="0"/>
              <a:t>Fed. Estate Tax - Deductions</a:t>
            </a:r>
            <a:endParaRPr lang="en-US" sz="3200" b="1" dirty="0"/>
          </a:p>
        </p:txBody>
      </p:sp>
      <p:sp>
        <p:nvSpPr>
          <p:cNvPr id="14339" name="Content Placeholder 2"/>
          <p:cNvSpPr>
            <a:spLocks noGrp="1"/>
          </p:cNvSpPr>
          <p:nvPr>
            <p:ph idx="1"/>
          </p:nvPr>
        </p:nvSpPr>
        <p:spPr>
          <a:xfrm>
            <a:off x="381000" y="1219200"/>
            <a:ext cx="8382000" cy="5410200"/>
          </a:xfrm>
        </p:spPr>
        <p:txBody>
          <a:bodyPr/>
          <a:lstStyle/>
          <a:p>
            <a:pPr marL="682625" indent="-450850" eaLnBrk="1" hangingPunct="1">
              <a:defRPr/>
            </a:pPr>
            <a:r>
              <a:rPr lang="en-US" sz="2400" u="sng" dirty="0" smtClean="0">
                <a:solidFill>
                  <a:srgbClr val="000066"/>
                </a:solidFill>
              </a:rPr>
              <a:t>State Estate Taxes Paid (MA)</a:t>
            </a:r>
          </a:p>
          <a:p>
            <a:pPr marL="682625" indent="-450850" eaLnBrk="1" hangingPunct="1">
              <a:defRPr/>
            </a:pPr>
            <a:r>
              <a:rPr lang="en-US" sz="2400" u="sng" dirty="0" smtClean="0">
                <a:solidFill>
                  <a:srgbClr val="000066"/>
                </a:solidFill>
              </a:rPr>
              <a:t>Administrative Expenses – funeral, legal, tax, etc.</a:t>
            </a:r>
          </a:p>
          <a:p>
            <a:pPr marL="682625" indent="-450850" eaLnBrk="1" hangingPunct="1">
              <a:defRPr/>
            </a:pPr>
            <a:r>
              <a:rPr lang="en-US" sz="2400" u="sng" dirty="0" smtClean="0">
                <a:solidFill>
                  <a:srgbClr val="000066"/>
                </a:solidFill>
              </a:rPr>
              <a:t>Charitable deduction</a:t>
            </a:r>
          </a:p>
          <a:p>
            <a:pPr marL="1146175" lvl="1" indent="-231775" eaLnBrk="1" hangingPunct="1">
              <a:defRPr/>
            </a:pPr>
            <a:r>
              <a:rPr lang="en-US" sz="2000" dirty="0" smtClean="0">
                <a:solidFill>
                  <a:srgbClr val="000066"/>
                </a:solidFill>
              </a:rPr>
              <a:t>A bequest to a qualified charity</a:t>
            </a:r>
          </a:p>
          <a:p>
            <a:pPr marL="682625" indent="-450850" eaLnBrk="1" hangingPunct="1">
              <a:defRPr/>
            </a:pPr>
            <a:r>
              <a:rPr lang="en-US" sz="2400" u="sng" dirty="0" smtClean="0">
                <a:solidFill>
                  <a:srgbClr val="000066"/>
                </a:solidFill>
              </a:rPr>
              <a:t>Marital deduction (“deferral”)</a:t>
            </a:r>
          </a:p>
          <a:p>
            <a:pPr marL="1146175" lvl="1" indent="-231775" eaLnBrk="1" hangingPunct="1">
              <a:defRPr/>
            </a:pPr>
            <a:r>
              <a:rPr lang="en-US" sz="2000" u="sng" dirty="0" smtClean="0">
                <a:solidFill>
                  <a:srgbClr val="000066"/>
                </a:solidFill>
              </a:rPr>
              <a:t>U.S. citizen</a:t>
            </a:r>
            <a:r>
              <a:rPr lang="en-US" sz="2000" dirty="0" smtClean="0">
                <a:solidFill>
                  <a:srgbClr val="000066"/>
                </a:solidFill>
              </a:rPr>
              <a:t> spouse (including same sex spouse)</a:t>
            </a:r>
          </a:p>
          <a:p>
            <a:pPr marL="1146175" lvl="1" indent="-231775" eaLnBrk="1" hangingPunct="1">
              <a:defRPr/>
            </a:pPr>
            <a:r>
              <a:rPr lang="en-US" sz="2000" dirty="0" smtClean="0">
                <a:solidFill>
                  <a:srgbClr val="000066"/>
                </a:solidFill>
              </a:rPr>
              <a:t>Non US Citizen spouse, even if resident green card holder, no marital deduction, need to use QDOT</a:t>
            </a:r>
          </a:p>
          <a:p>
            <a:pPr marL="1146175" lvl="1" indent="-231775" eaLnBrk="1" hangingPunct="1">
              <a:defRPr/>
            </a:pPr>
            <a:r>
              <a:rPr lang="en-US" sz="2000" dirty="0" smtClean="0">
                <a:solidFill>
                  <a:srgbClr val="000066"/>
                </a:solidFill>
              </a:rPr>
              <a:t>If in </a:t>
            </a:r>
            <a:r>
              <a:rPr lang="en-US" sz="2000" u="sng" dirty="0" smtClean="0">
                <a:solidFill>
                  <a:srgbClr val="000066"/>
                </a:solidFill>
              </a:rPr>
              <a:t>trust</a:t>
            </a:r>
            <a:r>
              <a:rPr lang="en-US" sz="2000" dirty="0" smtClean="0">
                <a:solidFill>
                  <a:srgbClr val="000066"/>
                </a:solidFill>
              </a:rPr>
              <a:t> for spouse, must not be a “terminable interest”</a:t>
            </a:r>
          </a:p>
          <a:p>
            <a:pPr marL="1379538" lvl="2" indent="-233363" eaLnBrk="1" hangingPunct="1">
              <a:defRPr/>
            </a:pPr>
            <a:r>
              <a:rPr lang="en-US" sz="1400" dirty="0" smtClean="0">
                <a:solidFill>
                  <a:srgbClr val="000066"/>
                </a:solidFill>
              </a:rPr>
              <a:t>This is why we use Qualified Terminable Interest Property (“QTIP”)</a:t>
            </a:r>
          </a:p>
          <a:p>
            <a:pPr marL="1146175" lvl="1" indent="-231775" eaLnBrk="1" hangingPunct="1">
              <a:defRPr/>
            </a:pPr>
            <a:r>
              <a:rPr lang="en-US" sz="2000" dirty="0" smtClean="0">
                <a:solidFill>
                  <a:srgbClr val="000066"/>
                </a:solidFill>
              </a:rPr>
              <a:t>A </a:t>
            </a:r>
            <a:r>
              <a:rPr lang="en-US" sz="2000" u="sng" dirty="0" smtClean="0">
                <a:solidFill>
                  <a:srgbClr val="000066"/>
                </a:solidFill>
              </a:rPr>
              <a:t>deferral</a:t>
            </a:r>
            <a:r>
              <a:rPr lang="en-US" sz="2000" dirty="0" smtClean="0">
                <a:solidFill>
                  <a:srgbClr val="000066"/>
                </a:solidFill>
              </a:rPr>
              <a:t> of tax until the second spouse’s death.</a:t>
            </a:r>
          </a:p>
          <a:p>
            <a:pPr marL="1146175" lvl="1" indent="-231775" eaLnBrk="1" hangingPunct="1">
              <a:defRPr/>
            </a:pPr>
            <a:r>
              <a:rPr lang="en-US" sz="2000" dirty="0" smtClean="0">
                <a:solidFill>
                  <a:srgbClr val="000066"/>
                </a:solidFill>
              </a:rPr>
              <a:t>A key component of the basic estate plan for married people.</a:t>
            </a:r>
          </a:p>
          <a:p>
            <a:pPr lvl="1">
              <a:buFont typeface="Wingdings" pitchFamily="2" charset="2"/>
              <a:buNone/>
              <a:defRPr/>
            </a:pPr>
            <a:endParaRPr lang="en-US" sz="2100" dirty="0" smtClean="0">
              <a:solidFill>
                <a:srgbClr val="000066"/>
              </a:solidFill>
            </a:endParaRPr>
          </a:p>
          <a:p>
            <a:pPr lvl="2">
              <a:defRPr/>
            </a:pPr>
            <a:endParaRPr lang="en-US" sz="2100" dirty="0" smtClean="0">
              <a:solidFill>
                <a:srgbClr val="000066"/>
              </a:solidFill>
            </a:endParaRPr>
          </a:p>
          <a:p>
            <a:pPr lvl="1">
              <a:defRPr/>
            </a:pPr>
            <a:endParaRPr lang="en-US" sz="2400" dirty="0" smtClean="0">
              <a:solidFill>
                <a:srgbClr val="000066"/>
              </a:solidFill>
            </a:endParaRPr>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543675"/>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066800"/>
          </a:xfrm>
        </p:spPr>
        <p:txBody>
          <a:bodyPr/>
          <a:lstStyle/>
          <a:p>
            <a:pPr algn="ctr">
              <a:defRPr/>
            </a:pPr>
            <a:r>
              <a:rPr lang="en-US" sz="3200" b="1" dirty="0" smtClean="0"/>
              <a:t>State Estate Taxes</a:t>
            </a:r>
            <a:endParaRPr lang="en-US" sz="3200" b="1" dirty="0"/>
          </a:p>
        </p:txBody>
      </p:sp>
      <p:sp>
        <p:nvSpPr>
          <p:cNvPr id="15363" name="Content Placeholder 2"/>
          <p:cNvSpPr>
            <a:spLocks noGrp="1"/>
          </p:cNvSpPr>
          <p:nvPr>
            <p:ph idx="1"/>
          </p:nvPr>
        </p:nvSpPr>
        <p:spPr>
          <a:xfrm>
            <a:off x="457200" y="1524000"/>
            <a:ext cx="8382000" cy="4953000"/>
          </a:xfrm>
        </p:spPr>
        <p:txBody>
          <a:bodyPr/>
          <a:lstStyle/>
          <a:p>
            <a:pPr marL="682625" indent="-450850" eaLnBrk="1" hangingPunct="1">
              <a:defRPr/>
            </a:pPr>
            <a:r>
              <a:rPr lang="en-US" sz="2400" dirty="0" smtClean="0">
                <a:solidFill>
                  <a:srgbClr val="000066"/>
                </a:solidFill>
              </a:rPr>
              <a:t>Most states have </a:t>
            </a:r>
            <a:r>
              <a:rPr lang="en-US" sz="2400" u="sng" dirty="0" smtClean="0">
                <a:solidFill>
                  <a:srgbClr val="000066"/>
                </a:solidFill>
              </a:rPr>
              <a:t>no</a:t>
            </a:r>
            <a:r>
              <a:rPr lang="en-US" sz="2400" dirty="0" smtClean="0">
                <a:solidFill>
                  <a:srgbClr val="000066"/>
                </a:solidFill>
              </a:rPr>
              <a:t> state estate tax, there are twelve states plus DC, that DO have an estate tax there are six states that have an inheritance tax (two states have both)</a:t>
            </a:r>
            <a:endParaRPr lang="en-US" sz="2000" dirty="0" smtClean="0">
              <a:solidFill>
                <a:srgbClr val="000066"/>
              </a:solidFill>
            </a:endParaRPr>
          </a:p>
          <a:p>
            <a:pPr marL="682625" indent="-450850" eaLnBrk="1" hangingPunct="1">
              <a:defRPr/>
            </a:pPr>
            <a:r>
              <a:rPr lang="en-US" sz="2400" dirty="0" smtClean="0">
                <a:solidFill>
                  <a:srgbClr val="000066"/>
                </a:solidFill>
              </a:rPr>
              <a:t>MA has a separate estate tax</a:t>
            </a:r>
          </a:p>
          <a:p>
            <a:pPr marL="682625" indent="-450850" eaLnBrk="1" hangingPunct="1">
              <a:defRPr/>
            </a:pPr>
            <a:r>
              <a:rPr lang="en-US" sz="2400" dirty="0" smtClean="0">
                <a:solidFill>
                  <a:srgbClr val="000066"/>
                </a:solidFill>
              </a:rPr>
              <a:t>MA Exemption Amount $1M</a:t>
            </a:r>
          </a:p>
          <a:p>
            <a:pPr marL="682625" indent="-450850" eaLnBrk="1" hangingPunct="1">
              <a:defRPr/>
            </a:pPr>
            <a:r>
              <a:rPr lang="en-US" sz="2400" dirty="0" smtClean="0">
                <a:solidFill>
                  <a:srgbClr val="000066"/>
                </a:solidFill>
              </a:rPr>
              <a:t>Much lower exemption amount exposes far more clients to MA estate tax liability</a:t>
            </a:r>
          </a:p>
          <a:p>
            <a:pPr marL="682625" indent="-450850" eaLnBrk="1" hangingPunct="1">
              <a:defRPr/>
            </a:pPr>
            <a:r>
              <a:rPr lang="en-US" sz="2400" dirty="0" smtClean="0">
                <a:solidFill>
                  <a:srgbClr val="000066"/>
                </a:solidFill>
              </a:rPr>
              <a:t>MA resident but with property located in another state – may be subject to tax in both states</a:t>
            </a:r>
          </a:p>
          <a:p>
            <a:pPr marL="682625" indent="-450850" eaLnBrk="1" hangingPunct="1">
              <a:defRPr/>
            </a:pPr>
            <a:r>
              <a:rPr lang="en-US" sz="2400" dirty="0" smtClean="0">
                <a:solidFill>
                  <a:srgbClr val="000066"/>
                </a:solidFill>
              </a:rPr>
              <a:t>Non MA resident but with property in MA – may be subject to estate tax in MA</a:t>
            </a:r>
          </a:p>
          <a:p>
            <a:pPr marL="682625" indent="-450850" eaLnBrk="1" hangingPunct="1">
              <a:defRPr/>
            </a:pPr>
            <a:endParaRPr lang="en-US" sz="2400" dirty="0" smtClean="0">
              <a:solidFill>
                <a:srgbClr val="000066"/>
              </a:solidFill>
            </a:endParaRPr>
          </a:p>
          <a:p>
            <a:pPr lvl="1">
              <a:defRPr/>
            </a:pPr>
            <a:endParaRPr lang="en-US" sz="2000" dirty="0" smtClean="0">
              <a:solidFill>
                <a:srgbClr val="000066"/>
              </a:solidFill>
            </a:endParaRPr>
          </a:p>
          <a:p>
            <a:pPr lvl="2">
              <a:defRPr/>
            </a:pPr>
            <a:endParaRPr lang="en-US" sz="2100" dirty="0" smtClean="0">
              <a:solidFill>
                <a:srgbClr val="000066"/>
              </a:solidFill>
            </a:endParaRPr>
          </a:p>
          <a:p>
            <a:pPr lvl="2">
              <a:defRPr/>
            </a:pPr>
            <a:endParaRPr lang="en-US" sz="2100" dirty="0" smtClean="0">
              <a:solidFill>
                <a:srgbClr val="000066"/>
              </a:solidFill>
            </a:endParaRPr>
          </a:p>
          <a:p>
            <a:pPr lvl="2">
              <a:defRPr/>
            </a:pPr>
            <a:endParaRPr lang="en-US" sz="2100" dirty="0" smtClean="0">
              <a:solidFill>
                <a:srgbClr val="000066"/>
              </a:solidFill>
            </a:endParaRPr>
          </a:p>
          <a:p>
            <a:pPr lvl="1">
              <a:defRPr/>
            </a:pPr>
            <a:endParaRPr lang="en-US" sz="2400" dirty="0" smtClean="0">
              <a:solidFill>
                <a:srgbClr val="000066"/>
              </a:solidFill>
            </a:endParaRPr>
          </a:p>
          <a:p>
            <a:pPr>
              <a:buFont typeface="Wingdings" pitchFamily="2" charset="2"/>
              <a:buNone/>
              <a:defRPr/>
            </a:pPr>
            <a:endParaRPr lang="en-US" sz="1200" dirty="0" smtClean="0">
              <a:solidFill>
                <a:srgbClr val="000066"/>
              </a:solidFill>
            </a:endParaRPr>
          </a:p>
          <a:p>
            <a:pPr>
              <a:buFont typeface="Wingdings" pitchFamily="2" charset="2"/>
              <a:buNone/>
              <a:defRPr/>
            </a:pPr>
            <a:endParaRPr lang="en-US" sz="1200" dirty="0" smtClean="0">
              <a:solidFill>
                <a:srgbClr val="000066"/>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510337"/>
            <a:ext cx="1600200" cy="23812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5799" y="304801"/>
            <a:ext cx="7889875" cy="609600"/>
          </a:xfrm>
        </p:spPr>
        <p:txBody>
          <a:bodyPr/>
          <a:lstStyle/>
          <a:p>
            <a:pPr eaLnBrk="1" hangingPunct="1"/>
            <a:r>
              <a:rPr lang="en-US" sz="2800" b="1" dirty="0" smtClean="0">
                <a:latin typeface="Georgia" charset="0"/>
              </a:rPr>
              <a:t>The Separate Massachusetts Estate Tax</a:t>
            </a:r>
            <a:br>
              <a:rPr lang="en-US" sz="2800" b="1" dirty="0" smtClean="0">
                <a:latin typeface="Georgia" charset="0"/>
              </a:rPr>
            </a:br>
            <a:endParaRPr lang="en-US" sz="2800" b="1" dirty="0" smtClean="0">
              <a:latin typeface="Georgia" charset="0"/>
            </a:endParaRPr>
          </a:p>
        </p:txBody>
      </p:sp>
      <p:sp>
        <p:nvSpPr>
          <p:cNvPr id="11268" name="Rectangle 3"/>
          <p:cNvSpPr>
            <a:spLocks noGrp="1" noChangeArrowheads="1"/>
          </p:cNvSpPr>
          <p:nvPr>
            <p:ph type="body" sz="half" idx="1"/>
          </p:nvPr>
        </p:nvSpPr>
        <p:spPr>
          <a:xfrm>
            <a:off x="280988" y="1135063"/>
            <a:ext cx="4144962" cy="4279900"/>
          </a:xfrm>
        </p:spPr>
        <p:txBody>
          <a:bodyPr/>
          <a:lstStyle/>
          <a:p>
            <a:pPr marL="0" indent="0" algn="just" eaLnBrk="1" hangingPunct="1">
              <a:spcAft>
                <a:spcPts val="600"/>
              </a:spcAft>
              <a:buFont typeface="Wingdings" charset="2"/>
              <a:buNone/>
            </a:pPr>
            <a:r>
              <a:rPr lang="en-US" sz="1600" dirty="0" smtClean="0">
                <a:latin typeface="Georgia" charset="0"/>
              </a:rPr>
              <a:t>The Massachusetts legislature adopted a new estate tax by “decoupling” the Massachusetts estate tax from the federal estate tax. </a:t>
            </a:r>
          </a:p>
          <a:p>
            <a:pPr marL="0" indent="0" algn="just" eaLnBrk="1" hangingPunct="1">
              <a:spcAft>
                <a:spcPts val="600"/>
              </a:spcAft>
              <a:buFont typeface="Wingdings" charset="2"/>
              <a:buNone/>
            </a:pPr>
            <a:r>
              <a:rPr lang="en-US" sz="1600" dirty="0" smtClean="0">
                <a:latin typeface="Georgia" charset="0"/>
              </a:rPr>
              <a:t>Prior to January 1, 2003 (the effective date of the new law), the exemptions from federal and Massachusetts estate taxes were the same.  Massachusetts only received a portion of the federal estate tax, rather than imposing a tax in addition to the federal estate tax.  </a:t>
            </a:r>
          </a:p>
          <a:p>
            <a:pPr marL="0" indent="0" algn="just" eaLnBrk="1" hangingPunct="1">
              <a:spcAft>
                <a:spcPts val="600"/>
              </a:spcAft>
              <a:buFont typeface="Wingdings" charset="2"/>
              <a:buNone/>
            </a:pPr>
            <a:r>
              <a:rPr lang="en-US" sz="1600" dirty="0" smtClean="0">
                <a:latin typeface="Georgia" charset="0"/>
              </a:rPr>
              <a:t>As of January 1, 2003, the Massachusetts estate tax was no longer tied to the current federal exemption.  Rather, the threshold for filing a Massachusetts estate tax return is now based on federal law in effect in December 2000.</a:t>
            </a:r>
          </a:p>
        </p:txBody>
      </p:sp>
      <p:sp>
        <p:nvSpPr>
          <p:cNvPr id="11269" name="Rectangle 4"/>
          <p:cNvSpPr>
            <a:spLocks noGrp="1" noChangeArrowheads="1"/>
          </p:cNvSpPr>
          <p:nvPr>
            <p:ph type="body" sz="half" idx="2"/>
          </p:nvPr>
        </p:nvSpPr>
        <p:spPr>
          <a:xfrm>
            <a:off x="4724400" y="1066800"/>
            <a:ext cx="4144963" cy="4279900"/>
          </a:xfrm>
        </p:spPr>
        <p:txBody>
          <a:bodyPr/>
          <a:lstStyle/>
          <a:p>
            <a:pPr marL="0" indent="0" algn="just" eaLnBrk="1" hangingPunct="1">
              <a:spcAft>
                <a:spcPts val="600"/>
              </a:spcAft>
              <a:buFont typeface="Wingdings" charset="2"/>
              <a:buNone/>
            </a:pPr>
            <a:r>
              <a:rPr lang="en-US" sz="1600" dirty="0" smtClean="0">
                <a:latin typeface="Georgia" charset="0"/>
              </a:rPr>
              <a:t>From a practical standpoint, estates above the Massachusetts threshold for filing a Massachusetts estate tax, but below the federal threshold, will need to file a Massachusetts estate tax return and may owe Massachusetts estate tax.  </a:t>
            </a:r>
          </a:p>
          <a:p>
            <a:pPr marL="0" indent="0" algn="just" eaLnBrk="1" hangingPunct="1">
              <a:spcAft>
                <a:spcPts val="600"/>
              </a:spcAft>
              <a:buFont typeface="Wingdings" charset="2"/>
              <a:buNone/>
            </a:pPr>
            <a:r>
              <a:rPr lang="en-US" sz="1600" dirty="0" smtClean="0">
                <a:latin typeface="Georgia" charset="0"/>
              </a:rPr>
              <a:t>Estates above the federal threshold will need to file both Massachusetts and federal estate tax returns and may owe both Massachusetts and federal estate taxes.  In addition, married couples will be able to avoid federal and Massachusetts estate taxes on the death of the first spouse by implementing a properly drafted estate plan.</a:t>
            </a:r>
          </a:p>
          <a:p>
            <a:pPr marL="0" indent="0" algn="just" eaLnBrk="1" hangingPunct="1">
              <a:spcAft>
                <a:spcPts val="600"/>
              </a:spcAft>
              <a:buFont typeface="Wingdings" charset="2"/>
              <a:buNone/>
            </a:pPr>
            <a:r>
              <a:rPr lang="en-US" sz="1600" dirty="0" smtClean="0">
                <a:latin typeface="Georgia" charset="0"/>
              </a:rPr>
              <a:t>Massachusetts estate tax is due at the death of the first spouse if no separate MA QTIP election is made and if the full federal exemption has been used.</a:t>
            </a:r>
          </a:p>
          <a:p>
            <a:pPr marL="0" indent="0" algn="just" eaLnBrk="1" hangingPunct="1">
              <a:spcBef>
                <a:spcPts val="0"/>
              </a:spcBef>
              <a:spcAft>
                <a:spcPts val="0"/>
              </a:spcAft>
              <a:buNone/>
            </a:pPr>
            <a:endParaRPr lang="en-US" sz="1600" dirty="0" smtClean="0">
              <a:latin typeface="Georgia"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975474" y="6400800"/>
            <a:ext cx="1600200" cy="238125"/>
          </a:xfrm>
          <a:prstGeom prst="rect">
            <a:avLst/>
          </a:prstGeom>
          <a:noFill/>
          <a:ln>
            <a:noFill/>
          </a:ln>
        </p:spPr>
      </p:pic>
    </p:spTree>
    <p:extLst>
      <p:ext uri="{BB962C8B-B14F-4D97-AF65-F5344CB8AC3E}">
        <p14:creationId xmlns:p14="http://schemas.microsoft.com/office/powerpoint/2010/main" val="48283615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Profile">
  <a:themeElements>
    <a:clrScheme name="Custom 3">
      <a:dk1>
        <a:srgbClr val="003366"/>
      </a:dk1>
      <a:lt1>
        <a:srgbClr val="FFFFFF"/>
      </a:lt1>
      <a:dk2>
        <a:srgbClr val="006666"/>
      </a:dk2>
      <a:lt2>
        <a:srgbClr val="FFFFFF"/>
      </a:lt2>
      <a:accent1>
        <a:srgbClr val="001B6D"/>
      </a:accent1>
      <a:accent2>
        <a:srgbClr val="001B6D"/>
      </a:accent2>
      <a:accent3>
        <a:srgbClr val="AAB8B8"/>
      </a:accent3>
      <a:accent4>
        <a:srgbClr val="DADADA"/>
      </a:accent4>
      <a:accent5>
        <a:srgbClr val="B8CAFF"/>
      </a:accent5>
      <a:accent6>
        <a:srgbClr val="00B9E7"/>
      </a:accent6>
      <a:hlink>
        <a:srgbClr val="FFFFCC"/>
      </a:hlink>
      <a:folHlink>
        <a:srgbClr val="33CCCC"/>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4888</TotalTime>
  <Words>4394</Words>
  <Application>Microsoft Office PowerPoint</Application>
  <PresentationFormat>On-screen Show (4:3)</PresentationFormat>
  <Paragraphs>480</Paragraphs>
  <Slides>37</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vt:lpstr>
      <vt:lpstr>Century Gothic</vt:lpstr>
      <vt:lpstr>Garamond</vt:lpstr>
      <vt:lpstr>Georgia</vt:lpstr>
      <vt:lpstr>Palatino Linotype</vt:lpstr>
      <vt:lpstr>Tahoma</vt:lpstr>
      <vt:lpstr>Times New Roman</vt:lpstr>
      <vt:lpstr>Verdana</vt:lpstr>
      <vt:lpstr>Wingdings</vt:lpstr>
      <vt:lpstr>1_Profile</vt:lpstr>
      <vt:lpstr>Estate, Gift and Generation Skipping Tax</vt:lpstr>
      <vt:lpstr>Three Types of Transfer Tax</vt:lpstr>
      <vt:lpstr>Federal Estate Tax – What is It?</vt:lpstr>
      <vt:lpstr>Federal Estate Tax</vt:lpstr>
      <vt:lpstr>What Property Comprises the “Gross Estate”?</vt:lpstr>
      <vt:lpstr>Fed. Estate Tax – Filing Requirement</vt:lpstr>
      <vt:lpstr>Fed. Estate Tax - Deductions</vt:lpstr>
      <vt:lpstr>State Estate Taxes</vt:lpstr>
      <vt:lpstr>The Separate Massachusetts Estate Tax </vt:lpstr>
      <vt:lpstr>MA Estate Taxes</vt:lpstr>
      <vt:lpstr>Estate Tax Avoidance</vt:lpstr>
      <vt:lpstr>Draft Estate Plan For June Cleaver Assumes June dies first Note: Ward’s plan mirrors June’s plan in all major respects. </vt:lpstr>
      <vt:lpstr>Generation Skipping Transfer Tax</vt:lpstr>
      <vt:lpstr>Generation Skipping Transfer Tax</vt:lpstr>
      <vt:lpstr>Generation Skipping Transfer Tax – Practical Points</vt:lpstr>
      <vt:lpstr>Generation Skipping Transfer Tax – Practical Points</vt:lpstr>
      <vt:lpstr>Generation Skipping Transfer Tax – Practical Points</vt:lpstr>
      <vt:lpstr>Draft Generation-Skipping Estate Plan For June Cleaver Assumes June dies first Note: Ward’s plan mirrors June’s plan in all major respects. </vt:lpstr>
      <vt:lpstr>Portability</vt:lpstr>
      <vt:lpstr>Portability - continued</vt:lpstr>
      <vt:lpstr>Portability – Gift Tax Applicability</vt:lpstr>
      <vt:lpstr>Planning with Portability </vt:lpstr>
      <vt:lpstr>PowerPoint Presentation</vt:lpstr>
      <vt:lpstr>Federal Gift Taxes</vt:lpstr>
      <vt:lpstr>How Do You Value the Gift?</vt:lpstr>
      <vt:lpstr>How Do You Value the Gift?</vt:lpstr>
      <vt:lpstr>How Do You Value the Gift?</vt:lpstr>
      <vt:lpstr>How Do You Calculate the Gift Tax?</vt:lpstr>
      <vt:lpstr>Gift Tax Exemptions, Exclusions, Deductions</vt:lpstr>
      <vt:lpstr>Gift Tax Exemptions, Exclusions, Deductions</vt:lpstr>
      <vt:lpstr>More Detail on  “Annual Exclusion” Gifts</vt:lpstr>
      <vt:lpstr>More Detail on “Annual Exclusion” Gifts</vt:lpstr>
      <vt:lpstr>Gifts for Education / Medical Care</vt:lpstr>
      <vt:lpstr>Gifts for Education / Medical Care</vt:lpstr>
      <vt:lpstr>REVIEW:  4 Types of Gifts  to Non-Spouse</vt:lpstr>
      <vt:lpstr>Gifting Mechanisms / Four Options for Form of Gift</vt:lpstr>
      <vt:lpstr>Gifting Mechanisms / Four Options for Form of Gift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asmagula</dc:creator>
  <cp:lastModifiedBy>Katherine Sheehan</cp:lastModifiedBy>
  <cp:revision>455</cp:revision>
  <cp:lastPrinted>2019-05-14T18:41:25Z</cp:lastPrinted>
  <dcterms:created xsi:type="dcterms:W3CDTF">2009-08-25T14:12:03Z</dcterms:created>
  <dcterms:modified xsi:type="dcterms:W3CDTF">2021-07-16T00:15:16Z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d1ba67-e123-4d02-90ca-f7172750bdfa_Enabled">
    <vt:lpwstr>true</vt:lpwstr>
  </property>
  <property fmtid="{D5CDD505-2E9C-101B-9397-08002B2CF9AE}" pid="3" name="MSIP_Label_b4d1ba67-e123-4d02-90ca-f7172750bdfa_SetDate">
    <vt:lpwstr>2021-07-15T23:40:55Z</vt:lpwstr>
  </property>
  <property fmtid="{D5CDD505-2E9C-101B-9397-08002B2CF9AE}" pid="4" name="MSIP_Label_b4d1ba67-e123-4d02-90ca-f7172750bdfa_Method">
    <vt:lpwstr>Standard</vt:lpwstr>
  </property>
  <property fmtid="{D5CDD505-2E9C-101B-9397-08002B2CF9AE}" pid="5" name="MSIP_Label_b4d1ba67-e123-4d02-90ca-f7172750bdfa_Name">
    <vt:lpwstr>BP Internal</vt:lpwstr>
  </property>
  <property fmtid="{D5CDD505-2E9C-101B-9397-08002B2CF9AE}" pid="6" name="MSIP_Label_b4d1ba67-e123-4d02-90ca-f7172750bdfa_SiteId">
    <vt:lpwstr>1ef49446-d87b-4dc1-9eba-285f382e6e8b</vt:lpwstr>
  </property>
  <property fmtid="{D5CDD505-2E9C-101B-9397-08002B2CF9AE}" pid="7" name="MSIP_Label_b4d1ba67-e123-4d02-90ca-f7172750bdfa_ActionId">
    <vt:lpwstr>8e5a04d8-5a58-4615-a797-51a6f00b4c6f</vt:lpwstr>
  </property>
  <property fmtid="{D5CDD505-2E9C-101B-9397-08002B2CF9AE}" pid="8" name="MSIP_Label_b4d1ba67-e123-4d02-90ca-f7172750bdfa_ContentBits">
    <vt:lpwstr>0</vt:lpwstr>
  </property>
</Properties>
</file>