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2A5972"/>
    <a:srgbClr val="004873"/>
    <a:srgbClr val="0097E1"/>
    <a:srgbClr val="0066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Objects="1">
      <p:cViewPr varScale="1">
        <p:scale>
          <a:sx n="60" d="100"/>
          <a:sy n="60" d="100"/>
        </p:scale>
        <p:origin x="66" y="672"/>
      </p:cViewPr>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6C8D0541-2E20-4A02-B951-DCF974FC3BE2}" type="datetimeFigureOut">
              <a:rPr lang="en-US"/>
              <a:pPr>
                <a:defRPr/>
              </a:pPr>
              <a:t>8/3/2021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E28F7F1-F4C9-4045-AB16-4B71AF7EC7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3" name="Picture 7" descr="iStock_000005683453Smal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8" y="3124200"/>
            <a:ext cx="899160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Curvy Design PPT Clean Lines"/>
          <p:cNvPicPr>
            <a:picLocks noChangeAspect="1" noChangeArrowheads="1"/>
          </p:cNvPicPr>
          <p:nvPr/>
        </p:nvPicPr>
        <p:blipFill>
          <a:blip r:embed="rId3">
            <a:extLst>
              <a:ext uri="{28A0092B-C50C-407E-A947-70E740481C1C}">
                <a14:useLocalDpi xmlns:a14="http://schemas.microsoft.com/office/drawing/2010/main" val="0"/>
              </a:ext>
            </a:extLst>
          </a:blip>
          <a:srcRect b="24608"/>
          <a:stretch>
            <a:fillRect/>
          </a:stretch>
        </p:blipFill>
        <p:spPr bwMode="auto">
          <a:xfrm>
            <a:off x="-1905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Day Pitne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5675" y="5913438"/>
            <a:ext cx="39735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5486400" y="6477000"/>
            <a:ext cx="3352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a:spcBef>
                <a:spcPct val="50000"/>
              </a:spcBef>
              <a:defRPr/>
            </a:pPr>
            <a:r>
              <a:rPr lang="en-US" sz="1000" dirty="0" smtClean="0">
                <a:solidFill>
                  <a:srgbClr val="4D4D4D"/>
                </a:solidFill>
              </a:rPr>
              <a:t>© 2021 Day Pitney LLP</a:t>
            </a:r>
          </a:p>
        </p:txBody>
      </p:sp>
      <p:sp>
        <p:nvSpPr>
          <p:cNvPr id="16390" name="Rectangle 6"/>
          <p:cNvSpPr>
            <a:spLocks noGrp="1" noChangeArrowheads="1"/>
          </p:cNvSpPr>
          <p:nvPr>
            <p:ph type="ctrTitle"/>
          </p:nvPr>
        </p:nvSpPr>
        <p:spPr>
          <a:xfrm>
            <a:off x="533400" y="1143000"/>
            <a:ext cx="7772400" cy="1066800"/>
          </a:xfrm>
        </p:spPr>
        <p:txBody>
          <a:bodyPr/>
          <a:lstStyle>
            <a:lvl1pPr>
              <a:defRPr sz="4400" b="0" smtClean="0">
                <a:solidFill>
                  <a:schemeClr val="bg1"/>
                </a:solidFill>
              </a:defRPr>
            </a:lvl1pPr>
          </a:lstStyle>
          <a:p>
            <a:pPr lvl="0"/>
            <a:r>
              <a:rPr lang="en-US" noProof="0" smtClean="0"/>
              <a:t>Click to edit Master title style</a:t>
            </a:r>
          </a:p>
        </p:txBody>
      </p:sp>
    </p:spTree>
    <p:extLst>
      <p:ext uri="{BB962C8B-B14F-4D97-AF65-F5344CB8AC3E}">
        <p14:creationId xmlns:p14="http://schemas.microsoft.com/office/powerpoint/2010/main" val="103877537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4" descr="Day Pitne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3800" y="6348413"/>
            <a:ext cx="24130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57200" y="6381750"/>
            <a:ext cx="5562600" cy="276225"/>
          </a:xfrm>
          <a:prstGeom prst="rect">
            <a:avLst/>
          </a:prstGeom>
          <a:noFill/>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dirty="0" smtClean="0">
                <a:solidFill>
                  <a:srgbClr val="0066A1"/>
                </a:solidFill>
              </a:rPr>
              <a:t>Page </a:t>
            </a:r>
            <a:fld id="{EAF66BB7-ABEE-4A3A-823A-4879A2F80539}" type="slidenum">
              <a:rPr lang="en-US" altLang="en-US" sz="1200" smtClean="0">
                <a:solidFill>
                  <a:srgbClr val="0066A1"/>
                </a:solidFill>
              </a:rPr>
              <a:pPr eaLnBrk="1" hangingPunct="1">
                <a:defRPr/>
              </a:pPr>
              <a:t>‹#›</a:t>
            </a:fld>
            <a:r>
              <a:rPr lang="en-US" altLang="en-US" sz="1200" dirty="0" smtClean="0">
                <a:solidFill>
                  <a:srgbClr val="0066A1"/>
                </a:solidFill>
              </a:rPr>
              <a:t>  |  8/5/2021  |  Postmortem Planning</a:t>
            </a:r>
          </a:p>
        </p:txBody>
      </p:sp>
      <p:sp>
        <p:nvSpPr>
          <p:cNvPr id="16" name="Text Placeholder 11"/>
          <p:cNvSpPr>
            <a:spLocks noGrp="1"/>
          </p:cNvSpPr>
          <p:nvPr>
            <p:ph type="body" sz="quarter" idx="10"/>
          </p:nvPr>
        </p:nvSpPr>
        <p:spPr>
          <a:xfrm>
            <a:off x="457200" y="1417320"/>
            <a:ext cx="8229600" cy="470916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13"/>
          <p:cNvSpPr>
            <a:spLocks noGrp="1"/>
          </p:cNvSpPr>
          <p:nvPr>
            <p:ph type="body" sz="quarter" idx="11"/>
          </p:nvPr>
        </p:nvSpPr>
        <p:spPr>
          <a:xfrm>
            <a:off x="457200" y="566928"/>
            <a:ext cx="8229600" cy="850392"/>
          </a:xfrm>
        </p:spPr>
        <p:txBody>
          <a:bodyPr anchor="ctr"/>
          <a:lstStyle>
            <a:lvl1pPr marL="0" indent="0">
              <a:buNone/>
              <a:defRPr sz="3200" b="1">
                <a:solidFill>
                  <a:srgbClr val="2A5972"/>
                </a:solidFill>
                <a:latin typeface="+mj-lt"/>
              </a:defRPr>
            </a:lvl1pPr>
            <a:lvl2pPr marL="457200" indent="0">
              <a:buNone/>
              <a:defRPr/>
            </a:lvl2pPr>
            <a:lvl5pPr marL="1828800" indent="0">
              <a:buNone/>
              <a:defRPr/>
            </a:lvl5pPr>
          </a:lstStyle>
          <a:p>
            <a:pPr lvl="0"/>
            <a:r>
              <a:rPr lang="en-US" smtClean="0"/>
              <a:t>Edit Master text styles</a:t>
            </a:r>
          </a:p>
        </p:txBody>
      </p:sp>
    </p:spTree>
    <p:extLst>
      <p:ext uri="{BB962C8B-B14F-4D97-AF65-F5344CB8AC3E}">
        <p14:creationId xmlns:p14="http://schemas.microsoft.com/office/powerpoint/2010/main" val="27097108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457200" y="563563"/>
            <a:ext cx="8229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16"/>
          <p:cNvSpPr>
            <a:spLocks noGrp="1" noChangeArrowheads="1"/>
          </p:cNvSpPr>
          <p:nvPr>
            <p:ph type="body" idx="1"/>
          </p:nvPr>
        </p:nvSpPr>
        <p:spPr bwMode="auto">
          <a:xfrm>
            <a:off x="457200" y="1417638"/>
            <a:ext cx="8229600"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Lst>
  <p:txStyles>
    <p:titleStyle>
      <a:lvl1pPr algn="l" defTabSz="457200" rtl="0" eaLnBrk="1" fontAlgn="base" hangingPunct="1">
        <a:spcBef>
          <a:spcPct val="0"/>
        </a:spcBef>
        <a:spcAft>
          <a:spcPct val="0"/>
        </a:spcAft>
        <a:defRPr sz="3200" b="1" kern="1200">
          <a:solidFill>
            <a:srgbClr val="2A5972"/>
          </a:solidFill>
          <a:latin typeface="+mj-lt"/>
          <a:ea typeface="+mj-ea"/>
          <a:cs typeface="+mj-cs"/>
        </a:defRPr>
      </a:lvl1pPr>
      <a:lvl2pPr algn="l" defTabSz="457200" rtl="0" eaLnBrk="1" fontAlgn="base" hangingPunct="1">
        <a:spcBef>
          <a:spcPct val="0"/>
        </a:spcBef>
        <a:spcAft>
          <a:spcPct val="0"/>
        </a:spcAft>
        <a:defRPr sz="3200" b="1">
          <a:solidFill>
            <a:srgbClr val="2A5972"/>
          </a:solidFill>
          <a:latin typeface="Arial" charset="0"/>
        </a:defRPr>
      </a:lvl2pPr>
      <a:lvl3pPr algn="l" defTabSz="457200" rtl="0" eaLnBrk="1" fontAlgn="base" hangingPunct="1">
        <a:spcBef>
          <a:spcPct val="0"/>
        </a:spcBef>
        <a:spcAft>
          <a:spcPct val="0"/>
        </a:spcAft>
        <a:defRPr sz="3200" b="1">
          <a:solidFill>
            <a:srgbClr val="2A5972"/>
          </a:solidFill>
          <a:latin typeface="Arial" charset="0"/>
        </a:defRPr>
      </a:lvl3pPr>
      <a:lvl4pPr algn="l" defTabSz="457200" rtl="0" eaLnBrk="1" fontAlgn="base" hangingPunct="1">
        <a:spcBef>
          <a:spcPct val="0"/>
        </a:spcBef>
        <a:spcAft>
          <a:spcPct val="0"/>
        </a:spcAft>
        <a:defRPr sz="3200" b="1">
          <a:solidFill>
            <a:srgbClr val="2A5972"/>
          </a:solidFill>
          <a:latin typeface="Arial" charset="0"/>
        </a:defRPr>
      </a:lvl4pPr>
      <a:lvl5pPr algn="l" defTabSz="457200" rtl="0" eaLnBrk="1" fontAlgn="base" hangingPunct="1">
        <a:spcBef>
          <a:spcPct val="0"/>
        </a:spcBef>
        <a:spcAft>
          <a:spcPct val="0"/>
        </a:spcAft>
        <a:defRPr sz="3200" b="1">
          <a:solidFill>
            <a:srgbClr val="2A5972"/>
          </a:solidFill>
          <a:latin typeface="Arial" charset="0"/>
        </a:defRPr>
      </a:lvl5pPr>
      <a:lvl6pPr marL="457200" algn="l" defTabSz="457200" rtl="0" eaLnBrk="1" fontAlgn="base" hangingPunct="1">
        <a:spcBef>
          <a:spcPct val="0"/>
        </a:spcBef>
        <a:spcAft>
          <a:spcPct val="0"/>
        </a:spcAft>
        <a:defRPr sz="3200" b="1">
          <a:solidFill>
            <a:srgbClr val="2A5972"/>
          </a:solidFill>
          <a:latin typeface="Arial" charset="0"/>
        </a:defRPr>
      </a:lvl6pPr>
      <a:lvl7pPr marL="914400" algn="l" defTabSz="457200" rtl="0" eaLnBrk="1" fontAlgn="base" hangingPunct="1">
        <a:spcBef>
          <a:spcPct val="0"/>
        </a:spcBef>
        <a:spcAft>
          <a:spcPct val="0"/>
        </a:spcAft>
        <a:defRPr sz="3200" b="1">
          <a:solidFill>
            <a:srgbClr val="2A5972"/>
          </a:solidFill>
          <a:latin typeface="Arial" charset="0"/>
        </a:defRPr>
      </a:lvl7pPr>
      <a:lvl8pPr marL="1371600" algn="l" defTabSz="457200" rtl="0" eaLnBrk="1" fontAlgn="base" hangingPunct="1">
        <a:spcBef>
          <a:spcPct val="0"/>
        </a:spcBef>
        <a:spcAft>
          <a:spcPct val="0"/>
        </a:spcAft>
        <a:defRPr sz="3200" b="1">
          <a:solidFill>
            <a:srgbClr val="2A5972"/>
          </a:solidFill>
          <a:latin typeface="Arial" charset="0"/>
        </a:defRPr>
      </a:lvl8pPr>
      <a:lvl9pPr marL="1828800" algn="l" defTabSz="457200" rtl="0" eaLnBrk="1" fontAlgn="base" hangingPunct="1">
        <a:spcBef>
          <a:spcPct val="0"/>
        </a:spcBef>
        <a:spcAft>
          <a:spcPct val="0"/>
        </a:spcAft>
        <a:defRPr sz="3200" b="1">
          <a:solidFill>
            <a:srgbClr val="2A5972"/>
          </a:solidFill>
          <a:latin typeface="Arial" charset="0"/>
        </a:defRPr>
      </a:lvl9pPr>
    </p:titleStyle>
    <p:bodyStyle>
      <a:lvl1pPr marL="342900" indent="-342900" algn="l" rtl="0" eaLnBrk="1" fontAlgn="base" hangingPunct="1">
        <a:spcBef>
          <a:spcPct val="20000"/>
        </a:spcBef>
        <a:spcAft>
          <a:spcPct val="0"/>
        </a:spcAft>
        <a:buClr>
          <a:srgbClr val="004873"/>
        </a:buClr>
        <a:buFont typeface="Wingdings" panose="05000000000000000000" pitchFamily="2" charset="2"/>
        <a:buChar char="§"/>
        <a:defRPr sz="2800" kern="1200">
          <a:solidFill>
            <a:srgbClr val="1C1C1C"/>
          </a:solidFill>
          <a:latin typeface="+mn-lt"/>
          <a:ea typeface="+mn-ea"/>
          <a:cs typeface="+mn-cs"/>
        </a:defRPr>
      </a:lvl1pPr>
      <a:lvl2pPr marL="742950" indent="-285750" algn="l" rtl="0" eaLnBrk="1" fontAlgn="base" hangingPunct="1">
        <a:spcBef>
          <a:spcPct val="20000"/>
        </a:spcBef>
        <a:spcAft>
          <a:spcPct val="0"/>
        </a:spcAft>
        <a:buClr>
          <a:srgbClr val="004873"/>
        </a:buClr>
        <a:buFont typeface="Wingdings" panose="05000000000000000000" pitchFamily="2" charset="2"/>
        <a:buChar char="§"/>
        <a:defRPr sz="2400" kern="1200">
          <a:solidFill>
            <a:srgbClr val="1C1C1C"/>
          </a:solidFill>
          <a:latin typeface="+mn-lt"/>
          <a:ea typeface="+mn-ea"/>
          <a:cs typeface="+mn-cs"/>
        </a:defRPr>
      </a:lvl2pPr>
      <a:lvl3pPr marL="1143000" indent="-228600" algn="l" rtl="0" eaLnBrk="1" fontAlgn="base" hangingPunct="1">
        <a:spcBef>
          <a:spcPct val="20000"/>
        </a:spcBef>
        <a:spcAft>
          <a:spcPct val="0"/>
        </a:spcAft>
        <a:buClr>
          <a:srgbClr val="004873"/>
        </a:buClr>
        <a:buFont typeface="Wingdings" panose="05000000000000000000" pitchFamily="2" charset="2"/>
        <a:buChar char="§"/>
        <a:defRPr sz="2000" kern="1200">
          <a:solidFill>
            <a:srgbClr val="1C1C1C"/>
          </a:solidFill>
          <a:latin typeface="+mn-lt"/>
          <a:ea typeface="+mn-ea"/>
          <a:cs typeface="+mn-cs"/>
        </a:defRPr>
      </a:lvl3pPr>
      <a:lvl4pPr marL="1600200" indent="-228600" algn="l" rtl="0" eaLnBrk="1" fontAlgn="base" hangingPunct="1">
        <a:spcBef>
          <a:spcPct val="20000"/>
        </a:spcBef>
        <a:spcAft>
          <a:spcPct val="0"/>
        </a:spcAft>
        <a:buClr>
          <a:srgbClr val="004873"/>
        </a:buClr>
        <a:buFont typeface="Wingdings" panose="05000000000000000000" pitchFamily="2" charset="2"/>
        <a:buChar char="§"/>
        <a:defRPr sz="1600" kern="1200">
          <a:solidFill>
            <a:srgbClr val="1C1C1C"/>
          </a:solidFill>
          <a:latin typeface="+mn-lt"/>
          <a:ea typeface="+mn-ea"/>
          <a:cs typeface="+mn-cs"/>
        </a:defRPr>
      </a:lvl4pPr>
      <a:lvl5pPr marL="2057400" indent="-228600" algn="l" rtl="0" eaLnBrk="1" fontAlgn="base" hangingPunct="1">
        <a:spcBef>
          <a:spcPct val="20000"/>
        </a:spcBef>
        <a:spcAft>
          <a:spcPct val="0"/>
        </a:spcAft>
        <a:buClr>
          <a:srgbClr val="004873"/>
        </a:buClr>
        <a:buFont typeface="Wingdings" panose="05000000000000000000" pitchFamily="2" charset="2"/>
        <a:buChar char="§"/>
        <a:defRPr sz="1400" kern="1200">
          <a:solidFill>
            <a:srgbClr val="1C1C1C"/>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bwMode="gray">
          <a:xfrm>
            <a:off x="533400" y="609600"/>
            <a:ext cx="8229600" cy="1676400"/>
          </a:xfrm>
        </p:spPr>
        <p:txBody>
          <a:bodyPr/>
          <a:lstStyle/>
          <a:p>
            <a:r>
              <a:rPr lang="en-US" altLang="en-US" dirty="0" smtClean="0"/>
              <a:t>Postmortem Planning </a:t>
            </a:r>
            <a:endParaRPr lang="en-US" altLang="en-US" dirty="0"/>
          </a:p>
        </p:txBody>
      </p:sp>
      <p:sp>
        <p:nvSpPr>
          <p:cNvPr id="2" name="TextBox 1"/>
          <p:cNvSpPr txBox="1"/>
          <p:nvPr/>
        </p:nvSpPr>
        <p:spPr>
          <a:xfrm>
            <a:off x="533400" y="2286000"/>
            <a:ext cx="5105400" cy="369332"/>
          </a:xfrm>
          <a:prstGeom prst="rect">
            <a:avLst/>
          </a:prstGeom>
          <a:noFill/>
        </p:spPr>
        <p:txBody>
          <a:bodyPr wrap="square" rtlCol="0">
            <a:spAutoFit/>
          </a:bodyPr>
          <a:lstStyle/>
          <a:p>
            <a:r>
              <a:rPr lang="en-US" dirty="0" smtClean="0">
                <a:solidFill>
                  <a:schemeClr val="bg1"/>
                </a:solidFill>
              </a:rPr>
              <a:t>Presented By:  Christopher A. Voukides </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Overview of the GST Tax</a:t>
            </a:r>
          </a:p>
          <a:p>
            <a:r>
              <a:rPr lang="en-US" dirty="0" smtClean="0"/>
              <a:t>Allocation of GST Exemption</a:t>
            </a:r>
          </a:p>
          <a:p>
            <a:pPr lvl="1"/>
            <a:r>
              <a:rPr lang="en-US" dirty="0" smtClean="0"/>
              <a:t>Allocation of GST exemption after the death of the decedent is made on Schedules R and R-1 of the estate tax return. </a:t>
            </a:r>
          </a:p>
          <a:p>
            <a:r>
              <a:rPr lang="en-US" dirty="0" smtClean="0"/>
              <a:t>Reverse QTIP Election </a:t>
            </a:r>
          </a:p>
          <a:p>
            <a:pPr lvl="1"/>
            <a:r>
              <a:rPr lang="en-US" dirty="0" smtClean="0"/>
              <a:t>Pursuant to I.R.C. § 2652(a)(3), the personal representative is permitted to make an election to treat the decedent as the transferor of property to a QTIP trust for which the QTIP election has been made.</a:t>
            </a:r>
          </a:p>
          <a:p>
            <a:endParaRPr lang="en-US" dirty="0"/>
          </a:p>
        </p:txBody>
      </p:sp>
      <p:sp>
        <p:nvSpPr>
          <p:cNvPr id="3" name="Text Placeholder 2"/>
          <p:cNvSpPr>
            <a:spLocks noGrp="1"/>
          </p:cNvSpPr>
          <p:nvPr>
            <p:ph type="body" sz="quarter" idx="11"/>
          </p:nvPr>
        </p:nvSpPr>
        <p:spPr/>
        <p:txBody>
          <a:bodyPr/>
          <a:lstStyle/>
          <a:p>
            <a:r>
              <a:rPr lang="en-US" dirty="0" smtClean="0"/>
              <a:t>GST Election	</a:t>
            </a:r>
            <a:endParaRPr lang="en-US" dirty="0"/>
          </a:p>
        </p:txBody>
      </p:sp>
    </p:spTree>
    <p:extLst>
      <p:ext uri="{BB962C8B-B14F-4D97-AF65-F5344CB8AC3E}">
        <p14:creationId xmlns:p14="http://schemas.microsoft.com/office/powerpoint/2010/main" val="210432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GST Election	</a:t>
            </a:r>
            <a:endParaRPr lang="en-US" dirty="0"/>
          </a:p>
        </p:txBody>
      </p:sp>
      <p:sp>
        <p:nvSpPr>
          <p:cNvPr id="4" name="Rectangle 30"/>
          <p:cNvSpPr>
            <a:spLocks noChangeArrowheads="1"/>
          </p:cNvSpPr>
          <p:nvPr/>
        </p:nvSpPr>
        <p:spPr bwMode="auto">
          <a:xfrm>
            <a:off x="3467100" y="1519345"/>
            <a:ext cx="2209800" cy="685800"/>
          </a:xfrm>
          <a:prstGeom prst="rect">
            <a:avLst/>
          </a:prstGeom>
          <a:solidFill>
            <a:srgbClr val="A80532"/>
          </a:solidFill>
          <a:ln>
            <a:noFill/>
          </a:ln>
          <a:effectLst>
            <a:outerShdw blurRad="50800" dist="38100" dir="2700000" algn="tl" rotWithShape="0">
              <a:prstClr val="black">
                <a:alpha val="40000"/>
              </a:prstClr>
            </a:outerShdw>
          </a:effectLst>
        </p:spPr>
        <p:txBody>
          <a:bodyPr lIns="91431" tIns="45716" rIns="91431" bIns="45716" anchor="ctr" anchorCtr="1"/>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kern="0" dirty="0">
                <a:solidFill>
                  <a:srgbClr val="FFFFFF"/>
                </a:solidFill>
                <a:latin typeface="Trebuchet MS" panose="020B0603020202020204" pitchFamily="34" charset="0"/>
              </a:rPr>
              <a:t>Family Trust</a:t>
            </a:r>
          </a:p>
          <a:p>
            <a:pPr algn="ctr" eaLnBrk="0" hangingPunct="0">
              <a:defRPr/>
            </a:pPr>
            <a:r>
              <a:rPr lang="en-US" altLang="en-US" kern="0" dirty="0">
                <a:solidFill>
                  <a:srgbClr val="FFFFFF"/>
                </a:solidFill>
                <a:latin typeface="Trebuchet MS" panose="020B0603020202020204" pitchFamily="34" charset="0"/>
              </a:rPr>
              <a:t>Upon death of the surviving spouse</a:t>
            </a:r>
            <a:endParaRPr lang="en-US" altLang="en-US" kern="0" dirty="0">
              <a:solidFill>
                <a:schemeClr val="bg1"/>
              </a:solidFill>
              <a:latin typeface="Trebuchet MS" panose="020B0603020202020204" pitchFamily="34" charset="0"/>
            </a:endParaRPr>
          </a:p>
        </p:txBody>
      </p:sp>
      <p:cxnSp>
        <p:nvCxnSpPr>
          <p:cNvPr id="5" name="Elbow Connector 4"/>
          <p:cNvCxnSpPr/>
          <p:nvPr/>
        </p:nvCxnSpPr>
        <p:spPr bwMode="auto">
          <a:xfrm rot="16200000" flipH="1">
            <a:off x="5241076" y="1545208"/>
            <a:ext cx="891646" cy="2205737"/>
          </a:xfrm>
          <a:prstGeom prst="bentConnector3">
            <a:avLst>
              <a:gd name="adj1" fmla="val 50000"/>
            </a:avLst>
          </a:prstGeom>
          <a:noFill/>
          <a:ln w="15875"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Elbow Connector 5"/>
          <p:cNvCxnSpPr/>
          <p:nvPr/>
        </p:nvCxnSpPr>
        <p:spPr bwMode="auto">
          <a:xfrm rot="5400000">
            <a:off x="3032186" y="1553892"/>
            <a:ext cx="900590" cy="2203097"/>
          </a:xfrm>
          <a:prstGeom prst="bentConnector3">
            <a:avLst>
              <a:gd name="adj1" fmla="val 50000"/>
            </a:avLst>
          </a:prstGeom>
          <a:noFill/>
          <a:ln w="15875"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37"/>
          <p:cNvSpPr>
            <a:spLocks noChangeArrowheads="1"/>
          </p:cNvSpPr>
          <p:nvPr/>
        </p:nvSpPr>
        <p:spPr bwMode="auto">
          <a:xfrm>
            <a:off x="1400724" y="3129579"/>
            <a:ext cx="2714075" cy="1213822"/>
          </a:xfrm>
          <a:prstGeom prst="rect">
            <a:avLst/>
          </a:prstGeom>
          <a:solidFill>
            <a:schemeClr val="bg1"/>
          </a:solidFill>
          <a:ln w="38100">
            <a:solidFill>
              <a:srgbClr val="006838"/>
            </a:solidFill>
          </a:ln>
          <a:effectLst>
            <a:outerShdw blurRad="50800" dist="38100" dir="2700000" algn="tl" rotWithShape="0">
              <a:prstClr val="black">
                <a:alpha val="40000"/>
              </a:prstClr>
            </a:outerShdw>
          </a:effectLst>
        </p:spPr>
        <p:txBody>
          <a:bodyPr lIns="91431" tIns="45716" rIns="91431" bIns="45716"/>
          <a:lstStyle>
            <a:lvl1pPr>
              <a:defRPr sz="1200" b="1">
                <a:solidFill>
                  <a:schemeClr val="accent1"/>
                </a:solidFill>
                <a:latin typeface="Arial" charset="0"/>
              </a:defRPr>
            </a:lvl1pPr>
            <a:lvl2pPr marL="171450" indent="-1714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rgbClr val="000000"/>
                </a:solidFill>
                <a:latin typeface="Trebuchet MS" panose="020B0603020202020204" pitchFamily="34" charset="0"/>
              </a:rPr>
              <a:t>GST Nonexempt Shares</a:t>
            </a:r>
          </a:p>
          <a:p>
            <a:pPr algn="ctr" eaLnBrk="0" hangingPunct="0">
              <a:defRPr/>
            </a:pPr>
            <a:endParaRPr lang="en-US" altLang="en-US" sz="1000" kern="0" dirty="0">
              <a:solidFill>
                <a:srgbClr val="000000"/>
              </a:solidFill>
              <a:latin typeface="Trebuchet MS" panose="020B0603020202020204" pitchFamily="34" charset="0"/>
            </a:endParaRPr>
          </a:p>
          <a:p>
            <a:pPr marL="171450" indent="-171450">
              <a:buSzPct val="100000"/>
              <a:buFont typeface="Wingdings" panose="05000000000000000000" pitchFamily="2" charset="2"/>
              <a:buChar char="§"/>
            </a:pPr>
            <a:r>
              <a:rPr lang="en-US" b="0" kern="0" dirty="0">
                <a:solidFill>
                  <a:srgbClr val="000000"/>
                </a:solidFill>
                <a:latin typeface="Trebuchet MS" panose="020B0603020202020204" pitchFamily="34" charset="0"/>
                <a:sym typeface="Wingdings 2" pitchFamily="18" charset="2"/>
              </a:rPr>
              <a:t>Funded with balance of Trust assets.</a:t>
            </a:r>
          </a:p>
          <a:p>
            <a:pPr marL="171450" indent="-171450">
              <a:buSzPct val="100000"/>
              <a:buFont typeface="Wingdings" panose="05000000000000000000" pitchFamily="2" charset="2"/>
              <a:buChar char="§"/>
            </a:pPr>
            <a:r>
              <a:rPr lang="en-US" b="0" kern="0" dirty="0">
                <a:solidFill>
                  <a:srgbClr val="000000"/>
                </a:solidFill>
                <a:latin typeface="Trebuchet MS" panose="020B0603020202020204" pitchFamily="34" charset="0"/>
                <a:sym typeface="Wingdings 2" pitchFamily="18" charset="2"/>
              </a:rPr>
              <a:t>May be broken into separate shares for descendants</a:t>
            </a:r>
            <a:r>
              <a:rPr lang="en-US" altLang="en-US" b="0" kern="0" dirty="0">
                <a:solidFill>
                  <a:srgbClr val="000000"/>
                </a:solidFill>
                <a:latin typeface="Trebuchet MS" panose="020B0603020202020204" pitchFamily="34" charset="0"/>
                <a:sym typeface="Wingdings 2" pitchFamily="18" charset="2"/>
              </a:rPr>
              <a:t>.</a:t>
            </a:r>
          </a:p>
          <a:p>
            <a:pPr marL="171450" indent="-171450">
              <a:buClr>
                <a:srgbClr val="881635"/>
              </a:buClr>
              <a:buSzPct val="120000"/>
              <a:buFont typeface="Wingdings" panose="05000000000000000000" pitchFamily="2" charset="2"/>
              <a:buChar char="§"/>
            </a:pPr>
            <a:endParaRPr lang="en-US" altLang="en-US" sz="800" b="0" kern="0" dirty="0">
              <a:solidFill>
                <a:srgbClr val="000000"/>
              </a:solidFill>
              <a:latin typeface="Trebuchet MS" panose="020B0603020202020204" pitchFamily="34" charset="0"/>
              <a:sym typeface="Wingdings 2" pitchFamily="18" charset="2"/>
            </a:endParaRPr>
          </a:p>
        </p:txBody>
      </p:sp>
      <p:sp>
        <p:nvSpPr>
          <p:cNvPr id="8" name="Rectangle 37"/>
          <p:cNvSpPr>
            <a:spLocks noChangeArrowheads="1"/>
          </p:cNvSpPr>
          <p:nvPr/>
        </p:nvSpPr>
        <p:spPr bwMode="auto">
          <a:xfrm>
            <a:off x="5410200" y="3105737"/>
            <a:ext cx="2615156" cy="1237664"/>
          </a:xfrm>
          <a:prstGeom prst="rect">
            <a:avLst/>
          </a:prstGeom>
          <a:solidFill>
            <a:schemeClr val="bg1"/>
          </a:solidFill>
          <a:ln w="38100">
            <a:solidFill>
              <a:srgbClr val="A80532"/>
            </a:solidFill>
          </a:ln>
          <a:effectLst>
            <a:outerShdw blurRad="50800" dist="38100" dir="2700000" algn="tl" rotWithShape="0">
              <a:prstClr val="black">
                <a:alpha val="40000"/>
              </a:prstClr>
            </a:outerShdw>
          </a:effectLst>
        </p:spPr>
        <p:txBody>
          <a:bodyPr lIns="91431" tIns="45716" rIns="91431" bIns="45716"/>
          <a:lstStyle>
            <a:lvl1pPr>
              <a:defRPr sz="1200" b="1">
                <a:solidFill>
                  <a:schemeClr val="accent1"/>
                </a:solidFill>
                <a:latin typeface="Arial" charset="0"/>
              </a:defRPr>
            </a:lvl1pPr>
            <a:lvl2pPr marL="171450" indent="-1714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rgbClr val="000000"/>
                </a:solidFill>
                <a:latin typeface="Trebuchet MS" panose="020B0603020202020204" pitchFamily="34" charset="0"/>
              </a:rPr>
              <a:t>GST Exempt Shares</a:t>
            </a:r>
          </a:p>
          <a:p>
            <a:pPr algn="ctr" eaLnBrk="0" hangingPunct="0">
              <a:defRPr/>
            </a:pPr>
            <a:endParaRPr lang="en-US" altLang="en-US" sz="1000" kern="0" dirty="0">
              <a:solidFill>
                <a:srgbClr val="000000"/>
              </a:solidFill>
              <a:latin typeface="Trebuchet MS" panose="020B0603020202020204" pitchFamily="34" charset="0"/>
            </a:endParaRPr>
          </a:p>
          <a:p>
            <a:pPr marL="171450" indent="-171450">
              <a:buSzPct val="100000"/>
              <a:buFont typeface="Wingdings" panose="05000000000000000000" pitchFamily="2" charset="2"/>
              <a:buChar char="§"/>
            </a:pPr>
            <a:r>
              <a:rPr lang="en-US" b="0" kern="0" dirty="0">
                <a:solidFill>
                  <a:srgbClr val="000000"/>
                </a:solidFill>
                <a:latin typeface="Trebuchet MS" panose="020B0603020202020204" pitchFamily="34" charset="0"/>
                <a:sym typeface="Wingdings 2" pitchFamily="18" charset="2"/>
              </a:rPr>
              <a:t>Funded with GST exemption currently $11,400,000.</a:t>
            </a:r>
          </a:p>
          <a:p>
            <a:pPr marL="171450" indent="-171450">
              <a:buSzPct val="100000"/>
              <a:buFont typeface="Wingdings" panose="05000000000000000000" pitchFamily="2" charset="2"/>
              <a:buChar char="§"/>
            </a:pPr>
            <a:r>
              <a:rPr lang="en-US" b="0" kern="0" dirty="0">
                <a:solidFill>
                  <a:srgbClr val="000000"/>
                </a:solidFill>
                <a:latin typeface="Trebuchet MS" panose="020B0603020202020204" pitchFamily="34" charset="0"/>
                <a:sym typeface="Wingdings 2" pitchFamily="18" charset="2"/>
              </a:rPr>
              <a:t>May be broken into separate shares for descendants</a:t>
            </a:r>
            <a:r>
              <a:rPr lang="en-US" altLang="en-US" b="0" kern="0" dirty="0">
                <a:solidFill>
                  <a:srgbClr val="000000"/>
                </a:solidFill>
                <a:latin typeface="Trebuchet MS" panose="020B0603020202020204" pitchFamily="34" charset="0"/>
                <a:sym typeface="Wingdings 2" pitchFamily="18" charset="2"/>
              </a:rPr>
              <a:t>.</a:t>
            </a:r>
          </a:p>
          <a:p>
            <a:pPr marL="171450" indent="-171450">
              <a:buClr>
                <a:srgbClr val="881635"/>
              </a:buClr>
              <a:buSzPct val="120000"/>
              <a:buFont typeface="Wingdings" panose="05000000000000000000" pitchFamily="2" charset="2"/>
              <a:buChar char="§"/>
            </a:pPr>
            <a:endParaRPr lang="en-US" altLang="en-US" sz="800" b="0" kern="0" dirty="0">
              <a:solidFill>
                <a:srgbClr val="000000"/>
              </a:solidFill>
              <a:latin typeface="Trebuchet MS" panose="020B0603020202020204" pitchFamily="34" charset="0"/>
              <a:sym typeface="Wingdings 2" pitchFamily="18" charset="2"/>
            </a:endParaRPr>
          </a:p>
        </p:txBody>
      </p:sp>
      <p:cxnSp>
        <p:nvCxnSpPr>
          <p:cNvPr id="9" name="Straight Arrow Connector 8"/>
          <p:cNvCxnSpPr/>
          <p:nvPr/>
        </p:nvCxnSpPr>
        <p:spPr bwMode="auto">
          <a:xfrm>
            <a:off x="6779888" y="4343401"/>
            <a:ext cx="0" cy="520229"/>
          </a:xfrm>
          <a:prstGeom prst="straightConnector1">
            <a:avLst/>
          </a:prstGeom>
          <a:noFill/>
          <a:ln w="1905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13"/>
          <p:cNvSpPr>
            <a:spLocks noChangeArrowheads="1"/>
          </p:cNvSpPr>
          <p:nvPr/>
        </p:nvSpPr>
        <p:spPr bwMode="auto">
          <a:xfrm>
            <a:off x="5748890" y="4860258"/>
            <a:ext cx="2081756" cy="1063136"/>
          </a:xfrm>
          <a:prstGeom prst="rect">
            <a:avLst/>
          </a:prstGeom>
          <a:solidFill>
            <a:srgbClr val="CCC3AC"/>
          </a:solidFill>
          <a:ln>
            <a:noFill/>
          </a:ln>
          <a:effectLst>
            <a:outerShdw blurRad="50800" dist="38100" dir="2700000" algn="tl" rotWithShape="0">
              <a:prstClr val="black">
                <a:alpha val="40000"/>
              </a:prstClr>
            </a:outerShdw>
          </a:effectLst>
        </p:spPr>
        <p:txBody>
          <a:bodyPr lIns="91431" tIns="45716" rIns="91431" bIns="45716" anchor="ctr" anchorCtr="1"/>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chemeClr val="tx1"/>
                </a:solidFill>
                <a:latin typeface="Trebuchet MS" panose="020B0603020202020204" pitchFamily="34" charset="0"/>
              </a:rPr>
              <a:t>Included on Schedule R of Estate tax returns</a:t>
            </a:r>
          </a:p>
        </p:txBody>
      </p:sp>
    </p:spTree>
    <p:extLst>
      <p:ext uri="{BB962C8B-B14F-4D97-AF65-F5344CB8AC3E}">
        <p14:creationId xmlns:p14="http://schemas.microsoft.com/office/powerpoint/2010/main" val="384090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What is a disclaimer?</a:t>
            </a:r>
          </a:p>
          <a:p>
            <a:pPr lvl="1"/>
            <a:r>
              <a:rPr lang="en-US" dirty="0" smtClean="0"/>
              <a:t>A disclaimer is “an irrevocable and unqualified refusal to accept the ownership of an interest in property,” I.R.C. § 2518(b)</a:t>
            </a:r>
          </a:p>
          <a:p>
            <a:r>
              <a:rPr lang="en-US" dirty="0" smtClean="0"/>
              <a:t>Requirements for valid qualified disclaimer</a:t>
            </a:r>
          </a:p>
          <a:p>
            <a:pPr lvl="1"/>
            <a:r>
              <a:rPr lang="en-US" dirty="0" smtClean="0"/>
              <a:t>Irrevocable and Unconditional</a:t>
            </a:r>
          </a:p>
          <a:p>
            <a:pPr lvl="1"/>
            <a:r>
              <a:rPr lang="en-US" dirty="0" smtClean="0"/>
              <a:t>Written, Explicit, and Signed</a:t>
            </a:r>
          </a:p>
          <a:p>
            <a:pPr lvl="1"/>
            <a:r>
              <a:rPr lang="en-US" dirty="0" smtClean="0"/>
              <a:t>Delivered Within Nine Months</a:t>
            </a:r>
          </a:p>
          <a:p>
            <a:pPr lvl="1"/>
            <a:r>
              <a:rPr lang="en-US" dirty="0" smtClean="0"/>
              <a:t>No Acceptance of Benefits </a:t>
            </a:r>
          </a:p>
          <a:p>
            <a:pPr lvl="1"/>
            <a:r>
              <a:rPr lang="en-US" dirty="0" smtClean="0"/>
              <a:t> Passes Without Direction on the Part of the </a:t>
            </a:r>
            <a:r>
              <a:rPr lang="en-US" dirty="0" err="1" smtClean="0"/>
              <a:t>disclaimant</a:t>
            </a:r>
            <a:endParaRPr lang="en-US" dirty="0" smtClean="0"/>
          </a:p>
          <a:p>
            <a:endParaRPr lang="en-US" dirty="0"/>
          </a:p>
        </p:txBody>
      </p:sp>
      <p:sp>
        <p:nvSpPr>
          <p:cNvPr id="3" name="Text Placeholder 2"/>
          <p:cNvSpPr>
            <a:spLocks noGrp="1"/>
          </p:cNvSpPr>
          <p:nvPr>
            <p:ph type="body" sz="quarter" idx="11"/>
          </p:nvPr>
        </p:nvSpPr>
        <p:spPr/>
        <p:txBody>
          <a:bodyPr/>
          <a:lstStyle/>
          <a:p>
            <a:r>
              <a:rPr lang="en-US" dirty="0" smtClean="0"/>
              <a:t>Disclaimer Planning	</a:t>
            </a:r>
            <a:endParaRPr lang="en-US" dirty="0"/>
          </a:p>
        </p:txBody>
      </p:sp>
    </p:spTree>
    <p:extLst>
      <p:ext uri="{BB962C8B-B14F-4D97-AF65-F5344CB8AC3E}">
        <p14:creationId xmlns:p14="http://schemas.microsoft.com/office/powerpoint/2010/main" val="3420479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000" dirty="0" smtClean="0"/>
              <a:t>What is portability?</a:t>
            </a:r>
          </a:p>
          <a:p>
            <a:pPr lvl="1"/>
            <a:r>
              <a:rPr lang="en-US" sz="2000" dirty="0" smtClean="0"/>
              <a:t>Allows surviving spouse to utilize deceased spouse’s unused federal estate tax exemption</a:t>
            </a:r>
          </a:p>
          <a:p>
            <a:r>
              <a:rPr lang="en-US" sz="2000" dirty="0" smtClean="0"/>
              <a:t>Mechanics of the election </a:t>
            </a:r>
          </a:p>
          <a:p>
            <a:pPr lvl="1"/>
            <a:r>
              <a:rPr lang="en-US" sz="2000" dirty="0" smtClean="0"/>
              <a:t>The deceased spouse, meaning the first spouse to die, must timely file a federal estate tax return and make an election claiming portability of the deceased spouse's remaining exemption.</a:t>
            </a:r>
          </a:p>
          <a:p>
            <a:r>
              <a:rPr lang="en-US" sz="2000" dirty="0" smtClean="0"/>
              <a:t>Benefits</a:t>
            </a:r>
          </a:p>
          <a:p>
            <a:pPr lvl="1"/>
            <a:r>
              <a:rPr lang="en-US" sz="2000" dirty="0" smtClean="0"/>
              <a:t>Second step-up in basis</a:t>
            </a:r>
          </a:p>
          <a:p>
            <a:r>
              <a:rPr lang="en-US" sz="2000" dirty="0" smtClean="0"/>
              <a:t>Limitations</a:t>
            </a:r>
          </a:p>
          <a:p>
            <a:pPr lvl="1"/>
            <a:r>
              <a:rPr lang="en-US" sz="2000" dirty="0" smtClean="0"/>
              <a:t>Not available for Massachusetts estate tax purposes </a:t>
            </a:r>
          </a:p>
          <a:p>
            <a:pPr lvl="1"/>
            <a:r>
              <a:rPr lang="en-US" sz="2000" dirty="0" smtClean="0"/>
              <a:t>DSUE is not indexed for inflation</a:t>
            </a:r>
          </a:p>
          <a:p>
            <a:endParaRPr lang="en-US" dirty="0"/>
          </a:p>
        </p:txBody>
      </p:sp>
      <p:sp>
        <p:nvSpPr>
          <p:cNvPr id="3" name="Text Placeholder 2"/>
          <p:cNvSpPr>
            <a:spLocks noGrp="1"/>
          </p:cNvSpPr>
          <p:nvPr>
            <p:ph type="body" sz="quarter" idx="11"/>
          </p:nvPr>
        </p:nvSpPr>
        <p:spPr/>
        <p:txBody>
          <a:bodyPr/>
          <a:lstStyle/>
          <a:p>
            <a:r>
              <a:rPr lang="en-US" dirty="0" smtClean="0"/>
              <a:t>Portability	</a:t>
            </a:r>
            <a:endParaRPr lang="en-US" dirty="0"/>
          </a:p>
        </p:txBody>
      </p:sp>
    </p:spTree>
    <p:extLst>
      <p:ext uri="{BB962C8B-B14F-4D97-AF65-F5344CB8AC3E}">
        <p14:creationId xmlns:p14="http://schemas.microsoft.com/office/powerpoint/2010/main" val="7927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Alternate Valuation</a:t>
            </a:r>
          </a:p>
          <a:p>
            <a:pPr lvl="1"/>
            <a:r>
              <a:rPr lang="en-US" dirty="0" smtClean="0"/>
              <a:t>Personal representative may elect to have estate property valued on the date of the decedent’s death or six months after the decedent's date of death (which is the alternate valuation)</a:t>
            </a:r>
          </a:p>
          <a:p>
            <a:r>
              <a:rPr lang="en-US" dirty="0" smtClean="0"/>
              <a:t>Section 6166 Election </a:t>
            </a:r>
          </a:p>
          <a:p>
            <a:pPr lvl="1"/>
            <a:r>
              <a:rPr lang="en-US" dirty="0" smtClean="0"/>
              <a:t>Available where the value of an interest in a closely-held business accounts for more than 35% of the value of the estate.</a:t>
            </a:r>
          </a:p>
          <a:p>
            <a:pPr lvl="1"/>
            <a:r>
              <a:rPr lang="en-US" dirty="0" smtClean="0"/>
              <a:t>Payment of estate tax liability in installments</a:t>
            </a:r>
          </a:p>
          <a:p>
            <a:pPr lvl="1"/>
            <a:endParaRPr lang="en-US" dirty="0"/>
          </a:p>
        </p:txBody>
      </p:sp>
      <p:sp>
        <p:nvSpPr>
          <p:cNvPr id="3" name="Text Placeholder 2"/>
          <p:cNvSpPr>
            <a:spLocks noGrp="1"/>
          </p:cNvSpPr>
          <p:nvPr>
            <p:ph type="body" sz="quarter" idx="11"/>
          </p:nvPr>
        </p:nvSpPr>
        <p:spPr/>
        <p:txBody>
          <a:bodyPr/>
          <a:lstStyle/>
          <a:p>
            <a:r>
              <a:rPr lang="en-US" dirty="0" smtClean="0"/>
              <a:t>Estate Tax Return	</a:t>
            </a:r>
            <a:endParaRPr lang="en-US" dirty="0"/>
          </a:p>
        </p:txBody>
      </p:sp>
    </p:spTree>
    <p:extLst>
      <p:ext uri="{BB962C8B-B14F-4D97-AF65-F5344CB8AC3E}">
        <p14:creationId xmlns:p14="http://schemas.microsoft.com/office/powerpoint/2010/main" val="2185738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defRPr/>
            </a:pPr>
            <a:r>
              <a:rPr lang="en-US" sz="1400" b="1" dirty="0"/>
              <a:t>Income Tax Planning</a:t>
            </a:r>
          </a:p>
          <a:p>
            <a:pPr>
              <a:defRPr/>
            </a:pPr>
            <a:r>
              <a:rPr lang="en-US" sz="1400" dirty="0"/>
              <a:t>This is at the core of post mortem planning and a primary responsibility of the executor</a:t>
            </a:r>
            <a:endParaRPr lang="en-US" sz="1400" b="1" dirty="0">
              <a:solidFill>
                <a:schemeClr val="accent3"/>
              </a:solidFill>
            </a:endParaRPr>
          </a:p>
          <a:p>
            <a:pPr marL="0" indent="0">
              <a:buNone/>
              <a:defRPr/>
            </a:pPr>
            <a:r>
              <a:rPr lang="en-US" sz="1400" b="1" dirty="0"/>
              <a:t>QTIP Planning</a:t>
            </a:r>
          </a:p>
          <a:p>
            <a:pPr>
              <a:defRPr/>
            </a:pPr>
            <a:r>
              <a:rPr lang="en-US" sz="1400" dirty="0"/>
              <a:t>MA has its own estate tax, the QTIP elections allow the executor to adjust for changes to the estate tax laws</a:t>
            </a:r>
          </a:p>
          <a:p>
            <a:pPr>
              <a:defRPr/>
            </a:pPr>
            <a:r>
              <a:rPr lang="en-US" sz="1400" dirty="0"/>
              <a:t>Utilize QDOT for noncitizen spouses</a:t>
            </a:r>
            <a:endParaRPr lang="en-US" sz="1400" dirty="0">
              <a:solidFill>
                <a:schemeClr val="accent3"/>
              </a:solidFill>
            </a:endParaRPr>
          </a:p>
          <a:p>
            <a:pPr marL="0" indent="0">
              <a:buNone/>
              <a:defRPr/>
            </a:pPr>
            <a:r>
              <a:rPr lang="en-US" sz="1400" b="1" dirty="0"/>
              <a:t>GST Planning</a:t>
            </a:r>
          </a:p>
          <a:p>
            <a:pPr>
              <a:defRPr/>
            </a:pPr>
            <a:r>
              <a:rPr lang="en-US" sz="1400" dirty="0"/>
              <a:t>GST exemption is “use or lose it.” Proper allocation of the exemption is critical to post mortem planning</a:t>
            </a:r>
            <a:endParaRPr lang="en-US" sz="1400" b="1" dirty="0"/>
          </a:p>
          <a:p>
            <a:pPr marL="0" indent="0">
              <a:buNone/>
              <a:defRPr/>
            </a:pPr>
            <a:r>
              <a:rPr lang="en-US" sz="1400" b="1" dirty="0"/>
              <a:t>Disclaimers</a:t>
            </a:r>
          </a:p>
          <a:p>
            <a:pPr>
              <a:defRPr/>
            </a:pPr>
            <a:r>
              <a:rPr lang="en-US" sz="1400" dirty="0"/>
              <a:t>Allows the surviving spouse to address unforeseen circumstances and achieve optimal tax results</a:t>
            </a:r>
            <a:endParaRPr lang="en-US" sz="1400" b="1" dirty="0">
              <a:solidFill>
                <a:schemeClr val="accent3"/>
              </a:solidFill>
            </a:endParaRPr>
          </a:p>
          <a:p>
            <a:pPr marL="0" indent="0">
              <a:buNone/>
              <a:defRPr/>
            </a:pPr>
            <a:r>
              <a:rPr lang="en-US" sz="1400" b="1" dirty="0"/>
              <a:t>Portability</a:t>
            </a:r>
          </a:p>
          <a:p>
            <a:pPr>
              <a:defRPr/>
            </a:pPr>
            <a:r>
              <a:rPr lang="en-US" sz="1400" dirty="0"/>
              <a:t>Requires filing of the estate tax return even if one if not otherwise required</a:t>
            </a:r>
          </a:p>
          <a:p>
            <a:pPr marL="0" indent="0">
              <a:buNone/>
              <a:defRPr/>
            </a:pPr>
            <a:r>
              <a:rPr lang="en-US" sz="1400" b="1" dirty="0"/>
              <a:t>Estate Tax Return</a:t>
            </a:r>
          </a:p>
          <a:p>
            <a:pPr>
              <a:defRPr/>
            </a:pPr>
            <a:r>
              <a:rPr lang="en-US" sz="1400" dirty="0"/>
              <a:t>Provides executor with some flexibility as it relates to valuation and payment of the estate tax liability</a:t>
            </a:r>
          </a:p>
          <a:p>
            <a:endParaRPr lang="en-US" dirty="0" smtClean="0"/>
          </a:p>
          <a:p>
            <a:endParaRPr lang="en-US" dirty="0"/>
          </a:p>
        </p:txBody>
      </p:sp>
      <p:sp>
        <p:nvSpPr>
          <p:cNvPr id="3" name="Text Placeholder 2"/>
          <p:cNvSpPr>
            <a:spLocks noGrp="1"/>
          </p:cNvSpPr>
          <p:nvPr>
            <p:ph type="body" sz="quarter" idx="11"/>
          </p:nvPr>
        </p:nvSpPr>
        <p:spPr/>
        <p:txBody>
          <a:bodyPr/>
          <a:lstStyle/>
          <a:p>
            <a:r>
              <a:rPr lang="en-US" dirty="0" smtClean="0"/>
              <a:t>Summary	</a:t>
            </a:r>
            <a:endParaRPr lang="en-US" dirty="0"/>
          </a:p>
        </p:txBody>
      </p:sp>
    </p:spTree>
    <p:extLst>
      <p:ext uri="{BB962C8B-B14F-4D97-AF65-F5344CB8AC3E}">
        <p14:creationId xmlns:p14="http://schemas.microsoft.com/office/powerpoint/2010/main" val="4224595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en-US" altLang="en-US" dirty="0" smtClean="0"/>
              <a:t>Three Primary Objectives</a:t>
            </a:r>
          </a:p>
        </p:txBody>
      </p:sp>
      <p:sp>
        <p:nvSpPr>
          <p:cNvPr id="6147" name="Rectangle 3"/>
          <p:cNvSpPr>
            <a:spLocks noGrp="1" noChangeArrowheads="1"/>
          </p:cNvSpPr>
          <p:nvPr>
            <p:ph type="body" idx="4294967295"/>
          </p:nvPr>
        </p:nvSpPr>
        <p:spPr/>
        <p:txBody>
          <a:bodyPr/>
          <a:lstStyle/>
          <a:p>
            <a:r>
              <a:rPr lang="en-US" altLang="en-US" dirty="0" smtClean="0"/>
              <a:t>Implementation of the decedent’s estate plan.</a:t>
            </a:r>
          </a:p>
          <a:p>
            <a:endParaRPr lang="en-US" altLang="en-US" dirty="0" smtClean="0"/>
          </a:p>
          <a:p>
            <a:r>
              <a:rPr lang="en-US" altLang="en-US" dirty="0" smtClean="0"/>
              <a:t>Minimization of the estate’s overall tax burden</a:t>
            </a:r>
          </a:p>
          <a:p>
            <a:endParaRPr lang="en-US" altLang="en-US" dirty="0" smtClean="0"/>
          </a:p>
          <a:p>
            <a:r>
              <a:rPr lang="en-US" altLang="en-US" dirty="0" smtClean="0"/>
              <a:t>Fine tuning the estate plan to adjust for unknown circumstances.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Federal Estate and Gift Tax Summary</a:t>
            </a:r>
          </a:p>
        </p:txBody>
      </p:sp>
      <p:sp>
        <p:nvSpPr>
          <p:cNvPr id="6" name="Rectangle 34">
            <a:extLst>
              <a:ext uri="{FF2B5EF4-FFF2-40B4-BE49-F238E27FC236}">
                <a16:creationId xmlns:a16="http://schemas.microsoft.com/office/drawing/2014/main" id="{FD54FEAD-C695-48D0-8E35-3AFC32748690}"/>
              </a:ext>
            </a:extLst>
          </p:cNvPr>
          <p:cNvSpPr>
            <a:spLocks noChangeArrowheads="1"/>
          </p:cNvSpPr>
          <p:nvPr/>
        </p:nvSpPr>
        <p:spPr bwMode="auto">
          <a:xfrm>
            <a:off x="457200" y="3940163"/>
            <a:ext cx="8059737" cy="2084558"/>
          </a:xfrm>
          <a:prstGeom prst="rect">
            <a:avLst/>
          </a:prstGeom>
          <a:solidFill>
            <a:schemeClr val="bg1">
              <a:lumMod val="85000"/>
            </a:schemeClr>
          </a:solidFill>
          <a:ln w="9525">
            <a:solidFill>
              <a:srgbClr val="D3DDE4"/>
            </a:solidFill>
            <a:miter lim="800000"/>
            <a:headEnd/>
            <a:tailEnd/>
          </a:ln>
        </p:spPr>
        <p:txBody>
          <a:bodyPr lIns="97694" tIns="48848" rIns="97694" bIns="48848"/>
          <a:lstStyle/>
          <a:p>
            <a:pPr marL="0" marR="0" lvl="0" indent="0" algn="ctr" defTabSz="457200" rtl="0" eaLnBrk="1" fontAlgn="base" latinLnBrk="0" hangingPunct="1">
              <a:lnSpc>
                <a:spcPct val="100000"/>
              </a:lnSpc>
              <a:spcBef>
                <a:spcPct val="0"/>
              </a:spcBef>
              <a:spcAft>
                <a:spcPct val="0"/>
              </a:spcAft>
              <a:buClr>
                <a:srgbClr val="6D8EA4"/>
              </a:buClr>
              <a:buSzPct val="70000"/>
              <a:buFont typeface="Wingdings 2" pitchFamily="18" charset="2"/>
              <a:buNone/>
              <a:tabLst/>
              <a:defRPr/>
            </a:pPr>
            <a:r>
              <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Tax Cuts and Jobs Act</a:t>
            </a:r>
          </a:p>
          <a:p>
            <a:pPr marL="0" marR="0" lvl="0" indent="0" algn="l" defTabSz="457200" rtl="0" eaLnBrk="1" fontAlgn="base" latinLnBrk="0" hangingPunct="1">
              <a:lnSpc>
                <a:spcPct val="100000"/>
              </a:lnSpc>
              <a:spcBef>
                <a:spcPct val="0"/>
              </a:spcBef>
              <a:spcAft>
                <a:spcPct val="0"/>
              </a:spcAft>
              <a:buClr>
                <a:srgbClr val="6D8EA4"/>
              </a:buClr>
              <a:buSzPct val="70000"/>
              <a:buFont typeface="Wingdings 2" pitchFamily="18" charset="2"/>
              <a:buNone/>
              <a:tabLst/>
              <a:defRPr/>
            </a:pPr>
            <a:endParaRPr kumimoji="0" lang="en-US" sz="5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endParaRPr>
          </a:p>
          <a:p>
            <a:pPr marL="0" marR="0" lvl="0" indent="0" algn="l" defTabSz="457200" rtl="0" eaLnBrk="1" fontAlgn="base" latinLnBrk="0" hangingPunct="1">
              <a:lnSpc>
                <a:spcPct val="100000"/>
              </a:lnSpc>
              <a:spcBef>
                <a:spcPct val="0"/>
              </a:spcBef>
              <a:spcAft>
                <a:spcPct val="0"/>
              </a:spcAft>
              <a:buClr>
                <a:srgbClr val="6D8EA4"/>
              </a:buClr>
              <a:buSzPct val="70000"/>
              <a:buFontTx/>
              <a:buNone/>
              <a:tabLst/>
              <a:defRPr/>
            </a:pPr>
            <a:r>
              <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The “Tax Cuts and Jobs Act” was passed on December 22, 2017 and amended the estate, gift and generation skipping transfer (GST) tax provisions.  Below are the most significant transfer tax aspects of the new law:</a:t>
            </a:r>
          </a:p>
          <a:p>
            <a:pPr marL="0" marR="0" lvl="0" indent="0" algn="l" defTabSz="457200" rtl="0" eaLnBrk="1" fontAlgn="base" latinLnBrk="0" hangingPunct="1">
              <a:lnSpc>
                <a:spcPct val="100000"/>
              </a:lnSpc>
              <a:spcBef>
                <a:spcPct val="0"/>
              </a:spcBef>
              <a:spcAft>
                <a:spcPct val="0"/>
              </a:spcAft>
              <a:buClr>
                <a:srgbClr val="6D8EA4"/>
              </a:buClr>
              <a:buSzPct val="70000"/>
              <a:buFontTx/>
              <a:buNone/>
              <a:tabLst/>
              <a:defRPr/>
            </a:pPr>
            <a:endPar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endParaRPr>
          </a:p>
          <a:p>
            <a:pPr marL="183194" marR="0" lvl="0" indent="-183194" algn="l" defTabSz="457200" rtl="0" eaLnBrk="1" fontAlgn="base" latinLnBrk="0" hangingPunct="1">
              <a:lnSpc>
                <a:spcPct val="100000"/>
              </a:lnSpc>
              <a:spcBef>
                <a:spcPct val="0"/>
              </a:spcBef>
              <a:spcAft>
                <a:spcPct val="0"/>
              </a:spcAft>
              <a:buClr>
                <a:srgbClr val="A80532"/>
              </a:buClr>
              <a:buSzPct val="100000"/>
              <a:buFont typeface="Wingdings" panose="05000000000000000000" pitchFamily="2" charset="2"/>
              <a:buChar char="§"/>
              <a:tabLst/>
              <a:defRPr/>
            </a:pPr>
            <a:r>
              <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The estate, gift and GST exemptions are $10M, indexed for inflation (currently $</a:t>
            </a:r>
            <a:r>
              <a:rPr kumimoji="0" lang="en-US" sz="1100" b="0" i="0" u="none" strike="noStrike" kern="1200" cap="none" spc="0" normalizeH="0" baseline="0" noProof="0" dirty="0" smtClean="0">
                <a:ln>
                  <a:noFill/>
                </a:ln>
                <a:solidFill>
                  <a:srgbClr val="000000"/>
                </a:solidFill>
                <a:effectLst/>
                <a:uLnTx/>
                <a:uFillTx/>
                <a:latin typeface="Trebuchet MS" panose="020B0603020202020204" pitchFamily="34" charset="0"/>
                <a:ea typeface="ＭＳ Ｐゴシック" pitchFamily="34" charset="-128"/>
                <a:cs typeface="Arial" charset="0"/>
              </a:rPr>
              <a:t>11.7M </a:t>
            </a:r>
            <a:r>
              <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in 2020).</a:t>
            </a:r>
          </a:p>
          <a:p>
            <a:pPr marL="183194" marR="0" lvl="0" indent="-183194" algn="l" defTabSz="457200" rtl="0" eaLnBrk="1" fontAlgn="base" latinLnBrk="0" hangingPunct="1">
              <a:lnSpc>
                <a:spcPct val="100000"/>
              </a:lnSpc>
              <a:spcBef>
                <a:spcPct val="0"/>
              </a:spcBef>
              <a:spcAft>
                <a:spcPct val="0"/>
              </a:spcAft>
              <a:buClr>
                <a:srgbClr val="A80532"/>
              </a:buClr>
              <a:buSzPct val="100000"/>
              <a:buFont typeface="Wingdings" panose="05000000000000000000" pitchFamily="2" charset="2"/>
              <a:buChar char="§"/>
              <a:tabLst/>
              <a:defRPr/>
            </a:pPr>
            <a:r>
              <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The estate, gift and GST top tax rate is 40% in 2020.  </a:t>
            </a:r>
          </a:p>
          <a:p>
            <a:pPr marL="183194" marR="0" lvl="0" indent="-183194" algn="l" defTabSz="457200" rtl="0" eaLnBrk="1" fontAlgn="base" latinLnBrk="0" hangingPunct="1">
              <a:lnSpc>
                <a:spcPct val="100000"/>
              </a:lnSpc>
              <a:spcBef>
                <a:spcPct val="0"/>
              </a:spcBef>
              <a:spcAft>
                <a:spcPct val="0"/>
              </a:spcAft>
              <a:buClr>
                <a:srgbClr val="A80532"/>
              </a:buClr>
              <a:buSzPct val="100000"/>
              <a:buFont typeface="Wingdings" panose="05000000000000000000" pitchFamily="2" charset="2"/>
              <a:buChar char="§"/>
              <a:tabLst/>
              <a:defRPr/>
            </a:pPr>
            <a:r>
              <a:rPr lang="en-US" sz="1100" dirty="0">
                <a:solidFill>
                  <a:srgbClr val="000000"/>
                </a:solidFill>
                <a:latin typeface="Trebuchet MS" panose="020B0603020202020204" pitchFamily="34" charset="0"/>
                <a:ea typeface="ＭＳ Ｐゴシック" pitchFamily="34" charset="-128"/>
                <a:cs typeface="Arial" charset="0"/>
              </a:rPr>
              <a:t>No “</a:t>
            </a:r>
            <a:r>
              <a:rPr lang="en-US" sz="1100" dirty="0" err="1">
                <a:solidFill>
                  <a:srgbClr val="000000"/>
                </a:solidFill>
                <a:latin typeface="Trebuchet MS" panose="020B0603020202020204" pitchFamily="34" charset="0"/>
                <a:ea typeface="ＭＳ Ｐゴシック" pitchFamily="34" charset="-128"/>
                <a:cs typeface="Arial" charset="0"/>
              </a:rPr>
              <a:t>clawback</a:t>
            </a:r>
            <a:r>
              <a:rPr lang="en-US" sz="1100" dirty="0">
                <a:solidFill>
                  <a:srgbClr val="000000"/>
                </a:solidFill>
                <a:latin typeface="Trebuchet MS" panose="020B0603020202020204" pitchFamily="34" charset="0"/>
                <a:ea typeface="ＭＳ Ｐゴシック" pitchFamily="34" charset="-128"/>
                <a:cs typeface="Arial" charset="0"/>
              </a:rPr>
              <a:t>” of gifts made during period of increased exemption (per regulations set forth in November of 2019) </a:t>
            </a:r>
            <a:endPar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endParaRPr>
          </a:p>
          <a:p>
            <a:pPr marL="183194" marR="0" lvl="0" indent="-183194" algn="l" defTabSz="457200" rtl="0" eaLnBrk="1" fontAlgn="base" latinLnBrk="0" hangingPunct="1">
              <a:lnSpc>
                <a:spcPct val="100000"/>
              </a:lnSpc>
              <a:spcBef>
                <a:spcPct val="0"/>
              </a:spcBef>
              <a:spcAft>
                <a:spcPct val="0"/>
              </a:spcAft>
              <a:buClr>
                <a:srgbClr val="A80532"/>
              </a:buClr>
              <a:buSzPct val="100000"/>
              <a:buFont typeface="Wingdings" panose="05000000000000000000" pitchFamily="2" charset="2"/>
              <a:buChar char="§"/>
              <a:tabLst/>
              <a:defRPr/>
            </a:pPr>
            <a:r>
              <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Portability is permanent. </a:t>
            </a:r>
          </a:p>
          <a:p>
            <a:pPr marL="183194" marR="0" lvl="0" indent="-183194" algn="l" defTabSz="457200" rtl="0" eaLnBrk="1" fontAlgn="base" latinLnBrk="0" hangingPunct="1">
              <a:lnSpc>
                <a:spcPct val="100000"/>
              </a:lnSpc>
              <a:spcBef>
                <a:spcPct val="0"/>
              </a:spcBef>
              <a:spcAft>
                <a:spcPct val="0"/>
              </a:spcAft>
              <a:buClr>
                <a:srgbClr val="A80532"/>
              </a:buClr>
              <a:buSzPct val="100000"/>
              <a:buFont typeface="Wingdings" panose="05000000000000000000" pitchFamily="2" charset="2"/>
              <a:buChar char="§"/>
              <a:tabLst/>
              <a:defRPr/>
            </a:pPr>
            <a:r>
              <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The Act sunsets in 2026 and the law reverts back to the law in effect in 2017.</a:t>
            </a:r>
          </a:p>
          <a:p>
            <a:pPr marL="0" marR="0" lvl="0" indent="0" algn="l" defTabSz="457200" rtl="0" eaLnBrk="1" fontAlgn="base" latinLnBrk="0" hangingPunct="1">
              <a:lnSpc>
                <a:spcPct val="100000"/>
              </a:lnSpc>
              <a:spcBef>
                <a:spcPct val="0"/>
              </a:spcBef>
              <a:spcAft>
                <a:spcPct val="0"/>
              </a:spcAft>
              <a:buClr>
                <a:srgbClr val="E39F15"/>
              </a:buClr>
              <a:buSzPct val="100000"/>
              <a:buFontTx/>
              <a:buNone/>
              <a:tabLst/>
              <a:defRPr/>
            </a:pPr>
            <a:endPar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endParaRPr>
          </a:p>
          <a:p>
            <a:pPr marL="0" marR="0" lvl="0" indent="0" algn="l" defTabSz="457200" rtl="0" eaLnBrk="1" fontAlgn="base" latinLnBrk="0" hangingPunct="1">
              <a:lnSpc>
                <a:spcPct val="100000"/>
              </a:lnSpc>
              <a:spcBef>
                <a:spcPct val="0"/>
              </a:spcBef>
              <a:spcAft>
                <a:spcPct val="0"/>
              </a:spcAft>
              <a:buClr>
                <a:srgbClr val="E39F15"/>
              </a:buClr>
              <a:buSzPct val="100000"/>
              <a:buFontTx/>
              <a:buNone/>
              <a:tabLst/>
              <a:defRPr/>
            </a:pPr>
            <a:r>
              <a:rPr kumimoji="0" lang="en-US" sz="1100" b="0" i="1" u="none" strike="noStrike" kern="1200" cap="none" spc="0" normalizeH="0" baseline="0" noProof="0" dirty="0">
                <a:ln>
                  <a:noFill/>
                </a:ln>
                <a:solidFill>
                  <a:srgbClr val="000000"/>
                </a:solidFill>
                <a:effectLst/>
                <a:uLnTx/>
                <a:uFillTx/>
                <a:latin typeface="Trebuchet MS" panose="020B0603020202020204" pitchFamily="34" charset="0"/>
                <a:ea typeface="ＭＳ Ｐゴシック" pitchFamily="34" charset="-128"/>
                <a:cs typeface="Arial" charset="0"/>
              </a:rPr>
              <a:t>In addition, the annual exclusion gift, set each year by the IRS, is $15,000 for 2019 (see Rev. Proc. 2018-57).</a:t>
            </a:r>
          </a:p>
        </p:txBody>
      </p:sp>
      <p:graphicFrame>
        <p:nvGraphicFramePr>
          <p:cNvPr id="7" name="Group 33">
            <a:extLst>
              <a:ext uri="{FF2B5EF4-FFF2-40B4-BE49-F238E27FC236}">
                <a16:creationId xmlns:a16="http://schemas.microsoft.com/office/drawing/2014/main" id="{46BADFDB-27ED-445D-8C30-88A2FC11C74E}"/>
              </a:ext>
            </a:extLst>
          </p:cNvPr>
          <p:cNvGraphicFramePr>
            <a:graphicFrameLocks/>
          </p:cNvGraphicFramePr>
          <p:nvPr>
            <p:extLst>
              <p:ext uri="{D42A27DB-BD31-4B8C-83A1-F6EECF244321}">
                <p14:modId xmlns:p14="http://schemas.microsoft.com/office/powerpoint/2010/main" val="3528207216"/>
              </p:ext>
            </p:extLst>
          </p:nvPr>
        </p:nvGraphicFramePr>
        <p:xfrm>
          <a:off x="109933" y="1285595"/>
          <a:ext cx="8754270" cy="2644141"/>
        </p:xfrm>
        <a:graphic>
          <a:graphicData uri="http://schemas.openxmlformats.org/drawingml/2006/table">
            <a:tbl>
              <a:tblPr/>
              <a:tblGrid>
                <a:gridCol w="1162792">
                  <a:extLst>
                    <a:ext uri="{9D8B030D-6E8A-4147-A177-3AD203B41FA5}">
                      <a16:colId xmlns:a16="http://schemas.microsoft.com/office/drawing/2014/main" val="20000"/>
                    </a:ext>
                  </a:extLst>
                </a:gridCol>
                <a:gridCol w="2886703">
                  <a:extLst>
                    <a:ext uri="{9D8B030D-6E8A-4147-A177-3AD203B41FA5}">
                      <a16:colId xmlns:a16="http://schemas.microsoft.com/office/drawing/2014/main" val="20001"/>
                    </a:ext>
                  </a:extLst>
                </a:gridCol>
                <a:gridCol w="1742428">
                  <a:extLst>
                    <a:ext uri="{9D8B030D-6E8A-4147-A177-3AD203B41FA5}">
                      <a16:colId xmlns:a16="http://schemas.microsoft.com/office/drawing/2014/main" val="20002"/>
                    </a:ext>
                  </a:extLst>
                </a:gridCol>
                <a:gridCol w="2962347">
                  <a:extLst>
                    <a:ext uri="{9D8B030D-6E8A-4147-A177-3AD203B41FA5}">
                      <a16:colId xmlns:a16="http://schemas.microsoft.com/office/drawing/2014/main" val="20003"/>
                    </a:ext>
                  </a:extLst>
                </a:gridCol>
              </a:tblGrid>
              <a:tr h="469853">
                <a:tc>
                  <a:txBody>
                    <a:bodyPr/>
                    <a:lstStyle/>
                    <a:p>
                      <a:pPr marL="0" marR="0" lvl="0" indent="0" algn="l" defTabSz="914400" rtl="0" eaLnBrk="1" fontAlgn="base" latinLnBrk="0" hangingPunct="1">
                        <a:lnSpc>
                          <a:spcPts val="1800"/>
                        </a:lnSpc>
                        <a:spcBef>
                          <a:spcPct val="0"/>
                        </a:spcBef>
                        <a:spcAft>
                          <a:spcPct val="20000"/>
                        </a:spcAft>
                        <a:buClr>
                          <a:schemeClr val="folHlink"/>
                        </a:buClr>
                        <a:buSzPct val="70000"/>
                        <a:buFont typeface="Wingdings 2" pitchFamily="18" charset="2"/>
                        <a:buNone/>
                        <a:tabLst/>
                      </a:pPr>
                      <a:endParaRPr kumimoji="0" lang="en-US" sz="1500" b="0" i="0" u="none" strike="noStrike" cap="none" normalizeH="0" baseline="0" dirty="0">
                        <a:ln>
                          <a:noFill/>
                        </a:ln>
                        <a:solidFill>
                          <a:schemeClr val="bg1"/>
                        </a:solidFill>
                        <a:effectLst/>
                        <a:latin typeface="Trebuchet MS" panose="020B0603020202020204" pitchFamily="34" charset="0"/>
                      </a:endParaRPr>
                    </a:p>
                  </a:txBody>
                  <a:tcPr marL="95989" marR="95989" marT="49948" marB="49948"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A8053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latin typeface="Trebuchet MS" panose="020B0603020202020204" pitchFamily="34" charset="0"/>
                          <a:ea typeface="ヒラギノ角ゴ Pro W3" charset="-128"/>
                        </a:rPr>
                        <a:t>ESTATE, GIFT, &amp; GST TAX</a:t>
                      </a:r>
                    </a:p>
                  </a:txBody>
                  <a:tcPr marL="51298" marR="51298"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A8053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latin typeface="Trebuchet MS" panose="020B0603020202020204" pitchFamily="34" charset="0"/>
                          <a:ea typeface="ヒラギノ角ゴ Pro W3" charset="-128"/>
                        </a:rPr>
                        <a:t>TOP RATE</a:t>
                      </a:r>
                    </a:p>
                  </a:txBody>
                  <a:tcPr marL="51298" marR="51298" marT="0" marB="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A8053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latin typeface="Trebuchet MS" panose="020B0603020202020204" pitchFamily="34" charset="0"/>
                          <a:ea typeface="ヒラギノ角ゴ Pro W3" charset="-128"/>
                        </a:rPr>
                        <a:t>NOTES</a:t>
                      </a:r>
                    </a:p>
                  </a:txBody>
                  <a:tcPr marL="51298" marR="51298" marT="0" marB="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A8053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33848">
                <a:tc>
                  <a:txBody>
                    <a:bodyPr/>
                    <a:lstStyle/>
                    <a:p>
                      <a:pPr marL="0" marR="0" lvl="0" indent="0" algn="ctr" defTabSz="914400" rtl="0" eaLnBrk="1" fontAlgn="base" latinLnBrk="0" hangingPunct="1">
                        <a:lnSpc>
                          <a:spcPts val="1800"/>
                        </a:lnSpc>
                        <a:spcBef>
                          <a:spcPct val="0"/>
                        </a:spcBef>
                        <a:spcAft>
                          <a:spcPct val="20000"/>
                        </a:spcAft>
                        <a:buClr>
                          <a:schemeClr val="folHlink"/>
                        </a:buClr>
                        <a:buSzPct val="70000"/>
                        <a:buFont typeface="Wingdings 2" pitchFamily="18" charset="2"/>
                        <a:buNone/>
                        <a:tabLst/>
                      </a:pPr>
                      <a:r>
                        <a:rPr kumimoji="0" lang="en-US" sz="1200" b="1" i="0" u="none" strike="noStrike" cap="none" normalizeH="0" baseline="0" dirty="0" smtClean="0">
                          <a:ln>
                            <a:noFill/>
                          </a:ln>
                          <a:solidFill>
                            <a:srgbClr val="080808"/>
                          </a:solidFill>
                          <a:effectLst/>
                          <a:latin typeface="Trebuchet MS" panose="020B0603020202020204" pitchFamily="34" charset="0"/>
                        </a:rPr>
                        <a:t>2021</a:t>
                      </a:r>
                      <a:endParaRPr kumimoji="0" lang="en-US" sz="1200" b="1" i="0" u="none" strike="noStrike" cap="none" normalizeH="0" baseline="0" dirty="0">
                        <a:ln>
                          <a:noFill/>
                        </a:ln>
                        <a:solidFill>
                          <a:srgbClr val="080808"/>
                        </a:solidFill>
                        <a:effectLst/>
                        <a:latin typeface="Trebuchet MS" panose="020B0603020202020204" pitchFamily="34" charset="0"/>
                      </a:endParaRPr>
                    </a:p>
                  </a:txBody>
                  <a:tcPr marL="95989" marR="95989" marT="49948" marB="499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A8053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rebuchet MS" panose="020B0603020202020204" pitchFamily="34" charset="0"/>
                        </a:rPr>
                        <a:t>$</a:t>
                      </a:r>
                      <a:r>
                        <a:rPr kumimoji="0" lang="en-US" sz="1000" b="0" i="0" u="none" strike="noStrike" cap="none" normalizeH="0" baseline="0" dirty="0" smtClean="0">
                          <a:ln>
                            <a:noFill/>
                          </a:ln>
                          <a:solidFill>
                            <a:schemeClr val="tx1"/>
                          </a:solidFill>
                          <a:effectLst/>
                          <a:latin typeface="Trebuchet MS" panose="020B0603020202020204" pitchFamily="34" charset="0"/>
                        </a:rPr>
                        <a:t>11.7M </a:t>
                      </a:r>
                      <a:r>
                        <a:rPr kumimoji="0" lang="en-US" sz="1000" b="0" i="0" u="none" strike="noStrike" cap="none" normalizeH="0" baseline="0" dirty="0">
                          <a:ln>
                            <a:noFill/>
                          </a:ln>
                          <a:solidFill>
                            <a:schemeClr val="tx1"/>
                          </a:solidFill>
                          <a:effectLst/>
                          <a:latin typeface="Trebuchet MS" panose="020B0603020202020204" pitchFamily="34" charset="0"/>
                        </a:rPr>
                        <a:t>exemption*</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A8053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50000"/>
                        </a:spcBef>
                        <a:spcAft>
                          <a:spcPct val="0"/>
                        </a:spcAft>
                        <a:buClr>
                          <a:schemeClr val="hlink"/>
                        </a:buClr>
                        <a:buSzPct val="65000"/>
                        <a:buFont typeface="Wingdings" pitchFamily="2" charset="2"/>
                        <a:buNone/>
                        <a:tabLst/>
                      </a:pPr>
                      <a:r>
                        <a:rPr kumimoji="0" lang="en-US" sz="1000" b="0" i="0" u="none" strike="noStrike" cap="none" normalizeH="0" baseline="0" dirty="0">
                          <a:ln>
                            <a:noFill/>
                          </a:ln>
                          <a:solidFill>
                            <a:schemeClr val="tx1"/>
                          </a:solidFill>
                          <a:effectLst/>
                          <a:latin typeface="Trebuchet MS" panose="020B0603020202020204" pitchFamily="34" charset="0"/>
                          <a:ea typeface="ヒラギノ角ゴ Pro W3" charset="-128"/>
                        </a:rPr>
                        <a:t>40%</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A8053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50000"/>
                        </a:spcBef>
                        <a:spcAft>
                          <a:spcPct val="0"/>
                        </a:spcAft>
                        <a:buClr>
                          <a:schemeClr val="hlink"/>
                        </a:buClr>
                        <a:buSzPct val="65000"/>
                        <a:buFont typeface="Wingdings" pitchFamily="2" charset="2"/>
                        <a:buNone/>
                        <a:tabLst/>
                      </a:pPr>
                      <a:r>
                        <a:rPr kumimoji="0" lang="en-US" sz="1000" b="0" i="0" u="none" strike="noStrike" cap="none" normalizeH="0" baseline="0" dirty="0">
                          <a:ln>
                            <a:noFill/>
                          </a:ln>
                          <a:solidFill>
                            <a:schemeClr val="tx1"/>
                          </a:solidFill>
                          <a:effectLst/>
                          <a:latin typeface="Trebuchet MS" panose="020B0603020202020204" pitchFamily="34" charset="0"/>
                        </a:rPr>
                        <a:t>Deduction for state death taxes; Portability of deceased spouse’s unused gift and estate tax exemption</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A8053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720220">
                <a:tc>
                  <a:txBody>
                    <a:bodyPr/>
                    <a:lstStyle/>
                    <a:p>
                      <a:pPr marL="0" marR="0" lvl="0" indent="0" algn="ctr" defTabSz="914400" rtl="0" eaLnBrk="1" fontAlgn="base" latinLnBrk="0" hangingPunct="1">
                        <a:lnSpc>
                          <a:spcPts val="1800"/>
                        </a:lnSpc>
                        <a:spcBef>
                          <a:spcPct val="0"/>
                        </a:spcBef>
                        <a:spcAft>
                          <a:spcPct val="20000"/>
                        </a:spcAft>
                        <a:buClr>
                          <a:schemeClr val="folHlink"/>
                        </a:buClr>
                        <a:buSzPct val="70000"/>
                        <a:buFont typeface="Wingdings 2" pitchFamily="18" charset="2"/>
                        <a:buNone/>
                        <a:tabLst/>
                      </a:pPr>
                      <a:r>
                        <a:rPr kumimoji="0" lang="en-US" sz="1200" b="1" i="0" u="none" strike="noStrike" cap="none" normalizeH="0" baseline="0" dirty="0" smtClean="0">
                          <a:ln>
                            <a:noFill/>
                          </a:ln>
                          <a:solidFill>
                            <a:srgbClr val="080808"/>
                          </a:solidFill>
                          <a:effectLst/>
                          <a:latin typeface="Trebuchet MS" panose="020B0603020202020204" pitchFamily="34" charset="0"/>
                        </a:rPr>
                        <a:t>2022 </a:t>
                      </a:r>
                      <a:r>
                        <a:rPr kumimoji="0" lang="en-US" sz="1200" b="1" i="0" u="none" strike="noStrike" cap="none" normalizeH="0" baseline="0" dirty="0">
                          <a:ln>
                            <a:noFill/>
                          </a:ln>
                          <a:solidFill>
                            <a:srgbClr val="080808"/>
                          </a:solidFill>
                          <a:effectLst/>
                          <a:latin typeface="Trebuchet MS" panose="020B0603020202020204" pitchFamily="34" charset="0"/>
                        </a:rPr>
                        <a:t>- 2025</a:t>
                      </a:r>
                    </a:p>
                  </a:txBody>
                  <a:tcPr marL="95989" marR="95989" marT="49948" marB="499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rebuchet MS" panose="020B0603020202020204" pitchFamily="34" charset="0"/>
                        </a:rPr>
                        <a:t>$</a:t>
                      </a:r>
                      <a:r>
                        <a:rPr kumimoji="0" lang="en-US" sz="1000" b="0" i="0" u="none" strike="noStrike" cap="none" normalizeH="0" baseline="0" dirty="0" smtClean="0">
                          <a:ln>
                            <a:noFill/>
                          </a:ln>
                          <a:solidFill>
                            <a:schemeClr val="tx1"/>
                          </a:solidFill>
                          <a:effectLst/>
                          <a:latin typeface="Trebuchet MS" panose="020B0603020202020204" pitchFamily="34" charset="0"/>
                        </a:rPr>
                        <a:t>11.7M </a:t>
                      </a:r>
                      <a:r>
                        <a:rPr kumimoji="0" lang="en-US" sz="1000" b="0" i="0" u="none" strike="noStrike" cap="none" normalizeH="0" baseline="0" dirty="0">
                          <a:ln>
                            <a:noFill/>
                          </a:ln>
                          <a:solidFill>
                            <a:schemeClr val="tx1"/>
                          </a:solidFill>
                          <a:effectLst/>
                          <a:latin typeface="Trebuchet MS" panose="020B0603020202020204" pitchFamily="34" charset="0"/>
                        </a:rPr>
                        <a:t>exemption*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rebuchet MS" panose="020B0603020202020204" pitchFamily="34" charset="0"/>
                        </a:rPr>
                        <a:t>(indexed for inflation annually)*</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50000"/>
                        </a:spcBef>
                        <a:spcAft>
                          <a:spcPct val="0"/>
                        </a:spcAft>
                        <a:buClr>
                          <a:schemeClr val="hlink"/>
                        </a:buClr>
                        <a:buSzPct val="65000"/>
                        <a:buFont typeface="Wingdings" pitchFamily="2" charset="2"/>
                        <a:buNone/>
                        <a:tabLst/>
                      </a:pPr>
                      <a:r>
                        <a:rPr kumimoji="0" lang="en-US" sz="1000" b="0" i="0" u="none" strike="noStrike" cap="none" normalizeH="0" baseline="0" dirty="0">
                          <a:ln>
                            <a:noFill/>
                          </a:ln>
                          <a:solidFill>
                            <a:schemeClr val="tx1"/>
                          </a:solidFill>
                          <a:effectLst/>
                          <a:latin typeface="Trebuchet MS" panose="020B0603020202020204" pitchFamily="34" charset="0"/>
                          <a:ea typeface="ヒラギノ角ゴ Pro W3" charset="-128"/>
                        </a:rPr>
                        <a:t>40%</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50000"/>
                        </a:spcBef>
                        <a:spcAft>
                          <a:spcPct val="0"/>
                        </a:spcAft>
                        <a:buClr>
                          <a:schemeClr val="hlink"/>
                        </a:buClr>
                        <a:buSzPct val="65000"/>
                        <a:buFont typeface="Wingdings" pitchFamily="2" charset="2"/>
                        <a:buNone/>
                        <a:tabLst/>
                      </a:pPr>
                      <a:r>
                        <a:rPr kumimoji="0" lang="en-US" sz="1000" b="0" i="0" u="none" strike="noStrike" cap="none" normalizeH="0" baseline="0" dirty="0">
                          <a:ln>
                            <a:noFill/>
                          </a:ln>
                          <a:solidFill>
                            <a:schemeClr val="tx1"/>
                          </a:solidFill>
                          <a:effectLst/>
                          <a:latin typeface="Trebuchet MS" panose="020B0603020202020204" pitchFamily="34" charset="0"/>
                        </a:rPr>
                        <a:t>Deduction for state death taxes; Portability of deceased spouse’s unused gift and estate tax exemption</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720220">
                <a:tc>
                  <a:txBody>
                    <a:bodyPr/>
                    <a:lstStyle/>
                    <a:p>
                      <a:pPr marL="0" marR="0" lvl="0" indent="0" algn="ctr" defTabSz="914400" rtl="0" eaLnBrk="1" fontAlgn="base" latinLnBrk="0" hangingPunct="1">
                        <a:lnSpc>
                          <a:spcPts val="1800"/>
                        </a:lnSpc>
                        <a:spcBef>
                          <a:spcPct val="0"/>
                        </a:spcBef>
                        <a:spcAft>
                          <a:spcPct val="20000"/>
                        </a:spcAft>
                        <a:buClr>
                          <a:schemeClr val="folHlink"/>
                        </a:buClr>
                        <a:buSzPct val="70000"/>
                        <a:buFont typeface="Wingdings 2" pitchFamily="18" charset="2"/>
                        <a:buNone/>
                        <a:tabLst/>
                      </a:pPr>
                      <a:r>
                        <a:rPr kumimoji="0" lang="en-US" sz="1200" b="1" i="0" u="none" strike="noStrike" cap="none" normalizeH="0" baseline="0" dirty="0">
                          <a:ln>
                            <a:noFill/>
                          </a:ln>
                          <a:solidFill>
                            <a:srgbClr val="080808"/>
                          </a:solidFill>
                          <a:effectLst/>
                          <a:latin typeface="Trebuchet MS" panose="020B0603020202020204" pitchFamily="34" charset="0"/>
                        </a:rPr>
                        <a:t>2026</a:t>
                      </a:r>
                    </a:p>
                  </a:txBody>
                  <a:tcPr marL="95989" marR="95989" marT="49948" marB="499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rebuchet MS" panose="020B0603020202020204" pitchFamily="34" charset="0"/>
                        </a:rPr>
                        <a:t>Current law sunsets as of January 1, 2026 and reverts back to a $5M exemption (indexed for inflation)*</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50000"/>
                        </a:spcBef>
                        <a:spcAft>
                          <a:spcPct val="0"/>
                        </a:spcAft>
                        <a:buClr>
                          <a:schemeClr val="hlink"/>
                        </a:buClr>
                        <a:buSzPct val="65000"/>
                        <a:buFont typeface="Wingdings" pitchFamily="2" charset="2"/>
                        <a:buNone/>
                        <a:tabLst/>
                      </a:pPr>
                      <a:r>
                        <a:rPr kumimoji="0" lang="en-US" sz="1000" b="0" i="0" u="none" strike="noStrike" cap="none" normalizeH="0" baseline="0" dirty="0">
                          <a:ln>
                            <a:noFill/>
                          </a:ln>
                          <a:solidFill>
                            <a:schemeClr val="tx1"/>
                          </a:solidFill>
                          <a:effectLst/>
                          <a:latin typeface="Trebuchet MS" panose="020B0603020202020204" pitchFamily="34" charset="0"/>
                          <a:ea typeface="ヒラギノ角ゴ Pro W3" charset="-128"/>
                        </a:rPr>
                        <a:t>40%</a:t>
                      </a: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50000"/>
                        </a:spcBef>
                        <a:spcAft>
                          <a:spcPct val="0"/>
                        </a:spcAft>
                        <a:buClr>
                          <a:schemeClr val="hlink"/>
                        </a:buClr>
                        <a:buSzPct val="65000"/>
                        <a:buFont typeface="Wingdings" pitchFamily="2" charset="2"/>
                        <a:buNone/>
                        <a:tabLst/>
                      </a:pPr>
                      <a:r>
                        <a:rPr kumimoji="0" lang="en-US" sz="1000" b="0" i="0" u="none" strike="noStrike" cap="none" normalizeH="0" baseline="0" dirty="0">
                          <a:ln>
                            <a:noFill/>
                          </a:ln>
                          <a:solidFill>
                            <a:schemeClr val="tx1"/>
                          </a:solidFill>
                          <a:effectLst/>
                          <a:latin typeface="Trebuchet MS" panose="020B0603020202020204" pitchFamily="34" charset="0"/>
                        </a:rPr>
                        <a:t>Law reverts back to the </a:t>
                      </a:r>
                      <a:r>
                        <a:rPr lang="en-US" sz="1000" dirty="0">
                          <a:solidFill>
                            <a:schemeClr val="tx1"/>
                          </a:solidFill>
                          <a:latin typeface="Trebuchet MS" panose="020B0603020202020204" pitchFamily="34" charset="0"/>
                        </a:rPr>
                        <a:t>American Taxpayer Relief Act of 2012 that was passed on January 1, 2013.</a:t>
                      </a:r>
                      <a:endParaRPr kumimoji="0" lang="en-US" sz="1000" b="0" i="0" u="none" strike="noStrike" cap="none" normalizeH="0" baseline="0" dirty="0">
                        <a:ln>
                          <a:noFill/>
                        </a:ln>
                        <a:solidFill>
                          <a:schemeClr val="tx1"/>
                        </a:solidFill>
                        <a:effectLst/>
                        <a:latin typeface="Trebuchet MS" panose="020B0603020202020204" pitchFamily="34" charset="0"/>
                      </a:endParaRPr>
                    </a:p>
                  </a:txBody>
                  <a:tcPr marL="51298" marR="512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96304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285750" lvl="0" indent="-285750" fontAlgn="auto">
              <a:lnSpc>
                <a:spcPct val="90000"/>
              </a:lnSpc>
              <a:spcBef>
                <a:spcPct val="50000"/>
              </a:spcBef>
              <a:spcAft>
                <a:spcPts val="0"/>
              </a:spcAft>
              <a:buClrTx/>
              <a:buFont typeface="Arial" panose="020B0604020202020204" pitchFamily="34" charset="0"/>
              <a:buChar char="•"/>
            </a:pPr>
            <a:r>
              <a:rPr lang="en-US" altLang="en-US" sz="1800" dirty="0">
                <a:solidFill>
                  <a:srgbClr val="000000"/>
                </a:solidFill>
                <a:latin typeface="Calibri" panose="020F0502020204030204"/>
              </a:rPr>
              <a:t>The Massachusetts legislature adopted an estate tax by “decoupling” the Massachusetts estate tax from the federal estate tax.</a:t>
            </a:r>
          </a:p>
          <a:p>
            <a:pPr marL="285750" lvl="0" indent="-285750" fontAlgn="auto">
              <a:lnSpc>
                <a:spcPct val="90000"/>
              </a:lnSpc>
              <a:spcBef>
                <a:spcPct val="50000"/>
              </a:spcBef>
              <a:spcAft>
                <a:spcPts val="0"/>
              </a:spcAft>
              <a:buClrTx/>
              <a:buFont typeface="Arial" panose="020B0604020202020204" pitchFamily="34" charset="0"/>
              <a:buChar char="•"/>
            </a:pPr>
            <a:r>
              <a:rPr lang="en-US" altLang="en-US" sz="1800" dirty="0">
                <a:solidFill>
                  <a:srgbClr val="000000"/>
                </a:solidFill>
                <a:latin typeface="Calibri" panose="020F0502020204030204"/>
              </a:rPr>
              <a:t>Prior to January 1, 2003 (the effective date of the new law), Massachusetts received a portion of the federal estate tax, rather than imposing an estate tax in addition to the federal estate tax. As of January 1, 2003, the Massachusetts estate tax is no longer tied to the current federal exemption. </a:t>
            </a:r>
          </a:p>
          <a:p>
            <a:pPr marL="285750" lvl="0" indent="-285750" fontAlgn="auto">
              <a:lnSpc>
                <a:spcPct val="90000"/>
              </a:lnSpc>
              <a:spcBef>
                <a:spcPct val="50000"/>
              </a:spcBef>
              <a:spcAft>
                <a:spcPts val="0"/>
              </a:spcAft>
              <a:buClrTx/>
              <a:buFont typeface="Arial" panose="020B0604020202020204" pitchFamily="34" charset="0"/>
              <a:buChar char="•"/>
            </a:pPr>
            <a:r>
              <a:rPr lang="en-US" altLang="en-US" sz="1800" dirty="0">
                <a:solidFill>
                  <a:srgbClr val="000000"/>
                </a:solidFill>
                <a:latin typeface="Calibri" panose="020F0502020204030204"/>
              </a:rPr>
              <a:t>Massachusetts now imposes a state estate tax with a filing threshold of $1 million dollars.  If an estate is above the $1 million threshold, a Massachusetts estate tax return must be filed. </a:t>
            </a:r>
          </a:p>
          <a:p>
            <a:pPr marL="285750" lvl="0" indent="-285750" fontAlgn="auto">
              <a:lnSpc>
                <a:spcPct val="90000"/>
              </a:lnSpc>
              <a:spcBef>
                <a:spcPct val="50000"/>
              </a:spcBef>
              <a:spcAft>
                <a:spcPts val="0"/>
              </a:spcAft>
              <a:buClrTx/>
              <a:buFont typeface="Arial" panose="020B0604020202020204" pitchFamily="34" charset="0"/>
              <a:buChar char="•"/>
            </a:pPr>
            <a:r>
              <a:rPr lang="en-US" altLang="en-US" sz="1800" dirty="0">
                <a:solidFill>
                  <a:srgbClr val="000000"/>
                </a:solidFill>
                <a:latin typeface="Calibri" panose="020F0502020204030204"/>
              </a:rPr>
              <a:t>If the gross estate is under $1 million but the decedent made taxable gifts during the decedents lifetime that, when added to the gross estate, push the estate over $1 million, a Massachusetts estate tax return must be filed</a:t>
            </a:r>
          </a:p>
          <a:p>
            <a:pPr marL="285750" lvl="0" indent="-285750" fontAlgn="auto">
              <a:lnSpc>
                <a:spcPct val="90000"/>
              </a:lnSpc>
              <a:spcBef>
                <a:spcPct val="50000"/>
              </a:spcBef>
              <a:spcAft>
                <a:spcPts val="0"/>
              </a:spcAft>
              <a:buClrTx/>
              <a:buFont typeface="Arial" panose="020B0604020202020204" pitchFamily="34" charset="0"/>
              <a:buChar char="•"/>
            </a:pPr>
            <a:r>
              <a:rPr lang="en-US" altLang="en-US" sz="1800" dirty="0">
                <a:solidFill>
                  <a:srgbClr val="000000"/>
                </a:solidFill>
                <a:latin typeface="Calibri" panose="020F0502020204030204"/>
              </a:rPr>
              <a:t>Estates above the federal threshold will need to file both Massachusetts and federal estate tax returns and may owe both Massachusetts and federal estate tax </a:t>
            </a:r>
          </a:p>
          <a:p>
            <a:pPr marL="285750" lvl="0" indent="-285750" fontAlgn="auto">
              <a:lnSpc>
                <a:spcPct val="90000"/>
              </a:lnSpc>
              <a:spcBef>
                <a:spcPct val="50000"/>
              </a:spcBef>
              <a:spcAft>
                <a:spcPts val="0"/>
              </a:spcAft>
              <a:buClrTx/>
              <a:buFont typeface="Arial" panose="020B0604020202020204" pitchFamily="34" charset="0"/>
              <a:buChar char="•"/>
            </a:pPr>
            <a:r>
              <a:rPr lang="en-US" altLang="en-US" sz="1800" dirty="0">
                <a:solidFill>
                  <a:srgbClr val="000000"/>
                </a:solidFill>
                <a:latin typeface="Calibri" panose="020F0502020204030204"/>
              </a:rPr>
              <a:t>Massachusetts estate tax rates range from 0.8% to 16.0%. </a:t>
            </a:r>
          </a:p>
          <a:p>
            <a:endParaRPr lang="en-US" dirty="0"/>
          </a:p>
        </p:txBody>
      </p:sp>
      <p:sp>
        <p:nvSpPr>
          <p:cNvPr id="3" name="Text Placeholder 2"/>
          <p:cNvSpPr>
            <a:spLocks noGrp="1"/>
          </p:cNvSpPr>
          <p:nvPr>
            <p:ph type="body" sz="quarter" idx="11"/>
          </p:nvPr>
        </p:nvSpPr>
        <p:spPr/>
        <p:txBody>
          <a:bodyPr/>
          <a:lstStyle/>
          <a:p>
            <a:r>
              <a:rPr lang="en-US" dirty="0"/>
              <a:t>Massachusetts Estate Tax Summary</a:t>
            </a:r>
          </a:p>
        </p:txBody>
      </p:sp>
    </p:spTree>
    <p:extLst>
      <p:ext uri="{BB962C8B-B14F-4D97-AF65-F5344CB8AC3E}">
        <p14:creationId xmlns:p14="http://schemas.microsoft.com/office/powerpoint/2010/main" val="400668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Income Tax Planning</a:t>
            </a:r>
          </a:p>
          <a:p>
            <a:r>
              <a:rPr lang="en-US" dirty="0" smtClean="0"/>
              <a:t>QTIP Election</a:t>
            </a:r>
          </a:p>
          <a:p>
            <a:r>
              <a:rPr lang="en-US" dirty="0" smtClean="0"/>
              <a:t>GST Elections</a:t>
            </a:r>
          </a:p>
          <a:p>
            <a:r>
              <a:rPr lang="en-US" dirty="0" smtClean="0"/>
              <a:t>Disclaimer</a:t>
            </a:r>
          </a:p>
          <a:p>
            <a:r>
              <a:rPr lang="en-US" dirty="0" smtClean="0"/>
              <a:t>Portability</a:t>
            </a:r>
          </a:p>
          <a:p>
            <a:r>
              <a:rPr lang="en-US" dirty="0" smtClean="0"/>
              <a:t>Estate Tax Return</a:t>
            </a:r>
          </a:p>
          <a:p>
            <a:pPr marL="0" indent="0">
              <a:buNone/>
            </a:pPr>
            <a:endParaRPr lang="en-US" dirty="0"/>
          </a:p>
        </p:txBody>
      </p:sp>
      <p:sp>
        <p:nvSpPr>
          <p:cNvPr id="3" name="Text Placeholder 2"/>
          <p:cNvSpPr>
            <a:spLocks noGrp="1"/>
          </p:cNvSpPr>
          <p:nvPr>
            <p:ph type="body" sz="quarter" idx="11"/>
          </p:nvPr>
        </p:nvSpPr>
        <p:spPr/>
        <p:txBody>
          <a:bodyPr/>
          <a:lstStyle/>
          <a:p>
            <a:r>
              <a:rPr lang="en-US" dirty="0" smtClean="0"/>
              <a:t>Strategies </a:t>
            </a:r>
            <a:endParaRPr lang="en-US" dirty="0"/>
          </a:p>
        </p:txBody>
      </p:sp>
    </p:spTree>
    <p:extLst>
      <p:ext uri="{BB962C8B-B14F-4D97-AF65-F5344CB8AC3E}">
        <p14:creationId xmlns:p14="http://schemas.microsoft.com/office/powerpoint/2010/main" val="312773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417320"/>
            <a:ext cx="7848600" cy="4526280"/>
          </a:xfrm>
        </p:spPr>
        <p:txBody>
          <a:bodyPr/>
          <a:lstStyle/>
          <a:p>
            <a:r>
              <a:rPr lang="en-US" sz="1800" dirty="0" smtClean="0"/>
              <a:t>Decedent’s Final Income Tax Return</a:t>
            </a:r>
          </a:p>
          <a:p>
            <a:pPr marL="685800" lvl="1" indent="-228600" fontAlgn="auto">
              <a:lnSpc>
                <a:spcPct val="90000"/>
              </a:lnSpc>
              <a:spcBef>
                <a:spcPts val="500"/>
              </a:spcBef>
              <a:spcAft>
                <a:spcPts val="0"/>
              </a:spcAft>
              <a:buClrTx/>
              <a:buFont typeface="Arial" panose="020B0604020202020204" pitchFamily="34" charset="0"/>
              <a:buChar char="•"/>
            </a:pPr>
            <a:r>
              <a:rPr lang="en-US" sz="1800" dirty="0">
                <a:solidFill>
                  <a:prstClr val="black"/>
                </a:solidFill>
                <a:latin typeface="Calibri" panose="020F0502020204030204"/>
              </a:rPr>
              <a:t>Who files the return?</a:t>
            </a:r>
          </a:p>
          <a:p>
            <a:pPr lvl="2" fontAlgn="auto">
              <a:lnSpc>
                <a:spcPct val="90000"/>
              </a:lnSpc>
              <a:spcBef>
                <a:spcPts val="500"/>
              </a:spcBef>
              <a:spcAft>
                <a:spcPts val="0"/>
              </a:spcAft>
              <a:buClrTx/>
              <a:buFont typeface="Arial" panose="020B0604020202020204" pitchFamily="34" charset="0"/>
              <a:buChar char="•"/>
            </a:pPr>
            <a:r>
              <a:rPr lang="en-US" sz="1800" dirty="0">
                <a:solidFill>
                  <a:prstClr val="black"/>
                </a:solidFill>
                <a:latin typeface="Calibri" panose="020F0502020204030204"/>
              </a:rPr>
              <a:t>The decedent’s Personal Representative or the person charged with the decedent’s property will file the final return. If there is no personal representative appointed, those persons in possession of the decedent's property are responsible for preparing the decedent's final income tax return. </a:t>
            </a:r>
          </a:p>
          <a:p>
            <a:pPr marL="685800" lvl="1" indent="-228600" fontAlgn="auto">
              <a:lnSpc>
                <a:spcPct val="90000"/>
              </a:lnSpc>
              <a:spcBef>
                <a:spcPts val="500"/>
              </a:spcBef>
              <a:spcAft>
                <a:spcPts val="0"/>
              </a:spcAft>
              <a:buClrTx/>
              <a:buFont typeface="Arial" panose="020B0604020202020204" pitchFamily="34" charset="0"/>
              <a:buChar char="•"/>
            </a:pPr>
            <a:r>
              <a:rPr lang="en-US" sz="1800" dirty="0">
                <a:solidFill>
                  <a:prstClr val="black"/>
                </a:solidFill>
                <a:latin typeface="Calibri" panose="020F0502020204030204"/>
              </a:rPr>
              <a:t>When is a final return required?</a:t>
            </a:r>
          </a:p>
          <a:p>
            <a:pPr lvl="2" fontAlgn="auto">
              <a:lnSpc>
                <a:spcPct val="90000"/>
              </a:lnSpc>
              <a:spcBef>
                <a:spcPts val="500"/>
              </a:spcBef>
              <a:spcAft>
                <a:spcPts val="0"/>
              </a:spcAft>
              <a:buClrTx/>
              <a:buFont typeface="Arial" panose="020B0604020202020204" pitchFamily="34" charset="0"/>
              <a:buChar char="•"/>
            </a:pPr>
            <a:r>
              <a:rPr lang="en-US" sz="1800" dirty="0">
                <a:solidFill>
                  <a:prstClr val="black"/>
                </a:solidFill>
                <a:latin typeface="Calibri" panose="020F0502020204030204"/>
              </a:rPr>
              <a:t>A final income tax return must be filed whenever the decedent’s income exceeds the threshold filing requirements under Code Section 6012(a)(1)(A). </a:t>
            </a:r>
          </a:p>
          <a:p>
            <a:pPr marL="685800" lvl="1" indent="-228600" fontAlgn="auto">
              <a:lnSpc>
                <a:spcPct val="90000"/>
              </a:lnSpc>
              <a:spcBef>
                <a:spcPts val="500"/>
              </a:spcBef>
              <a:spcAft>
                <a:spcPts val="0"/>
              </a:spcAft>
              <a:buClrTx/>
              <a:buFont typeface="Arial" panose="020B0604020202020204" pitchFamily="34" charset="0"/>
              <a:buChar char="•"/>
            </a:pPr>
            <a:r>
              <a:rPr lang="en-US" sz="1800" dirty="0">
                <a:solidFill>
                  <a:prstClr val="black"/>
                </a:solidFill>
                <a:latin typeface="Calibri" panose="020F0502020204030204"/>
              </a:rPr>
              <a:t>What is the due date for the final return?</a:t>
            </a:r>
          </a:p>
          <a:p>
            <a:pPr lvl="2" fontAlgn="auto">
              <a:lnSpc>
                <a:spcPct val="90000"/>
              </a:lnSpc>
              <a:spcBef>
                <a:spcPts val="500"/>
              </a:spcBef>
              <a:spcAft>
                <a:spcPts val="0"/>
              </a:spcAft>
              <a:buClrTx/>
              <a:buFont typeface="Arial" panose="020B0604020202020204" pitchFamily="34" charset="0"/>
              <a:buChar char="•"/>
            </a:pPr>
            <a:r>
              <a:rPr lang="en-US" sz="1800" dirty="0">
                <a:solidFill>
                  <a:prstClr val="black"/>
                </a:solidFill>
                <a:latin typeface="Calibri" panose="020F0502020204030204"/>
              </a:rPr>
              <a:t>The final return is due the same day that the return would have been due if the decedent was </a:t>
            </a:r>
            <a:r>
              <a:rPr lang="en-US" sz="1800" dirty="0" smtClean="0">
                <a:solidFill>
                  <a:prstClr val="black"/>
                </a:solidFill>
                <a:latin typeface="Calibri" panose="020F0502020204030204"/>
              </a:rPr>
              <a:t>living</a:t>
            </a:r>
          </a:p>
          <a:p>
            <a:pPr marL="685800" lvl="1" indent="-228600" fontAlgn="auto">
              <a:lnSpc>
                <a:spcPct val="90000"/>
              </a:lnSpc>
              <a:spcBef>
                <a:spcPts val="500"/>
              </a:spcBef>
              <a:spcAft>
                <a:spcPts val="0"/>
              </a:spcAft>
              <a:buClrTx/>
              <a:buFont typeface="Arial" panose="020B0604020202020204" pitchFamily="34" charset="0"/>
              <a:buChar char="•"/>
            </a:pPr>
            <a:r>
              <a:rPr lang="en-US" sz="1800" dirty="0" smtClean="0">
                <a:solidFill>
                  <a:prstClr val="black"/>
                </a:solidFill>
                <a:latin typeface="Calibri" panose="020F0502020204030204"/>
              </a:rPr>
              <a:t>Joint Returns </a:t>
            </a:r>
          </a:p>
          <a:p>
            <a:pPr marL="685800" lvl="1" indent="-228600" fontAlgn="auto">
              <a:lnSpc>
                <a:spcPct val="90000"/>
              </a:lnSpc>
              <a:spcBef>
                <a:spcPts val="500"/>
              </a:spcBef>
              <a:spcAft>
                <a:spcPts val="0"/>
              </a:spcAft>
              <a:buClrTx/>
              <a:buFont typeface="Arial" panose="020B0604020202020204" pitchFamily="34" charset="0"/>
              <a:buChar char="•"/>
            </a:pPr>
            <a:r>
              <a:rPr lang="en-US" sz="1800" dirty="0" smtClean="0">
                <a:solidFill>
                  <a:prstClr val="black"/>
                </a:solidFill>
                <a:latin typeface="Calibri" panose="020F0502020204030204"/>
              </a:rPr>
              <a:t>Planning Opportunities</a:t>
            </a:r>
            <a:endParaRPr lang="en-US" sz="1800" dirty="0">
              <a:solidFill>
                <a:prstClr val="black"/>
              </a:solidFill>
              <a:latin typeface="Calibri" panose="020F0502020204030204"/>
            </a:endParaRPr>
          </a:p>
          <a:p>
            <a:pPr lvl="2" fontAlgn="auto">
              <a:lnSpc>
                <a:spcPct val="90000"/>
              </a:lnSpc>
              <a:spcBef>
                <a:spcPts val="500"/>
              </a:spcBef>
              <a:spcAft>
                <a:spcPts val="0"/>
              </a:spcAft>
              <a:buClrTx/>
              <a:buFont typeface="Arial" panose="020B0604020202020204" pitchFamily="34" charset="0"/>
              <a:buChar char="•"/>
            </a:pPr>
            <a:endParaRPr lang="en-US" dirty="0" smtClean="0">
              <a:solidFill>
                <a:prstClr val="black"/>
              </a:solidFill>
              <a:latin typeface="Calibri" panose="020F0502020204030204"/>
            </a:endParaRPr>
          </a:p>
          <a:p>
            <a:pPr lvl="2" fontAlgn="auto">
              <a:lnSpc>
                <a:spcPct val="90000"/>
              </a:lnSpc>
              <a:spcBef>
                <a:spcPts val="500"/>
              </a:spcBef>
              <a:spcAft>
                <a:spcPts val="0"/>
              </a:spcAft>
              <a:buClrTx/>
              <a:buFont typeface="Arial" panose="020B0604020202020204" pitchFamily="34" charset="0"/>
              <a:buChar char="•"/>
            </a:pPr>
            <a:endParaRPr lang="en-US" dirty="0" smtClean="0">
              <a:solidFill>
                <a:prstClr val="black"/>
              </a:solidFill>
              <a:latin typeface="Calibri" panose="020F0502020204030204"/>
            </a:endParaRPr>
          </a:p>
          <a:p>
            <a:pPr lvl="2" fontAlgn="auto">
              <a:lnSpc>
                <a:spcPct val="90000"/>
              </a:lnSpc>
              <a:spcBef>
                <a:spcPts val="500"/>
              </a:spcBef>
              <a:spcAft>
                <a:spcPts val="0"/>
              </a:spcAft>
              <a:buClrTx/>
              <a:buFont typeface="Arial" panose="020B0604020202020204" pitchFamily="34" charset="0"/>
              <a:buChar char="•"/>
            </a:pPr>
            <a:endParaRPr lang="en-US" dirty="0">
              <a:solidFill>
                <a:prstClr val="black"/>
              </a:solidFill>
              <a:latin typeface="Calibri" panose="020F0502020204030204"/>
            </a:endParaRPr>
          </a:p>
          <a:p>
            <a:pPr marL="914400" lvl="2" indent="0" fontAlgn="auto">
              <a:lnSpc>
                <a:spcPct val="90000"/>
              </a:lnSpc>
              <a:spcBef>
                <a:spcPts val="500"/>
              </a:spcBef>
              <a:spcAft>
                <a:spcPts val="0"/>
              </a:spcAft>
              <a:buClrTx/>
              <a:buNone/>
            </a:pPr>
            <a:endParaRPr lang="en-US" dirty="0">
              <a:solidFill>
                <a:prstClr val="black"/>
              </a:solidFill>
              <a:latin typeface="Calibri" panose="020F0502020204030204"/>
            </a:endParaRPr>
          </a:p>
          <a:p>
            <a:pPr lvl="1"/>
            <a:endParaRPr lang="en-US" dirty="0"/>
          </a:p>
        </p:txBody>
      </p:sp>
      <p:sp>
        <p:nvSpPr>
          <p:cNvPr id="3" name="Text Placeholder 2"/>
          <p:cNvSpPr>
            <a:spLocks noGrp="1"/>
          </p:cNvSpPr>
          <p:nvPr>
            <p:ph type="body" sz="quarter" idx="11"/>
          </p:nvPr>
        </p:nvSpPr>
        <p:spPr/>
        <p:txBody>
          <a:bodyPr/>
          <a:lstStyle/>
          <a:p>
            <a:r>
              <a:rPr lang="en-US" dirty="0" smtClean="0"/>
              <a:t>Income Tax Planning</a:t>
            </a:r>
            <a:endParaRPr lang="en-US" dirty="0"/>
          </a:p>
        </p:txBody>
      </p:sp>
    </p:spTree>
    <p:extLst>
      <p:ext uri="{BB962C8B-B14F-4D97-AF65-F5344CB8AC3E}">
        <p14:creationId xmlns:p14="http://schemas.microsoft.com/office/powerpoint/2010/main" val="351550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295400"/>
            <a:ext cx="8229600" cy="4709160"/>
          </a:xfrm>
        </p:spPr>
        <p:txBody>
          <a:bodyPr/>
          <a:lstStyle/>
          <a:p>
            <a:pPr marL="228600" lvl="0" indent="-228600" fontAlgn="auto">
              <a:lnSpc>
                <a:spcPct val="90000"/>
              </a:lnSpc>
              <a:spcBef>
                <a:spcPts val="1000"/>
              </a:spcBef>
              <a:spcAft>
                <a:spcPts val="0"/>
              </a:spcAft>
              <a:buClrTx/>
              <a:buFont typeface="Arial" panose="020B0604020202020204" pitchFamily="34" charset="0"/>
              <a:buChar char="•"/>
            </a:pPr>
            <a:r>
              <a:rPr lang="en-US" dirty="0">
                <a:solidFill>
                  <a:prstClr val="black"/>
                </a:solidFill>
                <a:latin typeface="Calibri" panose="020F0502020204030204"/>
              </a:rPr>
              <a:t>Fiduciary Income Tax Planning</a:t>
            </a:r>
          </a:p>
          <a:p>
            <a:pPr marL="685800" lvl="1" indent="-228600"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Selecting a fiscal year</a:t>
            </a:r>
          </a:p>
          <a:p>
            <a:pPr lvl="2"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The personal representative can strategically choose a fiscal year to defer taxes. </a:t>
            </a:r>
          </a:p>
          <a:p>
            <a:pPr marL="685800" lvl="1" indent="-228600"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Deduction of administrative expenses</a:t>
            </a:r>
          </a:p>
          <a:p>
            <a:pPr lvl="2"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I.R.C. § 642(a) allows for the deduction. </a:t>
            </a:r>
          </a:p>
          <a:p>
            <a:pPr marL="685800" lvl="1" indent="-228600"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Election to treat revocable trust as part of estate</a:t>
            </a:r>
          </a:p>
          <a:p>
            <a:pPr lvl="2"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I.R.C. § 645 permits an election to treat a qualified revocable trust (QRT) created by the decedent as part of the decedent's estate for income tax purposes. </a:t>
            </a:r>
          </a:p>
          <a:p>
            <a:pPr marL="685800" lvl="1" indent="-228600"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65 day rule</a:t>
            </a:r>
          </a:p>
          <a:p>
            <a:pPr lvl="2" fontAlgn="auto">
              <a:lnSpc>
                <a:spcPct val="90000"/>
              </a:lnSpc>
              <a:spcBef>
                <a:spcPts val="500"/>
              </a:spcBef>
              <a:spcAft>
                <a:spcPts val="0"/>
              </a:spcAft>
              <a:buClrTx/>
              <a:buFont typeface="Arial" panose="020B0604020202020204" pitchFamily="34" charset="0"/>
              <a:buChar char="•"/>
            </a:pPr>
            <a:r>
              <a:rPr lang="en-US" dirty="0">
                <a:solidFill>
                  <a:prstClr val="black"/>
                </a:solidFill>
                <a:latin typeface="Calibri" panose="020F0502020204030204"/>
              </a:rPr>
              <a:t>I.R.C. § 663(b) provides that the estate may elect to treat distributions made in the first 65 days of the taxable year as if they were made on the last day of the preceding year. </a:t>
            </a:r>
          </a:p>
          <a:p>
            <a:endParaRPr lang="en-US" dirty="0"/>
          </a:p>
        </p:txBody>
      </p:sp>
      <p:sp>
        <p:nvSpPr>
          <p:cNvPr id="3" name="Text Placeholder 2"/>
          <p:cNvSpPr>
            <a:spLocks noGrp="1"/>
          </p:cNvSpPr>
          <p:nvPr>
            <p:ph type="body" sz="quarter" idx="11"/>
          </p:nvPr>
        </p:nvSpPr>
        <p:spPr/>
        <p:txBody>
          <a:bodyPr/>
          <a:lstStyle/>
          <a:p>
            <a:r>
              <a:rPr lang="en-US" dirty="0" smtClean="0"/>
              <a:t>Income Tax Planning	</a:t>
            </a:r>
            <a:endParaRPr lang="en-US" dirty="0"/>
          </a:p>
        </p:txBody>
      </p:sp>
    </p:spTree>
    <p:extLst>
      <p:ext uri="{BB962C8B-B14F-4D97-AF65-F5344CB8AC3E}">
        <p14:creationId xmlns:p14="http://schemas.microsoft.com/office/powerpoint/2010/main" val="89124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Mechanics of making the election</a:t>
            </a:r>
          </a:p>
          <a:p>
            <a:pPr lvl="1"/>
            <a:r>
              <a:rPr lang="en-US" dirty="0" smtClean="0"/>
              <a:t>QTIP election is made by listing the property the personal representative wishes to be subject to the QTIP election in Schedule M of the estate tax return. </a:t>
            </a:r>
          </a:p>
          <a:p>
            <a:r>
              <a:rPr lang="en-US" dirty="0" smtClean="0"/>
              <a:t>Election is irrevocable </a:t>
            </a:r>
          </a:p>
          <a:p>
            <a:pPr lvl="1"/>
            <a:r>
              <a:rPr lang="en-US" dirty="0" smtClean="0"/>
              <a:t>Once the election is made, it is irrevocable</a:t>
            </a:r>
          </a:p>
          <a:p>
            <a:r>
              <a:rPr lang="en-US" dirty="0" smtClean="0"/>
              <a:t>Noncitizen spouse – Qualified Domestic Trust (QDOT)</a:t>
            </a:r>
          </a:p>
          <a:p>
            <a:endParaRPr lang="en-US" dirty="0"/>
          </a:p>
        </p:txBody>
      </p:sp>
      <p:sp>
        <p:nvSpPr>
          <p:cNvPr id="3" name="Text Placeholder 2"/>
          <p:cNvSpPr>
            <a:spLocks noGrp="1"/>
          </p:cNvSpPr>
          <p:nvPr>
            <p:ph type="body" sz="quarter" idx="11"/>
          </p:nvPr>
        </p:nvSpPr>
        <p:spPr/>
        <p:txBody>
          <a:bodyPr/>
          <a:lstStyle/>
          <a:p>
            <a:r>
              <a:rPr lang="en-US" dirty="0" smtClean="0"/>
              <a:t>QTIP Election	</a:t>
            </a:r>
            <a:endParaRPr lang="en-US" dirty="0"/>
          </a:p>
        </p:txBody>
      </p:sp>
    </p:spTree>
    <p:extLst>
      <p:ext uri="{BB962C8B-B14F-4D97-AF65-F5344CB8AC3E}">
        <p14:creationId xmlns:p14="http://schemas.microsoft.com/office/powerpoint/2010/main" val="388368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8600" y="1249680"/>
            <a:ext cx="8229600" cy="335280"/>
          </a:xfrm>
        </p:spPr>
        <p:txBody>
          <a:bodyPr/>
          <a:lstStyle/>
          <a:p>
            <a:pPr marL="0" lvl="0" indent="0" fontAlgn="auto">
              <a:lnSpc>
                <a:spcPct val="90000"/>
              </a:lnSpc>
              <a:spcBef>
                <a:spcPts val="1000"/>
              </a:spcBef>
              <a:spcAft>
                <a:spcPts val="0"/>
              </a:spcAft>
              <a:buClrTx/>
              <a:buNone/>
              <a:defRPr/>
            </a:pPr>
            <a:r>
              <a:rPr lang="en-US" sz="1400" dirty="0">
                <a:solidFill>
                  <a:prstClr val="black"/>
                </a:solidFill>
                <a:latin typeface="Trebuchet MS" panose="020B0603020202020204" pitchFamily="34" charset="0"/>
              </a:rPr>
              <a:t>May need to use a qualified domestic trust (QDOT) if surviving spouse is not a U.S. citizen.</a:t>
            </a:r>
          </a:p>
          <a:p>
            <a:pPr marL="0" indent="0">
              <a:buNone/>
            </a:pPr>
            <a:endParaRPr lang="en-US" dirty="0"/>
          </a:p>
        </p:txBody>
      </p:sp>
      <p:sp>
        <p:nvSpPr>
          <p:cNvPr id="3" name="Text Placeholder 2"/>
          <p:cNvSpPr>
            <a:spLocks noGrp="1"/>
          </p:cNvSpPr>
          <p:nvPr>
            <p:ph type="body" sz="quarter" idx="11"/>
          </p:nvPr>
        </p:nvSpPr>
        <p:spPr/>
        <p:txBody>
          <a:bodyPr/>
          <a:lstStyle/>
          <a:p>
            <a:r>
              <a:rPr lang="en-US" dirty="0" smtClean="0"/>
              <a:t>QTIP Elections	</a:t>
            </a:r>
            <a:endParaRPr lang="en-US" dirty="0"/>
          </a:p>
        </p:txBody>
      </p:sp>
      <p:sp>
        <p:nvSpPr>
          <p:cNvPr id="4" name="Rectangle 30"/>
          <p:cNvSpPr>
            <a:spLocks noChangeArrowheads="1"/>
          </p:cNvSpPr>
          <p:nvPr/>
        </p:nvSpPr>
        <p:spPr bwMode="auto">
          <a:xfrm>
            <a:off x="1219200" y="1581410"/>
            <a:ext cx="2133600" cy="685800"/>
          </a:xfrm>
          <a:prstGeom prst="rect">
            <a:avLst/>
          </a:prstGeom>
          <a:solidFill>
            <a:srgbClr val="5B6871"/>
          </a:solidFill>
          <a:ln>
            <a:noFill/>
          </a:ln>
          <a:effectLst>
            <a:outerShdw blurRad="50800" dist="38100" dir="2700000" algn="tl" rotWithShape="0">
              <a:prstClr val="black">
                <a:alpha val="40000"/>
              </a:prstClr>
            </a:outerShdw>
          </a:effectLst>
        </p:spPr>
        <p:txBody>
          <a:bodyPr lIns="91431" tIns="45716" rIns="91431" bIns="45716" anchor="ctr" anchorCtr="1"/>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eaLnBrk="0" hangingPunct="0">
              <a:defRPr/>
            </a:pPr>
            <a:r>
              <a:rPr lang="en-US" altLang="en-US" sz="1000" kern="0" dirty="0">
                <a:solidFill>
                  <a:srgbClr val="FFFFFF"/>
                </a:solidFill>
                <a:latin typeface="Trebuchet MS" panose="020B0603020202020204" pitchFamily="34" charset="0"/>
              </a:rPr>
              <a:t>John’s Last Will &amp; Testament</a:t>
            </a:r>
          </a:p>
        </p:txBody>
      </p:sp>
      <p:cxnSp>
        <p:nvCxnSpPr>
          <p:cNvPr id="5" name="Straight Arrow Connector 4"/>
          <p:cNvCxnSpPr/>
          <p:nvPr/>
        </p:nvCxnSpPr>
        <p:spPr bwMode="auto">
          <a:xfrm>
            <a:off x="3352800" y="1938748"/>
            <a:ext cx="1321152" cy="1"/>
          </a:xfrm>
          <a:prstGeom prst="straightConnector1">
            <a:avLst/>
          </a:prstGeom>
          <a:noFill/>
          <a:ln w="1905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 Box 31"/>
          <p:cNvSpPr txBox="1">
            <a:spLocks noChangeArrowheads="1"/>
          </p:cNvSpPr>
          <p:nvPr/>
        </p:nvSpPr>
        <p:spPr bwMode="blackWhite">
          <a:xfrm>
            <a:off x="3352800" y="1751236"/>
            <a:ext cx="1321152" cy="400101"/>
          </a:xfrm>
          <a:prstGeom prst="rect">
            <a:avLst/>
          </a:prstGeom>
          <a:noFill/>
          <a:ln>
            <a:noFill/>
          </a:ln>
        </p:spPr>
        <p:txBody>
          <a:bodyPr wrap="square" lIns="91431" tIns="45716" rIns="91431" bIns="45716">
            <a:spAutoFit/>
          </a:bodyPr>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000" b="0" i="1" kern="0" dirty="0">
                <a:solidFill>
                  <a:srgbClr val="584F48"/>
                </a:solidFill>
                <a:latin typeface="Trebuchet MS" panose="020B0603020202020204" pitchFamily="34" charset="0"/>
              </a:rPr>
              <a:t>All assets less</a:t>
            </a:r>
          </a:p>
          <a:p>
            <a:pPr algn="ctr" eaLnBrk="0" hangingPunct="0">
              <a:defRPr/>
            </a:pPr>
            <a:r>
              <a:rPr lang="en-US" altLang="en-US" sz="1000" b="0" i="1" kern="0" dirty="0">
                <a:solidFill>
                  <a:srgbClr val="584F48"/>
                </a:solidFill>
                <a:latin typeface="Trebuchet MS" panose="020B0603020202020204" pitchFamily="34" charset="0"/>
              </a:rPr>
              <a:t>Debts  &amp;  Expenses</a:t>
            </a:r>
          </a:p>
        </p:txBody>
      </p:sp>
      <p:sp>
        <p:nvSpPr>
          <p:cNvPr id="7" name="Rectangle 30"/>
          <p:cNvSpPr>
            <a:spLocks noChangeArrowheads="1"/>
          </p:cNvSpPr>
          <p:nvPr/>
        </p:nvSpPr>
        <p:spPr bwMode="auto">
          <a:xfrm>
            <a:off x="4777381" y="1608386"/>
            <a:ext cx="2209800" cy="685800"/>
          </a:xfrm>
          <a:prstGeom prst="rect">
            <a:avLst/>
          </a:prstGeom>
          <a:solidFill>
            <a:srgbClr val="5B6871"/>
          </a:solidFill>
          <a:ln>
            <a:noFill/>
          </a:ln>
          <a:effectLst>
            <a:outerShdw blurRad="50800" dist="38100" dir="2700000" algn="tl" rotWithShape="0">
              <a:prstClr val="black">
                <a:alpha val="40000"/>
              </a:prstClr>
            </a:outerShdw>
          </a:effectLst>
        </p:spPr>
        <p:txBody>
          <a:bodyPr lIns="91431" tIns="45716" rIns="91431" bIns="45716" anchor="ctr" anchorCtr="1"/>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000" kern="0" dirty="0">
                <a:solidFill>
                  <a:srgbClr val="FFFFFF"/>
                </a:solidFill>
                <a:latin typeface="Trebuchet MS" panose="020B0603020202020204" pitchFamily="34" charset="0"/>
              </a:rPr>
              <a:t>John’s Revocable Trust</a:t>
            </a:r>
          </a:p>
        </p:txBody>
      </p:sp>
      <p:cxnSp>
        <p:nvCxnSpPr>
          <p:cNvPr id="8" name="Elbow Connector 7"/>
          <p:cNvCxnSpPr/>
          <p:nvPr/>
        </p:nvCxnSpPr>
        <p:spPr bwMode="auto">
          <a:xfrm rot="5400000">
            <a:off x="4287718" y="1812062"/>
            <a:ext cx="1162633" cy="2072929"/>
          </a:xfrm>
          <a:prstGeom prst="bentConnector3">
            <a:avLst>
              <a:gd name="adj1" fmla="val 26543"/>
            </a:avLst>
          </a:prstGeom>
          <a:noFill/>
          <a:ln w="15875"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37"/>
          <p:cNvSpPr>
            <a:spLocks noChangeArrowheads="1"/>
          </p:cNvSpPr>
          <p:nvPr/>
        </p:nvSpPr>
        <p:spPr bwMode="auto">
          <a:xfrm>
            <a:off x="524573" y="2877444"/>
            <a:ext cx="2081756" cy="1370757"/>
          </a:xfrm>
          <a:prstGeom prst="rect">
            <a:avLst/>
          </a:prstGeom>
          <a:solidFill>
            <a:srgbClr val="006838"/>
          </a:solidFill>
          <a:ln>
            <a:noFill/>
          </a:ln>
          <a:effectLst>
            <a:outerShdw blurRad="50800" dist="38100" dir="2700000" algn="tl" rotWithShape="0">
              <a:prstClr val="black">
                <a:alpha val="40000"/>
              </a:prstClr>
            </a:outerShdw>
          </a:effectLst>
        </p:spPr>
        <p:txBody>
          <a:bodyPr lIns="91431" tIns="45716" rIns="91431" bIns="45716"/>
          <a:lstStyle>
            <a:lvl1pPr>
              <a:defRPr sz="1200" b="1">
                <a:solidFill>
                  <a:schemeClr val="accent1"/>
                </a:solidFill>
                <a:latin typeface="Arial" charset="0"/>
              </a:defRPr>
            </a:lvl1pPr>
            <a:lvl2pPr marL="171450" indent="-1714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chemeClr val="bg1"/>
                </a:solidFill>
                <a:latin typeface="Trebuchet MS" panose="020B0603020202020204" pitchFamily="34" charset="0"/>
              </a:rPr>
              <a:t>Fed &amp; MA QTIP</a:t>
            </a:r>
          </a:p>
          <a:p>
            <a:pPr algn="ctr" eaLnBrk="0" hangingPunct="0">
              <a:defRPr/>
            </a:pPr>
            <a:endParaRPr lang="en-US" altLang="en-US" sz="1000" kern="0" dirty="0">
              <a:solidFill>
                <a:schemeClr val="bg1"/>
              </a:solidFill>
              <a:latin typeface="Trebuchet MS" panose="020B0603020202020204" pitchFamily="34" charset="0"/>
            </a:endParaRPr>
          </a:p>
          <a:p>
            <a:pPr marL="171450" indent="-171450">
              <a:buClr>
                <a:schemeClr val="bg1"/>
              </a:buClr>
              <a:buSzPct val="100000"/>
              <a:buFont typeface="Wingdings" panose="05000000000000000000" pitchFamily="2" charset="2"/>
              <a:buChar char="§"/>
            </a:pPr>
            <a:r>
              <a:rPr lang="en-US" b="0" kern="0" dirty="0">
                <a:solidFill>
                  <a:schemeClr val="bg1"/>
                </a:solidFill>
                <a:latin typeface="Trebuchet MS" panose="020B0603020202020204" pitchFamily="34" charset="0"/>
                <a:sym typeface="Wingdings 2" pitchFamily="18" charset="2"/>
              </a:rPr>
              <a:t>Funded with balance of estate.</a:t>
            </a:r>
          </a:p>
          <a:p>
            <a:pPr marL="171450" indent="-171450">
              <a:buClr>
                <a:schemeClr val="bg1"/>
              </a:buClr>
              <a:buSzPct val="100000"/>
              <a:buFont typeface="Wingdings" panose="05000000000000000000" pitchFamily="2" charset="2"/>
              <a:buChar char="§"/>
            </a:pPr>
            <a:r>
              <a:rPr lang="en-US" b="0" kern="0" dirty="0">
                <a:solidFill>
                  <a:schemeClr val="bg1"/>
                </a:solidFill>
                <a:latin typeface="Trebuchet MS" panose="020B0603020202020204" pitchFamily="34" charset="0"/>
                <a:sym typeface="Wingdings 2" pitchFamily="18" charset="2"/>
              </a:rPr>
              <a:t>For the benefit of Jane</a:t>
            </a:r>
            <a:r>
              <a:rPr lang="en-US" altLang="en-US" b="0" kern="0" dirty="0">
                <a:solidFill>
                  <a:schemeClr val="bg1"/>
                </a:solidFill>
                <a:latin typeface="Trebuchet MS" panose="020B0603020202020204" pitchFamily="34" charset="0"/>
                <a:sym typeface="Wingdings 2" pitchFamily="18" charset="2"/>
              </a:rPr>
              <a:t>.</a:t>
            </a:r>
          </a:p>
          <a:p>
            <a:pPr marL="171450" indent="-171450">
              <a:buClr>
                <a:srgbClr val="881635"/>
              </a:buClr>
              <a:buSzPct val="120000"/>
              <a:buFont typeface="Wingdings" panose="05000000000000000000" pitchFamily="2" charset="2"/>
              <a:buChar char="§"/>
            </a:pPr>
            <a:endParaRPr lang="en-US" altLang="en-US" sz="800" b="0" kern="0" dirty="0">
              <a:solidFill>
                <a:schemeClr val="bg1"/>
              </a:solidFill>
              <a:latin typeface="Trebuchet MS" panose="020B0603020202020204" pitchFamily="34" charset="0"/>
              <a:sym typeface="Wingdings 2" pitchFamily="18" charset="2"/>
            </a:endParaRPr>
          </a:p>
        </p:txBody>
      </p:sp>
      <p:sp>
        <p:nvSpPr>
          <p:cNvPr id="10" name="Rectangle 37"/>
          <p:cNvSpPr>
            <a:spLocks noChangeArrowheads="1"/>
          </p:cNvSpPr>
          <p:nvPr/>
        </p:nvSpPr>
        <p:spPr bwMode="auto">
          <a:xfrm>
            <a:off x="2972498" y="2877443"/>
            <a:ext cx="2081756" cy="1370758"/>
          </a:xfrm>
          <a:prstGeom prst="rect">
            <a:avLst/>
          </a:prstGeom>
          <a:solidFill>
            <a:srgbClr val="CEBD20"/>
          </a:solidFill>
          <a:ln>
            <a:noFill/>
          </a:ln>
          <a:effectLst>
            <a:outerShdw blurRad="50800" dist="38100" dir="2700000" algn="tl" rotWithShape="0">
              <a:prstClr val="black">
                <a:alpha val="40000"/>
              </a:prstClr>
            </a:outerShdw>
          </a:effectLst>
        </p:spPr>
        <p:txBody>
          <a:bodyPr lIns="91431" tIns="45716" rIns="91431" bIns="45716"/>
          <a:lstStyle>
            <a:lvl1pPr>
              <a:defRPr sz="1200" b="1">
                <a:solidFill>
                  <a:schemeClr val="accent1"/>
                </a:solidFill>
                <a:latin typeface="Arial" charset="0"/>
              </a:defRPr>
            </a:lvl1pPr>
            <a:lvl2pPr marL="171450" indent="-1714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rgbClr val="000000"/>
                </a:solidFill>
                <a:latin typeface="Trebuchet MS" panose="020B0603020202020204" pitchFamily="34" charset="0"/>
              </a:rPr>
              <a:t>MA Only QTIP</a:t>
            </a:r>
          </a:p>
          <a:p>
            <a:pPr algn="ctr" eaLnBrk="0" hangingPunct="0">
              <a:defRPr/>
            </a:pPr>
            <a:endParaRPr lang="en-US" altLang="en-US" sz="1000" kern="0" dirty="0">
              <a:solidFill>
                <a:srgbClr val="000000"/>
              </a:solidFill>
              <a:latin typeface="Trebuchet MS" panose="020B0603020202020204" pitchFamily="34" charset="0"/>
            </a:endParaRPr>
          </a:p>
          <a:p>
            <a:pPr marL="171450" indent="-171450">
              <a:buSzPct val="100000"/>
              <a:buFont typeface="Wingdings" panose="05000000000000000000" pitchFamily="2" charset="2"/>
              <a:buChar char="§"/>
            </a:pPr>
            <a:r>
              <a:rPr lang="en-US" b="0" kern="0" dirty="0">
                <a:solidFill>
                  <a:srgbClr val="000000"/>
                </a:solidFill>
                <a:latin typeface="Trebuchet MS" panose="020B0603020202020204" pitchFamily="34" charset="0"/>
                <a:sym typeface="Wingdings 2" pitchFamily="18" charset="2"/>
              </a:rPr>
              <a:t>Funded with difference between MA and Fed exemption</a:t>
            </a:r>
          </a:p>
          <a:p>
            <a:pPr marL="171450" indent="-171450">
              <a:buSzPct val="100000"/>
              <a:buFont typeface="Wingdings" panose="05000000000000000000" pitchFamily="2" charset="2"/>
              <a:buChar char="§"/>
            </a:pPr>
            <a:r>
              <a:rPr lang="en-US" b="0" kern="0" dirty="0">
                <a:solidFill>
                  <a:srgbClr val="000000"/>
                </a:solidFill>
                <a:latin typeface="Trebuchet MS" panose="020B0603020202020204" pitchFamily="34" charset="0"/>
                <a:sym typeface="Wingdings 2" pitchFamily="18" charset="2"/>
              </a:rPr>
              <a:t>For the benefit of Jane</a:t>
            </a:r>
            <a:r>
              <a:rPr lang="en-US" altLang="en-US" b="0" kern="0" dirty="0">
                <a:solidFill>
                  <a:srgbClr val="000000"/>
                </a:solidFill>
                <a:latin typeface="Trebuchet MS" panose="020B0603020202020204" pitchFamily="34" charset="0"/>
                <a:sym typeface="Wingdings 2" pitchFamily="18" charset="2"/>
              </a:rPr>
              <a:t>.</a:t>
            </a:r>
          </a:p>
          <a:p>
            <a:pPr marL="171450" indent="-171450">
              <a:buClr>
                <a:srgbClr val="881635"/>
              </a:buClr>
              <a:buSzPct val="120000"/>
              <a:buFont typeface="Wingdings" panose="05000000000000000000" pitchFamily="2" charset="2"/>
              <a:buChar char="§"/>
            </a:pPr>
            <a:endParaRPr lang="en-US" altLang="en-US" sz="800" b="0" kern="0" dirty="0">
              <a:solidFill>
                <a:srgbClr val="000000"/>
              </a:solidFill>
              <a:latin typeface="Trebuchet MS" panose="020B0603020202020204" pitchFamily="34" charset="0"/>
              <a:sym typeface="Wingdings 2" pitchFamily="18" charset="2"/>
            </a:endParaRPr>
          </a:p>
        </p:txBody>
      </p:sp>
      <p:sp>
        <p:nvSpPr>
          <p:cNvPr id="11" name="Rectangle 37"/>
          <p:cNvSpPr>
            <a:spLocks noChangeArrowheads="1"/>
          </p:cNvSpPr>
          <p:nvPr/>
        </p:nvSpPr>
        <p:spPr bwMode="auto">
          <a:xfrm>
            <a:off x="5534024" y="2848526"/>
            <a:ext cx="2819400" cy="1504024"/>
          </a:xfrm>
          <a:prstGeom prst="rect">
            <a:avLst/>
          </a:prstGeom>
          <a:solidFill>
            <a:srgbClr val="A80532"/>
          </a:solidFill>
          <a:ln>
            <a:noFill/>
          </a:ln>
          <a:effectLst>
            <a:outerShdw blurRad="50800" dist="38100" dir="2700000" algn="tl" rotWithShape="0">
              <a:prstClr val="black">
                <a:alpha val="40000"/>
              </a:prstClr>
            </a:outerShdw>
          </a:effectLst>
        </p:spPr>
        <p:txBody>
          <a:bodyPr lIns="91431" tIns="45716" rIns="91431" bIns="45716"/>
          <a:lstStyle>
            <a:lvl1pPr>
              <a:defRPr sz="1200" b="1">
                <a:solidFill>
                  <a:schemeClr val="accent1"/>
                </a:solidFill>
                <a:latin typeface="Arial" charset="0"/>
              </a:defRPr>
            </a:lvl1pPr>
            <a:lvl2pPr marL="171450" indent="-1714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chemeClr val="bg1"/>
                </a:solidFill>
                <a:latin typeface="Trebuchet MS" panose="020B0603020202020204" pitchFamily="34" charset="0"/>
              </a:rPr>
              <a:t>Family Trust</a:t>
            </a:r>
          </a:p>
          <a:p>
            <a:pPr algn="ctr" eaLnBrk="0" hangingPunct="0">
              <a:defRPr/>
            </a:pPr>
            <a:endParaRPr lang="en-US" altLang="en-US" sz="1000" kern="0" dirty="0">
              <a:solidFill>
                <a:schemeClr val="bg1"/>
              </a:solidFill>
              <a:latin typeface="Trebuchet MS" panose="020B0603020202020204" pitchFamily="34" charset="0"/>
            </a:endParaRPr>
          </a:p>
          <a:p>
            <a:pPr marL="171450" indent="-171450">
              <a:buClr>
                <a:schemeClr val="bg1"/>
              </a:buClr>
              <a:buSzPct val="100000"/>
              <a:buFont typeface="Wingdings" panose="05000000000000000000" pitchFamily="2" charset="2"/>
              <a:buChar char="§"/>
            </a:pPr>
            <a:r>
              <a:rPr lang="en-US" b="0" kern="0" dirty="0">
                <a:solidFill>
                  <a:schemeClr val="bg1"/>
                </a:solidFill>
                <a:latin typeface="Trebuchet MS" panose="020B0603020202020204" pitchFamily="34" charset="0"/>
                <a:sym typeface="Wingdings 2" pitchFamily="18" charset="2"/>
              </a:rPr>
              <a:t>Funded with maximum amount that can pass free of federal and Massachusetts estate tax.</a:t>
            </a:r>
          </a:p>
          <a:p>
            <a:pPr marL="171450" indent="-171450">
              <a:buClr>
                <a:schemeClr val="bg1"/>
              </a:buClr>
              <a:buSzPct val="100000"/>
              <a:buFont typeface="Wingdings" panose="05000000000000000000" pitchFamily="2" charset="2"/>
              <a:buChar char="§"/>
            </a:pPr>
            <a:r>
              <a:rPr lang="en-US" b="0" kern="0" dirty="0">
                <a:solidFill>
                  <a:schemeClr val="bg1"/>
                </a:solidFill>
                <a:latin typeface="Trebuchet MS" panose="020B0603020202020204" pitchFamily="34" charset="0"/>
                <a:sym typeface="Wingdings 2" pitchFamily="18" charset="2"/>
              </a:rPr>
              <a:t>For the benefit of Jane and descendants</a:t>
            </a:r>
            <a:r>
              <a:rPr lang="en-US" altLang="en-US" b="0" kern="0" dirty="0">
                <a:solidFill>
                  <a:schemeClr val="bg1"/>
                </a:solidFill>
                <a:latin typeface="Trebuchet MS" panose="020B0603020202020204" pitchFamily="34" charset="0"/>
                <a:sym typeface="Wingdings 2" pitchFamily="18" charset="2"/>
              </a:rPr>
              <a:t>.</a:t>
            </a:r>
          </a:p>
          <a:p>
            <a:pPr marL="171450" indent="-171450">
              <a:buClr>
                <a:srgbClr val="881635"/>
              </a:buClr>
              <a:buSzPct val="120000"/>
              <a:buFont typeface="Wingdings" panose="05000000000000000000" pitchFamily="2" charset="2"/>
              <a:buChar char="§"/>
            </a:pPr>
            <a:endParaRPr lang="en-US" altLang="en-US" sz="800" b="0" kern="0" dirty="0">
              <a:solidFill>
                <a:schemeClr val="bg1"/>
              </a:solidFill>
              <a:latin typeface="Trebuchet MS" panose="020B0603020202020204" pitchFamily="34" charset="0"/>
              <a:sym typeface="Wingdings 2" pitchFamily="18" charset="2"/>
            </a:endParaRPr>
          </a:p>
        </p:txBody>
      </p:sp>
      <p:cxnSp>
        <p:nvCxnSpPr>
          <p:cNvPr id="14" name="Straight Arrow Connector 13"/>
          <p:cNvCxnSpPr>
            <a:cxnSpLocks/>
          </p:cNvCxnSpPr>
          <p:nvPr/>
        </p:nvCxnSpPr>
        <p:spPr bwMode="auto">
          <a:xfrm>
            <a:off x="1508649" y="4248201"/>
            <a:ext cx="1" cy="487322"/>
          </a:xfrm>
          <a:prstGeom prst="straightConnector1">
            <a:avLst/>
          </a:prstGeom>
          <a:noFill/>
          <a:ln w="1905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a:cxnSpLocks/>
          </p:cNvCxnSpPr>
          <p:nvPr/>
        </p:nvCxnSpPr>
        <p:spPr bwMode="auto">
          <a:xfrm>
            <a:off x="4013376" y="4248201"/>
            <a:ext cx="0" cy="511287"/>
          </a:xfrm>
          <a:prstGeom prst="straightConnector1">
            <a:avLst/>
          </a:prstGeom>
          <a:noFill/>
          <a:ln w="1905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3"/>
          <p:cNvSpPr>
            <a:spLocks noChangeArrowheads="1"/>
          </p:cNvSpPr>
          <p:nvPr/>
        </p:nvSpPr>
        <p:spPr bwMode="auto">
          <a:xfrm>
            <a:off x="521368" y="4772957"/>
            <a:ext cx="2081756" cy="900686"/>
          </a:xfrm>
          <a:prstGeom prst="rect">
            <a:avLst/>
          </a:prstGeom>
          <a:solidFill>
            <a:srgbClr val="CCC3AC"/>
          </a:solidFill>
          <a:ln>
            <a:noFill/>
          </a:ln>
          <a:effectLst>
            <a:outerShdw blurRad="50800" dist="38100" dir="2700000" algn="tl" rotWithShape="0">
              <a:prstClr val="black">
                <a:alpha val="40000"/>
              </a:prstClr>
            </a:outerShdw>
          </a:effectLst>
        </p:spPr>
        <p:txBody>
          <a:bodyPr lIns="91431" tIns="45716" rIns="91431" bIns="45716" anchor="ctr" anchorCtr="1"/>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chemeClr val="tx1"/>
                </a:solidFill>
                <a:latin typeface="Trebuchet MS" panose="020B0603020202020204" pitchFamily="34" charset="0"/>
              </a:rPr>
              <a:t>Included on Schedule M of both MA and Federal Estate tax return</a:t>
            </a:r>
          </a:p>
        </p:txBody>
      </p:sp>
      <p:sp>
        <p:nvSpPr>
          <p:cNvPr id="17" name="Rectangle 13"/>
          <p:cNvSpPr>
            <a:spLocks noChangeArrowheads="1"/>
          </p:cNvSpPr>
          <p:nvPr/>
        </p:nvSpPr>
        <p:spPr bwMode="auto">
          <a:xfrm>
            <a:off x="2972498" y="4788801"/>
            <a:ext cx="2081756" cy="900686"/>
          </a:xfrm>
          <a:prstGeom prst="rect">
            <a:avLst/>
          </a:prstGeom>
          <a:solidFill>
            <a:srgbClr val="CCC3AC"/>
          </a:solidFill>
          <a:ln>
            <a:noFill/>
          </a:ln>
          <a:effectLst>
            <a:outerShdw blurRad="50800" dist="38100" dir="2700000" algn="tl" rotWithShape="0">
              <a:prstClr val="black">
                <a:alpha val="40000"/>
              </a:prstClr>
            </a:outerShdw>
          </a:effectLst>
        </p:spPr>
        <p:txBody>
          <a:bodyPr lIns="91431" tIns="45716" rIns="91431" bIns="45716" anchor="ctr" anchorCtr="1"/>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pPr algn="ctr" eaLnBrk="0" hangingPunct="0">
              <a:defRPr/>
            </a:pPr>
            <a:r>
              <a:rPr lang="en-US" altLang="en-US" sz="1400" kern="0" dirty="0">
                <a:solidFill>
                  <a:schemeClr val="tx1"/>
                </a:solidFill>
                <a:latin typeface="Trebuchet MS" panose="020B0603020202020204" pitchFamily="34" charset="0"/>
              </a:rPr>
              <a:t>Included on Schedule M of MA Estate tax return only</a:t>
            </a:r>
          </a:p>
        </p:txBody>
      </p:sp>
      <p:sp>
        <p:nvSpPr>
          <p:cNvPr id="18" name="Text Box 15"/>
          <p:cNvSpPr txBox="1">
            <a:spLocks noChangeArrowheads="1"/>
          </p:cNvSpPr>
          <p:nvPr/>
        </p:nvSpPr>
        <p:spPr bwMode="blackWhite">
          <a:xfrm>
            <a:off x="6858000" y="2308028"/>
            <a:ext cx="1828800"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lIns="91431" tIns="45716" rIns="91431" bIns="45716">
            <a:spAutoFit/>
          </a:bodyPr>
          <a:lstStyle>
            <a:lvl1pPr>
              <a:defRPr sz="1200" b="1">
                <a:solidFill>
                  <a:schemeClr val="accent1"/>
                </a:solidFill>
                <a:latin typeface="Arial" charset="0"/>
              </a:defRPr>
            </a:lvl1pPr>
            <a:lvl2pPr marL="742950" indent="-285750">
              <a:defRPr sz="1200" b="1">
                <a:solidFill>
                  <a:schemeClr val="accent1"/>
                </a:solidFill>
                <a:latin typeface="Arial" charset="0"/>
              </a:defRPr>
            </a:lvl2pPr>
            <a:lvl3pPr marL="1143000" indent="-228600">
              <a:defRPr sz="1200" b="1">
                <a:solidFill>
                  <a:schemeClr val="accent1"/>
                </a:solidFill>
                <a:latin typeface="Arial" charset="0"/>
              </a:defRPr>
            </a:lvl3pPr>
            <a:lvl4pPr marL="1600200" indent="-228600">
              <a:defRPr sz="1200" b="1">
                <a:solidFill>
                  <a:schemeClr val="accent1"/>
                </a:solidFill>
                <a:latin typeface="Arial" charset="0"/>
              </a:defRPr>
            </a:lvl4pPr>
            <a:lvl5pPr marL="2057400" indent="-228600">
              <a:defRPr sz="1200" b="1">
                <a:solidFill>
                  <a:schemeClr val="accent1"/>
                </a:solidFill>
                <a:latin typeface="Arial" charset="0"/>
              </a:defRPr>
            </a:lvl5pPr>
            <a:lvl6pPr marL="2514600" indent="-228600" algn="ctr" eaLnBrk="0" fontAlgn="base" hangingPunct="0">
              <a:spcBef>
                <a:spcPct val="0"/>
              </a:spcBef>
              <a:spcAft>
                <a:spcPct val="0"/>
              </a:spcAft>
              <a:defRPr sz="1200" b="1">
                <a:solidFill>
                  <a:schemeClr val="accent1"/>
                </a:solidFill>
                <a:latin typeface="Arial" charset="0"/>
              </a:defRPr>
            </a:lvl6pPr>
            <a:lvl7pPr marL="2971800" indent="-228600" algn="ctr" eaLnBrk="0" fontAlgn="base" hangingPunct="0">
              <a:spcBef>
                <a:spcPct val="0"/>
              </a:spcBef>
              <a:spcAft>
                <a:spcPct val="0"/>
              </a:spcAft>
              <a:defRPr sz="1200" b="1">
                <a:solidFill>
                  <a:schemeClr val="accent1"/>
                </a:solidFill>
                <a:latin typeface="Arial" charset="0"/>
              </a:defRPr>
            </a:lvl7pPr>
            <a:lvl8pPr marL="3429000" indent="-228600" algn="ctr" eaLnBrk="0" fontAlgn="base" hangingPunct="0">
              <a:spcBef>
                <a:spcPct val="0"/>
              </a:spcBef>
              <a:spcAft>
                <a:spcPct val="0"/>
              </a:spcAft>
              <a:defRPr sz="1200" b="1">
                <a:solidFill>
                  <a:schemeClr val="accent1"/>
                </a:solidFill>
                <a:latin typeface="Arial" charset="0"/>
              </a:defRPr>
            </a:lvl8pPr>
            <a:lvl9pPr marL="3886200" indent="-228600" algn="ctr" eaLnBrk="0" fontAlgn="base" hangingPunct="0">
              <a:spcBef>
                <a:spcPct val="0"/>
              </a:spcBef>
              <a:spcAft>
                <a:spcPct val="0"/>
              </a:spcAft>
              <a:defRPr sz="1200" b="1">
                <a:solidFill>
                  <a:schemeClr val="accent1"/>
                </a:solidFill>
                <a:latin typeface="Arial" charset="0"/>
              </a:defRPr>
            </a:lvl9pPr>
          </a:lstStyle>
          <a:p>
            <a:r>
              <a:rPr lang="en-US" altLang="en-US" sz="900" b="0" i="1" dirty="0">
                <a:solidFill>
                  <a:schemeClr val="tx1"/>
                </a:solidFill>
                <a:latin typeface="Trebuchet MS" panose="020B0603020202020204" pitchFamily="34" charset="0"/>
              </a:rPr>
              <a:t>Fed Exemption: $</a:t>
            </a:r>
            <a:r>
              <a:rPr lang="en-US" altLang="en-US" sz="900" b="0" i="1" dirty="0" smtClean="0">
                <a:solidFill>
                  <a:schemeClr val="tx1"/>
                </a:solidFill>
                <a:latin typeface="Trebuchet MS" panose="020B0603020202020204" pitchFamily="34" charset="0"/>
              </a:rPr>
              <a:t>11,700,000</a:t>
            </a:r>
            <a:endParaRPr lang="en-US" altLang="en-US" sz="900" b="0" i="1" dirty="0">
              <a:solidFill>
                <a:schemeClr val="tx1"/>
              </a:solidFill>
              <a:latin typeface="Trebuchet MS" panose="020B0603020202020204" pitchFamily="34" charset="0"/>
            </a:endParaRPr>
          </a:p>
          <a:p>
            <a:r>
              <a:rPr lang="en-US" altLang="en-US" sz="900" b="0" i="1" dirty="0">
                <a:solidFill>
                  <a:schemeClr val="tx1"/>
                </a:solidFill>
                <a:latin typeface="Trebuchet MS" panose="020B0603020202020204" pitchFamily="34" charset="0"/>
              </a:rPr>
              <a:t>MA Exemption: $1,000,000</a:t>
            </a:r>
          </a:p>
        </p:txBody>
      </p:sp>
    </p:spTree>
    <p:extLst>
      <p:ext uri="{BB962C8B-B14F-4D97-AF65-F5344CB8AC3E}">
        <p14:creationId xmlns:p14="http://schemas.microsoft.com/office/powerpoint/2010/main" val="115739294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90CAC3AE-EAAB-4E77-A45B-BCA61A701CEB}" vid="{20B3F698-6F19-46D2-A6D6-B8B70810A2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228</TotalTime>
  <Words>1421</Words>
  <Application>Microsoft Office PowerPoint</Application>
  <PresentationFormat>On-screen Show (4:3)</PresentationFormat>
  <Paragraphs>158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Trebuchet MS</vt:lpstr>
      <vt:lpstr>Wingdings</vt:lpstr>
      <vt:lpstr>Wingdings 2</vt:lpstr>
      <vt:lpstr>ヒラギノ角ゴ Pro W3</vt:lpstr>
      <vt:lpstr>1_Office Theme</vt:lpstr>
      <vt:lpstr>Postmortem Planning </vt:lpstr>
      <vt:lpstr>Three Primary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Day Pitney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Postmortem Planning </dc:title>
  <dc:creator>Voukides, Christopher A.</dc:creator>
  <cp:lastModifiedBy>Voukides, Christopher A.</cp:lastModifiedBy>
  <cp:revision>11</cp:revision>
  <cp:lastPrinted>2014-06-11T13:38:53Z</cp:lastPrinted>
  <dcterms:created xsi:type="dcterms:W3CDTF">2021-08-02T22:43:53Z</dcterms:created>
  <dcterms:modified xsi:type="dcterms:W3CDTF">2021-08-03T22:55:59Z</dcterms:modified>
</cp:coreProperties>
</file>