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1"/>
  </p:notesMasterIdLst>
  <p:handoutMasterIdLst>
    <p:handoutMasterId r:id="rId32"/>
  </p:handoutMasterIdLst>
  <p:sldIdLst>
    <p:sldId id="258" r:id="rId2"/>
    <p:sldId id="263" r:id="rId3"/>
    <p:sldId id="265" r:id="rId4"/>
    <p:sldId id="267" r:id="rId5"/>
    <p:sldId id="287" r:id="rId6"/>
    <p:sldId id="288" r:id="rId7"/>
    <p:sldId id="268" r:id="rId8"/>
    <p:sldId id="269" r:id="rId9"/>
    <p:sldId id="270" r:id="rId10"/>
    <p:sldId id="271" r:id="rId11"/>
    <p:sldId id="272" r:id="rId12"/>
    <p:sldId id="292" r:id="rId13"/>
    <p:sldId id="290" r:id="rId14"/>
    <p:sldId id="291" r:id="rId15"/>
    <p:sldId id="273" r:id="rId16"/>
    <p:sldId id="274" r:id="rId17"/>
    <p:sldId id="275" r:id="rId18"/>
    <p:sldId id="293" r:id="rId19"/>
    <p:sldId id="276" r:id="rId20"/>
    <p:sldId id="277" r:id="rId21"/>
    <p:sldId id="278" r:id="rId22"/>
    <p:sldId id="279" r:id="rId23"/>
    <p:sldId id="281" r:id="rId24"/>
    <p:sldId id="289" r:id="rId25"/>
    <p:sldId id="282" r:id="rId26"/>
    <p:sldId id="283" r:id="rId27"/>
    <p:sldId id="284" r:id="rId28"/>
    <p:sldId id="285" r:id="rId29"/>
    <p:sldId id="286" r:id="rId30"/>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2A5972"/>
    <a:srgbClr val="004873"/>
    <a:srgbClr val="0097E1"/>
    <a:srgbClr val="0066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60" autoAdjust="0"/>
  </p:normalViewPr>
  <p:slideViewPr>
    <p:cSldViewPr snapToObjects="1">
      <p:cViewPr varScale="1">
        <p:scale>
          <a:sx n="55" d="100"/>
          <a:sy n="55" d="100"/>
        </p:scale>
        <p:origin x="1194" y="78"/>
      </p:cViewPr>
      <p:guideLst>
        <p:guide orient="horz" pos="2160"/>
        <p:guide pos="2880"/>
      </p:guideLst>
    </p:cSldViewPr>
  </p:slideViewPr>
  <p:outlineViewPr>
    <p:cViewPr>
      <p:scale>
        <a:sx n="33" d="100"/>
        <a:sy n="33" d="100"/>
      </p:scale>
      <p:origin x="0" y="0"/>
    </p:cViewPr>
  </p:outlineViewPr>
  <p:notesTextViewPr>
    <p:cViewPr>
      <p:scale>
        <a:sx n="1" d="1"/>
        <a:sy n="1" d="1"/>
      </p:scale>
      <p:origin x="0" y="-396"/>
    </p:cViewPr>
  </p:notesTextViewPr>
  <p:notesViewPr>
    <p:cSldViewPr snapToObjects="1">
      <p:cViewPr varScale="1">
        <p:scale>
          <a:sx n="84" d="100"/>
          <a:sy n="84" d="100"/>
        </p:scale>
        <p:origin x="379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43AA8E09-F440-45C9-8F1A-33101C877727}" type="datetimeFigureOut">
              <a:rPr lang="en-US"/>
              <a:pPr>
                <a:defRPr/>
              </a:pPr>
              <a:t>8/1/2021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5FCBA243-053B-4FF3-9052-2D0AED69FF73}" type="slidenum">
              <a:rPr lang="en-US"/>
              <a:pPr>
                <a:defRPr/>
              </a:pPr>
              <a:t>‹#›</a:t>
            </a:fld>
            <a:endParaRPr lang="en-US"/>
          </a:p>
        </p:txBody>
      </p:sp>
    </p:spTree>
    <p:extLst>
      <p:ext uri="{BB962C8B-B14F-4D97-AF65-F5344CB8AC3E}">
        <p14:creationId xmlns:p14="http://schemas.microsoft.com/office/powerpoint/2010/main" val="3935837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9F062F36-A9B2-461D-BCF6-7ACF1B4E98E8}" type="datetimeFigureOut">
              <a:rPr lang="en-US" smtClean="0"/>
              <a:t>8/1/2021</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684839-77F4-4FBF-9890-76BA42DDFA96}" type="slidenum">
              <a:rPr lang="en-US" smtClean="0"/>
              <a:t>‹#›</a:t>
            </a:fld>
            <a:endParaRPr lang="en-US"/>
          </a:p>
        </p:txBody>
      </p:sp>
    </p:spTree>
    <p:extLst>
      <p:ext uri="{BB962C8B-B14F-4D97-AF65-F5344CB8AC3E}">
        <p14:creationId xmlns:p14="http://schemas.microsoft.com/office/powerpoint/2010/main" val="395307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65A63CF-3BFC-43B4-881F-543172980444}" type="slidenum">
              <a:rPr lang="en-US" smtClean="0"/>
              <a:pPr>
                <a:defRPr/>
              </a:pPr>
              <a:t>1</a:t>
            </a:fld>
            <a:endParaRPr lang="en-US" dirty="0"/>
          </a:p>
        </p:txBody>
      </p:sp>
    </p:spTree>
    <p:extLst>
      <p:ext uri="{BB962C8B-B14F-4D97-AF65-F5344CB8AC3E}">
        <p14:creationId xmlns:p14="http://schemas.microsoft.com/office/powerpoint/2010/main" val="3362436322"/>
      </p:ext>
    </p:extLst>
  </p:cSld>
  <p:clrMapOvr>
    <a:masterClrMapping/>
  </p:clrMapOvr>
</p:notes>
</file>

<file path=ppt/notesSlides/notesSlide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80" name="Slide Number Placeholder 3"/>
          <p:cNvSpPr>
            <a:spLocks noGrp="1"/>
          </p:cNvSpPr>
          <p:nvPr>
            <p:ph type="sldNum" sz="quarter" idx="5"/>
          </p:nvPr>
        </p:nvSpPr>
        <p:spPr>
          <a:noFill/>
        </p:spPr>
        <p:txBody>
          <a:bodyPr/>
          <a:lstStyle/>
          <a:p>
            <a:fld id="{E9CD3043-BFF0-44A2-BCC5-1E537EA6B147}" type="slidenum">
              <a:rPr lang="en-US" smtClean="0"/>
              <a:pPr/>
              <a:t>10</a:t>
            </a:fld>
            <a:endParaRPr lang="en-US" dirty="0"/>
          </a:p>
        </p:txBody>
      </p:sp>
    </p:spTree>
    <p:extLst>
      <p:ext uri="{BB962C8B-B14F-4D97-AF65-F5344CB8AC3E}">
        <p14:creationId xmlns:p14="http://schemas.microsoft.com/office/powerpoint/2010/main" val="1754138338"/>
      </p:ext>
    </p:extLst>
  </p:cSld>
  <p:clrMapOvr>
    <a:masterClrMapping/>
  </p:clrMapOvr>
</p:notes>
</file>

<file path=ppt/notesSlides/notesSlide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4" name="Slide Number Placeholder 3"/>
          <p:cNvSpPr>
            <a:spLocks noGrp="1"/>
          </p:cNvSpPr>
          <p:nvPr>
            <p:ph type="sldNum" sz="quarter" idx="5"/>
          </p:nvPr>
        </p:nvSpPr>
        <p:spPr>
          <a:noFill/>
        </p:spPr>
        <p:txBody>
          <a:bodyPr/>
          <a:lstStyle/>
          <a:p>
            <a:fld id="{79294875-459E-4EFB-AE0D-7B925DE31648}" type="slidenum">
              <a:rPr lang="en-US" smtClean="0"/>
              <a:pPr/>
              <a:t>11</a:t>
            </a:fld>
            <a:endParaRPr lang="en-US" dirty="0"/>
          </a:p>
        </p:txBody>
      </p:sp>
    </p:spTree>
    <p:extLst>
      <p:ext uri="{BB962C8B-B14F-4D97-AF65-F5344CB8AC3E}">
        <p14:creationId xmlns:p14="http://schemas.microsoft.com/office/powerpoint/2010/main" val="679134544"/>
      </p:ext>
    </p:extLst>
  </p:cSld>
  <p:clrMapOvr>
    <a:masterClrMapping/>
  </p:clrMapOvr>
</p:notes>
</file>

<file path=ppt/notesSlides/notesSlide12.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8" name="Slide Number Placeholder 3"/>
          <p:cNvSpPr>
            <a:spLocks noGrp="1"/>
          </p:cNvSpPr>
          <p:nvPr>
            <p:ph type="sldNum" sz="quarter" idx="5"/>
          </p:nvPr>
        </p:nvSpPr>
        <p:spPr>
          <a:noFill/>
        </p:spPr>
        <p:txBody>
          <a:bodyPr/>
          <a:lstStyle/>
          <a:p>
            <a:fld id="{BC401612-1355-497A-81C7-EAE398C6CB0F}" type="slidenum">
              <a:rPr lang="en-US" smtClean="0"/>
              <a:pPr/>
              <a:t>15</a:t>
            </a:fld>
            <a:endParaRPr lang="en-US" dirty="0"/>
          </a:p>
        </p:txBody>
      </p:sp>
    </p:spTree>
    <p:extLst>
      <p:ext uri="{BB962C8B-B14F-4D97-AF65-F5344CB8AC3E}">
        <p14:creationId xmlns:p14="http://schemas.microsoft.com/office/powerpoint/2010/main" val="3244880169"/>
      </p:ext>
    </p:extLst>
  </p:cSld>
  <p:clrMapOvr>
    <a:masterClrMapping/>
  </p:clrMapOvr>
</p:notes>
</file>

<file path=ppt/notesSlides/notesSlide1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2" name="Slide Number Placeholder 3"/>
          <p:cNvSpPr>
            <a:spLocks noGrp="1"/>
          </p:cNvSpPr>
          <p:nvPr>
            <p:ph type="sldNum" sz="quarter" idx="5"/>
          </p:nvPr>
        </p:nvSpPr>
        <p:spPr>
          <a:noFill/>
        </p:spPr>
        <p:txBody>
          <a:bodyPr/>
          <a:lstStyle/>
          <a:p>
            <a:fld id="{6EF0A183-9EE7-4F4A-B4C0-B3472F7177C6}" type="slidenum">
              <a:rPr lang="en-US" smtClean="0"/>
              <a:pPr/>
              <a:t>16</a:t>
            </a:fld>
            <a:endParaRPr lang="en-US" dirty="0"/>
          </a:p>
        </p:txBody>
      </p:sp>
    </p:spTree>
    <p:extLst>
      <p:ext uri="{BB962C8B-B14F-4D97-AF65-F5344CB8AC3E}">
        <p14:creationId xmlns:p14="http://schemas.microsoft.com/office/powerpoint/2010/main" val="2143015439"/>
      </p:ext>
    </p:extLst>
  </p:cSld>
  <p:clrMapOvr>
    <a:masterClrMapping/>
  </p:clrMapOvr>
</p:notes>
</file>

<file path=ppt/notesSlides/notesSlide1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6" name="Slide Number Placeholder 3"/>
          <p:cNvSpPr>
            <a:spLocks noGrp="1"/>
          </p:cNvSpPr>
          <p:nvPr>
            <p:ph type="sldNum" sz="quarter" idx="5"/>
          </p:nvPr>
        </p:nvSpPr>
        <p:spPr>
          <a:noFill/>
        </p:spPr>
        <p:txBody>
          <a:bodyPr/>
          <a:lstStyle/>
          <a:p>
            <a:fld id="{D5EA8240-96AC-4DFF-B543-C48EA458C84D}" type="slidenum">
              <a:rPr lang="en-US" smtClean="0"/>
              <a:pPr/>
              <a:t>17</a:t>
            </a:fld>
            <a:endParaRPr lang="en-US" dirty="0"/>
          </a:p>
        </p:txBody>
      </p:sp>
    </p:spTree>
    <p:extLst>
      <p:ext uri="{BB962C8B-B14F-4D97-AF65-F5344CB8AC3E}">
        <p14:creationId xmlns:p14="http://schemas.microsoft.com/office/powerpoint/2010/main" val="3679861145"/>
      </p:ext>
    </p:extLst>
  </p:cSld>
  <p:clrMapOvr>
    <a:masterClrMapping/>
  </p:clrMapOvr>
</p:notes>
</file>

<file path=ppt/notesSlides/notesSlide15.xml><?xml version="1.0" encoding="utf-8"?>
<p:notes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65A63CF-3BFC-43B4-881F-543172980444}" type="slidenum">
              <a:rPr lang="en-US" smtClean="0"/>
              <a:pPr>
                <a:defRPr/>
              </a:pPr>
              <a:t>19</a:t>
            </a:fld>
            <a:endParaRPr lang="en-US" dirty="0"/>
          </a:p>
        </p:txBody>
      </p:sp>
    </p:spTree>
    <p:extLst>
      <p:ext uri="{BB962C8B-B14F-4D97-AF65-F5344CB8AC3E}">
        <p14:creationId xmlns:p14="http://schemas.microsoft.com/office/powerpoint/2010/main" val="3740064409"/>
      </p:ext>
    </p:extLst>
  </p:cSld>
  <p:clrMapOvr>
    <a:masterClrMapping/>
  </p:clrMapOvr>
</p:notes>
</file>

<file path=ppt/notesSlides/notesSlide1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80" name="Slide Number Placeholder 3"/>
          <p:cNvSpPr>
            <a:spLocks noGrp="1"/>
          </p:cNvSpPr>
          <p:nvPr>
            <p:ph type="sldNum" sz="quarter" idx="5"/>
          </p:nvPr>
        </p:nvSpPr>
        <p:spPr>
          <a:noFill/>
        </p:spPr>
        <p:txBody>
          <a:bodyPr/>
          <a:lstStyle/>
          <a:p>
            <a:fld id="{E9CD3043-BFF0-44A2-BCC5-1E537EA6B147}" type="slidenum">
              <a:rPr lang="en-US" smtClean="0"/>
              <a:pPr/>
              <a:t>20</a:t>
            </a:fld>
            <a:endParaRPr lang="en-US" dirty="0"/>
          </a:p>
        </p:txBody>
      </p:sp>
    </p:spTree>
    <p:extLst>
      <p:ext uri="{BB962C8B-B14F-4D97-AF65-F5344CB8AC3E}">
        <p14:creationId xmlns:p14="http://schemas.microsoft.com/office/powerpoint/2010/main" val="1938929854"/>
      </p:ext>
    </p:extLst>
  </p:cSld>
  <p:clrMapOvr>
    <a:masterClrMapping/>
  </p:clrMapOvr>
</p:notes>
</file>

<file path=ppt/notesSlides/notesSlide1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D65A63CF-3BFC-43B4-881F-543172980444}" type="slidenum">
              <a:rPr lang="en-US" smtClean="0"/>
              <a:pPr>
                <a:defRPr/>
              </a:pPr>
              <a:t>21</a:t>
            </a:fld>
            <a:endParaRPr lang="en-US" dirty="0"/>
          </a:p>
        </p:txBody>
      </p:sp>
    </p:spTree>
    <p:extLst>
      <p:ext uri="{BB962C8B-B14F-4D97-AF65-F5344CB8AC3E}">
        <p14:creationId xmlns:p14="http://schemas.microsoft.com/office/powerpoint/2010/main" val="986778560"/>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4"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294875-459E-4EFB-AE0D-7B925DE3164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89780942"/>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8" name="Slide Number Placeholder 3"/>
          <p:cNvSpPr>
            <a:spLocks noGrp="1"/>
          </p:cNvSpPr>
          <p:nvPr>
            <p:ph type="sldNum" sz="quarter" idx="5"/>
          </p:nvPr>
        </p:nvSpPr>
        <p:spPr>
          <a:noFill/>
        </p:spPr>
        <p:txBody>
          <a:bodyPr/>
          <a:lstStyle/>
          <a:p>
            <a:fld id="{BC401612-1355-497A-81C7-EAE398C6CB0F}" type="slidenum">
              <a:rPr lang="en-US" smtClean="0"/>
              <a:pPr/>
              <a:t>3</a:t>
            </a:fld>
            <a:endParaRPr lang="en-US" dirty="0"/>
          </a:p>
        </p:txBody>
      </p:sp>
    </p:spTree>
    <p:extLst>
      <p:ext uri="{BB962C8B-B14F-4D97-AF65-F5344CB8AC3E}">
        <p14:creationId xmlns:p14="http://schemas.microsoft.com/office/powerpoint/2010/main" val="1542330328"/>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2" name="Slide Number Placeholder 3"/>
          <p:cNvSpPr>
            <a:spLocks noGrp="1"/>
          </p:cNvSpPr>
          <p:nvPr>
            <p:ph type="sldNum" sz="quarter" idx="5"/>
          </p:nvPr>
        </p:nvSpPr>
        <p:spPr>
          <a:noFill/>
        </p:spPr>
        <p:txBody>
          <a:bodyPr/>
          <a:lstStyle/>
          <a:p>
            <a:fld id="{6EF0A183-9EE7-4F4A-B4C0-B3472F7177C6}" type="slidenum">
              <a:rPr lang="en-US" smtClean="0"/>
              <a:pPr/>
              <a:t>4</a:t>
            </a:fld>
            <a:endParaRPr lang="en-US" dirty="0"/>
          </a:p>
        </p:txBody>
      </p:sp>
    </p:spTree>
    <p:extLst>
      <p:ext uri="{BB962C8B-B14F-4D97-AF65-F5344CB8AC3E}">
        <p14:creationId xmlns:p14="http://schemas.microsoft.com/office/powerpoint/2010/main" val="1178695606"/>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9684839-77F4-4FBF-9890-76BA42DDFA96}" type="slidenum">
              <a:rPr lang="en-US" smtClean="0"/>
              <a:t>5</a:t>
            </a:fld>
            <a:endParaRPr lang="en-US"/>
          </a:p>
        </p:txBody>
      </p:sp>
    </p:spTree>
    <p:extLst>
      <p:ext uri="{BB962C8B-B14F-4D97-AF65-F5344CB8AC3E}">
        <p14:creationId xmlns:p14="http://schemas.microsoft.com/office/powerpoint/2010/main" val="1932059815"/>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9684839-77F4-4FBF-9890-76BA42DDFA96}" type="slidenum">
              <a:rPr lang="en-US" smtClean="0"/>
              <a:t>6</a:t>
            </a:fld>
            <a:endParaRPr lang="en-US"/>
          </a:p>
        </p:txBody>
      </p:sp>
    </p:spTree>
    <p:extLst>
      <p:ext uri="{BB962C8B-B14F-4D97-AF65-F5344CB8AC3E}">
        <p14:creationId xmlns:p14="http://schemas.microsoft.com/office/powerpoint/2010/main" val="919203424"/>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6" name="Slide Number Placeholder 3"/>
          <p:cNvSpPr>
            <a:spLocks noGrp="1"/>
          </p:cNvSpPr>
          <p:nvPr>
            <p:ph type="sldNum" sz="quarter" idx="5"/>
          </p:nvPr>
        </p:nvSpPr>
        <p:spPr>
          <a:noFill/>
        </p:spPr>
        <p:txBody>
          <a:bodyPr/>
          <a:lstStyle/>
          <a:p>
            <a:fld id="{D5EA8240-96AC-4DFF-B543-C48EA458C84D}" type="slidenum">
              <a:rPr lang="en-US" smtClean="0"/>
              <a:pPr/>
              <a:t>7</a:t>
            </a:fld>
            <a:endParaRPr lang="en-US" dirty="0"/>
          </a:p>
        </p:txBody>
      </p:sp>
    </p:spTree>
    <p:extLst>
      <p:ext uri="{BB962C8B-B14F-4D97-AF65-F5344CB8AC3E}">
        <p14:creationId xmlns:p14="http://schemas.microsoft.com/office/powerpoint/2010/main" val="4236245940"/>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80" name="Slide Number Placeholder 3"/>
          <p:cNvSpPr>
            <a:spLocks noGrp="1"/>
          </p:cNvSpPr>
          <p:nvPr>
            <p:ph type="sldNum" sz="quarter" idx="5"/>
          </p:nvPr>
        </p:nvSpPr>
        <p:spPr>
          <a:noFill/>
        </p:spPr>
        <p:txBody>
          <a:bodyPr/>
          <a:lstStyle/>
          <a:p>
            <a:fld id="{E9CD3043-BFF0-44A2-BCC5-1E537EA6B147}" type="slidenum">
              <a:rPr lang="en-US" smtClean="0"/>
              <a:pPr/>
              <a:t>8</a:t>
            </a:fld>
            <a:endParaRPr lang="en-US" dirty="0"/>
          </a:p>
        </p:txBody>
      </p:sp>
    </p:spTree>
    <p:extLst>
      <p:ext uri="{BB962C8B-B14F-4D97-AF65-F5344CB8AC3E}">
        <p14:creationId xmlns:p14="http://schemas.microsoft.com/office/powerpoint/2010/main" val="4013142081"/>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80" name="Slide Number Placeholder 3"/>
          <p:cNvSpPr>
            <a:spLocks noGrp="1"/>
          </p:cNvSpPr>
          <p:nvPr>
            <p:ph type="sldNum" sz="quarter" idx="5"/>
          </p:nvPr>
        </p:nvSpPr>
        <p:spPr>
          <a:noFill/>
        </p:spPr>
        <p:txBody>
          <a:bodyPr/>
          <a:lstStyle/>
          <a:p>
            <a:fld id="{E9CD3043-BFF0-44A2-BCC5-1E537EA6B147}" type="slidenum">
              <a:rPr lang="en-US" smtClean="0"/>
              <a:pPr/>
              <a:t>9</a:t>
            </a:fld>
            <a:endParaRPr lang="en-US" dirty="0"/>
          </a:p>
        </p:txBody>
      </p:sp>
    </p:spTree>
    <p:extLst>
      <p:ext uri="{BB962C8B-B14F-4D97-AF65-F5344CB8AC3E}">
        <p14:creationId xmlns:p14="http://schemas.microsoft.com/office/powerpoint/2010/main" val="29233865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3" name="Picture 7" descr="iStock_000005683453Smal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8" y="3124200"/>
            <a:ext cx="899160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Curvy Design PPT Clean Lines"/>
          <p:cNvPicPr>
            <a:picLocks noChangeAspect="1" noChangeArrowheads="1"/>
          </p:cNvPicPr>
          <p:nvPr/>
        </p:nvPicPr>
        <p:blipFill>
          <a:blip r:embed="rId3">
            <a:extLst>
              <a:ext uri="{28A0092B-C50C-407E-A947-70E740481C1C}">
                <a14:useLocalDpi xmlns:a14="http://schemas.microsoft.com/office/drawing/2010/main" val="0"/>
              </a:ext>
            </a:extLst>
          </a:blip>
          <a:srcRect b="24608"/>
          <a:stretch>
            <a:fillRect/>
          </a:stretch>
        </p:blipFill>
        <p:spPr bwMode="auto">
          <a:xfrm>
            <a:off x="-19050"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Day Pitney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5675" y="5913438"/>
            <a:ext cx="397351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5486400" y="6477000"/>
            <a:ext cx="3352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a:spcBef>
                <a:spcPct val="50000"/>
              </a:spcBef>
              <a:defRPr/>
            </a:pPr>
            <a:r>
              <a:rPr lang="en-US" sz="1000" dirty="0">
                <a:solidFill>
                  <a:srgbClr val="4D4D4D"/>
                </a:solidFill>
              </a:rPr>
              <a:t>© 2017 Day Pitney LLP</a:t>
            </a:r>
          </a:p>
        </p:txBody>
      </p:sp>
      <p:sp>
        <p:nvSpPr>
          <p:cNvPr id="16390" name="Rectangle 6"/>
          <p:cNvSpPr>
            <a:spLocks noGrp="1" noChangeArrowheads="1"/>
          </p:cNvSpPr>
          <p:nvPr>
            <p:ph type="ctrTitle"/>
          </p:nvPr>
        </p:nvSpPr>
        <p:spPr>
          <a:xfrm>
            <a:off x="533400" y="1143000"/>
            <a:ext cx="7772400" cy="1066800"/>
          </a:xfrm>
        </p:spPr>
        <p:txBody>
          <a:bodyPr/>
          <a:lstStyle>
            <a:lvl1pPr>
              <a:defRPr sz="4400" b="0" smtClean="0">
                <a:solidFill>
                  <a:schemeClr val="bg1"/>
                </a:solidFill>
              </a:defRPr>
            </a:lvl1pPr>
          </a:lstStyle>
          <a:p>
            <a:pPr lvl="0"/>
            <a:r>
              <a:rPr lang="en-US" noProof="0"/>
              <a:t>Click to edit Master title style</a:t>
            </a:r>
          </a:p>
        </p:txBody>
      </p:sp>
    </p:spTree>
    <p:extLst>
      <p:ext uri="{BB962C8B-B14F-4D97-AF65-F5344CB8AC3E}">
        <p14:creationId xmlns:p14="http://schemas.microsoft.com/office/powerpoint/2010/main" val="348553116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4" descr="Day Pitne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3800" y="6348413"/>
            <a:ext cx="24130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57200" y="6381750"/>
            <a:ext cx="5562600" cy="276225"/>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r>
              <a:rPr lang="en-US" sz="1200" dirty="0">
                <a:solidFill>
                  <a:srgbClr val="0066A1"/>
                </a:solidFill>
                <a:latin typeface="Arial" charset="0"/>
              </a:rPr>
              <a:t>Page </a:t>
            </a:r>
            <a:fld id="{7851F54C-5990-4DBD-BCF5-5E436210743D}" type="slidenum">
              <a:rPr lang="en-US" sz="1200" smtClean="0">
                <a:solidFill>
                  <a:srgbClr val="0066A1"/>
                </a:solidFill>
                <a:latin typeface="Arial" charset="0"/>
              </a:rPr>
              <a:pPr>
                <a:defRPr/>
              </a:pPr>
              <a:t>‹#›</a:t>
            </a:fld>
            <a:r>
              <a:rPr lang="en-US" sz="1200" dirty="0">
                <a:solidFill>
                  <a:srgbClr val="0066A1"/>
                </a:solidFill>
                <a:latin typeface="Arial" charset="0"/>
              </a:rPr>
              <a:t>  |</a:t>
            </a:r>
          </a:p>
        </p:txBody>
      </p:sp>
      <p:sp>
        <p:nvSpPr>
          <p:cNvPr id="16" name="Text Placeholder 11"/>
          <p:cNvSpPr>
            <a:spLocks noGrp="1"/>
          </p:cNvSpPr>
          <p:nvPr>
            <p:ph type="body" sz="quarter" idx="10"/>
          </p:nvPr>
        </p:nvSpPr>
        <p:spPr>
          <a:xfrm>
            <a:off x="457200" y="1417320"/>
            <a:ext cx="8229600" cy="4709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3"/>
          <p:cNvSpPr>
            <a:spLocks noGrp="1"/>
          </p:cNvSpPr>
          <p:nvPr>
            <p:ph type="body" sz="quarter" idx="11"/>
          </p:nvPr>
        </p:nvSpPr>
        <p:spPr>
          <a:xfrm>
            <a:off x="457200" y="566928"/>
            <a:ext cx="8229600" cy="850392"/>
          </a:xfrm>
        </p:spPr>
        <p:txBody>
          <a:bodyPr anchor="ctr"/>
          <a:lstStyle>
            <a:lvl1pPr marL="0" indent="0">
              <a:buNone/>
              <a:defRPr sz="3200" b="1">
                <a:solidFill>
                  <a:srgbClr val="2A5972"/>
                </a:solidFill>
                <a:latin typeface="+mj-lt"/>
              </a:defRPr>
            </a:lvl1pPr>
            <a:lvl2pPr marL="457200" indent="0">
              <a:buNone/>
              <a:defRPr/>
            </a:lvl2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36960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0398122-759A-45E7-90C2-6770F924B223}"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2546C-C231-4C9D-8BC3-3372225ECFB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38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August 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05773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14="http://schemas.microsoft.com/office/drawing/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457200" y="563563"/>
            <a:ext cx="8229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16"/>
          <p:cNvSpPr>
            <a:spLocks noGrp="1" noChangeArrowheads="1"/>
          </p:cNvSpPr>
          <p:nvPr>
            <p:ph type="body" idx="1"/>
          </p:nvPr>
        </p:nvSpPr>
        <p:spPr bwMode="auto">
          <a:xfrm>
            <a:off x="457200" y="1417638"/>
            <a:ext cx="8229600"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Lst>
  <p:txStyles>
    <p:titleStyle>
      <a:lvl1pPr algn="l" defTabSz="457200" rtl="0" eaLnBrk="1" fontAlgn="base" hangingPunct="1">
        <a:spcBef>
          <a:spcPct val="0"/>
        </a:spcBef>
        <a:spcAft>
          <a:spcPct val="0"/>
        </a:spcAft>
        <a:defRPr sz="3200" b="1" kern="1200">
          <a:solidFill>
            <a:srgbClr val="2A5972"/>
          </a:solidFill>
          <a:latin typeface="+mj-lt"/>
          <a:ea typeface="+mj-ea"/>
          <a:cs typeface="+mj-cs"/>
        </a:defRPr>
      </a:lvl1pPr>
      <a:lvl2pPr algn="l" defTabSz="457200" rtl="0" eaLnBrk="1" fontAlgn="base" hangingPunct="1">
        <a:spcBef>
          <a:spcPct val="0"/>
        </a:spcBef>
        <a:spcAft>
          <a:spcPct val="0"/>
        </a:spcAft>
        <a:defRPr sz="3200" b="1">
          <a:solidFill>
            <a:srgbClr val="2A5972"/>
          </a:solidFill>
          <a:latin typeface="Arial" charset="0"/>
        </a:defRPr>
      </a:lvl2pPr>
      <a:lvl3pPr algn="l" defTabSz="457200" rtl="0" eaLnBrk="1" fontAlgn="base" hangingPunct="1">
        <a:spcBef>
          <a:spcPct val="0"/>
        </a:spcBef>
        <a:spcAft>
          <a:spcPct val="0"/>
        </a:spcAft>
        <a:defRPr sz="3200" b="1">
          <a:solidFill>
            <a:srgbClr val="2A5972"/>
          </a:solidFill>
          <a:latin typeface="Arial" charset="0"/>
        </a:defRPr>
      </a:lvl3pPr>
      <a:lvl4pPr algn="l" defTabSz="457200" rtl="0" eaLnBrk="1" fontAlgn="base" hangingPunct="1">
        <a:spcBef>
          <a:spcPct val="0"/>
        </a:spcBef>
        <a:spcAft>
          <a:spcPct val="0"/>
        </a:spcAft>
        <a:defRPr sz="3200" b="1">
          <a:solidFill>
            <a:srgbClr val="2A5972"/>
          </a:solidFill>
          <a:latin typeface="Arial" charset="0"/>
        </a:defRPr>
      </a:lvl4pPr>
      <a:lvl5pPr algn="l" defTabSz="457200" rtl="0" eaLnBrk="1" fontAlgn="base" hangingPunct="1">
        <a:spcBef>
          <a:spcPct val="0"/>
        </a:spcBef>
        <a:spcAft>
          <a:spcPct val="0"/>
        </a:spcAft>
        <a:defRPr sz="3200" b="1">
          <a:solidFill>
            <a:srgbClr val="2A5972"/>
          </a:solidFill>
          <a:latin typeface="Arial" charset="0"/>
        </a:defRPr>
      </a:lvl5pPr>
      <a:lvl6pPr marL="457200" algn="l" defTabSz="457200" rtl="0" eaLnBrk="1" fontAlgn="base" hangingPunct="1">
        <a:spcBef>
          <a:spcPct val="0"/>
        </a:spcBef>
        <a:spcAft>
          <a:spcPct val="0"/>
        </a:spcAft>
        <a:defRPr sz="3200" b="1">
          <a:solidFill>
            <a:srgbClr val="2A5972"/>
          </a:solidFill>
          <a:latin typeface="Arial" charset="0"/>
        </a:defRPr>
      </a:lvl6pPr>
      <a:lvl7pPr marL="914400" algn="l" defTabSz="457200" rtl="0" eaLnBrk="1" fontAlgn="base" hangingPunct="1">
        <a:spcBef>
          <a:spcPct val="0"/>
        </a:spcBef>
        <a:spcAft>
          <a:spcPct val="0"/>
        </a:spcAft>
        <a:defRPr sz="3200" b="1">
          <a:solidFill>
            <a:srgbClr val="2A5972"/>
          </a:solidFill>
          <a:latin typeface="Arial" charset="0"/>
        </a:defRPr>
      </a:lvl7pPr>
      <a:lvl8pPr marL="1371600" algn="l" defTabSz="457200" rtl="0" eaLnBrk="1" fontAlgn="base" hangingPunct="1">
        <a:spcBef>
          <a:spcPct val="0"/>
        </a:spcBef>
        <a:spcAft>
          <a:spcPct val="0"/>
        </a:spcAft>
        <a:defRPr sz="3200" b="1">
          <a:solidFill>
            <a:srgbClr val="2A5972"/>
          </a:solidFill>
          <a:latin typeface="Arial" charset="0"/>
        </a:defRPr>
      </a:lvl8pPr>
      <a:lvl9pPr marL="1828800" algn="l" defTabSz="457200" rtl="0" eaLnBrk="1" fontAlgn="base" hangingPunct="1">
        <a:spcBef>
          <a:spcPct val="0"/>
        </a:spcBef>
        <a:spcAft>
          <a:spcPct val="0"/>
        </a:spcAft>
        <a:defRPr sz="3200" b="1">
          <a:solidFill>
            <a:srgbClr val="2A5972"/>
          </a:solidFill>
          <a:latin typeface="Arial" charset="0"/>
        </a:defRPr>
      </a:lvl9pPr>
    </p:titleStyle>
    <p:bodyStyle>
      <a:lvl1pPr marL="342900" indent="-342900" algn="l" rtl="0" eaLnBrk="1" fontAlgn="base" hangingPunct="1">
        <a:spcBef>
          <a:spcPct val="20000"/>
        </a:spcBef>
        <a:spcAft>
          <a:spcPct val="0"/>
        </a:spcAft>
        <a:buClr>
          <a:srgbClr val="004873"/>
        </a:buClr>
        <a:buFont typeface="Wingdings" pitchFamily="2" charset="2"/>
        <a:buChar char="§"/>
        <a:defRPr sz="2800" kern="1200">
          <a:solidFill>
            <a:srgbClr val="1C1C1C"/>
          </a:solidFill>
          <a:latin typeface="+mn-lt"/>
          <a:ea typeface="+mn-ea"/>
          <a:cs typeface="+mn-cs"/>
        </a:defRPr>
      </a:lvl1pPr>
      <a:lvl2pPr marL="742950" indent="-285750" algn="l" rtl="0" eaLnBrk="1" fontAlgn="base" hangingPunct="1">
        <a:spcBef>
          <a:spcPct val="20000"/>
        </a:spcBef>
        <a:spcAft>
          <a:spcPct val="0"/>
        </a:spcAft>
        <a:buClr>
          <a:srgbClr val="004873"/>
        </a:buClr>
        <a:buFont typeface="Wingdings" pitchFamily="2" charset="2"/>
        <a:buChar char="§"/>
        <a:defRPr sz="2400" kern="1200">
          <a:solidFill>
            <a:srgbClr val="1C1C1C"/>
          </a:solidFill>
          <a:latin typeface="+mn-lt"/>
          <a:ea typeface="+mn-ea"/>
          <a:cs typeface="+mn-cs"/>
        </a:defRPr>
      </a:lvl2pPr>
      <a:lvl3pPr marL="1143000" indent="-228600" algn="l" rtl="0" eaLnBrk="1" fontAlgn="base" hangingPunct="1">
        <a:spcBef>
          <a:spcPct val="20000"/>
        </a:spcBef>
        <a:spcAft>
          <a:spcPct val="0"/>
        </a:spcAft>
        <a:buClr>
          <a:srgbClr val="004873"/>
        </a:buClr>
        <a:buFont typeface="Wingdings" pitchFamily="2" charset="2"/>
        <a:buChar char="§"/>
        <a:defRPr sz="2000" kern="1200">
          <a:solidFill>
            <a:srgbClr val="1C1C1C"/>
          </a:solidFill>
          <a:latin typeface="+mn-lt"/>
          <a:ea typeface="+mn-ea"/>
          <a:cs typeface="+mn-cs"/>
        </a:defRPr>
      </a:lvl3pPr>
      <a:lvl4pPr marL="1600200" indent="-228600" algn="l" rtl="0" eaLnBrk="1" fontAlgn="base" hangingPunct="1">
        <a:spcBef>
          <a:spcPct val="20000"/>
        </a:spcBef>
        <a:spcAft>
          <a:spcPct val="0"/>
        </a:spcAft>
        <a:buClr>
          <a:srgbClr val="004873"/>
        </a:buClr>
        <a:buFont typeface="Wingdings" pitchFamily="2" charset="2"/>
        <a:buChar char="§"/>
        <a:defRPr sz="1600" kern="1200">
          <a:solidFill>
            <a:srgbClr val="1C1C1C"/>
          </a:solidFill>
          <a:latin typeface="+mn-lt"/>
          <a:ea typeface="+mn-ea"/>
          <a:cs typeface="+mn-cs"/>
        </a:defRPr>
      </a:lvl4pPr>
      <a:lvl5pPr marL="2057400" indent="-228600" algn="l" rtl="0" eaLnBrk="1" fontAlgn="base" hangingPunct="1">
        <a:spcBef>
          <a:spcPct val="20000"/>
        </a:spcBef>
        <a:spcAft>
          <a:spcPct val="0"/>
        </a:spcAft>
        <a:buClr>
          <a:srgbClr val="004873"/>
        </a:buClr>
        <a:buFont typeface="Wingdings" pitchFamily="2" charset="2"/>
        <a:buChar char="§"/>
        <a:defRPr sz="1400" kern="1200">
          <a:solidFill>
            <a:srgbClr val="1C1C1C"/>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p:cNvSpPr>
            <a:spLocks noGrp="1"/>
          </p:cNvSpPr>
          <p:nvPr>
            <p:ph type="ctrTitle"/>
          </p:nvPr>
        </p:nvSpPr>
        <p:spPr/>
        <p:txBody>
          <a:bodyPr>
            <a:normAutofit fontScale="90000"/>
          </a:bodyPr>
          <a:lstStyle/>
          <a:p>
            <a:r>
              <a:rPr lang="en-US" dirty="0"/>
              <a:t>Taking Clients through the Estate Planning Process</a:t>
            </a:r>
          </a:p>
        </p:txBody>
      </p:sp>
      <p:sp>
        <p:nvSpPr>
          <p:cNvPr id="5" name="Subtitle 4" descr="" title=""/>
          <p:cNvSpPr>
            <a:spLocks noGrp="1"/>
          </p:cNvSpPr>
          <p:nvPr>
            <p:ph type="subTitle" idx="4294967295"/>
          </p:nvPr>
        </p:nvSpPr>
        <p:spPr>
          <a:xfrm>
            <a:off x="0" y="5791200"/>
            <a:ext cx="2286000" cy="914400"/>
          </a:xfrm>
        </p:spPr>
        <p:txBody>
          <a:bodyPr/>
          <a:lstStyle/>
          <a:p>
            <a:pPr marL="0" indent="0">
              <a:buNone/>
            </a:pPr>
            <a:r>
              <a:rPr lang="en-US" sz="1200" dirty="0">
                <a:solidFill>
                  <a:schemeClr val="tx1"/>
                </a:solidFill>
              </a:rPr>
              <a:t>Presented by </a:t>
            </a:r>
          </a:p>
          <a:p>
            <a:pPr marL="0" indent="0">
              <a:buNone/>
            </a:pPr>
            <a:r>
              <a:rPr lang="en-US" sz="1200" dirty="0">
                <a:solidFill>
                  <a:schemeClr val="tx1"/>
                </a:solidFill>
              </a:rPr>
              <a:t>Heidi A. Seely, Esq.</a:t>
            </a:r>
          </a:p>
          <a:p>
            <a:pPr marL="0" indent="0">
              <a:buNone/>
            </a:pPr>
            <a:r>
              <a:rPr lang="en-US" sz="1200" dirty="0">
                <a:solidFill>
                  <a:schemeClr val="tx1"/>
                </a:solidFill>
              </a:rPr>
              <a:t>Day Pitney LLP</a:t>
            </a:r>
          </a:p>
          <a:p>
            <a:pPr marL="0" indent="0">
              <a:buNone/>
            </a:pPr>
            <a:r>
              <a:rPr lang="en-US" sz="1200" dirty="0">
                <a:solidFill>
                  <a:schemeClr val="tx1"/>
                </a:solidFill>
              </a:rPr>
              <a:t>hseely@daypitney.com</a:t>
            </a:r>
          </a:p>
        </p:txBody>
      </p:sp>
    </p:spTree>
    <p:extLst>
      <p:ext uri="{BB962C8B-B14F-4D97-AF65-F5344CB8AC3E}">
        <p14:creationId xmlns:p14="http://schemas.microsoft.com/office/powerpoint/2010/main" val="2235602355"/>
      </p:ext>
    </p:extLst>
  </p:cSld>
  <p:clrMapOvr>
    <a:masterClrMapping/>
  </p:clrMapOvr>
  <p:transition spd="slow"/>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9219" name="Content Placeholder 2" descr="" title=""/>
          <p:cNvSpPr>
            <a:spLocks noGrp="1"/>
          </p:cNvSpPr>
          <p:nvPr>
            <p:ph type="body" sz="quarter" idx="10"/>
          </p:nvPr>
        </p:nvSpPr>
        <p:spPr>
          <a:xfrm>
            <a:off x="0" y="1415461"/>
            <a:ext cx="8001000" cy="4114800"/>
          </a:xfrm>
        </p:spPr>
        <p:txBody>
          <a:bodyPr/>
          <a:lstStyle/>
          <a:p>
            <a:endParaRPr lang="en-US" sz="2400" dirty="0"/>
          </a:p>
          <a:p>
            <a:r>
              <a:rPr lang="en-US" sz="2400" dirty="0"/>
              <a:t>Outline the estate planning basics </a:t>
            </a:r>
          </a:p>
          <a:p>
            <a:pPr lvl="1"/>
            <a:r>
              <a:rPr lang="en-US" sz="2000" dirty="0"/>
              <a:t>Review the federal and Massachusetts estate tax laws</a:t>
            </a:r>
          </a:p>
          <a:p>
            <a:pPr lvl="1"/>
            <a:r>
              <a:rPr lang="en-US" sz="2000" dirty="0"/>
              <a:t>Explain ownership of assets and consequences upon death</a:t>
            </a:r>
          </a:p>
          <a:p>
            <a:pPr lvl="2"/>
            <a:r>
              <a:rPr lang="en-US" sz="1800" i="1" dirty="0"/>
              <a:t>Joint property</a:t>
            </a:r>
          </a:p>
          <a:p>
            <a:pPr lvl="2"/>
            <a:r>
              <a:rPr lang="en-US" sz="1800" i="1" dirty="0"/>
              <a:t>Individual assets</a:t>
            </a:r>
          </a:p>
          <a:p>
            <a:pPr lvl="2"/>
            <a:r>
              <a:rPr lang="en-US" sz="1800" i="1" dirty="0"/>
              <a:t>Assets in trust</a:t>
            </a:r>
            <a:endParaRPr lang="en-US" sz="2000" i="1" dirty="0"/>
          </a:p>
          <a:p>
            <a:pPr lvl="1"/>
            <a:r>
              <a:rPr lang="en-US" sz="2000" dirty="0"/>
              <a:t>Explain the probate process in Massachusetts</a:t>
            </a:r>
          </a:p>
          <a:p>
            <a:pPr lvl="1"/>
            <a:r>
              <a:rPr lang="en-US" sz="2000" dirty="0"/>
              <a:t>Discuss the purposes of “core” estate planning documents</a:t>
            </a:r>
          </a:p>
          <a:p>
            <a:pPr lvl="2"/>
            <a:endParaRPr lang="en-US" sz="1800" dirty="0"/>
          </a:p>
        </p:txBody>
      </p:sp>
      <p:sp>
        <p:nvSpPr>
          <p:cNvPr id="2" name="Title 1" descr="" title=""/>
          <p:cNvSpPr>
            <a:spLocks noGrp="1"/>
          </p:cNvSpPr>
          <p:nvPr>
            <p:ph type="title" idx="4294967295"/>
          </p:nvPr>
        </p:nvSpPr>
        <p:spPr>
          <a:xfrm>
            <a:off x="0" y="563563"/>
            <a:ext cx="8229600" cy="854075"/>
          </a:xfrm>
        </p:spPr>
        <p:txBody>
          <a:bodyPr/>
          <a:lstStyle/>
          <a:p>
            <a:pPr>
              <a:defRPr/>
            </a:pPr>
            <a:r>
              <a:rPr lang="en-US" sz="3200" b="1" dirty="0">
                <a:solidFill>
                  <a:srgbClr val="006699"/>
                </a:solidFill>
              </a:rPr>
              <a:t>The Initial Meeting</a:t>
            </a:r>
            <a:endParaRPr lang="en-GB" sz="2000" b="1" dirty="0">
              <a:solidFill>
                <a:srgbClr val="006699"/>
              </a:solidFill>
            </a:endParaRPr>
          </a:p>
        </p:txBody>
      </p:sp>
    </p:spTree>
    <p:extLst>
      <p:ext uri="{BB962C8B-B14F-4D97-AF65-F5344CB8AC3E}">
        <p14:creationId xmlns:p14="http://schemas.microsoft.com/office/powerpoint/2010/main" val="693628640"/>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123" name="Rectangle 3" descr="" title=""/>
          <p:cNvSpPr>
            <a:spLocks noGrp="1" noChangeArrowheads="1"/>
          </p:cNvSpPr>
          <p:nvPr>
            <p:ph type="body" sz="quarter" idx="10"/>
          </p:nvPr>
        </p:nvSpPr>
        <p:spPr>
          <a:xfrm>
            <a:off x="0" y="1417638"/>
            <a:ext cx="8534400" cy="4114800"/>
          </a:xfrm>
        </p:spPr>
        <p:txBody>
          <a:bodyPr/>
          <a:lstStyle/>
          <a:p>
            <a:pPr eaLnBrk="1" hangingPunct="1"/>
            <a:endParaRPr lang="en-US" sz="2600" dirty="0"/>
          </a:p>
          <a:p>
            <a:pPr eaLnBrk="1" hangingPunct="1"/>
            <a:r>
              <a:rPr lang="en-US" sz="2600" dirty="0"/>
              <a:t>What are the “core” estate planning documents?</a:t>
            </a:r>
          </a:p>
          <a:p>
            <a:pPr lvl="1" eaLnBrk="1" hangingPunct="1"/>
            <a:r>
              <a:rPr lang="en-US" sz="2200" dirty="0"/>
              <a:t>Last Will &amp; Testament</a:t>
            </a:r>
          </a:p>
          <a:p>
            <a:pPr lvl="1" eaLnBrk="1" hangingPunct="1"/>
            <a:r>
              <a:rPr lang="en-US" sz="2200" dirty="0"/>
              <a:t>Revocable Trust</a:t>
            </a:r>
          </a:p>
          <a:p>
            <a:pPr lvl="1" eaLnBrk="1" hangingPunct="1"/>
            <a:r>
              <a:rPr lang="en-US" sz="2200" dirty="0"/>
              <a:t>Durable Power of Attorney</a:t>
            </a:r>
          </a:p>
          <a:p>
            <a:pPr lvl="1" eaLnBrk="1" hangingPunct="1"/>
            <a:r>
              <a:rPr lang="en-US" sz="2200" dirty="0"/>
              <a:t>Health Care Proxy</a:t>
            </a:r>
          </a:p>
          <a:p>
            <a:pPr lvl="1" eaLnBrk="1" hangingPunct="1"/>
            <a:r>
              <a:rPr lang="en-US" sz="2200" dirty="0"/>
              <a:t>Living Will</a:t>
            </a:r>
          </a:p>
          <a:p>
            <a:pPr eaLnBrk="1" hangingPunct="1"/>
            <a:r>
              <a:rPr lang="en-US" sz="2600" dirty="0"/>
              <a:t>Benefits of using a flowchart or visual aid</a:t>
            </a:r>
          </a:p>
          <a:p>
            <a:pPr lvl="1" eaLnBrk="1" hangingPunct="1">
              <a:buNone/>
            </a:pPr>
            <a:endParaRPr lang="en-US" sz="2200" dirty="0"/>
          </a:p>
          <a:p>
            <a:pPr lvl="1" eaLnBrk="1" hangingPunct="1"/>
            <a:endParaRPr lang="en-US" sz="2200" dirty="0"/>
          </a:p>
          <a:p>
            <a:pPr eaLnBrk="1" hangingPunct="1">
              <a:buFont typeface="Wingdings" pitchFamily="2" charset="2"/>
              <a:buNone/>
            </a:pPr>
            <a:endParaRPr lang="en-US" sz="1000" dirty="0"/>
          </a:p>
        </p:txBody>
      </p:sp>
      <p:sp>
        <p:nvSpPr>
          <p:cNvPr id="6" name="Title 5" descr="" title=""/>
          <p:cNvSpPr>
            <a:spLocks noGrp="1"/>
          </p:cNvSpPr>
          <p:nvPr>
            <p:ph type="title" idx="4294967295"/>
          </p:nvPr>
        </p:nvSpPr>
        <p:spPr>
          <a:xfrm>
            <a:off x="0" y="563563"/>
            <a:ext cx="8229600" cy="854075"/>
          </a:xfrm>
        </p:spPr>
        <p:txBody>
          <a:bodyPr/>
          <a:lstStyle/>
          <a:p>
            <a:pPr>
              <a:defRPr/>
            </a:pPr>
            <a:r>
              <a:rPr lang="en-US" sz="3200" b="1" dirty="0">
                <a:solidFill>
                  <a:srgbClr val="006699"/>
                </a:solidFill>
              </a:rPr>
              <a:t>The Initial Meeting</a:t>
            </a:r>
          </a:p>
        </p:txBody>
      </p:sp>
    </p:spTree>
    <p:extLst>
      <p:ext uri="{BB962C8B-B14F-4D97-AF65-F5344CB8AC3E}">
        <p14:creationId xmlns:p14="http://schemas.microsoft.com/office/powerpoint/2010/main" val="936003995"/>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4" name="Picture 3" descr="" title=""/>
          <p:cNvPicPr>
            <a:picLocks noChangeAspect="1"/>
          </p:cNvPicPr>
          <p:nvPr/>
        </p:nvPicPr>
        <p:blipFill>
          <a:blip r:embed="rId2"/>
          <a:stretch>
            <a:fillRect/>
          </a:stretch>
        </p:blipFill>
        <p:spPr>
          <a:xfrm>
            <a:off x="1442297" y="1295401"/>
            <a:ext cx="6382420" cy="4748108"/>
          </a:xfrm>
          <a:prstGeom prst="rect">
            <a:avLst/>
          </a:prstGeom>
        </p:spPr>
      </p:pic>
      <p:sp>
        <p:nvSpPr>
          <p:cNvPr id="3" name="Text Placeholder 2" descr="" title=""/>
          <p:cNvSpPr>
            <a:spLocks noGrp="1"/>
          </p:cNvSpPr>
          <p:nvPr>
            <p:ph type="body" sz="quarter" idx="11"/>
          </p:nvPr>
        </p:nvSpPr>
        <p:spPr/>
        <p:txBody>
          <a:bodyPr/>
          <a:lstStyle/>
          <a:p>
            <a:r>
              <a:rPr lang="en-US" dirty="0"/>
              <a:t>Flowcharts are </a:t>
            </a:r>
            <a:r>
              <a:rPr lang="en-US"/>
              <a:t>your friend</a:t>
            </a:r>
          </a:p>
        </p:txBody>
      </p:sp>
    </p:spTree>
    <p:extLst>
      <p:ext uri="{BB962C8B-B14F-4D97-AF65-F5344CB8AC3E}">
        <p14:creationId xmlns:p14="http://schemas.microsoft.com/office/powerpoint/2010/main" val="2607927581"/>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a:bodyPr>
          <a:lstStyle/>
          <a:p>
            <a:r>
              <a:rPr lang="en-US" sz="2400" dirty="0"/>
              <a:t>BREAK FOR QUESTIONS AND TO STRETCH YOUR LEGS</a:t>
            </a:r>
          </a:p>
        </p:txBody>
      </p:sp>
    </p:spTree>
    <p:extLst>
      <p:ext uri="{BB962C8B-B14F-4D97-AF65-F5344CB8AC3E}">
        <p14:creationId xmlns:p14="http://schemas.microsoft.com/office/powerpoint/2010/main" val="1760450943"/>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p:cNvSpPr>
            <a:spLocks noGrp="1"/>
          </p:cNvSpPr>
          <p:nvPr>
            <p:ph type="body" sz="quarter" idx="10"/>
          </p:nvPr>
        </p:nvSpPr>
        <p:spPr>
          <a:xfrm>
            <a:off x="8709" y="1600200"/>
            <a:ext cx="8229600" cy="4709160"/>
          </a:xfrm>
        </p:spPr>
        <p:txBody>
          <a:bodyPr/>
          <a:lstStyle/>
          <a:p>
            <a:r>
              <a:rPr lang="en-US" sz="2600" dirty="0"/>
              <a:t>What are the “core” estate planning documents?</a:t>
            </a:r>
          </a:p>
          <a:p>
            <a:pPr lvl="1"/>
            <a:r>
              <a:rPr lang="en-US" sz="2200" dirty="0"/>
              <a:t>Last Will &amp; Testament</a:t>
            </a:r>
          </a:p>
          <a:p>
            <a:pPr lvl="1"/>
            <a:r>
              <a:rPr lang="en-US" sz="2200" dirty="0"/>
              <a:t>Revocable Trust</a:t>
            </a:r>
          </a:p>
          <a:p>
            <a:pPr lvl="1"/>
            <a:r>
              <a:rPr lang="en-US" sz="2200" dirty="0"/>
              <a:t>Durable Power of Attorney</a:t>
            </a:r>
          </a:p>
          <a:p>
            <a:pPr lvl="1"/>
            <a:r>
              <a:rPr lang="en-US" sz="2200" dirty="0"/>
              <a:t>Health Care Proxy</a:t>
            </a:r>
          </a:p>
          <a:p>
            <a:pPr lvl="1"/>
            <a:r>
              <a:rPr lang="en-US" sz="2200" dirty="0"/>
              <a:t>Living Will</a:t>
            </a:r>
          </a:p>
          <a:p>
            <a:endParaRPr lang="en-US" dirty="0"/>
          </a:p>
        </p:txBody>
      </p:sp>
      <p:sp>
        <p:nvSpPr>
          <p:cNvPr id="3" name="Text Placeholder 2" descr="" title=""/>
          <p:cNvSpPr>
            <a:spLocks noGrp="1"/>
          </p:cNvSpPr>
          <p:nvPr>
            <p:ph type="body" sz="quarter" idx="11"/>
          </p:nvPr>
        </p:nvSpPr>
        <p:spPr/>
        <p:txBody>
          <a:bodyPr/>
          <a:lstStyle/>
          <a:p>
            <a:r>
              <a:rPr lang="en-US" dirty="0"/>
              <a:t>WELCOME BACK!</a:t>
            </a:r>
          </a:p>
        </p:txBody>
      </p:sp>
    </p:spTree>
    <p:extLst>
      <p:ext uri="{BB962C8B-B14F-4D97-AF65-F5344CB8AC3E}">
        <p14:creationId xmlns:p14="http://schemas.microsoft.com/office/powerpoint/2010/main" val="3950355295"/>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6147" name="Content Placeholder 2" descr="" title=""/>
          <p:cNvSpPr>
            <a:spLocks noGrp="1"/>
          </p:cNvSpPr>
          <p:nvPr>
            <p:ph type="body" sz="quarter" idx="10"/>
          </p:nvPr>
        </p:nvSpPr>
        <p:spPr>
          <a:xfrm>
            <a:off x="-6531" y="1417638"/>
            <a:ext cx="8001000" cy="3962400"/>
          </a:xfrm>
        </p:spPr>
        <p:txBody>
          <a:bodyPr/>
          <a:lstStyle/>
          <a:p>
            <a:pPr eaLnBrk="1" hangingPunct="1"/>
            <a:endParaRPr lang="en-US" sz="2600" dirty="0"/>
          </a:p>
          <a:p>
            <a:pPr eaLnBrk="1" hangingPunct="1"/>
            <a:r>
              <a:rPr lang="en-US" sz="2600" dirty="0"/>
              <a:t>Statutory requirements for validity</a:t>
            </a:r>
            <a:endParaRPr lang="en-US" sz="2200" dirty="0"/>
          </a:p>
          <a:p>
            <a:pPr eaLnBrk="1" hangingPunct="1"/>
            <a:r>
              <a:rPr lang="en-US" sz="2600" dirty="0"/>
              <a:t>Revocation of Prior Wills</a:t>
            </a:r>
          </a:p>
          <a:p>
            <a:pPr eaLnBrk="1" hangingPunct="1"/>
            <a:r>
              <a:rPr lang="en-US" sz="2600" dirty="0"/>
              <a:t>Difference between “simple wills” and “pour-over wills” and when you would use each one	</a:t>
            </a:r>
          </a:p>
        </p:txBody>
      </p:sp>
      <p:sp>
        <p:nvSpPr>
          <p:cNvPr id="2" name="Title 1" descr="" title=""/>
          <p:cNvSpPr>
            <a:spLocks noGrp="1"/>
          </p:cNvSpPr>
          <p:nvPr>
            <p:ph type="title" idx="4294967295"/>
          </p:nvPr>
        </p:nvSpPr>
        <p:spPr>
          <a:xfrm>
            <a:off x="0" y="563563"/>
            <a:ext cx="8229600" cy="854075"/>
          </a:xfrm>
        </p:spPr>
        <p:txBody>
          <a:bodyPr>
            <a:normAutofit/>
          </a:bodyPr>
          <a:lstStyle/>
          <a:p>
            <a:pPr>
              <a:defRPr/>
            </a:pPr>
            <a:r>
              <a:rPr lang="en-US" sz="3200" b="1" dirty="0">
                <a:solidFill>
                  <a:srgbClr val="006699"/>
                </a:solidFill>
              </a:rPr>
              <a:t>		Last Will &amp; Testament</a:t>
            </a:r>
            <a:r>
              <a:rPr lang="en-US" sz="3200" dirty="0">
                <a:solidFill>
                  <a:srgbClr val="000066"/>
                </a:solidFill>
              </a:rPr>
              <a:t>	</a:t>
            </a:r>
            <a:r>
              <a:rPr lang="en-US" sz="3200" dirty="0"/>
              <a:t>	</a:t>
            </a:r>
          </a:p>
        </p:txBody>
      </p:sp>
    </p:spTree>
    <p:extLst>
      <p:ext uri="{BB962C8B-B14F-4D97-AF65-F5344CB8AC3E}">
        <p14:creationId xmlns:p14="http://schemas.microsoft.com/office/powerpoint/2010/main" val="1689019497"/>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7171" name="Content Placeholder 2" descr="" title=""/>
          <p:cNvSpPr>
            <a:spLocks noGrp="1"/>
          </p:cNvSpPr>
          <p:nvPr>
            <p:ph type="body" sz="quarter" idx="10"/>
          </p:nvPr>
        </p:nvSpPr>
        <p:spPr>
          <a:xfrm>
            <a:off x="8709" y="1524000"/>
            <a:ext cx="7891463" cy="3962400"/>
          </a:xfrm>
        </p:spPr>
        <p:txBody>
          <a:bodyPr/>
          <a:lstStyle/>
          <a:p>
            <a:pPr eaLnBrk="1" hangingPunct="1"/>
            <a:endParaRPr lang="en-US" sz="2600" dirty="0"/>
          </a:p>
          <a:p>
            <a:pPr eaLnBrk="1" hangingPunct="1"/>
            <a:r>
              <a:rPr lang="en-US" sz="2600" dirty="0"/>
              <a:t>Key Provisions</a:t>
            </a:r>
          </a:p>
          <a:p>
            <a:pPr lvl="1" eaLnBrk="1" hangingPunct="1"/>
            <a:r>
              <a:rPr lang="en-US" sz="2200" dirty="0"/>
              <a:t>Disposition of Tangibles</a:t>
            </a:r>
          </a:p>
          <a:p>
            <a:pPr lvl="1" eaLnBrk="1" hangingPunct="1"/>
            <a:r>
              <a:rPr lang="en-US" sz="2200" dirty="0"/>
              <a:t>Outright Bequests</a:t>
            </a:r>
          </a:p>
          <a:p>
            <a:pPr lvl="1" eaLnBrk="1" hangingPunct="1"/>
            <a:r>
              <a:rPr lang="en-US" sz="2200" dirty="0"/>
              <a:t>Disposition of Residue (“simple” vs. “pour-over”)</a:t>
            </a:r>
          </a:p>
          <a:p>
            <a:pPr lvl="1" eaLnBrk="1" hangingPunct="1"/>
            <a:r>
              <a:rPr lang="en-US" sz="2200" dirty="0"/>
              <a:t>Nominate Personal Representative (Executor)</a:t>
            </a:r>
          </a:p>
          <a:p>
            <a:pPr lvl="2" eaLnBrk="1" hangingPunct="1"/>
            <a:r>
              <a:rPr lang="en-US" sz="1800" i="1" dirty="0"/>
              <a:t>Bond without sureties</a:t>
            </a:r>
          </a:p>
          <a:p>
            <a:pPr lvl="1" eaLnBrk="1" hangingPunct="1"/>
            <a:r>
              <a:rPr lang="en-US" sz="2200" dirty="0"/>
              <a:t>Nominate Guardian and Conservator for minor children</a:t>
            </a:r>
          </a:p>
          <a:p>
            <a:pPr lvl="1" eaLnBrk="1" hangingPunct="1">
              <a:buNone/>
            </a:pPr>
            <a:endParaRPr lang="en-US" sz="2200" dirty="0"/>
          </a:p>
          <a:p>
            <a:pPr lvl="2" eaLnBrk="1" hangingPunct="1">
              <a:buNone/>
            </a:pPr>
            <a:endParaRPr lang="en-US" sz="1900" dirty="0"/>
          </a:p>
          <a:p>
            <a:pPr lvl="2" eaLnBrk="1" hangingPunct="1"/>
            <a:endParaRPr lang="en-US" sz="1900" dirty="0"/>
          </a:p>
          <a:p>
            <a:pPr lvl="1" eaLnBrk="1" hangingPunct="1"/>
            <a:endParaRPr lang="en-US" sz="2200" dirty="0"/>
          </a:p>
          <a:p>
            <a:pPr>
              <a:buFont typeface="Wingdings" pitchFamily="2" charset="2"/>
              <a:buNone/>
            </a:pPr>
            <a:endParaRPr lang="en-US" sz="2800" dirty="0"/>
          </a:p>
        </p:txBody>
      </p:sp>
      <p:sp>
        <p:nvSpPr>
          <p:cNvPr id="2" name="Title 1" descr="" title=""/>
          <p:cNvSpPr>
            <a:spLocks noGrp="1"/>
          </p:cNvSpPr>
          <p:nvPr>
            <p:ph type="title" idx="4294967295"/>
          </p:nvPr>
        </p:nvSpPr>
        <p:spPr>
          <a:xfrm>
            <a:off x="0" y="563563"/>
            <a:ext cx="8229600" cy="854075"/>
          </a:xfrm>
        </p:spPr>
        <p:txBody>
          <a:bodyPr>
            <a:normAutofit/>
          </a:bodyPr>
          <a:lstStyle/>
          <a:p>
            <a:pPr>
              <a:defRPr/>
            </a:pPr>
            <a:r>
              <a:rPr lang="en-US" sz="3200" b="1" dirty="0">
                <a:solidFill>
                  <a:srgbClr val="006699"/>
                </a:solidFill>
              </a:rPr>
              <a:t>Drafting a Will</a:t>
            </a:r>
          </a:p>
        </p:txBody>
      </p:sp>
    </p:spTree>
    <p:extLst>
      <p:ext uri="{BB962C8B-B14F-4D97-AF65-F5344CB8AC3E}">
        <p14:creationId xmlns:p14="http://schemas.microsoft.com/office/powerpoint/2010/main" val="3335465293"/>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8195" name="Content Placeholder 2" descr="" title=""/>
          <p:cNvSpPr>
            <a:spLocks noGrp="1"/>
          </p:cNvSpPr>
          <p:nvPr>
            <p:ph type="body" sz="quarter" idx="10"/>
          </p:nvPr>
        </p:nvSpPr>
        <p:spPr>
          <a:xfrm>
            <a:off x="0" y="2133600"/>
            <a:ext cx="7924800" cy="4267200"/>
          </a:xfrm>
        </p:spPr>
        <p:txBody>
          <a:bodyPr/>
          <a:lstStyle/>
          <a:p>
            <a:pPr eaLnBrk="1" hangingPunct="1"/>
            <a:r>
              <a:rPr lang="en-US" sz="2600" dirty="0"/>
              <a:t>Utilizing Revocable Trusts</a:t>
            </a:r>
          </a:p>
          <a:p>
            <a:pPr lvl="1" eaLnBrk="1" hangingPunct="1"/>
            <a:r>
              <a:rPr lang="en-US" sz="2200" dirty="0"/>
              <a:t>What is the benefit?</a:t>
            </a:r>
          </a:p>
          <a:p>
            <a:pPr lvl="1" eaLnBrk="1" hangingPunct="1"/>
            <a:r>
              <a:rPr lang="en-US" sz="2200" dirty="0"/>
              <a:t>Power to Amend</a:t>
            </a:r>
          </a:p>
          <a:p>
            <a:pPr lvl="1" eaLnBrk="1" hangingPunct="1"/>
            <a:r>
              <a:rPr lang="en-US" sz="2200" dirty="0"/>
              <a:t>Funding during life or at death</a:t>
            </a:r>
          </a:p>
          <a:p>
            <a:pPr lvl="1" eaLnBrk="1" hangingPunct="1"/>
            <a:r>
              <a:rPr lang="en-US" sz="2200" dirty="0"/>
              <a:t>Tax Effects</a:t>
            </a:r>
          </a:p>
          <a:p>
            <a:pPr lvl="2"/>
            <a:endParaRPr lang="en-US" sz="1900" dirty="0"/>
          </a:p>
        </p:txBody>
      </p:sp>
      <p:sp>
        <p:nvSpPr>
          <p:cNvPr id="2" name="Title 1" descr="" title=""/>
          <p:cNvSpPr>
            <a:spLocks noGrp="1"/>
          </p:cNvSpPr>
          <p:nvPr>
            <p:ph type="title" idx="4294967295"/>
          </p:nvPr>
        </p:nvSpPr>
        <p:spPr>
          <a:xfrm>
            <a:off x="0" y="473075"/>
            <a:ext cx="8001000" cy="1066800"/>
          </a:xfrm>
        </p:spPr>
        <p:txBody>
          <a:bodyPr/>
          <a:lstStyle/>
          <a:p>
            <a:pPr>
              <a:defRPr/>
            </a:pPr>
            <a:r>
              <a:rPr lang="en-US" sz="3200" b="1" dirty="0">
                <a:solidFill>
                  <a:srgbClr val="006699"/>
                </a:solidFill>
              </a:rPr>
              <a:t>The Revocable Trust</a:t>
            </a:r>
          </a:p>
        </p:txBody>
      </p:sp>
    </p:spTree>
    <p:extLst>
      <p:ext uri="{BB962C8B-B14F-4D97-AF65-F5344CB8AC3E}">
        <p14:creationId xmlns:p14="http://schemas.microsoft.com/office/powerpoint/2010/main" val="3894216064"/>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ext Placeholder 1" descr="" title="">
            <a:extLst>
              <a:ext uri="{FF2B5EF4-FFF2-40B4-BE49-F238E27FC236}">
                <a16:creationId xmlns:a16="http://schemas.microsoft.com/office/drawing/2014/main" id="{90ADB130-A9A6-44D1-A83D-51EE7464DB1A}"/>
              </a:ext>
            </a:extLst>
          </p:cNvPr>
          <p:cNvSpPr>
            <a:spLocks noGrp="1"/>
          </p:cNvSpPr>
          <p:nvPr>
            <p:ph type="body" sz="quarter" idx="10"/>
          </p:nvPr>
        </p:nvSpPr>
        <p:spPr/>
        <p:txBody>
          <a:bodyPr/>
          <a:lstStyle/>
          <a:p>
            <a:pPr marL="0" indent="0">
              <a:buNone/>
            </a:pPr>
            <a:r>
              <a:rPr lang="en-US" b="1" u="sng" dirty="0"/>
              <a:t>Without Trusts</a:t>
            </a:r>
            <a:r>
              <a:rPr lang="en-US" dirty="0"/>
              <a:t>			</a:t>
            </a:r>
            <a:r>
              <a:rPr lang="en-US" b="1" u="sng" dirty="0"/>
              <a:t>With Trusts</a:t>
            </a:r>
          </a:p>
          <a:p>
            <a:pPr marL="0" indent="0">
              <a:buNone/>
            </a:pPr>
            <a:endParaRPr lang="en-US" sz="1000" dirty="0"/>
          </a:p>
          <a:p>
            <a:pPr marL="0" indent="0">
              <a:buNone/>
            </a:pPr>
            <a:r>
              <a:rPr lang="en-US" dirty="0"/>
              <a:t>Husband	Wife			Husband	Wife</a:t>
            </a:r>
          </a:p>
          <a:p>
            <a:pPr marL="0" indent="0">
              <a:buNone/>
            </a:pPr>
            <a:r>
              <a:rPr lang="en-US" dirty="0"/>
              <a:t>$2M		$2M			$2M		$2M</a:t>
            </a:r>
          </a:p>
          <a:p>
            <a:pPr marL="0" indent="0">
              <a:buNone/>
            </a:pPr>
            <a:endParaRPr lang="en-US" sz="1100" dirty="0"/>
          </a:p>
          <a:p>
            <a:pPr marL="0" indent="0">
              <a:buNone/>
            </a:pPr>
            <a:r>
              <a:rPr lang="en-US" sz="1100" dirty="0"/>
              <a:t>Husband Dies					Husband Dies</a:t>
            </a:r>
          </a:p>
          <a:p>
            <a:pPr marL="0" indent="0">
              <a:buNone/>
            </a:pPr>
            <a:endParaRPr lang="en-US" sz="1100" dirty="0"/>
          </a:p>
          <a:p>
            <a:pPr marL="0" indent="0">
              <a:buNone/>
            </a:pPr>
            <a:r>
              <a:rPr lang="en-US" dirty="0"/>
              <a:t>Husband	Wife			Husband	Wife</a:t>
            </a:r>
          </a:p>
          <a:p>
            <a:pPr marL="0" indent="0">
              <a:buNone/>
            </a:pPr>
            <a:r>
              <a:rPr lang="en-US" dirty="0"/>
              <a:t>		$4M </a:t>
            </a:r>
            <a:r>
              <a:rPr lang="en-US" sz="1400" dirty="0"/>
              <a:t>Taxable Estate</a:t>
            </a:r>
            <a:r>
              <a:rPr lang="en-US" dirty="0"/>
              <a:t>			     + $2M</a:t>
            </a:r>
          </a:p>
          <a:p>
            <a:pPr marL="0" indent="0">
              <a:buNone/>
            </a:pPr>
            <a:r>
              <a:rPr lang="en-US" dirty="0"/>
              <a:t>							$3M </a:t>
            </a:r>
            <a:r>
              <a:rPr lang="en-US" sz="1400" dirty="0"/>
              <a:t>Taxable</a:t>
            </a:r>
          </a:p>
          <a:p>
            <a:pPr marL="0" indent="0">
              <a:buNone/>
            </a:pPr>
            <a:r>
              <a:rPr lang="en-US" sz="1400" dirty="0"/>
              <a:t>								Estate</a:t>
            </a:r>
          </a:p>
          <a:p>
            <a:pPr marL="0" indent="0">
              <a:buNone/>
            </a:pPr>
            <a:r>
              <a:rPr lang="en-US" dirty="0"/>
              <a:t>Estate Tax:	$280,400		Estate Tax: $182,000</a:t>
            </a:r>
          </a:p>
        </p:txBody>
      </p:sp>
      <p:sp>
        <p:nvSpPr>
          <p:cNvPr id="3" name="Text Placeholder 2" descr="" title="">
            <a:extLst>
              <a:ext uri="{FF2B5EF4-FFF2-40B4-BE49-F238E27FC236}">
                <a16:creationId xmlns:a16="http://schemas.microsoft.com/office/drawing/2014/main" id="{BB734521-D202-45BC-9E59-410773CD29FA}"/>
              </a:ext>
            </a:extLst>
          </p:cNvPr>
          <p:cNvSpPr>
            <a:spLocks noGrp="1"/>
          </p:cNvSpPr>
          <p:nvPr>
            <p:ph type="body" sz="quarter" idx="11"/>
          </p:nvPr>
        </p:nvSpPr>
        <p:spPr/>
        <p:txBody>
          <a:bodyPr/>
          <a:lstStyle/>
          <a:p>
            <a:r>
              <a:rPr lang="en-US" sz="2400" dirty="0"/>
              <a:t>Massachusetts Estate Tax Benefits From Using Revocable Trusts</a:t>
            </a:r>
          </a:p>
        </p:txBody>
      </p:sp>
      <p:cxnSp>
        <p:nvCxnSpPr>
          <p:cNvPr id="5" name="Straight Connector 4" descr="" title="">
            <a:extLst>
              <a:ext uri="{FF2B5EF4-FFF2-40B4-BE49-F238E27FC236}">
                <a16:creationId xmlns:a16="http://schemas.microsoft.com/office/drawing/2014/main" id="{905ADF61-6CB4-4FA5-9CB4-2CD6943FC112}"/>
              </a:ext>
            </a:extLst>
          </p:cNvPr>
          <p:cNvCxnSpPr/>
          <p:nvPr/>
        </p:nvCxnSpPr>
        <p:spPr>
          <a:xfrm>
            <a:off x="4572000" y="1752600"/>
            <a:ext cx="0" cy="4038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descr="" title="">
            <a:extLst>
              <a:ext uri="{FF2B5EF4-FFF2-40B4-BE49-F238E27FC236}">
                <a16:creationId xmlns:a16="http://schemas.microsoft.com/office/drawing/2014/main" id="{FF348DF1-A388-4697-A3E5-E71AFE1118D3}"/>
              </a:ext>
            </a:extLst>
          </p:cNvPr>
          <p:cNvCxnSpPr/>
          <p:nvPr/>
        </p:nvCxnSpPr>
        <p:spPr>
          <a:xfrm>
            <a:off x="1752600" y="3429000"/>
            <a:ext cx="2590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descr="" title="">
            <a:extLst>
              <a:ext uri="{FF2B5EF4-FFF2-40B4-BE49-F238E27FC236}">
                <a16:creationId xmlns:a16="http://schemas.microsoft.com/office/drawing/2014/main" id="{F127D6B5-32BD-4E2C-9DF7-3388B0EB871A}"/>
              </a:ext>
            </a:extLst>
          </p:cNvPr>
          <p:cNvCxnSpPr/>
          <p:nvPr/>
        </p:nvCxnSpPr>
        <p:spPr>
          <a:xfrm flipV="1">
            <a:off x="533400" y="3826813"/>
            <a:ext cx="137160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descr="" title="">
            <a:extLst>
              <a:ext uri="{FF2B5EF4-FFF2-40B4-BE49-F238E27FC236}">
                <a16:creationId xmlns:a16="http://schemas.microsoft.com/office/drawing/2014/main" id="{FC928E72-DA03-4631-9C82-9546C020843F}"/>
              </a:ext>
            </a:extLst>
          </p:cNvPr>
          <p:cNvCxnSpPr/>
          <p:nvPr/>
        </p:nvCxnSpPr>
        <p:spPr>
          <a:xfrm>
            <a:off x="6248400" y="3429000"/>
            <a:ext cx="2590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descr="" title="">
            <a:extLst>
              <a:ext uri="{FF2B5EF4-FFF2-40B4-BE49-F238E27FC236}">
                <a16:creationId xmlns:a16="http://schemas.microsoft.com/office/drawing/2014/main" id="{C3DABE12-6FC0-4643-9947-3DB309917E09}"/>
              </a:ext>
            </a:extLst>
          </p:cNvPr>
          <p:cNvCxnSpPr/>
          <p:nvPr/>
        </p:nvCxnSpPr>
        <p:spPr>
          <a:xfrm flipV="1">
            <a:off x="5029200" y="3767295"/>
            <a:ext cx="1447800" cy="457200"/>
          </a:xfrm>
          <a:prstGeom prst="line">
            <a:avLst/>
          </a:prstGeom>
        </p:spPr>
        <p:style>
          <a:lnRef idx="2">
            <a:schemeClr val="accent1"/>
          </a:lnRef>
          <a:fillRef idx="0">
            <a:schemeClr val="accent1"/>
          </a:fillRef>
          <a:effectRef idx="1">
            <a:schemeClr val="accent1"/>
          </a:effectRef>
          <a:fontRef idx="minor">
            <a:schemeClr val="tx1"/>
          </a:fontRef>
        </p:style>
      </p:cxnSp>
      <p:sp>
        <p:nvSpPr>
          <p:cNvPr id="14" name="Arrow: Curved Up 13" descr="" title="">
            <a:extLst>
              <a:ext uri="{FF2B5EF4-FFF2-40B4-BE49-F238E27FC236}">
                <a16:creationId xmlns:a16="http://schemas.microsoft.com/office/drawing/2014/main" id="{AABAC682-9605-4004-AD28-209C323E232D}"/>
              </a:ext>
            </a:extLst>
          </p:cNvPr>
          <p:cNvSpPr/>
          <p:nvPr/>
        </p:nvSpPr>
        <p:spPr>
          <a:xfrm>
            <a:off x="914400" y="4485197"/>
            <a:ext cx="1371600" cy="425065"/>
          </a:xfrm>
          <a:prstGeom prst="curvedUpArrow">
            <a:avLst/>
          </a:prstGeom>
          <a:ln>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Rectangle 14" descr="" title="">
            <a:extLst>
              <a:ext uri="{FF2B5EF4-FFF2-40B4-BE49-F238E27FC236}">
                <a16:creationId xmlns:a16="http://schemas.microsoft.com/office/drawing/2014/main" id="{45BC3F83-B2D7-47D9-9FF2-3989025C19DC}"/>
              </a:ext>
            </a:extLst>
          </p:cNvPr>
          <p:cNvSpPr/>
          <p:nvPr/>
        </p:nvSpPr>
        <p:spPr>
          <a:xfrm>
            <a:off x="5372101" y="4334189"/>
            <a:ext cx="76199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$1M	</a:t>
            </a:r>
          </a:p>
        </p:txBody>
      </p:sp>
      <p:sp>
        <p:nvSpPr>
          <p:cNvPr id="16" name="Rectangle 15" descr="" title="">
            <a:extLst>
              <a:ext uri="{FF2B5EF4-FFF2-40B4-BE49-F238E27FC236}">
                <a16:creationId xmlns:a16="http://schemas.microsoft.com/office/drawing/2014/main" id="{144B3FCB-5643-49C5-8DE4-CB98309B167F}"/>
              </a:ext>
            </a:extLst>
          </p:cNvPr>
          <p:cNvSpPr/>
          <p:nvPr/>
        </p:nvSpPr>
        <p:spPr>
          <a:xfrm>
            <a:off x="6553200" y="4320540"/>
            <a:ext cx="761998"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$1M</a:t>
            </a:r>
          </a:p>
        </p:txBody>
      </p:sp>
    </p:spTree>
    <p:extLst>
      <p:ext uri="{BB962C8B-B14F-4D97-AF65-F5344CB8AC3E}">
        <p14:creationId xmlns:p14="http://schemas.microsoft.com/office/powerpoint/2010/main" val="3147533134"/>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type="body" sz="quarter" idx="10"/>
          </p:nvPr>
        </p:nvSpPr>
        <p:spPr>
          <a:xfrm>
            <a:off x="0" y="1417638"/>
            <a:ext cx="8229600" cy="4708525"/>
          </a:xfrm>
        </p:spPr>
        <p:txBody>
          <a:bodyPr>
            <a:normAutofit/>
          </a:bodyPr>
          <a:lstStyle/>
          <a:p>
            <a:pPr eaLnBrk="1" hangingPunct="1"/>
            <a:r>
              <a:rPr lang="en-US" sz="2600" dirty="0"/>
              <a:t>Key Provisions</a:t>
            </a:r>
          </a:p>
          <a:p>
            <a:pPr lvl="1"/>
            <a:r>
              <a:rPr lang="en-US" sz="2200" dirty="0"/>
              <a:t>Dispositive Provisions</a:t>
            </a:r>
          </a:p>
          <a:p>
            <a:pPr lvl="2"/>
            <a:r>
              <a:rPr lang="en-US" sz="1800" i="1" dirty="0"/>
              <a:t>Primary beneficiaries</a:t>
            </a:r>
          </a:p>
          <a:p>
            <a:pPr lvl="2"/>
            <a:r>
              <a:rPr lang="en-US" sz="1800" i="1" dirty="0"/>
              <a:t>Outright distributions vs. longer-term trusts</a:t>
            </a:r>
          </a:p>
          <a:p>
            <a:pPr lvl="2"/>
            <a:r>
              <a:rPr lang="en-US" sz="1800" i="1" dirty="0"/>
              <a:t>Distribution ages vs. lifetime trus</a:t>
            </a:r>
            <a:r>
              <a:rPr lang="en-US" sz="1800" dirty="0"/>
              <a:t>ts</a:t>
            </a:r>
          </a:p>
          <a:p>
            <a:pPr lvl="2"/>
            <a:r>
              <a:rPr lang="en-US" sz="1800" i="1" dirty="0"/>
              <a:t>Powers of Appointment</a:t>
            </a:r>
          </a:p>
          <a:p>
            <a:pPr lvl="2"/>
            <a:r>
              <a:rPr lang="en-US" sz="1800" i="1" dirty="0"/>
              <a:t>Disaster clause</a:t>
            </a:r>
          </a:p>
          <a:p>
            <a:pPr lvl="2"/>
            <a:r>
              <a:rPr lang="en-US" sz="1800" i="1" dirty="0"/>
              <a:t>Simultaneous death</a:t>
            </a:r>
          </a:p>
          <a:p>
            <a:pPr lvl="1" eaLnBrk="1" hangingPunct="1"/>
            <a:r>
              <a:rPr lang="en-US" sz="2200" dirty="0"/>
              <a:t>Choice of Trustee</a:t>
            </a:r>
          </a:p>
          <a:p>
            <a:pPr lvl="2" eaLnBrk="1" hangingPunct="1"/>
            <a:r>
              <a:rPr lang="en-US" sz="1800" i="1" dirty="0"/>
              <a:t>Family vs. Professional/Independent</a:t>
            </a:r>
          </a:p>
          <a:p>
            <a:pPr lvl="2" eaLnBrk="1" hangingPunct="1"/>
            <a:r>
              <a:rPr lang="en-US" sz="1800" i="1" dirty="0"/>
              <a:t>Discretionary vs. ascertainable standard</a:t>
            </a:r>
          </a:p>
          <a:p>
            <a:pPr lvl="2" eaLnBrk="1" hangingPunct="1"/>
            <a:r>
              <a:rPr lang="en-US" sz="1800" i="1" dirty="0"/>
              <a:t>Power to remove and replace Trustee</a:t>
            </a:r>
          </a:p>
          <a:p>
            <a:pPr lvl="2" eaLnBrk="1" hangingPunct="1"/>
            <a:r>
              <a:rPr lang="en-US" sz="1800" i="1" dirty="0"/>
              <a:t>Trustee succession</a:t>
            </a:r>
          </a:p>
          <a:p>
            <a:pPr marL="457200" lvl="1" indent="0">
              <a:buNone/>
            </a:pPr>
            <a:endParaRPr lang="en-US" sz="2200" dirty="0"/>
          </a:p>
          <a:p>
            <a:pPr lvl="2" eaLnBrk="1" hangingPunct="1">
              <a:buNone/>
            </a:pPr>
            <a:endParaRPr lang="en-US" sz="1900" dirty="0"/>
          </a:p>
          <a:p>
            <a:pPr lvl="2" eaLnBrk="1" hangingPunct="1">
              <a:buNone/>
            </a:pPr>
            <a:endParaRPr lang="en-US" sz="1900" dirty="0"/>
          </a:p>
          <a:p>
            <a:pPr lvl="2" eaLnBrk="1" hangingPunct="1"/>
            <a:endParaRPr lang="en-US" sz="1900" dirty="0"/>
          </a:p>
          <a:p>
            <a:pPr lvl="1" eaLnBrk="1" hangingPunct="1"/>
            <a:endParaRPr lang="en-US" sz="2200" dirty="0"/>
          </a:p>
          <a:p>
            <a:pPr>
              <a:buNone/>
            </a:pPr>
            <a:endParaRPr lang="en-US" dirty="0"/>
          </a:p>
        </p:txBody>
      </p:sp>
      <p:sp>
        <p:nvSpPr>
          <p:cNvPr id="2" name="Title 1" descr="" title=""/>
          <p:cNvSpPr>
            <a:spLocks noGrp="1"/>
          </p:cNvSpPr>
          <p:nvPr>
            <p:ph type="title" idx="4294967295"/>
          </p:nvPr>
        </p:nvSpPr>
        <p:spPr>
          <a:xfrm>
            <a:off x="0" y="563563"/>
            <a:ext cx="8229600" cy="854075"/>
          </a:xfrm>
        </p:spPr>
        <p:txBody>
          <a:bodyPr/>
          <a:lstStyle/>
          <a:p>
            <a:r>
              <a:rPr lang="en-US" sz="3200" b="1" dirty="0">
                <a:solidFill>
                  <a:srgbClr val="006699"/>
                </a:solidFill>
              </a:rPr>
              <a:t>The Revocable Trust</a:t>
            </a:r>
          </a:p>
        </p:txBody>
      </p:sp>
    </p:spTree>
    <p:extLst>
      <p:ext uri="{BB962C8B-B14F-4D97-AF65-F5344CB8AC3E}">
        <p14:creationId xmlns:p14="http://schemas.microsoft.com/office/powerpoint/2010/main" val="1062233896"/>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123" name="Rectangle 3" descr="" title=""/>
          <p:cNvSpPr>
            <a:spLocks noGrp="1" noChangeArrowheads="1"/>
          </p:cNvSpPr>
          <p:nvPr>
            <p:ph type="body" sz="quarter" idx="10"/>
          </p:nvPr>
        </p:nvSpPr>
        <p:spPr>
          <a:xfrm>
            <a:off x="228600" y="1676400"/>
            <a:ext cx="7289800" cy="4327525"/>
          </a:xfrm>
        </p:spPr>
        <p:txBody>
          <a:bodyPr/>
          <a:lstStyle/>
          <a:p>
            <a:endParaRPr lang="en-US" dirty="0"/>
          </a:p>
          <a:p>
            <a:pPr marL="457200" lvl="1" indent="0">
              <a:buNone/>
            </a:pPr>
            <a:endParaRPr lang="en-US" dirty="0"/>
          </a:p>
          <a:p>
            <a:r>
              <a:rPr lang="en-US" dirty="0"/>
              <a:t>Think through your process</a:t>
            </a:r>
          </a:p>
          <a:p>
            <a:pPr lvl="1"/>
            <a:r>
              <a:rPr lang="en-US" dirty="0"/>
              <a:t>How long will the process take?</a:t>
            </a:r>
          </a:p>
          <a:p>
            <a:pPr lvl="1"/>
            <a:r>
              <a:rPr lang="en-US" dirty="0"/>
              <a:t>How many meetings are typical?</a:t>
            </a:r>
          </a:p>
          <a:p>
            <a:pPr lvl="1"/>
            <a:r>
              <a:rPr lang="en-US" dirty="0"/>
              <a:t>How do you bill for your estate plans?</a:t>
            </a:r>
          </a:p>
          <a:p>
            <a:pPr lvl="1"/>
            <a:r>
              <a:rPr lang="en-US" dirty="0"/>
              <a:t>What information do you require before your initial meeting?</a:t>
            </a:r>
          </a:p>
          <a:p>
            <a:pPr lvl="1"/>
            <a:r>
              <a:rPr lang="en-US" dirty="0"/>
              <a:t>What makes a successful initial meeting?</a:t>
            </a:r>
          </a:p>
          <a:p>
            <a:pPr lvl="1"/>
            <a:endParaRPr lang="en-US" dirty="0"/>
          </a:p>
          <a:p>
            <a:endParaRPr lang="en-US" dirty="0"/>
          </a:p>
        </p:txBody>
      </p:sp>
      <p:sp>
        <p:nvSpPr>
          <p:cNvPr id="6" name="Title 5" descr="" title=""/>
          <p:cNvSpPr>
            <a:spLocks noGrp="1"/>
          </p:cNvSpPr>
          <p:nvPr>
            <p:ph type="title" idx="4294967295"/>
          </p:nvPr>
        </p:nvSpPr>
        <p:spPr>
          <a:xfrm>
            <a:off x="609600" y="1139825"/>
            <a:ext cx="8534400" cy="831850"/>
          </a:xfrm>
        </p:spPr>
        <p:txBody>
          <a:bodyPr/>
          <a:lstStyle/>
          <a:p>
            <a:r>
              <a:rPr lang="en-US" dirty="0"/>
              <a:t>Before the Initial Client Contact</a:t>
            </a:r>
          </a:p>
        </p:txBody>
      </p:sp>
    </p:spTree>
    <p:extLst>
      <p:ext uri="{BB962C8B-B14F-4D97-AF65-F5344CB8AC3E}">
        <p14:creationId xmlns:p14="http://schemas.microsoft.com/office/powerpoint/2010/main" val="2057752416"/>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9219" name="Content Placeholder 2" descr="" title=""/>
          <p:cNvSpPr>
            <a:spLocks noGrp="1"/>
          </p:cNvSpPr>
          <p:nvPr>
            <p:ph type="body" sz="quarter" idx="10"/>
          </p:nvPr>
        </p:nvSpPr>
        <p:spPr>
          <a:xfrm>
            <a:off x="-6531" y="1419815"/>
            <a:ext cx="7772400" cy="3962400"/>
          </a:xfrm>
        </p:spPr>
        <p:txBody>
          <a:bodyPr>
            <a:normAutofit fontScale="92500" lnSpcReduction="10000"/>
          </a:bodyPr>
          <a:lstStyle/>
          <a:p>
            <a:endParaRPr lang="en-US" sz="2400" dirty="0"/>
          </a:p>
          <a:p>
            <a:r>
              <a:rPr lang="en-US" sz="2400" dirty="0"/>
              <a:t>Power of Attorney</a:t>
            </a:r>
          </a:p>
          <a:p>
            <a:pPr lvl="1"/>
            <a:r>
              <a:rPr lang="en-US" sz="2000" dirty="0"/>
              <a:t>What is it?</a:t>
            </a:r>
          </a:p>
          <a:p>
            <a:pPr lvl="1"/>
            <a:r>
              <a:rPr lang="en-US" sz="2000" dirty="0"/>
              <a:t>Springing vs. Durable</a:t>
            </a:r>
          </a:p>
          <a:p>
            <a:pPr lvl="1"/>
            <a:r>
              <a:rPr lang="en-US" sz="2000" dirty="0"/>
              <a:t>Benefits of a Durable Power of Attorney</a:t>
            </a:r>
          </a:p>
          <a:p>
            <a:pPr lvl="1"/>
            <a:r>
              <a:rPr lang="en-US" sz="2000" dirty="0"/>
              <a:t>Authority granted to the Agent</a:t>
            </a:r>
          </a:p>
          <a:p>
            <a:pPr lvl="2"/>
            <a:r>
              <a:rPr lang="en-US" sz="1800" i="1" dirty="0"/>
              <a:t>Gifting authority with limitations</a:t>
            </a:r>
          </a:p>
          <a:p>
            <a:pPr lvl="2"/>
            <a:r>
              <a:rPr lang="en-US" sz="1800" i="1" dirty="0"/>
              <a:t>Ability to create and fund trusts</a:t>
            </a:r>
          </a:p>
          <a:p>
            <a:pPr lvl="2"/>
            <a:r>
              <a:rPr lang="en-US" sz="1800" i="1" dirty="0"/>
              <a:t>Ability to manage retirement plans</a:t>
            </a:r>
          </a:p>
          <a:p>
            <a:pPr lvl="2"/>
            <a:r>
              <a:rPr lang="en-US" sz="1800" i="1" dirty="0"/>
              <a:t>Access to Digital Assets</a:t>
            </a:r>
          </a:p>
          <a:p>
            <a:pPr lvl="1"/>
            <a:r>
              <a:rPr lang="en-US" sz="2000" dirty="0"/>
              <a:t>Naming the Agent</a:t>
            </a:r>
          </a:p>
          <a:p>
            <a:pPr lvl="1"/>
            <a:r>
              <a:rPr lang="en-US" sz="2000" dirty="0"/>
              <a:t>Revocability </a:t>
            </a:r>
          </a:p>
          <a:p>
            <a:pPr lvl="2"/>
            <a:endParaRPr lang="en-US" sz="1800" dirty="0"/>
          </a:p>
        </p:txBody>
      </p:sp>
      <p:sp>
        <p:nvSpPr>
          <p:cNvPr id="2" name="Title 1" descr="" title=""/>
          <p:cNvSpPr>
            <a:spLocks noGrp="1"/>
          </p:cNvSpPr>
          <p:nvPr>
            <p:ph type="title" idx="4294967295"/>
          </p:nvPr>
        </p:nvSpPr>
        <p:spPr>
          <a:xfrm>
            <a:off x="0" y="563563"/>
            <a:ext cx="8229600" cy="854075"/>
          </a:xfrm>
        </p:spPr>
        <p:txBody>
          <a:bodyPr>
            <a:normAutofit/>
          </a:bodyPr>
          <a:lstStyle/>
          <a:p>
            <a:pPr>
              <a:defRPr/>
            </a:pPr>
            <a:r>
              <a:rPr lang="en-US" sz="3200" b="1" dirty="0">
                <a:solidFill>
                  <a:srgbClr val="006699"/>
                </a:solidFill>
              </a:rPr>
              <a:t>Incapacity Documents</a:t>
            </a:r>
            <a:endParaRPr lang="en-GB" sz="3200" b="1" dirty="0">
              <a:solidFill>
                <a:srgbClr val="006699"/>
              </a:solidFill>
            </a:endParaRPr>
          </a:p>
        </p:txBody>
      </p:sp>
    </p:spTree>
    <p:extLst>
      <p:ext uri="{BB962C8B-B14F-4D97-AF65-F5344CB8AC3E}">
        <p14:creationId xmlns:p14="http://schemas.microsoft.com/office/powerpoint/2010/main" val="422709517"/>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0243" name="Content Placeholder 2" descr="" title=""/>
          <p:cNvSpPr>
            <a:spLocks noGrp="1"/>
          </p:cNvSpPr>
          <p:nvPr>
            <p:ph type="body" sz="quarter" idx="10"/>
          </p:nvPr>
        </p:nvSpPr>
        <p:spPr>
          <a:xfrm>
            <a:off x="0" y="1432878"/>
            <a:ext cx="8001000" cy="4114800"/>
          </a:xfrm>
        </p:spPr>
        <p:txBody>
          <a:bodyPr>
            <a:normAutofit lnSpcReduction="10000"/>
          </a:bodyPr>
          <a:lstStyle/>
          <a:p>
            <a:endParaRPr lang="en-US" sz="2400" dirty="0"/>
          </a:p>
          <a:p>
            <a:r>
              <a:rPr lang="en-US" sz="2400" dirty="0"/>
              <a:t>Health Care Proxy</a:t>
            </a:r>
          </a:p>
          <a:p>
            <a:pPr lvl="1">
              <a:spcBef>
                <a:spcPts val="600"/>
              </a:spcBef>
            </a:pPr>
            <a:r>
              <a:rPr lang="en-US" sz="2000" dirty="0"/>
              <a:t>Used to appoint an individual to make medical decisions when the client is unable to make or communicate decisions her/himself</a:t>
            </a:r>
          </a:p>
          <a:p>
            <a:pPr lvl="1">
              <a:spcBef>
                <a:spcPts val="600"/>
              </a:spcBef>
            </a:pPr>
            <a:r>
              <a:rPr lang="en-US" sz="2000" dirty="0"/>
              <a:t>Who should be named as an Agent?</a:t>
            </a:r>
          </a:p>
          <a:p>
            <a:pPr lvl="1">
              <a:buNone/>
            </a:pPr>
            <a:endParaRPr lang="en-US" sz="900" dirty="0"/>
          </a:p>
          <a:p>
            <a:r>
              <a:rPr lang="en-US" sz="2400" dirty="0"/>
              <a:t>HIPAA Authorization</a:t>
            </a:r>
          </a:p>
          <a:p>
            <a:pPr lvl="1">
              <a:spcBef>
                <a:spcPts val="600"/>
              </a:spcBef>
            </a:pPr>
            <a:r>
              <a:rPr lang="en-US" sz="2000" dirty="0"/>
              <a:t>Allows access to medical records in accordance with the Health Insurance Portability and Accounting Act of 1996 (45 C.F.R. Parts 160 and 164)</a:t>
            </a:r>
          </a:p>
          <a:p>
            <a:pPr lvl="1">
              <a:spcBef>
                <a:spcPts val="600"/>
              </a:spcBef>
            </a:pPr>
            <a:r>
              <a:rPr lang="en-US" sz="2000" dirty="0"/>
              <a:t>Why is this document so important?</a:t>
            </a:r>
          </a:p>
          <a:p>
            <a:pPr lvl="1">
              <a:buNone/>
            </a:pPr>
            <a:endParaRPr lang="en-US" sz="2000" dirty="0"/>
          </a:p>
          <a:p>
            <a:pPr lvl="1">
              <a:buNone/>
            </a:pPr>
            <a:endParaRPr lang="en-US" sz="2000" dirty="0"/>
          </a:p>
          <a:p>
            <a:pPr lvl="1"/>
            <a:endParaRPr lang="en-US" sz="2000" dirty="0"/>
          </a:p>
          <a:p>
            <a:pPr>
              <a:buNone/>
            </a:pPr>
            <a:endParaRPr lang="en-US" sz="2400" dirty="0"/>
          </a:p>
          <a:p>
            <a:endParaRPr lang="en-US" sz="2400" dirty="0"/>
          </a:p>
          <a:p>
            <a:pPr lvl="1"/>
            <a:endParaRPr lang="en-US" sz="2000" dirty="0"/>
          </a:p>
          <a:p>
            <a:endParaRPr lang="en-US" sz="2200" dirty="0"/>
          </a:p>
        </p:txBody>
      </p:sp>
      <p:sp>
        <p:nvSpPr>
          <p:cNvPr id="2" name="Title 1" descr="" title=""/>
          <p:cNvSpPr>
            <a:spLocks noGrp="1"/>
          </p:cNvSpPr>
          <p:nvPr>
            <p:ph type="title" idx="4294967295"/>
          </p:nvPr>
        </p:nvSpPr>
        <p:spPr>
          <a:xfrm>
            <a:off x="0" y="563563"/>
            <a:ext cx="8229600" cy="854075"/>
          </a:xfrm>
        </p:spPr>
        <p:txBody>
          <a:bodyPr>
            <a:normAutofit/>
          </a:bodyPr>
          <a:lstStyle/>
          <a:p>
            <a:pPr>
              <a:defRPr/>
            </a:pPr>
            <a:r>
              <a:rPr lang="en-US" sz="3200" b="1" dirty="0">
                <a:solidFill>
                  <a:srgbClr val="006699"/>
                </a:solidFill>
              </a:rPr>
              <a:t>Incapacity Documents</a:t>
            </a:r>
          </a:p>
        </p:txBody>
      </p:sp>
    </p:spTree>
    <p:extLst>
      <p:ext uri="{BB962C8B-B14F-4D97-AF65-F5344CB8AC3E}">
        <p14:creationId xmlns:p14="http://schemas.microsoft.com/office/powerpoint/2010/main" val="920469141"/>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63563"/>
            <a:ext cx="8229600" cy="854075"/>
          </a:xfrm>
        </p:spPr>
        <p:txBody>
          <a:bodyPr>
            <a:normAutofit/>
          </a:bodyPr>
          <a:lstStyle/>
          <a:p>
            <a:r>
              <a:rPr lang="en-US" sz="3200" b="1" dirty="0">
                <a:solidFill>
                  <a:srgbClr val="006699"/>
                </a:solidFill>
              </a:rPr>
              <a:t>Incapacity Documents</a:t>
            </a:r>
          </a:p>
        </p:txBody>
      </p:sp>
      <p:sp>
        <p:nvSpPr>
          <p:cNvPr id="3" name="Content Placeholder 2" descr="" title=""/>
          <p:cNvSpPr>
            <a:spLocks noGrp="1"/>
          </p:cNvSpPr>
          <p:nvPr>
            <p:ph idx="4294967295"/>
          </p:nvPr>
        </p:nvSpPr>
        <p:spPr>
          <a:xfrm>
            <a:off x="0" y="1417638"/>
            <a:ext cx="7467600" cy="4038600"/>
          </a:xfrm>
        </p:spPr>
        <p:txBody>
          <a:bodyPr/>
          <a:lstStyle/>
          <a:p>
            <a:endParaRPr lang="en-US" sz="2400" dirty="0"/>
          </a:p>
          <a:p>
            <a:r>
              <a:rPr lang="en-US" sz="2400" dirty="0"/>
              <a:t>Living Will</a:t>
            </a:r>
          </a:p>
          <a:p>
            <a:pPr lvl="1"/>
            <a:r>
              <a:rPr lang="en-US" sz="2000" u="sng" dirty="0"/>
              <a:t>Not</a:t>
            </a:r>
            <a:r>
              <a:rPr lang="en-US" sz="2000" dirty="0"/>
              <a:t> a binding document under Massachusetts law</a:t>
            </a:r>
          </a:p>
          <a:p>
            <a:pPr lvl="1"/>
            <a:r>
              <a:rPr lang="en-US" sz="2000" dirty="0"/>
              <a:t>Generally used to express an individual’s desire not to be kept alive by artificial means or life support equipment</a:t>
            </a:r>
          </a:p>
          <a:p>
            <a:pPr lvl="1"/>
            <a:r>
              <a:rPr lang="en-US" sz="2000" dirty="0"/>
              <a:t>Gives space to identify wishes with respect to burial/cremation or funeral services</a:t>
            </a:r>
          </a:p>
          <a:p>
            <a:pPr lvl="1"/>
            <a:endParaRPr lang="en-US" sz="2000" dirty="0"/>
          </a:p>
          <a:p>
            <a:pPr lvl="1">
              <a:buNone/>
            </a:pPr>
            <a:endParaRPr lang="en-US" sz="2000" dirty="0"/>
          </a:p>
          <a:p>
            <a:pPr>
              <a:buNone/>
            </a:pPr>
            <a:endParaRPr lang="en-US" dirty="0"/>
          </a:p>
        </p:txBody>
      </p:sp>
    </p:spTree>
    <p:extLst>
      <p:ext uri="{BB962C8B-B14F-4D97-AF65-F5344CB8AC3E}">
        <p14:creationId xmlns:p14="http://schemas.microsoft.com/office/powerpoint/2010/main" val="539776485"/>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63563"/>
            <a:ext cx="8229600" cy="854075"/>
          </a:xfrm>
        </p:spPr>
        <p:txBody>
          <a:bodyPr/>
          <a:lstStyle/>
          <a:p>
            <a:r>
              <a:rPr lang="en-US" sz="3200" b="1" dirty="0">
                <a:solidFill>
                  <a:srgbClr val="006699"/>
                </a:solidFill>
              </a:rPr>
              <a:t>Next Steps</a:t>
            </a:r>
            <a:r>
              <a:rPr lang="en-US" b="1" dirty="0">
                <a:solidFill>
                  <a:srgbClr val="006699"/>
                </a:solidFill>
              </a:rPr>
              <a:t>	</a:t>
            </a:r>
          </a:p>
        </p:txBody>
      </p:sp>
      <p:sp>
        <p:nvSpPr>
          <p:cNvPr id="3" name="Content Placeholder 2" descr="" title=""/>
          <p:cNvSpPr>
            <a:spLocks noGrp="1"/>
          </p:cNvSpPr>
          <p:nvPr>
            <p:ph idx="4294967295"/>
          </p:nvPr>
        </p:nvSpPr>
        <p:spPr>
          <a:xfrm>
            <a:off x="0" y="1524000"/>
            <a:ext cx="7958137" cy="4267200"/>
          </a:xfrm>
        </p:spPr>
        <p:txBody>
          <a:bodyPr/>
          <a:lstStyle/>
          <a:p>
            <a:endParaRPr lang="en-US" sz="2400" dirty="0"/>
          </a:p>
          <a:p>
            <a:r>
              <a:rPr lang="en-US" sz="2400" dirty="0"/>
              <a:t>Set Clear Expectations on timing</a:t>
            </a:r>
          </a:p>
          <a:p>
            <a:r>
              <a:rPr lang="en-US" sz="2400" dirty="0"/>
              <a:t>Follow-up E-mail with next steps</a:t>
            </a:r>
          </a:p>
          <a:p>
            <a:r>
              <a:rPr lang="en-US" sz="2400" dirty="0"/>
              <a:t> - Engagement Letter</a:t>
            </a:r>
          </a:p>
          <a:p>
            <a:r>
              <a:rPr lang="en-US" sz="2400" dirty="0"/>
              <a:t> - Questionnaire/Potential Fiduciaries</a:t>
            </a:r>
          </a:p>
          <a:p>
            <a:r>
              <a:rPr lang="en-US" sz="2400" dirty="0"/>
              <a:t> - Request for Missing Information</a:t>
            </a:r>
          </a:p>
          <a:p>
            <a:r>
              <a:rPr lang="en-US" sz="2400" dirty="0"/>
              <a:t>Start Drafting!</a:t>
            </a:r>
          </a:p>
        </p:txBody>
      </p:sp>
    </p:spTree>
    <p:extLst>
      <p:ext uri="{BB962C8B-B14F-4D97-AF65-F5344CB8AC3E}">
        <p14:creationId xmlns:p14="http://schemas.microsoft.com/office/powerpoint/2010/main" val="6003506"/>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4" name="Picture 3" descr="" title=""/>
          <p:cNvPicPr>
            <a:picLocks noChangeAspect="1"/>
          </p:cNvPicPr>
          <p:nvPr/>
        </p:nvPicPr>
        <p:blipFill>
          <a:blip r:embed="rId2"/>
          <a:stretch>
            <a:fillRect/>
          </a:stretch>
        </p:blipFill>
        <p:spPr>
          <a:xfrm>
            <a:off x="304800" y="1295400"/>
            <a:ext cx="3657600" cy="4730896"/>
          </a:xfrm>
          <a:prstGeom prst="rect">
            <a:avLst/>
          </a:prstGeom>
        </p:spPr>
      </p:pic>
      <p:sp>
        <p:nvSpPr>
          <p:cNvPr id="3" name="Text Placeholder 2" descr="" title=""/>
          <p:cNvSpPr>
            <a:spLocks noGrp="1"/>
          </p:cNvSpPr>
          <p:nvPr>
            <p:ph type="body" sz="quarter" idx="11"/>
          </p:nvPr>
        </p:nvSpPr>
        <p:spPr/>
        <p:txBody>
          <a:bodyPr/>
          <a:lstStyle/>
          <a:p>
            <a:r>
              <a:rPr lang="en-US" dirty="0"/>
              <a:t>Potential Fiduciary Form</a:t>
            </a:r>
          </a:p>
        </p:txBody>
      </p:sp>
      <p:pic>
        <p:nvPicPr>
          <p:cNvPr id="5" name="Picture 4" descr="" title=""/>
          <p:cNvPicPr>
            <a:picLocks noChangeAspect="1"/>
          </p:cNvPicPr>
          <p:nvPr/>
        </p:nvPicPr>
        <p:blipFill>
          <a:blip r:embed="rId3"/>
          <a:stretch>
            <a:fillRect/>
          </a:stretch>
        </p:blipFill>
        <p:spPr>
          <a:xfrm>
            <a:off x="4500294" y="1415669"/>
            <a:ext cx="3574400" cy="4610627"/>
          </a:xfrm>
          <a:prstGeom prst="rect">
            <a:avLst/>
          </a:prstGeom>
        </p:spPr>
      </p:pic>
    </p:spTree>
    <p:extLst>
      <p:ext uri="{BB962C8B-B14F-4D97-AF65-F5344CB8AC3E}">
        <p14:creationId xmlns:p14="http://schemas.microsoft.com/office/powerpoint/2010/main" val="2341395925"/>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914400"/>
            <a:ext cx="8229600" cy="854075"/>
          </a:xfrm>
        </p:spPr>
        <p:txBody>
          <a:bodyPr/>
          <a:lstStyle/>
          <a:p>
            <a:r>
              <a:rPr lang="en-US" sz="3200" b="1" dirty="0">
                <a:solidFill>
                  <a:srgbClr val="006699"/>
                </a:solidFill>
              </a:rPr>
              <a:t>Draf</a:t>
            </a:r>
            <a:r>
              <a:rPr lang="en-US" dirty="0">
                <a:solidFill>
                  <a:srgbClr val="006699"/>
                </a:solidFill>
              </a:rPr>
              <a:t>t </a:t>
            </a:r>
            <a:r>
              <a:rPr lang="en-US" sz="3200" b="1" dirty="0">
                <a:solidFill>
                  <a:srgbClr val="006699"/>
                </a:solidFill>
              </a:rPr>
              <a:t>Enclosure Letter</a:t>
            </a:r>
            <a:r>
              <a:rPr lang="en-US" b="1" dirty="0">
                <a:solidFill>
                  <a:srgbClr val="006699"/>
                </a:solidFill>
              </a:rPr>
              <a:t>	</a:t>
            </a:r>
          </a:p>
        </p:txBody>
      </p:sp>
      <p:sp>
        <p:nvSpPr>
          <p:cNvPr id="3" name="Content Placeholder 2" descr="" title=""/>
          <p:cNvSpPr>
            <a:spLocks noGrp="1"/>
          </p:cNvSpPr>
          <p:nvPr>
            <p:ph idx="4294967295"/>
          </p:nvPr>
        </p:nvSpPr>
        <p:spPr>
          <a:xfrm>
            <a:off x="0" y="1828800"/>
            <a:ext cx="7958137" cy="4267200"/>
          </a:xfrm>
        </p:spPr>
        <p:txBody>
          <a:bodyPr/>
          <a:lstStyle/>
          <a:p>
            <a:endParaRPr lang="en-US" sz="2400" dirty="0"/>
          </a:p>
          <a:p>
            <a:r>
              <a:rPr lang="en-US" sz="2400" dirty="0"/>
              <a:t>Detailed Summary</a:t>
            </a:r>
          </a:p>
          <a:p>
            <a:r>
              <a:rPr lang="en-US" sz="2400" dirty="0"/>
              <a:t>Highlight Missing Information</a:t>
            </a:r>
          </a:p>
        </p:txBody>
      </p:sp>
    </p:spTree>
    <p:extLst>
      <p:ext uri="{BB962C8B-B14F-4D97-AF65-F5344CB8AC3E}">
        <p14:creationId xmlns:p14="http://schemas.microsoft.com/office/powerpoint/2010/main" val="961786248"/>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63563"/>
            <a:ext cx="8229600" cy="854075"/>
          </a:xfrm>
        </p:spPr>
        <p:txBody>
          <a:bodyPr/>
          <a:lstStyle/>
          <a:p>
            <a:r>
              <a:rPr lang="en-US" sz="3200" b="1" dirty="0">
                <a:solidFill>
                  <a:srgbClr val="006699"/>
                </a:solidFill>
              </a:rPr>
              <a:t>Interim Meetings/Calls</a:t>
            </a:r>
            <a:r>
              <a:rPr lang="en-US" b="1" dirty="0">
                <a:solidFill>
                  <a:srgbClr val="006699"/>
                </a:solidFill>
              </a:rPr>
              <a:t>	</a:t>
            </a:r>
          </a:p>
        </p:txBody>
      </p:sp>
      <p:sp>
        <p:nvSpPr>
          <p:cNvPr id="3" name="Content Placeholder 2" descr="" title=""/>
          <p:cNvSpPr>
            <a:spLocks noGrp="1"/>
          </p:cNvSpPr>
          <p:nvPr>
            <p:ph idx="4294967295"/>
          </p:nvPr>
        </p:nvSpPr>
        <p:spPr>
          <a:xfrm>
            <a:off x="-17417" y="1524000"/>
            <a:ext cx="7958137" cy="4267200"/>
          </a:xfrm>
        </p:spPr>
        <p:txBody>
          <a:bodyPr/>
          <a:lstStyle/>
          <a:p>
            <a:endParaRPr lang="en-US" sz="2400" dirty="0"/>
          </a:p>
          <a:p>
            <a:r>
              <a:rPr lang="en-US" sz="2400" dirty="0"/>
              <a:t>Gather Missing Information</a:t>
            </a:r>
          </a:p>
          <a:p>
            <a:r>
              <a:rPr lang="en-US" sz="2400" dirty="0"/>
              <a:t>Walk Through Client Questions</a:t>
            </a:r>
            <a:endParaRPr lang="en-US" dirty="0"/>
          </a:p>
        </p:txBody>
      </p:sp>
    </p:spTree>
    <p:extLst>
      <p:ext uri="{BB962C8B-B14F-4D97-AF65-F5344CB8AC3E}">
        <p14:creationId xmlns:p14="http://schemas.microsoft.com/office/powerpoint/2010/main" val="2515382859"/>
      </p:ext>
    </p:extLst>
  </p:cSld>
  <p:clrMapOvr>
    <a:masterClrMapping/>
  </p:clrMapOvr>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63563"/>
            <a:ext cx="8229600" cy="854075"/>
          </a:xfrm>
        </p:spPr>
        <p:txBody>
          <a:bodyPr>
            <a:normAutofit/>
          </a:bodyPr>
          <a:lstStyle/>
          <a:p>
            <a:r>
              <a:rPr lang="en-US" sz="3200" b="1" dirty="0">
                <a:solidFill>
                  <a:srgbClr val="006699"/>
                </a:solidFill>
              </a:rPr>
              <a:t>The Execution Meeting</a:t>
            </a:r>
          </a:p>
        </p:txBody>
      </p:sp>
      <p:sp>
        <p:nvSpPr>
          <p:cNvPr id="3" name="Content Placeholder 2" descr="" title=""/>
          <p:cNvSpPr>
            <a:spLocks noGrp="1"/>
          </p:cNvSpPr>
          <p:nvPr>
            <p:ph idx="4294967295"/>
          </p:nvPr>
        </p:nvSpPr>
        <p:spPr>
          <a:xfrm>
            <a:off x="0" y="2149475"/>
            <a:ext cx="8229600" cy="4708525"/>
          </a:xfrm>
        </p:spPr>
        <p:txBody>
          <a:bodyPr/>
          <a:lstStyle/>
          <a:p>
            <a:r>
              <a:rPr lang="en-US" sz="2600" dirty="0"/>
              <a:t>Observe Formalities</a:t>
            </a:r>
          </a:p>
          <a:p>
            <a:pPr lvl="1"/>
            <a:r>
              <a:rPr lang="en-US" sz="2400" dirty="0"/>
              <a:t>Have a standard practice</a:t>
            </a:r>
          </a:p>
          <a:p>
            <a:pPr lvl="1"/>
            <a:r>
              <a:rPr lang="en-US" sz="2400" dirty="0"/>
              <a:t>Execute, witness and notarize all documents in the meeting</a:t>
            </a:r>
          </a:p>
          <a:p>
            <a:r>
              <a:rPr lang="en-US" sz="2600" dirty="0"/>
              <a:t>Retention of Original Documents</a:t>
            </a:r>
          </a:p>
          <a:p>
            <a:pPr lvl="1">
              <a:buNone/>
            </a:pPr>
            <a:endParaRPr lang="en-US" dirty="0"/>
          </a:p>
        </p:txBody>
      </p:sp>
    </p:spTree>
    <p:extLst>
      <p:ext uri="{BB962C8B-B14F-4D97-AF65-F5344CB8AC3E}">
        <p14:creationId xmlns:p14="http://schemas.microsoft.com/office/powerpoint/2010/main" val="89294568"/>
      </p:ext>
    </p:extLst>
  </p:cSld>
  <p:clrMapOvr>
    <a:masterClrMapping/>
  </p:clrMapOvr>
</p:sld>
</file>

<file path=ppt/slides/slide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63563"/>
            <a:ext cx="8229600" cy="854075"/>
          </a:xfrm>
        </p:spPr>
        <p:txBody>
          <a:bodyPr/>
          <a:lstStyle/>
          <a:p>
            <a:pPr>
              <a:defRPr/>
            </a:pPr>
            <a:r>
              <a:rPr lang="en-US" sz="3200" b="1" dirty="0">
                <a:solidFill>
                  <a:srgbClr val="006699"/>
                </a:solidFill>
              </a:rPr>
              <a:t>Getting Paid</a:t>
            </a:r>
          </a:p>
        </p:txBody>
      </p:sp>
      <p:sp>
        <p:nvSpPr>
          <p:cNvPr id="10243" name="Content Placeholder 2" descr="" title=""/>
          <p:cNvSpPr>
            <a:spLocks noGrp="1"/>
          </p:cNvSpPr>
          <p:nvPr>
            <p:ph idx="4294967295"/>
          </p:nvPr>
        </p:nvSpPr>
        <p:spPr>
          <a:xfrm>
            <a:off x="-8709" y="1295400"/>
            <a:ext cx="8001000" cy="4038600"/>
          </a:xfrm>
        </p:spPr>
        <p:txBody>
          <a:bodyPr/>
          <a:lstStyle/>
          <a:p>
            <a:endParaRPr lang="en-US" sz="2400" dirty="0"/>
          </a:p>
          <a:p>
            <a:r>
              <a:rPr lang="en-US" sz="2400" dirty="0"/>
              <a:t>Fees and Billing Practice</a:t>
            </a:r>
          </a:p>
          <a:p>
            <a:pPr lvl="1"/>
            <a:r>
              <a:rPr lang="en-US" sz="2000" dirty="0"/>
              <a:t>Hourly vs. flat fee</a:t>
            </a:r>
          </a:p>
          <a:p>
            <a:pPr lvl="1"/>
            <a:r>
              <a:rPr lang="en-US" sz="2000" dirty="0"/>
              <a:t>Charging for the initial meeting</a:t>
            </a:r>
          </a:p>
          <a:p>
            <a:pPr lvl="1"/>
            <a:r>
              <a:rPr lang="en-US" sz="2000" dirty="0"/>
              <a:t>Retainer</a:t>
            </a:r>
          </a:p>
          <a:p>
            <a:pPr lvl="1"/>
            <a:r>
              <a:rPr lang="en-US" sz="2000" dirty="0"/>
              <a:t>Timing issues</a:t>
            </a:r>
          </a:p>
          <a:p>
            <a:pPr>
              <a:buNone/>
            </a:pPr>
            <a:endParaRPr lang="en-US" sz="2400" dirty="0"/>
          </a:p>
          <a:p>
            <a:endParaRPr lang="en-US" sz="2400" dirty="0"/>
          </a:p>
          <a:p>
            <a:pPr lvl="1"/>
            <a:endParaRPr lang="en-US" sz="2000" dirty="0"/>
          </a:p>
          <a:p>
            <a:endParaRPr lang="en-US" sz="2200" dirty="0"/>
          </a:p>
        </p:txBody>
      </p:sp>
    </p:spTree>
    <p:extLst>
      <p:ext uri="{BB962C8B-B14F-4D97-AF65-F5344CB8AC3E}">
        <p14:creationId xmlns:p14="http://schemas.microsoft.com/office/powerpoint/2010/main" val="98319491"/>
      </p:ext>
    </p:extLst>
  </p:cSld>
  <p:clrMapOvr>
    <a:masterClrMapping/>
  </p:clrMapOvr>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63563"/>
            <a:ext cx="8229600" cy="854075"/>
          </a:xfrm>
        </p:spPr>
        <p:txBody>
          <a:bodyPr>
            <a:normAutofit/>
          </a:bodyPr>
          <a:lstStyle/>
          <a:p>
            <a:r>
              <a:rPr lang="en-US" sz="3200" b="1" dirty="0">
                <a:solidFill>
                  <a:srgbClr val="006699"/>
                </a:solidFill>
              </a:rPr>
              <a:t>Ending the Engagement</a:t>
            </a:r>
          </a:p>
        </p:txBody>
      </p:sp>
      <p:sp>
        <p:nvSpPr>
          <p:cNvPr id="3" name="Content Placeholder 2" descr="" title=""/>
          <p:cNvSpPr>
            <a:spLocks noGrp="1"/>
          </p:cNvSpPr>
          <p:nvPr>
            <p:ph idx="4294967295"/>
          </p:nvPr>
        </p:nvSpPr>
        <p:spPr>
          <a:xfrm>
            <a:off x="0" y="1417638"/>
            <a:ext cx="8229600" cy="4708525"/>
          </a:xfrm>
        </p:spPr>
        <p:txBody>
          <a:bodyPr>
            <a:normAutofit/>
          </a:bodyPr>
          <a:lstStyle/>
          <a:p>
            <a:r>
              <a:rPr lang="en-US" sz="2400" dirty="0"/>
              <a:t>Final letter</a:t>
            </a:r>
          </a:p>
          <a:p>
            <a:pPr lvl="1"/>
            <a:r>
              <a:rPr lang="en-US" sz="2000" dirty="0"/>
              <a:t>Copies of documents</a:t>
            </a:r>
          </a:p>
          <a:p>
            <a:pPr lvl="1"/>
            <a:r>
              <a:rPr lang="en-US" sz="2000" dirty="0"/>
              <a:t>Action items for client</a:t>
            </a:r>
          </a:p>
          <a:p>
            <a:pPr lvl="2"/>
            <a:r>
              <a:rPr lang="en-US" sz="1600" dirty="0"/>
              <a:t>Recommendations for Asset Allocation and Beneficiary Designations</a:t>
            </a:r>
          </a:p>
          <a:p>
            <a:pPr lvl="1"/>
            <a:r>
              <a:rPr lang="en-US" sz="2000" dirty="0"/>
              <a:t>Closing language</a:t>
            </a:r>
          </a:p>
          <a:p>
            <a:pPr lvl="2"/>
            <a:r>
              <a:rPr lang="en-US" sz="1700" i="1" dirty="0"/>
              <a:t>“</a:t>
            </a:r>
            <a:r>
              <a:rPr lang="en-US" sz="1800" i="1" dirty="0"/>
              <a:t>I would like to take this opportunity to thank you for allowing me to assist you with your estate planning needs.  This letter formally concludes the scope of your engagement with XZY Law Firm, LLC.  However, if you have any questions regarding your estate plan or need advice with respect to additional legal matters, please feel free to contact me.”  </a:t>
            </a:r>
            <a:endParaRPr lang="en-US" sz="1700" i="1" dirty="0"/>
          </a:p>
          <a:p>
            <a:r>
              <a:rPr lang="en-US" sz="2400" dirty="0"/>
              <a:t>Retention of Original Documents</a:t>
            </a:r>
          </a:p>
          <a:p>
            <a:r>
              <a:rPr lang="en-US" sz="2400" dirty="0"/>
              <a:t>Follow-up every 5-7 Years</a:t>
            </a:r>
          </a:p>
        </p:txBody>
      </p:sp>
    </p:spTree>
    <p:extLst>
      <p:ext uri="{BB962C8B-B14F-4D97-AF65-F5344CB8AC3E}">
        <p14:creationId xmlns:p14="http://schemas.microsoft.com/office/powerpoint/2010/main" val="3772817060"/>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914400" y="304800"/>
            <a:ext cx="8229600" cy="1216025"/>
          </a:xfrm>
        </p:spPr>
        <p:txBody>
          <a:bodyPr/>
          <a:lstStyle/>
          <a:p>
            <a:pPr>
              <a:defRPr/>
            </a:pPr>
            <a:r>
              <a:rPr lang="en-US" sz="2800" b="1" dirty="0">
                <a:solidFill>
                  <a:srgbClr val="006699"/>
                </a:solidFill>
              </a:rPr>
              <a:t>Initial Contact with Prospective Client</a:t>
            </a:r>
          </a:p>
        </p:txBody>
      </p:sp>
      <p:sp>
        <p:nvSpPr>
          <p:cNvPr id="6147" name="Content Placeholder 2" descr="" title=""/>
          <p:cNvSpPr>
            <a:spLocks noGrp="1"/>
          </p:cNvSpPr>
          <p:nvPr>
            <p:ph idx="4294967295"/>
          </p:nvPr>
        </p:nvSpPr>
        <p:spPr>
          <a:xfrm>
            <a:off x="0" y="1143000"/>
            <a:ext cx="8001000" cy="4114800"/>
          </a:xfrm>
        </p:spPr>
        <p:txBody>
          <a:bodyPr>
            <a:normAutofit lnSpcReduction="10000"/>
          </a:bodyPr>
          <a:lstStyle/>
          <a:p>
            <a:endParaRPr lang="en-US" sz="2800" dirty="0"/>
          </a:p>
          <a:p>
            <a:r>
              <a:rPr lang="en-US" sz="2800" dirty="0"/>
              <a:t>Where do new clients come from?</a:t>
            </a:r>
          </a:p>
          <a:p>
            <a:pPr lvl="1"/>
            <a:r>
              <a:rPr lang="en-US" sz="2400" dirty="0"/>
              <a:t>Direct contact</a:t>
            </a:r>
          </a:p>
          <a:p>
            <a:pPr lvl="1"/>
            <a:r>
              <a:rPr lang="en-US" sz="2400" dirty="0"/>
              <a:t>Other professionals</a:t>
            </a:r>
          </a:p>
          <a:p>
            <a:pPr lvl="2"/>
            <a:r>
              <a:rPr lang="en-US" sz="2100" i="1" dirty="0"/>
              <a:t>Attorneys, financial planners, insurance professionals and CPAs</a:t>
            </a:r>
            <a:endParaRPr lang="en-US" sz="2800" i="1" dirty="0"/>
          </a:p>
          <a:p>
            <a:pPr lvl="1"/>
            <a:r>
              <a:rPr lang="en-US" sz="2400" dirty="0"/>
              <a:t>Family members</a:t>
            </a:r>
            <a:endParaRPr lang="en-US" sz="2100" dirty="0"/>
          </a:p>
          <a:p>
            <a:r>
              <a:rPr lang="en-US" sz="2800" dirty="0"/>
              <a:t>Who is your client?</a:t>
            </a:r>
          </a:p>
          <a:p>
            <a:pPr lvl="1"/>
            <a:r>
              <a:rPr lang="en-US" sz="2400" dirty="0"/>
              <a:t>Ethical issues</a:t>
            </a:r>
          </a:p>
          <a:p>
            <a:pPr lvl="1"/>
            <a:r>
              <a:rPr lang="en-US" sz="2400" dirty="0"/>
              <a:t>Conflicts of interest</a:t>
            </a:r>
          </a:p>
          <a:p>
            <a:pPr lvl="2">
              <a:buNone/>
            </a:pPr>
            <a:endParaRPr lang="en-US" sz="2100" dirty="0"/>
          </a:p>
          <a:p>
            <a:pPr lvl="2">
              <a:buNone/>
            </a:pPr>
            <a:endParaRPr lang="en-US" sz="2100" dirty="0"/>
          </a:p>
          <a:p>
            <a:pPr lvl="2">
              <a:buNone/>
            </a:pPr>
            <a:endParaRPr lang="en-US" sz="1800" dirty="0"/>
          </a:p>
        </p:txBody>
      </p:sp>
    </p:spTree>
    <p:extLst>
      <p:ext uri="{BB962C8B-B14F-4D97-AF65-F5344CB8AC3E}">
        <p14:creationId xmlns:p14="http://schemas.microsoft.com/office/powerpoint/2010/main" val="1679146208"/>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63563"/>
            <a:ext cx="8229600" cy="854075"/>
          </a:xfrm>
        </p:spPr>
        <p:txBody>
          <a:bodyPr>
            <a:normAutofit/>
          </a:bodyPr>
          <a:lstStyle/>
          <a:p>
            <a:pPr>
              <a:defRPr/>
            </a:pPr>
            <a:r>
              <a:rPr lang="en-US" sz="3200" b="1" dirty="0">
                <a:solidFill>
                  <a:srgbClr val="006699"/>
                </a:solidFill>
              </a:rPr>
              <a:t>Preparing for the First Meeting</a:t>
            </a:r>
          </a:p>
        </p:txBody>
      </p:sp>
      <p:sp>
        <p:nvSpPr>
          <p:cNvPr id="7171" name="Content Placeholder 2" descr="" title=""/>
          <p:cNvSpPr>
            <a:spLocks noGrp="1"/>
          </p:cNvSpPr>
          <p:nvPr>
            <p:ph idx="4294967295"/>
          </p:nvPr>
        </p:nvSpPr>
        <p:spPr>
          <a:xfrm>
            <a:off x="0" y="1600200"/>
            <a:ext cx="8043862" cy="4038600"/>
          </a:xfrm>
        </p:spPr>
        <p:txBody>
          <a:bodyPr/>
          <a:lstStyle/>
          <a:p>
            <a:endParaRPr lang="en-US" sz="2800" dirty="0"/>
          </a:p>
          <a:p>
            <a:r>
              <a:rPr lang="en-US" sz="2800" dirty="0"/>
              <a:t>The Estate Planning Questionnaire</a:t>
            </a:r>
          </a:p>
          <a:p>
            <a:pPr lvl="1"/>
            <a:r>
              <a:rPr lang="en-US" sz="2400" dirty="0"/>
              <a:t>What to ask</a:t>
            </a:r>
          </a:p>
          <a:p>
            <a:pPr lvl="1"/>
            <a:r>
              <a:rPr lang="en-US" sz="2400" dirty="0"/>
              <a:t>When to send it</a:t>
            </a:r>
          </a:p>
          <a:p>
            <a:pPr lvl="1"/>
            <a:r>
              <a:rPr lang="en-US" sz="2400" dirty="0"/>
              <a:t>Why it is a critical step in your estate planning process</a:t>
            </a:r>
            <a:endParaRPr lang="en-US" sz="2400" u="sng" dirty="0"/>
          </a:p>
          <a:p>
            <a:pPr>
              <a:buFont typeface="Wingdings" pitchFamily="2" charset="2"/>
              <a:buNone/>
            </a:pPr>
            <a:endParaRPr lang="en-US" sz="2800" dirty="0"/>
          </a:p>
        </p:txBody>
      </p:sp>
    </p:spTree>
    <p:extLst>
      <p:ext uri="{BB962C8B-B14F-4D97-AF65-F5344CB8AC3E}">
        <p14:creationId xmlns:p14="http://schemas.microsoft.com/office/powerpoint/2010/main" val="3505381781"/>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5" name="Picture 4" descr="" title=""/>
          <p:cNvPicPr>
            <a:picLocks noChangeAspect="1"/>
          </p:cNvPicPr>
          <p:nvPr/>
        </p:nvPicPr>
        <p:blipFill>
          <a:blip r:embed="rId3"/>
          <a:stretch>
            <a:fillRect/>
          </a:stretch>
        </p:blipFill>
        <p:spPr>
          <a:xfrm>
            <a:off x="457200" y="1416870"/>
            <a:ext cx="3657600" cy="4666391"/>
          </a:xfrm>
          <a:prstGeom prst="rect">
            <a:avLst/>
          </a:prstGeom>
        </p:spPr>
      </p:pic>
      <p:pic>
        <p:nvPicPr>
          <p:cNvPr id="6" name="Picture 5" descr="" title=""/>
          <p:cNvPicPr>
            <a:picLocks noChangeAspect="1"/>
          </p:cNvPicPr>
          <p:nvPr/>
        </p:nvPicPr>
        <p:blipFill>
          <a:blip r:embed="rId4"/>
          <a:stretch>
            <a:fillRect/>
          </a:stretch>
        </p:blipFill>
        <p:spPr>
          <a:xfrm>
            <a:off x="4495800" y="1417319"/>
            <a:ext cx="3621759" cy="4661587"/>
          </a:xfrm>
          <a:prstGeom prst="rect">
            <a:avLst/>
          </a:prstGeom>
        </p:spPr>
      </p:pic>
      <p:sp>
        <p:nvSpPr>
          <p:cNvPr id="3" name="Text Placeholder 2" descr="" title=""/>
          <p:cNvSpPr>
            <a:spLocks noGrp="1"/>
          </p:cNvSpPr>
          <p:nvPr>
            <p:ph type="body" sz="quarter" idx="11"/>
          </p:nvPr>
        </p:nvSpPr>
        <p:spPr/>
        <p:txBody>
          <a:bodyPr/>
          <a:lstStyle/>
          <a:p>
            <a:r>
              <a:rPr lang="en-US" dirty="0"/>
              <a:t>Estate Planning Questionnaire</a:t>
            </a:r>
          </a:p>
        </p:txBody>
      </p:sp>
    </p:spTree>
    <p:extLst>
      <p:ext uri="{BB962C8B-B14F-4D97-AF65-F5344CB8AC3E}">
        <p14:creationId xmlns:p14="http://schemas.microsoft.com/office/powerpoint/2010/main" val="1034949552"/>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4" name="Picture 3" descr="" title=""/>
          <p:cNvPicPr>
            <a:picLocks noChangeAspect="1"/>
          </p:cNvPicPr>
          <p:nvPr/>
        </p:nvPicPr>
        <p:blipFill>
          <a:blip r:embed="rId3"/>
          <a:stretch>
            <a:fillRect/>
          </a:stretch>
        </p:blipFill>
        <p:spPr>
          <a:xfrm>
            <a:off x="280894" y="1295400"/>
            <a:ext cx="3910106" cy="5072223"/>
          </a:xfrm>
          <a:prstGeom prst="rect">
            <a:avLst/>
          </a:prstGeom>
        </p:spPr>
      </p:pic>
      <p:pic>
        <p:nvPicPr>
          <p:cNvPr id="5" name="Picture 4" descr="" title=""/>
          <p:cNvPicPr>
            <a:picLocks noChangeAspect="1"/>
          </p:cNvPicPr>
          <p:nvPr/>
        </p:nvPicPr>
        <p:blipFill>
          <a:blip r:embed="rId4"/>
          <a:stretch>
            <a:fillRect/>
          </a:stretch>
        </p:blipFill>
        <p:spPr>
          <a:xfrm>
            <a:off x="2656566" y="3276600"/>
            <a:ext cx="3421479" cy="2648190"/>
          </a:xfrm>
          <a:prstGeom prst="rect">
            <a:avLst/>
          </a:prstGeom>
        </p:spPr>
      </p:pic>
      <p:pic>
        <p:nvPicPr>
          <p:cNvPr id="7" name="Picture 6" descr="" title=""/>
          <p:cNvPicPr>
            <a:picLocks noChangeAspect="1"/>
          </p:cNvPicPr>
          <p:nvPr/>
        </p:nvPicPr>
        <p:blipFill>
          <a:blip r:embed="rId5"/>
          <a:stretch>
            <a:fillRect/>
          </a:stretch>
        </p:blipFill>
        <p:spPr>
          <a:xfrm>
            <a:off x="5029200" y="1295400"/>
            <a:ext cx="3657600" cy="4742888"/>
          </a:xfrm>
          <a:prstGeom prst="rect">
            <a:avLst/>
          </a:prstGeom>
        </p:spPr>
      </p:pic>
      <p:sp>
        <p:nvSpPr>
          <p:cNvPr id="3" name="Text Placeholder 2" descr="" title=""/>
          <p:cNvSpPr>
            <a:spLocks noGrp="1"/>
          </p:cNvSpPr>
          <p:nvPr>
            <p:ph type="body" sz="quarter" idx="11"/>
          </p:nvPr>
        </p:nvSpPr>
        <p:spPr/>
        <p:txBody>
          <a:bodyPr/>
          <a:lstStyle/>
          <a:p>
            <a:r>
              <a:rPr lang="en-US" dirty="0"/>
              <a:t>Questionnaire continued</a:t>
            </a:r>
          </a:p>
        </p:txBody>
      </p:sp>
    </p:spTree>
    <p:extLst>
      <p:ext uri="{BB962C8B-B14F-4D97-AF65-F5344CB8AC3E}">
        <p14:creationId xmlns:p14="http://schemas.microsoft.com/office/powerpoint/2010/main" val="1614785846"/>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idx="4294967295"/>
          </p:nvPr>
        </p:nvSpPr>
        <p:spPr>
          <a:xfrm>
            <a:off x="0" y="533400"/>
            <a:ext cx="8001000" cy="1066800"/>
          </a:xfrm>
        </p:spPr>
        <p:txBody>
          <a:bodyPr/>
          <a:lstStyle/>
          <a:p>
            <a:pPr>
              <a:defRPr/>
            </a:pPr>
            <a:r>
              <a:rPr lang="en-US" sz="3200" b="1" dirty="0">
                <a:solidFill>
                  <a:srgbClr val="006699"/>
                </a:solidFill>
              </a:rPr>
              <a:t>The Initial Meeting</a:t>
            </a:r>
            <a:r>
              <a:rPr lang="en-US" sz="3200" dirty="0"/>
              <a:t>	</a:t>
            </a:r>
          </a:p>
        </p:txBody>
      </p:sp>
      <p:sp>
        <p:nvSpPr>
          <p:cNvPr id="8195" name="Content Placeholder 2" descr="" title=""/>
          <p:cNvSpPr>
            <a:spLocks noGrp="1"/>
          </p:cNvSpPr>
          <p:nvPr>
            <p:ph idx="4294967295"/>
          </p:nvPr>
        </p:nvSpPr>
        <p:spPr>
          <a:xfrm>
            <a:off x="0" y="2057400"/>
            <a:ext cx="7620000" cy="4343400"/>
          </a:xfrm>
        </p:spPr>
        <p:txBody>
          <a:bodyPr>
            <a:normAutofit/>
          </a:bodyPr>
          <a:lstStyle/>
          <a:p>
            <a:pPr marL="128019" lvl="1" indent="0">
              <a:buNone/>
            </a:pPr>
            <a:r>
              <a:rPr lang="en-US" sz="2200" dirty="0"/>
              <a:t>Getting to Know your Clients</a:t>
            </a:r>
          </a:p>
          <a:p>
            <a:pPr lvl="1"/>
            <a:endParaRPr lang="en-US" sz="2200" dirty="0"/>
          </a:p>
          <a:p>
            <a:pPr marL="128019" lvl="1" indent="0">
              <a:buNone/>
            </a:pPr>
            <a:r>
              <a:rPr lang="en-US" sz="2200" dirty="0"/>
              <a:t>Discussion of Assets</a:t>
            </a:r>
          </a:p>
          <a:p>
            <a:pPr lvl="1"/>
            <a:endParaRPr lang="en-US" sz="2200" dirty="0"/>
          </a:p>
          <a:p>
            <a:pPr marL="128019" lvl="1" indent="0">
              <a:buNone/>
            </a:pPr>
            <a:r>
              <a:rPr lang="en-US" sz="2200" dirty="0"/>
              <a:t>Outline of Estate Planning Basics</a:t>
            </a:r>
          </a:p>
          <a:p>
            <a:pPr marL="128019" lvl="1" indent="0">
              <a:buNone/>
            </a:pPr>
            <a:endParaRPr lang="en-US" sz="2200" dirty="0"/>
          </a:p>
          <a:p>
            <a:pPr marL="128019" lvl="1" indent="0">
              <a:buNone/>
            </a:pPr>
            <a:r>
              <a:rPr lang="en-US" sz="2200" dirty="0"/>
              <a:t>Review of Estate Planning Documents</a:t>
            </a:r>
          </a:p>
          <a:p>
            <a:pPr marL="310899" lvl="2" indent="0">
              <a:buNone/>
            </a:pPr>
            <a:endParaRPr lang="en-US" sz="1900" dirty="0"/>
          </a:p>
          <a:p>
            <a:pPr marL="310899" lvl="2" indent="0">
              <a:buNone/>
            </a:pPr>
            <a:r>
              <a:rPr lang="en-US" sz="1900" dirty="0"/>
              <a:t>	</a:t>
            </a:r>
          </a:p>
        </p:txBody>
      </p:sp>
    </p:spTree>
    <p:extLst>
      <p:ext uri="{BB962C8B-B14F-4D97-AF65-F5344CB8AC3E}">
        <p14:creationId xmlns:p14="http://schemas.microsoft.com/office/powerpoint/2010/main" val="890956290"/>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9219" name="Content Placeholder 2" descr="" title=""/>
          <p:cNvSpPr>
            <a:spLocks noGrp="1"/>
          </p:cNvSpPr>
          <p:nvPr>
            <p:ph type="body" sz="quarter" idx="10"/>
          </p:nvPr>
        </p:nvSpPr>
        <p:spPr>
          <a:xfrm>
            <a:off x="0" y="1432878"/>
            <a:ext cx="8001000" cy="4114800"/>
          </a:xfrm>
        </p:spPr>
        <p:txBody>
          <a:bodyPr/>
          <a:lstStyle/>
          <a:p>
            <a:endParaRPr lang="en-US" sz="2400" dirty="0"/>
          </a:p>
          <a:p>
            <a:r>
              <a:rPr lang="en-US" sz="2400" dirty="0"/>
              <a:t>Getting to Know Your Clients </a:t>
            </a:r>
          </a:p>
          <a:p>
            <a:pPr lvl="2"/>
            <a:r>
              <a:rPr lang="en-US" sz="2000" dirty="0"/>
              <a:t>Their goals and concerns</a:t>
            </a:r>
          </a:p>
          <a:p>
            <a:pPr lvl="2"/>
            <a:r>
              <a:rPr lang="en-US" sz="2000" dirty="0"/>
              <a:t>Family Tree</a:t>
            </a:r>
          </a:p>
          <a:p>
            <a:pPr lvl="2"/>
            <a:r>
              <a:rPr lang="en-US" sz="2000" dirty="0"/>
              <a:t>Special family circumstances</a:t>
            </a:r>
          </a:p>
          <a:p>
            <a:pPr lvl="3"/>
            <a:r>
              <a:rPr lang="en-US" sz="1800" dirty="0"/>
              <a:t>Second marriage</a:t>
            </a:r>
          </a:p>
          <a:p>
            <a:pPr lvl="3"/>
            <a:r>
              <a:rPr lang="en-US" sz="1800" dirty="0"/>
              <a:t>Stepchildren</a:t>
            </a:r>
          </a:p>
          <a:p>
            <a:pPr lvl="3"/>
            <a:r>
              <a:rPr lang="en-US" sz="1800" dirty="0"/>
              <a:t>Children with special needs</a:t>
            </a:r>
          </a:p>
          <a:p>
            <a:pPr lvl="3"/>
            <a:r>
              <a:rPr lang="en-US" sz="1800" dirty="0"/>
              <a:t>Existence of a prenuptial agreement</a:t>
            </a:r>
          </a:p>
          <a:p>
            <a:pPr lvl="3"/>
            <a:r>
              <a:rPr lang="en-US" sz="1800" dirty="0"/>
              <a:t>Expected inheritance</a:t>
            </a:r>
          </a:p>
          <a:p>
            <a:pPr lvl="2"/>
            <a:endParaRPr lang="en-US" sz="1800" dirty="0"/>
          </a:p>
        </p:txBody>
      </p:sp>
      <p:sp>
        <p:nvSpPr>
          <p:cNvPr id="2" name="Title 1" descr="" title=""/>
          <p:cNvSpPr>
            <a:spLocks noGrp="1"/>
          </p:cNvSpPr>
          <p:nvPr>
            <p:ph type="title" idx="4294967295"/>
          </p:nvPr>
        </p:nvSpPr>
        <p:spPr>
          <a:xfrm>
            <a:off x="0" y="563563"/>
            <a:ext cx="8229600" cy="854075"/>
          </a:xfrm>
        </p:spPr>
        <p:txBody>
          <a:bodyPr/>
          <a:lstStyle/>
          <a:p>
            <a:pPr>
              <a:defRPr/>
            </a:pPr>
            <a:r>
              <a:rPr lang="en-US" sz="3200" b="1" dirty="0">
                <a:solidFill>
                  <a:srgbClr val="006699"/>
                </a:solidFill>
              </a:rPr>
              <a:t>The Initial Meeting</a:t>
            </a:r>
            <a:endParaRPr lang="en-GB" sz="2000" b="1" dirty="0">
              <a:solidFill>
                <a:srgbClr val="006699"/>
              </a:solidFill>
            </a:endParaRPr>
          </a:p>
        </p:txBody>
      </p:sp>
    </p:spTree>
    <p:extLst>
      <p:ext uri="{BB962C8B-B14F-4D97-AF65-F5344CB8AC3E}">
        <p14:creationId xmlns:p14="http://schemas.microsoft.com/office/powerpoint/2010/main" val="996504922"/>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9219" name="Content Placeholder 2" descr="" title=""/>
          <p:cNvSpPr>
            <a:spLocks noGrp="1"/>
          </p:cNvSpPr>
          <p:nvPr>
            <p:ph type="body" sz="quarter" idx="10"/>
          </p:nvPr>
        </p:nvSpPr>
        <p:spPr>
          <a:xfrm>
            <a:off x="0" y="1432878"/>
            <a:ext cx="8001000" cy="4114800"/>
          </a:xfrm>
        </p:spPr>
        <p:txBody>
          <a:bodyPr/>
          <a:lstStyle/>
          <a:p>
            <a:endParaRPr lang="en-US" sz="2400" dirty="0"/>
          </a:p>
          <a:p>
            <a:r>
              <a:rPr lang="en-US" sz="2400" dirty="0"/>
              <a:t>Discussion of Assets </a:t>
            </a:r>
          </a:p>
          <a:p>
            <a:pPr lvl="2"/>
            <a:r>
              <a:rPr lang="en-US" sz="2000" dirty="0"/>
              <a:t>Tax Planning for Massachusetts/Federal Purposes</a:t>
            </a:r>
          </a:p>
          <a:p>
            <a:pPr lvl="2"/>
            <a:r>
              <a:rPr lang="en-US" sz="2000" dirty="0"/>
              <a:t>Special Assets to Consider</a:t>
            </a:r>
          </a:p>
          <a:p>
            <a:pPr lvl="3"/>
            <a:r>
              <a:rPr lang="en-US" sz="1800" dirty="0"/>
              <a:t>Joint property owned with someone other than spouse</a:t>
            </a:r>
          </a:p>
          <a:p>
            <a:pPr lvl="3"/>
            <a:r>
              <a:rPr lang="en-US" sz="1800" dirty="0"/>
              <a:t>Partnership interests</a:t>
            </a:r>
          </a:p>
          <a:p>
            <a:pPr lvl="3"/>
            <a:r>
              <a:rPr lang="en-US" sz="1800" dirty="0"/>
              <a:t>Foreign Assets</a:t>
            </a:r>
          </a:p>
          <a:p>
            <a:pPr lvl="3"/>
            <a:r>
              <a:rPr lang="en-US" sz="1800" dirty="0"/>
              <a:t>Expected inheritance</a:t>
            </a:r>
          </a:p>
          <a:p>
            <a:pPr lvl="3"/>
            <a:r>
              <a:rPr lang="en-US" sz="1800" dirty="0"/>
              <a:t>Stock options</a:t>
            </a:r>
          </a:p>
          <a:p>
            <a:pPr lvl="3"/>
            <a:endParaRPr lang="en-US" sz="1800" dirty="0"/>
          </a:p>
          <a:p>
            <a:pPr lvl="2"/>
            <a:endParaRPr lang="en-US" sz="1800" dirty="0"/>
          </a:p>
        </p:txBody>
      </p:sp>
      <p:sp>
        <p:nvSpPr>
          <p:cNvPr id="2" name="Title 1" descr="" title=""/>
          <p:cNvSpPr>
            <a:spLocks noGrp="1"/>
          </p:cNvSpPr>
          <p:nvPr>
            <p:ph type="title" idx="4294967295"/>
          </p:nvPr>
        </p:nvSpPr>
        <p:spPr>
          <a:xfrm>
            <a:off x="0" y="563563"/>
            <a:ext cx="8229600" cy="854075"/>
          </a:xfrm>
        </p:spPr>
        <p:txBody>
          <a:bodyPr/>
          <a:lstStyle/>
          <a:p>
            <a:pPr>
              <a:defRPr/>
            </a:pPr>
            <a:r>
              <a:rPr lang="en-US" sz="3200" b="1" dirty="0">
                <a:solidFill>
                  <a:srgbClr val="006699"/>
                </a:solidFill>
              </a:rPr>
              <a:t>The Initial Meeting</a:t>
            </a:r>
            <a:endParaRPr lang="en-GB" sz="2000" b="1" dirty="0">
              <a:solidFill>
                <a:srgbClr val="006699"/>
              </a:solidFill>
            </a:endParaRPr>
          </a:p>
        </p:txBody>
      </p:sp>
    </p:spTree>
    <p:extLst>
      <p:ext uri="{BB962C8B-B14F-4D97-AF65-F5344CB8AC3E}">
        <p14:creationId xmlns:p14="http://schemas.microsoft.com/office/powerpoint/2010/main" val="400520765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1361</Words>
  <Paragraphs>278</Paragraphs>
  <Slides>29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Blank</vt:lpstr>
      <vt:lpstr>Taking Clients through the Estate Planning Process</vt:lpstr>
      <vt:lpstr>Before the Initial Client Contact</vt:lpstr>
      <vt:lpstr>Initial Contact with Prospective Client</vt:lpstr>
      <vt:lpstr>Preparing for the First Meeting</vt:lpstr>
      <vt:lpstr>PowerPoint Presentation</vt:lpstr>
      <vt:lpstr>PowerPoint Presentation</vt:lpstr>
      <vt:lpstr>The Initial Meeting </vt:lpstr>
      <vt:lpstr>The Initial Meeting</vt:lpstr>
      <vt:lpstr>The Initial Meeting</vt:lpstr>
      <vt:lpstr>The Initial Meeting</vt:lpstr>
      <vt:lpstr>The Initial Meeting</vt:lpstr>
      <vt:lpstr>PowerPoint Presentation</vt:lpstr>
      <vt:lpstr>BREAK FOR QUESTIONS AND TO STRETCH YOUR LEGS</vt:lpstr>
      <vt:lpstr>PowerPoint Presentation</vt:lpstr>
      <vt:lpstr>  Last Will &amp; Testament  </vt:lpstr>
      <vt:lpstr>Drafting a Will</vt:lpstr>
      <vt:lpstr>The Revocable Trust</vt:lpstr>
      <vt:lpstr>PowerPoint Presentation</vt:lpstr>
      <vt:lpstr>The Revocable Trust</vt:lpstr>
      <vt:lpstr>Incapacity Documents</vt:lpstr>
      <vt:lpstr>Incapacity Documents</vt:lpstr>
      <vt:lpstr>Incapacity Documents</vt:lpstr>
      <vt:lpstr>Next Steps </vt:lpstr>
      <vt:lpstr>PowerPoint Presentation</vt:lpstr>
      <vt:lpstr>Draft Enclosure Letter </vt:lpstr>
      <vt:lpstr>Interim Meetings/Calls </vt:lpstr>
      <vt:lpstr>The Execution Meeting</vt:lpstr>
      <vt:lpstr>Getting Paid</vt:lpstr>
      <vt:lpstr>Ending the Engagement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20</cp:revision>
  <cp:lastPrinted>1900-01-01T05:00:00Z</cp:lastPrinted>
  <dcterms:created xsi:type="dcterms:W3CDTF">1900-01-01T05:00:00Z</dcterms:created>
  <dcterms:modified xsi:type="dcterms:W3CDTF">1900-01-01T05:00:00Z</dcterms:modified>
</cp:coreProperties>
</file>