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8.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1" r:id="rId1"/>
    <p:sldMasterId id="2147483690" r:id="rId2"/>
  </p:sldMasterIdLst>
  <p:notesMasterIdLst>
    <p:notesMasterId r:id="rId77"/>
  </p:notesMasterIdLst>
  <p:sldIdLst>
    <p:sldId id="257" r:id="rId3"/>
    <p:sldId id="258" r:id="rId4"/>
    <p:sldId id="281" r:id="rId5"/>
    <p:sldId id="282" r:id="rId6"/>
    <p:sldId id="283" r:id="rId7"/>
    <p:sldId id="284" r:id="rId8"/>
    <p:sldId id="285" r:id="rId9"/>
    <p:sldId id="286" r:id="rId10"/>
    <p:sldId id="287" r:id="rId11"/>
    <p:sldId id="289" r:id="rId12"/>
    <p:sldId id="290" r:id="rId13"/>
    <p:sldId id="291" r:id="rId14"/>
    <p:sldId id="266" r:id="rId15"/>
    <p:sldId id="339" r:id="rId16"/>
    <p:sldId id="340" r:id="rId17"/>
    <p:sldId id="341" r:id="rId18"/>
    <p:sldId id="342" r:id="rId19"/>
    <p:sldId id="343" r:id="rId20"/>
    <p:sldId id="256" r:id="rId21"/>
    <p:sldId id="292" r:id="rId22"/>
    <p:sldId id="262" r:id="rId23"/>
    <p:sldId id="275" r:id="rId24"/>
    <p:sldId id="260" r:id="rId25"/>
    <p:sldId id="270" r:id="rId26"/>
    <p:sldId id="263" r:id="rId27"/>
    <p:sldId id="293" r:id="rId28"/>
    <p:sldId id="271" r:id="rId29"/>
    <p:sldId id="267" r:id="rId30"/>
    <p:sldId id="269" r:id="rId31"/>
    <p:sldId id="268" r:id="rId32"/>
    <p:sldId id="294" r:id="rId33"/>
    <p:sldId id="295" r:id="rId34"/>
    <p:sldId id="296" r:id="rId35"/>
    <p:sldId id="272" r:id="rId36"/>
    <p:sldId id="332" r:id="rId37"/>
    <p:sldId id="333" r:id="rId38"/>
    <p:sldId id="322" r:id="rId39"/>
    <p:sldId id="276" r:id="rId40"/>
    <p:sldId id="323" r:id="rId41"/>
    <p:sldId id="324" r:id="rId42"/>
    <p:sldId id="325" r:id="rId43"/>
    <p:sldId id="326" r:id="rId44"/>
    <p:sldId id="328" r:id="rId45"/>
    <p:sldId id="277" r:id="rId46"/>
    <p:sldId id="329" r:id="rId47"/>
    <p:sldId id="334" r:id="rId48"/>
    <p:sldId id="299" r:id="rId49"/>
    <p:sldId id="335" r:id="rId50"/>
    <p:sldId id="300" r:id="rId51"/>
    <p:sldId id="337" r:id="rId52"/>
    <p:sldId id="338" r:id="rId53"/>
    <p:sldId id="304" r:id="rId54"/>
    <p:sldId id="320" r:id="rId55"/>
    <p:sldId id="264" r:id="rId56"/>
    <p:sldId id="344" r:id="rId57"/>
    <p:sldId id="355" r:id="rId58"/>
    <p:sldId id="351" r:id="rId59"/>
    <p:sldId id="352" r:id="rId60"/>
    <p:sldId id="353" r:id="rId61"/>
    <p:sldId id="259" r:id="rId62"/>
    <p:sldId id="350" r:id="rId63"/>
    <p:sldId id="349" r:id="rId64"/>
    <p:sldId id="354" r:id="rId65"/>
    <p:sldId id="357" r:id="rId66"/>
    <p:sldId id="356" r:id="rId67"/>
    <p:sldId id="360" r:id="rId68"/>
    <p:sldId id="361" r:id="rId69"/>
    <p:sldId id="363" r:id="rId70"/>
    <p:sldId id="359" r:id="rId71"/>
    <p:sldId id="347" r:id="rId72"/>
    <p:sldId id="364" r:id="rId73"/>
    <p:sldId id="346" r:id="rId74"/>
    <p:sldId id="345" r:id="rId75"/>
    <p:sldId id="365" r:id="rId7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0F6DC75-7C6C-4843-942B-B500EE4D405C}">
          <p14:sldIdLst>
            <p14:sldId id="257"/>
            <p14:sldId id="258"/>
          </p14:sldIdLst>
        </p14:section>
        <p14:section name="Stesha" id="{83E613A7-C63D-3044-9B77-E7658A4B3FE4}">
          <p14:sldIdLst>
            <p14:sldId id="281"/>
            <p14:sldId id="282"/>
            <p14:sldId id="283"/>
            <p14:sldId id="284"/>
            <p14:sldId id="285"/>
            <p14:sldId id="286"/>
            <p14:sldId id="287"/>
            <p14:sldId id="289"/>
            <p14:sldId id="290"/>
            <p14:sldId id="291"/>
            <p14:sldId id="266"/>
          </p14:sldIdLst>
        </p14:section>
        <p14:section name="Barrie" id="{FC5B1BB8-0379-5747-A255-F4854C31A1E8}">
          <p14:sldIdLst>
            <p14:sldId id="339"/>
            <p14:sldId id="340"/>
            <p14:sldId id="341"/>
            <p14:sldId id="342"/>
            <p14:sldId id="343"/>
          </p14:sldIdLst>
        </p14:section>
        <p14:section name="Robert Boston" id="{AF73D49F-AFE6-534E-BC2E-3CA64E6E80AF}">
          <p14:sldIdLst>
            <p14:sldId id="256"/>
            <p14:sldId id="292"/>
            <p14:sldId id="262"/>
            <p14:sldId id="275"/>
            <p14:sldId id="260"/>
            <p14:sldId id="270"/>
            <p14:sldId id="263"/>
            <p14:sldId id="293"/>
            <p14:sldId id="271"/>
            <p14:sldId id="267"/>
            <p14:sldId id="269"/>
            <p14:sldId id="268"/>
            <p14:sldId id="294"/>
            <p14:sldId id="295"/>
            <p14:sldId id="296"/>
            <p14:sldId id="272"/>
            <p14:sldId id="332"/>
            <p14:sldId id="333"/>
            <p14:sldId id="322"/>
            <p14:sldId id="276"/>
            <p14:sldId id="323"/>
            <p14:sldId id="324"/>
            <p14:sldId id="325"/>
            <p14:sldId id="326"/>
            <p14:sldId id="328"/>
            <p14:sldId id="277"/>
            <p14:sldId id="329"/>
            <p14:sldId id="334"/>
            <p14:sldId id="299"/>
            <p14:sldId id="335"/>
            <p14:sldId id="300"/>
            <p14:sldId id="337"/>
            <p14:sldId id="338"/>
            <p14:sldId id="304"/>
            <p14:sldId id="320"/>
            <p14:sldId id="264"/>
          </p14:sldIdLst>
        </p14:section>
        <p14:section name="Vincent" id="{2B7CFF2A-443E-014E-BE2F-CE93DED37518}">
          <p14:sldIdLst>
            <p14:sldId id="344"/>
            <p14:sldId id="355"/>
            <p14:sldId id="351"/>
            <p14:sldId id="352"/>
            <p14:sldId id="353"/>
            <p14:sldId id="259"/>
            <p14:sldId id="350"/>
            <p14:sldId id="349"/>
            <p14:sldId id="354"/>
            <p14:sldId id="357"/>
            <p14:sldId id="356"/>
            <p14:sldId id="360"/>
            <p14:sldId id="361"/>
            <p14:sldId id="363"/>
            <p14:sldId id="359"/>
            <p14:sldId id="347"/>
            <p14:sldId id="364"/>
            <p14:sldId id="346"/>
            <p14:sldId id="345"/>
            <p14:sldId id="365"/>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DD432"/>
    <a:srgbClr val="154A7E"/>
    <a:srgbClr val="1340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436"/>
    <p:restoredTop sz="96327"/>
  </p:normalViewPr>
  <p:slideViewPr>
    <p:cSldViewPr snapToGrid="0" snapToObjects="1">
      <p:cViewPr varScale="1">
        <p:scale>
          <a:sx n="227" d="100"/>
          <a:sy n="227" d="100"/>
        </p:scale>
        <p:origin x="56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diagrams/_rels/data12.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ata14.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ata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diagrams/_rels/data1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80.jpeg"/><Relationship Id="rId4" Type="http://schemas.openxmlformats.org/officeDocument/2006/relationships/image" Target="../media/image83.svg"/></Relationships>
</file>

<file path=ppt/diagrams/_rels/data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ata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rawing14.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rawing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diagrams/_rels/drawing1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80.jpeg"/><Relationship Id="rId4" Type="http://schemas.openxmlformats.org/officeDocument/2006/relationships/image" Target="../media/image83.svg"/></Relationships>
</file>

<file path=ppt/diagrams/_rels/drawing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B02BB1-1FAC-405A-B8B1-E000860260FA}"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FE704845-EFA7-4558-B245-C55E1E27BF67}">
      <dgm:prSet/>
      <dgm:spPr/>
      <dgm:t>
        <a:bodyPr/>
        <a:lstStyle/>
        <a:p>
          <a:r>
            <a:rPr lang="en-US" b="1" dirty="0"/>
            <a:t>SUBSTANTIAL CONTRIBUTING FACTOR</a:t>
          </a:r>
        </a:p>
      </dgm:t>
    </dgm:pt>
    <dgm:pt modelId="{5B0CCF78-DC55-4CE5-AEA8-4C44451FECA3}" type="parTrans" cxnId="{735F1CE6-A70F-4B3B-9B53-1363AB69F34B}">
      <dgm:prSet/>
      <dgm:spPr/>
      <dgm:t>
        <a:bodyPr/>
        <a:lstStyle/>
        <a:p>
          <a:endParaRPr lang="en-US"/>
        </a:p>
      </dgm:t>
    </dgm:pt>
    <dgm:pt modelId="{AF242FF7-752A-4F8D-9001-B4C57D6885DA}" type="sibTrans" cxnId="{735F1CE6-A70F-4B3B-9B53-1363AB69F34B}">
      <dgm:prSet/>
      <dgm:spPr/>
      <dgm:t>
        <a:bodyPr/>
        <a:lstStyle/>
        <a:p>
          <a:endParaRPr lang="en-US"/>
        </a:p>
      </dgm:t>
    </dgm:pt>
    <dgm:pt modelId="{3B993081-6541-4D01-AAA1-F7474DA25231}">
      <dgm:prSet/>
      <dgm:spPr/>
      <dgm:t>
        <a:bodyPr/>
        <a:lstStyle/>
        <a:p>
          <a:r>
            <a:rPr lang="en-US" dirty="0"/>
            <a:t>Plaintiffs do not have to prove that the defendant’s negligence was the only or predominant cause of the injury - </a:t>
          </a:r>
          <a:r>
            <a:rPr lang="en-US" i="1" u="none" dirty="0"/>
            <a:t>O’Connor v. </a:t>
          </a:r>
          <a:r>
            <a:rPr lang="en-US" i="1" u="none" dirty="0" err="1"/>
            <a:t>Raymark</a:t>
          </a:r>
          <a:r>
            <a:rPr lang="en-US" i="1" u="none" dirty="0"/>
            <a:t> Indus., Inc.</a:t>
          </a:r>
          <a:r>
            <a:rPr lang="en-US" dirty="0"/>
            <a:t>, 401 Mass. 586, 591-92 (1998). </a:t>
          </a:r>
        </a:p>
      </dgm:t>
    </dgm:pt>
    <dgm:pt modelId="{B1761154-9045-433F-B7E8-9C59FD1AD527}" type="parTrans" cxnId="{F1E96892-8FB3-4668-B733-AE1811AE0890}">
      <dgm:prSet/>
      <dgm:spPr/>
      <dgm:t>
        <a:bodyPr/>
        <a:lstStyle/>
        <a:p>
          <a:endParaRPr lang="en-US"/>
        </a:p>
      </dgm:t>
    </dgm:pt>
    <dgm:pt modelId="{67125919-DC55-41E4-B320-2B6390E08A59}" type="sibTrans" cxnId="{F1E96892-8FB3-4668-B733-AE1811AE0890}">
      <dgm:prSet/>
      <dgm:spPr/>
      <dgm:t>
        <a:bodyPr/>
        <a:lstStyle/>
        <a:p>
          <a:endParaRPr lang="en-US"/>
        </a:p>
      </dgm:t>
    </dgm:pt>
    <dgm:pt modelId="{D846FF72-A23C-4E50-8A2D-BEE2928E33CE}">
      <dgm:prSet/>
      <dgm:spPr/>
      <dgm:t>
        <a:bodyPr/>
        <a:lstStyle/>
        <a:p>
          <a:r>
            <a:rPr lang="en-US" dirty="0"/>
            <a:t>Did it make a difference in the result?</a:t>
          </a:r>
        </a:p>
      </dgm:t>
    </dgm:pt>
    <dgm:pt modelId="{6D5F7FAE-0D5A-41C1-B7B1-6DA22CF7BDCA}" type="parTrans" cxnId="{EADE50C5-31D4-48B5-BD24-CD922D17DA0A}">
      <dgm:prSet/>
      <dgm:spPr/>
      <dgm:t>
        <a:bodyPr/>
        <a:lstStyle/>
        <a:p>
          <a:endParaRPr lang="en-US"/>
        </a:p>
      </dgm:t>
    </dgm:pt>
    <dgm:pt modelId="{DC1B023E-5E82-4F27-9E69-5C20871B8DBE}" type="sibTrans" cxnId="{EADE50C5-31D4-48B5-BD24-CD922D17DA0A}">
      <dgm:prSet/>
      <dgm:spPr/>
      <dgm:t>
        <a:bodyPr/>
        <a:lstStyle/>
        <a:p>
          <a:endParaRPr lang="en-US"/>
        </a:p>
      </dgm:t>
    </dgm:pt>
    <dgm:pt modelId="{09C6D6D9-E773-4BC4-9E7B-9BBF2227DB3B}">
      <dgm:prSet/>
      <dgm:spPr/>
      <dgm:t>
        <a:bodyPr/>
        <a:lstStyle/>
        <a:p>
          <a:r>
            <a:rPr lang="en-US" b="1" dirty="0"/>
            <a:t>BUT FOR</a:t>
          </a:r>
        </a:p>
      </dgm:t>
    </dgm:pt>
    <dgm:pt modelId="{71358FB8-2EC8-4B29-A157-115D9190BBBC}" type="parTrans" cxnId="{7A0D5563-3E14-4088-B969-ACFD585875E1}">
      <dgm:prSet/>
      <dgm:spPr/>
      <dgm:t>
        <a:bodyPr/>
        <a:lstStyle/>
        <a:p>
          <a:endParaRPr lang="en-US"/>
        </a:p>
      </dgm:t>
    </dgm:pt>
    <dgm:pt modelId="{0262F467-FB7B-465B-829B-F1EA5852D1CC}" type="sibTrans" cxnId="{7A0D5563-3E14-4088-B969-ACFD585875E1}">
      <dgm:prSet/>
      <dgm:spPr/>
      <dgm:t>
        <a:bodyPr/>
        <a:lstStyle/>
        <a:p>
          <a:endParaRPr lang="en-US"/>
        </a:p>
      </dgm:t>
    </dgm:pt>
    <dgm:pt modelId="{443F5150-C35C-4852-8D3C-A185ED2F0580}">
      <dgm:prSet/>
      <dgm:spPr/>
      <dgm:t>
        <a:bodyPr/>
        <a:lstStyle/>
        <a:p>
          <a:r>
            <a:rPr lang="en-US" dirty="0"/>
            <a:t>The defendant’s conduct was a cause of the plaintiff’s harm if the harm would not have occurred absent the defendant’s negligence. In other words, if the harm would have happened anyway, the defendant is not liable. – Mass Super. Ct. Civil Practice Jury Instructions</a:t>
          </a:r>
        </a:p>
      </dgm:t>
    </dgm:pt>
    <dgm:pt modelId="{F6A2E7B6-E71F-428F-B00A-E25A3F00353E}" type="parTrans" cxnId="{601838F3-6948-4187-A67D-2814C2160F1B}">
      <dgm:prSet/>
      <dgm:spPr/>
      <dgm:t>
        <a:bodyPr/>
        <a:lstStyle/>
        <a:p>
          <a:endParaRPr lang="en-US"/>
        </a:p>
      </dgm:t>
    </dgm:pt>
    <dgm:pt modelId="{CF023641-7269-405C-9DBD-46ED375DA646}" type="sibTrans" cxnId="{601838F3-6948-4187-A67D-2814C2160F1B}">
      <dgm:prSet/>
      <dgm:spPr/>
      <dgm:t>
        <a:bodyPr/>
        <a:lstStyle/>
        <a:p>
          <a:endParaRPr lang="en-US"/>
        </a:p>
      </dgm:t>
    </dgm:pt>
    <dgm:pt modelId="{340A9DBF-BC52-2D41-9209-55238038FCDF}">
      <dgm:prSet/>
      <dgm:spPr/>
      <dgm:t>
        <a:bodyPr/>
        <a:lstStyle/>
        <a:p>
          <a:endParaRPr lang="en-US" dirty="0"/>
        </a:p>
      </dgm:t>
    </dgm:pt>
    <dgm:pt modelId="{65881977-7F0A-E745-B1AE-752B06648203}" type="parTrans" cxnId="{8D5F51EC-5E14-F74E-82AF-0B4B943CAE16}">
      <dgm:prSet/>
      <dgm:spPr/>
      <dgm:t>
        <a:bodyPr/>
        <a:lstStyle/>
        <a:p>
          <a:endParaRPr lang="en-US"/>
        </a:p>
      </dgm:t>
    </dgm:pt>
    <dgm:pt modelId="{F4C248FF-4A00-DC49-825B-BCB108879910}" type="sibTrans" cxnId="{8D5F51EC-5E14-F74E-82AF-0B4B943CAE16}">
      <dgm:prSet/>
      <dgm:spPr/>
      <dgm:t>
        <a:bodyPr/>
        <a:lstStyle/>
        <a:p>
          <a:endParaRPr lang="en-US"/>
        </a:p>
      </dgm:t>
    </dgm:pt>
    <dgm:pt modelId="{0A20F1F5-DB4F-1346-8B1D-2788E9E3ABF1}" type="pres">
      <dgm:prSet presAssocID="{FDB02BB1-1FAC-405A-B8B1-E000860260FA}" presName="Name0" presStyleCnt="0">
        <dgm:presLayoutVars>
          <dgm:dir/>
          <dgm:animLvl val="lvl"/>
          <dgm:resizeHandles val="exact"/>
        </dgm:presLayoutVars>
      </dgm:prSet>
      <dgm:spPr/>
    </dgm:pt>
    <dgm:pt modelId="{F4401735-B659-AF46-8278-19710CC2EAD7}" type="pres">
      <dgm:prSet presAssocID="{FE704845-EFA7-4558-B245-C55E1E27BF67}" presName="composite" presStyleCnt="0"/>
      <dgm:spPr/>
    </dgm:pt>
    <dgm:pt modelId="{0EB65F17-A6CD-3643-9DF2-64D9BAEACAE1}" type="pres">
      <dgm:prSet presAssocID="{FE704845-EFA7-4558-B245-C55E1E27BF67}" presName="parTx" presStyleLbl="alignNode1" presStyleIdx="0" presStyleCnt="2">
        <dgm:presLayoutVars>
          <dgm:chMax val="0"/>
          <dgm:chPref val="0"/>
          <dgm:bulletEnabled val="1"/>
        </dgm:presLayoutVars>
      </dgm:prSet>
      <dgm:spPr/>
    </dgm:pt>
    <dgm:pt modelId="{F60A54CD-BD9A-6541-B3F0-34FE52E0C4B3}" type="pres">
      <dgm:prSet presAssocID="{FE704845-EFA7-4558-B245-C55E1E27BF67}" presName="desTx" presStyleLbl="alignAccFollowNode1" presStyleIdx="0" presStyleCnt="2">
        <dgm:presLayoutVars>
          <dgm:bulletEnabled val="1"/>
        </dgm:presLayoutVars>
      </dgm:prSet>
      <dgm:spPr/>
    </dgm:pt>
    <dgm:pt modelId="{AFB3D8C1-F05F-F344-B408-91354EC7781C}" type="pres">
      <dgm:prSet presAssocID="{AF242FF7-752A-4F8D-9001-B4C57D6885DA}" presName="space" presStyleCnt="0"/>
      <dgm:spPr/>
    </dgm:pt>
    <dgm:pt modelId="{853FBBAA-786D-DE48-9EB4-431EABA349AE}" type="pres">
      <dgm:prSet presAssocID="{09C6D6D9-E773-4BC4-9E7B-9BBF2227DB3B}" presName="composite" presStyleCnt="0"/>
      <dgm:spPr/>
    </dgm:pt>
    <dgm:pt modelId="{36BFA397-F979-B343-B3BF-8BAC9A3E3425}" type="pres">
      <dgm:prSet presAssocID="{09C6D6D9-E773-4BC4-9E7B-9BBF2227DB3B}" presName="parTx" presStyleLbl="alignNode1" presStyleIdx="1" presStyleCnt="2">
        <dgm:presLayoutVars>
          <dgm:chMax val="0"/>
          <dgm:chPref val="0"/>
          <dgm:bulletEnabled val="1"/>
        </dgm:presLayoutVars>
      </dgm:prSet>
      <dgm:spPr/>
    </dgm:pt>
    <dgm:pt modelId="{8021163F-04C1-9E49-9BE9-21B89EED7D91}" type="pres">
      <dgm:prSet presAssocID="{09C6D6D9-E773-4BC4-9E7B-9BBF2227DB3B}" presName="desTx" presStyleLbl="alignAccFollowNode1" presStyleIdx="1" presStyleCnt="2">
        <dgm:presLayoutVars>
          <dgm:bulletEnabled val="1"/>
        </dgm:presLayoutVars>
      </dgm:prSet>
      <dgm:spPr/>
    </dgm:pt>
  </dgm:ptLst>
  <dgm:cxnLst>
    <dgm:cxn modelId="{645FAA1A-2155-B943-934E-90CA4F578415}" type="presOf" srcId="{443F5150-C35C-4852-8D3C-A185ED2F0580}" destId="{8021163F-04C1-9E49-9BE9-21B89EED7D91}" srcOrd="0" destOrd="0" presId="urn:microsoft.com/office/officeart/2005/8/layout/hList1"/>
    <dgm:cxn modelId="{712FCE3F-3CD4-1F4A-AEF0-6FC24248B926}" type="presOf" srcId="{FE704845-EFA7-4558-B245-C55E1E27BF67}" destId="{0EB65F17-A6CD-3643-9DF2-64D9BAEACAE1}" srcOrd="0" destOrd="0" presId="urn:microsoft.com/office/officeart/2005/8/layout/hList1"/>
    <dgm:cxn modelId="{6C958857-6B59-1047-98C1-B24953D6F648}" type="presOf" srcId="{FDB02BB1-1FAC-405A-B8B1-E000860260FA}" destId="{0A20F1F5-DB4F-1346-8B1D-2788E9E3ABF1}" srcOrd="0" destOrd="0" presId="urn:microsoft.com/office/officeart/2005/8/layout/hList1"/>
    <dgm:cxn modelId="{B705B05D-DDC9-B94D-99B8-347374FC2A24}" type="presOf" srcId="{3B993081-6541-4D01-AAA1-F7474DA25231}" destId="{F60A54CD-BD9A-6541-B3F0-34FE52E0C4B3}" srcOrd="0" destOrd="0" presId="urn:microsoft.com/office/officeart/2005/8/layout/hList1"/>
    <dgm:cxn modelId="{7A0D5563-3E14-4088-B969-ACFD585875E1}" srcId="{FDB02BB1-1FAC-405A-B8B1-E000860260FA}" destId="{09C6D6D9-E773-4BC4-9E7B-9BBF2227DB3B}" srcOrd="1" destOrd="0" parTransId="{71358FB8-2EC8-4B29-A157-115D9190BBBC}" sibTransId="{0262F467-FB7B-465B-829B-F1EA5852D1CC}"/>
    <dgm:cxn modelId="{7576F98E-3164-3D48-A4D7-2F1D79A04903}" type="presOf" srcId="{340A9DBF-BC52-2D41-9209-55238038FCDF}" destId="{F60A54CD-BD9A-6541-B3F0-34FE52E0C4B3}" srcOrd="0" destOrd="1" presId="urn:microsoft.com/office/officeart/2005/8/layout/hList1"/>
    <dgm:cxn modelId="{F1E96892-8FB3-4668-B733-AE1811AE0890}" srcId="{FE704845-EFA7-4558-B245-C55E1E27BF67}" destId="{3B993081-6541-4D01-AAA1-F7474DA25231}" srcOrd="0" destOrd="0" parTransId="{B1761154-9045-433F-B7E8-9C59FD1AD527}" sibTransId="{67125919-DC55-41E4-B320-2B6390E08A59}"/>
    <dgm:cxn modelId="{29124598-1127-B448-9CDF-011879383C56}" type="presOf" srcId="{D846FF72-A23C-4E50-8A2D-BEE2928E33CE}" destId="{F60A54CD-BD9A-6541-B3F0-34FE52E0C4B3}" srcOrd="0" destOrd="2" presId="urn:microsoft.com/office/officeart/2005/8/layout/hList1"/>
    <dgm:cxn modelId="{EADE50C5-31D4-48B5-BD24-CD922D17DA0A}" srcId="{FE704845-EFA7-4558-B245-C55E1E27BF67}" destId="{D846FF72-A23C-4E50-8A2D-BEE2928E33CE}" srcOrd="2" destOrd="0" parTransId="{6D5F7FAE-0D5A-41C1-B7B1-6DA22CF7BDCA}" sibTransId="{DC1B023E-5E82-4F27-9E69-5C20871B8DBE}"/>
    <dgm:cxn modelId="{735F1CE6-A70F-4B3B-9B53-1363AB69F34B}" srcId="{FDB02BB1-1FAC-405A-B8B1-E000860260FA}" destId="{FE704845-EFA7-4558-B245-C55E1E27BF67}" srcOrd="0" destOrd="0" parTransId="{5B0CCF78-DC55-4CE5-AEA8-4C44451FECA3}" sibTransId="{AF242FF7-752A-4F8D-9001-B4C57D6885DA}"/>
    <dgm:cxn modelId="{8D5F51EC-5E14-F74E-82AF-0B4B943CAE16}" srcId="{FE704845-EFA7-4558-B245-C55E1E27BF67}" destId="{340A9DBF-BC52-2D41-9209-55238038FCDF}" srcOrd="1" destOrd="0" parTransId="{65881977-7F0A-E745-B1AE-752B06648203}" sibTransId="{F4C248FF-4A00-DC49-825B-BCB108879910}"/>
    <dgm:cxn modelId="{601838F3-6948-4187-A67D-2814C2160F1B}" srcId="{09C6D6D9-E773-4BC4-9E7B-9BBF2227DB3B}" destId="{443F5150-C35C-4852-8D3C-A185ED2F0580}" srcOrd="0" destOrd="0" parTransId="{F6A2E7B6-E71F-428F-B00A-E25A3F00353E}" sibTransId="{CF023641-7269-405C-9DBD-46ED375DA646}"/>
    <dgm:cxn modelId="{7F30CEF6-0CE7-4D4D-856A-362101906543}" type="presOf" srcId="{09C6D6D9-E773-4BC4-9E7B-9BBF2227DB3B}" destId="{36BFA397-F979-B343-B3BF-8BAC9A3E3425}" srcOrd="0" destOrd="0" presId="urn:microsoft.com/office/officeart/2005/8/layout/hList1"/>
    <dgm:cxn modelId="{FEA00217-6D8A-9C44-AFFA-8CCCA34F543C}" type="presParOf" srcId="{0A20F1F5-DB4F-1346-8B1D-2788E9E3ABF1}" destId="{F4401735-B659-AF46-8278-19710CC2EAD7}" srcOrd="0" destOrd="0" presId="urn:microsoft.com/office/officeart/2005/8/layout/hList1"/>
    <dgm:cxn modelId="{B75210BB-6D84-2043-BF2B-4E4C6EAD702C}" type="presParOf" srcId="{F4401735-B659-AF46-8278-19710CC2EAD7}" destId="{0EB65F17-A6CD-3643-9DF2-64D9BAEACAE1}" srcOrd="0" destOrd="0" presId="urn:microsoft.com/office/officeart/2005/8/layout/hList1"/>
    <dgm:cxn modelId="{F9F6FB7F-D83D-4240-92BF-594661E89934}" type="presParOf" srcId="{F4401735-B659-AF46-8278-19710CC2EAD7}" destId="{F60A54CD-BD9A-6541-B3F0-34FE52E0C4B3}" srcOrd="1" destOrd="0" presId="urn:microsoft.com/office/officeart/2005/8/layout/hList1"/>
    <dgm:cxn modelId="{151987D6-2220-574D-9AC9-DEDF4EF6EE4E}" type="presParOf" srcId="{0A20F1F5-DB4F-1346-8B1D-2788E9E3ABF1}" destId="{AFB3D8C1-F05F-F344-B408-91354EC7781C}" srcOrd="1" destOrd="0" presId="urn:microsoft.com/office/officeart/2005/8/layout/hList1"/>
    <dgm:cxn modelId="{347F6BCF-2687-AC4B-8A05-35FB42F573F8}" type="presParOf" srcId="{0A20F1F5-DB4F-1346-8B1D-2788E9E3ABF1}" destId="{853FBBAA-786D-DE48-9EB4-431EABA349AE}" srcOrd="2" destOrd="0" presId="urn:microsoft.com/office/officeart/2005/8/layout/hList1"/>
    <dgm:cxn modelId="{F293A6E8-87D8-C24E-9CFE-740D0FF655EC}" type="presParOf" srcId="{853FBBAA-786D-DE48-9EB4-431EABA349AE}" destId="{36BFA397-F979-B343-B3BF-8BAC9A3E3425}" srcOrd="0" destOrd="0" presId="urn:microsoft.com/office/officeart/2005/8/layout/hList1"/>
    <dgm:cxn modelId="{6E9A2042-2619-E947-BCCA-11C7410399A8}" type="presParOf" srcId="{853FBBAA-786D-DE48-9EB4-431EABA349AE}" destId="{8021163F-04C1-9E49-9BE9-21B89EED7D9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43D2AD2-709A-49BE-8665-C6250495E2FA}" type="doc">
      <dgm:prSet loTypeId="urn:microsoft.com/office/officeart/2005/8/layout/process4" loCatId="process" qsTypeId="urn:microsoft.com/office/officeart/2005/8/quickstyle/simple1" qsCatId="simple" csTypeId="urn:microsoft.com/office/officeart/2005/8/colors/colorful4" csCatId="colorful" phldr="1"/>
      <dgm:spPr/>
      <dgm:t>
        <a:bodyPr/>
        <a:lstStyle/>
        <a:p>
          <a:endParaRPr lang="en-US"/>
        </a:p>
      </dgm:t>
    </dgm:pt>
    <dgm:pt modelId="{29BFD9C2-9996-407A-A25B-23E9E68181E8}">
      <dgm:prSet custT="1"/>
      <dgm:spPr/>
      <dgm:t>
        <a:bodyPr/>
        <a:lstStyle/>
        <a:p>
          <a:r>
            <a:rPr lang="en-US" sz="5400" b="1" u="sng" dirty="0"/>
            <a:t>Multiple Causes</a:t>
          </a:r>
          <a:endParaRPr lang="en-US" sz="5400" dirty="0"/>
        </a:p>
      </dgm:t>
    </dgm:pt>
    <dgm:pt modelId="{86F7C0FE-95BB-4F15-B5FA-90CE19A56DB6}" type="parTrans" cxnId="{2BA4AF67-25DF-4A2C-8522-56D219C25B75}">
      <dgm:prSet/>
      <dgm:spPr/>
      <dgm:t>
        <a:bodyPr/>
        <a:lstStyle/>
        <a:p>
          <a:endParaRPr lang="en-US"/>
        </a:p>
      </dgm:t>
    </dgm:pt>
    <dgm:pt modelId="{9A088D3A-769B-407C-8F68-91CCCF8D32B1}" type="sibTrans" cxnId="{2BA4AF67-25DF-4A2C-8522-56D219C25B75}">
      <dgm:prSet/>
      <dgm:spPr/>
      <dgm:t>
        <a:bodyPr/>
        <a:lstStyle/>
        <a:p>
          <a:endParaRPr lang="en-US"/>
        </a:p>
      </dgm:t>
    </dgm:pt>
    <dgm:pt modelId="{B016A074-4B4B-4DF7-95DD-3848A4723B11}">
      <dgm:prSet custT="1"/>
      <dgm:spPr/>
      <dgm:t>
        <a:bodyPr/>
        <a:lstStyle/>
        <a:p>
          <a:r>
            <a:rPr lang="en-US" sz="2400" dirty="0"/>
            <a:t>“we conclude that a </a:t>
          </a:r>
          <a:r>
            <a:rPr lang="en-US" sz="2400" b="1" i="1" dirty="0"/>
            <a:t>but-for</a:t>
          </a:r>
          <a:r>
            <a:rPr lang="en-US" sz="2400" i="1" dirty="0"/>
            <a:t> </a:t>
          </a:r>
          <a:r>
            <a:rPr lang="en-US" sz="2400" dirty="0"/>
            <a:t>standard, rather than a substantial factor standard, is the appropriate standard for </a:t>
          </a:r>
          <a:r>
            <a:rPr lang="en-US" sz="2400" b="1" i="1" dirty="0"/>
            <a:t>factual causation</a:t>
          </a:r>
          <a:r>
            <a:rPr lang="en-US" sz="2400" dirty="0"/>
            <a:t> in negligence cases involving multiple alleged causes of the harm.” </a:t>
          </a:r>
          <a:r>
            <a:rPr lang="en-US" sz="2400" u="sng" dirty="0" err="1"/>
            <a:t>Doull</a:t>
          </a:r>
          <a:r>
            <a:rPr lang="en-US" sz="2400" dirty="0"/>
            <a:t>, at *9 (emphasis added).</a:t>
          </a:r>
        </a:p>
      </dgm:t>
    </dgm:pt>
    <dgm:pt modelId="{139A106D-06B4-47EB-8810-0A88DB3478AD}" type="parTrans" cxnId="{B24CC7C0-3B5A-477E-8095-3E813D721C23}">
      <dgm:prSet/>
      <dgm:spPr/>
      <dgm:t>
        <a:bodyPr/>
        <a:lstStyle/>
        <a:p>
          <a:endParaRPr lang="en-US"/>
        </a:p>
      </dgm:t>
    </dgm:pt>
    <dgm:pt modelId="{7B9231F4-B3A7-4575-B161-1477B7129F16}" type="sibTrans" cxnId="{B24CC7C0-3B5A-477E-8095-3E813D721C23}">
      <dgm:prSet/>
      <dgm:spPr/>
      <dgm:t>
        <a:bodyPr/>
        <a:lstStyle/>
        <a:p>
          <a:endParaRPr lang="en-US"/>
        </a:p>
      </dgm:t>
    </dgm:pt>
    <dgm:pt modelId="{A641EBA9-880D-5144-AF4B-78AA6A56CF28}" type="pres">
      <dgm:prSet presAssocID="{443D2AD2-709A-49BE-8665-C6250495E2FA}" presName="Name0" presStyleCnt="0">
        <dgm:presLayoutVars>
          <dgm:dir/>
          <dgm:animLvl val="lvl"/>
          <dgm:resizeHandles val="exact"/>
        </dgm:presLayoutVars>
      </dgm:prSet>
      <dgm:spPr/>
    </dgm:pt>
    <dgm:pt modelId="{18697A41-2C31-5840-A102-1D20C7E23ED1}" type="pres">
      <dgm:prSet presAssocID="{B016A074-4B4B-4DF7-95DD-3848A4723B11}" presName="boxAndChildren" presStyleCnt="0"/>
      <dgm:spPr/>
    </dgm:pt>
    <dgm:pt modelId="{DEC6E58F-8740-4444-91C3-C8EBB02151FD}" type="pres">
      <dgm:prSet presAssocID="{B016A074-4B4B-4DF7-95DD-3848A4723B11}" presName="parentTextBox" presStyleLbl="node1" presStyleIdx="0" presStyleCnt="2"/>
      <dgm:spPr/>
    </dgm:pt>
    <dgm:pt modelId="{7686F67D-6EDD-524F-95F2-4379DD55D897}" type="pres">
      <dgm:prSet presAssocID="{9A088D3A-769B-407C-8F68-91CCCF8D32B1}" presName="sp" presStyleCnt="0"/>
      <dgm:spPr/>
    </dgm:pt>
    <dgm:pt modelId="{A9DA1BBE-9698-664E-9302-5C8DA78EAD2A}" type="pres">
      <dgm:prSet presAssocID="{29BFD9C2-9996-407A-A25B-23E9E68181E8}" presName="arrowAndChildren" presStyleCnt="0"/>
      <dgm:spPr/>
    </dgm:pt>
    <dgm:pt modelId="{0A3BA397-7FBF-3E43-8F8A-E7AF62FD6585}" type="pres">
      <dgm:prSet presAssocID="{29BFD9C2-9996-407A-A25B-23E9E68181E8}" presName="parentTextArrow" presStyleLbl="node1" presStyleIdx="1" presStyleCnt="2" custLinFactNeighborY="-1032"/>
      <dgm:spPr/>
    </dgm:pt>
  </dgm:ptLst>
  <dgm:cxnLst>
    <dgm:cxn modelId="{6D2CBE37-64FA-554A-A729-0EAE976F0735}" type="presOf" srcId="{29BFD9C2-9996-407A-A25B-23E9E68181E8}" destId="{0A3BA397-7FBF-3E43-8F8A-E7AF62FD6585}" srcOrd="0" destOrd="0" presId="urn:microsoft.com/office/officeart/2005/8/layout/process4"/>
    <dgm:cxn modelId="{4BB52854-47D5-2F4A-BC12-E253B44153DF}" type="presOf" srcId="{B016A074-4B4B-4DF7-95DD-3848A4723B11}" destId="{DEC6E58F-8740-4444-91C3-C8EBB02151FD}" srcOrd="0" destOrd="0" presId="urn:microsoft.com/office/officeart/2005/8/layout/process4"/>
    <dgm:cxn modelId="{2BA4AF67-25DF-4A2C-8522-56D219C25B75}" srcId="{443D2AD2-709A-49BE-8665-C6250495E2FA}" destId="{29BFD9C2-9996-407A-A25B-23E9E68181E8}" srcOrd="0" destOrd="0" parTransId="{86F7C0FE-95BB-4F15-B5FA-90CE19A56DB6}" sibTransId="{9A088D3A-769B-407C-8F68-91CCCF8D32B1}"/>
    <dgm:cxn modelId="{A665928E-0C6B-EF4C-A1B3-127BACCBC1C6}" type="presOf" srcId="{443D2AD2-709A-49BE-8665-C6250495E2FA}" destId="{A641EBA9-880D-5144-AF4B-78AA6A56CF28}" srcOrd="0" destOrd="0" presId="urn:microsoft.com/office/officeart/2005/8/layout/process4"/>
    <dgm:cxn modelId="{B24CC7C0-3B5A-477E-8095-3E813D721C23}" srcId="{443D2AD2-709A-49BE-8665-C6250495E2FA}" destId="{B016A074-4B4B-4DF7-95DD-3848A4723B11}" srcOrd="1" destOrd="0" parTransId="{139A106D-06B4-47EB-8810-0A88DB3478AD}" sibTransId="{7B9231F4-B3A7-4575-B161-1477B7129F16}"/>
    <dgm:cxn modelId="{68C3437E-0101-6D48-B33C-66D24B84680B}" type="presParOf" srcId="{A641EBA9-880D-5144-AF4B-78AA6A56CF28}" destId="{18697A41-2C31-5840-A102-1D20C7E23ED1}" srcOrd="0" destOrd="0" presId="urn:microsoft.com/office/officeart/2005/8/layout/process4"/>
    <dgm:cxn modelId="{CCC34DE6-AE0E-384E-AA17-D3DA7F5359AE}" type="presParOf" srcId="{18697A41-2C31-5840-A102-1D20C7E23ED1}" destId="{DEC6E58F-8740-4444-91C3-C8EBB02151FD}" srcOrd="0" destOrd="0" presId="urn:microsoft.com/office/officeart/2005/8/layout/process4"/>
    <dgm:cxn modelId="{05F36795-C5C3-754F-B473-FA8C4058A0B5}" type="presParOf" srcId="{A641EBA9-880D-5144-AF4B-78AA6A56CF28}" destId="{7686F67D-6EDD-524F-95F2-4379DD55D897}" srcOrd="1" destOrd="0" presId="urn:microsoft.com/office/officeart/2005/8/layout/process4"/>
    <dgm:cxn modelId="{704D8A2C-38F7-7545-B359-F7A71937DD89}" type="presParOf" srcId="{A641EBA9-880D-5144-AF4B-78AA6A56CF28}" destId="{A9DA1BBE-9698-664E-9302-5C8DA78EAD2A}" srcOrd="2" destOrd="0" presId="urn:microsoft.com/office/officeart/2005/8/layout/process4"/>
    <dgm:cxn modelId="{F091395D-88D3-EF47-AE15-E7D02F12D3A8}" type="presParOf" srcId="{A9DA1BBE-9698-664E-9302-5C8DA78EAD2A}" destId="{0A3BA397-7FBF-3E43-8F8A-E7AF62FD6585}"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753DF52-88A2-4607-B5EE-17819C815978}" type="doc">
      <dgm:prSet loTypeId="urn:microsoft.com/office/officeart/2005/8/layout/process1" loCatId="process" qsTypeId="urn:microsoft.com/office/officeart/2005/8/quickstyle/simple1" qsCatId="simple" csTypeId="urn:microsoft.com/office/officeart/2005/8/colors/colorful5" csCatId="colorful" phldr="1"/>
      <dgm:spPr/>
      <dgm:t>
        <a:bodyPr/>
        <a:lstStyle/>
        <a:p>
          <a:endParaRPr lang="en-US"/>
        </a:p>
      </dgm:t>
    </dgm:pt>
    <dgm:pt modelId="{EFDD4FB3-6889-46D8-AF20-FE5512330A7D}">
      <dgm:prSet custT="1"/>
      <dgm:spPr/>
      <dgm:t>
        <a:bodyPr/>
        <a:lstStyle/>
        <a:p>
          <a:r>
            <a:rPr lang="en-US" sz="2000" dirty="0"/>
            <a:t>“In . . . multiple sufficient causes the jury should receive additional instructions on factual causation” beginning with “the illustration from the Restatement (Third) of the twin fires so that the complicated concept can be more easily understood by the jury.” </a:t>
          </a:r>
          <a:r>
            <a:rPr lang="en-US" sz="2000" u="sng" dirty="0" err="1"/>
            <a:t>Doull</a:t>
          </a:r>
          <a:r>
            <a:rPr lang="en-US" sz="2000" dirty="0"/>
            <a:t>, at *10. </a:t>
          </a:r>
        </a:p>
      </dgm:t>
    </dgm:pt>
    <dgm:pt modelId="{64ABC721-C591-4DD5-ABB8-351F2A3A40D6}" type="parTrans" cxnId="{9A11A3FC-D56C-471A-8F16-102A98867285}">
      <dgm:prSet/>
      <dgm:spPr/>
      <dgm:t>
        <a:bodyPr/>
        <a:lstStyle/>
        <a:p>
          <a:endParaRPr lang="en-US"/>
        </a:p>
      </dgm:t>
    </dgm:pt>
    <dgm:pt modelId="{6EAADE43-B88C-40DC-9E87-D242AD9D40E4}" type="sibTrans" cxnId="{9A11A3FC-D56C-471A-8F16-102A98867285}">
      <dgm:prSet/>
      <dgm:spPr/>
      <dgm:t>
        <a:bodyPr/>
        <a:lstStyle/>
        <a:p>
          <a:endParaRPr lang="en-US"/>
        </a:p>
      </dgm:t>
    </dgm:pt>
    <dgm:pt modelId="{12AFC4F0-871E-493D-B4E4-A4330B29AA46}">
      <dgm:prSet custT="1"/>
      <dgm:spPr/>
      <dgm:t>
        <a:bodyPr/>
        <a:lstStyle/>
        <a:p>
          <a:r>
            <a:rPr lang="en-US" sz="2000" dirty="0"/>
            <a:t>“…‘A defendant whose tortious act was fully capable of causing the plaintiff’s harm should not escape liability merely because of the happenstance of another sufficient cause…, operating at the same time.’ The jury should then be instructed that when ‘there are two or more competing causes, like the twin fires, each of which is sufficient without the other to cause the harm and each of which is in operation at the time of the plaintiff’s harm occurs, the factual causation requirement is satisfied.” </a:t>
          </a:r>
          <a:r>
            <a:rPr lang="en-US" sz="2000" u="sng" dirty="0"/>
            <a:t>Id</a:t>
          </a:r>
          <a:r>
            <a:rPr lang="en-US" sz="2000" dirty="0"/>
            <a:t>.</a:t>
          </a:r>
        </a:p>
      </dgm:t>
    </dgm:pt>
    <dgm:pt modelId="{3D5BC3EC-F290-4AB9-BEFB-B378FC5FFD87}" type="parTrans" cxnId="{B78C877E-44A9-47D6-8AE0-7C2F117C99AC}">
      <dgm:prSet/>
      <dgm:spPr/>
      <dgm:t>
        <a:bodyPr/>
        <a:lstStyle/>
        <a:p>
          <a:endParaRPr lang="en-US"/>
        </a:p>
      </dgm:t>
    </dgm:pt>
    <dgm:pt modelId="{DADE5A46-B514-4C35-9FDA-0F089E2B7D1C}" type="sibTrans" cxnId="{B78C877E-44A9-47D6-8AE0-7C2F117C99AC}">
      <dgm:prSet/>
      <dgm:spPr/>
      <dgm:t>
        <a:bodyPr/>
        <a:lstStyle/>
        <a:p>
          <a:endParaRPr lang="en-US"/>
        </a:p>
      </dgm:t>
    </dgm:pt>
    <dgm:pt modelId="{73DF1855-8502-084A-818E-02EABCEFC750}" type="pres">
      <dgm:prSet presAssocID="{F753DF52-88A2-4607-B5EE-17819C815978}" presName="Name0" presStyleCnt="0">
        <dgm:presLayoutVars>
          <dgm:dir/>
          <dgm:resizeHandles val="exact"/>
        </dgm:presLayoutVars>
      </dgm:prSet>
      <dgm:spPr/>
    </dgm:pt>
    <dgm:pt modelId="{8F00C7BA-4DCB-3B46-81A5-BC11FCE57ED0}" type="pres">
      <dgm:prSet presAssocID="{EFDD4FB3-6889-46D8-AF20-FE5512330A7D}" presName="node" presStyleLbl="node1" presStyleIdx="0" presStyleCnt="2" custScaleX="118284" custScaleY="138642" custLinFactNeighborX="1658" custLinFactNeighborY="1401">
        <dgm:presLayoutVars>
          <dgm:bulletEnabled val="1"/>
        </dgm:presLayoutVars>
      </dgm:prSet>
      <dgm:spPr/>
    </dgm:pt>
    <dgm:pt modelId="{90BAF2F9-A674-DF42-AC28-A4EB48700B9D}" type="pres">
      <dgm:prSet presAssocID="{6EAADE43-B88C-40DC-9E87-D242AD9D40E4}" presName="sibTrans" presStyleLbl="sibTrans2D1" presStyleIdx="0" presStyleCnt="1"/>
      <dgm:spPr/>
    </dgm:pt>
    <dgm:pt modelId="{FC019A2C-2FB3-9948-958F-81000351FE54}" type="pres">
      <dgm:prSet presAssocID="{6EAADE43-B88C-40DC-9E87-D242AD9D40E4}" presName="connectorText" presStyleLbl="sibTrans2D1" presStyleIdx="0" presStyleCnt="1"/>
      <dgm:spPr/>
    </dgm:pt>
    <dgm:pt modelId="{99D9569E-981B-4D4C-BF7C-969A3B6479BD}" type="pres">
      <dgm:prSet presAssocID="{12AFC4F0-871E-493D-B4E4-A4330B29AA46}" presName="node" presStyleLbl="node1" presStyleIdx="1" presStyleCnt="2" custScaleX="121417" custScaleY="134428">
        <dgm:presLayoutVars>
          <dgm:bulletEnabled val="1"/>
        </dgm:presLayoutVars>
      </dgm:prSet>
      <dgm:spPr/>
    </dgm:pt>
  </dgm:ptLst>
  <dgm:cxnLst>
    <dgm:cxn modelId="{50F41F28-DA45-7A4D-949C-9D3E242FA197}" type="presOf" srcId="{6EAADE43-B88C-40DC-9E87-D242AD9D40E4}" destId="{FC019A2C-2FB3-9948-958F-81000351FE54}" srcOrd="1" destOrd="0" presId="urn:microsoft.com/office/officeart/2005/8/layout/process1"/>
    <dgm:cxn modelId="{4A0CD741-A5EC-C54A-8B6D-0A5D63E86373}" type="presOf" srcId="{EFDD4FB3-6889-46D8-AF20-FE5512330A7D}" destId="{8F00C7BA-4DCB-3B46-81A5-BC11FCE57ED0}" srcOrd="0" destOrd="0" presId="urn:microsoft.com/office/officeart/2005/8/layout/process1"/>
    <dgm:cxn modelId="{D0FA6C7A-04CB-4545-9B18-CD5199F67146}" type="presOf" srcId="{6EAADE43-B88C-40DC-9E87-D242AD9D40E4}" destId="{90BAF2F9-A674-DF42-AC28-A4EB48700B9D}" srcOrd="0" destOrd="0" presId="urn:microsoft.com/office/officeart/2005/8/layout/process1"/>
    <dgm:cxn modelId="{B78C877E-44A9-47D6-8AE0-7C2F117C99AC}" srcId="{F753DF52-88A2-4607-B5EE-17819C815978}" destId="{12AFC4F0-871E-493D-B4E4-A4330B29AA46}" srcOrd="1" destOrd="0" parTransId="{3D5BC3EC-F290-4AB9-BEFB-B378FC5FFD87}" sibTransId="{DADE5A46-B514-4C35-9FDA-0F089E2B7D1C}"/>
    <dgm:cxn modelId="{64FAECB7-CE49-2A4A-A801-61A08F191BCE}" type="presOf" srcId="{F753DF52-88A2-4607-B5EE-17819C815978}" destId="{73DF1855-8502-084A-818E-02EABCEFC750}" srcOrd="0" destOrd="0" presId="urn:microsoft.com/office/officeart/2005/8/layout/process1"/>
    <dgm:cxn modelId="{64E055C2-14A0-6D40-8F87-56EA7D5A01AB}" type="presOf" srcId="{12AFC4F0-871E-493D-B4E4-A4330B29AA46}" destId="{99D9569E-981B-4D4C-BF7C-969A3B6479BD}" srcOrd="0" destOrd="0" presId="urn:microsoft.com/office/officeart/2005/8/layout/process1"/>
    <dgm:cxn modelId="{9A11A3FC-D56C-471A-8F16-102A98867285}" srcId="{F753DF52-88A2-4607-B5EE-17819C815978}" destId="{EFDD4FB3-6889-46D8-AF20-FE5512330A7D}" srcOrd="0" destOrd="0" parTransId="{64ABC721-C591-4DD5-ABB8-351F2A3A40D6}" sibTransId="{6EAADE43-B88C-40DC-9E87-D242AD9D40E4}"/>
    <dgm:cxn modelId="{4182FA32-A5B7-A24E-B1FB-0B160DA97FC8}" type="presParOf" srcId="{73DF1855-8502-084A-818E-02EABCEFC750}" destId="{8F00C7BA-4DCB-3B46-81A5-BC11FCE57ED0}" srcOrd="0" destOrd="0" presId="urn:microsoft.com/office/officeart/2005/8/layout/process1"/>
    <dgm:cxn modelId="{0A7557D0-4EBD-D044-871D-08EF71914ACD}" type="presParOf" srcId="{73DF1855-8502-084A-818E-02EABCEFC750}" destId="{90BAF2F9-A674-DF42-AC28-A4EB48700B9D}" srcOrd="1" destOrd="0" presId="urn:microsoft.com/office/officeart/2005/8/layout/process1"/>
    <dgm:cxn modelId="{80481EC4-96DF-E645-9735-21630DC2082B}" type="presParOf" srcId="{90BAF2F9-A674-DF42-AC28-A4EB48700B9D}" destId="{FC019A2C-2FB3-9948-958F-81000351FE54}" srcOrd="0" destOrd="0" presId="urn:microsoft.com/office/officeart/2005/8/layout/process1"/>
    <dgm:cxn modelId="{FD70A834-5BE2-514F-9B02-7B7232D28312}" type="presParOf" srcId="{73DF1855-8502-084A-818E-02EABCEFC750}" destId="{99D9569E-981B-4D4C-BF7C-969A3B6479BD}"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CBEACC9-49F1-4331-A173-72629B889D83}"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49DB5BEA-F87D-4AAA-BAB3-3A13455685DF}">
      <dgm:prSet custT="1"/>
      <dgm:spPr/>
      <dgm:t>
        <a:bodyPr/>
        <a:lstStyle/>
        <a:p>
          <a:pPr>
            <a:lnSpc>
              <a:spcPct val="100000"/>
            </a:lnSpc>
          </a:pPr>
          <a:r>
            <a:rPr lang="en-US" sz="2400" b="1" dirty="0"/>
            <a:t>Unjustly criticized</a:t>
          </a:r>
        </a:p>
      </dgm:t>
    </dgm:pt>
    <dgm:pt modelId="{D79D02A4-7297-4BA4-8547-5B2163422894}" type="parTrans" cxnId="{03F2DA74-923E-439F-BC1B-0D8B9577FCF9}">
      <dgm:prSet/>
      <dgm:spPr/>
      <dgm:t>
        <a:bodyPr/>
        <a:lstStyle/>
        <a:p>
          <a:endParaRPr lang="en-US"/>
        </a:p>
      </dgm:t>
    </dgm:pt>
    <dgm:pt modelId="{8F2972BA-BB72-45D5-8845-25D71B600941}" type="sibTrans" cxnId="{03F2DA74-923E-439F-BC1B-0D8B9577FCF9}">
      <dgm:prSet/>
      <dgm:spPr/>
      <dgm:t>
        <a:bodyPr/>
        <a:lstStyle/>
        <a:p>
          <a:pPr>
            <a:lnSpc>
              <a:spcPct val="100000"/>
            </a:lnSpc>
          </a:pPr>
          <a:endParaRPr lang="en-US"/>
        </a:p>
      </dgm:t>
    </dgm:pt>
    <dgm:pt modelId="{93793535-22A8-4869-8149-107683091E4E}">
      <dgm:prSet custT="1"/>
      <dgm:spPr/>
      <dgm:t>
        <a:bodyPr/>
        <a:lstStyle/>
        <a:p>
          <a:pPr>
            <a:lnSpc>
              <a:spcPct val="100000"/>
            </a:lnSpc>
          </a:pPr>
          <a:r>
            <a:rPr lang="en-US" sz="2400" b="1" dirty="0"/>
            <a:t>Mirrors plaintiffs’ claims which call for jurors to ask “what-if” questions</a:t>
          </a:r>
        </a:p>
      </dgm:t>
    </dgm:pt>
    <dgm:pt modelId="{83EBB728-798B-47D6-8E50-74AACD2ED25C}" type="parTrans" cxnId="{E60F4AE2-627E-4422-A5B0-F0D7D109653F}">
      <dgm:prSet/>
      <dgm:spPr/>
      <dgm:t>
        <a:bodyPr/>
        <a:lstStyle/>
        <a:p>
          <a:endParaRPr lang="en-US"/>
        </a:p>
      </dgm:t>
    </dgm:pt>
    <dgm:pt modelId="{A21C051E-ECE7-4312-8B6D-E9A3A452FA55}" type="sibTrans" cxnId="{E60F4AE2-627E-4422-A5B0-F0D7D109653F}">
      <dgm:prSet/>
      <dgm:spPr/>
      <dgm:t>
        <a:bodyPr/>
        <a:lstStyle/>
        <a:p>
          <a:pPr>
            <a:lnSpc>
              <a:spcPct val="100000"/>
            </a:lnSpc>
          </a:pPr>
          <a:endParaRPr lang="en-US"/>
        </a:p>
      </dgm:t>
    </dgm:pt>
    <dgm:pt modelId="{0EA3E206-E34B-41BF-8ED5-41336507A822}">
      <dgm:prSet/>
      <dgm:spPr/>
      <dgm:t>
        <a:bodyPr/>
        <a:lstStyle/>
        <a:p>
          <a:pPr>
            <a:lnSpc>
              <a:spcPct val="100000"/>
            </a:lnSpc>
          </a:pPr>
          <a:r>
            <a:rPr lang="en-US" b="1" dirty="0"/>
            <a:t>Suited to the task of evaluating causation</a:t>
          </a:r>
        </a:p>
      </dgm:t>
    </dgm:pt>
    <dgm:pt modelId="{D25494A8-2829-4F63-9B76-004872E7784A}" type="parTrans" cxnId="{7FDB633F-EFF5-4F4D-9FD1-3CC23763BA3F}">
      <dgm:prSet/>
      <dgm:spPr/>
      <dgm:t>
        <a:bodyPr/>
        <a:lstStyle/>
        <a:p>
          <a:endParaRPr lang="en-US"/>
        </a:p>
      </dgm:t>
    </dgm:pt>
    <dgm:pt modelId="{63E82484-3432-430A-A439-D3452B51EA5F}" type="sibTrans" cxnId="{7FDB633F-EFF5-4F4D-9FD1-3CC23763BA3F}">
      <dgm:prSet/>
      <dgm:spPr/>
      <dgm:t>
        <a:bodyPr/>
        <a:lstStyle/>
        <a:p>
          <a:pPr>
            <a:lnSpc>
              <a:spcPct val="100000"/>
            </a:lnSpc>
          </a:pPr>
          <a:endParaRPr lang="en-US"/>
        </a:p>
      </dgm:t>
    </dgm:pt>
    <dgm:pt modelId="{FF6EA98E-2D3F-4F4E-B261-49FE8015B731}">
      <dgm:prSet/>
      <dgm:spPr/>
      <dgm:t>
        <a:bodyPr/>
        <a:lstStyle/>
        <a:p>
          <a:pPr>
            <a:lnSpc>
              <a:spcPct val="100000"/>
            </a:lnSpc>
          </a:pPr>
          <a:r>
            <a:rPr lang="en-US" b="1" dirty="0"/>
            <a:t>Appropriate tool to test the plaintiffs’ claims</a:t>
          </a:r>
        </a:p>
      </dgm:t>
    </dgm:pt>
    <dgm:pt modelId="{BD577772-A992-4A28-A5EF-CEBF8CFE1EBC}" type="parTrans" cxnId="{D25C0384-B524-4D66-B5FC-EF578D49A26A}">
      <dgm:prSet/>
      <dgm:spPr/>
      <dgm:t>
        <a:bodyPr/>
        <a:lstStyle/>
        <a:p>
          <a:endParaRPr lang="en-US"/>
        </a:p>
      </dgm:t>
    </dgm:pt>
    <dgm:pt modelId="{9FA6C309-4BDC-4DD0-8E67-1DBE14F91C2C}" type="sibTrans" cxnId="{D25C0384-B524-4D66-B5FC-EF578D49A26A}">
      <dgm:prSet/>
      <dgm:spPr/>
      <dgm:t>
        <a:bodyPr/>
        <a:lstStyle/>
        <a:p>
          <a:endParaRPr lang="en-US"/>
        </a:p>
      </dgm:t>
    </dgm:pt>
    <dgm:pt modelId="{07CD3793-B105-4A7D-A52C-ADA5F91D4D85}" type="pres">
      <dgm:prSet presAssocID="{8CBEACC9-49F1-4331-A173-72629B889D83}" presName="root" presStyleCnt="0">
        <dgm:presLayoutVars>
          <dgm:dir/>
          <dgm:resizeHandles val="exact"/>
        </dgm:presLayoutVars>
      </dgm:prSet>
      <dgm:spPr/>
    </dgm:pt>
    <dgm:pt modelId="{2DB6AA9D-4B2D-4DF2-928D-9EF29EAAB0A5}" type="pres">
      <dgm:prSet presAssocID="{8CBEACC9-49F1-4331-A173-72629B889D83}" presName="container" presStyleCnt="0">
        <dgm:presLayoutVars>
          <dgm:dir/>
          <dgm:resizeHandles val="exact"/>
        </dgm:presLayoutVars>
      </dgm:prSet>
      <dgm:spPr/>
    </dgm:pt>
    <dgm:pt modelId="{8F32A049-183E-411F-BDAB-1BE5063BEB40}" type="pres">
      <dgm:prSet presAssocID="{49DB5BEA-F87D-4AAA-BAB3-3A13455685DF}" presName="compNode" presStyleCnt="0"/>
      <dgm:spPr/>
    </dgm:pt>
    <dgm:pt modelId="{04832686-F241-4845-8B11-1F0298DA2F43}" type="pres">
      <dgm:prSet presAssocID="{49DB5BEA-F87D-4AAA-BAB3-3A13455685DF}" presName="iconBgRect" presStyleLbl="bgShp" presStyleIdx="0" presStyleCnt="4"/>
      <dgm:spPr/>
    </dgm:pt>
    <dgm:pt modelId="{80AC06FD-1A97-419E-B3AA-32621A65CF9F}" type="pres">
      <dgm:prSet presAssocID="{49DB5BEA-F87D-4AAA-BAB3-3A13455685D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Angry Face with No Fill"/>
        </a:ext>
      </dgm:extLst>
    </dgm:pt>
    <dgm:pt modelId="{49BF38D3-94DB-42C8-8650-816B30A1429B}" type="pres">
      <dgm:prSet presAssocID="{49DB5BEA-F87D-4AAA-BAB3-3A13455685DF}" presName="spaceRect" presStyleCnt="0"/>
      <dgm:spPr/>
    </dgm:pt>
    <dgm:pt modelId="{D628C499-378B-4A4A-8690-F79094C3A63B}" type="pres">
      <dgm:prSet presAssocID="{49DB5BEA-F87D-4AAA-BAB3-3A13455685DF}" presName="textRect" presStyleLbl="revTx" presStyleIdx="0" presStyleCnt="4">
        <dgm:presLayoutVars>
          <dgm:chMax val="1"/>
          <dgm:chPref val="1"/>
        </dgm:presLayoutVars>
      </dgm:prSet>
      <dgm:spPr/>
    </dgm:pt>
    <dgm:pt modelId="{D65DB337-F6CC-4DD8-A6DA-D2D64B0B0637}" type="pres">
      <dgm:prSet presAssocID="{8F2972BA-BB72-45D5-8845-25D71B600941}" presName="sibTrans" presStyleLbl="sibTrans2D1" presStyleIdx="0" presStyleCnt="0"/>
      <dgm:spPr/>
    </dgm:pt>
    <dgm:pt modelId="{05073636-F7C4-4992-8062-33E7EE3F5705}" type="pres">
      <dgm:prSet presAssocID="{93793535-22A8-4869-8149-107683091E4E}" presName="compNode" presStyleCnt="0"/>
      <dgm:spPr/>
    </dgm:pt>
    <dgm:pt modelId="{FBA42A15-BD5D-4A03-855D-63E839D78587}" type="pres">
      <dgm:prSet presAssocID="{93793535-22A8-4869-8149-107683091E4E}" presName="iconBgRect" presStyleLbl="bgShp" presStyleIdx="1" presStyleCnt="4"/>
      <dgm:spPr/>
    </dgm:pt>
    <dgm:pt modelId="{7EB58C69-0A45-4BA7-9059-CAE7E6A83992}" type="pres">
      <dgm:prSet presAssocID="{93793535-22A8-4869-8149-107683091E4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avel"/>
        </a:ext>
      </dgm:extLst>
    </dgm:pt>
    <dgm:pt modelId="{D92341D9-3917-4E80-A3F4-8470E3606ADA}" type="pres">
      <dgm:prSet presAssocID="{93793535-22A8-4869-8149-107683091E4E}" presName="spaceRect" presStyleCnt="0"/>
      <dgm:spPr/>
    </dgm:pt>
    <dgm:pt modelId="{6E4DBB01-D932-4635-8A22-B4712FF86256}" type="pres">
      <dgm:prSet presAssocID="{93793535-22A8-4869-8149-107683091E4E}" presName="textRect" presStyleLbl="revTx" presStyleIdx="1" presStyleCnt="4" custScaleY="163136">
        <dgm:presLayoutVars>
          <dgm:chMax val="1"/>
          <dgm:chPref val="1"/>
        </dgm:presLayoutVars>
      </dgm:prSet>
      <dgm:spPr/>
    </dgm:pt>
    <dgm:pt modelId="{A849C119-92E9-4D3B-8CEF-5EF411A9C5B0}" type="pres">
      <dgm:prSet presAssocID="{A21C051E-ECE7-4312-8B6D-E9A3A452FA55}" presName="sibTrans" presStyleLbl="sibTrans2D1" presStyleIdx="0" presStyleCnt="0"/>
      <dgm:spPr/>
    </dgm:pt>
    <dgm:pt modelId="{DCD88FE4-4F42-4B42-9CE6-9128B3841385}" type="pres">
      <dgm:prSet presAssocID="{0EA3E206-E34B-41BF-8ED5-41336507A822}" presName="compNode" presStyleCnt="0"/>
      <dgm:spPr/>
    </dgm:pt>
    <dgm:pt modelId="{715AB0C8-FC42-4C2E-BD32-520B1D8BD490}" type="pres">
      <dgm:prSet presAssocID="{0EA3E206-E34B-41BF-8ED5-41336507A822}" presName="iconBgRect" presStyleLbl="bgShp" presStyleIdx="2" presStyleCnt="4"/>
      <dgm:spPr/>
    </dgm:pt>
    <dgm:pt modelId="{F0A08A69-F532-4586-9323-8836C6BFA0FA}" type="pres">
      <dgm:prSet presAssocID="{0EA3E206-E34B-41BF-8ED5-41336507A82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BA487A18-FC62-4789-A487-35DD3DA86CB7}" type="pres">
      <dgm:prSet presAssocID="{0EA3E206-E34B-41BF-8ED5-41336507A822}" presName="spaceRect" presStyleCnt="0"/>
      <dgm:spPr/>
    </dgm:pt>
    <dgm:pt modelId="{41732BB5-81A0-4247-A78D-22A9F0A38F26}" type="pres">
      <dgm:prSet presAssocID="{0EA3E206-E34B-41BF-8ED5-41336507A822}" presName="textRect" presStyleLbl="revTx" presStyleIdx="2" presStyleCnt="4">
        <dgm:presLayoutVars>
          <dgm:chMax val="1"/>
          <dgm:chPref val="1"/>
        </dgm:presLayoutVars>
      </dgm:prSet>
      <dgm:spPr/>
    </dgm:pt>
    <dgm:pt modelId="{6B4F1F3C-03D9-4233-8FBC-9D2CA4B58D1C}" type="pres">
      <dgm:prSet presAssocID="{63E82484-3432-430A-A439-D3452B51EA5F}" presName="sibTrans" presStyleLbl="sibTrans2D1" presStyleIdx="0" presStyleCnt="0"/>
      <dgm:spPr/>
    </dgm:pt>
    <dgm:pt modelId="{196425C1-B18C-4562-BC3F-B3E935A66702}" type="pres">
      <dgm:prSet presAssocID="{FF6EA98E-2D3F-4F4E-B261-49FE8015B731}" presName="compNode" presStyleCnt="0"/>
      <dgm:spPr/>
    </dgm:pt>
    <dgm:pt modelId="{6E451E5C-143A-4AAC-8955-2FDF872624F2}" type="pres">
      <dgm:prSet presAssocID="{FF6EA98E-2D3F-4F4E-B261-49FE8015B731}" presName="iconBgRect" presStyleLbl="bgShp" presStyleIdx="3" presStyleCnt="4"/>
      <dgm:spPr/>
    </dgm:pt>
    <dgm:pt modelId="{8077054A-081D-4576-B2AB-392C4668EE85}" type="pres">
      <dgm:prSet presAssocID="{FF6EA98E-2D3F-4F4E-B261-49FE8015B73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resentation with Checklist"/>
        </a:ext>
      </dgm:extLst>
    </dgm:pt>
    <dgm:pt modelId="{1EB6D2A1-E004-4103-9A3C-E1488A44EED0}" type="pres">
      <dgm:prSet presAssocID="{FF6EA98E-2D3F-4F4E-B261-49FE8015B731}" presName="spaceRect" presStyleCnt="0"/>
      <dgm:spPr/>
    </dgm:pt>
    <dgm:pt modelId="{5A94B709-612B-4DE7-BD34-AC2A2BF959B2}" type="pres">
      <dgm:prSet presAssocID="{FF6EA98E-2D3F-4F4E-B261-49FE8015B731}" presName="textRect" presStyleLbl="revTx" presStyleIdx="3" presStyleCnt="4">
        <dgm:presLayoutVars>
          <dgm:chMax val="1"/>
          <dgm:chPref val="1"/>
        </dgm:presLayoutVars>
      </dgm:prSet>
      <dgm:spPr/>
    </dgm:pt>
  </dgm:ptLst>
  <dgm:cxnLst>
    <dgm:cxn modelId="{BAD32226-68F7-4576-B447-7D336B2FC95F}" type="presOf" srcId="{8CBEACC9-49F1-4331-A173-72629B889D83}" destId="{07CD3793-B105-4A7D-A52C-ADA5F91D4D85}" srcOrd="0" destOrd="0" presId="urn:microsoft.com/office/officeart/2018/2/layout/IconCircleList"/>
    <dgm:cxn modelId="{7FDB633F-EFF5-4F4D-9FD1-3CC23763BA3F}" srcId="{8CBEACC9-49F1-4331-A173-72629B889D83}" destId="{0EA3E206-E34B-41BF-8ED5-41336507A822}" srcOrd="2" destOrd="0" parTransId="{D25494A8-2829-4F63-9B76-004872E7784A}" sibTransId="{63E82484-3432-430A-A439-D3452B51EA5F}"/>
    <dgm:cxn modelId="{51B52E50-AE6D-48DB-9552-69F7AFCD3A1F}" type="presOf" srcId="{93793535-22A8-4869-8149-107683091E4E}" destId="{6E4DBB01-D932-4635-8A22-B4712FF86256}" srcOrd="0" destOrd="0" presId="urn:microsoft.com/office/officeart/2018/2/layout/IconCircleList"/>
    <dgm:cxn modelId="{8ED1F557-B197-44AA-9889-04890B08161E}" type="presOf" srcId="{A21C051E-ECE7-4312-8B6D-E9A3A452FA55}" destId="{A849C119-92E9-4D3B-8CEF-5EF411A9C5B0}" srcOrd="0" destOrd="0" presId="urn:microsoft.com/office/officeart/2018/2/layout/IconCircleList"/>
    <dgm:cxn modelId="{C38D5E5A-E175-44AC-AC9A-7B8E0F35308F}" type="presOf" srcId="{0EA3E206-E34B-41BF-8ED5-41336507A822}" destId="{41732BB5-81A0-4247-A78D-22A9F0A38F26}" srcOrd="0" destOrd="0" presId="urn:microsoft.com/office/officeart/2018/2/layout/IconCircleList"/>
    <dgm:cxn modelId="{03F2DA74-923E-439F-BC1B-0D8B9577FCF9}" srcId="{8CBEACC9-49F1-4331-A173-72629B889D83}" destId="{49DB5BEA-F87D-4AAA-BAB3-3A13455685DF}" srcOrd="0" destOrd="0" parTransId="{D79D02A4-7297-4BA4-8547-5B2163422894}" sibTransId="{8F2972BA-BB72-45D5-8845-25D71B600941}"/>
    <dgm:cxn modelId="{DA404883-48E9-4DC4-A418-1BFB27DCE55E}" type="presOf" srcId="{8F2972BA-BB72-45D5-8845-25D71B600941}" destId="{D65DB337-F6CC-4DD8-A6DA-D2D64B0B0637}" srcOrd="0" destOrd="0" presId="urn:microsoft.com/office/officeart/2018/2/layout/IconCircleList"/>
    <dgm:cxn modelId="{D25C0384-B524-4D66-B5FC-EF578D49A26A}" srcId="{8CBEACC9-49F1-4331-A173-72629B889D83}" destId="{FF6EA98E-2D3F-4F4E-B261-49FE8015B731}" srcOrd="3" destOrd="0" parTransId="{BD577772-A992-4A28-A5EF-CEBF8CFE1EBC}" sibTransId="{9FA6C309-4BDC-4DD0-8E67-1DBE14F91C2C}"/>
    <dgm:cxn modelId="{C63EDE99-78CF-451A-B506-C5966AF88B29}" type="presOf" srcId="{63E82484-3432-430A-A439-D3452B51EA5F}" destId="{6B4F1F3C-03D9-4233-8FBC-9D2CA4B58D1C}" srcOrd="0" destOrd="0" presId="urn:microsoft.com/office/officeart/2018/2/layout/IconCircleList"/>
    <dgm:cxn modelId="{AD65B6AD-DCFB-4972-A5E9-5042603EE1A9}" type="presOf" srcId="{49DB5BEA-F87D-4AAA-BAB3-3A13455685DF}" destId="{D628C499-378B-4A4A-8690-F79094C3A63B}" srcOrd="0" destOrd="0" presId="urn:microsoft.com/office/officeart/2018/2/layout/IconCircleList"/>
    <dgm:cxn modelId="{CBAC2CC2-EA38-41C1-BD50-F064623BA341}" type="presOf" srcId="{FF6EA98E-2D3F-4F4E-B261-49FE8015B731}" destId="{5A94B709-612B-4DE7-BD34-AC2A2BF959B2}" srcOrd="0" destOrd="0" presId="urn:microsoft.com/office/officeart/2018/2/layout/IconCircleList"/>
    <dgm:cxn modelId="{E60F4AE2-627E-4422-A5B0-F0D7D109653F}" srcId="{8CBEACC9-49F1-4331-A173-72629B889D83}" destId="{93793535-22A8-4869-8149-107683091E4E}" srcOrd="1" destOrd="0" parTransId="{83EBB728-798B-47D6-8E50-74AACD2ED25C}" sibTransId="{A21C051E-ECE7-4312-8B6D-E9A3A452FA55}"/>
    <dgm:cxn modelId="{DC1A062C-A36F-4E0E-92C2-59541BD0F9C9}" type="presParOf" srcId="{07CD3793-B105-4A7D-A52C-ADA5F91D4D85}" destId="{2DB6AA9D-4B2D-4DF2-928D-9EF29EAAB0A5}" srcOrd="0" destOrd="0" presId="urn:microsoft.com/office/officeart/2018/2/layout/IconCircleList"/>
    <dgm:cxn modelId="{453B78CA-AD82-428E-BBBA-EE8F959124BB}" type="presParOf" srcId="{2DB6AA9D-4B2D-4DF2-928D-9EF29EAAB0A5}" destId="{8F32A049-183E-411F-BDAB-1BE5063BEB40}" srcOrd="0" destOrd="0" presId="urn:microsoft.com/office/officeart/2018/2/layout/IconCircleList"/>
    <dgm:cxn modelId="{FD2910CE-EBEF-453B-87AA-3EEAD7F85854}" type="presParOf" srcId="{8F32A049-183E-411F-BDAB-1BE5063BEB40}" destId="{04832686-F241-4845-8B11-1F0298DA2F43}" srcOrd="0" destOrd="0" presId="urn:microsoft.com/office/officeart/2018/2/layout/IconCircleList"/>
    <dgm:cxn modelId="{4723F8B5-5F1F-460E-8C39-1D490D821E1E}" type="presParOf" srcId="{8F32A049-183E-411F-BDAB-1BE5063BEB40}" destId="{80AC06FD-1A97-419E-B3AA-32621A65CF9F}" srcOrd="1" destOrd="0" presId="urn:microsoft.com/office/officeart/2018/2/layout/IconCircleList"/>
    <dgm:cxn modelId="{D3F4B941-61D9-4559-AEF8-AC6A154EA924}" type="presParOf" srcId="{8F32A049-183E-411F-BDAB-1BE5063BEB40}" destId="{49BF38D3-94DB-42C8-8650-816B30A1429B}" srcOrd="2" destOrd="0" presId="urn:microsoft.com/office/officeart/2018/2/layout/IconCircleList"/>
    <dgm:cxn modelId="{93A86923-CDAB-45EB-9A2F-213EB88495FB}" type="presParOf" srcId="{8F32A049-183E-411F-BDAB-1BE5063BEB40}" destId="{D628C499-378B-4A4A-8690-F79094C3A63B}" srcOrd="3" destOrd="0" presId="urn:microsoft.com/office/officeart/2018/2/layout/IconCircleList"/>
    <dgm:cxn modelId="{F6CDAE1E-BC40-4843-872B-EE95B77D286C}" type="presParOf" srcId="{2DB6AA9D-4B2D-4DF2-928D-9EF29EAAB0A5}" destId="{D65DB337-F6CC-4DD8-A6DA-D2D64B0B0637}" srcOrd="1" destOrd="0" presId="urn:microsoft.com/office/officeart/2018/2/layout/IconCircleList"/>
    <dgm:cxn modelId="{E792C381-491C-4C1E-8612-D7352BEFBFEF}" type="presParOf" srcId="{2DB6AA9D-4B2D-4DF2-928D-9EF29EAAB0A5}" destId="{05073636-F7C4-4992-8062-33E7EE3F5705}" srcOrd="2" destOrd="0" presId="urn:microsoft.com/office/officeart/2018/2/layout/IconCircleList"/>
    <dgm:cxn modelId="{E9B30ACD-6A36-4BB4-B481-0DBD0952E409}" type="presParOf" srcId="{05073636-F7C4-4992-8062-33E7EE3F5705}" destId="{FBA42A15-BD5D-4A03-855D-63E839D78587}" srcOrd="0" destOrd="0" presId="urn:microsoft.com/office/officeart/2018/2/layout/IconCircleList"/>
    <dgm:cxn modelId="{90C8AB90-8172-4EE3-B570-2B8AB6C8CC92}" type="presParOf" srcId="{05073636-F7C4-4992-8062-33E7EE3F5705}" destId="{7EB58C69-0A45-4BA7-9059-CAE7E6A83992}" srcOrd="1" destOrd="0" presId="urn:microsoft.com/office/officeart/2018/2/layout/IconCircleList"/>
    <dgm:cxn modelId="{060B98A6-0D2C-4935-B302-F0357F69F3A3}" type="presParOf" srcId="{05073636-F7C4-4992-8062-33E7EE3F5705}" destId="{D92341D9-3917-4E80-A3F4-8470E3606ADA}" srcOrd="2" destOrd="0" presId="urn:microsoft.com/office/officeart/2018/2/layout/IconCircleList"/>
    <dgm:cxn modelId="{F128587F-DE68-408E-86C6-C8DE2BA6BF66}" type="presParOf" srcId="{05073636-F7C4-4992-8062-33E7EE3F5705}" destId="{6E4DBB01-D932-4635-8A22-B4712FF86256}" srcOrd="3" destOrd="0" presId="urn:microsoft.com/office/officeart/2018/2/layout/IconCircleList"/>
    <dgm:cxn modelId="{F2A23B23-96B3-49CC-B691-BF20D278CB68}" type="presParOf" srcId="{2DB6AA9D-4B2D-4DF2-928D-9EF29EAAB0A5}" destId="{A849C119-92E9-4D3B-8CEF-5EF411A9C5B0}" srcOrd="3" destOrd="0" presId="urn:microsoft.com/office/officeart/2018/2/layout/IconCircleList"/>
    <dgm:cxn modelId="{5DDDE815-D7C8-4077-BB9C-33A244F51BA5}" type="presParOf" srcId="{2DB6AA9D-4B2D-4DF2-928D-9EF29EAAB0A5}" destId="{DCD88FE4-4F42-4B42-9CE6-9128B3841385}" srcOrd="4" destOrd="0" presId="urn:microsoft.com/office/officeart/2018/2/layout/IconCircleList"/>
    <dgm:cxn modelId="{3AEFB4B9-2CC9-455D-A271-43B2519543F9}" type="presParOf" srcId="{DCD88FE4-4F42-4B42-9CE6-9128B3841385}" destId="{715AB0C8-FC42-4C2E-BD32-520B1D8BD490}" srcOrd="0" destOrd="0" presId="urn:microsoft.com/office/officeart/2018/2/layout/IconCircleList"/>
    <dgm:cxn modelId="{A2C54A25-F1C4-4A48-8C90-856696EA0373}" type="presParOf" srcId="{DCD88FE4-4F42-4B42-9CE6-9128B3841385}" destId="{F0A08A69-F532-4586-9323-8836C6BFA0FA}" srcOrd="1" destOrd="0" presId="urn:microsoft.com/office/officeart/2018/2/layout/IconCircleList"/>
    <dgm:cxn modelId="{B7A2F4BE-6B34-4AFB-87B4-ADC745F85BDB}" type="presParOf" srcId="{DCD88FE4-4F42-4B42-9CE6-9128B3841385}" destId="{BA487A18-FC62-4789-A487-35DD3DA86CB7}" srcOrd="2" destOrd="0" presId="urn:microsoft.com/office/officeart/2018/2/layout/IconCircleList"/>
    <dgm:cxn modelId="{AD541B3D-C6A5-4BB0-B3D5-25F1FC956979}" type="presParOf" srcId="{DCD88FE4-4F42-4B42-9CE6-9128B3841385}" destId="{41732BB5-81A0-4247-A78D-22A9F0A38F26}" srcOrd="3" destOrd="0" presId="urn:microsoft.com/office/officeart/2018/2/layout/IconCircleList"/>
    <dgm:cxn modelId="{792B54BB-5ED9-477B-AF86-1E884A52879B}" type="presParOf" srcId="{2DB6AA9D-4B2D-4DF2-928D-9EF29EAAB0A5}" destId="{6B4F1F3C-03D9-4233-8FBC-9D2CA4B58D1C}" srcOrd="5" destOrd="0" presId="urn:microsoft.com/office/officeart/2018/2/layout/IconCircleList"/>
    <dgm:cxn modelId="{9218AF72-582B-469B-B97A-EE99912C8F62}" type="presParOf" srcId="{2DB6AA9D-4B2D-4DF2-928D-9EF29EAAB0A5}" destId="{196425C1-B18C-4562-BC3F-B3E935A66702}" srcOrd="6" destOrd="0" presId="urn:microsoft.com/office/officeart/2018/2/layout/IconCircleList"/>
    <dgm:cxn modelId="{FA4A4F63-3DAB-469E-8A30-DB029F82D22C}" type="presParOf" srcId="{196425C1-B18C-4562-BC3F-B3E935A66702}" destId="{6E451E5C-143A-4AAC-8955-2FDF872624F2}" srcOrd="0" destOrd="0" presId="urn:microsoft.com/office/officeart/2018/2/layout/IconCircleList"/>
    <dgm:cxn modelId="{30F75A62-DE9C-4F31-BB26-B0D640E29134}" type="presParOf" srcId="{196425C1-B18C-4562-BC3F-B3E935A66702}" destId="{8077054A-081D-4576-B2AB-392C4668EE85}" srcOrd="1" destOrd="0" presId="urn:microsoft.com/office/officeart/2018/2/layout/IconCircleList"/>
    <dgm:cxn modelId="{E5619F78-A370-485E-83C6-51100B9BCF8E}" type="presParOf" srcId="{196425C1-B18C-4562-BC3F-B3E935A66702}" destId="{1EB6D2A1-E004-4103-9A3C-E1488A44EED0}" srcOrd="2" destOrd="0" presId="urn:microsoft.com/office/officeart/2018/2/layout/IconCircleList"/>
    <dgm:cxn modelId="{013A2BAD-3316-4CB3-9CA9-DB8441BFE417}" type="presParOf" srcId="{196425C1-B18C-4562-BC3F-B3E935A66702}" destId="{5A94B709-612B-4DE7-BD34-AC2A2BF959B2}"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B6A991C-A86C-4144-A454-FCE83B67F505}"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1B74224D-EB91-41EE-941D-A19F80B20112}">
      <dgm:prSet/>
      <dgm:spPr/>
      <dgm:t>
        <a:bodyPr/>
        <a:lstStyle/>
        <a:p>
          <a:r>
            <a:rPr lang="en-US"/>
            <a:t>Separate factual and legal cause</a:t>
          </a:r>
        </a:p>
      </dgm:t>
    </dgm:pt>
    <dgm:pt modelId="{4345180E-F3BD-49F0-A67C-435E7DB7013C}" type="parTrans" cxnId="{E5C15B8D-E614-4723-86C5-5D53C473808A}">
      <dgm:prSet/>
      <dgm:spPr/>
      <dgm:t>
        <a:bodyPr/>
        <a:lstStyle/>
        <a:p>
          <a:endParaRPr lang="en-US"/>
        </a:p>
      </dgm:t>
    </dgm:pt>
    <dgm:pt modelId="{B789AAA0-5E87-4B6E-866A-4B0023885A4A}" type="sibTrans" cxnId="{E5C15B8D-E614-4723-86C5-5D53C473808A}">
      <dgm:prSet/>
      <dgm:spPr/>
      <dgm:t>
        <a:bodyPr/>
        <a:lstStyle/>
        <a:p>
          <a:endParaRPr lang="en-US"/>
        </a:p>
      </dgm:t>
    </dgm:pt>
    <dgm:pt modelId="{D4FCF764-1697-4F3B-A243-D523CAFC1230}">
      <dgm:prSet/>
      <dgm:spPr/>
      <dgm:t>
        <a:bodyPr/>
        <a:lstStyle/>
        <a:p>
          <a:r>
            <a:rPr lang="en-US"/>
            <a:t>Provides two possible tests for proximate or legal cause: Foreseeability Test and The Risk Standard</a:t>
          </a:r>
        </a:p>
      </dgm:t>
    </dgm:pt>
    <dgm:pt modelId="{F2A52D78-F7BD-4189-BE4D-79227A5E143F}" type="parTrans" cxnId="{C0E0803C-85B7-4C0E-A253-B5202E54B5C0}">
      <dgm:prSet/>
      <dgm:spPr/>
      <dgm:t>
        <a:bodyPr/>
        <a:lstStyle/>
        <a:p>
          <a:endParaRPr lang="en-US"/>
        </a:p>
      </dgm:t>
    </dgm:pt>
    <dgm:pt modelId="{D4DEFA6E-9959-4DFC-9A3F-69E538896FCD}" type="sibTrans" cxnId="{C0E0803C-85B7-4C0E-A253-B5202E54B5C0}">
      <dgm:prSet/>
      <dgm:spPr/>
      <dgm:t>
        <a:bodyPr/>
        <a:lstStyle/>
        <a:p>
          <a:endParaRPr lang="en-US"/>
        </a:p>
      </dgm:t>
    </dgm:pt>
    <dgm:pt modelId="{B3786967-8658-4FD9-BEBE-FB962872BE4B}">
      <dgm:prSet/>
      <dgm:spPr/>
      <dgm:t>
        <a:bodyPr/>
        <a:lstStyle/>
        <a:p>
          <a:r>
            <a:rPr lang="en-US"/>
            <a:t>Acknowledges the Restatement (Third) of Torts’ rejection of the prior Restatement’s comingling of factual and legal cause</a:t>
          </a:r>
        </a:p>
      </dgm:t>
    </dgm:pt>
    <dgm:pt modelId="{0A3A210C-8D1E-4726-9CA1-42F504E28D02}" type="parTrans" cxnId="{04292682-70F1-4EBD-8234-44A8DCD58252}">
      <dgm:prSet/>
      <dgm:spPr/>
      <dgm:t>
        <a:bodyPr/>
        <a:lstStyle/>
        <a:p>
          <a:endParaRPr lang="en-US"/>
        </a:p>
      </dgm:t>
    </dgm:pt>
    <dgm:pt modelId="{CF226D9E-4A12-4065-ACB8-5BFC57FDBD52}" type="sibTrans" cxnId="{04292682-70F1-4EBD-8234-44A8DCD58252}">
      <dgm:prSet/>
      <dgm:spPr/>
      <dgm:t>
        <a:bodyPr/>
        <a:lstStyle/>
        <a:p>
          <a:endParaRPr lang="en-US"/>
        </a:p>
      </dgm:t>
    </dgm:pt>
    <dgm:pt modelId="{B4B0C45F-E725-4299-A5D5-517D447AEF59}">
      <dgm:prSet/>
      <dgm:spPr/>
      <dgm:t>
        <a:bodyPr/>
        <a:lstStyle/>
        <a:p>
          <a:r>
            <a:rPr lang="en-US" dirty="0"/>
            <a:t>Follows the Restatement (Third) in purging the term “proximate cause” </a:t>
          </a:r>
        </a:p>
      </dgm:t>
    </dgm:pt>
    <dgm:pt modelId="{26B166A1-B480-456C-A8F8-B049B1228E6B}" type="parTrans" cxnId="{5BC1EBDB-0235-4CD6-96CB-B3D6A9117319}">
      <dgm:prSet/>
      <dgm:spPr/>
      <dgm:t>
        <a:bodyPr/>
        <a:lstStyle/>
        <a:p>
          <a:endParaRPr lang="en-US"/>
        </a:p>
      </dgm:t>
    </dgm:pt>
    <dgm:pt modelId="{56B7BD21-2283-4D1C-B180-4174053D5B6A}" type="sibTrans" cxnId="{5BC1EBDB-0235-4CD6-96CB-B3D6A9117319}">
      <dgm:prSet/>
      <dgm:spPr/>
      <dgm:t>
        <a:bodyPr/>
        <a:lstStyle/>
        <a:p>
          <a:endParaRPr lang="en-US"/>
        </a:p>
      </dgm:t>
    </dgm:pt>
    <dgm:pt modelId="{DAE7BFD1-79B5-CD42-823F-007C66E012C2}" type="pres">
      <dgm:prSet presAssocID="{AB6A991C-A86C-4144-A454-FCE83B67F505}" presName="linear" presStyleCnt="0">
        <dgm:presLayoutVars>
          <dgm:animLvl val="lvl"/>
          <dgm:resizeHandles val="exact"/>
        </dgm:presLayoutVars>
      </dgm:prSet>
      <dgm:spPr/>
    </dgm:pt>
    <dgm:pt modelId="{E1372828-A40D-7C48-9FB5-31FF0D7DAF7D}" type="pres">
      <dgm:prSet presAssocID="{1B74224D-EB91-41EE-941D-A19F80B20112}" presName="parentText" presStyleLbl="node1" presStyleIdx="0" presStyleCnt="4">
        <dgm:presLayoutVars>
          <dgm:chMax val="0"/>
          <dgm:bulletEnabled val="1"/>
        </dgm:presLayoutVars>
      </dgm:prSet>
      <dgm:spPr/>
    </dgm:pt>
    <dgm:pt modelId="{B6E331FE-B84A-174D-8FBA-019DDCC95866}" type="pres">
      <dgm:prSet presAssocID="{B789AAA0-5E87-4B6E-866A-4B0023885A4A}" presName="spacer" presStyleCnt="0"/>
      <dgm:spPr/>
    </dgm:pt>
    <dgm:pt modelId="{9ABD687E-BED1-A643-B18D-3630ABFDB5D1}" type="pres">
      <dgm:prSet presAssocID="{D4FCF764-1697-4F3B-A243-D523CAFC1230}" presName="parentText" presStyleLbl="node1" presStyleIdx="1" presStyleCnt="4">
        <dgm:presLayoutVars>
          <dgm:chMax val="0"/>
          <dgm:bulletEnabled val="1"/>
        </dgm:presLayoutVars>
      </dgm:prSet>
      <dgm:spPr/>
    </dgm:pt>
    <dgm:pt modelId="{C6E9C5E9-ACE3-D149-B915-5E03AC12F21A}" type="pres">
      <dgm:prSet presAssocID="{D4DEFA6E-9959-4DFC-9A3F-69E538896FCD}" presName="spacer" presStyleCnt="0"/>
      <dgm:spPr/>
    </dgm:pt>
    <dgm:pt modelId="{6C1BDD7D-3161-FB4D-A815-A5DCA82675CC}" type="pres">
      <dgm:prSet presAssocID="{B3786967-8658-4FD9-BEBE-FB962872BE4B}" presName="parentText" presStyleLbl="node1" presStyleIdx="2" presStyleCnt="4">
        <dgm:presLayoutVars>
          <dgm:chMax val="0"/>
          <dgm:bulletEnabled val="1"/>
        </dgm:presLayoutVars>
      </dgm:prSet>
      <dgm:spPr/>
    </dgm:pt>
    <dgm:pt modelId="{3499BFB8-E5C6-9D46-A22C-8FB2D230914E}" type="pres">
      <dgm:prSet presAssocID="{CF226D9E-4A12-4065-ACB8-5BFC57FDBD52}" presName="spacer" presStyleCnt="0"/>
      <dgm:spPr/>
    </dgm:pt>
    <dgm:pt modelId="{4CBEAAED-B495-3D41-BBD3-6BDC9B9AED33}" type="pres">
      <dgm:prSet presAssocID="{B4B0C45F-E725-4299-A5D5-517D447AEF59}" presName="parentText" presStyleLbl="node1" presStyleIdx="3" presStyleCnt="4">
        <dgm:presLayoutVars>
          <dgm:chMax val="0"/>
          <dgm:bulletEnabled val="1"/>
        </dgm:presLayoutVars>
      </dgm:prSet>
      <dgm:spPr/>
    </dgm:pt>
  </dgm:ptLst>
  <dgm:cxnLst>
    <dgm:cxn modelId="{8828FD19-6152-9E4E-B2F4-5DE3D735E80D}" type="presOf" srcId="{B4B0C45F-E725-4299-A5D5-517D447AEF59}" destId="{4CBEAAED-B495-3D41-BBD3-6BDC9B9AED33}" srcOrd="0" destOrd="0" presId="urn:microsoft.com/office/officeart/2005/8/layout/vList2"/>
    <dgm:cxn modelId="{EE68FE1D-3DAD-7046-B46B-E08A34E99621}" type="presOf" srcId="{D4FCF764-1697-4F3B-A243-D523CAFC1230}" destId="{9ABD687E-BED1-A643-B18D-3630ABFDB5D1}" srcOrd="0" destOrd="0" presId="urn:microsoft.com/office/officeart/2005/8/layout/vList2"/>
    <dgm:cxn modelId="{C0E0803C-85B7-4C0E-A253-B5202E54B5C0}" srcId="{AB6A991C-A86C-4144-A454-FCE83B67F505}" destId="{D4FCF764-1697-4F3B-A243-D523CAFC1230}" srcOrd="1" destOrd="0" parTransId="{F2A52D78-F7BD-4189-BE4D-79227A5E143F}" sibTransId="{D4DEFA6E-9959-4DFC-9A3F-69E538896FCD}"/>
    <dgm:cxn modelId="{A4C60668-CBB0-3543-9214-81BAE845A602}" type="presOf" srcId="{AB6A991C-A86C-4144-A454-FCE83B67F505}" destId="{DAE7BFD1-79B5-CD42-823F-007C66E012C2}" srcOrd="0" destOrd="0" presId="urn:microsoft.com/office/officeart/2005/8/layout/vList2"/>
    <dgm:cxn modelId="{04292682-70F1-4EBD-8234-44A8DCD58252}" srcId="{AB6A991C-A86C-4144-A454-FCE83B67F505}" destId="{B3786967-8658-4FD9-BEBE-FB962872BE4B}" srcOrd="2" destOrd="0" parTransId="{0A3A210C-8D1E-4726-9CA1-42F504E28D02}" sibTransId="{CF226D9E-4A12-4065-ACB8-5BFC57FDBD52}"/>
    <dgm:cxn modelId="{E5C15B8D-E614-4723-86C5-5D53C473808A}" srcId="{AB6A991C-A86C-4144-A454-FCE83B67F505}" destId="{1B74224D-EB91-41EE-941D-A19F80B20112}" srcOrd="0" destOrd="0" parTransId="{4345180E-F3BD-49F0-A67C-435E7DB7013C}" sibTransId="{B789AAA0-5E87-4B6E-866A-4B0023885A4A}"/>
    <dgm:cxn modelId="{DFD0F6C4-4685-9D46-82C1-634A48044587}" type="presOf" srcId="{1B74224D-EB91-41EE-941D-A19F80B20112}" destId="{E1372828-A40D-7C48-9FB5-31FF0D7DAF7D}" srcOrd="0" destOrd="0" presId="urn:microsoft.com/office/officeart/2005/8/layout/vList2"/>
    <dgm:cxn modelId="{5BC1EBDB-0235-4CD6-96CB-B3D6A9117319}" srcId="{AB6A991C-A86C-4144-A454-FCE83B67F505}" destId="{B4B0C45F-E725-4299-A5D5-517D447AEF59}" srcOrd="3" destOrd="0" parTransId="{26B166A1-B480-456C-A8F8-B049B1228E6B}" sibTransId="{56B7BD21-2283-4D1C-B180-4174053D5B6A}"/>
    <dgm:cxn modelId="{AAE166E7-0A58-0D46-8E97-3902C2C41A1B}" type="presOf" srcId="{B3786967-8658-4FD9-BEBE-FB962872BE4B}" destId="{6C1BDD7D-3161-FB4D-A815-A5DCA82675CC}" srcOrd="0" destOrd="0" presId="urn:microsoft.com/office/officeart/2005/8/layout/vList2"/>
    <dgm:cxn modelId="{F4A8E246-5237-D547-A0AE-E3E42DE4290D}" type="presParOf" srcId="{DAE7BFD1-79B5-CD42-823F-007C66E012C2}" destId="{E1372828-A40D-7C48-9FB5-31FF0D7DAF7D}" srcOrd="0" destOrd="0" presId="urn:microsoft.com/office/officeart/2005/8/layout/vList2"/>
    <dgm:cxn modelId="{0C273D11-3E92-8F47-9839-36C270B74362}" type="presParOf" srcId="{DAE7BFD1-79B5-CD42-823F-007C66E012C2}" destId="{B6E331FE-B84A-174D-8FBA-019DDCC95866}" srcOrd="1" destOrd="0" presId="urn:microsoft.com/office/officeart/2005/8/layout/vList2"/>
    <dgm:cxn modelId="{2E157CBA-1682-AF42-B23F-7D87BB7F7F37}" type="presParOf" srcId="{DAE7BFD1-79B5-CD42-823F-007C66E012C2}" destId="{9ABD687E-BED1-A643-B18D-3630ABFDB5D1}" srcOrd="2" destOrd="0" presId="urn:microsoft.com/office/officeart/2005/8/layout/vList2"/>
    <dgm:cxn modelId="{E30F73F5-B796-2B41-B65D-A67AC8645925}" type="presParOf" srcId="{DAE7BFD1-79B5-CD42-823F-007C66E012C2}" destId="{C6E9C5E9-ACE3-D149-B915-5E03AC12F21A}" srcOrd="3" destOrd="0" presId="urn:microsoft.com/office/officeart/2005/8/layout/vList2"/>
    <dgm:cxn modelId="{1AC9D979-9330-3840-84CB-95D5F2CB40E4}" type="presParOf" srcId="{DAE7BFD1-79B5-CD42-823F-007C66E012C2}" destId="{6C1BDD7D-3161-FB4D-A815-A5DCA82675CC}" srcOrd="4" destOrd="0" presId="urn:microsoft.com/office/officeart/2005/8/layout/vList2"/>
    <dgm:cxn modelId="{FDA9C6B6-25B4-124B-BEA9-3EC9607EEA25}" type="presParOf" srcId="{DAE7BFD1-79B5-CD42-823F-007C66E012C2}" destId="{3499BFB8-E5C6-9D46-A22C-8FB2D230914E}" srcOrd="5" destOrd="0" presId="urn:microsoft.com/office/officeart/2005/8/layout/vList2"/>
    <dgm:cxn modelId="{18CCCEB4-9BDA-0C4B-976B-4033A094411D}" type="presParOf" srcId="{DAE7BFD1-79B5-CD42-823F-007C66E012C2}" destId="{4CBEAAED-B495-3D41-BBD3-6BDC9B9AED3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F1D79ED-492B-4465-9439-32A774BD0AD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6B5DCCF-A595-4610-B530-84B087746D87}">
      <dgm:prSet custT="1"/>
      <dgm:spPr/>
      <dgm:t>
        <a:bodyPr/>
        <a:lstStyle/>
        <a:p>
          <a:r>
            <a:rPr lang="en-US" sz="2200" dirty="0"/>
            <a:t>Medical Malpractice remains a</a:t>
          </a:r>
          <a:r>
            <a:rPr lang="en-US" sz="2400" dirty="0"/>
            <a:t> battle between the experts</a:t>
          </a:r>
        </a:p>
      </dgm:t>
    </dgm:pt>
    <dgm:pt modelId="{EB93DFD8-86FB-4161-B170-257A8E754255}" type="parTrans" cxnId="{DE7AA874-D6DB-4086-A47C-AFCA575E792E}">
      <dgm:prSet/>
      <dgm:spPr/>
      <dgm:t>
        <a:bodyPr/>
        <a:lstStyle/>
        <a:p>
          <a:endParaRPr lang="en-US"/>
        </a:p>
      </dgm:t>
    </dgm:pt>
    <dgm:pt modelId="{3EF7EB82-3DBC-4B6C-9853-46F12B3D8D19}" type="sibTrans" cxnId="{DE7AA874-D6DB-4086-A47C-AFCA575E792E}">
      <dgm:prSet/>
      <dgm:spPr/>
      <dgm:t>
        <a:bodyPr/>
        <a:lstStyle/>
        <a:p>
          <a:endParaRPr lang="en-US"/>
        </a:p>
      </dgm:t>
    </dgm:pt>
    <dgm:pt modelId="{915DB42A-6E0F-4A92-AD61-704171FC59F8}">
      <dgm:prSet custT="1"/>
      <dgm:spPr/>
      <dgm:t>
        <a:bodyPr/>
        <a:lstStyle/>
        <a:p>
          <a:r>
            <a:rPr lang="en-US" sz="2400"/>
            <a:t>Abandoning substantial factor causation will make it easier for juries </a:t>
          </a:r>
        </a:p>
      </dgm:t>
    </dgm:pt>
    <dgm:pt modelId="{4B25C47B-4759-40C9-8DFC-50189637E7FB}" type="parTrans" cxnId="{AB9E4771-CCAE-4448-AC96-4C3BA4FF1D7A}">
      <dgm:prSet/>
      <dgm:spPr/>
      <dgm:t>
        <a:bodyPr/>
        <a:lstStyle/>
        <a:p>
          <a:endParaRPr lang="en-US"/>
        </a:p>
      </dgm:t>
    </dgm:pt>
    <dgm:pt modelId="{24497A70-A893-4736-91BA-F27106F33142}" type="sibTrans" cxnId="{AB9E4771-CCAE-4448-AC96-4C3BA4FF1D7A}">
      <dgm:prSet/>
      <dgm:spPr/>
      <dgm:t>
        <a:bodyPr/>
        <a:lstStyle/>
        <a:p>
          <a:endParaRPr lang="en-US"/>
        </a:p>
      </dgm:t>
    </dgm:pt>
    <dgm:pt modelId="{9EB62C27-FA0B-4F25-B3B1-9F9CD42148E1}">
      <dgm:prSet custT="1"/>
      <dgm:spPr/>
      <dgm:t>
        <a:bodyPr/>
        <a:lstStyle/>
        <a:p>
          <a:r>
            <a:rPr lang="en-US" sz="2400" b="1" dirty="0"/>
            <a:t>Plaintiffs will seek to apply </a:t>
          </a:r>
          <a:r>
            <a:rPr lang="en-US" sz="2400" b="1" i="1" dirty="0" err="1"/>
            <a:t>Doull’s</a:t>
          </a:r>
          <a:r>
            <a:rPr lang="en-US" sz="2400" b="1" i="1" dirty="0"/>
            <a:t> </a:t>
          </a:r>
          <a:r>
            <a:rPr lang="en-US" sz="2400" b="1" i="0" dirty="0"/>
            <a:t>standard for multiple sufficient causes in future cases</a:t>
          </a:r>
          <a:endParaRPr lang="en-US" sz="2400" b="1" i="1" dirty="0"/>
        </a:p>
      </dgm:t>
    </dgm:pt>
    <dgm:pt modelId="{87491D84-8EFA-40A8-878E-597485388605}" type="parTrans" cxnId="{FBE79C82-987A-4345-A8E8-361F4BBC4904}">
      <dgm:prSet/>
      <dgm:spPr/>
      <dgm:t>
        <a:bodyPr/>
        <a:lstStyle/>
        <a:p>
          <a:endParaRPr lang="en-US"/>
        </a:p>
      </dgm:t>
    </dgm:pt>
    <dgm:pt modelId="{378610FE-32F9-44A0-B45C-F36A5E8C707E}" type="sibTrans" cxnId="{FBE79C82-987A-4345-A8E8-361F4BBC4904}">
      <dgm:prSet/>
      <dgm:spPr/>
      <dgm:t>
        <a:bodyPr/>
        <a:lstStyle/>
        <a:p>
          <a:endParaRPr lang="en-US"/>
        </a:p>
      </dgm:t>
    </dgm:pt>
    <dgm:pt modelId="{CB541D1E-AE24-4A50-AB30-C0C1F9F5A4DD}">
      <dgm:prSet custT="1"/>
      <dgm:spPr/>
      <dgm:t>
        <a:bodyPr/>
        <a:lstStyle/>
        <a:p>
          <a:r>
            <a:rPr lang="en-US" sz="2400" b="1" dirty="0"/>
            <a:t>Defendants will need to adjust strategies to adjust to </a:t>
          </a:r>
          <a:r>
            <a:rPr lang="en-US" sz="2200" b="1" dirty="0"/>
            <a:t>plaintiffs’ new focus  </a:t>
          </a:r>
        </a:p>
      </dgm:t>
    </dgm:pt>
    <dgm:pt modelId="{3E55CA6D-5A75-4550-806E-271F0F90B56F}" type="parTrans" cxnId="{EB2B5088-F3F9-4EC4-9855-9B247AD43045}">
      <dgm:prSet/>
      <dgm:spPr/>
      <dgm:t>
        <a:bodyPr/>
        <a:lstStyle/>
        <a:p>
          <a:endParaRPr lang="en-US"/>
        </a:p>
      </dgm:t>
    </dgm:pt>
    <dgm:pt modelId="{06A91250-F335-41F9-8C40-0520CA9C93E0}" type="sibTrans" cxnId="{EB2B5088-F3F9-4EC4-9855-9B247AD43045}">
      <dgm:prSet/>
      <dgm:spPr/>
      <dgm:t>
        <a:bodyPr/>
        <a:lstStyle/>
        <a:p>
          <a:endParaRPr lang="en-US"/>
        </a:p>
      </dgm:t>
    </dgm:pt>
    <dgm:pt modelId="{30C4B2D1-A981-41C8-AB5C-C05894271088}" type="pres">
      <dgm:prSet presAssocID="{4F1D79ED-492B-4465-9439-32A774BD0AD9}" presName="root" presStyleCnt="0">
        <dgm:presLayoutVars>
          <dgm:dir/>
          <dgm:resizeHandles val="exact"/>
        </dgm:presLayoutVars>
      </dgm:prSet>
      <dgm:spPr/>
    </dgm:pt>
    <dgm:pt modelId="{240EFCC0-10E7-4F21-84BB-FAE6E4735B6C}" type="pres">
      <dgm:prSet presAssocID="{A6B5DCCF-A595-4610-B530-84B087746D87}" presName="compNode" presStyleCnt="0"/>
      <dgm:spPr/>
    </dgm:pt>
    <dgm:pt modelId="{916DC79D-89B6-4BAC-BB49-DA4C3677EF7F}" type="pres">
      <dgm:prSet presAssocID="{A6B5DCCF-A595-4610-B530-84B087746D87}" presName="bgRect" presStyleLbl="bgShp" presStyleIdx="0" presStyleCnt="4"/>
      <dgm:spPr/>
    </dgm:pt>
    <dgm:pt modelId="{4E031CB6-F3A4-446D-9D88-258288B48968}" type="pres">
      <dgm:prSet presAssocID="{A6B5DCCF-A595-4610-B530-84B087746D8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679BBF12-E21D-4C65-95EF-DF0E6EB7A9F5}" type="pres">
      <dgm:prSet presAssocID="{A6B5DCCF-A595-4610-B530-84B087746D87}" presName="spaceRect" presStyleCnt="0"/>
      <dgm:spPr/>
    </dgm:pt>
    <dgm:pt modelId="{24D53CF8-779E-4942-8AFF-A3ECF2869214}" type="pres">
      <dgm:prSet presAssocID="{A6B5DCCF-A595-4610-B530-84B087746D87}" presName="parTx" presStyleLbl="revTx" presStyleIdx="0" presStyleCnt="4">
        <dgm:presLayoutVars>
          <dgm:chMax val="0"/>
          <dgm:chPref val="0"/>
        </dgm:presLayoutVars>
      </dgm:prSet>
      <dgm:spPr/>
    </dgm:pt>
    <dgm:pt modelId="{30AB021A-8D0B-4208-A6EC-782448059988}" type="pres">
      <dgm:prSet presAssocID="{3EF7EB82-3DBC-4B6C-9853-46F12B3D8D19}" presName="sibTrans" presStyleCnt="0"/>
      <dgm:spPr/>
    </dgm:pt>
    <dgm:pt modelId="{C1442BDA-7D9D-4FBA-8760-9989F107545B}" type="pres">
      <dgm:prSet presAssocID="{915DB42A-6E0F-4A92-AD61-704171FC59F8}" presName="compNode" presStyleCnt="0"/>
      <dgm:spPr/>
    </dgm:pt>
    <dgm:pt modelId="{1C86032C-22E1-4664-B544-17CDDA658BD6}" type="pres">
      <dgm:prSet presAssocID="{915DB42A-6E0F-4A92-AD61-704171FC59F8}" presName="bgRect" presStyleLbl="bgShp" presStyleIdx="1" presStyleCnt="4"/>
      <dgm:spPr/>
    </dgm:pt>
    <dgm:pt modelId="{84C2C9F0-66CD-4362-B78E-6B6BCABA1C1F}" type="pres">
      <dgm:prSet presAssocID="{915DB42A-6E0F-4A92-AD61-704171FC59F8}"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Forbidden"/>
        </a:ext>
      </dgm:extLst>
    </dgm:pt>
    <dgm:pt modelId="{F2266AE0-98F3-4FAC-876A-BCB87A4B33A3}" type="pres">
      <dgm:prSet presAssocID="{915DB42A-6E0F-4A92-AD61-704171FC59F8}" presName="spaceRect" presStyleCnt="0"/>
      <dgm:spPr/>
    </dgm:pt>
    <dgm:pt modelId="{B6FCFDC4-E409-4891-A80C-B85335A69657}" type="pres">
      <dgm:prSet presAssocID="{915DB42A-6E0F-4A92-AD61-704171FC59F8}" presName="parTx" presStyleLbl="revTx" presStyleIdx="1" presStyleCnt="4">
        <dgm:presLayoutVars>
          <dgm:chMax val="0"/>
          <dgm:chPref val="0"/>
        </dgm:presLayoutVars>
      </dgm:prSet>
      <dgm:spPr/>
    </dgm:pt>
    <dgm:pt modelId="{4CCAF698-4740-4007-A73A-7BA72D3E3A8D}" type="pres">
      <dgm:prSet presAssocID="{24497A70-A893-4736-91BA-F27106F33142}" presName="sibTrans" presStyleCnt="0"/>
      <dgm:spPr/>
    </dgm:pt>
    <dgm:pt modelId="{81570A15-022F-4DCD-A222-F3735FA06136}" type="pres">
      <dgm:prSet presAssocID="{9EB62C27-FA0B-4F25-B3B1-9F9CD42148E1}" presName="compNode" presStyleCnt="0"/>
      <dgm:spPr/>
    </dgm:pt>
    <dgm:pt modelId="{2E570107-2F85-4EA7-9EC1-9AE17A73B434}" type="pres">
      <dgm:prSet presAssocID="{9EB62C27-FA0B-4F25-B3B1-9F9CD42148E1}" presName="bgRect" presStyleLbl="bgShp" presStyleIdx="2" presStyleCnt="4"/>
      <dgm:spPr/>
    </dgm:pt>
    <dgm:pt modelId="{DCC956DD-A50C-42E3-9391-4F51A95BDFA5}" type="pres">
      <dgm:prSet presAssocID="{9EB62C27-FA0B-4F25-B3B1-9F9CD42148E1}"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Exclamation mark"/>
        </a:ext>
      </dgm:extLst>
    </dgm:pt>
    <dgm:pt modelId="{430C6B89-F593-4EA8-897A-41F174EF1C7F}" type="pres">
      <dgm:prSet presAssocID="{9EB62C27-FA0B-4F25-B3B1-9F9CD42148E1}" presName="spaceRect" presStyleCnt="0"/>
      <dgm:spPr/>
    </dgm:pt>
    <dgm:pt modelId="{2AEF3A93-F78A-49B0-99A1-4F11EDD256A2}" type="pres">
      <dgm:prSet presAssocID="{9EB62C27-FA0B-4F25-B3B1-9F9CD42148E1}" presName="parTx" presStyleLbl="revTx" presStyleIdx="2" presStyleCnt="4">
        <dgm:presLayoutVars>
          <dgm:chMax val="0"/>
          <dgm:chPref val="0"/>
        </dgm:presLayoutVars>
      </dgm:prSet>
      <dgm:spPr/>
    </dgm:pt>
    <dgm:pt modelId="{186D7C5B-1FFA-4325-9166-52B32832C1C5}" type="pres">
      <dgm:prSet presAssocID="{378610FE-32F9-44A0-B45C-F36A5E8C707E}" presName="sibTrans" presStyleCnt="0"/>
      <dgm:spPr/>
    </dgm:pt>
    <dgm:pt modelId="{E6B04C2E-3FBB-4BBF-B46C-5CE6453FA566}" type="pres">
      <dgm:prSet presAssocID="{CB541D1E-AE24-4A50-AB30-C0C1F9F5A4DD}" presName="compNode" presStyleCnt="0"/>
      <dgm:spPr/>
    </dgm:pt>
    <dgm:pt modelId="{47A501F7-86AC-4ADC-8636-C75C338E1C91}" type="pres">
      <dgm:prSet presAssocID="{CB541D1E-AE24-4A50-AB30-C0C1F9F5A4DD}" presName="bgRect" presStyleLbl="bgShp" presStyleIdx="3" presStyleCnt="4"/>
      <dgm:spPr/>
    </dgm:pt>
    <dgm:pt modelId="{AFA8CB34-8701-470B-8760-6B69828A343F}" type="pres">
      <dgm:prSet presAssocID="{CB541D1E-AE24-4A50-AB30-C0C1F9F5A4DD}"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Pencil"/>
        </a:ext>
      </dgm:extLst>
    </dgm:pt>
    <dgm:pt modelId="{5AC96BEC-4BEB-4020-BD06-B10E3E85E618}" type="pres">
      <dgm:prSet presAssocID="{CB541D1E-AE24-4A50-AB30-C0C1F9F5A4DD}" presName="spaceRect" presStyleCnt="0"/>
      <dgm:spPr/>
    </dgm:pt>
    <dgm:pt modelId="{CCEACBC7-8EF0-4E24-949F-AB65C01CAD7A}" type="pres">
      <dgm:prSet presAssocID="{CB541D1E-AE24-4A50-AB30-C0C1F9F5A4DD}" presName="parTx" presStyleLbl="revTx" presStyleIdx="3" presStyleCnt="4">
        <dgm:presLayoutVars>
          <dgm:chMax val="0"/>
          <dgm:chPref val="0"/>
        </dgm:presLayoutVars>
      </dgm:prSet>
      <dgm:spPr/>
    </dgm:pt>
  </dgm:ptLst>
  <dgm:cxnLst>
    <dgm:cxn modelId="{065F5128-3814-404E-B45A-99BC927C1CC3}" type="presOf" srcId="{CB541D1E-AE24-4A50-AB30-C0C1F9F5A4DD}" destId="{CCEACBC7-8EF0-4E24-949F-AB65C01CAD7A}" srcOrd="0" destOrd="0" presId="urn:microsoft.com/office/officeart/2018/2/layout/IconVerticalSolidList"/>
    <dgm:cxn modelId="{FC03D541-037A-4415-885A-6828E5FE20AF}" type="presOf" srcId="{A6B5DCCF-A595-4610-B530-84B087746D87}" destId="{24D53CF8-779E-4942-8AFF-A3ECF2869214}" srcOrd="0" destOrd="0" presId="urn:microsoft.com/office/officeart/2018/2/layout/IconVerticalSolidList"/>
    <dgm:cxn modelId="{AB9E4771-CCAE-4448-AC96-4C3BA4FF1D7A}" srcId="{4F1D79ED-492B-4465-9439-32A774BD0AD9}" destId="{915DB42A-6E0F-4A92-AD61-704171FC59F8}" srcOrd="1" destOrd="0" parTransId="{4B25C47B-4759-40C9-8DFC-50189637E7FB}" sibTransId="{24497A70-A893-4736-91BA-F27106F33142}"/>
    <dgm:cxn modelId="{DE7AA874-D6DB-4086-A47C-AFCA575E792E}" srcId="{4F1D79ED-492B-4465-9439-32A774BD0AD9}" destId="{A6B5DCCF-A595-4610-B530-84B087746D87}" srcOrd="0" destOrd="0" parTransId="{EB93DFD8-86FB-4161-B170-257A8E754255}" sibTransId="{3EF7EB82-3DBC-4B6C-9853-46F12B3D8D19}"/>
    <dgm:cxn modelId="{FBE79C82-987A-4345-A8E8-361F4BBC4904}" srcId="{4F1D79ED-492B-4465-9439-32A774BD0AD9}" destId="{9EB62C27-FA0B-4F25-B3B1-9F9CD42148E1}" srcOrd="2" destOrd="0" parTransId="{87491D84-8EFA-40A8-878E-597485388605}" sibTransId="{378610FE-32F9-44A0-B45C-F36A5E8C707E}"/>
    <dgm:cxn modelId="{EB2B5088-F3F9-4EC4-9855-9B247AD43045}" srcId="{4F1D79ED-492B-4465-9439-32A774BD0AD9}" destId="{CB541D1E-AE24-4A50-AB30-C0C1F9F5A4DD}" srcOrd="3" destOrd="0" parTransId="{3E55CA6D-5A75-4550-806E-271F0F90B56F}" sibTransId="{06A91250-F335-41F9-8C40-0520CA9C93E0}"/>
    <dgm:cxn modelId="{D494CE9C-C17C-48DE-82F9-7C94F85B591F}" type="presOf" srcId="{9EB62C27-FA0B-4F25-B3B1-9F9CD42148E1}" destId="{2AEF3A93-F78A-49B0-99A1-4F11EDD256A2}" srcOrd="0" destOrd="0" presId="urn:microsoft.com/office/officeart/2018/2/layout/IconVerticalSolidList"/>
    <dgm:cxn modelId="{65DA7CA8-6E5A-40CA-92E3-B40DE49B4291}" type="presOf" srcId="{915DB42A-6E0F-4A92-AD61-704171FC59F8}" destId="{B6FCFDC4-E409-4891-A80C-B85335A69657}" srcOrd="0" destOrd="0" presId="urn:microsoft.com/office/officeart/2018/2/layout/IconVerticalSolidList"/>
    <dgm:cxn modelId="{92CE26E1-C1C9-4CAC-A027-685CB6DBBE57}" type="presOf" srcId="{4F1D79ED-492B-4465-9439-32A774BD0AD9}" destId="{30C4B2D1-A981-41C8-AB5C-C05894271088}" srcOrd="0" destOrd="0" presId="urn:microsoft.com/office/officeart/2018/2/layout/IconVerticalSolidList"/>
    <dgm:cxn modelId="{0A2B80CC-2079-4316-8345-115CD3D0CC88}" type="presParOf" srcId="{30C4B2D1-A981-41C8-AB5C-C05894271088}" destId="{240EFCC0-10E7-4F21-84BB-FAE6E4735B6C}" srcOrd="0" destOrd="0" presId="urn:microsoft.com/office/officeart/2018/2/layout/IconVerticalSolidList"/>
    <dgm:cxn modelId="{EFD09C4E-01E3-46F5-88BB-DD280489E7C8}" type="presParOf" srcId="{240EFCC0-10E7-4F21-84BB-FAE6E4735B6C}" destId="{916DC79D-89B6-4BAC-BB49-DA4C3677EF7F}" srcOrd="0" destOrd="0" presId="urn:microsoft.com/office/officeart/2018/2/layout/IconVerticalSolidList"/>
    <dgm:cxn modelId="{B63A1DFE-78CC-49D6-877B-AC2C6736D8DB}" type="presParOf" srcId="{240EFCC0-10E7-4F21-84BB-FAE6E4735B6C}" destId="{4E031CB6-F3A4-446D-9D88-258288B48968}" srcOrd="1" destOrd="0" presId="urn:microsoft.com/office/officeart/2018/2/layout/IconVerticalSolidList"/>
    <dgm:cxn modelId="{542878BF-69BC-420C-BBD5-37B11E579A4C}" type="presParOf" srcId="{240EFCC0-10E7-4F21-84BB-FAE6E4735B6C}" destId="{679BBF12-E21D-4C65-95EF-DF0E6EB7A9F5}" srcOrd="2" destOrd="0" presId="urn:microsoft.com/office/officeart/2018/2/layout/IconVerticalSolidList"/>
    <dgm:cxn modelId="{ABBB6027-1CFE-4D10-A395-49D4C1C4BB58}" type="presParOf" srcId="{240EFCC0-10E7-4F21-84BB-FAE6E4735B6C}" destId="{24D53CF8-779E-4942-8AFF-A3ECF2869214}" srcOrd="3" destOrd="0" presId="urn:microsoft.com/office/officeart/2018/2/layout/IconVerticalSolidList"/>
    <dgm:cxn modelId="{CF07465E-516D-4D27-B882-221B90944612}" type="presParOf" srcId="{30C4B2D1-A981-41C8-AB5C-C05894271088}" destId="{30AB021A-8D0B-4208-A6EC-782448059988}" srcOrd="1" destOrd="0" presId="urn:microsoft.com/office/officeart/2018/2/layout/IconVerticalSolidList"/>
    <dgm:cxn modelId="{1A10869A-96B1-403B-AAC3-808AA7787243}" type="presParOf" srcId="{30C4B2D1-A981-41C8-AB5C-C05894271088}" destId="{C1442BDA-7D9D-4FBA-8760-9989F107545B}" srcOrd="2" destOrd="0" presId="urn:microsoft.com/office/officeart/2018/2/layout/IconVerticalSolidList"/>
    <dgm:cxn modelId="{92D9BAD2-2F06-4906-9265-94354DA6703F}" type="presParOf" srcId="{C1442BDA-7D9D-4FBA-8760-9989F107545B}" destId="{1C86032C-22E1-4664-B544-17CDDA658BD6}" srcOrd="0" destOrd="0" presId="urn:microsoft.com/office/officeart/2018/2/layout/IconVerticalSolidList"/>
    <dgm:cxn modelId="{D4660EBF-F63C-4B4F-B0E9-DF09F67B3AF5}" type="presParOf" srcId="{C1442BDA-7D9D-4FBA-8760-9989F107545B}" destId="{84C2C9F0-66CD-4362-B78E-6B6BCABA1C1F}" srcOrd="1" destOrd="0" presId="urn:microsoft.com/office/officeart/2018/2/layout/IconVerticalSolidList"/>
    <dgm:cxn modelId="{F410544D-58A1-49CB-8669-921268ACED79}" type="presParOf" srcId="{C1442BDA-7D9D-4FBA-8760-9989F107545B}" destId="{F2266AE0-98F3-4FAC-876A-BCB87A4B33A3}" srcOrd="2" destOrd="0" presId="urn:microsoft.com/office/officeart/2018/2/layout/IconVerticalSolidList"/>
    <dgm:cxn modelId="{E9B2FF74-21D3-4E6D-B297-B1EE59292B01}" type="presParOf" srcId="{C1442BDA-7D9D-4FBA-8760-9989F107545B}" destId="{B6FCFDC4-E409-4891-A80C-B85335A69657}" srcOrd="3" destOrd="0" presId="urn:microsoft.com/office/officeart/2018/2/layout/IconVerticalSolidList"/>
    <dgm:cxn modelId="{FE549161-E559-4040-8F2C-EFCDFE09CC46}" type="presParOf" srcId="{30C4B2D1-A981-41C8-AB5C-C05894271088}" destId="{4CCAF698-4740-4007-A73A-7BA72D3E3A8D}" srcOrd="3" destOrd="0" presId="urn:microsoft.com/office/officeart/2018/2/layout/IconVerticalSolidList"/>
    <dgm:cxn modelId="{9E5253FF-9310-4D5A-ADDE-33F1C5F27AA1}" type="presParOf" srcId="{30C4B2D1-A981-41C8-AB5C-C05894271088}" destId="{81570A15-022F-4DCD-A222-F3735FA06136}" srcOrd="4" destOrd="0" presId="urn:microsoft.com/office/officeart/2018/2/layout/IconVerticalSolidList"/>
    <dgm:cxn modelId="{D659FEFC-AF66-4781-95A7-37C6BC8B9034}" type="presParOf" srcId="{81570A15-022F-4DCD-A222-F3735FA06136}" destId="{2E570107-2F85-4EA7-9EC1-9AE17A73B434}" srcOrd="0" destOrd="0" presId="urn:microsoft.com/office/officeart/2018/2/layout/IconVerticalSolidList"/>
    <dgm:cxn modelId="{B931183B-66B0-4576-A26C-484F05AB0A9B}" type="presParOf" srcId="{81570A15-022F-4DCD-A222-F3735FA06136}" destId="{DCC956DD-A50C-42E3-9391-4F51A95BDFA5}" srcOrd="1" destOrd="0" presId="urn:microsoft.com/office/officeart/2018/2/layout/IconVerticalSolidList"/>
    <dgm:cxn modelId="{21A0EF82-E16B-4753-8E12-5E859DF85ED4}" type="presParOf" srcId="{81570A15-022F-4DCD-A222-F3735FA06136}" destId="{430C6B89-F593-4EA8-897A-41F174EF1C7F}" srcOrd="2" destOrd="0" presId="urn:microsoft.com/office/officeart/2018/2/layout/IconVerticalSolidList"/>
    <dgm:cxn modelId="{838BCFC0-3E0E-4554-ADB5-E92B343C511C}" type="presParOf" srcId="{81570A15-022F-4DCD-A222-F3735FA06136}" destId="{2AEF3A93-F78A-49B0-99A1-4F11EDD256A2}" srcOrd="3" destOrd="0" presId="urn:microsoft.com/office/officeart/2018/2/layout/IconVerticalSolidList"/>
    <dgm:cxn modelId="{55B670BF-0A3F-43F5-8CAC-4BFE49E1F75D}" type="presParOf" srcId="{30C4B2D1-A981-41C8-AB5C-C05894271088}" destId="{186D7C5B-1FFA-4325-9166-52B32832C1C5}" srcOrd="5" destOrd="0" presId="urn:microsoft.com/office/officeart/2018/2/layout/IconVerticalSolidList"/>
    <dgm:cxn modelId="{ECFB8A8A-260F-43D1-9389-817BB091B810}" type="presParOf" srcId="{30C4B2D1-A981-41C8-AB5C-C05894271088}" destId="{E6B04C2E-3FBB-4BBF-B46C-5CE6453FA566}" srcOrd="6" destOrd="0" presId="urn:microsoft.com/office/officeart/2018/2/layout/IconVerticalSolidList"/>
    <dgm:cxn modelId="{8F787685-C611-49B9-829A-4998CBCB4307}" type="presParOf" srcId="{E6B04C2E-3FBB-4BBF-B46C-5CE6453FA566}" destId="{47A501F7-86AC-4ADC-8636-C75C338E1C91}" srcOrd="0" destOrd="0" presId="urn:microsoft.com/office/officeart/2018/2/layout/IconVerticalSolidList"/>
    <dgm:cxn modelId="{4CF80437-81F0-4B2F-918D-1C01C864DD4C}" type="presParOf" srcId="{E6B04C2E-3FBB-4BBF-B46C-5CE6453FA566}" destId="{AFA8CB34-8701-470B-8760-6B69828A343F}" srcOrd="1" destOrd="0" presId="urn:microsoft.com/office/officeart/2018/2/layout/IconVerticalSolidList"/>
    <dgm:cxn modelId="{4D0EC53A-792C-4D5A-B741-C55B5D3046BC}" type="presParOf" srcId="{E6B04C2E-3FBB-4BBF-B46C-5CE6453FA566}" destId="{5AC96BEC-4BEB-4020-BD06-B10E3E85E618}" srcOrd="2" destOrd="0" presId="urn:microsoft.com/office/officeart/2018/2/layout/IconVerticalSolidList"/>
    <dgm:cxn modelId="{1200B719-A6A6-4065-B9F0-3A19D55A05EF}" type="presParOf" srcId="{E6B04C2E-3FBB-4BBF-B46C-5CE6453FA566}" destId="{CCEACBC7-8EF0-4E24-949F-AB65C01CAD7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6818BFE-F82E-EF40-A3F5-DEB1B54FECA4}" type="doc">
      <dgm:prSet loTypeId="urn:microsoft.com/office/officeart/2005/8/layout/vList4" loCatId="list" qsTypeId="urn:microsoft.com/office/officeart/2005/8/quickstyle/simple1" qsCatId="simple" csTypeId="urn:microsoft.com/office/officeart/2005/8/colors/colorful3" csCatId="colorful" phldr="1"/>
      <dgm:spPr/>
      <dgm:t>
        <a:bodyPr/>
        <a:lstStyle/>
        <a:p>
          <a:endParaRPr lang="en-US"/>
        </a:p>
      </dgm:t>
    </dgm:pt>
    <dgm:pt modelId="{4E05D455-4701-5744-A492-03E57086E838}">
      <dgm:prSet/>
      <dgm:spPr/>
      <dgm:t>
        <a:bodyPr/>
        <a:lstStyle/>
        <a:p>
          <a:r>
            <a:rPr lang="en-US" b="0" i="0" dirty="0"/>
            <a:t>(1) The defendant’s product contained asbestos (</a:t>
          </a:r>
          <a:r>
            <a:rPr lang="en-US" b="1" i="1" dirty="0"/>
            <a:t>product identification</a:t>
          </a:r>
          <a:r>
            <a:rPr lang="en-US" b="0" i="0" dirty="0"/>
            <a:t>)</a:t>
          </a:r>
          <a:endParaRPr lang="en-US" dirty="0"/>
        </a:p>
      </dgm:t>
    </dgm:pt>
    <dgm:pt modelId="{1AE66323-FB1A-314D-B03D-DE0094D91505}" type="parTrans" cxnId="{FE768192-E20F-D641-8325-7623F073F343}">
      <dgm:prSet/>
      <dgm:spPr/>
      <dgm:t>
        <a:bodyPr/>
        <a:lstStyle/>
        <a:p>
          <a:endParaRPr lang="en-US"/>
        </a:p>
      </dgm:t>
    </dgm:pt>
    <dgm:pt modelId="{94B9B9AD-47F8-AD48-895C-1106E13CA384}" type="sibTrans" cxnId="{FE768192-E20F-D641-8325-7623F073F343}">
      <dgm:prSet/>
      <dgm:spPr/>
      <dgm:t>
        <a:bodyPr/>
        <a:lstStyle/>
        <a:p>
          <a:endParaRPr lang="en-US"/>
        </a:p>
      </dgm:t>
    </dgm:pt>
    <dgm:pt modelId="{AA4E9DFC-E811-214B-A24F-B95342947692}">
      <dgm:prSet/>
      <dgm:spPr/>
      <dgm:t>
        <a:bodyPr/>
        <a:lstStyle/>
        <a:p>
          <a:r>
            <a:rPr lang="en-US" b="0" i="0" dirty="0"/>
            <a:t>(2) The victim was exposed to the asbestos in the defendant’s product (</a:t>
          </a:r>
          <a:r>
            <a:rPr lang="en-US" b="1" i="1" dirty="0"/>
            <a:t>exposure</a:t>
          </a:r>
          <a:r>
            <a:rPr lang="en-US" b="0" i="0" dirty="0"/>
            <a:t>), and</a:t>
          </a:r>
          <a:endParaRPr lang="en-US" dirty="0"/>
        </a:p>
      </dgm:t>
    </dgm:pt>
    <dgm:pt modelId="{40CD2AE7-3E0A-AD47-A5D6-3F6E72F9D92F}" type="parTrans" cxnId="{FB1D7BAC-8125-4843-8855-CE6AF2798E64}">
      <dgm:prSet/>
      <dgm:spPr/>
      <dgm:t>
        <a:bodyPr/>
        <a:lstStyle/>
        <a:p>
          <a:endParaRPr lang="en-US"/>
        </a:p>
      </dgm:t>
    </dgm:pt>
    <dgm:pt modelId="{9B8B7EF4-1769-BB4F-B544-5DD6228FACA7}" type="sibTrans" cxnId="{FB1D7BAC-8125-4843-8855-CE6AF2798E64}">
      <dgm:prSet/>
      <dgm:spPr/>
      <dgm:t>
        <a:bodyPr/>
        <a:lstStyle/>
        <a:p>
          <a:endParaRPr lang="en-US"/>
        </a:p>
      </dgm:t>
    </dgm:pt>
    <dgm:pt modelId="{A35998A4-94DF-9B47-B559-FD17BE8C4057}">
      <dgm:prSet/>
      <dgm:spPr/>
      <dgm:t>
        <a:bodyPr/>
        <a:lstStyle/>
        <a:p>
          <a:r>
            <a:rPr lang="en-US" b="0" i="0" dirty="0"/>
            <a:t>(3) The exposure was a </a:t>
          </a:r>
          <a:r>
            <a:rPr lang="en-US" b="1" i="1" dirty="0"/>
            <a:t>substantial contributing factor</a:t>
          </a:r>
          <a:r>
            <a:rPr lang="en-US" b="0" i="0" dirty="0"/>
            <a:t> in causing harm to the victim (</a:t>
          </a:r>
          <a:r>
            <a:rPr lang="en-US" b="1" i="1" dirty="0"/>
            <a:t>substantial factor</a:t>
          </a:r>
          <a:r>
            <a:rPr lang="en-US" b="0" i="0" dirty="0"/>
            <a:t>). </a:t>
          </a:r>
          <a:endParaRPr lang="en-US" dirty="0"/>
        </a:p>
      </dgm:t>
    </dgm:pt>
    <dgm:pt modelId="{C4A19B16-0F0F-5C41-9B34-F98D57C5AB83}" type="parTrans" cxnId="{9E54D2D8-856B-BE4A-8788-EA651C56EC99}">
      <dgm:prSet/>
      <dgm:spPr/>
      <dgm:t>
        <a:bodyPr/>
        <a:lstStyle/>
        <a:p>
          <a:endParaRPr lang="en-US"/>
        </a:p>
      </dgm:t>
    </dgm:pt>
    <dgm:pt modelId="{757712E5-D640-EA4B-84CA-C74EBEF8B392}" type="sibTrans" cxnId="{9E54D2D8-856B-BE4A-8788-EA651C56EC99}">
      <dgm:prSet/>
      <dgm:spPr/>
      <dgm:t>
        <a:bodyPr/>
        <a:lstStyle/>
        <a:p>
          <a:endParaRPr lang="en-US"/>
        </a:p>
      </dgm:t>
    </dgm:pt>
    <dgm:pt modelId="{E91D2079-BC6F-B246-B542-2D6267169BFD}" type="pres">
      <dgm:prSet presAssocID="{26818BFE-F82E-EF40-A3F5-DEB1B54FECA4}" presName="linear" presStyleCnt="0">
        <dgm:presLayoutVars>
          <dgm:dir/>
          <dgm:resizeHandles val="exact"/>
        </dgm:presLayoutVars>
      </dgm:prSet>
      <dgm:spPr/>
    </dgm:pt>
    <dgm:pt modelId="{B9D5C7FE-B750-B046-9A19-78D35DE49E97}" type="pres">
      <dgm:prSet presAssocID="{4E05D455-4701-5744-A492-03E57086E838}" presName="comp" presStyleCnt="0"/>
      <dgm:spPr/>
    </dgm:pt>
    <dgm:pt modelId="{E9D863C7-30BD-DF42-B549-4BA8451F166D}" type="pres">
      <dgm:prSet presAssocID="{4E05D455-4701-5744-A492-03E57086E838}" presName="box" presStyleLbl="node1" presStyleIdx="0" presStyleCnt="3"/>
      <dgm:spPr/>
    </dgm:pt>
    <dgm:pt modelId="{4DB6331B-D366-9446-8A48-9787EF4B2F8C}" type="pres">
      <dgm:prSet presAssocID="{4E05D455-4701-5744-A492-03E57086E838}"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5000" r="-5000"/>
          </a:stretch>
        </a:blipFill>
      </dgm:spPr>
      <dgm:extLst>
        <a:ext uri="{E40237B7-FDA0-4F09-8148-C483321AD2D9}">
          <dgm14:cNvPr xmlns:dgm14="http://schemas.microsoft.com/office/drawing/2010/diagram" id="0" name="" descr="Employee badge with solid fill"/>
        </a:ext>
      </dgm:extLst>
    </dgm:pt>
    <dgm:pt modelId="{F2732048-AA09-4A4D-93F2-26C93D73B2EF}" type="pres">
      <dgm:prSet presAssocID="{4E05D455-4701-5744-A492-03E57086E838}" presName="text" presStyleLbl="node1" presStyleIdx="0" presStyleCnt="3">
        <dgm:presLayoutVars>
          <dgm:bulletEnabled val="1"/>
        </dgm:presLayoutVars>
      </dgm:prSet>
      <dgm:spPr/>
    </dgm:pt>
    <dgm:pt modelId="{2C799318-2B1F-974F-971D-1D10E8118FB6}" type="pres">
      <dgm:prSet presAssocID="{94B9B9AD-47F8-AD48-895C-1106E13CA384}" presName="spacer" presStyleCnt="0"/>
      <dgm:spPr/>
    </dgm:pt>
    <dgm:pt modelId="{07B8FA89-57EB-224F-BB8A-400A0C1BE7DA}" type="pres">
      <dgm:prSet presAssocID="{AA4E9DFC-E811-214B-A24F-B95342947692}" presName="comp" presStyleCnt="0"/>
      <dgm:spPr/>
    </dgm:pt>
    <dgm:pt modelId="{40A6C879-947C-C145-817E-54CFF3D4F11F}" type="pres">
      <dgm:prSet presAssocID="{AA4E9DFC-E811-214B-A24F-B95342947692}" presName="box" presStyleLbl="node1" presStyleIdx="1" presStyleCnt="3"/>
      <dgm:spPr/>
    </dgm:pt>
    <dgm:pt modelId="{2323D6A4-6D40-2344-B7F7-D68CEB48E9F7}" type="pres">
      <dgm:prSet presAssocID="{AA4E9DFC-E811-214B-A24F-B95342947692}" presName="img"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5000" r="-5000"/>
          </a:stretch>
        </a:blipFill>
      </dgm:spPr>
      <dgm:extLst>
        <a:ext uri="{E40237B7-FDA0-4F09-8148-C483321AD2D9}">
          <dgm14:cNvPr xmlns:dgm14="http://schemas.microsoft.com/office/drawing/2010/diagram" id="0" name="" descr="Lungs with virus with solid fill"/>
        </a:ext>
      </dgm:extLst>
    </dgm:pt>
    <dgm:pt modelId="{89F435AB-1760-774A-A3DF-503A0E9AEDD6}" type="pres">
      <dgm:prSet presAssocID="{AA4E9DFC-E811-214B-A24F-B95342947692}" presName="text" presStyleLbl="node1" presStyleIdx="1" presStyleCnt="3">
        <dgm:presLayoutVars>
          <dgm:bulletEnabled val="1"/>
        </dgm:presLayoutVars>
      </dgm:prSet>
      <dgm:spPr/>
    </dgm:pt>
    <dgm:pt modelId="{3B89A4C5-9B54-6045-952A-DBD77469C7AA}" type="pres">
      <dgm:prSet presAssocID="{9B8B7EF4-1769-BB4F-B544-5DD6228FACA7}" presName="spacer" presStyleCnt="0"/>
      <dgm:spPr/>
    </dgm:pt>
    <dgm:pt modelId="{ED4BCFC4-C370-2542-8EED-67A250BD1AD8}" type="pres">
      <dgm:prSet presAssocID="{A35998A4-94DF-9B47-B559-FD17BE8C4057}" presName="comp" presStyleCnt="0"/>
      <dgm:spPr/>
    </dgm:pt>
    <dgm:pt modelId="{BD22DFB1-F45C-B84B-86EF-B96A0B80B53F}" type="pres">
      <dgm:prSet presAssocID="{A35998A4-94DF-9B47-B559-FD17BE8C4057}" presName="box" presStyleLbl="node1" presStyleIdx="2" presStyleCnt="3"/>
      <dgm:spPr/>
    </dgm:pt>
    <dgm:pt modelId="{462D4788-C71E-3446-B5CE-C505AF570782}" type="pres">
      <dgm:prSet presAssocID="{A35998A4-94DF-9B47-B559-FD17BE8C4057}" presName="img"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l="-5000" r="-5000"/>
          </a:stretch>
        </a:blipFill>
      </dgm:spPr>
      <dgm:extLst>
        <a:ext uri="{E40237B7-FDA0-4F09-8148-C483321AD2D9}">
          <dgm14:cNvPr xmlns:dgm14="http://schemas.microsoft.com/office/drawing/2010/diagram" id="0" name="" descr="Upward trend with solid fill"/>
        </a:ext>
      </dgm:extLst>
    </dgm:pt>
    <dgm:pt modelId="{2DFF512B-7DC9-EF46-B277-334D5803DC74}" type="pres">
      <dgm:prSet presAssocID="{A35998A4-94DF-9B47-B559-FD17BE8C4057}" presName="text" presStyleLbl="node1" presStyleIdx="2" presStyleCnt="3">
        <dgm:presLayoutVars>
          <dgm:bulletEnabled val="1"/>
        </dgm:presLayoutVars>
      </dgm:prSet>
      <dgm:spPr/>
    </dgm:pt>
  </dgm:ptLst>
  <dgm:cxnLst>
    <dgm:cxn modelId="{FC48A72D-158C-A944-BFBD-1B6D28C13B2F}" type="presOf" srcId="{26818BFE-F82E-EF40-A3F5-DEB1B54FECA4}" destId="{E91D2079-BC6F-B246-B542-2D6267169BFD}" srcOrd="0" destOrd="0" presId="urn:microsoft.com/office/officeart/2005/8/layout/vList4"/>
    <dgm:cxn modelId="{CD8BCA34-D921-CB4C-9D43-9F910A1A0BE5}" type="presOf" srcId="{A35998A4-94DF-9B47-B559-FD17BE8C4057}" destId="{2DFF512B-7DC9-EF46-B277-334D5803DC74}" srcOrd="1" destOrd="0" presId="urn:microsoft.com/office/officeart/2005/8/layout/vList4"/>
    <dgm:cxn modelId="{2F260056-24BB-BD4C-8ACA-4720091B0B2A}" type="presOf" srcId="{A35998A4-94DF-9B47-B559-FD17BE8C4057}" destId="{BD22DFB1-F45C-B84B-86EF-B96A0B80B53F}" srcOrd="0" destOrd="0" presId="urn:microsoft.com/office/officeart/2005/8/layout/vList4"/>
    <dgm:cxn modelId="{0861C284-ADC6-1949-8012-34B5FE2ACDD9}" type="presOf" srcId="{AA4E9DFC-E811-214B-A24F-B95342947692}" destId="{89F435AB-1760-774A-A3DF-503A0E9AEDD6}" srcOrd="1" destOrd="0" presId="urn:microsoft.com/office/officeart/2005/8/layout/vList4"/>
    <dgm:cxn modelId="{FE768192-E20F-D641-8325-7623F073F343}" srcId="{26818BFE-F82E-EF40-A3F5-DEB1B54FECA4}" destId="{4E05D455-4701-5744-A492-03E57086E838}" srcOrd="0" destOrd="0" parTransId="{1AE66323-FB1A-314D-B03D-DE0094D91505}" sibTransId="{94B9B9AD-47F8-AD48-895C-1106E13CA384}"/>
    <dgm:cxn modelId="{EA289B9B-F8AF-6742-97BE-743469584AFD}" type="presOf" srcId="{4E05D455-4701-5744-A492-03E57086E838}" destId="{E9D863C7-30BD-DF42-B549-4BA8451F166D}" srcOrd="0" destOrd="0" presId="urn:microsoft.com/office/officeart/2005/8/layout/vList4"/>
    <dgm:cxn modelId="{95F313A2-D231-7F46-B51E-B438E5DC9F16}" type="presOf" srcId="{4E05D455-4701-5744-A492-03E57086E838}" destId="{F2732048-AA09-4A4D-93F2-26C93D73B2EF}" srcOrd="1" destOrd="0" presId="urn:microsoft.com/office/officeart/2005/8/layout/vList4"/>
    <dgm:cxn modelId="{FB1D7BAC-8125-4843-8855-CE6AF2798E64}" srcId="{26818BFE-F82E-EF40-A3F5-DEB1B54FECA4}" destId="{AA4E9DFC-E811-214B-A24F-B95342947692}" srcOrd="1" destOrd="0" parTransId="{40CD2AE7-3E0A-AD47-A5D6-3F6E72F9D92F}" sibTransId="{9B8B7EF4-1769-BB4F-B544-5DD6228FACA7}"/>
    <dgm:cxn modelId="{9E54D2D8-856B-BE4A-8788-EA651C56EC99}" srcId="{26818BFE-F82E-EF40-A3F5-DEB1B54FECA4}" destId="{A35998A4-94DF-9B47-B559-FD17BE8C4057}" srcOrd="2" destOrd="0" parTransId="{C4A19B16-0F0F-5C41-9B34-F98D57C5AB83}" sibTransId="{757712E5-D640-EA4B-84CA-C74EBEF8B392}"/>
    <dgm:cxn modelId="{8B741CE1-F914-874B-A588-5C72CAEEF377}" type="presOf" srcId="{AA4E9DFC-E811-214B-A24F-B95342947692}" destId="{40A6C879-947C-C145-817E-54CFF3D4F11F}" srcOrd="0" destOrd="0" presId="urn:microsoft.com/office/officeart/2005/8/layout/vList4"/>
    <dgm:cxn modelId="{E5D46C60-17D1-6244-B8C3-67A28B040624}" type="presParOf" srcId="{E91D2079-BC6F-B246-B542-2D6267169BFD}" destId="{B9D5C7FE-B750-B046-9A19-78D35DE49E97}" srcOrd="0" destOrd="0" presId="urn:microsoft.com/office/officeart/2005/8/layout/vList4"/>
    <dgm:cxn modelId="{EFF7D230-DCC7-D34F-9AD2-1157BD7CB6A8}" type="presParOf" srcId="{B9D5C7FE-B750-B046-9A19-78D35DE49E97}" destId="{E9D863C7-30BD-DF42-B549-4BA8451F166D}" srcOrd="0" destOrd="0" presId="urn:microsoft.com/office/officeart/2005/8/layout/vList4"/>
    <dgm:cxn modelId="{75C6CDF8-7A14-FE41-BEA9-AE2C67A91E96}" type="presParOf" srcId="{B9D5C7FE-B750-B046-9A19-78D35DE49E97}" destId="{4DB6331B-D366-9446-8A48-9787EF4B2F8C}" srcOrd="1" destOrd="0" presId="urn:microsoft.com/office/officeart/2005/8/layout/vList4"/>
    <dgm:cxn modelId="{5D201CDE-C540-A646-A9BC-A506298CBAE7}" type="presParOf" srcId="{B9D5C7FE-B750-B046-9A19-78D35DE49E97}" destId="{F2732048-AA09-4A4D-93F2-26C93D73B2EF}" srcOrd="2" destOrd="0" presId="urn:microsoft.com/office/officeart/2005/8/layout/vList4"/>
    <dgm:cxn modelId="{A70AB4AF-AE14-CB48-AB91-9FA42F5135D2}" type="presParOf" srcId="{E91D2079-BC6F-B246-B542-2D6267169BFD}" destId="{2C799318-2B1F-974F-971D-1D10E8118FB6}" srcOrd="1" destOrd="0" presId="urn:microsoft.com/office/officeart/2005/8/layout/vList4"/>
    <dgm:cxn modelId="{FEF1D062-CCAD-BA46-B9D9-E3394991E710}" type="presParOf" srcId="{E91D2079-BC6F-B246-B542-2D6267169BFD}" destId="{07B8FA89-57EB-224F-BB8A-400A0C1BE7DA}" srcOrd="2" destOrd="0" presId="urn:microsoft.com/office/officeart/2005/8/layout/vList4"/>
    <dgm:cxn modelId="{E8A57E22-A3DD-9447-8D0E-A0F7C27D1290}" type="presParOf" srcId="{07B8FA89-57EB-224F-BB8A-400A0C1BE7DA}" destId="{40A6C879-947C-C145-817E-54CFF3D4F11F}" srcOrd="0" destOrd="0" presId="urn:microsoft.com/office/officeart/2005/8/layout/vList4"/>
    <dgm:cxn modelId="{BDA069AF-5CC5-6E46-A1AE-C2BC3354F293}" type="presParOf" srcId="{07B8FA89-57EB-224F-BB8A-400A0C1BE7DA}" destId="{2323D6A4-6D40-2344-B7F7-D68CEB48E9F7}" srcOrd="1" destOrd="0" presId="urn:microsoft.com/office/officeart/2005/8/layout/vList4"/>
    <dgm:cxn modelId="{506806A4-DF1F-3F4F-8E5B-102FF023F045}" type="presParOf" srcId="{07B8FA89-57EB-224F-BB8A-400A0C1BE7DA}" destId="{89F435AB-1760-774A-A3DF-503A0E9AEDD6}" srcOrd="2" destOrd="0" presId="urn:microsoft.com/office/officeart/2005/8/layout/vList4"/>
    <dgm:cxn modelId="{29730AA2-797D-B144-9A9E-65BCA0AB1D93}" type="presParOf" srcId="{E91D2079-BC6F-B246-B542-2D6267169BFD}" destId="{3B89A4C5-9B54-6045-952A-DBD77469C7AA}" srcOrd="3" destOrd="0" presId="urn:microsoft.com/office/officeart/2005/8/layout/vList4"/>
    <dgm:cxn modelId="{146CEC73-DC06-8F44-8207-C10360D81F5F}" type="presParOf" srcId="{E91D2079-BC6F-B246-B542-2D6267169BFD}" destId="{ED4BCFC4-C370-2542-8EED-67A250BD1AD8}" srcOrd="4" destOrd="0" presId="urn:microsoft.com/office/officeart/2005/8/layout/vList4"/>
    <dgm:cxn modelId="{BBD102E5-6ECB-6243-A1C7-83B8B89C20B4}" type="presParOf" srcId="{ED4BCFC4-C370-2542-8EED-67A250BD1AD8}" destId="{BD22DFB1-F45C-B84B-86EF-B96A0B80B53F}" srcOrd="0" destOrd="0" presId="urn:microsoft.com/office/officeart/2005/8/layout/vList4"/>
    <dgm:cxn modelId="{849F035C-91AD-0742-9A12-CB84CF24F9E8}" type="presParOf" srcId="{ED4BCFC4-C370-2542-8EED-67A250BD1AD8}" destId="{462D4788-C71E-3446-B5CE-C505AF570782}" srcOrd="1" destOrd="0" presId="urn:microsoft.com/office/officeart/2005/8/layout/vList4"/>
    <dgm:cxn modelId="{4CE97A11-284E-2643-B2AB-3871A864FD38}" type="presParOf" srcId="{ED4BCFC4-C370-2542-8EED-67A250BD1AD8}" destId="{2DFF512B-7DC9-EF46-B277-334D5803DC74}"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1DB42A4-924C-AF48-B692-0D026CFC4D65}" type="doc">
      <dgm:prSet loTypeId="urn:microsoft.com/office/officeart/2005/8/layout/vList3" loCatId="list" qsTypeId="urn:microsoft.com/office/officeart/2005/8/quickstyle/simple1" qsCatId="simple" csTypeId="urn:microsoft.com/office/officeart/2005/8/colors/colorful4" csCatId="colorful" phldr="1"/>
      <dgm:spPr/>
      <dgm:t>
        <a:bodyPr/>
        <a:lstStyle/>
        <a:p>
          <a:endParaRPr lang="en-US"/>
        </a:p>
      </dgm:t>
    </dgm:pt>
    <dgm:pt modelId="{08E5C9E1-6514-544D-9526-C5A8E41A63C9}">
      <dgm:prSet custT="1"/>
      <dgm:spPr/>
      <dgm:t>
        <a:bodyPr/>
        <a:lstStyle/>
        <a:p>
          <a:pPr algn="l"/>
          <a:r>
            <a:rPr lang="en-US" sz="1800" b="1" i="1" dirty="0"/>
            <a:t>Welch v. Keene Corp.</a:t>
          </a:r>
          <a:r>
            <a:rPr lang="en-US" sz="1800" dirty="0"/>
            <a:t>, 31 Mass. App. Ct. 157 (1991)</a:t>
          </a:r>
        </a:p>
        <a:p>
          <a:pPr algn="l"/>
          <a:r>
            <a:rPr lang="en-US" sz="1400" dirty="0"/>
            <a:t>	“We point out that [the plaintiff] is not required to prove that </a:t>
          </a:r>
          <a:r>
            <a:rPr lang="en-US" sz="1800" b="1" i="1" dirty="0">
              <a:solidFill>
                <a:srgbClr val="FF0000"/>
              </a:solidFill>
            </a:rPr>
            <a:t>‘but for’ </a:t>
          </a:r>
          <a:r>
            <a:rPr lang="en-US" sz="1400" dirty="0"/>
            <a:t>the 	particular product of each manufacturer, he would not have been 	harmed…he need only show… the conduct of the defendant was a 	substantial factor…”</a:t>
          </a:r>
          <a:endParaRPr lang="en-US" sz="1800" dirty="0"/>
        </a:p>
      </dgm:t>
    </dgm:pt>
    <dgm:pt modelId="{62BF5B62-D5FB-7A44-9C26-C5AD8408E0C0}" type="parTrans" cxnId="{559D8803-7B05-3E4C-A66E-708CC0D3573F}">
      <dgm:prSet/>
      <dgm:spPr/>
      <dgm:t>
        <a:bodyPr/>
        <a:lstStyle/>
        <a:p>
          <a:endParaRPr lang="en-US"/>
        </a:p>
      </dgm:t>
    </dgm:pt>
    <dgm:pt modelId="{E4A8AF53-AE3B-1348-B524-7D807194403D}" type="sibTrans" cxnId="{559D8803-7B05-3E4C-A66E-708CC0D3573F}">
      <dgm:prSet/>
      <dgm:spPr/>
      <dgm:t>
        <a:bodyPr/>
        <a:lstStyle/>
        <a:p>
          <a:endParaRPr lang="en-US"/>
        </a:p>
      </dgm:t>
    </dgm:pt>
    <dgm:pt modelId="{22D43B7A-52BD-8E40-9EDD-D14138BA16F9}">
      <dgm:prSet custT="1"/>
      <dgm:spPr/>
      <dgm:t>
        <a:bodyPr/>
        <a:lstStyle/>
        <a:p>
          <a:pPr algn="l"/>
          <a:r>
            <a:rPr lang="en-US" sz="2000" b="1" i="1" dirty="0"/>
            <a:t>Morin v. AutoZone Northeast, Inc.</a:t>
          </a:r>
          <a:r>
            <a:rPr lang="en-US" sz="2000" dirty="0"/>
            <a:t>, 79 Mass. App. Ct. 39 (2011)</a:t>
          </a:r>
        </a:p>
        <a:p>
          <a:pPr algn="l"/>
          <a:r>
            <a:rPr lang="en-US" sz="1600" dirty="0"/>
            <a:t>	“The plaintiff need not produce evidence </a:t>
          </a:r>
          <a:r>
            <a:rPr lang="en-US" sz="1800" b="1" i="1" dirty="0">
              <a:solidFill>
                <a:srgbClr val="FF0000"/>
              </a:solidFill>
            </a:rPr>
            <a:t>‘but for’ </a:t>
          </a:r>
          <a:r>
            <a:rPr lang="en-US" sz="1600" dirty="0"/>
            <a:t>causation on the 	part of the targeted product, but only its contribution to causation 	of the resulting injury.”</a:t>
          </a:r>
          <a:endParaRPr lang="en-US" sz="2000" dirty="0"/>
        </a:p>
      </dgm:t>
    </dgm:pt>
    <dgm:pt modelId="{C8345070-046E-1B4E-8C12-8EEFD3383C60}" type="parTrans" cxnId="{0D3FF18B-7B1A-7045-BB81-9F88E48DAC57}">
      <dgm:prSet/>
      <dgm:spPr/>
      <dgm:t>
        <a:bodyPr/>
        <a:lstStyle/>
        <a:p>
          <a:endParaRPr lang="en-US"/>
        </a:p>
      </dgm:t>
    </dgm:pt>
    <dgm:pt modelId="{47996AEA-3778-EC41-BB33-D81CEAC1AC37}" type="sibTrans" cxnId="{0D3FF18B-7B1A-7045-BB81-9F88E48DAC57}">
      <dgm:prSet/>
      <dgm:spPr/>
      <dgm:t>
        <a:bodyPr/>
        <a:lstStyle/>
        <a:p>
          <a:endParaRPr lang="en-US"/>
        </a:p>
      </dgm:t>
    </dgm:pt>
    <dgm:pt modelId="{DAE90DC5-DBD4-C74F-A1C0-48438E3344AF}">
      <dgm:prSet custT="1"/>
      <dgm:spPr/>
      <dgm:t>
        <a:bodyPr/>
        <a:lstStyle/>
        <a:p>
          <a:pPr algn="l"/>
          <a:r>
            <a:rPr lang="en-US" sz="2000" b="1" i="1" u="none" dirty="0"/>
            <a:t>Matsuyama v. Birnbaum</a:t>
          </a:r>
          <a:r>
            <a:rPr lang="en-US" sz="2000" b="1" i="0" dirty="0"/>
            <a:t>, 452 Mass. 1, 31 (2008)</a:t>
          </a:r>
        </a:p>
        <a:p>
          <a:pPr algn="l"/>
          <a:r>
            <a:rPr lang="en-US" sz="1400" dirty="0"/>
            <a:t>	“[T]he ‘substantial-factor’ test[‘s]… primary function was to permit the 	factfinder to decide that factual cause existed when there were 	overdetermined causes—each of two separate causal chains sufficient to 	bring about the plaintiff's harm, thereby rendering neither a </a:t>
          </a:r>
          <a:r>
            <a:rPr lang="en-US" sz="1800" b="1" i="1" dirty="0">
              <a:solidFill>
                <a:srgbClr val="FF0000"/>
              </a:solidFill>
            </a:rPr>
            <a:t>but-for</a:t>
          </a:r>
          <a:r>
            <a:rPr lang="en-US" sz="1400" dirty="0"/>
            <a:t> cause.”</a:t>
          </a:r>
          <a:endParaRPr lang="en-US" sz="1400" b="0" i="0" dirty="0"/>
        </a:p>
      </dgm:t>
    </dgm:pt>
    <dgm:pt modelId="{D5F878B1-026A-3540-8423-ED1C29CFD529}" type="parTrans" cxnId="{09A74D86-8745-D347-A996-06FBDFAC7797}">
      <dgm:prSet/>
      <dgm:spPr/>
      <dgm:t>
        <a:bodyPr/>
        <a:lstStyle/>
        <a:p>
          <a:endParaRPr lang="en-US"/>
        </a:p>
      </dgm:t>
    </dgm:pt>
    <dgm:pt modelId="{D20298F9-FF2D-164E-BA5E-7308818373E0}" type="sibTrans" cxnId="{09A74D86-8745-D347-A996-06FBDFAC7797}">
      <dgm:prSet/>
      <dgm:spPr/>
      <dgm:t>
        <a:bodyPr/>
        <a:lstStyle/>
        <a:p>
          <a:endParaRPr lang="en-US"/>
        </a:p>
      </dgm:t>
    </dgm:pt>
    <dgm:pt modelId="{4BCEF98B-95CC-9640-B433-2CE4E88FA6C2}" type="pres">
      <dgm:prSet presAssocID="{B1DB42A4-924C-AF48-B692-0D026CFC4D65}" presName="linearFlow" presStyleCnt="0">
        <dgm:presLayoutVars>
          <dgm:dir/>
          <dgm:resizeHandles val="exact"/>
        </dgm:presLayoutVars>
      </dgm:prSet>
      <dgm:spPr/>
    </dgm:pt>
    <dgm:pt modelId="{06B3A81A-17F8-5E47-B028-A4973D11E99F}" type="pres">
      <dgm:prSet presAssocID="{08E5C9E1-6514-544D-9526-C5A8E41A63C9}" presName="composite" presStyleCnt="0"/>
      <dgm:spPr/>
    </dgm:pt>
    <dgm:pt modelId="{11EC7414-F86B-9E4A-8982-EFFBAC50BF53}" type="pres">
      <dgm:prSet presAssocID="{08E5C9E1-6514-544D-9526-C5A8E41A63C9}" presName="imgShp" presStyleLbl="fgImgPlace1" presStyleIdx="0" presStyleCnt="3"/>
      <dgm:spPr>
        <a:blipFill>
          <a:blip xmlns:r="http://schemas.openxmlformats.org/officeDocument/2006/relationships" r:embed="rId1"/>
          <a:srcRect/>
          <a:stretch>
            <a:fillRect l="-10000" r="-10000"/>
          </a:stretch>
        </a:blipFill>
      </dgm:spPr>
    </dgm:pt>
    <dgm:pt modelId="{1B21BCB3-B195-9742-BC42-230CBDF49394}" type="pres">
      <dgm:prSet presAssocID="{08E5C9E1-6514-544D-9526-C5A8E41A63C9}" presName="txShp" presStyleLbl="node1" presStyleIdx="0" presStyleCnt="3">
        <dgm:presLayoutVars>
          <dgm:bulletEnabled val="1"/>
        </dgm:presLayoutVars>
      </dgm:prSet>
      <dgm:spPr/>
    </dgm:pt>
    <dgm:pt modelId="{022B4F49-31DF-534D-A889-29C9B530D451}" type="pres">
      <dgm:prSet presAssocID="{E4A8AF53-AE3B-1348-B524-7D807194403D}" presName="spacing" presStyleCnt="0"/>
      <dgm:spPr/>
    </dgm:pt>
    <dgm:pt modelId="{08EF81E9-6B5A-2740-B653-0E9601A5BD22}" type="pres">
      <dgm:prSet presAssocID="{22D43B7A-52BD-8E40-9EDD-D14138BA16F9}" presName="composite" presStyleCnt="0"/>
      <dgm:spPr/>
    </dgm:pt>
    <dgm:pt modelId="{B9428B7D-86DD-0948-8E6E-F6D176675A6B}" type="pres">
      <dgm:prSet presAssocID="{22D43B7A-52BD-8E40-9EDD-D14138BA16F9}" presName="imgShp" presStyleLbl="fgImgPlace1" presStyleIdx="1" presStyleCnt="3"/>
      <dgm:spPr>
        <a:blipFill>
          <a:blip xmlns:r="http://schemas.openxmlformats.org/officeDocument/2006/relationships" r:embed="rId2"/>
          <a:srcRect/>
          <a:stretch>
            <a:fillRect l="-16000" r="-16000"/>
          </a:stretch>
        </a:blipFill>
      </dgm:spPr>
    </dgm:pt>
    <dgm:pt modelId="{9FB93229-E70D-4B44-BF5C-4A6E48EA5B3C}" type="pres">
      <dgm:prSet presAssocID="{22D43B7A-52BD-8E40-9EDD-D14138BA16F9}" presName="txShp" presStyleLbl="node1" presStyleIdx="1" presStyleCnt="3">
        <dgm:presLayoutVars>
          <dgm:bulletEnabled val="1"/>
        </dgm:presLayoutVars>
      </dgm:prSet>
      <dgm:spPr/>
    </dgm:pt>
    <dgm:pt modelId="{FF579D2E-6D85-FD43-AF53-68118550526E}" type="pres">
      <dgm:prSet presAssocID="{47996AEA-3778-EC41-BB33-D81CEAC1AC37}" presName="spacing" presStyleCnt="0"/>
      <dgm:spPr/>
    </dgm:pt>
    <dgm:pt modelId="{58F4163F-413E-854E-8B7A-8892BF242D41}" type="pres">
      <dgm:prSet presAssocID="{DAE90DC5-DBD4-C74F-A1C0-48438E3344AF}" presName="composite" presStyleCnt="0"/>
      <dgm:spPr/>
    </dgm:pt>
    <dgm:pt modelId="{6B5C419E-86D1-FE42-8D6F-7D8229278498}" type="pres">
      <dgm:prSet presAssocID="{DAE90DC5-DBD4-C74F-A1C0-48438E3344AF}"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ourt with solid fill"/>
        </a:ext>
      </dgm:extLst>
    </dgm:pt>
    <dgm:pt modelId="{E89FDCEA-77A3-E14B-A668-0E14BD247449}" type="pres">
      <dgm:prSet presAssocID="{DAE90DC5-DBD4-C74F-A1C0-48438E3344AF}" presName="txShp" presStyleLbl="node1" presStyleIdx="2" presStyleCnt="3" custScaleY="110255">
        <dgm:presLayoutVars>
          <dgm:bulletEnabled val="1"/>
        </dgm:presLayoutVars>
      </dgm:prSet>
      <dgm:spPr/>
    </dgm:pt>
  </dgm:ptLst>
  <dgm:cxnLst>
    <dgm:cxn modelId="{559D8803-7B05-3E4C-A66E-708CC0D3573F}" srcId="{B1DB42A4-924C-AF48-B692-0D026CFC4D65}" destId="{08E5C9E1-6514-544D-9526-C5A8E41A63C9}" srcOrd="0" destOrd="0" parTransId="{62BF5B62-D5FB-7A44-9C26-C5AD8408E0C0}" sibTransId="{E4A8AF53-AE3B-1348-B524-7D807194403D}"/>
    <dgm:cxn modelId="{5465DD5D-7ACB-AB47-A6E5-BB93063A124E}" type="presOf" srcId="{22D43B7A-52BD-8E40-9EDD-D14138BA16F9}" destId="{9FB93229-E70D-4B44-BF5C-4A6E48EA5B3C}" srcOrd="0" destOrd="0" presId="urn:microsoft.com/office/officeart/2005/8/layout/vList3"/>
    <dgm:cxn modelId="{57FF8263-C09B-1744-B3C2-8F3259A5AC7F}" type="presOf" srcId="{DAE90DC5-DBD4-C74F-A1C0-48438E3344AF}" destId="{E89FDCEA-77A3-E14B-A668-0E14BD247449}" srcOrd="0" destOrd="0" presId="urn:microsoft.com/office/officeart/2005/8/layout/vList3"/>
    <dgm:cxn modelId="{09A74D86-8745-D347-A996-06FBDFAC7797}" srcId="{B1DB42A4-924C-AF48-B692-0D026CFC4D65}" destId="{DAE90DC5-DBD4-C74F-A1C0-48438E3344AF}" srcOrd="2" destOrd="0" parTransId="{D5F878B1-026A-3540-8423-ED1C29CFD529}" sibTransId="{D20298F9-FF2D-164E-BA5E-7308818373E0}"/>
    <dgm:cxn modelId="{0D3FF18B-7B1A-7045-BB81-9F88E48DAC57}" srcId="{B1DB42A4-924C-AF48-B692-0D026CFC4D65}" destId="{22D43B7A-52BD-8E40-9EDD-D14138BA16F9}" srcOrd="1" destOrd="0" parTransId="{C8345070-046E-1B4E-8C12-8EEFD3383C60}" sibTransId="{47996AEA-3778-EC41-BB33-D81CEAC1AC37}"/>
    <dgm:cxn modelId="{2CFD02A9-4B05-6449-A1DD-A5DE056238A2}" type="presOf" srcId="{B1DB42A4-924C-AF48-B692-0D026CFC4D65}" destId="{4BCEF98B-95CC-9640-B433-2CE4E88FA6C2}" srcOrd="0" destOrd="0" presId="urn:microsoft.com/office/officeart/2005/8/layout/vList3"/>
    <dgm:cxn modelId="{E1EEBDD7-487E-664A-B0B1-9149FDE5AD8C}" type="presOf" srcId="{08E5C9E1-6514-544D-9526-C5A8E41A63C9}" destId="{1B21BCB3-B195-9742-BC42-230CBDF49394}" srcOrd="0" destOrd="0" presId="urn:microsoft.com/office/officeart/2005/8/layout/vList3"/>
    <dgm:cxn modelId="{AF13696C-34C7-DE4B-9D1B-CB607C1AA065}" type="presParOf" srcId="{4BCEF98B-95CC-9640-B433-2CE4E88FA6C2}" destId="{06B3A81A-17F8-5E47-B028-A4973D11E99F}" srcOrd="0" destOrd="0" presId="urn:microsoft.com/office/officeart/2005/8/layout/vList3"/>
    <dgm:cxn modelId="{14D5C050-4725-F044-AD38-6204FABD2AE8}" type="presParOf" srcId="{06B3A81A-17F8-5E47-B028-A4973D11E99F}" destId="{11EC7414-F86B-9E4A-8982-EFFBAC50BF53}" srcOrd="0" destOrd="0" presId="urn:microsoft.com/office/officeart/2005/8/layout/vList3"/>
    <dgm:cxn modelId="{E0529491-1A60-FD46-BF69-A03880DB129F}" type="presParOf" srcId="{06B3A81A-17F8-5E47-B028-A4973D11E99F}" destId="{1B21BCB3-B195-9742-BC42-230CBDF49394}" srcOrd="1" destOrd="0" presId="urn:microsoft.com/office/officeart/2005/8/layout/vList3"/>
    <dgm:cxn modelId="{5A8740DE-D3AB-DE4E-A38F-7A6115575C02}" type="presParOf" srcId="{4BCEF98B-95CC-9640-B433-2CE4E88FA6C2}" destId="{022B4F49-31DF-534D-A889-29C9B530D451}" srcOrd="1" destOrd="0" presId="urn:microsoft.com/office/officeart/2005/8/layout/vList3"/>
    <dgm:cxn modelId="{61A0DAAA-F78B-1147-8E9F-483F09BFEEF1}" type="presParOf" srcId="{4BCEF98B-95CC-9640-B433-2CE4E88FA6C2}" destId="{08EF81E9-6B5A-2740-B653-0E9601A5BD22}" srcOrd="2" destOrd="0" presId="urn:microsoft.com/office/officeart/2005/8/layout/vList3"/>
    <dgm:cxn modelId="{9411C01B-4BD2-EB49-ADF0-5D2AE34A4181}" type="presParOf" srcId="{08EF81E9-6B5A-2740-B653-0E9601A5BD22}" destId="{B9428B7D-86DD-0948-8E6E-F6D176675A6B}" srcOrd="0" destOrd="0" presId="urn:microsoft.com/office/officeart/2005/8/layout/vList3"/>
    <dgm:cxn modelId="{1BA69CE2-03E3-6449-926B-328A003DA3C2}" type="presParOf" srcId="{08EF81E9-6B5A-2740-B653-0E9601A5BD22}" destId="{9FB93229-E70D-4B44-BF5C-4A6E48EA5B3C}" srcOrd="1" destOrd="0" presId="urn:microsoft.com/office/officeart/2005/8/layout/vList3"/>
    <dgm:cxn modelId="{7A5F8218-5E23-7D4E-815A-858E0623AC68}" type="presParOf" srcId="{4BCEF98B-95CC-9640-B433-2CE4E88FA6C2}" destId="{FF579D2E-6D85-FD43-AF53-68118550526E}" srcOrd="3" destOrd="0" presId="urn:microsoft.com/office/officeart/2005/8/layout/vList3"/>
    <dgm:cxn modelId="{5A359FB1-10E8-1047-988D-5C3FBB0CF190}" type="presParOf" srcId="{4BCEF98B-95CC-9640-B433-2CE4E88FA6C2}" destId="{58F4163F-413E-854E-8B7A-8892BF242D41}" srcOrd="4" destOrd="0" presId="urn:microsoft.com/office/officeart/2005/8/layout/vList3"/>
    <dgm:cxn modelId="{7410DFA8-F3E7-D644-9B93-B9B1EA9D8569}" type="presParOf" srcId="{58F4163F-413E-854E-8B7A-8892BF242D41}" destId="{6B5C419E-86D1-FE42-8D6F-7D8229278498}" srcOrd="0" destOrd="0" presId="urn:microsoft.com/office/officeart/2005/8/layout/vList3"/>
    <dgm:cxn modelId="{C01B2E36-51FA-514A-B734-E56CC90031A2}" type="presParOf" srcId="{58F4163F-413E-854E-8B7A-8892BF242D41}" destId="{E89FDCEA-77A3-E14B-A668-0E14BD247449}"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4A66B3-3020-4CAC-A215-AEBE11A35E5C}"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n-US"/>
        </a:p>
      </dgm:t>
    </dgm:pt>
    <dgm:pt modelId="{20EEF7CE-A288-422C-95B5-EE6527415080}">
      <dgm:prSet/>
      <dgm:spPr/>
      <dgm:t>
        <a:bodyPr/>
        <a:lstStyle/>
        <a:p>
          <a:r>
            <a:rPr lang="en-US" b="1" dirty="0"/>
            <a:t>Elements of Medical Malpractice</a:t>
          </a:r>
        </a:p>
      </dgm:t>
    </dgm:pt>
    <dgm:pt modelId="{5457B6ED-EE02-47CD-BCA6-BF23D13CA8D1}" type="parTrans" cxnId="{FDCAF031-C629-4288-B0EE-31FA5BA62523}">
      <dgm:prSet/>
      <dgm:spPr/>
      <dgm:t>
        <a:bodyPr/>
        <a:lstStyle/>
        <a:p>
          <a:endParaRPr lang="en-US" b="1"/>
        </a:p>
      </dgm:t>
    </dgm:pt>
    <dgm:pt modelId="{29B5408E-A10F-42E2-AC99-9E5A33177721}" type="sibTrans" cxnId="{FDCAF031-C629-4288-B0EE-31FA5BA62523}">
      <dgm:prSet/>
      <dgm:spPr/>
      <dgm:t>
        <a:bodyPr/>
        <a:lstStyle/>
        <a:p>
          <a:endParaRPr lang="en-US" b="1"/>
        </a:p>
      </dgm:t>
    </dgm:pt>
    <dgm:pt modelId="{AB16D33D-3D4C-4959-A2BC-62935CF6CAE5}">
      <dgm:prSet/>
      <dgm:spPr/>
      <dgm:t>
        <a:bodyPr/>
        <a:lstStyle/>
        <a:p>
          <a:r>
            <a:rPr lang="en-US" b="1"/>
            <a:t>Types of Medical Malpractice Cases</a:t>
          </a:r>
        </a:p>
      </dgm:t>
    </dgm:pt>
    <dgm:pt modelId="{27E4F840-F956-4BDA-AF39-CAAA54D38D62}" type="parTrans" cxnId="{65EBAB3C-6E0B-48FA-A533-7112403E1FDC}">
      <dgm:prSet/>
      <dgm:spPr/>
      <dgm:t>
        <a:bodyPr/>
        <a:lstStyle/>
        <a:p>
          <a:endParaRPr lang="en-US" b="1"/>
        </a:p>
      </dgm:t>
    </dgm:pt>
    <dgm:pt modelId="{0F17632D-D2DC-40A8-A3CD-38314F91B916}" type="sibTrans" cxnId="{65EBAB3C-6E0B-48FA-A533-7112403E1FDC}">
      <dgm:prSet/>
      <dgm:spPr/>
      <dgm:t>
        <a:bodyPr/>
        <a:lstStyle/>
        <a:p>
          <a:endParaRPr lang="en-US" b="1"/>
        </a:p>
      </dgm:t>
    </dgm:pt>
    <dgm:pt modelId="{A989E05E-3D51-4B9D-9AA3-EEE51836508F}">
      <dgm:prSet/>
      <dgm:spPr/>
      <dgm:t>
        <a:bodyPr/>
        <a:lstStyle/>
        <a:p>
          <a:r>
            <a:rPr lang="en-US" b="1"/>
            <a:t>Causation Instructions</a:t>
          </a:r>
        </a:p>
      </dgm:t>
    </dgm:pt>
    <dgm:pt modelId="{4DCCAD34-5418-465F-85F1-D077DB202FAA}" type="parTrans" cxnId="{3C8C69EC-FD36-4E44-BDCD-3042C2544F6D}">
      <dgm:prSet/>
      <dgm:spPr/>
      <dgm:t>
        <a:bodyPr/>
        <a:lstStyle/>
        <a:p>
          <a:endParaRPr lang="en-US" b="1"/>
        </a:p>
      </dgm:t>
    </dgm:pt>
    <dgm:pt modelId="{4F87CCBF-82F0-41B6-870A-8DB47E78A315}" type="sibTrans" cxnId="{3C8C69EC-FD36-4E44-BDCD-3042C2544F6D}">
      <dgm:prSet/>
      <dgm:spPr/>
      <dgm:t>
        <a:bodyPr/>
        <a:lstStyle/>
        <a:p>
          <a:endParaRPr lang="en-US" b="1"/>
        </a:p>
      </dgm:t>
    </dgm:pt>
    <dgm:pt modelId="{694C4D21-F369-43FA-B966-014672E5B853}">
      <dgm:prSet/>
      <dgm:spPr/>
      <dgm:t>
        <a:bodyPr/>
        <a:lstStyle/>
        <a:p>
          <a:r>
            <a:rPr lang="en-US" b="1"/>
            <a:t>Fact Pattern Analysis</a:t>
          </a:r>
        </a:p>
      </dgm:t>
    </dgm:pt>
    <dgm:pt modelId="{64171AF4-48DA-43FA-942D-E32D47B81B40}" type="parTrans" cxnId="{AF1F85FB-4801-443A-B3E8-3CD7854C3DA5}">
      <dgm:prSet/>
      <dgm:spPr/>
      <dgm:t>
        <a:bodyPr/>
        <a:lstStyle/>
        <a:p>
          <a:endParaRPr lang="en-US" b="1"/>
        </a:p>
      </dgm:t>
    </dgm:pt>
    <dgm:pt modelId="{56FC6EC0-24B4-43C6-A846-DE8FD409DEAB}" type="sibTrans" cxnId="{AF1F85FB-4801-443A-B3E8-3CD7854C3DA5}">
      <dgm:prSet/>
      <dgm:spPr/>
      <dgm:t>
        <a:bodyPr/>
        <a:lstStyle/>
        <a:p>
          <a:endParaRPr lang="en-US" b="1"/>
        </a:p>
      </dgm:t>
    </dgm:pt>
    <dgm:pt modelId="{7F478ACE-1A2A-E44F-BA8C-6A3A5F19C31C}" type="pres">
      <dgm:prSet presAssocID="{EF4A66B3-3020-4CAC-A215-AEBE11A35E5C}" presName="linear" presStyleCnt="0">
        <dgm:presLayoutVars>
          <dgm:animLvl val="lvl"/>
          <dgm:resizeHandles val="exact"/>
        </dgm:presLayoutVars>
      </dgm:prSet>
      <dgm:spPr/>
    </dgm:pt>
    <dgm:pt modelId="{E4E9D73B-0E20-9C4C-9E8E-3A9A84EC282E}" type="pres">
      <dgm:prSet presAssocID="{20EEF7CE-A288-422C-95B5-EE6527415080}" presName="parentText" presStyleLbl="node1" presStyleIdx="0" presStyleCnt="4">
        <dgm:presLayoutVars>
          <dgm:chMax val="0"/>
          <dgm:bulletEnabled val="1"/>
        </dgm:presLayoutVars>
      </dgm:prSet>
      <dgm:spPr/>
    </dgm:pt>
    <dgm:pt modelId="{B937D3BA-24E5-144D-8D75-E1B629508075}" type="pres">
      <dgm:prSet presAssocID="{29B5408E-A10F-42E2-AC99-9E5A33177721}" presName="spacer" presStyleCnt="0"/>
      <dgm:spPr/>
    </dgm:pt>
    <dgm:pt modelId="{799FED77-AE44-544E-85B1-FE815D38BBCA}" type="pres">
      <dgm:prSet presAssocID="{AB16D33D-3D4C-4959-A2BC-62935CF6CAE5}" presName="parentText" presStyleLbl="node1" presStyleIdx="1" presStyleCnt="4">
        <dgm:presLayoutVars>
          <dgm:chMax val="0"/>
          <dgm:bulletEnabled val="1"/>
        </dgm:presLayoutVars>
      </dgm:prSet>
      <dgm:spPr/>
    </dgm:pt>
    <dgm:pt modelId="{51E77D8C-B52D-EB4E-A9AD-010BAD141BAA}" type="pres">
      <dgm:prSet presAssocID="{0F17632D-D2DC-40A8-A3CD-38314F91B916}" presName="spacer" presStyleCnt="0"/>
      <dgm:spPr/>
    </dgm:pt>
    <dgm:pt modelId="{9CC9D73E-38F0-7E49-9B45-8135F6C60370}" type="pres">
      <dgm:prSet presAssocID="{A989E05E-3D51-4B9D-9AA3-EEE51836508F}" presName="parentText" presStyleLbl="node1" presStyleIdx="2" presStyleCnt="4">
        <dgm:presLayoutVars>
          <dgm:chMax val="0"/>
          <dgm:bulletEnabled val="1"/>
        </dgm:presLayoutVars>
      </dgm:prSet>
      <dgm:spPr/>
    </dgm:pt>
    <dgm:pt modelId="{479D378A-E26D-894D-A890-E1628B9358CB}" type="pres">
      <dgm:prSet presAssocID="{4F87CCBF-82F0-41B6-870A-8DB47E78A315}" presName="spacer" presStyleCnt="0"/>
      <dgm:spPr/>
    </dgm:pt>
    <dgm:pt modelId="{41136062-F687-A241-9F03-728D7D4B5169}" type="pres">
      <dgm:prSet presAssocID="{694C4D21-F369-43FA-B966-014672E5B853}" presName="parentText" presStyleLbl="node1" presStyleIdx="3" presStyleCnt="4">
        <dgm:presLayoutVars>
          <dgm:chMax val="0"/>
          <dgm:bulletEnabled val="1"/>
        </dgm:presLayoutVars>
      </dgm:prSet>
      <dgm:spPr/>
    </dgm:pt>
  </dgm:ptLst>
  <dgm:cxnLst>
    <dgm:cxn modelId="{1FD47907-AF70-F745-976A-0738F4A9B695}" type="presOf" srcId="{AB16D33D-3D4C-4959-A2BC-62935CF6CAE5}" destId="{799FED77-AE44-544E-85B1-FE815D38BBCA}" srcOrd="0" destOrd="0" presId="urn:microsoft.com/office/officeart/2005/8/layout/vList2"/>
    <dgm:cxn modelId="{941E542A-9B15-0841-999B-F3236E0EBC68}" type="presOf" srcId="{20EEF7CE-A288-422C-95B5-EE6527415080}" destId="{E4E9D73B-0E20-9C4C-9E8E-3A9A84EC282E}" srcOrd="0" destOrd="0" presId="urn:microsoft.com/office/officeart/2005/8/layout/vList2"/>
    <dgm:cxn modelId="{FDCAF031-C629-4288-B0EE-31FA5BA62523}" srcId="{EF4A66B3-3020-4CAC-A215-AEBE11A35E5C}" destId="{20EEF7CE-A288-422C-95B5-EE6527415080}" srcOrd="0" destOrd="0" parTransId="{5457B6ED-EE02-47CD-BCA6-BF23D13CA8D1}" sibTransId="{29B5408E-A10F-42E2-AC99-9E5A33177721}"/>
    <dgm:cxn modelId="{65EBAB3C-6E0B-48FA-A533-7112403E1FDC}" srcId="{EF4A66B3-3020-4CAC-A215-AEBE11A35E5C}" destId="{AB16D33D-3D4C-4959-A2BC-62935CF6CAE5}" srcOrd="1" destOrd="0" parTransId="{27E4F840-F956-4BDA-AF39-CAAA54D38D62}" sibTransId="{0F17632D-D2DC-40A8-A3CD-38314F91B916}"/>
    <dgm:cxn modelId="{1DB18775-5F0C-4745-A5F7-11A9CD637568}" type="presOf" srcId="{694C4D21-F369-43FA-B966-014672E5B853}" destId="{41136062-F687-A241-9F03-728D7D4B5169}" srcOrd="0" destOrd="0" presId="urn:microsoft.com/office/officeart/2005/8/layout/vList2"/>
    <dgm:cxn modelId="{AF247777-AF22-384F-A9DB-180B9A6E7F23}" type="presOf" srcId="{EF4A66B3-3020-4CAC-A215-AEBE11A35E5C}" destId="{7F478ACE-1A2A-E44F-BA8C-6A3A5F19C31C}" srcOrd="0" destOrd="0" presId="urn:microsoft.com/office/officeart/2005/8/layout/vList2"/>
    <dgm:cxn modelId="{1EDE98C9-506C-E04C-AEDA-62C363D75A2A}" type="presOf" srcId="{A989E05E-3D51-4B9D-9AA3-EEE51836508F}" destId="{9CC9D73E-38F0-7E49-9B45-8135F6C60370}" srcOrd="0" destOrd="0" presId="urn:microsoft.com/office/officeart/2005/8/layout/vList2"/>
    <dgm:cxn modelId="{3C8C69EC-FD36-4E44-BDCD-3042C2544F6D}" srcId="{EF4A66B3-3020-4CAC-A215-AEBE11A35E5C}" destId="{A989E05E-3D51-4B9D-9AA3-EEE51836508F}" srcOrd="2" destOrd="0" parTransId="{4DCCAD34-5418-465F-85F1-D077DB202FAA}" sibTransId="{4F87CCBF-82F0-41B6-870A-8DB47E78A315}"/>
    <dgm:cxn modelId="{AF1F85FB-4801-443A-B3E8-3CD7854C3DA5}" srcId="{EF4A66B3-3020-4CAC-A215-AEBE11A35E5C}" destId="{694C4D21-F369-43FA-B966-014672E5B853}" srcOrd="3" destOrd="0" parTransId="{64171AF4-48DA-43FA-942D-E32D47B81B40}" sibTransId="{56FC6EC0-24B4-43C6-A846-DE8FD409DEAB}"/>
    <dgm:cxn modelId="{60BEBB58-A273-C84F-8192-3D2FE8E64FD5}" type="presParOf" srcId="{7F478ACE-1A2A-E44F-BA8C-6A3A5F19C31C}" destId="{E4E9D73B-0E20-9C4C-9E8E-3A9A84EC282E}" srcOrd="0" destOrd="0" presId="urn:microsoft.com/office/officeart/2005/8/layout/vList2"/>
    <dgm:cxn modelId="{F183669A-49E9-0942-9379-5266580CEB59}" type="presParOf" srcId="{7F478ACE-1A2A-E44F-BA8C-6A3A5F19C31C}" destId="{B937D3BA-24E5-144D-8D75-E1B629508075}" srcOrd="1" destOrd="0" presId="urn:microsoft.com/office/officeart/2005/8/layout/vList2"/>
    <dgm:cxn modelId="{17208A40-5775-DF45-B083-E6E71A3627C3}" type="presParOf" srcId="{7F478ACE-1A2A-E44F-BA8C-6A3A5F19C31C}" destId="{799FED77-AE44-544E-85B1-FE815D38BBCA}" srcOrd="2" destOrd="0" presId="urn:microsoft.com/office/officeart/2005/8/layout/vList2"/>
    <dgm:cxn modelId="{A144E6C1-95ED-4B4D-98B5-16456997ED1C}" type="presParOf" srcId="{7F478ACE-1A2A-E44F-BA8C-6A3A5F19C31C}" destId="{51E77D8C-B52D-EB4E-A9AD-010BAD141BAA}" srcOrd="3" destOrd="0" presId="urn:microsoft.com/office/officeart/2005/8/layout/vList2"/>
    <dgm:cxn modelId="{A6F754A4-B641-7E4D-850F-8C8C4AC33C7A}" type="presParOf" srcId="{7F478ACE-1A2A-E44F-BA8C-6A3A5F19C31C}" destId="{9CC9D73E-38F0-7E49-9B45-8135F6C60370}" srcOrd="4" destOrd="0" presId="urn:microsoft.com/office/officeart/2005/8/layout/vList2"/>
    <dgm:cxn modelId="{71A53A34-80B7-4D4F-B142-54BF83F45041}" type="presParOf" srcId="{7F478ACE-1A2A-E44F-BA8C-6A3A5F19C31C}" destId="{479D378A-E26D-894D-A890-E1628B9358CB}" srcOrd="5" destOrd="0" presId="urn:microsoft.com/office/officeart/2005/8/layout/vList2"/>
    <dgm:cxn modelId="{5DC4960D-0A4B-234B-AE8A-87C0C43729DD}" type="presParOf" srcId="{7F478ACE-1A2A-E44F-BA8C-6A3A5F19C31C}" destId="{41136062-F687-A241-9F03-728D7D4B5169}"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F60410-FD70-4CF7-A751-40570EE03DBD}" type="doc">
      <dgm:prSet loTypeId="urn:microsoft.com/office/officeart/2005/8/layout/hList1" loCatId="list" qsTypeId="urn:microsoft.com/office/officeart/2005/8/quickstyle/simple5" qsCatId="simple" csTypeId="urn:microsoft.com/office/officeart/2005/8/colors/accent1_2" csCatId="accent1" phldr="1"/>
      <dgm:spPr/>
      <dgm:t>
        <a:bodyPr/>
        <a:lstStyle/>
        <a:p>
          <a:endParaRPr lang="en-US"/>
        </a:p>
      </dgm:t>
    </dgm:pt>
    <dgm:pt modelId="{F066493B-E71E-42D2-952E-1402DC67A5DD}">
      <dgm:prSet custT="1"/>
      <dgm:spPr/>
      <dgm:t>
        <a:bodyPr/>
        <a:lstStyle/>
        <a:p>
          <a:r>
            <a:rPr lang="en-US" sz="2800" b="0" i="0" dirty="0"/>
            <a:t>Requires a Special Relationship</a:t>
          </a:r>
          <a:endParaRPr lang="en-US" sz="2800" dirty="0"/>
        </a:p>
      </dgm:t>
    </dgm:pt>
    <dgm:pt modelId="{C8A3DD78-894B-4690-A72E-8F9BC0F9CAD1}" type="parTrans" cxnId="{B2126C0D-A2EC-48EA-ABB5-31AD9C6F8905}">
      <dgm:prSet/>
      <dgm:spPr/>
      <dgm:t>
        <a:bodyPr/>
        <a:lstStyle/>
        <a:p>
          <a:endParaRPr lang="en-US"/>
        </a:p>
      </dgm:t>
    </dgm:pt>
    <dgm:pt modelId="{2DBDE16D-C8FE-4EBD-B3B3-B5BFBFA5D9C0}" type="sibTrans" cxnId="{B2126C0D-A2EC-48EA-ABB5-31AD9C6F8905}">
      <dgm:prSet/>
      <dgm:spPr/>
      <dgm:t>
        <a:bodyPr/>
        <a:lstStyle/>
        <a:p>
          <a:endParaRPr lang="en-US"/>
        </a:p>
      </dgm:t>
    </dgm:pt>
    <dgm:pt modelId="{14341F45-4F42-4DB9-B409-F35591D47228}">
      <dgm:prSet/>
      <dgm:spPr/>
      <dgm:t>
        <a:bodyPr/>
        <a:lstStyle/>
        <a:p>
          <a:r>
            <a:rPr lang="en-US" b="0" i="0"/>
            <a:t>Physician/Patient</a:t>
          </a:r>
          <a:endParaRPr lang="en-US"/>
        </a:p>
      </dgm:t>
    </dgm:pt>
    <dgm:pt modelId="{A0890B68-A561-49A3-9BB7-7172A9404F8E}" type="parTrans" cxnId="{81A410B9-39BF-44F9-A0D1-B0939C3855B4}">
      <dgm:prSet/>
      <dgm:spPr/>
      <dgm:t>
        <a:bodyPr/>
        <a:lstStyle/>
        <a:p>
          <a:endParaRPr lang="en-US"/>
        </a:p>
      </dgm:t>
    </dgm:pt>
    <dgm:pt modelId="{F25FFB41-C0F6-4034-B5F9-E1AA118E0511}" type="sibTrans" cxnId="{81A410B9-39BF-44F9-A0D1-B0939C3855B4}">
      <dgm:prSet/>
      <dgm:spPr/>
      <dgm:t>
        <a:bodyPr/>
        <a:lstStyle/>
        <a:p>
          <a:endParaRPr lang="en-US"/>
        </a:p>
      </dgm:t>
    </dgm:pt>
    <dgm:pt modelId="{3EB5613D-6710-4A56-95C2-ABF8E78D37AE}">
      <dgm:prSet/>
      <dgm:spPr/>
      <dgm:t>
        <a:bodyPr/>
        <a:lstStyle/>
        <a:p>
          <a:r>
            <a:rPr lang="en-US" b="0" i="0"/>
            <a:t>Nurse/Patient</a:t>
          </a:r>
          <a:endParaRPr lang="en-US"/>
        </a:p>
      </dgm:t>
    </dgm:pt>
    <dgm:pt modelId="{3B98D3E0-5514-410F-ACA5-CFCC705EAA0A}" type="parTrans" cxnId="{AE24D4DE-79A8-495E-BB4B-E4D8510212B7}">
      <dgm:prSet/>
      <dgm:spPr/>
      <dgm:t>
        <a:bodyPr/>
        <a:lstStyle/>
        <a:p>
          <a:endParaRPr lang="en-US"/>
        </a:p>
      </dgm:t>
    </dgm:pt>
    <dgm:pt modelId="{17CDFFC9-DD9C-4F6F-88E0-6DCC7DCFA072}" type="sibTrans" cxnId="{AE24D4DE-79A8-495E-BB4B-E4D8510212B7}">
      <dgm:prSet/>
      <dgm:spPr/>
      <dgm:t>
        <a:bodyPr/>
        <a:lstStyle/>
        <a:p>
          <a:endParaRPr lang="en-US"/>
        </a:p>
      </dgm:t>
    </dgm:pt>
    <dgm:pt modelId="{40A8CB74-049D-4EE5-AC58-B16E60D42C46}">
      <dgm:prSet/>
      <dgm:spPr/>
      <dgm:t>
        <a:bodyPr/>
        <a:lstStyle/>
        <a:p>
          <a:r>
            <a:rPr lang="en-US" b="0" i="0"/>
            <a:t>Surgeon/Patient, etc.</a:t>
          </a:r>
          <a:endParaRPr lang="en-US"/>
        </a:p>
      </dgm:t>
    </dgm:pt>
    <dgm:pt modelId="{D87D76BE-3D02-465D-94E4-4E316D46133F}" type="parTrans" cxnId="{4707C559-D47E-40BC-9148-D4D7C136FE2F}">
      <dgm:prSet/>
      <dgm:spPr/>
      <dgm:t>
        <a:bodyPr/>
        <a:lstStyle/>
        <a:p>
          <a:endParaRPr lang="en-US"/>
        </a:p>
      </dgm:t>
    </dgm:pt>
    <dgm:pt modelId="{8EF596BB-D525-4B11-87DC-BBBEBBA805F0}" type="sibTrans" cxnId="{4707C559-D47E-40BC-9148-D4D7C136FE2F}">
      <dgm:prSet/>
      <dgm:spPr/>
      <dgm:t>
        <a:bodyPr/>
        <a:lstStyle/>
        <a:p>
          <a:endParaRPr lang="en-US"/>
        </a:p>
      </dgm:t>
    </dgm:pt>
    <dgm:pt modelId="{2C804253-A0F2-4C34-8939-6D96F58280E7}">
      <dgm:prSet custT="1"/>
      <dgm:spPr/>
      <dgm:t>
        <a:bodyPr/>
        <a:lstStyle/>
        <a:p>
          <a:r>
            <a:rPr lang="en-US" sz="2800" b="1" i="0" dirty="0"/>
            <a:t>Standard of Care</a:t>
          </a:r>
          <a:endParaRPr lang="en-US" sz="2800" b="1" dirty="0"/>
        </a:p>
      </dgm:t>
    </dgm:pt>
    <dgm:pt modelId="{35A0C3E3-C7B5-4E0A-AD65-0AD89F0EBB37}" type="parTrans" cxnId="{4B99DBB0-CA1E-4DC4-9663-327ABB9D240D}">
      <dgm:prSet/>
      <dgm:spPr/>
      <dgm:t>
        <a:bodyPr/>
        <a:lstStyle/>
        <a:p>
          <a:endParaRPr lang="en-US"/>
        </a:p>
      </dgm:t>
    </dgm:pt>
    <dgm:pt modelId="{6A33064C-2E90-48E8-9D71-B4B3BBE2B0E1}" type="sibTrans" cxnId="{4B99DBB0-CA1E-4DC4-9663-327ABB9D240D}">
      <dgm:prSet/>
      <dgm:spPr/>
      <dgm:t>
        <a:bodyPr/>
        <a:lstStyle/>
        <a:p>
          <a:endParaRPr lang="en-US"/>
        </a:p>
      </dgm:t>
    </dgm:pt>
    <dgm:pt modelId="{75F0525F-8D0D-48EF-8401-5FB4445281A2}">
      <dgm:prSet/>
      <dgm:spPr/>
      <dgm:t>
        <a:bodyPr/>
        <a:lstStyle/>
        <a:p>
          <a:r>
            <a:rPr lang="en-US" b="0" i="0"/>
            <a:t>What a reasonably prudent professional in like circumstances would do</a:t>
          </a:r>
          <a:endParaRPr lang="en-US"/>
        </a:p>
      </dgm:t>
    </dgm:pt>
    <dgm:pt modelId="{B6486CFF-2FF3-4B0E-95FD-FF5CDE15BC96}" type="parTrans" cxnId="{D048BD14-78D7-49A9-94E0-379F3EE63AC1}">
      <dgm:prSet/>
      <dgm:spPr/>
      <dgm:t>
        <a:bodyPr/>
        <a:lstStyle/>
        <a:p>
          <a:endParaRPr lang="en-US"/>
        </a:p>
      </dgm:t>
    </dgm:pt>
    <dgm:pt modelId="{352DC7D9-C97B-4710-BF2F-74D98D4E2324}" type="sibTrans" cxnId="{D048BD14-78D7-49A9-94E0-379F3EE63AC1}">
      <dgm:prSet/>
      <dgm:spPr/>
      <dgm:t>
        <a:bodyPr/>
        <a:lstStyle/>
        <a:p>
          <a:endParaRPr lang="en-US"/>
        </a:p>
      </dgm:t>
    </dgm:pt>
    <dgm:pt modelId="{572DEBF5-423D-42BC-B96D-84FFCBA982EB}">
      <dgm:prSet/>
      <dgm:spPr/>
      <dgm:t>
        <a:bodyPr/>
        <a:lstStyle/>
        <a:p>
          <a:r>
            <a:rPr lang="en-US" b="0" i="0"/>
            <a:t>Requires expert testimony</a:t>
          </a:r>
          <a:endParaRPr lang="en-US"/>
        </a:p>
      </dgm:t>
    </dgm:pt>
    <dgm:pt modelId="{C23E2A46-A38E-46D5-BA0E-CB4A79CE433E}" type="parTrans" cxnId="{CA206173-93BD-43B3-AB7D-1B99381A8248}">
      <dgm:prSet/>
      <dgm:spPr/>
      <dgm:t>
        <a:bodyPr/>
        <a:lstStyle/>
        <a:p>
          <a:endParaRPr lang="en-US"/>
        </a:p>
      </dgm:t>
    </dgm:pt>
    <dgm:pt modelId="{972C94EB-C946-4C6C-A4B0-DE70A8270222}" type="sibTrans" cxnId="{CA206173-93BD-43B3-AB7D-1B99381A8248}">
      <dgm:prSet/>
      <dgm:spPr/>
      <dgm:t>
        <a:bodyPr/>
        <a:lstStyle/>
        <a:p>
          <a:endParaRPr lang="en-US"/>
        </a:p>
      </dgm:t>
    </dgm:pt>
    <dgm:pt modelId="{04811AD5-3957-AE4C-A725-2C52CDCEB49A}" type="pres">
      <dgm:prSet presAssocID="{67F60410-FD70-4CF7-A751-40570EE03DBD}" presName="Name0" presStyleCnt="0">
        <dgm:presLayoutVars>
          <dgm:dir/>
          <dgm:animLvl val="lvl"/>
          <dgm:resizeHandles val="exact"/>
        </dgm:presLayoutVars>
      </dgm:prSet>
      <dgm:spPr/>
    </dgm:pt>
    <dgm:pt modelId="{FDF250DF-493B-6A4D-AACA-8416456B2781}" type="pres">
      <dgm:prSet presAssocID="{F066493B-E71E-42D2-952E-1402DC67A5DD}" presName="composite" presStyleCnt="0"/>
      <dgm:spPr/>
    </dgm:pt>
    <dgm:pt modelId="{99CFA585-B4AD-2540-9875-CE4A5C085E9E}" type="pres">
      <dgm:prSet presAssocID="{F066493B-E71E-42D2-952E-1402DC67A5DD}" presName="parTx" presStyleLbl="alignNode1" presStyleIdx="0" presStyleCnt="2">
        <dgm:presLayoutVars>
          <dgm:chMax val="0"/>
          <dgm:chPref val="0"/>
          <dgm:bulletEnabled val="1"/>
        </dgm:presLayoutVars>
      </dgm:prSet>
      <dgm:spPr/>
    </dgm:pt>
    <dgm:pt modelId="{09C3DD2F-F140-6E48-B1FD-138304C79845}" type="pres">
      <dgm:prSet presAssocID="{F066493B-E71E-42D2-952E-1402DC67A5DD}" presName="desTx" presStyleLbl="alignAccFollowNode1" presStyleIdx="0" presStyleCnt="2">
        <dgm:presLayoutVars>
          <dgm:bulletEnabled val="1"/>
        </dgm:presLayoutVars>
      </dgm:prSet>
      <dgm:spPr/>
    </dgm:pt>
    <dgm:pt modelId="{B5014990-C709-0049-BB0F-387B2C46E45B}" type="pres">
      <dgm:prSet presAssocID="{2DBDE16D-C8FE-4EBD-B3B3-B5BFBFA5D9C0}" presName="space" presStyleCnt="0"/>
      <dgm:spPr/>
    </dgm:pt>
    <dgm:pt modelId="{A313D8C4-3AD1-D547-B403-C64D5B97019F}" type="pres">
      <dgm:prSet presAssocID="{2C804253-A0F2-4C34-8939-6D96F58280E7}" presName="composite" presStyleCnt="0"/>
      <dgm:spPr/>
    </dgm:pt>
    <dgm:pt modelId="{C9A44508-88CB-6149-A924-0EC9A52402B7}" type="pres">
      <dgm:prSet presAssocID="{2C804253-A0F2-4C34-8939-6D96F58280E7}" presName="parTx" presStyleLbl="alignNode1" presStyleIdx="1" presStyleCnt="2">
        <dgm:presLayoutVars>
          <dgm:chMax val="0"/>
          <dgm:chPref val="0"/>
          <dgm:bulletEnabled val="1"/>
        </dgm:presLayoutVars>
      </dgm:prSet>
      <dgm:spPr/>
    </dgm:pt>
    <dgm:pt modelId="{9318B488-5141-884D-ACBB-E7F67C9B7D35}" type="pres">
      <dgm:prSet presAssocID="{2C804253-A0F2-4C34-8939-6D96F58280E7}" presName="desTx" presStyleLbl="alignAccFollowNode1" presStyleIdx="1" presStyleCnt="2">
        <dgm:presLayoutVars>
          <dgm:bulletEnabled val="1"/>
        </dgm:presLayoutVars>
      </dgm:prSet>
      <dgm:spPr/>
    </dgm:pt>
  </dgm:ptLst>
  <dgm:cxnLst>
    <dgm:cxn modelId="{65389D05-562E-3946-99E5-71FB4C95F3FD}" type="presOf" srcId="{F066493B-E71E-42D2-952E-1402DC67A5DD}" destId="{99CFA585-B4AD-2540-9875-CE4A5C085E9E}" srcOrd="0" destOrd="0" presId="urn:microsoft.com/office/officeart/2005/8/layout/hList1"/>
    <dgm:cxn modelId="{B2126C0D-A2EC-48EA-ABB5-31AD9C6F8905}" srcId="{67F60410-FD70-4CF7-A751-40570EE03DBD}" destId="{F066493B-E71E-42D2-952E-1402DC67A5DD}" srcOrd="0" destOrd="0" parTransId="{C8A3DD78-894B-4690-A72E-8F9BC0F9CAD1}" sibTransId="{2DBDE16D-C8FE-4EBD-B3B3-B5BFBFA5D9C0}"/>
    <dgm:cxn modelId="{D048BD14-78D7-49A9-94E0-379F3EE63AC1}" srcId="{2C804253-A0F2-4C34-8939-6D96F58280E7}" destId="{75F0525F-8D0D-48EF-8401-5FB4445281A2}" srcOrd="0" destOrd="0" parTransId="{B6486CFF-2FF3-4B0E-95FD-FF5CDE15BC96}" sibTransId="{352DC7D9-C97B-4710-BF2F-74D98D4E2324}"/>
    <dgm:cxn modelId="{126DC529-0CB4-6E4B-B528-C98CFF769355}" type="presOf" srcId="{67F60410-FD70-4CF7-A751-40570EE03DBD}" destId="{04811AD5-3957-AE4C-A725-2C52CDCEB49A}" srcOrd="0" destOrd="0" presId="urn:microsoft.com/office/officeart/2005/8/layout/hList1"/>
    <dgm:cxn modelId="{1EB57E52-2557-194B-9192-89BBAC66623B}" type="presOf" srcId="{14341F45-4F42-4DB9-B409-F35591D47228}" destId="{09C3DD2F-F140-6E48-B1FD-138304C79845}" srcOrd="0" destOrd="0" presId="urn:microsoft.com/office/officeart/2005/8/layout/hList1"/>
    <dgm:cxn modelId="{4707C559-D47E-40BC-9148-D4D7C136FE2F}" srcId="{F066493B-E71E-42D2-952E-1402DC67A5DD}" destId="{40A8CB74-049D-4EE5-AC58-B16E60D42C46}" srcOrd="2" destOrd="0" parTransId="{D87D76BE-3D02-465D-94E4-4E316D46133F}" sibTransId="{8EF596BB-D525-4B11-87DC-BBBEBBA805F0}"/>
    <dgm:cxn modelId="{66804669-E7B4-6C4E-B8D0-938E9B644E05}" type="presOf" srcId="{75F0525F-8D0D-48EF-8401-5FB4445281A2}" destId="{9318B488-5141-884D-ACBB-E7F67C9B7D35}" srcOrd="0" destOrd="0" presId="urn:microsoft.com/office/officeart/2005/8/layout/hList1"/>
    <dgm:cxn modelId="{6C17CD6A-EB6E-4647-B443-19ECC13DDC85}" type="presOf" srcId="{3EB5613D-6710-4A56-95C2-ABF8E78D37AE}" destId="{09C3DD2F-F140-6E48-B1FD-138304C79845}" srcOrd="0" destOrd="1" presId="urn:microsoft.com/office/officeart/2005/8/layout/hList1"/>
    <dgm:cxn modelId="{CA206173-93BD-43B3-AB7D-1B99381A8248}" srcId="{2C804253-A0F2-4C34-8939-6D96F58280E7}" destId="{572DEBF5-423D-42BC-B96D-84FFCBA982EB}" srcOrd="1" destOrd="0" parTransId="{C23E2A46-A38E-46D5-BA0E-CB4A79CE433E}" sibTransId="{972C94EB-C946-4C6C-A4B0-DE70A8270222}"/>
    <dgm:cxn modelId="{6F7F567D-7AB0-FF44-8479-63A60B2C5BE2}" type="presOf" srcId="{2C804253-A0F2-4C34-8939-6D96F58280E7}" destId="{C9A44508-88CB-6149-A924-0EC9A52402B7}" srcOrd="0" destOrd="0" presId="urn:microsoft.com/office/officeart/2005/8/layout/hList1"/>
    <dgm:cxn modelId="{4B99DBB0-CA1E-4DC4-9663-327ABB9D240D}" srcId="{67F60410-FD70-4CF7-A751-40570EE03DBD}" destId="{2C804253-A0F2-4C34-8939-6D96F58280E7}" srcOrd="1" destOrd="0" parTransId="{35A0C3E3-C7B5-4E0A-AD65-0AD89F0EBB37}" sibTransId="{6A33064C-2E90-48E8-9D71-B4B3BBE2B0E1}"/>
    <dgm:cxn modelId="{81A410B9-39BF-44F9-A0D1-B0939C3855B4}" srcId="{F066493B-E71E-42D2-952E-1402DC67A5DD}" destId="{14341F45-4F42-4DB9-B409-F35591D47228}" srcOrd="0" destOrd="0" parTransId="{A0890B68-A561-49A3-9BB7-7172A9404F8E}" sibTransId="{F25FFB41-C0F6-4034-B5F9-E1AA118E0511}"/>
    <dgm:cxn modelId="{8D9D75BD-7DB8-E04D-A22A-B3997CEA5166}" type="presOf" srcId="{40A8CB74-049D-4EE5-AC58-B16E60D42C46}" destId="{09C3DD2F-F140-6E48-B1FD-138304C79845}" srcOrd="0" destOrd="2" presId="urn:microsoft.com/office/officeart/2005/8/layout/hList1"/>
    <dgm:cxn modelId="{AE24D4DE-79A8-495E-BB4B-E4D8510212B7}" srcId="{F066493B-E71E-42D2-952E-1402DC67A5DD}" destId="{3EB5613D-6710-4A56-95C2-ABF8E78D37AE}" srcOrd="1" destOrd="0" parTransId="{3B98D3E0-5514-410F-ACA5-CFCC705EAA0A}" sibTransId="{17CDFFC9-DD9C-4F6F-88E0-6DCC7DCFA072}"/>
    <dgm:cxn modelId="{FBD413E1-56F3-4C45-B21E-57ED0A6E0841}" type="presOf" srcId="{572DEBF5-423D-42BC-B96D-84FFCBA982EB}" destId="{9318B488-5141-884D-ACBB-E7F67C9B7D35}" srcOrd="0" destOrd="1" presId="urn:microsoft.com/office/officeart/2005/8/layout/hList1"/>
    <dgm:cxn modelId="{394D08B5-1F18-2A49-80F5-A096C5FC026A}" type="presParOf" srcId="{04811AD5-3957-AE4C-A725-2C52CDCEB49A}" destId="{FDF250DF-493B-6A4D-AACA-8416456B2781}" srcOrd="0" destOrd="0" presId="urn:microsoft.com/office/officeart/2005/8/layout/hList1"/>
    <dgm:cxn modelId="{9486B19A-B724-B246-A06A-E257CB9BA550}" type="presParOf" srcId="{FDF250DF-493B-6A4D-AACA-8416456B2781}" destId="{99CFA585-B4AD-2540-9875-CE4A5C085E9E}" srcOrd="0" destOrd="0" presId="urn:microsoft.com/office/officeart/2005/8/layout/hList1"/>
    <dgm:cxn modelId="{946BB4DA-58C1-2743-A091-8CE855FC1751}" type="presParOf" srcId="{FDF250DF-493B-6A4D-AACA-8416456B2781}" destId="{09C3DD2F-F140-6E48-B1FD-138304C79845}" srcOrd="1" destOrd="0" presId="urn:microsoft.com/office/officeart/2005/8/layout/hList1"/>
    <dgm:cxn modelId="{D7E41D6C-3459-624E-9C6E-A3384439C12D}" type="presParOf" srcId="{04811AD5-3957-AE4C-A725-2C52CDCEB49A}" destId="{B5014990-C709-0049-BB0F-387B2C46E45B}" srcOrd="1" destOrd="0" presId="urn:microsoft.com/office/officeart/2005/8/layout/hList1"/>
    <dgm:cxn modelId="{C40D471C-E06B-5041-B54C-0680A76EB3D4}" type="presParOf" srcId="{04811AD5-3957-AE4C-A725-2C52CDCEB49A}" destId="{A313D8C4-3AD1-D547-B403-C64D5B97019F}" srcOrd="2" destOrd="0" presId="urn:microsoft.com/office/officeart/2005/8/layout/hList1"/>
    <dgm:cxn modelId="{FB1947F5-6AF0-614B-9C77-2FE57F17D17D}" type="presParOf" srcId="{A313D8C4-3AD1-D547-B403-C64D5B97019F}" destId="{C9A44508-88CB-6149-A924-0EC9A52402B7}" srcOrd="0" destOrd="0" presId="urn:microsoft.com/office/officeart/2005/8/layout/hList1"/>
    <dgm:cxn modelId="{D0E22C29-09AE-7F41-B364-99EB20B21EC5}" type="presParOf" srcId="{A313D8C4-3AD1-D547-B403-C64D5B97019F}" destId="{9318B488-5141-884D-ACBB-E7F67C9B7D3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6B2937-057B-4B01-9F62-DFBDC43190BA}" type="doc">
      <dgm:prSet loTypeId="urn:microsoft.com/office/officeart/2005/8/layout/vList2" loCatId="list" qsTypeId="urn:microsoft.com/office/officeart/2005/8/quickstyle/simple2" qsCatId="simple" csTypeId="urn:microsoft.com/office/officeart/2005/8/colors/accent3_2" csCatId="accent3"/>
      <dgm:spPr/>
      <dgm:t>
        <a:bodyPr/>
        <a:lstStyle/>
        <a:p>
          <a:endParaRPr lang="en-US"/>
        </a:p>
      </dgm:t>
    </dgm:pt>
    <dgm:pt modelId="{F761A14A-A8BD-4491-967E-992C63C7868D}">
      <dgm:prSet/>
      <dgm:spPr/>
      <dgm:t>
        <a:bodyPr/>
        <a:lstStyle/>
        <a:p>
          <a:r>
            <a:rPr lang="en-US" b="1" dirty="0"/>
            <a:t>Deviation from the standard of care</a:t>
          </a:r>
        </a:p>
      </dgm:t>
    </dgm:pt>
    <dgm:pt modelId="{8901467B-681B-4FE6-8D9E-EE7055DA8D9D}" type="parTrans" cxnId="{900C79F4-AB6A-49E7-BFD0-5801F8037458}">
      <dgm:prSet/>
      <dgm:spPr/>
      <dgm:t>
        <a:bodyPr/>
        <a:lstStyle/>
        <a:p>
          <a:endParaRPr lang="en-US"/>
        </a:p>
      </dgm:t>
    </dgm:pt>
    <dgm:pt modelId="{7CF254EF-7F43-48A1-ADC3-9E6916C0F4EA}" type="sibTrans" cxnId="{900C79F4-AB6A-49E7-BFD0-5801F8037458}">
      <dgm:prSet/>
      <dgm:spPr/>
      <dgm:t>
        <a:bodyPr/>
        <a:lstStyle/>
        <a:p>
          <a:endParaRPr lang="en-US"/>
        </a:p>
      </dgm:t>
    </dgm:pt>
    <dgm:pt modelId="{23800C17-3222-4882-BB81-59B820C42789}">
      <dgm:prSet/>
      <dgm:spPr/>
      <dgm:t>
        <a:bodyPr/>
        <a:lstStyle/>
        <a:p>
          <a:r>
            <a:rPr lang="en-US" b="1" dirty="0"/>
            <a:t>Requires expert testimony</a:t>
          </a:r>
        </a:p>
      </dgm:t>
    </dgm:pt>
    <dgm:pt modelId="{99835476-D34C-454E-91C6-5A48321A372F}" type="parTrans" cxnId="{74A907C1-D35F-43D8-ABBF-3003374CA51B}">
      <dgm:prSet/>
      <dgm:spPr/>
      <dgm:t>
        <a:bodyPr/>
        <a:lstStyle/>
        <a:p>
          <a:endParaRPr lang="en-US"/>
        </a:p>
      </dgm:t>
    </dgm:pt>
    <dgm:pt modelId="{80D0DFAC-69CB-4723-80D6-9636A28FA344}" type="sibTrans" cxnId="{74A907C1-D35F-43D8-ABBF-3003374CA51B}">
      <dgm:prSet/>
      <dgm:spPr/>
      <dgm:t>
        <a:bodyPr/>
        <a:lstStyle/>
        <a:p>
          <a:endParaRPr lang="en-US"/>
        </a:p>
      </dgm:t>
    </dgm:pt>
    <dgm:pt modelId="{DFE26B1E-5398-496C-904B-71C6F0692FAD}">
      <dgm:prSet/>
      <dgm:spPr/>
      <dgm:t>
        <a:bodyPr/>
        <a:lstStyle/>
        <a:p>
          <a:r>
            <a:rPr lang="en-US" b="1" dirty="0"/>
            <a:t>Can be both affirmative and negative</a:t>
          </a:r>
        </a:p>
      </dgm:t>
    </dgm:pt>
    <dgm:pt modelId="{82A68E9F-EDDF-40E2-9AF9-CF4D016D93D0}" type="parTrans" cxnId="{5853B780-24F7-43F9-B4B2-17EC766D9910}">
      <dgm:prSet/>
      <dgm:spPr/>
      <dgm:t>
        <a:bodyPr/>
        <a:lstStyle/>
        <a:p>
          <a:endParaRPr lang="en-US"/>
        </a:p>
      </dgm:t>
    </dgm:pt>
    <dgm:pt modelId="{8053A583-2CD5-4CA3-9E4F-455192A14A4E}" type="sibTrans" cxnId="{5853B780-24F7-43F9-B4B2-17EC766D9910}">
      <dgm:prSet/>
      <dgm:spPr/>
      <dgm:t>
        <a:bodyPr/>
        <a:lstStyle/>
        <a:p>
          <a:endParaRPr lang="en-US"/>
        </a:p>
      </dgm:t>
    </dgm:pt>
    <dgm:pt modelId="{42DBDB78-3CE8-4E82-94FC-A28788F362C8}">
      <dgm:prSet/>
      <dgm:spPr/>
      <dgm:t>
        <a:bodyPr/>
        <a:lstStyle/>
        <a:p>
          <a:r>
            <a:rPr lang="en-US" b="1" dirty="0"/>
            <a:t>May involve supervision or oversight</a:t>
          </a:r>
        </a:p>
      </dgm:t>
    </dgm:pt>
    <dgm:pt modelId="{2BEEF7D8-28FE-4921-B5BD-E45C278F419A}" type="parTrans" cxnId="{7B3B55CE-B4D9-4A4C-86EE-4C59C412D0E4}">
      <dgm:prSet/>
      <dgm:spPr/>
      <dgm:t>
        <a:bodyPr/>
        <a:lstStyle/>
        <a:p>
          <a:endParaRPr lang="en-US"/>
        </a:p>
      </dgm:t>
    </dgm:pt>
    <dgm:pt modelId="{17A02744-03FD-4AB4-91E5-240A0D94AAA2}" type="sibTrans" cxnId="{7B3B55CE-B4D9-4A4C-86EE-4C59C412D0E4}">
      <dgm:prSet/>
      <dgm:spPr/>
      <dgm:t>
        <a:bodyPr/>
        <a:lstStyle/>
        <a:p>
          <a:endParaRPr lang="en-US"/>
        </a:p>
      </dgm:t>
    </dgm:pt>
    <dgm:pt modelId="{C887A73D-8DF6-1E4E-A8F4-5A43D34C20A2}" type="pres">
      <dgm:prSet presAssocID="{BE6B2937-057B-4B01-9F62-DFBDC43190BA}" presName="linear" presStyleCnt="0">
        <dgm:presLayoutVars>
          <dgm:animLvl val="lvl"/>
          <dgm:resizeHandles val="exact"/>
        </dgm:presLayoutVars>
      </dgm:prSet>
      <dgm:spPr/>
    </dgm:pt>
    <dgm:pt modelId="{24F746F4-3600-A14B-864B-D13460016239}" type="pres">
      <dgm:prSet presAssocID="{F761A14A-A8BD-4491-967E-992C63C7868D}" presName="parentText" presStyleLbl="node1" presStyleIdx="0" presStyleCnt="4">
        <dgm:presLayoutVars>
          <dgm:chMax val="0"/>
          <dgm:bulletEnabled val="1"/>
        </dgm:presLayoutVars>
      </dgm:prSet>
      <dgm:spPr/>
    </dgm:pt>
    <dgm:pt modelId="{C39986E7-4B86-8B46-8F6D-3F16BEA8B837}" type="pres">
      <dgm:prSet presAssocID="{7CF254EF-7F43-48A1-ADC3-9E6916C0F4EA}" presName="spacer" presStyleCnt="0"/>
      <dgm:spPr/>
    </dgm:pt>
    <dgm:pt modelId="{9CEF5EAF-F5B5-1842-B26B-B906E751A38E}" type="pres">
      <dgm:prSet presAssocID="{23800C17-3222-4882-BB81-59B820C42789}" presName="parentText" presStyleLbl="node1" presStyleIdx="1" presStyleCnt="4">
        <dgm:presLayoutVars>
          <dgm:chMax val="0"/>
          <dgm:bulletEnabled val="1"/>
        </dgm:presLayoutVars>
      </dgm:prSet>
      <dgm:spPr/>
    </dgm:pt>
    <dgm:pt modelId="{C4DB6899-4B6D-9049-9194-4CDDBC8789D7}" type="pres">
      <dgm:prSet presAssocID="{80D0DFAC-69CB-4723-80D6-9636A28FA344}" presName="spacer" presStyleCnt="0"/>
      <dgm:spPr/>
    </dgm:pt>
    <dgm:pt modelId="{000B5B7A-5674-6B4B-B5A9-642D9E36CC68}" type="pres">
      <dgm:prSet presAssocID="{DFE26B1E-5398-496C-904B-71C6F0692FAD}" presName="parentText" presStyleLbl="node1" presStyleIdx="2" presStyleCnt="4">
        <dgm:presLayoutVars>
          <dgm:chMax val="0"/>
          <dgm:bulletEnabled val="1"/>
        </dgm:presLayoutVars>
      </dgm:prSet>
      <dgm:spPr/>
    </dgm:pt>
    <dgm:pt modelId="{B4840117-DFF9-8149-89A4-FF2C69A7069A}" type="pres">
      <dgm:prSet presAssocID="{8053A583-2CD5-4CA3-9E4F-455192A14A4E}" presName="spacer" presStyleCnt="0"/>
      <dgm:spPr/>
    </dgm:pt>
    <dgm:pt modelId="{1A0E7514-DE56-E544-96ED-7AE8A309B260}" type="pres">
      <dgm:prSet presAssocID="{42DBDB78-3CE8-4E82-94FC-A28788F362C8}" presName="parentText" presStyleLbl="node1" presStyleIdx="3" presStyleCnt="4">
        <dgm:presLayoutVars>
          <dgm:chMax val="0"/>
          <dgm:bulletEnabled val="1"/>
        </dgm:presLayoutVars>
      </dgm:prSet>
      <dgm:spPr/>
    </dgm:pt>
  </dgm:ptLst>
  <dgm:cxnLst>
    <dgm:cxn modelId="{90A6DC34-4D5F-734D-9A8D-E341AED80812}" type="presOf" srcId="{23800C17-3222-4882-BB81-59B820C42789}" destId="{9CEF5EAF-F5B5-1842-B26B-B906E751A38E}" srcOrd="0" destOrd="0" presId="urn:microsoft.com/office/officeart/2005/8/layout/vList2"/>
    <dgm:cxn modelId="{D4608D49-02C0-7741-926F-94DE060F23CB}" type="presOf" srcId="{42DBDB78-3CE8-4E82-94FC-A28788F362C8}" destId="{1A0E7514-DE56-E544-96ED-7AE8A309B260}" srcOrd="0" destOrd="0" presId="urn:microsoft.com/office/officeart/2005/8/layout/vList2"/>
    <dgm:cxn modelId="{5853B780-24F7-43F9-B4B2-17EC766D9910}" srcId="{BE6B2937-057B-4B01-9F62-DFBDC43190BA}" destId="{DFE26B1E-5398-496C-904B-71C6F0692FAD}" srcOrd="2" destOrd="0" parTransId="{82A68E9F-EDDF-40E2-9AF9-CF4D016D93D0}" sibTransId="{8053A583-2CD5-4CA3-9E4F-455192A14A4E}"/>
    <dgm:cxn modelId="{82C520BE-8FBF-4843-8A7A-FB0CE551C606}" type="presOf" srcId="{F761A14A-A8BD-4491-967E-992C63C7868D}" destId="{24F746F4-3600-A14B-864B-D13460016239}" srcOrd="0" destOrd="0" presId="urn:microsoft.com/office/officeart/2005/8/layout/vList2"/>
    <dgm:cxn modelId="{74A907C1-D35F-43D8-ABBF-3003374CA51B}" srcId="{BE6B2937-057B-4B01-9F62-DFBDC43190BA}" destId="{23800C17-3222-4882-BB81-59B820C42789}" srcOrd="1" destOrd="0" parTransId="{99835476-D34C-454E-91C6-5A48321A372F}" sibTransId="{80D0DFAC-69CB-4723-80D6-9636A28FA344}"/>
    <dgm:cxn modelId="{7B3B55CE-B4D9-4A4C-86EE-4C59C412D0E4}" srcId="{BE6B2937-057B-4B01-9F62-DFBDC43190BA}" destId="{42DBDB78-3CE8-4E82-94FC-A28788F362C8}" srcOrd="3" destOrd="0" parTransId="{2BEEF7D8-28FE-4921-B5BD-E45C278F419A}" sibTransId="{17A02744-03FD-4AB4-91E5-240A0D94AAA2}"/>
    <dgm:cxn modelId="{812696D5-EE2E-0B45-8601-2C92C1083D5D}" type="presOf" srcId="{BE6B2937-057B-4B01-9F62-DFBDC43190BA}" destId="{C887A73D-8DF6-1E4E-A8F4-5A43D34C20A2}" srcOrd="0" destOrd="0" presId="urn:microsoft.com/office/officeart/2005/8/layout/vList2"/>
    <dgm:cxn modelId="{900C79F4-AB6A-49E7-BFD0-5801F8037458}" srcId="{BE6B2937-057B-4B01-9F62-DFBDC43190BA}" destId="{F761A14A-A8BD-4491-967E-992C63C7868D}" srcOrd="0" destOrd="0" parTransId="{8901467B-681B-4FE6-8D9E-EE7055DA8D9D}" sibTransId="{7CF254EF-7F43-48A1-ADC3-9E6916C0F4EA}"/>
    <dgm:cxn modelId="{AC3287F8-1589-C341-B087-E2825DA57A7B}" type="presOf" srcId="{DFE26B1E-5398-496C-904B-71C6F0692FAD}" destId="{000B5B7A-5674-6B4B-B5A9-642D9E36CC68}" srcOrd="0" destOrd="0" presId="urn:microsoft.com/office/officeart/2005/8/layout/vList2"/>
    <dgm:cxn modelId="{C32B4720-F266-3947-A24B-FE08E53F0BFF}" type="presParOf" srcId="{C887A73D-8DF6-1E4E-A8F4-5A43D34C20A2}" destId="{24F746F4-3600-A14B-864B-D13460016239}" srcOrd="0" destOrd="0" presId="urn:microsoft.com/office/officeart/2005/8/layout/vList2"/>
    <dgm:cxn modelId="{9DD1D1DC-3F9E-F747-AE2C-BA169C7B3C77}" type="presParOf" srcId="{C887A73D-8DF6-1E4E-A8F4-5A43D34C20A2}" destId="{C39986E7-4B86-8B46-8F6D-3F16BEA8B837}" srcOrd="1" destOrd="0" presId="urn:microsoft.com/office/officeart/2005/8/layout/vList2"/>
    <dgm:cxn modelId="{94F454E7-B5D7-344F-BEEB-985F77CE5D95}" type="presParOf" srcId="{C887A73D-8DF6-1E4E-A8F4-5A43D34C20A2}" destId="{9CEF5EAF-F5B5-1842-B26B-B906E751A38E}" srcOrd="2" destOrd="0" presId="urn:microsoft.com/office/officeart/2005/8/layout/vList2"/>
    <dgm:cxn modelId="{D5AE938F-047B-3645-A74F-27E044CE3F3B}" type="presParOf" srcId="{C887A73D-8DF6-1E4E-A8F4-5A43D34C20A2}" destId="{C4DB6899-4B6D-9049-9194-4CDDBC8789D7}" srcOrd="3" destOrd="0" presId="urn:microsoft.com/office/officeart/2005/8/layout/vList2"/>
    <dgm:cxn modelId="{FA4294CB-974E-C949-99E6-00F17686BCC1}" type="presParOf" srcId="{C887A73D-8DF6-1E4E-A8F4-5A43D34C20A2}" destId="{000B5B7A-5674-6B4B-B5A9-642D9E36CC68}" srcOrd="4" destOrd="0" presId="urn:microsoft.com/office/officeart/2005/8/layout/vList2"/>
    <dgm:cxn modelId="{8FF688BA-51D1-EE4E-AC6F-2D3928ABE976}" type="presParOf" srcId="{C887A73D-8DF6-1E4E-A8F4-5A43D34C20A2}" destId="{B4840117-DFF9-8149-89A4-FF2C69A7069A}" srcOrd="5" destOrd="0" presId="urn:microsoft.com/office/officeart/2005/8/layout/vList2"/>
    <dgm:cxn modelId="{9C52A699-2E70-0B45-BFC3-72386CFB33B0}" type="presParOf" srcId="{C887A73D-8DF6-1E4E-A8F4-5A43D34C20A2}" destId="{1A0E7514-DE56-E544-96ED-7AE8A309B260}"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15287A4-BCAE-4E7E-B796-444230947169}"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F7516A2A-6EFD-426E-B7EB-D7937ED91A84}">
      <dgm:prSet/>
      <dgm:spPr/>
      <dgm:t>
        <a:bodyPr/>
        <a:lstStyle/>
        <a:p>
          <a:r>
            <a:rPr lang="en-US"/>
            <a:t>Single Cause</a:t>
          </a:r>
        </a:p>
      </dgm:t>
    </dgm:pt>
    <dgm:pt modelId="{287B48AE-332D-43F5-8C37-ACE236418898}" type="parTrans" cxnId="{E6870426-715A-4D2C-9E1E-75674C7B764E}">
      <dgm:prSet/>
      <dgm:spPr/>
      <dgm:t>
        <a:bodyPr/>
        <a:lstStyle/>
        <a:p>
          <a:endParaRPr lang="en-US"/>
        </a:p>
      </dgm:t>
    </dgm:pt>
    <dgm:pt modelId="{2B72B95B-B04E-4DCA-ACB2-AA2E7754BEE3}" type="sibTrans" cxnId="{E6870426-715A-4D2C-9E1E-75674C7B764E}">
      <dgm:prSet/>
      <dgm:spPr/>
      <dgm:t>
        <a:bodyPr/>
        <a:lstStyle/>
        <a:p>
          <a:endParaRPr lang="en-US"/>
        </a:p>
      </dgm:t>
    </dgm:pt>
    <dgm:pt modelId="{249C2CA8-4339-4D7C-B07A-06F96A6ACE72}">
      <dgm:prSet/>
      <dgm:spPr/>
      <dgm:t>
        <a:bodyPr/>
        <a:lstStyle/>
        <a:p>
          <a:r>
            <a:rPr lang="en-US" dirty="0"/>
            <a:t>Multiple Causes</a:t>
          </a:r>
        </a:p>
      </dgm:t>
    </dgm:pt>
    <dgm:pt modelId="{4209739D-42BE-4580-8FEC-FE5448799A2D}" type="parTrans" cxnId="{08E7610C-42C8-456C-A996-D3D7F8CBD4B5}">
      <dgm:prSet/>
      <dgm:spPr/>
      <dgm:t>
        <a:bodyPr/>
        <a:lstStyle/>
        <a:p>
          <a:endParaRPr lang="en-US"/>
        </a:p>
      </dgm:t>
    </dgm:pt>
    <dgm:pt modelId="{65AB2CA8-FD68-42B6-9974-32A6DDAA3D0B}" type="sibTrans" cxnId="{08E7610C-42C8-456C-A996-D3D7F8CBD4B5}">
      <dgm:prSet/>
      <dgm:spPr/>
      <dgm:t>
        <a:bodyPr/>
        <a:lstStyle/>
        <a:p>
          <a:endParaRPr lang="en-US"/>
        </a:p>
      </dgm:t>
    </dgm:pt>
    <dgm:pt modelId="{9FCD89B0-D6AB-4480-A788-16FF86709CB1}">
      <dgm:prSet/>
      <dgm:spPr/>
      <dgm:t>
        <a:bodyPr/>
        <a:lstStyle/>
        <a:p>
          <a:r>
            <a:rPr lang="en-US"/>
            <a:t>Multiple Sufficient Cause</a:t>
          </a:r>
        </a:p>
      </dgm:t>
    </dgm:pt>
    <dgm:pt modelId="{995B05B7-B155-4B55-AC48-002DCB557BFF}" type="parTrans" cxnId="{17EB69EE-944F-445E-9F81-CEF9FE37F183}">
      <dgm:prSet/>
      <dgm:spPr/>
      <dgm:t>
        <a:bodyPr/>
        <a:lstStyle/>
        <a:p>
          <a:endParaRPr lang="en-US"/>
        </a:p>
      </dgm:t>
    </dgm:pt>
    <dgm:pt modelId="{4E08E39C-B591-4769-A408-55F13B60359E}" type="sibTrans" cxnId="{17EB69EE-944F-445E-9F81-CEF9FE37F183}">
      <dgm:prSet/>
      <dgm:spPr/>
      <dgm:t>
        <a:bodyPr/>
        <a:lstStyle/>
        <a:p>
          <a:endParaRPr lang="en-US"/>
        </a:p>
      </dgm:t>
    </dgm:pt>
    <dgm:pt modelId="{CD90BA1C-26C7-A845-A124-1F2952641485}" type="pres">
      <dgm:prSet presAssocID="{515287A4-BCAE-4E7E-B796-444230947169}" presName="diagram" presStyleCnt="0">
        <dgm:presLayoutVars>
          <dgm:dir/>
          <dgm:resizeHandles val="exact"/>
        </dgm:presLayoutVars>
      </dgm:prSet>
      <dgm:spPr/>
    </dgm:pt>
    <dgm:pt modelId="{ED3272A5-3916-9343-9473-066E7D9D7F60}" type="pres">
      <dgm:prSet presAssocID="{F7516A2A-6EFD-426E-B7EB-D7937ED91A84}" presName="node" presStyleLbl="node1" presStyleIdx="0" presStyleCnt="3">
        <dgm:presLayoutVars>
          <dgm:bulletEnabled val="1"/>
        </dgm:presLayoutVars>
      </dgm:prSet>
      <dgm:spPr/>
    </dgm:pt>
    <dgm:pt modelId="{3FA0D34F-AEC6-B347-BAFF-50C6DA0B7750}" type="pres">
      <dgm:prSet presAssocID="{2B72B95B-B04E-4DCA-ACB2-AA2E7754BEE3}" presName="sibTrans" presStyleCnt="0"/>
      <dgm:spPr/>
    </dgm:pt>
    <dgm:pt modelId="{6894B6C4-A626-BD46-A496-74E61D8738B2}" type="pres">
      <dgm:prSet presAssocID="{249C2CA8-4339-4D7C-B07A-06F96A6ACE72}" presName="node" presStyleLbl="node1" presStyleIdx="1" presStyleCnt="3">
        <dgm:presLayoutVars>
          <dgm:bulletEnabled val="1"/>
        </dgm:presLayoutVars>
      </dgm:prSet>
      <dgm:spPr/>
    </dgm:pt>
    <dgm:pt modelId="{4A60C593-8C44-A244-8EAC-9E8A14EB76E2}" type="pres">
      <dgm:prSet presAssocID="{65AB2CA8-FD68-42B6-9974-32A6DDAA3D0B}" presName="sibTrans" presStyleCnt="0"/>
      <dgm:spPr/>
    </dgm:pt>
    <dgm:pt modelId="{9693A02E-03E8-FF46-8686-0BB974414C93}" type="pres">
      <dgm:prSet presAssocID="{9FCD89B0-D6AB-4480-A788-16FF86709CB1}" presName="node" presStyleLbl="node1" presStyleIdx="2" presStyleCnt="3">
        <dgm:presLayoutVars>
          <dgm:bulletEnabled val="1"/>
        </dgm:presLayoutVars>
      </dgm:prSet>
      <dgm:spPr/>
    </dgm:pt>
  </dgm:ptLst>
  <dgm:cxnLst>
    <dgm:cxn modelId="{08E7610C-42C8-456C-A996-D3D7F8CBD4B5}" srcId="{515287A4-BCAE-4E7E-B796-444230947169}" destId="{249C2CA8-4339-4D7C-B07A-06F96A6ACE72}" srcOrd="1" destOrd="0" parTransId="{4209739D-42BE-4580-8FEC-FE5448799A2D}" sibTransId="{65AB2CA8-FD68-42B6-9974-32A6DDAA3D0B}"/>
    <dgm:cxn modelId="{C9A1E80C-95CC-9D42-A011-14EDC215E02A}" type="presOf" srcId="{F7516A2A-6EFD-426E-B7EB-D7937ED91A84}" destId="{ED3272A5-3916-9343-9473-066E7D9D7F60}" srcOrd="0" destOrd="0" presId="urn:microsoft.com/office/officeart/2005/8/layout/default"/>
    <dgm:cxn modelId="{E6870426-715A-4D2C-9E1E-75674C7B764E}" srcId="{515287A4-BCAE-4E7E-B796-444230947169}" destId="{F7516A2A-6EFD-426E-B7EB-D7937ED91A84}" srcOrd="0" destOrd="0" parTransId="{287B48AE-332D-43F5-8C37-ACE236418898}" sibTransId="{2B72B95B-B04E-4DCA-ACB2-AA2E7754BEE3}"/>
    <dgm:cxn modelId="{47FA9367-7625-AC46-8134-021C8CFAB7C1}" type="presOf" srcId="{249C2CA8-4339-4D7C-B07A-06F96A6ACE72}" destId="{6894B6C4-A626-BD46-A496-74E61D8738B2}" srcOrd="0" destOrd="0" presId="urn:microsoft.com/office/officeart/2005/8/layout/default"/>
    <dgm:cxn modelId="{2E1E1ED9-956F-6745-A75F-FB098C48E420}" type="presOf" srcId="{9FCD89B0-D6AB-4480-A788-16FF86709CB1}" destId="{9693A02E-03E8-FF46-8686-0BB974414C93}" srcOrd="0" destOrd="0" presId="urn:microsoft.com/office/officeart/2005/8/layout/default"/>
    <dgm:cxn modelId="{17EB69EE-944F-445E-9F81-CEF9FE37F183}" srcId="{515287A4-BCAE-4E7E-B796-444230947169}" destId="{9FCD89B0-D6AB-4480-A788-16FF86709CB1}" srcOrd="2" destOrd="0" parTransId="{995B05B7-B155-4B55-AC48-002DCB557BFF}" sibTransId="{4E08E39C-B591-4769-A408-55F13B60359E}"/>
    <dgm:cxn modelId="{F97B4AF4-FB0B-C94D-AE36-53EB207A140A}" type="presOf" srcId="{515287A4-BCAE-4E7E-B796-444230947169}" destId="{CD90BA1C-26C7-A845-A124-1F2952641485}" srcOrd="0" destOrd="0" presId="urn:microsoft.com/office/officeart/2005/8/layout/default"/>
    <dgm:cxn modelId="{D35B579C-8FD6-F94A-A67D-6F5FABC50F50}" type="presParOf" srcId="{CD90BA1C-26C7-A845-A124-1F2952641485}" destId="{ED3272A5-3916-9343-9473-066E7D9D7F60}" srcOrd="0" destOrd="0" presId="urn:microsoft.com/office/officeart/2005/8/layout/default"/>
    <dgm:cxn modelId="{AC40F7DB-5866-A543-9C25-886D04E2C738}" type="presParOf" srcId="{CD90BA1C-26C7-A845-A124-1F2952641485}" destId="{3FA0D34F-AEC6-B347-BAFF-50C6DA0B7750}" srcOrd="1" destOrd="0" presId="urn:microsoft.com/office/officeart/2005/8/layout/default"/>
    <dgm:cxn modelId="{9F3E5200-5D5B-CC4B-9E30-10A8C902DCC3}" type="presParOf" srcId="{CD90BA1C-26C7-A845-A124-1F2952641485}" destId="{6894B6C4-A626-BD46-A496-74E61D8738B2}" srcOrd="2" destOrd="0" presId="urn:microsoft.com/office/officeart/2005/8/layout/default"/>
    <dgm:cxn modelId="{782546EB-8A05-424A-82E3-374EA2292247}" type="presParOf" srcId="{CD90BA1C-26C7-A845-A124-1F2952641485}" destId="{4A60C593-8C44-A244-8EAC-9E8A14EB76E2}" srcOrd="3" destOrd="0" presId="urn:microsoft.com/office/officeart/2005/8/layout/default"/>
    <dgm:cxn modelId="{C2246139-548F-864A-9EA1-591534C3E9F0}" type="presParOf" srcId="{CD90BA1C-26C7-A845-A124-1F2952641485}" destId="{9693A02E-03E8-FF46-8686-0BB974414C93}"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0269E82-FBDD-4FB3-845F-0D422DB669A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43C17A7-3E10-4D4D-AFD0-4CDC87EFC631}">
      <dgm:prSet/>
      <dgm:spPr/>
      <dgm:t>
        <a:bodyPr/>
        <a:lstStyle/>
        <a:p>
          <a:r>
            <a:rPr lang="en-US" dirty="0"/>
            <a:t>Lower Court Instructions</a:t>
          </a:r>
        </a:p>
      </dgm:t>
    </dgm:pt>
    <dgm:pt modelId="{5BCF2AEB-38D6-460C-82C2-F649027B7EC8}" type="parTrans" cxnId="{8D935DF9-5796-449B-8753-BB1817432BC4}">
      <dgm:prSet/>
      <dgm:spPr/>
      <dgm:t>
        <a:bodyPr/>
        <a:lstStyle/>
        <a:p>
          <a:endParaRPr lang="en-US"/>
        </a:p>
      </dgm:t>
    </dgm:pt>
    <dgm:pt modelId="{3B5F8D85-40EA-4162-A4CA-49F64F6C322A}" type="sibTrans" cxnId="{8D935DF9-5796-449B-8753-BB1817432BC4}">
      <dgm:prSet/>
      <dgm:spPr/>
      <dgm:t>
        <a:bodyPr/>
        <a:lstStyle/>
        <a:p>
          <a:endParaRPr lang="en-US"/>
        </a:p>
      </dgm:t>
    </dgm:pt>
    <dgm:pt modelId="{01564967-EC3A-4645-975D-47C6B98D4252}">
      <dgm:prSet/>
      <dgm:spPr/>
      <dgm:t>
        <a:bodyPr/>
        <a:lstStyle/>
        <a:p>
          <a:r>
            <a:rPr lang="en-US" i="1" dirty="0" err="1"/>
            <a:t>Doull</a:t>
          </a:r>
          <a:r>
            <a:rPr lang="en-US" dirty="0"/>
            <a:t> Instructions</a:t>
          </a:r>
        </a:p>
      </dgm:t>
    </dgm:pt>
    <dgm:pt modelId="{09D370F0-3940-4D3E-8F15-BE24C13CD986}" type="parTrans" cxnId="{EA4EDB5E-4310-46F4-B50F-F4BBEF9339A4}">
      <dgm:prSet/>
      <dgm:spPr/>
      <dgm:t>
        <a:bodyPr/>
        <a:lstStyle/>
        <a:p>
          <a:endParaRPr lang="en-US"/>
        </a:p>
      </dgm:t>
    </dgm:pt>
    <dgm:pt modelId="{AC99F57E-F993-4095-A055-5990A9F33141}" type="sibTrans" cxnId="{EA4EDB5E-4310-46F4-B50F-F4BBEF9339A4}">
      <dgm:prSet/>
      <dgm:spPr/>
      <dgm:t>
        <a:bodyPr/>
        <a:lstStyle/>
        <a:p>
          <a:endParaRPr lang="en-US"/>
        </a:p>
      </dgm:t>
    </dgm:pt>
    <dgm:pt modelId="{FD06E9A3-7564-46D4-AB60-B99D455A69B8}">
      <dgm:prSet/>
      <dgm:spPr/>
      <dgm:t>
        <a:bodyPr/>
        <a:lstStyle/>
        <a:p>
          <a:r>
            <a:rPr lang="en-US"/>
            <a:t>MCLE Instructions</a:t>
          </a:r>
        </a:p>
      </dgm:t>
    </dgm:pt>
    <dgm:pt modelId="{05FD5B79-9AD5-4857-9EE1-9EC419A68166}" type="parTrans" cxnId="{04A86C41-3D91-4E4C-BE21-DFAE78A2E5B7}">
      <dgm:prSet/>
      <dgm:spPr/>
      <dgm:t>
        <a:bodyPr/>
        <a:lstStyle/>
        <a:p>
          <a:endParaRPr lang="en-US"/>
        </a:p>
      </dgm:t>
    </dgm:pt>
    <dgm:pt modelId="{8F7C6E81-5AC6-4826-BB4C-7E26ECEB77F5}" type="sibTrans" cxnId="{04A86C41-3D91-4E4C-BE21-DFAE78A2E5B7}">
      <dgm:prSet/>
      <dgm:spPr/>
      <dgm:t>
        <a:bodyPr/>
        <a:lstStyle/>
        <a:p>
          <a:endParaRPr lang="en-US"/>
        </a:p>
      </dgm:t>
    </dgm:pt>
    <dgm:pt modelId="{7951B5B3-001F-48EB-86C1-364F4B015E81}" type="pres">
      <dgm:prSet presAssocID="{50269E82-FBDD-4FB3-845F-0D422DB669A4}" presName="root" presStyleCnt="0">
        <dgm:presLayoutVars>
          <dgm:dir/>
          <dgm:resizeHandles val="exact"/>
        </dgm:presLayoutVars>
      </dgm:prSet>
      <dgm:spPr/>
    </dgm:pt>
    <dgm:pt modelId="{B95F7A79-901D-4421-A409-8ED23FFE7D7D}" type="pres">
      <dgm:prSet presAssocID="{E43C17A7-3E10-4D4D-AFD0-4CDC87EFC631}" presName="compNode" presStyleCnt="0"/>
      <dgm:spPr/>
    </dgm:pt>
    <dgm:pt modelId="{80976F36-B8F4-4231-8BD6-C3A8A8C3F280}" type="pres">
      <dgm:prSet presAssocID="{E43C17A7-3E10-4D4D-AFD0-4CDC87EFC631}" presName="bgRect" presStyleLbl="bgShp" presStyleIdx="0" presStyleCnt="3"/>
      <dgm:spPr/>
    </dgm:pt>
    <dgm:pt modelId="{E1127E07-3074-45C2-9777-D6B7429CB0DA}" type="pres">
      <dgm:prSet presAssocID="{E43C17A7-3E10-4D4D-AFD0-4CDC87EFC63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avel"/>
        </a:ext>
      </dgm:extLst>
    </dgm:pt>
    <dgm:pt modelId="{8F808134-99D3-4AC2-B656-8C7E92F6B65F}" type="pres">
      <dgm:prSet presAssocID="{E43C17A7-3E10-4D4D-AFD0-4CDC87EFC631}" presName="spaceRect" presStyleCnt="0"/>
      <dgm:spPr/>
    </dgm:pt>
    <dgm:pt modelId="{ADE0E0AD-BBEB-4F1C-94DE-D0397DACCD43}" type="pres">
      <dgm:prSet presAssocID="{E43C17A7-3E10-4D4D-AFD0-4CDC87EFC631}" presName="parTx" presStyleLbl="revTx" presStyleIdx="0" presStyleCnt="3">
        <dgm:presLayoutVars>
          <dgm:chMax val="0"/>
          <dgm:chPref val="0"/>
        </dgm:presLayoutVars>
      </dgm:prSet>
      <dgm:spPr/>
    </dgm:pt>
    <dgm:pt modelId="{329A5535-6514-413C-8942-08CCA0D17E48}" type="pres">
      <dgm:prSet presAssocID="{3B5F8D85-40EA-4162-A4CA-49F64F6C322A}" presName="sibTrans" presStyleCnt="0"/>
      <dgm:spPr/>
    </dgm:pt>
    <dgm:pt modelId="{E89BB56D-ED45-4BD3-B452-5E2D817BBFF7}" type="pres">
      <dgm:prSet presAssocID="{01564967-EC3A-4645-975D-47C6B98D4252}" presName="compNode" presStyleCnt="0"/>
      <dgm:spPr/>
    </dgm:pt>
    <dgm:pt modelId="{BC66AF6D-5293-475A-9DB7-30D477DEF921}" type="pres">
      <dgm:prSet presAssocID="{01564967-EC3A-4645-975D-47C6B98D4252}" presName="bgRect" presStyleLbl="bgShp" presStyleIdx="1" presStyleCnt="3"/>
      <dgm:spPr/>
    </dgm:pt>
    <dgm:pt modelId="{3E360D0A-EF7B-417B-B76B-890D4C806C48}" type="pres">
      <dgm:prSet presAssocID="{01564967-EC3A-4645-975D-47C6B98D425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FE1D4BA4-CA86-4DD9-BEB2-BB3FE7C70239}" type="pres">
      <dgm:prSet presAssocID="{01564967-EC3A-4645-975D-47C6B98D4252}" presName="spaceRect" presStyleCnt="0"/>
      <dgm:spPr/>
    </dgm:pt>
    <dgm:pt modelId="{C61C0B28-877F-4AD9-AB46-01C6FF48305B}" type="pres">
      <dgm:prSet presAssocID="{01564967-EC3A-4645-975D-47C6B98D4252}" presName="parTx" presStyleLbl="revTx" presStyleIdx="1" presStyleCnt="3">
        <dgm:presLayoutVars>
          <dgm:chMax val="0"/>
          <dgm:chPref val="0"/>
        </dgm:presLayoutVars>
      </dgm:prSet>
      <dgm:spPr/>
    </dgm:pt>
    <dgm:pt modelId="{D3A102C8-B010-4EBB-91B5-6DE3DF7CE951}" type="pres">
      <dgm:prSet presAssocID="{AC99F57E-F993-4095-A055-5990A9F33141}" presName="sibTrans" presStyleCnt="0"/>
      <dgm:spPr/>
    </dgm:pt>
    <dgm:pt modelId="{3D661815-FBDA-49E0-A26D-D993AFCC10D1}" type="pres">
      <dgm:prSet presAssocID="{FD06E9A3-7564-46D4-AB60-B99D455A69B8}" presName="compNode" presStyleCnt="0"/>
      <dgm:spPr/>
    </dgm:pt>
    <dgm:pt modelId="{BA0733D7-48B3-447D-B346-D85CD511211A}" type="pres">
      <dgm:prSet presAssocID="{FD06E9A3-7564-46D4-AB60-B99D455A69B8}" presName="bgRect" presStyleLbl="bgShp" presStyleIdx="2" presStyleCnt="3"/>
      <dgm:spPr/>
    </dgm:pt>
    <dgm:pt modelId="{6629FEA4-68D2-4736-8E49-1270000F02B2}" type="pres">
      <dgm:prSet presAssocID="{FD06E9A3-7564-46D4-AB60-B99D455A69B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ight Pointing Backhand Index"/>
        </a:ext>
      </dgm:extLst>
    </dgm:pt>
    <dgm:pt modelId="{1AF175A8-C1F7-4B82-93F0-32C75D00591C}" type="pres">
      <dgm:prSet presAssocID="{FD06E9A3-7564-46D4-AB60-B99D455A69B8}" presName="spaceRect" presStyleCnt="0"/>
      <dgm:spPr/>
    </dgm:pt>
    <dgm:pt modelId="{B58073EC-2932-4074-96FB-7E45C3E72CDF}" type="pres">
      <dgm:prSet presAssocID="{FD06E9A3-7564-46D4-AB60-B99D455A69B8}" presName="parTx" presStyleLbl="revTx" presStyleIdx="2" presStyleCnt="3">
        <dgm:presLayoutVars>
          <dgm:chMax val="0"/>
          <dgm:chPref val="0"/>
        </dgm:presLayoutVars>
      </dgm:prSet>
      <dgm:spPr/>
    </dgm:pt>
  </dgm:ptLst>
  <dgm:cxnLst>
    <dgm:cxn modelId="{5DEFD80B-C608-4655-B109-6F064DAFCBD0}" type="presOf" srcId="{FD06E9A3-7564-46D4-AB60-B99D455A69B8}" destId="{B58073EC-2932-4074-96FB-7E45C3E72CDF}" srcOrd="0" destOrd="0" presId="urn:microsoft.com/office/officeart/2018/2/layout/IconVerticalSolidList"/>
    <dgm:cxn modelId="{04A86C41-3D91-4E4C-BE21-DFAE78A2E5B7}" srcId="{50269E82-FBDD-4FB3-845F-0D422DB669A4}" destId="{FD06E9A3-7564-46D4-AB60-B99D455A69B8}" srcOrd="2" destOrd="0" parTransId="{05FD5B79-9AD5-4857-9EE1-9EC419A68166}" sibTransId="{8F7C6E81-5AC6-4826-BB4C-7E26ECEB77F5}"/>
    <dgm:cxn modelId="{B2879853-35C7-46F6-8E10-E408BC840A25}" type="presOf" srcId="{50269E82-FBDD-4FB3-845F-0D422DB669A4}" destId="{7951B5B3-001F-48EB-86C1-364F4B015E81}" srcOrd="0" destOrd="0" presId="urn:microsoft.com/office/officeart/2018/2/layout/IconVerticalSolidList"/>
    <dgm:cxn modelId="{EA4EDB5E-4310-46F4-B50F-F4BBEF9339A4}" srcId="{50269E82-FBDD-4FB3-845F-0D422DB669A4}" destId="{01564967-EC3A-4645-975D-47C6B98D4252}" srcOrd="1" destOrd="0" parTransId="{09D370F0-3940-4D3E-8F15-BE24C13CD986}" sibTransId="{AC99F57E-F993-4095-A055-5990A9F33141}"/>
    <dgm:cxn modelId="{F8178166-F8DE-44A2-BA87-82AA451BBDE3}" type="presOf" srcId="{01564967-EC3A-4645-975D-47C6B98D4252}" destId="{C61C0B28-877F-4AD9-AB46-01C6FF48305B}" srcOrd="0" destOrd="0" presId="urn:microsoft.com/office/officeart/2018/2/layout/IconVerticalSolidList"/>
    <dgm:cxn modelId="{D090F79D-3534-48C7-8661-D87EE16D7BED}" type="presOf" srcId="{E43C17A7-3E10-4D4D-AFD0-4CDC87EFC631}" destId="{ADE0E0AD-BBEB-4F1C-94DE-D0397DACCD43}" srcOrd="0" destOrd="0" presId="urn:microsoft.com/office/officeart/2018/2/layout/IconVerticalSolidList"/>
    <dgm:cxn modelId="{8D935DF9-5796-449B-8753-BB1817432BC4}" srcId="{50269E82-FBDD-4FB3-845F-0D422DB669A4}" destId="{E43C17A7-3E10-4D4D-AFD0-4CDC87EFC631}" srcOrd="0" destOrd="0" parTransId="{5BCF2AEB-38D6-460C-82C2-F649027B7EC8}" sibTransId="{3B5F8D85-40EA-4162-A4CA-49F64F6C322A}"/>
    <dgm:cxn modelId="{57F7DCC5-128C-42DC-B36A-915BEAA75B71}" type="presParOf" srcId="{7951B5B3-001F-48EB-86C1-364F4B015E81}" destId="{B95F7A79-901D-4421-A409-8ED23FFE7D7D}" srcOrd="0" destOrd="0" presId="urn:microsoft.com/office/officeart/2018/2/layout/IconVerticalSolidList"/>
    <dgm:cxn modelId="{49F03829-0C7E-41EE-A889-6C2A77234829}" type="presParOf" srcId="{B95F7A79-901D-4421-A409-8ED23FFE7D7D}" destId="{80976F36-B8F4-4231-8BD6-C3A8A8C3F280}" srcOrd="0" destOrd="0" presId="urn:microsoft.com/office/officeart/2018/2/layout/IconVerticalSolidList"/>
    <dgm:cxn modelId="{3EC2B3B8-522E-4691-B548-B28FDE8C5FA5}" type="presParOf" srcId="{B95F7A79-901D-4421-A409-8ED23FFE7D7D}" destId="{E1127E07-3074-45C2-9777-D6B7429CB0DA}" srcOrd="1" destOrd="0" presId="urn:microsoft.com/office/officeart/2018/2/layout/IconVerticalSolidList"/>
    <dgm:cxn modelId="{A216ADDB-12D5-472D-BF20-ED062D46E73E}" type="presParOf" srcId="{B95F7A79-901D-4421-A409-8ED23FFE7D7D}" destId="{8F808134-99D3-4AC2-B656-8C7E92F6B65F}" srcOrd="2" destOrd="0" presId="urn:microsoft.com/office/officeart/2018/2/layout/IconVerticalSolidList"/>
    <dgm:cxn modelId="{8EA65362-0ADF-455A-898E-66794C7A4BA4}" type="presParOf" srcId="{B95F7A79-901D-4421-A409-8ED23FFE7D7D}" destId="{ADE0E0AD-BBEB-4F1C-94DE-D0397DACCD43}" srcOrd="3" destOrd="0" presId="urn:microsoft.com/office/officeart/2018/2/layout/IconVerticalSolidList"/>
    <dgm:cxn modelId="{9CD9D263-B579-485B-A580-9435371EF9A7}" type="presParOf" srcId="{7951B5B3-001F-48EB-86C1-364F4B015E81}" destId="{329A5535-6514-413C-8942-08CCA0D17E48}" srcOrd="1" destOrd="0" presId="urn:microsoft.com/office/officeart/2018/2/layout/IconVerticalSolidList"/>
    <dgm:cxn modelId="{CAD61435-D382-4D48-ADD2-711A6BDCAA17}" type="presParOf" srcId="{7951B5B3-001F-48EB-86C1-364F4B015E81}" destId="{E89BB56D-ED45-4BD3-B452-5E2D817BBFF7}" srcOrd="2" destOrd="0" presId="urn:microsoft.com/office/officeart/2018/2/layout/IconVerticalSolidList"/>
    <dgm:cxn modelId="{9236B436-6542-4B0A-8558-C8EB30EF0975}" type="presParOf" srcId="{E89BB56D-ED45-4BD3-B452-5E2D817BBFF7}" destId="{BC66AF6D-5293-475A-9DB7-30D477DEF921}" srcOrd="0" destOrd="0" presId="urn:microsoft.com/office/officeart/2018/2/layout/IconVerticalSolidList"/>
    <dgm:cxn modelId="{A60BF868-42A6-40DF-B46D-544ECCA9AFB9}" type="presParOf" srcId="{E89BB56D-ED45-4BD3-B452-5E2D817BBFF7}" destId="{3E360D0A-EF7B-417B-B76B-890D4C806C48}" srcOrd="1" destOrd="0" presId="urn:microsoft.com/office/officeart/2018/2/layout/IconVerticalSolidList"/>
    <dgm:cxn modelId="{32B37A44-8031-4EBF-AC94-6EF5BBB0379A}" type="presParOf" srcId="{E89BB56D-ED45-4BD3-B452-5E2D817BBFF7}" destId="{FE1D4BA4-CA86-4DD9-BEB2-BB3FE7C70239}" srcOrd="2" destOrd="0" presId="urn:microsoft.com/office/officeart/2018/2/layout/IconVerticalSolidList"/>
    <dgm:cxn modelId="{F1505C3C-E358-4F5B-8A92-7E13EC6B55F3}" type="presParOf" srcId="{E89BB56D-ED45-4BD3-B452-5E2D817BBFF7}" destId="{C61C0B28-877F-4AD9-AB46-01C6FF48305B}" srcOrd="3" destOrd="0" presId="urn:microsoft.com/office/officeart/2018/2/layout/IconVerticalSolidList"/>
    <dgm:cxn modelId="{495CEC0E-5221-4B92-8483-F3E427E5C468}" type="presParOf" srcId="{7951B5B3-001F-48EB-86C1-364F4B015E81}" destId="{D3A102C8-B010-4EBB-91B5-6DE3DF7CE951}" srcOrd="3" destOrd="0" presId="urn:microsoft.com/office/officeart/2018/2/layout/IconVerticalSolidList"/>
    <dgm:cxn modelId="{2E01CD67-5AB7-446B-94A6-51E5DD59AFFA}" type="presParOf" srcId="{7951B5B3-001F-48EB-86C1-364F4B015E81}" destId="{3D661815-FBDA-49E0-A26D-D993AFCC10D1}" srcOrd="4" destOrd="0" presId="urn:microsoft.com/office/officeart/2018/2/layout/IconVerticalSolidList"/>
    <dgm:cxn modelId="{B0307900-13D2-454B-912F-8ED8BA996819}" type="presParOf" srcId="{3D661815-FBDA-49E0-A26D-D993AFCC10D1}" destId="{BA0733D7-48B3-447D-B346-D85CD511211A}" srcOrd="0" destOrd="0" presId="urn:microsoft.com/office/officeart/2018/2/layout/IconVerticalSolidList"/>
    <dgm:cxn modelId="{E013EC1E-596A-46EE-BCE1-EAE776E8B37D}" type="presParOf" srcId="{3D661815-FBDA-49E0-A26D-D993AFCC10D1}" destId="{6629FEA4-68D2-4736-8E49-1270000F02B2}" srcOrd="1" destOrd="0" presId="urn:microsoft.com/office/officeart/2018/2/layout/IconVerticalSolidList"/>
    <dgm:cxn modelId="{094D1BDA-1D96-49C4-B0E2-7536301BD47B}" type="presParOf" srcId="{3D661815-FBDA-49E0-A26D-D993AFCC10D1}" destId="{1AF175A8-C1F7-4B82-93F0-32C75D00591C}" srcOrd="2" destOrd="0" presId="urn:microsoft.com/office/officeart/2018/2/layout/IconVerticalSolidList"/>
    <dgm:cxn modelId="{D406B23A-2CC1-4818-A4D9-440032F9620A}" type="presParOf" srcId="{3D661815-FBDA-49E0-A26D-D993AFCC10D1}" destId="{B58073EC-2932-4074-96FB-7E45C3E72CD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5A8B8F0-E3DF-4152-AC5B-DB62633AE228}" type="doc">
      <dgm:prSet loTypeId="urn:microsoft.com/office/officeart/2018/2/layout/IconVerticalSolidList" loCatId="icon" qsTypeId="urn:microsoft.com/office/officeart/2005/8/quickstyle/simple1" qsCatId="simple" csTypeId="urn:microsoft.com/office/officeart/2005/8/colors/colorful4" csCatId="colorful" phldr="1"/>
      <dgm:spPr/>
      <dgm:t>
        <a:bodyPr/>
        <a:lstStyle/>
        <a:p>
          <a:endParaRPr lang="en-US"/>
        </a:p>
      </dgm:t>
    </dgm:pt>
    <dgm:pt modelId="{6017925B-6FCF-483A-A95F-2FEB583867CA}">
      <dgm:prSet/>
      <dgm:spPr/>
      <dgm:t>
        <a:bodyPr/>
        <a:lstStyle/>
        <a:p>
          <a:pPr>
            <a:lnSpc>
              <a:spcPct val="100000"/>
            </a:lnSpc>
          </a:pPr>
          <a:r>
            <a:rPr lang="en-US" b="1" dirty="0"/>
            <a:t>Focused on but-for causation</a:t>
          </a:r>
        </a:p>
      </dgm:t>
    </dgm:pt>
    <dgm:pt modelId="{5F07D94E-1B08-4AAB-8481-E4816428D83A}" type="parTrans" cxnId="{2C79FDB8-7094-4875-84F4-045FC498AD7D}">
      <dgm:prSet/>
      <dgm:spPr/>
      <dgm:t>
        <a:bodyPr/>
        <a:lstStyle/>
        <a:p>
          <a:endParaRPr lang="en-US"/>
        </a:p>
      </dgm:t>
    </dgm:pt>
    <dgm:pt modelId="{B3D8C0F7-3F66-478E-A390-500BFB342561}" type="sibTrans" cxnId="{2C79FDB8-7094-4875-84F4-045FC498AD7D}">
      <dgm:prSet/>
      <dgm:spPr/>
      <dgm:t>
        <a:bodyPr/>
        <a:lstStyle/>
        <a:p>
          <a:endParaRPr lang="en-US"/>
        </a:p>
      </dgm:t>
    </dgm:pt>
    <dgm:pt modelId="{FAA92F85-7963-4AA3-9E8E-22F8CAA61430}">
      <dgm:prSet/>
      <dgm:spPr/>
      <dgm:t>
        <a:bodyPr/>
        <a:lstStyle/>
        <a:p>
          <a:pPr>
            <a:lnSpc>
              <a:spcPct val="100000"/>
            </a:lnSpc>
          </a:pPr>
          <a:r>
            <a:rPr lang="en-US" b="1" dirty="0"/>
            <a:t>Rejected substantial factor causation</a:t>
          </a:r>
        </a:p>
      </dgm:t>
    </dgm:pt>
    <dgm:pt modelId="{3DC1BFDB-CC8C-44E1-80DC-4D36222E9EE3}" type="parTrans" cxnId="{8DAFDE24-6EAC-4197-A8E9-5180351B2682}">
      <dgm:prSet/>
      <dgm:spPr/>
      <dgm:t>
        <a:bodyPr/>
        <a:lstStyle/>
        <a:p>
          <a:endParaRPr lang="en-US"/>
        </a:p>
      </dgm:t>
    </dgm:pt>
    <dgm:pt modelId="{FCD1B8E3-6209-437D-B0B9-A52A424531B2}" type="sibTrans" cxnId="{8DAFDE24-6EAC-4197-A8E9-5180351B2682}">
      <dgm:prSet/>
      <dgm:spPr/>
      <dgm:t>
        <a:bodyPr/>
        <a:lstStyle/>
        <a:p>
          <a:endParaRPr lang="en-US"/>
        </a:p>
      </dgm:t>
    </dgm:pt>
    <dgm:pt modelId="{F4C953EA-BECC-4DEE-A403-49FBDD30DAE3}">
      <dgm:prSet/>
      <dgm:spPr/>
      <dgm:t>
        <a:bodyPr/>
        <a:lstStyle/>
        <a:p>
          <a:pPr>
            <a:lnSpc>
              <a:spcPct val="100000"/>
            </a:lnSpc>
          </a:pPr>
          <a:r>
            <a:rPr lang="en-US" b="1" dirty="0"/>
            <a:t>Contemplated the possibility of multiple causes</a:t>
          </a:r>
        </a:p>
      </dgm:t>
    </dgm:pt>
    <dgm:pt modelId="{5C5EA37D-D373-4BCB-99A5-AE035E8FBCED}" type="parTrans" cxnId="{0971F5A8-B8FE-432D-89DB-A3C86216496D}">
      <dgm:prSet/>
      <dgm:spPr/>
      <dgm:t>
        <a:bodyPr/>
        <a:lstStyle/>
        <a:p>
          <a:endParaRPr lang="en-US"/>
        </a:p>
      </dgm:t>
    </dgm:pt>
    <dgm:pt modelId="{07D904BB-5564-4608-A6D2-922CE72136AF}" type="sibTrans" cxnId="{0971F5A8-B8FE-432D-89DB-A3C86216496D}">
      <dgm:prSet/>
      <dgm:spPr/>
      <dgm:t>
        <a:bodyPr/>
        <a:lstStyle/>
        <a:p>
          <a:endParaRPr lang="en-US"/>
        </a:p>
      </dgm:t>
    </dgm:pt>
    <dgm:pt modelId="{654EEAAF-40F2-4D77-A4CB-2BBF3C297C01}" type="pres">
      <dgm:prSet presAssocID="{65A8B8F0-E3DF-4152-AC5B-DB62633AE228}" presName="root" presStyleCnt="0">
        <dgm:presLayoutVars>
          <dgm:dir/>
          <dgm:resizeHandles val="exact"/>
        </dgm:presLayoutVars>
      </dgm:prSet>
      <dgm:spPr/>
    </dgm:pt>
    <dgm:pt modelId="{7650A187-E1A0-4237-BB5F-CCCE5B0729AA}" type="pres">
      <dgm:prSet presAssocID="{6017925B-6FCF-483A-A95F-2FEB583867CA}" presName="compNode" presStyleCnt="0"/>
      <dgm:spPr/>
    </dgm:pt>
    <dgm:pt modelId="{76FD5B2C-88AB-497E-AB0B-A9FB4821F915}" type="pres">
      <dgm:prSet presAssocID="{6017925B-6FCF-483A-A95F-2FEB583867CA}" presName="bgRect" presStyleLbl="bgShp" presStyleIdx="0" presStyleCnt="3"/>
      <dgm:spPr/>
    </dgm:pt>
    <dgm:pt modelId="{603664D3-A4BF-4711-BE57-78A2B77C6195}" type="pres">
      <dgm:prSet presAssocID="{6017925B-6FCF-483A-A95F-2FEB583867C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gnifying glass"/>
        </a:ext>
      </dgm:extLst>
    </dgm:pt>
    <dgm:pt modelId="{1446AD28-7775-4A97-B2C7-85D9C7175B91}" type="pres">
      <dgm:prSet presAssocID="{6017925B-6FCF-483A-A95F-2FEB583867CA}" presName="spaceRect" presStyleCnt="0"/>
      <dgm:spPr/>
    </dgm:pt>
    <dgm:pt modelId="{D7B2C37A-A6B7-4818-8BC9-0A1DCB8BB6C0}" type="pres">
      <dgm:prSet presAssocID="{6017925B-6FCF-483A-A95F-2FEB583867CA}" presName="parTx" presStyleLbl="revTx" presStyleIdx="0" presStyleCnt="3" custLinFactNeighborX="4874" custLinFactNeighborY="-3809">
        <dgm:presLayoutVars>
          <dgm:chMax val="0"/>
          <dgm:chPref val="0"/>
        </dgm:presLayoutVars>
      </dgm:prSet>
      <dgm:spPr/>
    </dgm:pt>
    <dgm:pt modelId="{33DB9F06-E618-4401-B782-A85B58306399}" type="pres">
      <dgm:prSet presAssocID="{B3D8C0F7-3F66-478E-A390-500BFB342561}" presName="sibTrans" presStyleCnt="0"/>
      <dgm:spPr/>
    </dgm:pt>
    <dgm:pt modelId="{184404D5-854B-4136-9FDC-45F2BEBCB5B4}" type="pres">
      <dgm:prSet presAssocID="{FAA92F85-7963-4AA3-9E8E-22F8CAA61430}" presName="compNode" presStyleCnt="0"/>
      <dgm:spPr/>
    </dgm:pt>
    <dgm:pt modelId="{89C2D965-EF91-45D1-A7A4-BEAEAFEC38C2}" type="pres">
      <dgm:prSet presAssocID="{FAA92F85-7963-4AA3-9E8E-22F8CAA61430}" presName="bgRect" presStyleLbl="bgShp" presStyleIdx="1" presStyleCnt="3"/>
      <dgm:spPr/>
    </dgm:pt>
    <dgm:pt modelId="{A94044AD-87EF-484B-994E-74EF5F13C283}" type="pres">
      <dgm:prSet presAssocID="{FAA92F85-7963-4AA3-9E8E-22F8CAA6143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ose"/>
        </a:ext>
      </dgm:extLst>
    </dgm:pt>
    <dgm:pt modelId="{BCB07894-1D4E-4786-AE9C-5799E2C9C38B}" type="pres">
      <dgm:prSet presAssocID="{FAA92F85-7963-4AA3-9E8E-22F8CAA61430}" presName="spaceRect" presStyleCnt="0"/>
      <dgm:spPr/>
    </dgm:pt>
    <dgm:pt modelId="{12C1F65C-BF09-4ACD-8CC2-F847D6A86C6F}" type="pres">
      <dgm:prSet presAssocID="{FAA92F85-7963-4AA3-9E8E-22F8CAA61430}" presName="parTx" presStyleLbl="revTx" presStyleIdx="1" presStyleCnt="3">
        <dgm:presLayoutVars>
          <dgm:chMax val="0"/>
          <dgm:chPref val="0"/>
        </dgm:presLayoutVars>
      </dgm:prSet>
      <dgm:spPr/>
    </dgm:pt>
    <dgm:pt modelId="{C8BCF6B0-7E1F-4931-8D2A-28CCD835C535}" type="pres">
      <dgm:prSet presAssocID="{FCD1B8E3-6209-437D-B0B9-A52A424531B2}" presName="sibTrans" presStyleCnt="0"/>
      <dgm:spPr/>
    </dgm:pt>
    <dgm:pt modelId="{50DD2916-8932-4860-B74E-36C402AD6061}" type="pres">
      <dgm:prSet presAssocID="{F4C953EA-BECC-4DEE-A403-49FBDD30DAE3}" presName="compNode" presStyleCnt="0"/>
      <dgm:spPr/>
    </dgm:pt>
    <dgm:pt modelId="{61B2CDA4-7C91-4D18-9B47-EB7B051D5FBF}" type="pres">
      <dgm:prSet presAssocID="{F4C953EA-BECC-4DEE-A403-49FBDD30DAE3}" presName="bgRect" presStyleLbl="bgShp" presStyleIdx="2" presStyleCnt="3"/>
      <dgm:spPr/>
    </dgm:pt>
    <dgm:pt modelId="{DD00BB4A-A924-42E3-9AE9-5030C46A9886}" type="pres">
      <dgm:prSet presAssocID="{F4C953EA-BECC-4DEE-A403-49FBDD30DAE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lp"/>
        </a:ext>
      </dgm:extLst>
    </dgm:pt>
    <dgm:pt modelId="{6C441F74-BE9F-4DC8-9DC1-5D1962EA38B9}" type="pres">
      <dgm:prSet presAssocID="{F4C953EA-BECC-4DEE-A403-49FBDD30DAE3}" presName="spaceRect" presStyleCnt="0"/>
      <dgm:spPr/>
    </dgm:pt>
    <dgm:pt modelId="{81027766-B438-467C-B4B4-674C2CA89533}" type="pres">
      <dgm:prSet presAssocID="{F4C953EA-BECC-4DEE-A403-49FBDD30DAE3}" presName="parTx" presStyleLbl="revTx" presStyleIdx="2" presStyleCnt="3">
        <dgm:presLayoutVars>
          <dgm:chMax val="0"/>
          <dgm:chPref val="0"/>
        </dgm:presLayoutVars>
      </dgm:prSet>
      <dgm:spPr/>
    </dgm:pt>
  </dgm:ptLst>
  <dgm:cxnLst>
    <dgm:cxn modelId="{8DAFDE24-6EAC-4197-A8E9-5180351B2682}" srcId="{65A8B8F0-E3DF-4152-AC5B-DB62633AE228}" destId="{FAA92F85-7963-4AA3-9E8E-22F8CAA61430}" srcOrd="1" destOrd="0" parTransId="{3DC1BFDB-CC8C-44E1-80DC-4D36222E9EE3}" sibTransId="{FCD1B8E3-6209-437D-B0B9-A52A424531B2}"/>
    <dgm:cxn modelId="{125C502F-2EF7-426F-8B99-6EBDFC8133C7}" type="presOf" srcId="{FAA92F85-7963-4AA3-9E8E-22F8CAA61430}" destId="{12C1F65C-BF09-4ACD-8CC2-F847D6A86C6F}" srcOrd="0" destOrd="0" presId="urn:microsoft.com/office/officeart/2018/2/layout/IconVerticalSolidList"/>
    <dgm:cxn modelId="{1F28563A-2BBE-4A18-950C-81604CDF2F10}" type="presOf" srcId="{F4C953EA-BECC-4DEE-A403-49FBDD30DAE3}" destId="{81027766-B438-467C-B4B4-674C2CA89533}" srcOrd="0" destOrd="0" presId="urn:microsoft.com/office/officeart/2018/2/layout/IconVerticalSolidList"/>
    <dgm:cxn modelId="{A7AAC049-18B6-45DD-A7E3-8A131D7E498A}" type="presOf" srcId="{6017925B-6FCF-483A-A95F-2FEB583867CA}" destId="{D7B2C37A-A6B7-4818-8BC9-0A1DCB8BB6C0}" srcOrd="0" destOrd="0" presId="urn:microsoft.com/office/officeart/2018/2/layout/IconVerticalSolidList"/>
    <dgm:cxn modelId="{6543EE5A-F31A-4638-8F3C-FB3BC02B3DF6}" type="presOf" srcId="{65A8B8F0-E3DF-4152-AC5B-DB62633AE228}" destId="{654EEAAF-40F2-4D77-A4CB-2BBF3C297C01}" srcOrd="0" destOrd="0" presId="urn:microsoft.com/office/officeart/2018/2/layout/IconVerticalSolidList"/>
    <dgm:cxn modelId="{0971F5A8-B8FE-432D-89DB-A3C86216496D}" srcId="{65A8B8F0-E3DF-4152-AC5B-DB62633AE228}" destId="{F4C953EA-BECC-4DEE-A403-49FBDD30DAE3}" srcOrd="2" destOrd="0" parTransId="{5C5EA37D-D373-4BCB-99A5-AE035E8FBCED}" sibTransId="{07D904BB-5564-4608-A6D2-922CE72136AF}"/>
    <dgm:cxn modelId="{2C79FDB8-7094-4875-84F4-045FC498AD7D}" srcId="{65A8B8F0-E3DF-4152-AC5B-DB62633AE228}" destId="{6017925B-6FCF-483A-A95F-2FEB583867CA}" srcOrd="0" destOrd="0" parTransId="{5F07D94E-1B08-4AAB-8481-E4816428D83A}" sibTransId="{B3D8C0F7-3F66-478E-A390-500BFB342561}"/>
    <dgm:cxn modelId="{9B089E9A-6A84-434B-A544-C5F12820E5C4}" type="presParOf" srcId="{654EEAAF-40F2-4D77-A4CB-2BBF3C297C01}" destId="{7650A187-E1A0-4237-BB5F-CCCE5B0729AA}" srcOrd="0" destOrd="0" presId="urn:microsoft.com/office/officeart/2018/2/layout/IconVerticalSolidList"/>
    <dgm:cxn modelId="{839BC418-70BA-4DA8-A7E5-978D74C66F9E}" type="presParOf" srcId="{7650A187-E1A0-4237-BB5F-CCCE5B0729AA}" destId="{76FD5B2C-88AB-497E-AB0B-A9FB4821F915}" srcOrd="0" destOrd="0" presId="urn:microsoft.com/office/officeart/2018/2/layout/IconVerticalSolidList"/>
    <dgm:cxn modelId="{AB0F1BD6-8B5C-4CDA-A94B-E29794208A67}" type="presParOf" srcId="{7650A187-E1A0-4237-BB5F-CCCE5B0729AA}" destId="{603664D3-A4BF-4711-BE57-78A2B77C6195}" srcOrd="1" destOrd="0" presId="urn:microsoft.com/office/officeart/2018/2/layout/IconVerticalSolidList"/>
    <dgm:cxn modelId="{A5E7CD4A-3388-4A06-B4B7-EFF8CF9F847D}" type="presParOf" srcId="{7650A187-E1A0-4237-BB5F-CCCE5B0729AA}" destId="{1446AD28-7775-4A97-B2C7-85D9C7175B91}" srcOrd="2" destOrd="0" presId="urn:microsoft.com/office/officeart/2018/2/layout/IconVerticalSolidList"/>
    <dgm:cxn modelId="{92C347D3-91B7-4D13-8A64-9DBD5883F807}" type="presParOf" srcId="{7650A187-E1A0-4237-BB5F-CCCE5B0729AA}" destId="{D7B2C37A-A6B7-4818-8BC9-0A1DCB8BB6C0}" srcOrd="3" destOrd="0" presId="urn:microsoft.com/office/officeart/2018/2/layout/IconVerticalSolidList"/>
    <dgm:cxn modelId="{C38DCC82-DC7E-4423-B0C2-F32F5DAAEBB5}" type="presParOf" srcId="{654EEAAF-40F2-4D77-A4CB-2BBF3C297C01}" destId="{33DB9F06-E618-4401-B782-A85B58306399}" srcOrd="1" destOrd="0" presId="urn:microsoft.com/office/officeart/2018/2/layout/IconVerticalSolidList"/>
    <dgm:cxn modelId="{7166F073-C75D-4B83-9832-73C23EC0AE7D}" type="presParOf" srcId="{654EEAAF-40F2-4D77-A4CB-2BBF3C297C01}" destId="{184404D5-854B-4136-9FDC-45F2BEBCB5B4}" srcOrd="2" destOrd="0" presId="urn:microsoft.com/office/officeart/2018/2/layout/IconVerticalSolidList"/>
    <dgm:cxn modelId="{192F3F35-C1EE-4FE9-83C6-49B79851A8E3}" type="presParOf" srcId="{184404D5-854B-4136-9FDC-45F2BEBCB5B4}" destId="{89C2D965-EF91-45D1-A7A4-BEAEAFEC38C2}" srcOrd="0" destOrd="0" presId="urn:microsoft.com/office/officeart/2018/2/layout/IconVerticalSolidList"/>
    <dgm:cxn modelId="{C6FE6E58-D097-40D7-A157-1FD36C3F8A90}" type="presParOf" srcId="{184404D5-854B-4136-9FDC-45F2BEBCB5B4}" destId="{A94044AD-87EF-484B-994E-74EF5F13C283}" srcOrd="1" destOrd="0" presId="urn:microsoft.com/office/officeart/2018/2/layout/IconVerticalSolidList"/>
    <dgm:cxn modelId="{85EE6180-2590-4F34-A510-79ACEB36E1F7}" type="presParOf" srcId="{184404D5-854B-4136-9FDC-45F2BEBCB5B4}" destId="{BCB07894-1D4E-4786-AE9C-5799E2C9C38B}" srcOrd="2" destOrd="0" presId="urn:microsoft.com/office/officeart/2018/2/layout/IconVerticalSolidList"/>
    <dgm:cxn modelId="{6D504E38-4D92-4469-8026-4C5681E750EF}" type="presParOf" srcId="{184404D5-854B-4136-9FDC-45F2BEBCB5B4}" destId="{12C1F65C-BF09-4ACD-8CC2-F847D6A86C6F}" srcOrd="3" destOrd="0" presId="urn:microsoft.com/office/officeart/2018/2/layout/IconVerticalSolidList"/>
    <dgm:cxn modelId="{9E95C382-CA24-4607-8898-5FD902D0DCB2}" type="presParOf" srcId="{654EEAAF-40F2-4D77-A4CB-2BBF3C297C01}" destId="{C8BCF6B0-7E1F-4931-8D2A-28CCD835C535}" srcOrd="3" destOrd="0" presId="urn:microsoft.com/office/officeart/2018/2/layout/IconVerticalSolidList"/>
    <dgm:cxn modelId="{737816EF-ACCB-40D2-80A6-95D5C95A3852}" type="presParOf" srcId="{654EEAAF-40F2-4D77-A4CB-2BBF3C297C01}" destId="{50DD2916-8932-4860-B74E-36C402AD6061}" srcOrd="4" destOrd="0" presId="urn:microsoft.com/office/officeart/2018/2/layout/IconVerticalSolidList"/>
    <dgm:cxn modelId="{FA96D4F8-837D-47BB-BA21-6B27077D870C}" type="presParOf" srcId="{50DD2916-8932-4860-B74E-36C402AD6061}" destId="{61B2CDA4-7C91-4D18-9B47-EB7B051D5FBF}" srcOrd="0" destOrd="0" presId="urn:microsoft.com/office/officeart/2018/2/layout/IconVerticalSolidList"/>
    <dgm:cxn modelId="{1E5A2444-60E3-4B01-ADAE-A63C896BE7B3}" type="presParOf" srcId="{50DD2916-8932-4860-B74E-36C402AD6061}" destId="{DD00BB4A-A924-42E3-9AE9-5030C46A9886}" srcOrd="1" destOrd="0" presId="urn:microsoft.com/office/officeart/2018/2/layout/IconVerticalSolidList"/>
    <dgm:cxn modelId="{B16CBCB0-795D-4153-BC71-BFD6A96BE8B8}" type="presParOf" srcId="{50DD2916-8932-4860-B74E-36C402AD6061}" destId="{6C441F74-BE9F-4DC8-9DC1-5D1962EA38B9}" srcOrd="2" destOrd="0" presId="urn:microsoft.com/office/officeart/2018/2/layout/IconVerticalSolidList"/>
    <dgm:cxn modelId="{FA33835F-6010-4FDF-9ACB-544178CD6863}" type="presParOf" srcId="{50DD2916-8932-4860-B74E-36C402AD6061}" destId="{81027766-B438-467C-B4B4-674C2CA8953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3F16401-93F9-41B1-9086-DB5776BA5E06}" type="doc">
      <dgm:prSet loTypeId="urn:microsoft.com/office/officeart/2005/8/layout/vList2" loCatId="list" qsTypeId="urn:microsoft.com/office/officeart/2005/8/quickstyle/simple1" qsCatId="simple" csTypeId="urn:microsoft.com/office/officeart/2005/8/colors/colorful4" csCatId="colorful"/>
      <dgm:spPr/>
      <dgm:t>
        <a:bodyPr/>
        <a:lstStyle/>
        <a:p>
          <a:endParaRPr lang="en-US"/>
        </a:p>
      </dgm:t>
    </dgm:pt>
    <dgm:pt modelId="{10ABF461-8AC5-4760-8A5A-02CC55878EFA}">
      <dgm:prSet/>
      <dgm:spPr/>
      <dgm:t>
        <a:bodyPr/>
        <a:lstStyle/>
        <a:p>
          <a:r>
            <a:rPr lang="en-US" b="0" i="0"/>
            <a:t>The trial judge’s instructions illustrate one of the main issues addressed by </a:t>
          </a:r>
          <a:r>
            <a:rPr lang="en-US" b="0" i="0" u="sng"/>
            <a:t>Doull</a:t>
          </a:r>
          <a:r>
            <a:rPr lang="en-US" b="0" i="0"/>
            <a:t> and the Restatement (Third) of Torts: combining the concepts of legal and factual cause – leading to confusion</a:t>
          </a:r>
          <a:endParaRPr lang="en-US"/>
        </a:p>
      </dgm:t>
    </dgm:pt>
    <dgm:pt modelId="{70B16E1D-E409-43F5-BD55-EC5B4FA34FC1}" type="parTrans" cxnId="{1E11E458-DC74-4609-A548-2A554755DF3F}">
      <dgm:prSet/>
      <dgm:spPr/>
      <dgm:t>
        <a:bodyPr/>
        <a:lstStyle/>
        <a:p>
          <a:endParaRPr lang="en-US"/>
        </a:p>
      </dgm:t>
    </dgm:pt>
    <dgm:pt modelId="{356856B5-0FCC-4229-8970-D3923A2062A0}" type="sibTrans" cxnId="{1E11E458-DC74-4609-A548-2A554755DF3F}">
      <dgm:prSet/>
      <dgm:spPr/>
      <dgm:t>
        <a:bodyPr/>
        <a:lstStyle/>
        <a:p>
          <a:endParaRPr lang="en-US"/>
        </a:p>
      </dgm:t>
    </dgm:pt>
    <dgm:pt modelId="{4928FB1D-781A-47D5-89B7-02B2F8445061}">
      <dgm:prSet/>
      <dgm:spPr/>
      <dgm:t>
        <a:bodyPr/>
        <a:lstStyle/>
        <a:p>
          <a:r>
            <a:rPr lang="en-US" b="0" i="0"/>
            <a:t>Legal cause is mentioned approximately a dozen times in the jury instructions</a:t>
          </a:r>
          <a:endParaRPr lang="en-US"/>
        </a:p>
      </dgm:t>
    </dgm:pt>
    <dgm:pt modelId="{5DD4F1FB-A9FE-4E80-A259-CBBAEE23C8CA}" type="parTrans" cxnId="{1C560127-B053-4363-9EA6-66C362895A9C}">
      <dgm:prSet/>
      <dgm:spPr/>
      <dgm:t>
        <a:bodyPr/>
        <a:lstStyle/>
        <a:p>
          <a:endParaRPr lang="en-US"/>
        </a:p>
      </dgm:t>
    </dgm:pt>
    <dgm:pt modelId="{1783F76F-BAE2-4C5C-A01D-3879F1DB8D5A}" type="sibTrans" cxnId="{1C560127-B053-4363-9EA6-66C362895A9C}">
      <dgm:prSet/>
      <dgm:spPr/>
      <dgm:t>
        <a:bodyPr/>
        <a:lstStyle/>
        <a:p>
          <a:endParaRPr lang="en-US"/>
        </a:p>
      </dgm:t>
    </dgm:pt>
    <dgm:pt modelId="{6CFD1548-E1D6-47A8-B298-E23970C437B9}">
      <dgm:prSet/>
      <dgm:spPr/>
      <dgm:t>
        <a:bodyPr/>
        <a:lstStyle/>
        <a:p>
          <a:r>
            <a:rPr lang="en-US" b="0" i="0"/>
            <a:t>Legal cause was also used on the Special Verdict Slip </a:t>
          </a:r>
          <a:endParaRPr lang="en-US"/>
        </a:p>
      </dgm:t>
    </dgm:pt>
    <dgm:pt modelId="{6A7B79E4-F0B9-48F5-9A73-CD33995E5D13}" type="parTrans" cxnId="{38A8FFFD-3B14-40DD-A883-CB59AB95A961}">
      <dgm:prSet/>
      <dgm:spPr/>
      <dgm:t>
        <a:bodyPr/>
        <a:lstStyle/>
        <a:p>
          <a:endParaRPr lang="en-US"/>
        </a:p>
      </dgm:t>
    </dgm:pt>
    <dgm:pt modelId="{11CD5A0B-912B-4C9E-B160-CF9E70D463AB}" type="sibTrans" cxnId="{38A8FFFD-3B14-40DD-A883-CB59AB95A961}">
      <dgm:prSet/>
      <dgm:spPr/>
      <dgm:t>
        <a:bodyPr/>
        <a:lstStyle/>
        <a:p>
          <a:endParaRPr lang="en-US"/>
        </a:p>
      </dgm:t>
    </dgm:pt>
    <dgm:pt modelId="{017AAC98-4A07-42C7-BA13-0FA3C1DA4623}">
      <dgm:prSet/>
      <dgm:spPr/>
      <dgm:t>
        <a:bodyPr/>
        <a:lstStyle/>
        <a:p>
          <a:r>
            <a:rPr lang="en-US" b="0" i="0"/>
            <a:t>Did not make a difference in the outcome</a:t>
          </a:r>
          <a:endParaRPr lang="en-US"/>
        </a:p>
      </dgm:t>
    </dgm:pt>
    <dgm:pt modelId="{7FAD3856-EB68-4D2A-ABB4-324BEC4CFBBB}" type="parTrans" cxnId="{089B95A1-0078-4679-AA24-0C17D9FB484F}">
      <dgm:prSet/>
      <dgm:spPr/>
      <dgm:t>
        <a:bodyPr/>
        <a:lstStyle/>
        <a:p>
          <a:endParaRPr lang="en-US"/>
        </a:p>
      </dgm:t>
    </dgm:pt>
    <dgm:pt modelId="{E3B01D23-93A7-4396-BE7A-9F419D406BF7}" type="sibTrans" cxnId="{089B95A1-0078-4679-AA24-0C17D9FB484F}">
      <dgm:prSet/>
      <dgm:spPr/>
      <dgm:t>
        <a:bodyPr/>
        <a:lstStyle/>
        <a:p>
          <a:endParaRPr lang="en-US"/>
        </a:p>
      </dgm:t>
    </dgm:pt>
    <dgm:pt modelId="{3ECDEF8B-F917-1E43-8893-A896868878F4}" type="pres">
      <dgm:prSet presAssocID="{D3F16401-93F9-41B1-9086-DB5776BA5E06}" presName="linear" presStyleCnt="0">
        <dgm:presLayoutVars>
          <dgm:animLvl val="lvl"/>
          <dgm:resizeHandles val="exact"/>
        </dgm:presLayoutVars>
      </dgm:prSet>
      <dgm:spPr/>
    </dgm:pt>
    <dgm:pt modelId="{94F4673D-AFA5-AD49-BBA5-7EA9A8F2D3E4}" type="pres">
      <dgm:prSet presAssocID="{10ABF461-8AC5-4760-8A5A-02CC55878EFA}" presName="parentText" presStyleLbl="node1" presStyleIdx="0" presStyleCnt="4">
        <dgm:presLayoutVars>
          <dgm:chMax val="0"/>
          <dgm:bulletEnabled val="1"/>
        </dgm:presLayoutVars>
      </dgm:prSet>
      <dgm:spPr/>
    </dgm:pt>
    <dgm:pt modelId="{4D7DB1C0-5241-2C47-8C59-27E74CF12E34}" type="pres">
      <dgm:prSet presAssocID="{356856B5-0FCC-4229-8970-D3923A2062A0}" presName="spacer" presStyleCnt="0"/>
      <dgm:spPr/>
    </dgm:pt>
    <dgm:pt modelId="{53AF7893-D9E2-6545-A7EF-2B2EAE4F5416}" type="pres">
      <dgm:prSet presAssocID="{4928FB1D-781A-47D5-89B7-02B2F8445061}" presName="parentText" presStyleLbl="node1" presStyleIdx="1" presStyleCnt="4">
        <dgm:presLayoutVars>
          <dgm:chMax val="0"/>
          <dgm:bulletEnabled val="1"/>
        </dgm:presLayoutVars>
      </dgm:prSet>
      <dgm:spPr/>
    </dgm:pt>
    <dgm:pt modelId="{7DB44D58-0BE8-AC49-8EB7-C7405D5D0E8F}" type="pres">
      <dgm:prSet presAssocID="{1783F76F-BAE2-4C5C-A01D-3879F1DB8D5A}" presName="spacer" presStyleCnt="0"/>
      <dgm:spPr/>
    </dgm:pt>
    <dgm:pt modelId="{9D51A90B-931A-3142-8706-8677ADFAD22E}" type="pres">
      <dgm:prSet presAssocID="{6CFD1548-E1D6-47A8-B298-E23970C437B9}" presName="parentText" presStyleLbl="node1" presStyleIdx="2" presStyleCnt="4">
        <dgm:presLayoutVars>
          <dgm:chMax val="0"/>
          <dgm:bulletEnabled val="1"/>
        </dgm:presLayoutVars>
      </dgm:prSet>
      <dgm:spPr/>
    </dgm:pt>
    <dgm:pt modelId="{C8F6C97F-EA7F-9244-A0A4-9EDF13953019}" type="pres">
      <dgm:prSet presAssocID="{11CD5A0B-912B-4C9E-B160-CF9E70D463AB}" presName="spacer" presStyleCnt="0"/>
      <dgm:spPr/>
    </dgm:pt>
    <dgm:pt modelId="{C0C0A622-A3FC-3842-9A7A-358F5168F7D7}" type="pres">
      <dgm:prSet presAssocID="{017AAC98-4A07-42C7-BA13-0FA3C1DA4623}" presName="parentText" presStyleLbl="node1" presStyleIdx="3" presStyleCnt="4">
        <dgm:presLayoutVars>
          <dgm:chMax val="0"/>
          <dgm:bulletEnabled val="1"/>
        </dgm:presLayoutVars>
      </dgm:prSet>
      <dgm:spPr/>
    </dgm:pt>
  </dgm:ptLst>
  <dgm:cxnLst>
    <dgm:cxn modelId="{99B45903-91C8-A248-85C1-B80D440B136B}" type="presOf" srcId="{4928FB1D-781A-47D5-89B7-02B2F8445061}" destId="{53AF7893-D9E2-6545-A7EF-2B2EAE4F5416}" srcOrd="0" destOrd="0" presId="urn:microsoft.com/office/officeart/2005/8/layout/vList2"/>
    <dgm:cxn modelId="{1C560127-B053-4363-9EA6-66C362895A9C}" srcId="{D3F16401-93F9-41B1-9086-DB5776BA5E06}" destId="{4928FB1D-781A-47D5-89B7-02B2F8445061}" srcOrd="1" destOrd="0" parTransId="{5DD4F1FB-A9FE-4E80-A259-CBBAEE23C8CA}" sibTransId="{1783F76F-BAE2-4C5C-A01D-3879F1DB8D5A}"/>
    <dgm:cxn modelId="{1E11E458-DC74-4609-A548-2A554755DF3F}" srcId="{D3F16401-93F9-41B1-9086-DB5776BA5E06}" destId="{10ABF461-8AC5-4760-8A5A-02CC55878EFA}" srcOrd="0" destOrd="0" parTransId="{70B16E1D-E409-43F5-BD55-EC5B4FA34FC1}" sibTransId="{356856B5-0FCC-4229-8970-D3923A2062A0}"/>
    <dgm:cxn modelId="{C228146E-2955-6243-AC99-927B3460F28A}" type="presOf" srcId="{D3F16401-93F9-41B1-9086-DB5776BA5E06}" destId="{3ECDEF8B-F917-1E43-8893-A896868878F4}" srcOrd="0" destOrd="0" presId="urn:microsoft.com/office/officeart/2005/8/layout/vList2"/>
    <dgm:cxn modelId="{089B95A1-0078-4679-AA24-0C17D9FB484F}" srcId="{D3F16401-93F9-41B1-9086-DB5776BA5E06}" destId="{017AAC98-4A07-42C7-BA13-0FA3C1DA4623}" srcOrd="3" destOrd="0" parTransId="{7FAD3856-EB68-4D2A-ABB4-324BEC4CFBBB}" sibTransId="{E3B01D23-93A7-4396-BE7A-9F419D406BF7}"/>
    <dgm:cxn modelId="{8EA645B7-24F1-6242-92B3-9F4C0FF01FBE}" type="presOf" srcId="{10ABF461-8AC5-4760-8A5A-02CC55878EFA}" destId="{94F4673D-AFA5-AD49-BBA5-7EA9A8F2D3E4}" srcOrd="0" destOrd="0" presId="urn:microsoft.com/office/officeart/2005/8/layout/vList2"/>
    <dgm:cxn modelId="{58324EC3-066E-5F41-83C8-A733D3745B83}" type="presOf" srcId="{017AAC98-4A07-42C7-BA13-0FA3C1DA4623}" destId="{C0C0A622-A3FC-3842-9A7A-358F5168F7D7}" srcOrd="0" destOrd="0" presId="urn:microsoft.com/office/officeart/2005/8/layout/vList2"/>
    <dgm:cxn modelId="{BC3B92DD-57C5-9646-8FA6-30FF093C0C28}" type="presOf" srcId="{6CFD1548-E1D6-47A8-B298-E23970C437B9}" destId="{9D51A90B-931A-3142-8706-8677ADFAD22E}" srcOrd="0" destOrd="0" presId="urn:microsoft.com/office/officeart/2005/8/layout/vList2"/>
    <dgm:cxn modelId="{38A8FFFD-3B14-40DD-A883-CB59AB95A961}" srcId="{D3F16401-93F9-41B1-9086-DB5776BA5E06}" destId="{6CFD1548-E1D6-47A8-B298-E23970C437B9}" srcOrd="2" destOrd="0" parTransId="{6A7B79E4-F0B9-48F5-9A73-CD33995E5D13}" sibTransId="{11CD5A0B-912B-4C9E-B160-CF9E70D463AB}"/>
    <dgm:cxn modelId="{52C95B1D-DCAE-C942-BF16-C297C84CD9A7}" type="presParOf" srcId="{3ECDEF8B-F917-1E43-8893-A896868878F4}" destId="{94F4673D-AFA5-AD49-BBA5-7EA9A8F2D3E4}" srcOrd="0" destOrd="0" presId="urn:microsoft.com/office/officeart/2005/8/layout/vList2"/>
    <dgm:cxn modelId="{BF528D0F-B7BC-7C41-9A48-7E94E5C32C98}" type="presParOf" srcId="{3ECDEF8B-F917-1E43-8893-A896868878F4}" destId="{4D7DB1C0-5241-2C47-8C59-27E74CF12E34}" srcOrd="1" destOrd="0" presId="urn:microsoft.com/office/officeart/2005/8/layout/vList2"/>
    <dgm:cxn modelId="{046EA5B7-D512-C243-AB77-EEDCC643CDF2}" type="presParOf" srcId="{3ECDEF8B-F917-1E43-8893-A896868878F4}" destId="{53AF7893-D9E2-6545-A7EF-2B2EAE4F5416}" srcOrd="2" destOrd="0" presId="urn:microsoft.com/office/officeart/2005/8/layout/vList2"/>
    <dgm:cxn modelId="{27C1DA7F-072F-E14F-8C9F-967F20E1EFD8}" type="presParOf" srcId="{3ECDEF8B-F917-1E43-8893-A896868878F4}" destId="{7DB44D58-0BE8-AC49-8EB7-C7405D5D0E8F}" srcOrd="3" destOrd="0" presId="urn:microsoft.com/office/officeart/2005/8/layout/vList2"/>
    <dgm:cxn modelId="{798C983E-E922-B545-A236-B3E2F0929682}" type="presParOf" srcId="{3ECDEF8B-F917-1E43-8893-A896868878F4}" destId="{9D51A90B-931A-3142-8706-8677ADFAD22E}" srcOrd="4" destOrd="0" presId="urn:microsoft.com/office/officeart/2005/8/layout/vList2"/>
    <dgm:cxn modelId="{C62AF0FD-4746-E44D-AB31-086EE0298930}" type="presParOf" srcId="{3ECDEF8B-F917-1E43-8893-A896868878F4}" destId="{C8F6C97F-EA7F-9244-A0A4-9EDF13953019}" srcOrd="5" destOrd="0" presId="urn:microsoft.com/office/officeart/2005/8/layout/vList2"/>
    <dgm:cxn modelId="{B77922EE-E287-F64E-9461-98FD0CAEAF3B}" type="presParOf" srcId="{3ECDEF8B-F917-1E43-8893-A896868878F4}" destId="{C0C0A622-A3FC-3842-9A7A-358F5168F7D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F5EEBC7-2DC0-48BF-9300-B02D54243D33}" type="doc">
      <dgm:prSet loTypeId="urn:microsoft.com/office/officeart/2005/8/layout/process4" loCatId="process" qsTypeId="urn:microsoft.com/office/officeart/2005/8/quickstyle/simple4" qsCatId="simple" csTypeId="urn:microsoft.com/office/officeart/2005/8/colors/colorful4" csCatId="colorful" phldr="1"/>
      <dgm:spPr/>
      <dgm:t>
        <a:bodyPr/>
        <a:lstStyle/>
        <a:p>
          <a:endParaRPr lang="en-US"/>
        </a:p>
      </dgm:t>
    </dgm:pt>
    <dgm:pt modelId="{0629895D-A8EE-41E6-B636-986D7C623D45}">
      <dgm:prSet custT="1"/>
      <dgm:spPr/>
      <dgm:t>
        <a:bodyPr/>
        <a:lstStyle/>
        <a:p>
          <a:r>
            <a:rPr lang="en-US" sz="4400" b="1" u="sng" dirty="0"/>
            <a:t>Single Cause</a:t>
          </a:r>
          <a:endParaRPr lang="en-US" sz="4400" dirty="0"/>
        </a:p>
      </dgm:t>
    </dgm:pt>
    <dgm:pt modelId="{34937789-92D6-4939-8FA2-DA18EFB5DF59}" type="parTrans" cxnId="{FE37E1DE-2963-4982-A26F-E777EFD84182}">
      <dgm:prSet/>
      <dgm:spPr/>
      <dgm:t>
        <a:bodyPr/>
        <a:lstStyle/>
        <a:p>
          <a:endParaRPr lang="en-US"/>
        </a:p>
      </dgm:t>
    </dgm:pt>
    <dgm:pt modelId="{ABFA7554-5C00-437A-9667-B6A20B9C5E51}" type="sibTrans" cxnId="{FE37E1DE-2963-4982-A26F-E777EFD84182}">
      <dgm:prSet/>
      <dgm:spPr/>
      <dgm:t>
        <a:bodyPr/>
        <a:lstStyle/>
        <a:p>
          <a:endParaRPr lang="en-US"/>
        </a:p>
      </dgm:t>
    </dgm:pt>
    <dgm:pt modelId="{60A7F45C-D604-493C-83F7-FEA6E7E91934}">
      <dgm:prSet custT="1"/>
      <dgm:spPr/>
      <dgm:t>
        <a:bodyPr/>
        <a:lstStyle/>
        <a:p>
          <a:r>
            <a:rPr lang="en-US" sz="2000"/>
            <a:t>“in the majority of negligence cases, the jury should be instructed on </a:t>
          </a:r>
          <a:r>
            <a:rPr lang="en-US" sz="2000" b="1" i="1"/>
            <a:t>factual cause </a:t>
          </a:r>
          <a:r>
            <a:rPr lang="en-US" sz="2000"/>
            <a:t>using a </a:t>
          </a:r>
          <a:r>
            <a:rPr lang="en-US" sz="2000" b="1" i="1"/>
            <a:t>but-for</a:t>
          </a:r>
          <a:r>
            <a:rPr lang="en-US" sz="2000"/>
            <a:t> standard as well as </a:t>
          </a:r>
          <a:r>
            <a:rPr lang="en-US" sz="2000" b="1" i="1"/>
            <a:t>legal causation</a:t>
          </a:r>
          <a:r>
            <a:rPr lang="en-US" sz="2000"/>
            <a:t>.” </a:t>
          </a:r>
          <a:r>
            <a:rPr lang="en-US" sz="2000" u="sng"/>
            <a:t>Doull v. Foster</a:t>
          </a:r>
          <a:r>
            <a:rPr lang="en-US" sz="2000"/>
            <a:t>, 487 Mass. *1, *9 (2021)(emphasis added).</a:t>
          </a:r>
          <a:endParaRPr lang="en-US" sz="2000" dirty="0"/>
        </a:p>
      </dgm:t>
    </dgm:pt>
    <dgm:pt modelId="{7EC75D4D-AEAA-45C7-BEC5-768E4A00E0CE}" type="parTrans" cxnId="{00464A58-5C9B-4BE2-9CD0-E208739CC973}">
      <dgm:prSet/>
      <dgm:spPr/>
      <dgm:t>
        <a:bodyPr/>
        <a:lstStyle/>
        <a:p>
          <a:endParaRPr lang="en-US"/>
        </a:p>
      </dgm:t>
    </dgm:pt>
    <dgm:pt modelId="{E00C29D4-8701-4B71-9DEE-65F89A970417}" type="sibTrans" cxnId="{00464A58-5C9B-4BE2-9CD0-E208739CC973}">
      <dgm:prSet/>
      <dgm:spPr/>
      <dgm:t>
        <a:bodyPr/>
        <a:lstStyle/>
        <a:p>
          <a:endParaRPr lang="en-US"/>
        </a:p>
      </dgm:t>
    </dgm:pt>
    <dgm:pt modelId="{FEF7416F-39FC-46F7-BF16-5723C98BC27D}">
      <dgm:prSet custT="1"/>
      <dgm:spPr/>
      <dgm:t>
        <a:bodyPr/>
        <a:lstStyle/>
        <a:p>
          <a:r>
            <a:rPr lang="en-US" sz="2000"/>
            <a:t>Legal cause “means that the harm must have been ‘within the scope of the foreseeable risk arising from the negligent conduct.’” </a:t>
          </a:r>
          <a:r>
            <a:rPr lang="en-US" sz="2000" u="sng"/>
            <a:t>Doull</a:t>
          </a:r>
          <a:r>
            <a:rPr lang="en-US" sz="2000"/>
            <a:t>, 487 Mass. at *4, </a:t>
          </a:r>
          <a:r>
            <a:rPr lang="en-US" sz="2000" u="sng"/>
            <a:t>citing</a:t>
          </a:r>
          <a:r>
            <a:rPr lang="en-US" sz="2000" u="none"/>
            <a:t>,</a:t>
          </a:r>
          <a:r>
            <a:rPr lang="en-US" sz="2000"/>
            <a:t> </a:t>
          </a:r>
          <a:r>
            <a:rPr lang="en-US" sz="2000" u="sng"/>
            <a:t>Leavitt v. Brockton Hospital</a:t>
          </a:r>
          <a:r>
            <a:rPr lang="en-US" sz="2000"/>
            <a:t>, 454 Mass. 37, 45 (2009).</a:t>
          </a:r>
          <a:endParaRPr lang="en-US" sz="2000" dirty="0"/>
        </a:p>
      </dgm:t>
    </dgm:pt>
    <dgm:pt modelId="{69A043C7-C36D-4160-8079-E164A4A48A4E}" type="parTrans" cxnId="{CF66B781-184A-41E7-8CA9-0678F95D7E6C}">
      <dgm:prSet/>
      <dgm:spPr/>
      <dgm:t>
        <a:bodyPr/>
        <a:lstStyle/>
        <a:p>
          <a:endParaRPr lang="en-US"/>
        </a:p>
      </dgm:t>
    </dgm:pt>
    <dgm:pt modelId="{2E07EDAB-0652-4B0D-B891-4E523B5EABC8}" type="sibTrans" cxnId="{CF66B781-184A-41E7-8CA9-0678F95D7E6C}">
      <dgm:prSet/>
      <dgm:spPr/>
      <dgm:t>
        <a:bodyPr/>
        <a:lstStyle/>
        <a:p>
          <a:endParaRPr lang="en-US"/>
        </a:p>
      </dgm:t>
    </dgm:pt>
    <dgm:pt modelId="{4BAF2E30-D54A-6B4B-8A45-82AA74F6BAF3}" type="pres">
      <dgm:prSet presAssocID="{FF5EEBC7-2DC0-48BF-9300-B02D54243D33}" presName="Name0" presStyleCnt="0">
        <dgm:presLayoutVars>
          <dgm:dir/>
          <dgm:animLvl val="lvl"/>
          <dgm:resizeHandles val="exact"/>
        </dgm:presLayoutVars>
      </dgm:prSet>
      <dgm:spPr/>
    </dgm:pt>
    <dgm:pt modelId="{D580B2F8-9F56-8D4C-9710-E3042D02A732}" type="pres">
      <dgm:prSet presAssocID="{FEF7416F-39FC-46F7-BF16-5723C98BC27D}" presName="boxAndChildren" presStyleCnt="0"/>
      <dgm:spPr/>
    </dgm:pt>
    <dgm:pt modelId="{702C249A-76C5-1848-9E2A-0A143E5CDABD}" type="pres">
      <dgm:prSet presAssocID="{FEF7416F-39FC-46F7-BF16-5723C98BC27D}" presName="parentTextBox" presStyleLbl="node1" presStyleIdx="0" presStyleCnt="3"/>
      <dgm:spPr/>
    </dgm:pt>
    <dgm:pt modelId="{D0A06955-9A76-974D-9786-6DB32BBC3791}" type="pres">
      <dgm:prSet presAssocID="{E00C29D4-8701-4B71-9DEE-65F89A970417}" presName="sp" presStyleCnt="0"/>
      <dgm:spPr/>
    </dgm:pt>
    <dgm:pt modelId="{1E98394C-415C-4B44-9A0C-B45B2A99DDCE}" type="pres">
      <dgm:prSet presAssocID="{60A7F45C-D604-493C-83F7-FEA6E7E91934}" presName="arrowAndChildren" presStyleCnt="0"/>
      <dgm:spPr/>
    </dgm:pt>
    <dgm:pt modelId="{C36E0CE5-BA10-7645-B178-95B60520E6BF}" type="pres">
      <dgm:prSet presAssocID="{60A7F45C-D604-493C-83F7-FEA6E7E91934}" presName="parentTextArrow" presStyleLbl="node1" presStyleIdx="1" presStyleCnt="3"/>
      <dgm:spPr/>
    </dgm:pt>
    <dgm:pt modelId="{388B8995-AEE9-9546-AA01-98CB1CD3ADDC}" type="pres">
      <dgm:prSet presAssocID="{ABFA7554-5C00-437A-9667-B6A20B9C5E51}" presName="sp" presStyleCnt="0"/>
      <dgm:spPr/>
    </dgm:pt>
    <dgm:pt modelId="{230E304E-5095-1A4D-BB86-910FD558EEF1}" type="pres">
      <dgm:prSet presAssocID="{0629895D-A8EE-41E6-B636-986D7C623D45}" presName="arrowAndChildren" presStyleCnt="0"/>
      <dgm:spPr/>
    </dgm:pt>
    <dgm:pt modelId="{0AB452C3-2ACB-0043-B969-6012FCE30EB4}" type="pres">
      <dgm:prSet presAssocID="{0629895D-A8EE-41E6-B636-986D7C623D45}" presName="parentTextArrow" presStyleLbl="node1" presStyleIdx="2" presStyleCnt="3" custLinFactNeighborX="-6806" custLinFactNeighborY="431"/>
      <dgm:spPr/>
    </dgm:pt>
  </dgm:ptLst>
  <dgm:cxnLst>
    <dgm:cxn modelId="{CD317B03-167D-B741-B09C-FA0DB461E64A}" type="presOf" srcId="{0629895D-A8EE-41E6-B636-986D7C623D45}" destId="{0AB452C3-2ACB-0043-B969-6012FCE30EB4}" srcOrd="0" destOrd="0" presId="urn:microsoft.com/office/officeart/2005/8/layout/process4"/>
    <dgm:cxn modelId="{9DC7DA13-DCAF-4F47-9860-A26F7823F122}" type="presOf" srcId="{60A7F45C-D604-493C-83F7-FEA6E7E91934}" destId="{C36E0CE5-BA10-7645-B178-95B60520E6BF}" srcOrd="0" destOrd="0" presId="urn:microsoft.com/office/officeart/2005/8/layout/process4"/>
    <dgm:cxn modelId="{00464A58-5C9B-4BE2-9CD0-E208739CC973}" srcId="{FF5EEBC7-2DC0-48BF-9300-B02D54243D33}" destId="{60A7F45C-D604-493C-83F7-FEA6E7E91934}" srcOrd="1" destOrd="0" parTransId="{7EC75D4D-AEAA-45C7-BEC5-768E4A00E0CE}" sibTransId="{E00C29D4-8701-4B71-9DEE-65F89A970417}"/>
    <dgm:cxn modelId="{EA28E178-20C6-DC41-B1B9-83FC3D8D580C}" type="presOf" srcId="{FEF7416F-39FC-46F7-BF16-5723C98BC27D}" destId="{702C249A-76C5-1848-9E2A-0A143E5CDABD}" srcOrd="0" destOrd="0" presId="urn:microsoft.com/office/officeart/2005/8/layout/process4"/>
    <dgm:cxn modelId="{CF66B781-184A-41E7-8CA9-0678F95D7E6C}" srcId="{FF5EEBC7-2DC0-48BF-9300-B02D54243D33}" destId="{FEF7416F-39FC-46F7-BF16-5723C98BC27D}" srcOrd="2" destOrd="0" parTransId="{69A043C7-C36D-4160-8079-E164A4A48A4E}" sibTransId="{2E07EDAB-0652-4B0D-B891-4E523B5EABC8}"/>
    <dgm:cxn modelId="{6266EFAA-1986-6F46-8F78-DF95E48527CC}" type="presOf" srcId="{FF5EEBC7-2DC0-48BF-9300-B02D54243D33}" destId="{4BAF2E30-D54A-6B4B-8A45-82AA74F6BAF3}" srcOrd="0" destOrd="0" presId="urn:microsoft.com/office/officeart/2005/8/layout/process4"/>
    <dgm:cxn modelId="{FE37E1DE-2963-4982-A26F-E777EFD84182}" srcId="{FF5EEBC7-2DC0-48BF-9300-B02D54243D33}" destId="{0629895D-A8EE-41E6-B636-986D7C623D45}" srcOrd="0" destOrd="0" parTransId="{34937789-92D6-4939-8FA2-DA18EFB5DF59}" sibTransId="{ABFA7554-5C00-437A-9667-B6A20B9C5E51}"/>
    <dgm:cxn modelId="{F492E6D1-0FE6-BD49-B500-8BE345B9ABA0}" type="presParOf" srcId="{4BAF2E30-D54A-6B4B-8A45-82AA74F6BAF3}" destId="{D580B2F8-9F56-8D4C-9710-E3042D02A732}" srcOrd="0" destOrd="0" presId="urn:microsoft.com/office/officeart/2005/8/layout/process4"/>
    <dgm:cxn modelId="{D88233DB-3B4D-114D-B696-DF576CE8BF13}" type="presParOf" srcId="{D580B2F8-9F56-8D4C-9710-E3042D02A732}" destId="{702C249A-76C5-1848-9E2A-0A143E5CDABD}" srcOrd="0" destOrd="0" presId="urn:microsoft.com/office/officeart/2005/8/layout/process4"/>
    <dgm:cxn modelId="{3047B713-0CD9-4448-B343-03D5170595A3}" type="presParOf" srcId="{4BAF2E30-D54A-6B4B-8A45-82AA74F6BAF3}" destId="{D0A06955-9A76-974D-9786-6DB32BBC3791}" srcOrd="1" destOrd="0" presId="urn:microsoft.com/office/officeart/2005/8/layout/process4"/>
    <dgm:cxn modelId="{53590202-52B8-2540-AA1D-CA8764BFDCFA}" type="presParOf" srcId="{4BAF2E30-D54A-6B4B-8A45-82AA74F6BAF3}" destId="{1E98394C-415C-4B44-9A0C-B45B2A99DDCE}" srcOrd="2" destOrd="0" presId="urn:microsoft.com/office/officeart/2005/8/layout/process4"/>
    <dgm:cxn modelId="{D71B4F33-BD13-6844-B4AF-6636667573E0}" type="presParOf" srcId="{1E98394C-415C-4B44-9A0C-B45B2A99DDCE}" destId="{C36E0CE5-BA10-7645-B178-95B60520E6BF}" srcOrd="0" destOrd="0" presId="urn:microsoft.com/office/officeart/2005/8/layout/process4"/>
    <dgm:cxn modelId="{5A3C9F6A-3F22-F04A-903E-FF34F13E4FC1}" type="presParOf" srcId="{4BAF2E30-D54A-6B4B-8A45-82AA74F6BAF3}" destId="{388B8995-AEE9-9546-AA01-98CB1CD3ADDC}" srcOrd="3" destOrd="0" presId="urn:microsoft.com/office/officeart/2005/8/layout/process4"/>
    <dgm:cxn modelId="{5B4D5787-E40F-3748-9BF3-57787FAEEC48}" type="presParOf" srcId="{4BAF2E30-D54A-6B4B-8A45-82AA74F6BAF3}" destId="{230E304E-5095-1A4D-BB86-910FD558EEF1}" srcOrd="4" destOrd="0" presId="urn:microsoft.com/office/officeart/2005/8/layout/process4"/>
    <dgm:cxn modelId="{076DD65B-3317-E840-B7C5-4FD8A49AB204}" type="presParOf" srcId="{230E304E-5095-1A4D-BB86-910FD558EEF1}" destId="{0AB452C3-2ACB-0043-B969-6012FCE30EB4}"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B65F17-A6CD-3643-9DF2-64D9BAEACAE1}">
      <dsp:nvSpPr>
        <dsp:cNvPr id="0" name=""/>
        <dsp:cNvSpPr/>
      </dsp:nvSpPr>
      <dsp:spPr>
        <a:xfrm>
          <a:off x="53" y="160016"/>
          <a:ext cx="5091244" cy="576000"/>
        </a:xfrm>
        <a:prstGeom prst="rect">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t>SUBSTANTIAL CONTRIBUTING FACTOR</a:t>
          </a:r>
        </a:p>
      </dsp:txBody>
      <dsp:txXfrm>
        <a:off x="53" y="160016"/>
        <a:ext cx="5091244" cy="576000"/>
      </dsp:txXfrm>
    </dsp:sp>
    <dsp:sp modelId="{F60A54CD-BD9A-6541-B3F0-34FE52E0C4B3}">
      <dsp:nvSpPr>
        <dsp:cNvPr id="0" name=""/>
        <dsp:cNvSpPr/>
      </dsp:nvSpPr>
      <dsp:spPr>
        <a:xfrm>
          <a:off x="53" y="736016"/>
          <a:ext cx="5091244" cy="2508243"/>
        </a:xfrm>
        <a:prstGeom prst="rect">
          <a:avLst/>
        </a:prstGeom>
        <a:solidFill>
          <a:schemeClr val="accent5">
            <a:tint val="40000"/>
            <a:alpha val="90000"/>
            <a:hueOff val="0"/>
            <a:satOff val="0"/>
            <a:lumOff val="0"/>
            <a:alphaOff val="0"/>
          </a:schemeClr>
        </a:solidFill>
        <a:ln w="19050"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Plaintiffs do not have to prove that the defendant’s negligence was the only or predominant cause of the injury - </a:t>
          </a:r>
          <a:r>
            <a:rPr lang="en-US" sz="2000" i="1" u="none" kern="1200" dirty="0"/>
            <a:t>O’Connor v. </a:t>
          </a:r>
          <a:r>
            <a:rPr lang="en-US" sz="2000" i="1" u="none" kern="1200" dirty="0" err="1"/>
            <a:t>Raymark</a:t>
          </a:r>
          <a:r>
            <a:rPr lang="en-US" sz="2000" i="1" u="none" kern="1200" dirty="0"/>
            <a:t> Indus., Inc.</a:t>
          </a:r>
          <a:r>
            <a:rPr lang="en-US" sz="2000" kern="1200" dirty="0"/>
            <a:t>, 401 Mass. 586, 591-92 (1998). </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dirty="0"/>
            <a:t>Did it make a difference in the result?</a:t>
          </a:r>
        </a:p>
      </dsp:txBody>
      <dsp:txXfrm>
        <a:off x="53" y="736016"/>
        <a:ext cx="5091244" cy="2508243"/>
      </dsp:txXfrm>
    </dsp:sp>
    <dsp:sp modelId="{36BFA397-F979-B343-B3BF-8BAC9A3E3425}">
      <dsp:nvSpPr>
        <dsp:cNvPr id="0" name=""/>
        <dsp:cNvSpPr/>
      </dsp:nvSpPr>
      <dsp:spPr>
        <a:xfrm>
          <a:off x="5804072" y="160016"/>
          <a:ext cx="5091244" cy="576000"/>
        </a:xfrm>
        <a:prstGeom prst="rect">
          <a:avLst/>
        </a:prstGeom>
        <a:solidFill>
          <a:schemeClr val="accent5">
            <a:hueOff val="-2627937"/>
            <a:satOff val="-17848"/>
            <a:lumOff val="-7451"/>
            <a:alphaOff val="0"/>
          </a:schemeClr>
        </a:solidFill>
        <a:ln w="19050" cap="rnd" cmpd="sng" algn="ctr">
          <a:solidFill>
            <a:schemeClr val="accent5">
              <a:hueOff val="-2627937"/>
              <a:satOff val="-17848"/>
              <a:lumOff val="-745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t>BUT FOR</a:t>
          </a:r>
        </a:p>
      </dsp:txBody>
      <dsp:txXfrm>
        <a:off x="5804072" y="160016"/>
        <a:ext cx="5091244" cy="576000"/>
      </dsp:txXfrm>
    </dsp:sp>
    <dsp:sp modelId="{8021163F-04C1-9E49-9BE9-21B89EED7D91}">
      <dsp:nvSpPr>
        <dsp:cNvPr id="0" name=""/>
        <dsp:cNvSpPr/>
      </dsp:nvSpPr>
      <dsp:spPr>
        <a:xfrm>
          <a:off x="5804072" y="736016"/>
          <a:ext cx="5091244" cy="2508243"/>
        </a:xfrm>
        <a:prstGeom prst="rect">
          <a:avLst/>
        </a:prstGeom>
        <a:solidFill>
          <a:schemeClr val="accent5">
            <a:tint val="40000"/>
            <a:alpha val="90000"/>
            <a:hueOff val="-3188598"/>
            <a:satOff val="-21305"/>
            <a:lumOff val="-2087"/>
            <a:alphaOff val="0"/>
          </a:schemeClr>
        </a:solidFill>
        <a:ln w="19050" cap="rnd" cmpd="sng" algn="ctr">
          <a:solidFill>
            <a:schemeClr val="accent5">
              <a:tint val="40000"/>
              <a:alpha val="90000"/>
              <a:hueOff val="-3188598"/>
              <a:satOff val="-21305"/>
              <a:lumOff val="-208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The defendant’s conduct was a cause of the plaintiff’s harm if the harm would not have occurred absent the defendant’s negligence. In other words, if the harm would have happened anyway, the defendant is not liable. – Mass Super. Ct. Civil Practice Jury Instructions</a:t>
          </a:r>
        </a:p>
      </dsp:txBody>
      <dsp:txXfrm>
        <a:off x="5804072" y="736016"/>
        <a:ext cx="5091244" cy="250824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C6E58F-8740-4444-91C3-C8EBB02151FD}">
      <dsp:nvSpPr>
        <dsp:cNvPr id="0" name=""/>
        <dsp:cNvSpPr/>
      </dsp:nvSpPr>
      <dsp:spPr>
        <a:xfrm>
          <a:off x="0" y="2342252"/>
          <a:ext cx="9834369" cy="1536770"/>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“we conclude that a </a:t>
          </a:r>
          <a:r>
            <a:rPr lang="en-US" sz="2400" b="1" i="1" kern="1200" dirty="0"/>
            <a:t>but-for</a:t>
          </a:r>
          <a:r>
            <a:rPr lang="en-US" sz="2400" i="1" kern="1200" dirty="0"/>
            <a:t> </a:t>
          </a:r>
          <a:r>
            <a:rPr lang="en-US" sz="2400" kern="1200" dirty="0"/>
            <a:t>standard, rather than a substantial factor standard, is the appropriate standard for </a:t>
          </a:r>
          <a:r>
            <a:rPr lang="en-US" sz="2400" b="1" i="1" kern="1200" dirty="0"/>
            <a:t>factual causation</a:t>
          </a:r>
          <a:r>
            <a:rPr lang="en-US" sz="2400" kern="1200" dirty="0"/>
            <a:t> in negligence cases involving multiple alleged causes of the harm.” </a:t>
          </a:r>
          <a:r>
            <a:rPr lang="en-US" sz="2400" u="sng" kern="1200" dirty="0" err="1"/>
            <a:t>Doull</a:t>
          </a:r>
          <a:r>
            <a:rPr lang="en-US" sz="2400" kern="1200" dirty="0"/>
            <a:t>, at *9 (emphasis added).</a:t>
          </a:r>
        </a:p>
      </dsp:txBody>
      <dsp:txXfrm>
        <a:off x="0" y="2342252"/>
        <a:ext cx="9834369" cy="1536770"/>
      </dsp:txXfrm>
    </dsp:sp>
    <dsp:sp modelId="{0A3BA397-7FBF-3E43-8F8A-E7AF62FD6585}">
      <dsp:nvSpPr>
        <dsp:cNvPr id="0" name=""/>
        <dsp:cNvSpPr/>
      </dsp:nvSpPr>
      <dsp:spPr>
        <a:xfrm rot="10800000">
          <a:off x="0" y="0"/>
          <a:ext cx="9834369" cy="2363553"/>
        </a:xfrm>
        <a:prstGeom prst="upArrowCallout">
          <a:avLst/>
        </a:prstGeom>
        <a:solidFill>
          <a:schemeClr val="accent4">
            <a:hueOff val="-1066644"/>
            <a:satOff val="-12776"/>
            <a:lumOff val="353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4048" tIns="384048" rIns="384048" bIns="384048" numCol="1" spcCol="1270" anchor="ctr" anchorCtr="0">
          <a:noAutofit/>
        </a:bodyPr>
        <a:lstStyle/>
        <a:p>
          <a:pPr marL="0" lvl="0" indent="0" algn="ctr" defTabSz="2400300">
            <a:lnSpc>
              <a:spcPct val="90000"/>
            </a:lnSpc>
            <a:spcBef>
              <a:spcPct val="0"/>
            </a:spcBef>
            <a:spcAft>
              <a:spcPct val="35000"/>
            </a:spcAft>
            <a:buNone/>
          </a:pPr>
          <a:r>
            <a:rPr lang="en-US" sz="5400" b="1" u="sng" kern="1200" dirty="0"/>
            <a:t>Multiple Causes</a:t>
          </a:r>
          <a:endParaRPr lang="en-US" sz="5400" kern="1200" dirty="0"/>
        </a:p>
      </dsp:txBody>
      <dsp:txXfrm rot="10800000">
        <a:off x="0" y="0"/>
        <a:ext cx="9834369" cy="153576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00C7BA-4DCB-3B46-81A5-BC11FCE57ED0}">
      <dsp:nvSpPr>
        <dsp:cNvPr id="0" name=""/>
        <dsp:cNvSpPr/>
      </dsp:nvSpPr>
      <dsp:spPr>
        <a:xfrm>
          <a:off x="34246" y="-77931"/>
          <a:ext cx="4821540" cy="5127912"/>
        </a:xfrm>
        <a:prstGeom prst="roundRect">
          <a:avLst>
            <a:gd name="adj" fmla="val 100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“In . . . multiple sufficient causes the jury should receive additional instructions on factual causation” beginning with “the illustration from the Restatement (Third) of the twin fires so that the complicated concept can be more easily understood by the jury.” </a:t>
          </a:r>
          <a:r>
            <a:rPr lang="en-US" sz="2000" u="sng" kern="1200" dirty="0" err="1"/>
            <a:t>Doull</a:t>
          </a:r>
          <a:r>
            <a:rPr lang="en-US" sz="2000" kern="1200" dirty="0"/>
            <a:t>, at *10. </a:t>
          </a:r>
        </a:p>
      </dsp:txBody>
      <dsp:txXfrm>
        <a:off x="175464" y="63287"/>
        <a:ext cx="4539104" cy="4845476"/>
      </dsp:txXfrm>
    </dsp:sp>
    <dsp:sp modelId="{90BAF2F9-A674-DF42-AC28-A4EB48700B9D}">
      <dsp:nvSpPr>
        <dsp:cNvPr id="0" name=""/>
        <dsp:cNvSpPr/>
      </dsp:nvSpPr>
      <dsp:spPr>
        <a:xfrm>
          <a:off x="5256653" y="1980571"/>
          <a:ext cx="849835" cy="1010907"/>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11350">
            <a:lnSpc>
              <a:spcPct val="90000"/>
            </a:lnSpc>
            <a:spcBef>
              <a:spcPct val="0"/>
            </a:spcBef>
            <a:spcAft>
              <a:spcPct val="35000"/>
            </a:spcAft>
            <a:buNone/>
          </a:pPr>
          <a:endParaRPr lang="en-US" sz="4300" kern="1200"/>
        </a:p>
      </dsp:txBody>
      <dsp:txXfrm>
        <a:off x="5256653" y="2182752"/>
        <a:ext cx="594885" cy="606545"/>
      </dsp:txXfrm>
    </dsp:sp>
    <dsp:sp modelId="{99D9569E-981B-4D4C-BF7C-969A3B6479BD}">
      <dsp:nvSpPr>
        <dsp:cNvPr id="0" name=""/>
        <dsp:cNvSpPr/>
      </dsp:nvSpPr>
      <dsp:spPr>
        <a:xfrm>
          <a:off x="6459250" y="0"/>
          <a:ext cx="4949249" cy="4972050"/>
        </a:xfrm>
        <a:prstGeom prst="roundRect">
          <a:avLst>
            <a:gd name="adj" fmla="val 10000"/>
          </a:avLst>
        </a:prstGeom>
        <a:solidFill>
          <a:schemeClr val="accent5">
            <a:hueOff val="-2627937"/>
            <a:satOff val="-17848"/>
            <a:lumOff val="-745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 defendant whose tortious act was fully capable of causing the plaintiff’s harm should not escape liability merely because of the happenstance of another sufficient cause…, operating at the same time.’ The jury should then be instructed that when ‘there are two or more competing causes, like the twin fires, each of which is sufficient without the other to cause the harm and each of which is in operation at the time of the plaintiff’s harm occurs, the factual causation requirement is satisfied.” </a:t>
          </a:r>
          <a:r>
            <a:rPr lang="en-US" sz="2000" u="sng" kern="1200" dirty="0"/>
            <a:t>Id</a:t>
          </a:r>
          <a:r>
            <a:rPr lang="en-US" sz="2000" kern="1200" dirty="0"/>
            <a:t>.</a:t>
          </a:r>
        </a:p>
      </dsp:txBody>
      <dsp:txXfrm>
        <a:off x="6604209" y="144959"/>
        <a:ext cx="4659331" cy="468213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832686-F241-4845-8B11-1F0298DA2F43}">
      <dsp:nvSpPr>
        <dsp:cNvPr id="0" name=""/>
        <dsp:cNvSpPr/>
      </dsp:nvSpPr>
      <dsp:spPr>
        <a:xfrm>
          <a:off x="351257" y="350865"/>
          <a:ext cx="1066898" cy="106689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AC06FD-1A97-419E-B3AA-32621A65CF9F}">
      <dsp:nvSpPr>
        <dsp:cNvPr id="0" name=""/>
        <dsp:cNvSpPr/>
      </dsp:nvSpPr>
      <dsp:spPr>
        <a:xfrm>
          <a:off x="575306" y="574914"/>
          <a:ext cx="618801" cy="6188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28C499-378B-4A4A-8690-F79094C3A63B}">
      <dsp:nvSpPr>
        <dsp:cNvPr id="0" name=""/>
        <dsp:cNvSpPr/>
      </dsp:nvSpPr>
      <dsp:spPr>
        <a:xfrm>
          <a:off x="1646778" y="350865"/>
          <a:ext cx="2514833" cy="1066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dirty="0"/>
            <a:t>Unjustly criticized</a:t>
          </a:r>
        </a:p>
      </dsp:txBody>
      <dsp:txXfrm>
        <a:off x="1646778" y="350865"/>
        <a:ext cx="2514833" cy="1066898"/>
      </dsp:txXfrm>
    </dsp:sp>
    <dsp:sp modelId="{FBA42A15-BD5D-4A03-855D-63E839D78587}">
      <dsp:nvSpPr>
        <dsp:cNvPr id="0" name=""/>
        <dsp:cNvSpPr/>
      </dsp:nvSpPr>
      <dsp:spPr>
        <a:xfrm>
          <a:off x="4599801" y="350865"/>
          <a:ext cx="1066898" cy="106689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B58C69-0A45-4BA7-9059-CAE7E6A83992}">
      <dsp:nvSpPr>
        <dsp:cNvPr id="0" name=""/>
        <dsp:cNvSpPr/>
      </dsp:nvSpPr>
      <dsp:spPr>
        <a:xfrm>
          <a:off x="4823850" y="574914"/>
          <a:ext cx="618801" cy="6188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4DBB01-D932-4635-8A22-B4712FF86256}">
      <dsp:nvSpPr>
        <dsp:cNvPr id="0" name=""/>
        <dsp:cNvSpPr/>
      </dsp:nvSpPr>
      <dsp:spPr>
        <a:xfrm>
          <a:off x="5895321" y="14066"/>
          <a:ext cx="2514833" cy="1740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dirty="0"/>
            <a:t>Mirrors plaintiffs’ claims which call for jurors to ask “what-if” questions</a:t>
          </a:r>
        </a:p>
      </dsp:txBody>
      <dsp:txXfrm>
        <a:off x="5895321" y="14066"/>
        <a:ext cx="2514833" cy="1740496"/>
      </dsp:txXfrm>
    </dsp:sp>
    <dsp:sp modelId="{715AB0C8-FC42-4C2E-BD32-520B1D8BD490}">
      <dsp:nvSpPr>
        <dsp:cNvPr id="0" name=""/>
        <dsp:cNvSpPr/>
      </dsp:nvSpPr>
      <dsp:spPr>
        <a:xfrm>
          <a:off x="351257" y="2335334"/>
          <a:ext cx="1066898" cy="106689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A08A69-F532-4586-9323-8836C6BFA0FA}">
      <dsp:nvSpPr>
        <dsp:cNvPr id="0" name=""/>
        <dsp:cNvSpPr/>
      </dsp:nvSpPr>
      <dsp:spPr>
        <a:xfrm>
          <a:off x="575306" y="2559382"/>
          <a:ext cx="618801" cy="61880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732BB5-81A0-4247-A78D-22A9F0A38F26}">
      <dsp:nvSpPr>
        <dsp:cNvPr id="0" name=""/>
        <dsp:cNvSpPr/>
      </dsp:nvSpPr>
      <dsp:spPr>
        <a:xfrm>
          <a:off x="1646778" y="2335334"/>
          <a:ext cx="2514833" cy="1066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200" b="1" kern="1200" dirty="0"/>
            <a:t>Suited to the task of evaluating causation</a:t>
          </a:r>
        </a:p>
      </dsp:txBody>
      <dsp:txXfrm>
        <a:off x="1646778" y="2335334"/>
        <a:ext cx="2514833" cy="1066898"/>
      </dsp:txXfrm>
    </dsp:sp>
    <dsp:sp modelId="{6E451E5C-143A-4AAC-8955-2FDF872624F2}">
      <dsp:nvSpPr>
        <dsp:cNvPr id="0" name=""/>
        <dsp:cNvSpPr/>
      </dsp:nvSpPr>
      <dsp:spPr>
        <a:xfrm>
          <a:off x="4599801" y="2335334"/>
          <a:ext cx="1066898" cy="106689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77054A-081D-4576-B2AB-392C4668EE85}">
      <dsp:nvSpPr>
        <dsp:cNvPr id="0" name=""/>
        <dsp:cNvSpPr/>
      </dsp:nvSpPr>
      <dsp:spPr>
        <a:xfrm>
          <a:off x="4823850" y="2559382"/>
          <a:ext cx="618801" cy="61880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94B709-612B-4DE7-BD34-AC2A2BF959B2}">
      <dsp:nvSpPr>
        <dsp:cNvPr id="0" name=""/>
        <dsp:cNvSpPr/>
      </dsp:nvSpPr>
      <dsp:spPr>
        <a:xfrm>
          <a:off x="5895321" y="2335334"/>
          <a:ext cx="2514833" cy="1066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200" b="1" kern="1200" dirty="0"/>
            <a:t>Appropriate tool to test the plaintiffs’ claims</a:t>
          </a:r>
        </a:p>
      </dsp:txBody>
      <dsp:txXfrm>
        <a:off x="5895321" y="2335334"/>
        <a:ext cx="2514833" cy="106689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372828-A40D-7C48-9FB5-31FF0D7DAF7D}">
      <dsp:nvSpPr>
        <dsp:cNvPr id="0" name=""/>
        <dsp:cNvSpPr/>
      </dsp:nvSpPr>
      <dsp:spPr>
        <a:xfrm>
          <a:off x="0" y="52803"/>
          <a:ext cx="6628804" cy="1173133"/>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Separate factual and legal cause</a:t>
          </a:r>
        </a:p>
      </dsp:txBody>
      <dsp:txXfrm>
        <a:off x="57268" y="110071"/>
        <a:ext cx="6514268" cy="1058597"/>
      </dsp:txXfrm>
    </dsp:sp>
    <dsp:sp modelId="{9ABD687E-BED1-A643-B18D-3630ABFDB5D1}">
      <dsp:nvSpPr>
        <dsp:cNvPr id="0" name=""/>
        <dsp:cNvSpPr/>
      </dsp:nvSpPr>
      <dsp:spPr>
        <a:xfrm>
          <a:off x="0" y="1286416"/>
          <a:ext cx="6628804" cy="1173133"/>
        </a:xfrm>
        <a:prstGeom prst="roundRect">
          <a:avLst/>
        </a:prstGeom>
        <a:gradFill rotWithShape="0">
          <a:gsLst>
            <a:gs pos="0">
              <a:schemeClr val="accent2">
                <a:hueOff val="-443578"/>
                <a:satOff val="2739"/>
                <a:lumOff val="-392"/>
                <a:alphaOff val="0"/>
                <a:tint val="98000"/>
                <a:lumMod val="114000"/>
              </a:schemeClr>
            </a:gs>
            <a:gs pos="100000">
              <a:schemeClr val="accent2">
                <a:hueOff val="-443578"/>
                <a:satOff val="2739"/>
                <a:lumOff val="-392"/>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Provides two possible tests for proximate or legal cause: Foreseeability Test and The Risk Standard</a:t>
          </a:r>
        </a:p>
      </dsp:txBody>
      <dsp:txXfrm>
        <a:off x="57268" y="1343684"/>
        <a:ext cx="6514268" cy="1058597"/>
      </dsp:txXfrm>
    </dsp:sp>
    <dsp:sp modelId="{6C1BDD7D-3161-FB4D-A815-A5DCA82675CC}">
      <dsp:nvSpPr>
        <dsp:cNvPr id="0" name=""/>
        <dsp:cNvSpPr/>
      </dsp:nvSpPr>
      <dsp:spPr>
        <a:xfrm>
          <a:off x="0" y="2520030"/>
          <a:ext cx="6628804" cy="1173133"/>
        </a:xfrm>
        <a:prstGeom prst="roundRect">
          <a:avLst/>
        </a:prstGeom>
        <a:gradFill rotWithShape="0">
          <a:gsLst>
            <a:gs pos="0">
              <a:schemeClr val="accent2">
                <a:hueOff val="-887157"/>
                <a:satOff val="5477"/>
                <a:lumOff val="-784"/>
                <a:alphaOff val="0"/>
                <a:tint val="98000"/>
                <a:lumMod val="114000"/>
              </a:schemeClr>
            </a:gs>
            <a:gs pos="100000">
              <a:schemeClr val="accent2">
                <a:hueOff val="-887157"/>
                <a:satOff val="5477"/>
                <a:lumOff val="-784"/>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Acknowledges the Restatement (Third) of Torts’ rejection of the prior Restatement’s comingling of factual and legal cause</a:t>
          </a:r>
        </a:p>
      </dsp:txBody>
      <dsp:txXfrm>
        <a:off x="57268" y="2577298"/>
        <a:ext cx="6514268" cy="1058597"/>
      </dsp:txXfrm>
    </dsp:sp>
    <dsp:sp modelId="{4CBEAAED-B495-3D41-BBD3-6BDC9B9AED33}">
      <dsp:nvSpPr>
        <dsp:cNvPr id="0" name=""/>
        <dsp:cNvSpPr/>
      </dsp:nvSpPr>
      <dsp:spPr>
        <a:xfrm>
          <a:off x="0" y="3753644"/>
          <a:ext cx="6628804" cy="1173133"/>
        </a:xfrm>
        <a:prstGeom prst="roundRect">
          <a:avLst/>
        </a:prstGeom>
        <a:gradFill rotWithShape="0">
          <a:gsLst>
            <a:gs pos="0">
              <a:schemeClr val="accent2">
                <a:hueOff val="-1330735"/>
                <a:satOff val="8216"/>
                <a:lumOff val="-1176"/>
                <a:alphaOff val="0"/>
                <a:tint val="98000"/>
                <a:lumMod val="114000"/>
              </a:schemeClr>
            </a:gs>
            <a:gs pos="100000">
              <a:schemeClr val="accent2">
                <a:hueOff val="-1330735"/>
                <a:satOff val="8216"/>
                <a:lumOff val="-1176"/>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Follows the Restatement (Third) in purging the term “proximate cause” </a:t>
          </a:r>
        </a:p>
      </dsp:txBody>
      <dsp:txXfrm>
        <a:off x="57268" y="3810912"/>
        <a:ext cx="6514268" cy="105859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6DC79D-89B6-4BAC-BB49-DA4C3677EF7F}">
      <dsp:nvSpPr>
        <dsp:cNvPr id="0" name=""/>
        <dsp:cNvSpPr/>
      </dsp:nvSpPr>
      <dsp:spPr>
        <a:xfrm>
          <a:off x="0" y="2121"/>
          <a:ext cx="8596312" cy="107524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031CB6-F3A4-446D-9D88-258288B48968}">
      <dsp:nvSpPr>
        <dsp:cNvPr id="0" name=""/>
        <dsp:cNvSpPr/>
      </dsp:nvSpPr>
      <dsp:spPr>
        <a:xfrm>
          <a:off x="325260" y="244051"/>
          <a:ext cx="591383" cy="5913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4D53CF8-779E-4942-8AFF-A3ECF2869214}">
      <dsp:nvSpPr>
        <dsp:cNvPr id="0" name=""/>
        <dsp:cNvSpPr/>
      </dsp:nvSpPr>
      <dsp:spPr>
        <a:xfrm>
          <a:off x="1241905" y="2121"/>
          <a:ext cx="7354406" cy="1075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7" tIns="113797" rIns="113797" bIns="113797" numCol="1" spcCol="1270" anchor="ctr" anchorCtr="0">
          <a:noAutofit/>
        </a:bodyPr>
        <a:lstStyle/>
        <a:p>
          <a:pPr marL="0" lvl="0" indent="0" algn="l" defTabSz="977900">
            <a:lnSpc>
              <a:spcPct val="90000"/>
            </a:lnSpc>
            <a:spcBef>
              <a:spcPct val="0"/>
            </a:spcBef>
            <a:spcAft>
              <a:spcPct val="35000"/>
            </a:spcAft>
            <a:buNone/>
          </a:pPr>
          <a:r>
            <a:rPr lang="en-US" sz="2200" kern="1200" dirty="0"/>
            <a:t>Medical Malpractice remains a</a:t>
          </a:r>
          <a:r>
            <a:rPr lang="en-US" sz="2400" kern="1200" dirty="0"/>
            <a:t> battle between the experts</a:t>
          </a:r>
        </a:p>
      </dsp:txBody>
      <dsp:txXfrm>
        <a:off x="1241905" y="2121"/>
        <a:ext cx="7354406" cy="1075242"/>
      </dsp:txXfrm>
    </dsp:sp>
    <dsp:sp modelId="{1C86032C-22E1-4664-B544-17CDDA658BD6}">
      <dsp:nvSpPr>
        <dsp:cNvPr id="0" name=""/>
        <dsp:cNvSpPr/>
      </dsp:nvSpPr>
      <dsp:spPr>
        <a:xfrm>
          <a:off x="0" y="1346174"/>
          <a:ext cx="8596312" cy="107524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C2C9F0-66CD-4362-B78E-6B6BCABA1C1F}">
      <dsp:nvSpPr>
        <dsp:cNvPr id="0" name=""/>
        <dsp:cNvSpPr/>
      </dsp:nvSpPr>
      <dsp:spPr>
        <a:xfrm>
          <a:off x="325260" y="1588104"/>
          <a:ext cx="591383" cy="59138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6FCFDC4-E409-4891-A80C-B85335A69657}">
      <dsp:nvSpPr>
        <dsp:cNvPr id="0" name=""/>
        <dsp:cNvSpPr/>
      </dsp:nvSpPr>
      <dsp:spPr>
        <a:xfrm>
          <a:off x="1241905" y="1346174"/>
          <a:ext cx="7354406" cy="1075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7" tIns="113797" rIns="113797" bIns="113797" numCol="1" spcCol="1270" anchor="ctr" anchorCtr="0">
          <a:noAutofit/>
        </a:bodyPr>
        <a:lstStyle/>
        <a:p>
          <a:pPr marL="0" lvl="0" indent="0" algn="l" defTabSz="1066800">
            <a:lnSpc>
              <a:spcPct val="90000"/>
            </a:lnSpc>
            <a:spcBef>
              <a:spcPct val="0"/>
            </a:spcBef>
            <a:spcAft>
              <a:spcPct val="35000"/>
            </a:spcAft>
            <a:buNone/>
          </a:pPr>
          <a:r>
            <a:rPr lang="en-US" sz="2400" kern="1200"/>
            <a:t>Abandoning substantial factor causation will make it easier for juries </a:t>
          </a:r>
        </a:p>
      </dsp:txBody>
      <dsp:txXfrm>
        <a:off x="1241905" y="1346174"/>
        <a:ext cx="7354406" cy="1075242"/>
      </dsp:txXfrm>
    </dsp:sp>
    <dsp:sp modelId="{2E570107-2F85-4EA7-9EC1-9AE17A73B434}">
      <dsp:nvSpPr>
        <dsp:cNvPr id="0" name=""/>
        <dsp:cNvSpPr/>
      </dsp:nvSpPr>
      <dsp:spPr>
        <a:xfrm>
          <a:off x="0" y="2690228"/>
          <a:ext cx="8596312" cy="107524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C956DD-A50C-42E3-9391-4F51A95BDFA5}">
      <dsp:nvSpPr>
        <dsp:cNvPr id="0" name=""/>
        <dsp:cNvSpPr/>
      </dsp:nvSpPr>
      <dsp:spPr>
        <a:xfrm>
          <a:off x="325260" y="2932157"/>
          <a:ext cx="591383" cy="591383"/>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AEF3A93-F78A-49B0-99A1-4F11EDD256A2}">
      <dsp:nvSpPr>
        <dsp:cNvPr id="0" name=""/>
        <dsp:cNvSpPr/>
      </dsp:nvSpPr>
      <dsp:spPr>
        <a:xfrm>
          <a:off x="1241905" y="2690228"/>
          <a:ext cx="7354406" cy="1075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7" tIns="113797" rIns="113797" bIns="113797" numCol="1" spcCol="1270" anchor="ctr" anchorCtr="0">
          <a:noAutofit/>
        </a:bodyPr>
        <a:lstStyle/>
        <a:p>
          <a:pPr marL="0" lvl="0" indent="0" algn="l" defTabSz="1066800">
            <a:lnSpc>
              <a:spcPct val="90000"/>
            </a:lnSpc>
            <a:spcBef>
              <a:spcPct val="0"/>
            </a:spcBef>
            <a:spcAft>
              <a:spcPct val="35000"/>
            </a:spcAft>
            <a:buNone/>
          </a:pPr>
          <a:r>
            <a:rPr lang="en-US" sz="2400" b="1" kern="1200" dirty="0"/>
            <a:t>Plaintiffs will seek to apply </a:t>
          </a:r>
          <a:r>
            <a:rPr lang="en-US" sz="2400" b="1" i="1" kern="1200" dirty="0" err="1"/>
            <a:t>Doull’s</a:t>
          </a:r>
          <a:r>
            <a:rPr lang="en-US" sz="2400" b="1" i="1" kern="1200" dirty="0"/>
            <a:t> </a:t>
          </a:r>
          <a:r>
            <a:rPr lang="en-US" sz="2400" b="1" i="0" kern="1200" dirty="0"/>
            <a:t>standard for multiple sufficient causes in future cases</a:t>
          </a:r>
          <a:endParaRPr lang="en-US" sz="2400" b="1" i="1" kern="1200" dirty="0"/>
        </a:p>
      </dsp:txBody>
      <dsp:txXfrm>
        <a:off x="1241905" y="2690228"/>
        <a:ext cx="7354406" cy="1075242"/>
      </dsp:txXfrm>
    </dsp:sp>
    <dsp:sp modelId="{47A501F7-86AC-4ADC-8636-C75C338E1C91}">
      <dsp:nvSpPr>
        <dsp:cNvPr id="0" name=""/>
        <dsp:cNvSpPr/>
      </dsp:nvSpPr>
      <dsp:spPr>
        <a:xfrm>
          <a:off x="0" y="4034281"/>
          <a:ext cx="8596312" cy="1075242"/>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A8CB34-8701-470B-8760-6B69828A343F}">
      <dsp:nvSpPr>
        <dsp:cNvPr id="0" name=""/>
        <dsp:cNvSpPr/>
      </dsp:nvSpPr>
      <dsp:spPr>
        <a:xfrm>
          <a:off x="325260" y="4276211"/>
          <a:ext cx="591383" cy="591383"/>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CEACBC7-8EF0-4E24-949F-AB65C01CAD7A}">
      <dsp:nvSpPr>
        <dsp:cNvPr id="0" name=""/>
        <dsp:cNvSpPr/>
      </dsp:nvSpPr>
      <dsp:spPr>
        <a:xfrm>
          <a:off x="1241905" y="4034281"/>
          <a:ext cx="7354406" cy="1075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7" tIns="113797" rIns="113797" bIns="113797" numCol="1" spcCol="1270" anchor="ctr" anchorCtr="0">
          <a:noAutofit/>
        </a:bodyPr>
        <a:lstStyle/>
        <a:p>
          <a:pPr marL="0" lvl="0" indent="0" algn="l" defTabSz="1066800">
            <a:lnSpc>
              <a:spcPct val="90000"/>
            </a:lnSpc>
            <a:spcBef>
              <a:spcPct val="0"/>
            </a:spcBef>
            <a:spcAft>
              <a:spcPct val="35000"/>
            </a:spcAft>
            <a:buNone/>
          </a:pPr>
          <a:r>
            <a:rPr lang="en-US" sz="2400" b="1" kern="1200" dirty="0"/>
            <a:t>Defendants will need to adjust strategies to adjust to </a:t>
          </a:r>
          <a:r>
            <a:rPr lang="en-US" sz="2200" b="1" kern="1200" dirty="0"/>
            <a:t>plaintiffs’ new focus  </a:t>
          </a:r>
        </a:p>
      </dsp:txBody>
      <dsp:txXfrm>
        <a:off x="1241905" y="4034281"/>
        <a:ext cx="7354406" cy="107524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D863C7-30BD-DF42-B549-4BA8451F166D}">
      <dsp:nvSpPr>
        <dsp:cNvPr id="0" name=""/>
        <dsp:cNvSpPr/>
      </dsp:nvSpPr>
      <dsp:spPr>
        <a:xfrm>
          <a:off x="0" y="0"/>
          <a:ext cx="6966857" cy="1559475"/>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dirty="0"/>
            <a:t>(1) The defendant’s product contained asbestos (</a:t>
          </a:r>
          <a:r>
            <a:rPr lang="en-US" sz="2400" b="1" i="1" kern="1200" dirty="0"/>
            <a:t>product identification</a:t>
          </a:r>
          <a:r>
            <a:rPr lang="en-US" sz="2400" b="0" i="0" kern="1200" dirty="0"/>
            <a:t>)</a:t>
          </a:r>
          <a:endParaRPr lang="en-US" sz="2400" kern="1200" dirty="0"/>
        </a:p>
      </dsp:txBody>
      <dsp:txXfrm>
        <a:off x="1549318" y="0"/>
        <a:ext cx="5417538" cy="1559475"/>
      </dsp:txXfrm>
    </dsp:sp>
    <dsp:sp modelId="{4DB6331B-D366-9446-8A48-9787EF4B2F8C}">
      <dsp:nvSpPr>
        <dsp:cNvPr id="0" name=""/>
        <dsp:cNvSpPr/>
      </dsp:nvSpPr>
      <dsp:spPr>
        <a:xfrm>
          <a:off x="155947" y="155947"/>
          <a:ext cx="1393371" cy="124758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5000" r="-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A6C879-947C-C145-817E-54CFF3D4F11F}">
      <dsp:nvSpPr>
        <dsp:cNvPr id="0" name=""/>
        <dsp:cNvSpPr/>
      </dsp:nvSpPr>
      <dsp:spPr>
        <a:xfrm>
          <a:off x="0" y="1715423"/>
          <a:ext cx="6966857" cy="1559475"/>
        </a:xfrm>
        <a:prstGeom prst="roundRect">
          <a:avLst>
            <a:gd name="adj" fmla="val 10000"/>
          </a:avLst>
        </a:prstGeom>
        <a:solidFill>
          <a:schemeClr val="accent3">
            <a:hueOff val="5624522"/>
            <a:satOff val="1095"/>
            <a:lumOff val="588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dirty="0"/>
            <a:t>(2) The victim was exposed to the asbestos in the defendant’s product (</a:t>
          </a:r>
          <a:r>
            <a:rPr lang="en-US" sz="2400" b="1" i="1" kern="1200" dirty="0"/>
            <a:t>exposure</a:t>
          </a:r>
          <a:r>
            <a:rPr lang="en-US" sz="2400" b="0" i="0" kern="1200" dirty="0"/>
            <a:t>), and</a:t>
          </a:r>
          <a:endParaRPr lang="en-US" sz="2400" kern="1200" dirty="0"/>
        </a:p>
      </dsp:txBody>
      <dsp:txXfrm>
        <a:off x="1549318" y="1715423"/>
        <a:ext cx="5417538" cy="1559475"/>
      </dsp:txXfrm>
    </dsp:sp>
    <dsp:sp modelId="{2323D6A4-6D40-2344-B7F7-D68CEB48E9F7}">
      <dsp:nvSpPr>
        <dsp:cNvPr id="0" name=""/>
        <dsp:cNvSpPr/>
      </dsp:nvSpPr>
      <dsp:spPr>
        <a:xfrm>
          <a:off x="155947" y="1871370"/>
          <a:ext cx="1393371" cy="124758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5000" r="-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22DFB1-F45C-B84B-86EF-B96A0B80B53F}">
      <dsp:nvSpPr>
        <dsp:cNvPr id="0" name=""/>
        <dsp:cNvSpPr/>
      </dsp:nvSpPr>
      <dsp:spPr>
        <a:xfrm>
          <a:off x="0" y="3430846"/>
          <a:ext cx="6966857" cy="1559475"/>
        </a:xfrm>
        <a:prstGeom prst="roundRect">
          <a:avLst>
            <a:gd name="adj" fmla="val 10000"/>
          </a:avLst>
        </a:prstGeom>
        <a:solidFill>
          <a:schemeClr val="accent3">
            <a:hueOff val="11249043"/>
            <a:satOff val="2189"/>
            <a:lumOff val="1176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dirty="0"/>
            <a:t>(3) The exposure was a </a:t>
          </a:r>
          <a:r>
            <a:rPr lang="en-US" sz="2400" b="1" i="1" kern="1200" dirty="0"/>
            <a:t>substantial contributing factor</a:t>
          </a:r>
          <a:r>
            <a:rPr lang="en-US" sz="2400" b="0" i="0" kern="1200" dirty="0"/>
            <a:t> in causing harm to the victim (</a:t>
          </a:r>
          <a:r>
            <a:rPr lang="en-US" sz="2400" b="1" i="1" kern="1200" dirty="0"/>
            <a:t>substantial factor</a:t>
          </a:r>
          <a:r>
            <a:rPr lang="en-US" sz="2400" b="0" i="0" kern="1200" dirty="0"/>
            <a:t>). </a:t>
          </a:r>
          <a:endParaRPr lang="en-US" sz="2400" kern="1200" dirty="0"/>
        </a:p>
      </dsp:txBody>
      <dsp:txXfrm>
        <a:off x="1549318" y="3430846"/>
        <a:ext cx="5417538" cy="1559475"/>
      </dsp:txXfrm>
    </dsp:sp>
    <dsp:sp modelId="{462D4788-C71E-3446-B5CE-C505AF570782}">
      <dsp:nvSpPr>
        <dsp:cNvPr id="0" name=""/>
        <dsp:cNvSpPr/>
      </dsp:nvSpPr>
      <dsp:spPr>
        <a:xfrm>
          <a:off x="155947" y="3586793"/>
          <a:ext cx="1393371" cy="1247580"/>
        </a:xfrm>
        <a:prstGeom prst="roundRect">
          <a:avLst>
            <a:gd name="adj" fmla="val 1000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l="-5000" r="-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21BCB3-B195-9742-BC42-230CBDF49394}">
      <dsp:nvSpPr>
        <dsp:cNvPr id="0" name=""/>
        <dsp:cNvSpPr/>
      </dsp:nvSpPr>
      <dsp:spPr>
        <a:xfrm rot="10800000">
          <a:off x="2466973" y="1826"/>
          <a:ext cx="8618431" cy="1184661"/>
        </a:xfrm>
        <a:prstGeom prst="homePlate">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2403" tIns="68580" rIns="128016" bIns="68580" numCol="1" spcCol="1270" anchor="ctr" anchorCtr="0">
          <a:noAutofit/>
        </a:bodyPr>
        <a:lstStyle/>
        <a:p>
          <a:pPr marL="0" lvl="0" indent="0" algn="l" defTabSz="800100">
            <a:lnSpc>
              <a:spcPct val="90000"/>
            </a:lnSpc>
            <a:spcBef>
              <a:spcPct val="0"/>
            </a:spcBef>
            <a:spcAft>
              <a:spcPct val="35000"/>
            </a:spcAft>
            <a:buNone/>
          </a:pPr>
          <a:r>
            <a:rPr lang="en-US" sz="1800" b="1" i="1" kern="1200" dirty="0"/>
            <a:t>Welch v. Keene Corp.</a:t>
          </a:r>
          <a:r>
            <a:rPr lang="en-US" sz="1800" kern="1200" dirty="0"/>
            <a:t>, 31 Mass. App. Ct. 157 (1991)</a:t>
          </a:r>
        </a:p>
        <a:p>
          <a:pPr marL="0" lvl="0" indent="0" algn="l" defTabSz="800100">
            <a:lnSpc>
              <a:spcPct val="90000"/>
            </a:lnSpc>
            <a:spcBef>
              <a:spcPct val="0"/>
            </a:spcBef>
            <a:spcAft>
              <a:spcPct val="35000"/>
            </a:spcAft>
            <a:buNone/>
          </a:pPr>
          <a:r>
            <a:rPr lang="en-US" sz="1400" kern="1200" dirty="0"/>
            <a:t>	“We point out that [the plaintiff] is not required to prove that </a:t>
          </a:r>
          <a:r>
            <a:rPr lang="en-US" sz="1800" b="1" i="1" kern="1200" dirty="0">
              <a:solidFill>
                <a:srgbClr val="FF0000"/>
              </a:solidFill>
            </a:rPr>
            <a:t>‘but for’ </a:t>
          </a:r>
          <a:r>
            <a:rPr lang="en-US" sz="1400" kern="1200" dirty="0"/>
            <a:t>the 	particular product of each manufacturer, he would not have been 	harmed…he need only show… the conduct of the defendant was a 	substantial factor…”</a:t>
          </a:r>
          <a:endParaRPr lang="en-US" sz="1800" kern="1200" dirty="0"/>
        </a:p>
      </dsp:txBody>
      <dsp:txXfrm rot="10800000">
        <a:off x="2763138" y="1826"/>
        <a:ext cx="8322266" cy="1184661"/>
      </dsp:txXfrm>
    </dsp:sp>
    <dsp:sp modelId="{11EC7414-F86B-9E4A-8982-EFFBAC50BF53}">
      <dsp:nvSpPr>
        <dsp:cNvPr id="0" name=""/>
        <dsp:cNvSpPr/>
      </dsp:nvSpPr>
      <dsp:spPr>
        <a:xfrm>
          <a:off x="1874642" y="1826"/>
          <a:ext cx="1184661" cy="1184661"/>
        </a:xfrm>
        <a:prstGeom prst="ellipse">
          <a:avLst/>
        </a:prstGeom>
        <a:blipFill>
          <a:blip xmlns:r="http://schemas.openxmlformats.org/officeDocument/2006/relationships" r:embed="rId1"/>
          <a:srcRect/>
          <a:stretch>
            <a:fillRect l="-10000" r="-10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B93229-E70D-4B44-BF5C-4A6E48EA5B3C}">
      <dsp:nvSpPr>
        <dsp:cNvPr id="0" name=""/>
        <dsp:cNvSpPr/>
      </dsp:nvSpPr>
      <dsp:spPr>
        <a:xfrm rot="10800000">
          <a:off x="2466973" y="1482653"/>
          <a:ext cx="8618431" cy="1184661"/>
        </a:xfrm>
        <a:prstGeom prst="homePlate">
          <a:avLst/>
        </a:prstGeom>
        <a:solidFill>
          <a:schemeClr val="accent4">
            <a:hueOff val="-533322"/>
            <a:satOff val="-6388"/>
            <a:lumOff val="176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2403" tIns="76200" rIns="142240" bIns="76200" numCol="1" spcCol="1270" anchor="ctr" anchorCtr="0">
          <a:noAutofit/>
        </a:bodyPr>
        <a:lstStyle/>
        <a:p>
          <a:pPr marL="0" lvl="0" indent="0" algn="l" defTabSz="889000">
            <a:lnSpc>
              <a:spcPct val="90000"/>
            </a:lnSpc>
            <a:spcBef>
              <a:spcPct val="0"/>
            </a:spcBef>
            <a:spcAft>
              <a:spcPct val="35000"/>
            </a:spcAft>
            <a:buNone/>
          </a:pPr>
          <a:r>
            <a:rPr lang="en-US" sz="2000" b="1" i="1" kern="1200" dirty="0"/>
            <a:t>Morin v. AutoZone Northeast, Inc.</a:t>
          </a:r>
          <a:r>
            <a:rPr lang="en-US" sz="2000" kern="1200" dirty="0"/>
            <a:t>, 79 Mass. App. Ct. 39 (2011)</a:t>
          </a:r>
        </a:p>
        <a:p>
          <a:pPr marL="0" lvl="0" indent="0" algn="l" defTabSz="889000">
            <a:lnSpc>
              <a:spcPct val="90000"/>
            </a:lnSpc>
            <a:spcBef>
              <a:spcPct val="0"/>
            </a:spcBef>
            <a:spcAft>
              <a:spcPct val="35000"/>
            </a:spcAft>
            <a:buNone/>
          </a:pPr>
          <a:r>
            <a:rPr lang="en-US" sz="1600" kern="1200" dirty="0"/>
            <a:t>	“The plaintiff need not produce evidence </a:t>
          </a:r>
          <a:r>
            <a:rPr lang="en-US" sz="1800" b="1" i="1" kern="1200" dirty="0">
              <a:solidFill>
                <a:srgbClr val="FF0000"/>
              </a:solidFill>
            </a:rPr>
            <a:t>‘but for’ </a:t>
          </a:r>
          <a:r>
            <a:rPr lang="en-US" sz="1600" kern="1200" dirty="0"/>
            <a:t>causation on the 	part of the targeted product, but only its contribution to causation 	of the resulting injury.”</a:t>
          </a:r>
          <a:endParaRPr lang="en-US" sz="2000" kern="1200" dirty="0"/>
        </a:p>
      </dsp:txBody>
      <dsp:txXfrm rot="10800000">
        <a:off x="2763138" y="1482653"/>
        <a:ext cx="8322266" cy="1184661"/>
      </dsp:txXfrm>
    </dsp:sp>
    <dsp:sp modelId="{B9428B7D-86DD-0948-8E6E-F6D176675A6B}">
      <dsp:nvSpPr>
        <dsp:cNvPr id="0" name=""/>
        <dsp:cNvSpPr/>
      </dsp:nvSpPr>
      <dsp:spPr>
        <a:xfrm>
          <a:off x="1874642" y="1482653"/>
          <a:ext cx="1184661" cy="1184661"/>
        </a:xfrm>
        <a:prstGeom prst="ellipse">
          <a:avLst/>
        </a:prstGeom>
        <a:blipFill>
          <a:blip xmlns:r="http://schemas.openxmlformats.org/officeDocument/2006/relationships" r:embed="rId2"/>
          <a:srcRect/>
          <a:stretch>
            <a:fillRect l="-16000" r="-16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9FDCEA-77A3-E14B-A668-0E14BD247449}">
      <dsp:nvSpPr>
        <dsp:cNvPr id="0" name=""/>
        <dsp:cNvSpPr/>
      </dsp:nvSpPr>
      <dsp:spPr>
        <a:xfrm rot="10800000">
          <a:off x="2466973" y="2963480"/>
          <a:ext cx="8618431" cy="1306148"/>
        </a:xfrm>
        <a:prstGeom prst="homePlate">
          <a:avLst/>
        </a:prstGeom>
        <a:solidFill>
          <a:schemeClr val="accent4">
            <a:hueOff val="-1066644"/>
            <a:satOff val="-12776"/>
            <a:lumOff val="353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2403" tIns="76200" rIns="142240" bIns="76200" numCol="1" spcCol="1270" anchor="ctr" anchorCtr="0">
          <a:noAutofit/>
        </a:bodyPr>
        <a:lstStyle/>
        <a:p>
          <a:pPr marL="0" lvl="0" indent="0" algn="l" defTabSz="889000">
            <a:lnSpc>
              <a:spcPct val="90000"/>
            </a:lnSpc>
            <a:spcBef>
              <a:spcPct val="0"/>
            </a:spcBef>
            <a:spcAft>
              <a:spcPct val="35000"/>
            </a:spcAft>
            <a:buNone/>
          </a:pPr>
          <a:r>
            <a:rPr lang="en-US" sz="2000" b="1" i="1" u="none" kern="1200" dirty="0"/>
            <a:t>Matsuyama v. Birnbaum</a:t>
          </a:r>
          <a:r>
            <a:rPr lang="en-US" sz="2000" b="1" i="0" kern="1200" dirty="0"/>
            <a:t>, 452 Mass. 1, 31 (2008)</a:t>
          </a:r>
        </a:p>
        <a:p>
          <a:pPr marL="0" lvl="0" indent="0" algn="l" defTabSz="889000">
            <a:lnSpc>
              <a:spcPct val="90000"/>
            </a:lnSpc>
            <a:spcBef>
              <a:spcPct val="0"/>
            </a:spcBef>
            <a:spcAft>
              <a:spcPct val="35000"/>
            </a:spcAft>
            <a:buNone/>
          </a:pPr>
          <a:r>
            <a:rPr lang="en-US" sz="1400" kern="1200" dirty="0"/>
            <a:t>	“[T]he ‘substantial-factor’ test[‘s]… primary function was to permit the 	factfinder to decide that factual cause existed when there were 	overdetermined causes—each of two separate causal chains sufficient to 	bring about the plaintiff's harm, thereby rendering neither a </a:t>
          </a:r>
          <a:r>
            <a:rPr lang="en-US" sz="1800" b="1" i="1" kern="1200" dirty="0">
              <a:solidFill>
                <a:srgbClr val="FF0000"/>
              </a:solidFill>
            </a:rPr>
            <a:t>but-for</a:t>
          </a:r>
          <a:r>
            <a:rPr lang="en-US" sz="1400" kern="1200" dirty="0"/>
            <a:t> cause.”</a:t>
          </a:r>
          <a:endParaRPr lang="en-US" sz="1400" b="0" i="0" kern="1200" dirty="0"/>
        </a:p>
      </dsp:txBody>
      <dsp:txXfrm rot="10800000">
        <a:off x="2793510" y="2963480"/>
        <a:ext cx="8291894" cy="1306148"/>
      </dsp:txXfrm>
    </dsp:sp>
    <dsp:sp modelId="{6B5C419E-86D1-FE42-8D6F-7D8229278498}">
      <dsp:nvSpPr>
        <dsp:cNvPr id="0" name=""/>
        <dsp:cNvSpPr/>
      </dsp:nvSpPr>
      <dsp:spPr>
        <a:xfrm>
          <a:off x="1874642" y="3024223"/>
          <a:ext cx="1184661" cy="1184661"/>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E9D73B-0E20-9C4C-9E8E-3A9A84EC282E}">
      <dsp:nvSpPr>
        <dsp:cNvPr id="0" name=""/>
        <dsp:cNvSpPr/>
      </dsp:nvSpPr>
      <dsp:spPr>
        <a:xfrm>
          <a:off x="0" y="173855"/>
          <a:ext cx="10651524" cy="1079325"/>
        </a:xfrm>
        <a:prstGeom prst="round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b="1" kern="1200" dirty="0"/>
            <a:t>Elements of Medical Malpractice</a:t>
          </a:r>
        </a:p>
      </dsp:txBody>
      <dsp:txXfrm>
        <a:off x="52688" y="226543"/>
        <a:ext cx="10546148" cy="973949"/>
      </dsp:txXfrm>
    </dsp:sp>
    <dsp:sp modelId="{799FED77-AE44-544E-85B1-FE815D38BBCA}">
      <dsp:nvSpPr>
        <dsp:cNvPr id="0" name=""/>
        <dsp:cNvSpPr/>
      </dsp:nvSpPr>
      <dsp:spPr>
        <a:xfrm>
          <a:off x="0" y="1382780"/>
          <a:ext cx="10651524" cy="1079325"/>
        </a:xfrm>
        <a:prstGeom prst="round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b="1" kern="1200"/>
            <a:t>Types of Medical Malpractice Cases</a:t>
          </a:r>
        </a:p>
      </dsp:txBody>
      <dsp:txXfrm>
        <a:off x="52688" y="1435468"/>
        <a:ext cx="10546148" cy="973949"/>
      </dsp:txXfrm>
    </dsp:sp>
    <dsp:sp modelId="{9CC9D73E-38F0-7E49-9B45-8135F6C60370}">
      <dsp:nvSpPr>
        <dsp:cNvPr id="0" name=""/>
        <dsp:cNvSpPr/>
      </dsp:nvSpPr>
      <dsp:spPr>
        <a:xfrm>
          <a:off x="0" y="2591705"/>
          <a:ext cx="10651524" cy="1079325"/>
        </a:xfrm>
        <a:prstGeom prst="round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b="1" kern="1200"/>
            <a:t>Causation Instructions</a:t>
          </a:r>
        </a:p>
      </dsp:txBody>
      <dsp:txXfrm>
        <a:off x="52688" y="2644393"/>
        <a:ext cx="10546148" cy="973949"/>
      </dsp:txXfrm>
    </dsp:sp>
    <dsp:sp modelId="{41136062-F687-A241-9F03-728D7D4B5169}">
      <dsp:nvSpPr>
        <dsp:cNvPr id="0" name=""/>
        <dsp:cNvSpPr/>
      </dsp:nvSpPr>
      <dsp:spPr>
        <a:xfrm>
          <a:off x="0" y="3800630"/>
          <a:ext cx="10651524" cy="1079325"/>
        </a:xfrm>
        <a:prstGeom prst="round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b="1" kern="1200"/>
            <a:t>Fact Pattern Analysis</a:t>
          </a:r>
        </a:p>
      </dsp:txBody>
      <dsp:txXfrm>
        <a:off x="52688" y="3853318"/>
        <a:ext cx="10546148" cy="9739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CFA585-B4AD-2540-9875-CE4A5C085E9E}">
      <dsp:nvSpPr>
        <dsp:cNvPr id="0" name=""/>
        <dsp:cNvSpPr/>
      </dsp:nvSpPr>
      <dsp:spPr>
        <a:xfrm>
          <a:off x="42" y="43853"/>
          <a:ext cx="4094077" cy="1028111"/>
        </a:xfrm>
        <a:prstGeom prst="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w="9525" cap="rnd" cmpd="sng" algn="ctr">
          <a:solidFill>
            <a:schemeClr val="accent1">
              <a:hueOff val="0"/>
              <a:satOff val="0"/>
              <a:lumOff val="0"/>
              <a:alphaOff val="0"/>
            </a:schemeClr>
          </a:solidFill>
          <a:prstDash val="solid"/>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0" i="0" kern="1200" dirty="0"/>
            <a:t>Requires a Special Relationship</a:t>
          </a:r>
          <a:endParaRPr lang="en-US" sz="2800" kern="1200" dirty="0"/>
        </a:p>
      </dsp:txBody>
      <dsp:txXfrm>
        <a:off x="42" y="43853"/>
        <a:ext cx="4094077" cy="1028111"/>
      </dsp:txXfrm>
    </dsp:sp>
    <dsp:sp modelId="{09C3DD2F-F140-6E48-B1FD-138304C79845}">
      <dsp:nvSpPr>
        <dsp:cNvPr id="0" name=""/>
        <dsp:cNvSpPr/>
      </dsp:nvSpPr>
      <dsp:spPr>
        <a:xfrm>
          <a:off x="42" y="1071965"/>
          <a:ext cx="4094077" cy="2300481"/>
        </a:xfrm>
        <a:prstGeom prst="rect">
          <a:avLst/>
        </a:prstGeom>
        <a:solidFill>
          <a:schemeClr val="accent1">
            <a:alpha val="90000"/>
            <a:tint val="40000"/>
            <a:hueOff val="0"/>
            <a:satOff val="0"/>
            <a:lumOff val="0"/>
            <a:alphaOff val="0"/>
          </a:schemeClr>
        </a:solidFill>
        <a:ln w="9525" cap="rnd" cmpd="sng" algn="ctr">
          <a:solidFill>
            <a:schemeClr val="accent1">
              <a:alpha val="90000"/>
              <a:tint val="40000"/>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b="0" i="0" kern="1200"/>
            <a:t>Physician/Patient</a:t>
          </a:r>
          <a:endParaRPr lang="en-US" sz="2300" kern="1200"/>
        </a:p>
        <a:p>
          <a:pPr marL="228600" lvl="1" indent="-228600" algn="l" defTabSz="1022350">
            <a:lnSpc>
              <a:spcPct val="90000"/>
            </a:lnSpc>
            <a:spcBef>
              <a:spcPct val="0"/>
            </a:spcBef>
            <a:spcAft>
              <a:spcPct val="15000"/>
            </a:spcAft>
            <a:buChar char="•"/>
          </a:pPr>
          <a:r>
            <a:rPr lang="en-US" sz="2300" b="0" i="0" kern="1200"/>
            <a:t>Nurse/Patient</a:t>
          </a:r>
          <a:endParaRPr lang="en-US" sz="2300" kern="1200"/>
        </a:p>
        <a:p>
          <a:pPr marL="228600" lvl="1" indent="-228600" algn="l" defTabSz="1022350">
            <a:lnSpc>
              <a:spcPct val="90000"/>
            </a:lnSpc>
            <a:spcBef>
              <a:spcPct val="0"/>
            </a:spcBef>
            <a:spcAft>
              <a:spcPct val="15000"/>
            </a:spcAft>
            <a:buChar char="•"/>
          </a:pPr>
          <a:r>
            <a:rPr lang="en-US" sz="2300" b="0" i="0" kern="1200"/>
            <a:t>Surgeon/Patient, etc.</a:t>
          </a:r>
          <a:endParaRPr lang="en-US" sz="2300" kern="1200"/>
        </a:p>
      </dsp:txBody>
      <dsp:txXfrm>
        <a:off x="42" y="1071965"/>
        <a:ext cx="4094077" cy="2300481"/>
      </dsp:txXfrm>
    </dsp:sp>
    <dsp:sp modelId="{C9A44508-88CB-6149-A924-0EC9A52402B7}">
      <dsp:nvSpPr>
        <dsp:cNvPr id="0" name=""/>
        <dsp:cNvSpPr/>
      </dsp:nvSpPr>
      <dsp:spPr>
        <a:xfrm>
          <a:off x="4667291" y="43853"/>
          <a:ext cx="4094077" cy="1028111"/>
        </a:xfrm>
        <a:prstGeom prst="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w="9525" cap="rnd" cmpd="sng" algn="ctr">
          <a:solidFill>
            <a:schemeClr val="accent1">
              <a:hueOff val="0"/>
              <a:satOff val="0"/>
              <a:lumOff val="0"/>
              <a:alphaOff val="0"/>
            </a:schemeClr>
          </a:solidFill>
          <a:prstDash val="solid"/>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i="0" kern="1200" dirty="0"/>
            <a:t>Standard of Care</a:t>
          </a:r>
          <a:endParaRPr lang="en-US" sz="2800" b="1" kern="1200" dirty="0"/>
        </a:p>
      </dsp:txBody>
      <dsp:txXfrm>
        <a:off x="4667291" y="43853"/>
        <a:ext cx="4094077" cy="1028111"/>
      </dsp:txXfrm>
    </dsp:sp>
    <dsp:sp modelId="{9318B488-5141-884D-ACBB-E7F67C9B7D35}">
      <dsp:nvSpPr>
        <dsp:cNvPr id="0" name=""/>
        <dsp:cNvSpPr/>
      </dsp:nvSpPr>
      <dsp:spPr>
        <a:xfrm>
          <a:off x="4667291" y="1071965"/>
          <a:ext cx="4094077" cy="2300481"/>
        </a:xfrm>
        <a:prstGeom prst="rect">
          <a:avLst/>
        </a:prstGeom>
        <a:solidFill>
          <a:schemeClr val="accent1">
            <a:alpha val="90000"/>
            <a:tint val="40000"/>
            <a:hueOff val="0"/>
            <a:satOff val="0"/>
            <a:lumOff val="0"/>
            <a:alphaOff val="0"/>
          </a:schemeClr>
        </a:solidFill>
        <a:ln w="9525" cap="rnd" cmpd="sng" algn="ctr">
          <a:solidFill>
            <a:schemeClr val="accent1">
              <a:alpha val="90000"/>
              <a:tint val="40000"/>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b="0" i="0" kern="1200"/>
            <a:t>What a reasonably prudent professional in like circumstances would do</a:t>
          </a:r>
          <a:endParaRPr lang="en-US" sz="2300" kern="1200"/>
        </a:p>
        <a:p>
          <a:pPr marL="228600" lvl="1" indent="-228600" algn="l" defTabSz="1022350">
            <a:lnSpc>
              <a:spcPct val="90000"/>
            </a:lnSpc>
            <a:spcBef>
              <a:spcPct val="0"/>
            </a:spcBef>
            <a:spcAft>
              <a:spcPct val="15000"/>
            </a:spcAft>
            <a:buChar char="•"/>
          </a:pPr>
          <a:r>
            <a:rPr lang="en-US" sz="2300" b="0" i="0" kern="1200"/>
            <a:t>Requires expert testimony</a:t>
          </a:r>
          <a:endParaRPr lang="en-US" sz="2300" kern="1200"/>
        </a:p>
      </dsp:txBody>
      <dsp:txXfrm>
        <a:off x="4667291" y="1071965"/>
        <a:ext cx="4094077" cy="23004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F746F4-3600-A14B-864B-D13460016239}">
      <dsp:nvSpPr>
        <dsp:cNvPr id="0" name=""/>
        <dsp:cNvSpPr/>
      </dsp:nvSpPr>
      <dsp:spPr>
        <a:xfrm>
          <a:off x="0" y="34869"/>
          <a:ext cx="8761412" cy="767520"/>
        </a:xfrm>
        <a:prstGeom prst="roundRect">
          <a:avLst/>
        </a:prstGeom>
        <a:solidFill>
          <a:schemeClr val="accent3">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t>Deviation from the standard of care</a:t>
          </a:r>
        </a:p>
      </dsp:txBody>
      <dsp:txXfrm>
        <a:off x="37467" y="72336"/>
        <a:ext cx="8686478" cy="692586"/>
      </dsp:txXfrm>
    </dsp:sp>
    <dsp:sp modelId="{9CEF5EAF-F5B5-1842-B26B-B906E751A38E}">
      <dsp:nvSpPr>
        <dsp:cNvPr id="0" name=""/>
        <dsp:cNvSpPr/>
      </dsp:nvSpPr>
      <dsp:spPr>
        <a:xfrm>
          <a:off x="0" y="894549"/>
          <a:ext cx="8761412" cy="767520"/>
        </a:xfrm>
        <a:prstGeom prst="roundRect">
          <a:avLst/>
        </a:prstGeom>
        <a:solidFill>
          <a:schemeClr val="accent3">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t>Requires expert testimony</a:t>
          </a:r>
        </a:p>
      </dsp:txBody>
      <dsp:txXfrm>
        <a:off x="37467" y="932016"/>
        <a:ext cx="8686478" cy="692586"/>
      </dsp:txXfrm>
    </dsp:sp>
    <dsp:sp modelId="{000B5B7A-5674-6B4B-B5A9-642D9E36CC68}">
      <dsp:nvSpPr>
        <dsp:cNvPr id="0" name=""/>
        <dsp:cNvSpPr/>
      </dsp:nvSpPr>
      <dsp:spPr>
        <a:xfrm>
          <a:off x="0" y="1754230"/>
          <a:ext cx="8761412" cy="767520"/>
        </a:xfrm>
        <a:prstGeom prst="roundRect">
          <a:avLst/>
        </a:prstGeom>
        <a:solidFill>
          <a:schemeClr val="accent3">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t>Can be both affirmative and negative</a:t>
          </a:r>
        </a:p>
      </dsp:txBody>
      <dsp:txXfrm>
        <a:off x="37467" y="1791697"/>
        <a:ext cx="8686478" cy="692586"/>
      </dsp:txXfrm>
    </dsp:sp>
    <dsp:sp modelId="{1A0E7514-DE56-E544-96ED-7AE8A309B260}">
      <dsp:nvSpPr>
        <dsp:cNvPr id="0" name=""/>
        <dsp:cNvSpPr/>
      </dsp:nvSpPr>
      <dsp:spPr>
        <a:xfrm>
          <a:off x="0" y="2613910"/>
          <a:ext cx="8761412" cy="767520"/>
        </a:xfrm>
        <a:prstGeom prst="roundRect">
          <a:avLst/>
        </a:prstGeom>
        <a:solidFill>
          <a:schemeClr val="accent3">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t>May involve supervision or oversight</a:t>
          </a:r>
        </a:p>
      </dsp:txBody>
      <dsp:txXfrm>
        <a:off x="37467" y="2651377"/>
        <a:ext cx="8686478" cy="6925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3272A5-3916-9343-9473-066E7D9D7F60}">
      <dsp:nvSpPr>
        <dsp:cNvPr id="0" name=""/>
        <dsp:cNvSpPr/>
      </dsp:nvSpPr>
      <dsp:spPr>
        <a:xfrm>
          <a:off x="0" y="644287"/>
          <a:ext cx="2647155" cy="1588293"/>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Single Cause</a:t>
          </a:r>
        </a:p>
      </dsp:txBody>
      <dsp:txXfrm>
        <a:off x="0" y="644287"/>
        <a:ext cx="2647155" cy="1588293"/>
      </dsp:txXfrm>
    </dsp:sp>
    <dsp:sp modelId="{6894B6C4-A626-BD46-A496-74E61D8738B2}">
      <dsp:nvSpPr>
        <dsp:cNvPr id="0" name=""/>
        <dsp:cNvSpPr/>
      </dsp:nvSpPr>
      <dsp:spPr>
        <a:xfrm>
          <a:off x="2911871" y="644287"/>
          <a:ext cx="2647155" cy="1588293"/>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Multiple Causes</a:t>
          </a:r>
        </a:p>
      </dsp:txBody>
      <dsp:txXfrm>
        <a:off x="2911871" y="644287"/>
        <a:ext cx="2647155" cy="1588293"/>
      </dsp:txXfrm>
    </dsp:sp>
    <dsp:sp modelId="{9693A02E-03E8-FF46-8686-0BB974414C93}">
      <dsp:nvSpPr>
        <dsp:cNvPr id="0" name=""/>
        <dsp:cNvSpPr/>
      </dsp:nvSpPr>
      <dsp:spPr>
        <a:xfrm>
          <a:off x="5823742" y="644287"/>
          <a:ext cx="2647155" cy="1588293"/>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Multiple Sufficient Cause</a:t>
          </a:r>
        </a:p>
      </dsp:txBody>
      <dsp:txXfrm>
        <a:off x="5823742" y="644287"/>
        <a:ext cx="2647155" cy="15882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976F36-B8F4-4231-8BD6-C3A8A8C3F280}">
      <dsp:nvSpPr>
        <dsp:cNvPr id="0" name=""/>
        <dsp:cNvSpPr/>
      </dsp:nvSpPr>
      <dsp:spPr>
        <a:xfrm>
          <a:off x="0" y="607"/>
          <a:ext cx="6214281" cy="14223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127E07-3074-45C2-9777-D6B7429CB0DA}">
      <dsp:nvSpPr>
        <dsp:cNvPr id="0" name=""/>
        <dsp:cNvSpPr/>
      </dsp:nvSpPr>
      <dsp:spPr>
        <a:xfrm>
          <a:off x="430272" y="320645"/>
          <a:ext cx="782314" cy="7823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DE0E0AD-BBEB-4F1C-94DE-D0397DACCD43}">
      <dsp:nvSpPr>
        <dsp:cNvPr id="0" name=""/>
        <dsp:cNvSpPr/>
      </dsp:nvSpPr>
      <dsp:spPr>
        <a:xfrm>
          <a:off x="1642860" y="607"/>
          <a:ext cx="4571420" cy="142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1111250">
            <a:lnSpc>
              <a:spcPct val="90000"/>
            </a:lnSpc>
            <a:spcBef>
              <a:spcPct val="0"/>
            </a:spcBef>
            <a:spcAft>
              <a:spcPct val="35000"/>
            </a:spcAft>
            <a:buNone/>
          </a:pPr>
          <a:r>
            <a:rPr lang="en-US" sz="2500" kern="1200" dirty="0"/>
            <a:t>Lower Court Instructions</a:t>
          </a:r>
        </a:p>
      </dsp:txBody>
      <dsp:txXfrm>
        <a:off x="1642860" y="607"/>
        <a:ext cx="4571420" cy="1422390"/>
      </dsp:txXfrm>
    </dsp:sp>
    <dsp:sp modelId="{BC66AF6D-5293-475A-9DB7-30D477DEF921}">
      <dsp:nvSpPr>
        <dsp:cNvPr id="0" name=""/>
        <dsp:cNvSpPr/>
      </dsp:nvSpPr>
      <dsp:spPr>
        <a:xfrm>
          <a:off x="0" y="1778595"/>
          <a:ext cx="6214281" cy="14223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360D0A-EF7B-417B-B76B-890D4C806C48}">
      <dsp:nvSpPr>
        <dsp:cNvPr id="0" name=""/>
        <dsp:cNvSpPr/>
      </dsp:nvSpPr>
      <dsp:spPr>
        <a:xfrm>
          <a:off x="430272" y="2098633"/>
          <a:ext cx="782314" cy="7823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61C0B28-877F-4AD9-AB46-01C6FF48305B}">
      <dsp:nvSpPr>
        <dsp:cNvPr id="0" name=""/>
        <dsp:cNvSpPr/>
      </dsp:nvSpPr>
      <dsp:spPr>
        <a:xfrm>
          <a:off x="1642860" y="1778595"/>
          <a:ext cx="4571420" cy="142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1111250">
            <a:lnSpc>
              <a:spcPct val="90000"/>
            </a:lnSpc>
            <a:spcBef>
              <a:spcPct val="0"/>
            </a:spcBef>
            <a:spcAft>
              <a:spcPct val="35000"/>
            </a:spcAft>
            <a:buNone/>
          </a:pPr>
          <a:r>
            <a:rPr lang="en-US" sz="2500" i="1" kern="1200" dirty="0" err="1"/>
            <a:t>Doull</a:t>
          </a:r>
          <a:r>
            <a:rPr lang="en-US" sz="2500" kern="1200" dirty="0"/>
            <a:t> Instructions</a:t>
          </a:r>
        </a:p>
      </dsp:txBody>
      <dsp:txXfrm>
        <a:off x="1642860" y="1778595"/>
        <a:ext cx="4571420" cy="1422390"/>
      </dsp:txXfrm>
    </dsp:sp>
    <dsp:sp modelId="{BA0733D7-48B3-447D-B346-D85CD511211A}">
      <dsp:nvSpPr>
        <dsp:cNvPr id="0" name=""/>
        <dsp:cNvSpPr/>
      </dsp:nvSpPr>
      <dsp:spPr>
        <a:xfrm>
          <a:off x="0" y="3556583"/>
          <a:ext cx="6214281" cy="14223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29FEA4-68D2-4736-8E49-1270000F02B2}">
      <dsp:nvSpPr>
        <dsp:cNvPr id="0" name=""/>
        <dsp:cNvSpPr/>
      </dsp:nvSpPr>
      <dsp:spPr>
        <a:xfrm>
          <a:off x="430272" y="3876620"/>
          <a:ext cx="782314" cy="7823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58073EC-2932-4074-96FB-7E45C3E72CDF}">
      <dsp:nvSpPr>
        <dsp:cNvPr id="0" name=""/>
        <dsp:cNvSpPr/>
      </dsp:nvSpPr>
      <dsp:spPr>
        <a:xfrm>
          <a:off x="1642860" y="3556583"/>
          <a:ext cx="4571420" cy="142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1111250">
            <a:lnSpc>
              <a:spcPct val="90000"/>
            </a:lnSpc>
            <a:spcBef>
              <a:spcPct val="0"/>
            </a:spcBef>
            <a:spcAft>
              <a:spcPct val="35000"/>
            </a:spcAft>
            <a:buNone/>
          </a:pPr>
          <a:r>
            <a:rPr lang="en-US" sz="2500" kern="1200"/>
            <a:t>MCLE Instructions</a:t>
          </a:r>
        </a:p>
      </dsp:txBody>
      <dsp:txXfrm>
        <a:off x="1642860" y="3556583"/>
        <a:ext cx="4571420" cy="142239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FD5B2C-88AB-497E-AB0B-A9FB4821F915}">
      <dsp:nvSpPr>
        <dsp:cNvPr id="0" name=""/>
        <dsp:cNvSpPr/>
      </dsp:nvSpPr>
      <dsp:spPr>
        <a:xfrm>
          <a:off x="0" y="417"/>
          <a:ext cx="8761412" cy="97584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3664D3-A4BF-4711-BE57-78A2B77C6195}">
      <dsp:nvSpPr>
        <dsp:cNvPr id="0" name=""/>
        <dsp:cNvSpPr/>
      </dsp:nvSpPr>
      <dsp:spPr>
        <a:xfrm>
          <a:off x="295193" y="219982"/>
          <a:ext cx="536716" cy="53671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B2C37A-A6B7-4818-8BC9-0A1DCB8BB6C0}">
      <dsp:nvSpPr>
        <dsp:cNvPr id="0" name=""/>
        <dsp:cNvSpPr/>
      </dsp:nvSpPr>
      <dsp:spPr>
        <a:xfrm>
          <a:off x="1127103" y="0"/>
          <a:ext cx="7634308" cy="975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277" tIns="103277" rIns="103277" bIns="103277" numCol="1" spcCol="1270" anchor="ctr" anchorCtr="0">
          <a:noAutofit/>
        </a:bodyPr>
        <a:lstStyle/>
        <a:p>
          <a:pPr marL="0" lvl="0" indent="0" algn="l" defTabSz="1111250">
            <a:lnSpc>
              <a:spcPct val="100000"/>
            </a:lnSpc>
            <a:spcBef>
              <a:spcPct val="0"/>
            </a:spcBef>
            <a:spcAft>
              <a:spcPct val="35000"/>
            </a:spcAft>
            <a:buNone/>
          </a:pPr>
          <a:r>
            <a:rPr lang="en-US" sz="2500" b="1" kern="1200" dirty="0"/>
            <a:t>Focused on but-for causation</a:t>
          </a:r>
        </a:p>
      </dsp:txBody>
      <dsp:txXfrm>
        <a:off x="1127103" y="0"/>
        <a:ext cx="7634308" cy="975847"/>
      </dsp:txXfrm>
    </dsp:sp>
    <dsp:sp modelId="{89C2D965-EF91-45D1-A7A4-BEAEAFEC38C2}">
      <dsp:nvSpPr>
        <dsp:cNvPr id="0" name=""/>
        <dsp:cNvSpPr/>
      </dsp:nvSpPr>
      <dsp:spPr>
        <a:xfrm>
          <a:off x="0" y="1220226"/>
          <a:ext cx="8761412" cy="97584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4044AD-87EF-484B-994E-74EF5F13C283}">
      <dsp:nvSpPr>
        <dsp:cNvPr id="0" name=""/>
        <dsp:cNvSpPr/>
      </dsp:nvSpPr>
      <dsp:spPr>
        <a:xfrm>
          <a:off x="295193" y="1439791"/>
          <a:ext cx="536716" cy="53671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C1F65C-BF09-4ACD-8CC2-F847D6A86C6F}">
      <dsp:nvSpPr>
        <dsp:cNvPr id="0" name=""/>
        <dsp:cNvSpPr/>
      </dsp:nvSpPr>
      <dsp:spPr>
        <a:xfrm>
          <a:off x="1127103" y="1220226"/>
          <a:ext cx="7634308" cy="975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277" tIns="103277" rIns="103277" bIns="103277" numCol="1" spcCol="1270" anchor="ctr" anchorCtr="0">
          <a:noAutofit/>
        </a:bodyPr>
        <a:lstStyle/>
        <a:p>
          <a:pPr marL="0" lvl="0" indent="0" algn="l" defTabSz="1111250">
            <a:lnSpc>
              <a:spcPct val="100000"/>
            </a:lnSpc>
            <a:spcBef>
              <a:spcPct val="0"/>
            </a:spcBef>
            <a:spcAft>
              <a:spcPct val="35000"/>
            </a:spcAft>
            <a:buNone/>
          </a:pPr>
          <a:r>
            <a:rPr lang="en-US" sz="2500" b="1" kern="1200" dirty="0"/>
            <a:t>Rejected substantial factor causation</a:t>
          </a:r>
        </a:p>
      </dsp:txBody>
      <dsp:txXfrm>
        <a:off x="1127103" y="1220226"/>
        <a:ext cx="7634308" cy="975847"/>
      </dsp:txXfrm>
    </dsp:sp>
    <dsp:sp modelId="{61B2CDA4-7C91-4D18-9B47-EB7B051D5FBF}">
      <dsp:nvSpPr>
        <dsp:cNvPr id="0" name=""/>
        <dsp:cNvSpPr/>
      </dsp:nvSpPr>
      <dsp:spPr>
        <a:xfrm>
          <a:off x="0" y="2440035"/>
          <a:ext cx="8761412" cy="97584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00BB4A-A924-42E3-9AE9-5030C46A9886}">
      <dsp:nvSpPr>
        <dsp:cNvPr id="0" name=""/>
        <dsp:cNvSpPr/>
      </dsp:nvSpPr>
      <dsp:spPr>
        <a:xfrm>
          <a:off x="295193" y="2659601"/>
          <a:ext cx="536716" cy="53671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027766-B438-467C-B4B4-674C2CA89533}">
      <dsp:nvSpPr>
        <dsp:cNvPr id="0" name=""/>
        <dsp:cNvSpPr/>
      </dsp:nvSpPr>
      <dsp:spPr>
        <a:xfrm>
          <a:off x="1127103" y="2440035"/>
          <a:ext cx="7634308" cy="975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277" tIns="103277" rIns="103277" bIns="103277" numCol="1" spcCol="1270" anchor="ctr" anchorCtr="0">
          <a:noAutofit/>
        </a:bodyPr>
        <a:lstStyle/>
        <a:p>
          <a:pPr marL="0" lvl="0" indent="0" algn="l" defTabSz="1111250">
            <a:lnSpc>
              <a:spcPct val="100000"/>
            </a:lnSpc>
            <a:spcBef>
              <a:spcPct val="0"/>
            </a:spcBef>
            <a:spcAft>
              <a:spcPct val="35000"/>
            </a:spcAft>
            <a:buNone/>
          </a:pPr>
          <a:r>
            <a:rPr lang="en-US" sz="2500" b="1" kern="1200" dirty="0"/>
            <a:t>Contemplated the possibility of multiple causes</a:t>
          </a:r>
        </a:p>
      </dsp:txBody>
      <dsp:txXfrm>
        <a:off x="1127103" y="2440035"/>
        <a:ext cx="7634308" cy="97584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4673D-AFA5-AD49-BBA5-7EA9A8F2D3E4}">
      <dsp:nvSpPr>
        <dsp:cNvPr id="0" name=""/>
        <dsp:cNvSpPr/>
      </dsp:nvSpPr>
      <dsp:spPr>
        <a:xfrm>
          <a:off x="0" y="21779"/>
          <a:ext cx="6452838" cy="1284659"/>
        </a:xfrm>
        <a:prstGeom prst="round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a:t>The trial judge’s instructions illustrate one of the main issues addressed by </a:t>
          </a:r>
          <a:r>
            <a:rPr lang="en-US" sz="1800" b="0" i="0" u="sng" kern="1200"/>
            <a:t>Doull</a:t>
          </a:r>
          <a:r>
            <a:rPr lang="en-US" sz="1800" b="0" i="0" kern="1200"/>
            <a:t> and the Restatement (Third) of Torts: combining the concepts of legal and factual cause – leading to confusion</a:t>
          </a:r>
          <a:endParaRPr lang="en-US" sz="1800" kern="1200"/>
        </a:p>
      </dsp:txBody>
      <dsp:txXfrm>
        <a:off x="62712" y="84491"/>
        <a:ext cx="6327414" cy="1159235"/>
      </dsp:txXfrm>
    </dsp:sp>
    <dsp:sp modelId="{53AF7893-D9E2-6545-A7EF-2B2EAE4F5416}">
      <dsp:nvSpPr>
        <dsp:cNvPr id="0" name=""/>
        <dsp:cNvSpPr/>
      </dsp:nvSpPr>
      <dsp:spPr>
        <a:xfrm>
          <a:off x="0" y="1358279"/>
          <a:ext cx="6452838" cy="1284659"/>
        </a:xfrm>
        <a:prstGeom prst="roundRect">
          <a:avLst/>
        </a:prstGeom>
        <a:solidFill>
          <a:schemeClr val="accent4">
            <a:hueOff val="-355548"/>
            <a:satOff val="-4259"/>
            <a:lumOff val="117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a:t>Legal cause is mentioned approximately a dozen times in the jury instructions</a:t>
          </a:r>
          <a:endParaRPr lang="en-US" sz="1800" kern="1200"/>
        </a:p>
      </dsp:txBody>
      <dsp:txXfrm>
        <a:off x="62712" y="1420991"/>
        <a:ext cx="6327414" cy="1159235"/>
      </dsp:txXfrm>
    </dsp:sp>
    <dsp:sp modelId="{9D51A90B-931A-3142-8706-8677ADFAD22E}">
      <dsp:nvSpPr>
        <dsp:cNvPr id="0" name=""/>
        <dsp:cNvSpPr/>
      </dsp:nvSpPr>
      <dsp:spPr>
        <a:xfrm>
          <a:off x="0" y="2694778"/>
          <a:ext cx="6452838" cy="1284659"/>
        </a:xfrm>
        <a:prstGeom prst="roundRect">
          <a:avLst/>
        </a:prstGeom>
        <a:solidFill>
          <a:schemeClr val="accent4">
            <a:hueOff val="-711096"/>
            <a:satOff val="-8517"/>
            <a:lumOff val="235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a:t>Legal cause was also used on the Special Verdict Slip </a:t>
          </a:r>
          <a:endParaRPr lang="en-US" sz="1800" kern="1200"/>
        </a:p>
      </dsp:txBody>
      <dsp:txXfrm>
        <a:off x="62712" y="2757490"/>
        <a:ext cx="6327414" cy="1159235"/>
      </dsp:txXfrm>
    </dsp:sp>
    <dsp:sp modelId="{C0C0A622-A3FC-3842-9A7A-358F5168F7D7}">
      <dsp:nvSpPr>
        <dsp:cNvPr id="0" name=""/>
        <dsp:cNvSpPr/>
      </dsp:nvSpPr>
      <dsp:spPr>
        <a:xfrm>
          <a:off x="0" y="4031278"/>
          <a:ext cx="6452838" cy="1284659"/>
        </a:xfrm>
        <a:prstGeom prst="roundRect">
          <a:avLst/>
        </a:prstGeom>
        <a:solidFill>
          <a:schemeClr val="accent4">
            <a:hueOff val="-1066644"/>
            <a:satOff val="-12776"/>
            <a:lumOff val="353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a:t>Did not make a difference in the outcome</a:t>
          </a:r>
          <a:endParaRPr lang="en-US" sz="1800" kern="1200"/>
        </a:p>
      </dsp:txBody>
      <dsp:txXfrm>
        <a:off x="62712" y="4093990"/>
        <a:ext cx="6327414" cy="115923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2C249A-76C5-1848-9E2A-0A143E5CDABD}">
      <dsp:nvSpPr>
        <dsp:cNvPr id="0" name=""/>
        <dsp:cNvSpPr/>
      </dsp:nvSpPr>
      <dsp:spPr>
        <a:xfrm>
          <a:off x="0" y="3367661"/>
          <a:ext cx="10170710" cy="1105341"/>
        </a:xfrm>
        <a:prstGeom prst="rect">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Legal cause “means that the harm must have been ‘within the scope of the foreseeable risk arising from the negligent conduct.’” </a:t>
          </a:r>
          <a:r>
            <a:rPr lang="en-US" sz="2000" u="sng" kern="1200"/>
            <a:t>Doull</a:t>
          </a:r>
          <a:r>
            <a:rPr lang="en-US" sz="2000" kern="1200"/>
            <a:t>, 487 Mass. at *4, </a:t>
          </a:r>
          <a:r>
            <a:rPr lang="en-US" sz="2000" u="sng" kern="1200"/>
            <a:t>citing</a:t>
          </a:r>
          <a:r>
            <a:rPr lang="en-US" sz="2000" u="none" kern="1200"/>
            <a:t>,</a:t>
          </a:r>
          <a:r>
            <a:rPr lang="en-US" sz="2000" kern="1200"/>
            <a:t> </a:t>
          </a:r>
          <a:r>
            <a:rPr lang="en-US" sz="2000" u="sng" kern="1200"/>
            <a:t>Leavitt v. Brockton Hospital</a:t>
          </a:r>
          <a:r>
            <a:rPr lang="en-US" sz="2000" kern="1200"/>
            <a:t>, 454 Mass. 37, 45 (2009).</a:t>
          </a:r>
          <a:endParaRPr lang="en-US" sz="2000" kern="1200" dirty="0"/>
        </a:p>
      </dsp:txBody>
      <dsp:txXfrm>
        <a:off x="0" y="3367661"/>
        <a:ext cx="10170710" cy="1105341"/>
      </dsp:txXfrm>
    </dsp:sp>
    <dsp:sp modelId="{C36E0CE5-BA10-7645-B178-95B60520E6BF}">
      <dsp:nvSpPr>
        <dsp:cNvPr id="0" name=""/>
        <dsp:cNvSpPr/>
      </dsp:nvSpPr>
      <dsp:spPr>
        <a:xfrm rot="10800000">
          <a:off x="0" y="1684226"/>
          <a:ext cx="10170710" cy="1700015"/>
        </a:xfrm>
        <a:prstGeom prst="upArrowCallout">
          <a:avLst/>
        </a:prstGeom>
        <a:gradFill rotWithShape="0">
          <a:gsLst>
            <a:gs pos="0">
              <a:schemeClr val="accent4">
                <a:hueOff val="-533322"/>
                <a:satOff val="-6388"/>
                <a:lumOff val="1765"/>
                <a:alphaOff val="0"/>
                <a:tint val="98000"/>
                <a:lumMod val="114000"/>
              </a:schemeClr>
            </a:gs>
            <a:gs pos="100000">
              <a:schemeClr val="accent4">
                <a:hueOff val="-533322"/>
                <a:satOff val="-6388"/>
                <a:lumOff val="1765"/>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“in the majority of negligence cases, the jury should be instructed on </a:t>
          </a:r>
          <a:r>
            <a:rPr lang="en-US" sz="2000" b="1" i="1" kern="1200"/>
            <a:t>factual cause </a:t>
          </a:r>
          <a:r>
            <a:rPr lang="en-US" sz="2000" kern="1200"/>
            <a:t>using a </a:t>
          </a:r>
          <a:r>
            <a:rPr lang="en-US" sz="2000" b="1" i="1" kern="1200"/>
            <a:t>but-for</a:t>
          </a:r>
          <a:r>
            <a:rPr lang="en-US" sz="2000" kern="1200"/>
            <a:t> standard as well as </a:t>
          </a:r>
          <a:r>
            <a:rPr lang="en-US" sz="2000" b="1" i="1" kern="1200"/>
            <a:t>legal causation</a:t>
          </a:r>
          <a:r>
            <a:rPr lang="en-US" sz="2000" kern="1200"/>
            <a:t>.” </a:t>
          </a:r>
          <a:r>
            <a:rPr lang="en-US" sz="2000" u="sng" kern="1200"/>
            <a:t>Doull v. Foster</a:t>
          </a:r>
          <a:r>
            <a:rPr lang="en-US" sz="2000" kern="1200"/>
            <a:t>, 487 Mass. *1, *9 (2021)(emphasis added).</a:t>
          </a:r>
          <a:endParaRPr lang="en-US" sz="2000" kern="1200" dirty="0"/>
        </a:p>
      </dsp:txBody>
      <dsp:txXfrm rot="10800000">
        <a:off x="0" y="1684226"/>
        <a:ext cx="10170710" cy="1104619"/>
      </dsp:txXfrm>
    </dsp:sp>
    <dsp:sp modelId="{0AB452C3-2ACB-0043-B969-6012FCE30EB4}">
      <dsp:nvSpPr>
        <dsp:cNvPr id="0" name=""/>
        <dsp:cNvSpPr/>
      </dsp:nvSpPr>
      <dsp:spPr>
        <a:xfrm rot="10800000">
          <a:off x="0" y="8117"/>
          <a:ext cx="10170710" cy="1700015"/>
        </a:xfrm>
        <a:prstGeom prst="upArrowCallout">
          <a:avLst/>
        </a:prstGeom>
        <a:gradFill rotWithShape="0">
          <a:gsLst>
            <a:gs pos="0">
              <a:schemeClr val="accent4">
                <a:hueOff val="-1066644"/>
                <a:satOff val="-12776"/>
                <a:lumOff val="3530"/>
                <a:alphaOff val="0"/>
                <a:tint val="98000"/>
                <a:lumMod val="114000"/>
              </a:schemeClr>
            </a:gs>
            <a:gs pos="100000">
              <a:schemeClr val="accent4">
                <a:hueOff val="-1066644"/>
                <a:satOff val="-12776"/>
                <a:lumOff val="353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12928" tIns="312928" rIns="312928" bIns="312928" numCol="1" spcCol="1270" anchor="ctr" anchorCtr="0">
          <a:noAutofit/>
        </a:bodyPr>
        <a:lstStyle/>
        <a:p>
          <a:pPr marL="0" lvl="0" indent="0" algn="ctr" defTabSz="1955800">
            <a:lnSpc>
              <a:spcPct val="90000"/>
            </a:lnSpc>
            <a:spcBef>
              <a:spcPct val="0"/>
            </a:spcBef>
            <a:spcAft>
              <a:spcPct val="35000"/>
            </a:spcAft>
            <a:buNone/>
          </a:pPr>
          <a:r>
            <a:rPr lang="en-US" sz="4400" b="1" u="sng" kern="1200" dirty="0"/>
            <a:t>Single Cause</a:t>
          </a:r>
          <a:endParaRPr lang="en-US" sz="4400" kern="1200" dirty="0"/>
        </a:p>
      </dsp:txBody>
      <dsp:txXfrm rot="10800000">
        <a:off x="0" y="8117"/>
        <a:ext cx="10170710" cy="1104619"/>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7F0376-CEEB-7B43-A392-3D027AB6C738}" type="datetimeFigureOut">
              <a:rPr lang="en-US" smtClean="0"/>
              <a:t>4/12/21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969923-0D35-C546-9FB4-EACEC841E25B}" type="slidenum">
              <a:rPr lang="en-US" smtClean="0"/>
              <a:t>‹#›</a:t>
            </a:fld>
            <a:endParaRPr lang="en-US"/>
          </a:p>
        </p:txBody>
      </p:sp>
    </p:spTree>
    <p:extLst>
      <p:ext uri="{BB962C8B-B14F-4D97-AF65-F5344CB8AC3E}">
        <p14:creationId xmlns:p14="http://schemas.microsoft.com/office/powerpoint/2010/main" val="2708187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DCD2C3-01D9-1E47-8285-8258310F8AEA}" type="slidenum">
              <a:rPr lang="en-US" smtClean="0"/>
              <a:t>20</a:t>
            </a:fld>
            <a:endParaRPr lang="en-US"/>
          </a:p>
        </p:txBody>
      </p:sp>
    </p:spTree>
    <p:extLst>
      <p:ext uri="{BB962C8B-B14F-4D97-AF65-F5344CB8AC3E}">
        <p14:creationId xmlns:p14="http://schemas.microsoft.com/office/powerpoint/2010/main" val="1982683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33F0AD-1BAF-444A-9D94-47A37A8D46AB}" type="slidenum">
              <a:rPr lang="en-US" smtClean="0"/>
              <a:t>36</a:t>
            </a:fld>
            <a:endParaRPr lang="en-US"/>
          </a:p>
        </p:txBody>
      </p:sp>
    </p:spTree>
    <p:extLst>
      <p:ext uri="{BB962C8B-B14F-4D97-AF65-F5344CB8AC3E}">
        <p14:creationId xmlns:p14="http://schemas.microsoft.com/office/powerpoint/2010/main" val="3147041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33F0AD-1BAF-444A-9D94-47A37A8D46AB}" type="slidenum">
              <a:rPr lang="en-US" smtClean="0"/>
              <a:t>41</a:t>
            </a:fld>
            <a:endParaRPr lang="en-US"/>
          </a:p>
        </p:txBody>
      </p:sp>
    </p:spTree>
    <p:extLst>
      <p:ext uri="{BB962C8B-B14F-4D97-AF65-F5344CB8AC3E}">
        <p14:creationId xmlns:p14="http://schemas.microsoft.com/office/powerpoint/2010/main" val="794575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33F0AD-1BAF-444A-9D94-47A37A8D46AB}" type="slidenum">
              <a:rPr lang="en-US" smtClean="0"/>
              <a:t>42</a:t>
            </a:fld>
            <a:endParaRPr lang="en-US"/>
          </a:p>
        </p:txBody>
      </p:sp>
    </p:spTree>
    <p:extLst>
      <p:ext uri="{BB962C8B-B14F-4D97-AF65-F5344CB8AC3E}">
        <p14:creationId xmlns:p14="http://schemas.microsoft.com/office/powerpoint/2010/main" val="1967908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33F0AD-1BAF-444A-9D94-47A37A8D46AB}" type="slidenum">
              <a:rPr lang="en-US" smtClean="0"/>
              <a:t>44</a:t>
            </a:fld>
            <a:endParaRPr lang="en-US"/>
          </a:p>
        </p:txBody>
      </p:sp>
    </p:spTree>
    <p:extLst>
      <p:ext uri="{BB962C8B-B14F-4D97-AF65-F5344CB8AC3E}">
        <p14:creationId xmlns:p14="http://schemas.microsoft.com/office/powerpoint/2010/main" val="4057880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33F0AD-1BAF-444A-9D94-47A37A8D46AB}" type="slidenum">
              <a:rPr lang="en-US" smtClean="0"/>
              <a:t>49</a:t>
            </a:fld>
            <a:endParaRPr lang="en-US"/>
          </a:p>
        </p:txBody>
      </p:sp>
    </p:spTree>
    <p:extLst>
      <p:ext uri="{BB962C8B-B14F-4D97-AF65-F5344CB8AC3E}">
        <p14:creationId xmlns:p14="http://schemas.microsoft.com/office/powerpoint/2010/main" val="1472052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33F0AD-1BAF-444A-9D94-47A37A8D46AB}" type="slidenum">
              <a:rPr lang="en-US" smtClean="0"/>
              <a:t>50</a:t>
            </a:fld>
            <a:endParaRPr lang="en-US"/>
          </a:p>
        </p:txBody>
      </p:sp>
    </p:spTree>
    <p:extLst>
      <p:ext uri="{BB962C8B-B14F-4D97-AF65-F5344CB8AC3E}">
        <p14:creationId xmlns:p14="http://schemas.microsoft.com/office/powerpoint/2010/main" val="1102257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33F0AD-1BAF-444A-9D94-47A37A8D46AB}" type="slidenum">
              <a:rPr lang="en-US" smtClean="0"/>
              <a:t>51</a:t>
            </a:fld>
            <a:endParaRPr lang="en-US"/>
          </a:p>
        </p:txBody>
      </p:sp>
    </p:spTree>
    <p:extLst>
      <p:ext uri="{BB962C8B-B14F-4D97-AF65-F5344CB8AC3E}">
        <p14:creationId xmlns:p14="http://schemas.microsoft.com/office/powerpoint/2010/main" val="3724720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DCD2C3-01D9-1E47-8285-8258310F8AEA}" type="slidenum">
              <a:rPr lang="en-US" smtClean="0"/>
              <a:t>53</a:t>
            </a:fld>
            <a:endParaRPr lang="en-US"/>
          </a:p>
        </p:txBody>
      </p:sp>
    </p:spTree>
    <p:extLst>
      <p:ext uri="{BB962C8B-B14F-4D97-AF65-F5344CB8AC3E}">
        <p14:creationId xmlns:p14="http://schemas.microsoft.com/office/powerpoint/2010/main" val="3794092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DCD2C3-01D9-1E47-8285-8258310F8AEA}" type="slidenum">
              <a:rPr lang="en-US" smtClean="0"/>
              <a:t>54</a:t>
            </a:fld>
            <a:endParaRPr lang="en-US"/>
          </a:p>
        </p:txBody>
      </p:sp>
    </p:spTree>
    <p:extLst>
      <p:ext uri="{BB962C8B-B14F-4D97-AF65-F5344CB8AC3E}">
        <p14:creationId xmlns:p14="http://schemas.microsoft.com/office/powerpoint/2010/main" val="3915739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33F0AD-1BAF-444A-9D94-47A37A8D46AB}" type="slidenum">
              <a:rPr lang="en-US" smtClean="0"/>
              <a:t>23</a:t>
            </a:fld>
            <a:endParaRPr lang="en-US"/>
          </a:p>
        </p:txBody>
      </p:sp>
    </p:spTree>
    <p:extLst>
      <p:ext uri="{BB962C8B-B14F-4D97-AF65-F5344CB8AC3E}">
        <p14:creationId xmlns:p14="http://schemas.microsoft.com/office/powerpoint/2010/main" val="913195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33F0AD-1BAF-444A-9D94-47A37A8D46AB}" type="slidenum">
              <a:rPr lang="en-US" smtClean="0"/>
              <a:t>25</a:t>
            </a:fld>
            <a:endParaRPr lang="en-US"/>
          </a:p>
        </p:txBody>
      </p:sp>
    </p:spTree>
    <p:extLst>
      <p:ext uri="{BB962C8B-B14F-4D97-AF65-F5344CB8AC3E}">
        <p14:creationId xmlns:p14="http://schemas.microsoft.com/office/powerpoint/2010/main" val="1087078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endParaRPr lang="en-US" dirty="0"/>
          </a:p>
        </p:txBody>
      </p:sp>
      <p:sp>
        <p:nvSpPr>
          <p:cNvPr id="4" name="Slide Number Placeholder 3"/>
          <p:cNvSpPr>
            <a:spLocks noGrp="1"/>
          </p:cNvSpPr>
          <p:nvPr>
            <p:ph type="sldNum" sz="quarter" idx="5"/>
          </p:nvPr>
        </p:nvSpPr>
        <p:spPr/>
        <p:txBody>
          <a:bodyPr/>
          <a:lstStyle/>
          <a:p>
            <a:fld id="{7B33F0AD-1BAF-444A-9D94-47A37A8D46AB}" type="slidenum">
              <a:rPr lang="en-US" smtClean="0"/>
              <a:t>27</a:t>
            </a:fld>
            <a:endParaRPr lang="en-US"/>
          </a:p>
        </p:txBody>
      </p:sp>
    </p:spTree>
    <p:extLst>
      <p:ext uri="{BB962C8B-B14F-4D97-AF65-F5344CB8AC3E}">
        <p14:creationId xmlns:p14="http://schemas.microsoft.com/office/powerpoint/2010/main" val="13543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33F0AD-1BAF-444A-9D94-47A37A8D46AB}" type="slidenum">
              <a:rPr lang="en-US" smtClean="0"/>
              <a:t>28</a:t>
            </a:fld>
            <a:endParaRPr lang="en-US"/>
          </a:p>
        </p:txBody>
      </p:sp>
    </p:spTree>
    <p:extLst>
      <p:ext uri="{BB962C8B-B14F-4D97-AF65-F5344CB8AC3E}">
        <p14:creationId xmlns:p14="http://schemas.microsoft.com/office/powerpoint/2010/main" val="3925021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33F0AD-1BAF-444A-9D94-47A37A8D46AB}" type="slidenum">
              <a:rPr lang="en-US" smtClean="0"/>
              <a:t>29</a:t>
            </a:fld>
            <a:endParaRPr lang="en-US"/>
          </a:p>
        </p:txBody>
      </p:sp>
    </p:spTree>
    <p:extLst>
      <p:ext uri="{BB962C8B-B14F-4D97-AF65-F5344CB8AC3E}">
        <p14:creationId xmlns:p14="http://schemas.microsoft.com/office/powerpoint/2010/main" val="1672931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33F0AD-1BAF-444A-9D94-47A37A8D46AB}" type="slidenum">
              <a:rPr lang="en-US" smtClean="0"/>
              <a:t>30</a:t>
            </a:fld>
            <a:endParaRPr lang="en-US"/>
          </a:p>
        </p:txBody>
      </p:sp>
    </p:spTree>
    <p:extLst>
      <p:ext uri="{BB962C8B-B14F-4D97-AF65-F5344CB8AC3E}">
        <p14:creationId xmlns:p14="http://schemas.microsoft.com/office/powerpoint/2010/main" val="67736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33F0AD-1BAF-444A-9D94-47A37A8D46AB}" type="slidenum">
              <a:rPr lang="en-US" smtClean="0"/>
              <a:t>34</a:t>
            </a:fld>
            <a:endParaRPr lang="en-US"/>
          </a:p>
        </p:txBody>
      </p:sp>
    </p:spTree>
    <p:extLst>
      <p:ext uri="{BB962C8B-B14F-4D97-AF65-F5344CB8AC3E}">
        <p14:creationId xmlns:p14="http://schemas.microsoft.com/office/powerpoint/2010/main" val="3255621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33F0AD-1BAF-444A-9D94-47A37A8D46AB}" type="slidenum">
              <a:rPr lang="en-US" smtClean="0"/>
              <a:t>35</a:t>
            </a:fld>
            <a:endParaRPr lang="en-US"/>
          </a:p>
        </p:txBody>
      </p:sp>
    </p:spTree>
    <p:extLst>
      <p:ext uri="{BB962C8B-B14F-4D97-AF65-F5344CB8AC3E}">
        <p14:creationId xmlns:p14="http://schemas.microsoft.com/office/powerpoint/2010/main" val="4190237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4/12/21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246840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4/12/21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061979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4/12/21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575445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4/12/21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85787624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4/12/21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875662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4/12/21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737844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4/12/21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296253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4/12/21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49207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4/12/21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7081522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A2F725-0294-D842-B03E-2D4F899B6D0D}" type="datetimeFigureOut">
              <a:rPr lang="en-US" smtClean="0"/>
              <a:t>4/12/21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410A01-15F2-9F46-ADA8-F5ED22D63BEA}" type="slidenum">
              <a:rPr lang="en-US" smtClean="0"/>
              <a:t>‹#›</a:t>
            </a:fld>
            <a:endParaRPr lang="en-US"/>
          </a:p>
        </p:txBody>
      </p:sp>
    </p:spTree>
    <p:extLst>
      <p:ext uri="{BB962C8B-B14F-4D97-AF65-F5344CB8AC3E}">
        <p14:creationId xmlns:p14="http://schemas.microsoft.com/office/powerpoint/2010/main" val="30348939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4AAD347D-5ACD-4C99-B74B-A9C85AD731AF}" type="datetimeFigureOut">
              <a:rPr lang="en-US" smtClean="0"/>
              <a:t>4/12/21</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en-US"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4264217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4/12/21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0297369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4/12/21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1466707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4/12/21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91459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4/12/21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593648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4/12/21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123248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4/12/21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1608822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4/12/21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1522880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4/12/21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8269047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4/12/21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8458031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4/12/21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9495210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4/12/21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21145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4/12/21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423257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4/12/21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524266588"/>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4/12/21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3974802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509A250-FF31-4206-8172-F9D3106AACB1}" type="datetimeFigureOut">
              <a:rPr lang="en-US" smtClean="0"/>
              <a:t>4/12/21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2055599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509A250-FF31-4206-8172-F9D3106AACB1}" type="datetimeFigureOut">
              <a:rPr lang="en-US" smtClean="0"/>
              <a:t>4/12/21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5926324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4/12/21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5274360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4/12/21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3197939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1_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A2F725-0294-D842-B03E-2D4F899B6D0D}" type="datetimeFigureOut">
              <a:rPr lang="en-US" smtClean="0"/>
              <a:t>4/12/21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410A01-15F2-9F46-ADA8-F5ED22D63BEA}" type="slidenum">
              <a:rPr lang="en-US" smtClean="0"/>
              <a:t>‹#›</a:t>
            </a:fld>
            <a:endParaRPr lang="en-US"/>
          </a:p>
        </p:txBody>
      </p:sp>
    </p:spTree>
    <p:extLst>
      <p:ext uri="{BB962C8B-B14F-4D97-AF65-F5344CB8AC3E}">
        <p14:creationId xmlns:p14="http://schemas.microsoft.com/office/powerpoint/2010/main" val="1801170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4/12/21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399725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4/12/21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622439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smtClean="0"/>
              <a:t>4/12/21</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889559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4/12/21</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680690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smtClean="0"/>
              <a:t>4/12/21</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105588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4/12/21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867058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1.jpe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smtClean="0"/>
              <a:t>4/12/21</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3280525573"/>
      </p:ext>
    </p:extLst>
  </p:cSld>
  <p:clrMap bg1="dk1" tx1="lt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20">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4AAD347D-5ACD-4C99-B74B-A9C85AD731AF}" type="datetimeFigureOut">
              <a:rPr lang="en-US" smtClean="0"/>
              <a:t>4/12/21</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dirty="0"/>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297232527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7.jpeg"/><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0.png"/><Relationship Id="rId2" Type="http://schemas.openxmlformats.org/officeDocument/2006/relationships/diagramData" Target="../diagrams/data5.xml"/><Relationship Id="rId1" Type="http://schemas.openxmlformats.org/officeDocument/2006/relationships/slideLayout" Target="../slideLayouts/slideLayout2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7.png"/><Relationship Id="rId2" Type="http://schemas.openxmlformats.org/officeDocument/2006/relationships/diagramData" Target="../diagrams/data6.xml"/><Relationship Id="rId1" Type="http://schemas.openxmlformats.org/officeDocument/2006/relationships/slideLayout" Target="../slideLayouts/slideLayout3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29.sv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31.sv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image" Target="../media/image31.svg"/></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0.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0.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0.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49.png"/><Relationship Id="rId2" Type="http://schemas.openxmlformats.org/officeDocument/2006/relationships/diagramData" Target="../diagrams/data13.xml"/><Relationship Id="rId1" Type="http://schemas.openxmlformats.org/officeDocument/2006/relationships/slideLayout" Target="../slideLayouts/slideLayout20.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7.xml"/><Relationship Id="rId1" Type="http://schemas.openxmlformats.org/officeDocument/2006/relationships/slideLayout" Target="../slideLayouts/slideLayout26.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2.png"/><Relationship Id="rId7" Type="http://schemas.openxmlformats.org/officeDocument/2006/relationships/image" Target="../media/image60.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62.jpeg"/></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6.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62.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78.gif"/><Relationship Id="rId4" Type="http://schemas.openxmlformats.org/officeDocument/2006/relationships/image" Target="../media/image77.gif"/></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6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7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B3809-F9C1-3B48-8D27-9AF942A01702}"/>
              </a:ext>
            </a:extLst>
          </p:cNvPr>
          <p:cNvSpPr>
            <a:spLocks noGrp="1"/>
          </p:cNvSpPr>
          <p:nvPr>
            <p:ph type="ctrTitle"/>
          </p:nvPr>
        </p:nvSpPr>
        <p:spPr>
          <a:xfrm>
            <a:off x="0" y="617074"/>
            <a:ext cx="12192000" cy="2028571"/>
          </a:xfrm>
        </p:spPr>
        <p:txBody>
          <a:bodyPr/>
          <a:lstStyle/>
          <a:p>
            <a:pPr algn="ctr"/>
            <a:r>
              <a:rPr lang="en-US" sz="5500" b="1" i="1" dirty="0"/>
              <a:t>1st Look at the New But For Standard in Massachusetts Torts</a:t>
            </a:r>
            <a:endParaRPr lang="en-US" sz="5500" i="1" dirty="0"/>
          </a:p>
        </p:txBody>
      </p:sp>
      <p:pic>
        <p:nvPicPr>
          <p:cNvPr id="1028" name="Picture 4" descr="May be an image of text that says 'MCLE NEW ENGLAND Keep raising the bar.'">
            <a:extLst>
              <a:ext uri="{FF2B5EF4-FFF2-40B4-BE49-F238E27FC236}">
                <a16:creationId xmlns:a16="http://schemas.microsoft.com/office/drawing/2014/main" id="{1A811749-3E9E-1845-8C35-A63D6C59DC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78" t="25845" r="6743" b="25936"/>
          <a:stretch/>
        </p:blipFill>
        <p:spPr bwMode="auto">
          <a:xfrm>
            <a:off x="1715643" y="3546501"/>
            <a:ext cx="4079702" cy="23593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E17AD37-49CA-9749-8F64-B0B7485D52C9}"/>
              </a:ext>
            </a:extLst>
          </p:cNvPr>
          <p:cNvSpPr txBox="1"/>
          <p:nvPr/>
        </p:nvSpPr>
        <p:spPr>
          <a:xfrm>
            <a:off x="7448327" y="2937360"/>
            <a:ext cx="4517414" cy="3970318"/>
          </a:xfrm>
          <a:prstGeom prst="rect">
            <a:avLst/>
          </a:prstGeom>
          <a:noFill/>
        </p:spPr>
        <p:txBody>
          <a:bodyPr wrap="square" rtlCol="0">
            <a:spAutoFit/>
          </a:bodyPr>
          <a:lstStyle/>
          <a:p>
            <a:r>
              <a:rPr lang="en-US" sz="2800" b="1" dirty="0"/>
              <a:t>Vincent N. DePalo</a:t>
            </a:r>
          </a:p>
          <a:p>
            <a:r>
              <a:rPr lang="en-US" sz="2000" dirty="0"/>
              <a:t>Smith Duggan Buell &amp; Rufo LLP</a:t>
            </a:r>
          </a:p>
          <a:p>
            <a:endParaRPr lang="en-US" sz="2000" dirty="0"/>
          </a:p>
          <a:p>
            <a:r>
              <a:rPr lang="en-US" sz="2800" b="1" dirty="0" err="1"/>
              <a:t>Stesha</a:t>
            </a:r>
            <a:r>
              <a:rPr lang="en-US" sz="2800" b="1" dirty="0"/>
              <a:t> A. Emmanuel</a:t>
            </a:r>
          </a:p>
          <a:p>
            <a:r>
              <a:rPr lang="en-US" sz="2000" dirty="0"/>
              <a:t>McCarter &amp; English</a:t>
            </a:r>
          </a:p>
          <a:p>
            <a:endParaRPr lang="en-US" sz="2000" dirty="0"/>
          </a:p>
          <a:p>
            <a:r>
              <a:rPr lang="en-US" sz="2800" b="1" dirty="0"/>
              <a:t>Robert L. Boston </a:t>
            </a:r>
          </a:p>
          <a:p>
            <a:r>
              <a:rPr lang="en-US" sz="2000" dirty="0"/>
              <a:t>Smith Duggan Buell &amp; Rufo LLP</a:t>
            </a:r>
          </a:p>
          <a:p>
            <a:endParaRPr lang="en-US" sz="2000" dirty="0"/>
          </a:p>
          <a:p>
            <a:r>
              <a:rPr lang="en-US" sz="2800" b="1" dirty="0"/>
              <a:t>Barrie </a:t>
            </a:r>
            <a:r>
              <a:rPr lang="en-US" sz="2800" b="1" dirty="0" err="1"/>
              <a:t>Duchesneau</a:t>
            </a:r>
            <a:endParaRPr lang="en-US" sz="2800" b="1" dirty="0"/>
          </a:p>
          <a:p>
            <a:r>
              <a:rPr lang="en-US" sz="2000" dirty="0" err="1"/>
              <a:t>Lubin</a:t>
            </a:r>
            <a:r>
              <a:rPr lang="en-US" sz="2000" dirty="0"/>
              <a:t> &amp; Meyer, P.C.</a:t>
            </a:r>
          </a:p>
        </p:txBody>
      </p:sp>
      <p:cxnSp>
        <p:nvCxnSpPr>
          <p:cNvPr id="7" name="Straight Connector 6">
            <a:extLst>
              <a:ext uri="{FF2B5EF4-FFF2-40B4-BE49-F238E27FC236}">
                <a16:creationId xmlns:a16="http://schemas.microsoft.com/office/drawing/2014/main" id="{00F8C1F6-186A-2545-BAE6-256A563E2802}"/>
              </a:ext>
            </a:extLst>
          </p:cNvPr>
          <p:cNvCxnSpPr/>
          <p:nvPr/>
        </p:nvCxnSpPr>
        <p:spPr>
          <a:xfrm flipH="1">
            <a:off x="2126120" y="2765638"/>
            <a:ext cx="8094964" cy="0"/>
          </a:xfrm>
          <a:prstGeom prst="line">
            <a:avLst/>
          </a:prstGeom>
          <a:ln w="57150">
            <a:solidFill>
              <a:schemeClr val="tx1"/>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670986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2D844C-AB64-4A03-80BE-33212E61DD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CAAD0E9B-89C2-4268-98B4-BA7BFFF2C7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1653AB08-C531-42A8-AA8D-C2ABAE87C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72E47EEC-33C8-4EC3-8BFC-BB02B4171F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A8BC9CC6-50D5-4C61-9EDE-315A1B5F14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9" name="Rectangle 18">
            <a:extLst>
              <a:ext uri="{FF2B5EF4-FFF2-40B4-BE49-F238E27FC236}">
                <a16:creationId xmlns:a16="http://schemas.microsoft.com/office/drawing/2014/main" id="{CED2641B-4430-4CF4-89AB-3FADDD630F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3" name="Rectangle 22">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5"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27" name="Freeform: Shape 26">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p:cNvSpPr>
            <a:spLocks noGrp="1"/>
          </p:cNvSpPr>
          <p:nvPr>
            <p:ph type="title"/>
          </p:nvPr>
        </p:nvSpPr>
        <p:spPr>
          <a:xfrm>
            <a:off x="644351" y="0"/>
            <a:ext cx="9648511" cy="2060084"/>
          </a:xfrm>
        </p:spPr>
        <p:txBody>
          <a:bodyPr vert="horz" lIns="91440" tIns="45720" rIns="91440" bIns="45720" rtlCol="0" anchor="ctr">
            <a:normAutofit/>
          </a:bodyPr>
          <a:lstStyle/>
          <a:p>
            <a:pPr>
              <a:lnSpc>
                <a:spcPct val="90000"/>
              </a:lnSpc>
            </a:pPr>
            <a:r>
              <a:rPr lang="en-US" sz="4000" b="1" dirty="0">
                <a:solidFill>
                  <a:srgbClr val="FFFFFF"/>
                </a:solidFill>
              </a:rPr>
              <a:t>Change in Course With The Elimination of “Substantial Contributing Factor” Language </a:t>
            </a:r>
          </a:p>
        </p:txBody>
      </p:sp>
      <p:sp>
        <p:nvSpPr>
          <p:cNvPr id="4" name="Content Placeholder 3"/>
          <p:cNvSpPr>
            <a:spLocks noGrp="1"/>
          </p:cNvSpPr>
          <p:nvPr>
            <p:ph sz="half" idx="2"/>
          </p:nvPr>
        </p:nvSpPr>
        <p:spPr>
          <a:xfrm>
            <a:off x="117231" y="2473730"/>
            <a:ext cx="11995369" cy="3962237"/>
          </a:xfrm>
        </p:spPr>
        <p:txBody>
          <a:bodyPr vert="horz" lIns="91440" tIns="45720" rIns="91440" bIns="45720" rtlCol="0">
            <a:normAutofit fontScale="92500" lnSpcReduction="10000"/>
          </a:bodyPr>
          <a:lstStyle/>
          <a:p>
            <a:pPr marL="0" indent="0">
              <a:lnSpc>
                <a:spcPct val="90000"/>
              </a:lnSpc>
              <a:buNone/>
            </a:pPr>
            <a:r>
              <a:rPr lang="en-US" sz="2800" b="1" dirty="0"/>
              <a:t>First, with the Restatement</a:t>
            </a:r>
          </a:p>
          <a:p>
            <a:pPr marL="0" indent="0">
              <a:lnSpc>
                <a:spcPct val="90000"/>
              </a:lnSpc>
              <a:buNone/>
            </a:pPr>
            <a:endParaRPr lang="en-US" dirty="0"/>
          </a:p>
          <a:p>
            <a:pPr marL="400050" lvl="1" indent="0">
              <a:lnSpc>
                <a:spcPct val="90000"/>
              </a:lnSpc>
            </a:pPr>
            <a:r>
              <a:rPr lang="en-US" sz="2400" dirty="0"/>
              <a:t>The Restatement (Third) of Torts § 26, Reporter's Note to comment j, at 367, recommended the elimination of the “substantial factor” language from the causation instruction except where there are multiple sufficient causes: “To the extent that substantial factor is employed instead of the but-for test, it is undesirably vague. As such, it may lure the factfinder into thinking that a substantial factor means something less than a but-for cause or, conversely, may suggest that the factfinder distinguish among factual causes, determining that some are and some are not ‘substantial factors.’ Thus, use of substantial factor may unfairly permit proof of causation on less than a showing that the tortious conduct was a but-for cause of harm or may unfairly require some proof greater than the existence of but-for causation.”</a:t>
            </a:r>
          </a:p>
        </p:txBody>
      </p:sp>
    </p:spTree>
    <p:extLst>
      <p:ext uri="{BB962C8B-B14F-4D97-AF65-F5344CB8AC3E}">
        <p14:creationId xmlns:p14="http://schemas.microsoft.com/office/powerpoint/2010/main" val="3715440044"/>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5D2D844C-AB64-4A03-80BE-33212E61DD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4" name="Picture 33">
            <a:extLst>
              <a:ext uri="{FF2B5EF4-FFF2-40B4-BE49-F238E27FC236}">
                <a16:creationId xmlns:a16="http://schemas.microsoft.com/office/drawing/2014/main" id="{CAAD0E9B-89C2-4268-98B4-BA7BFFF2C7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6" name="Oval 35">
            <a:extLst>
              <a:ext uri="{FF2B5EF4-FFF2-40B4-BE49-F238E27FC236}">
                <a16:creationId xmlns:a16="http://schemas.microsoft.com/office/drawing/2014/main" id="{1653AB08-C531-42A8-AA8D-C2ABAE87C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38" name="Picture 37">
            <a:extLst>
              <a:ext uri="{FF2B5EF4-FFF2-40B4-BE49-F238E27FC236}">
                <a16:creationId xmlns:a16="http://schemas.microsoft.com/office/drawing/2014/main" id="{72E47EEC-33C8-4EC3-8BFC-BB02B4171F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40" name="Picture 39">
            <a:extLst>
              <a:ext uri="{FF2B5EF4-FFF2-40B4-BE49-F238E27FC236}">
                <a16:creationId xmlns:a16="http://schemas.microsoft.com/office/drawing/2014/main" id="{A8BC9CC6-50D5-4C61-9EDE-315A1B5F14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42" name="Rectangle 41">
            <a:extLst>
              <a:ext uri="{FF2B5EF4-FFF2-40B4-BE49-F238E27FC236}">
                <a16:creationId xmlns:a16="http://schemas.microsoft.com/office/drawing/2014/main" id="{CED2641B-4430-4CF4-89AB-3FADDD630F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44" name="Rectangle 43">
            <a:extLst>
              <a:ext uri="{FF2B5EF4-FFF2-40B4-BE49-F238E27FC236}">
                <a16:creationId xmlns:a16="http://schemas.microsoft.com/office/drawing/2014/main" id="{052BEFF1-896C-45B1-B02C-96A6A1BC3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46" name="Freeform 36">
            <a:extLst>
              <a:ext uri="{FF2B5EF4-FFF2-40B4-BE49-F238E27FC236}">
                <a16:creationId xmlns:a16="http://schemas.microsoft.com/office/drawing/2014/main" id="{BB237A14-61B1-4C00-A670-5D8D68A866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2">
              <a:alpha val="20000"/>
            </a:schemeClr>
          </a:solidFill>
          <a:ln>
            <a:noFill/>
          </a:ln>
        </p:spPr>
        <p:txBody>
          <a:bodyPr rtlCol="0" anchor="ctr"/>
          <a:lstStyle/>
          <a:p>
            <a:pPr algn="ctr"/>
            <a:endParaRPr lang="en-US"/>
          </a:p>
        </p:txBody>
      </p:sp>
      <p:sp>
        <p:nvSpPr>
          <p:cNvPr id="48" name="Freeform: Shape 47">
            <a:extLst>
              <a:ext uri="{FF2B5EF4-FFF2-40B4-BE49-F238E27FC236}">
                <a16:creationId xmlns:a16="http://schemas.microsoft.com/office/drawing/2014/main" id="{8598F259-6F54-47A3-8D13-1603D786A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0BA768A8-4FED-4ED8-9E46-6BE72188E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24681" y="941333"/>
            <a:ext cx="3929837" cy="4975334"/>
          </a:xfrm>
        </p:spPr>
        <p:txBody>
          <a:bodyPr vert="horz" lIns="91440" tIns="45720" rIns="91440" bIns="45720" rtlCol="0" anchor="t">
            <a:normAutofit/>
          </a:bodyPr>
          <a:lstStyle/>
          <a:p>
            <a:pPr>
              <a:lnSpc>
                <a:spcPct val="90000"/>
              </a:lnSpc>
            </a:pPr>
            <a:r>
              <a:rPr lang="en-US" b="1" dirty="0">
                <a:solidFill>
                  <a:srgbClr val="FFFFFF"/>
                </a:solidFill>
              </a:rPr>
              <a:t>Restatement (Third) of Torts: Liability for Physical and Emotion Harm, §§26, 27 (2010)</a:t>
            </a:r>
          </a:p>
        </p:txBody>
      </p:sp>
      <p:sp>
        <p:nvSpPr>
          <p:cNvPr id="6" name="Rectangle 5">
            <a:extLst>
              <a:ext uri="{FF2B5EF4-FFF2-40B4-BE49-F238E27FC236}">
                <a16:creationId xmlns:a16="http://schemas.microsoft.com/office/drawing/2014/main" id="{F431FC99-D3A4-8C4C-A756-0C69E3530F4F}"/>
              </a:ext>
            </a:extLst>
          </p:cNvPr>
          <p:cNvSpPr/>
          <p:nvPr/>
        </p:nvSpPr>
        <p:spPr>
          <a:xfrm>
            <a:off x="5204109" y="1141408"/>
            <a:ext cx="6882383" cy="5716592"/>
          </a:xfrm>
          <a:prstGeom prst="rect">
            <a:avLst/>
          </a:prstGeom>
        </p:spPr>
        <p:txBody>
          <a:bodyPr vert="horz" lIns="91440" tIns="45720" rIns="91440" bIns="45720" rtlCol="0">
            <a:normAutofit fontScale="92500"/>
          </a:bodyPr>
          <a:lstStyle/>
          <a:p>
            <a:pPr>
              <a:spcBef>
                <a:spcPts val="1000"/>
              </a:spcBef>
              <a:buClr>
                <a:schemeClr val="accent1"/>
              </a:buClr>
              <a:buSzPct val="80000"/>
              <a:buFont typeface="Wingdings 3" charset="2"/>
              <a:buChar char=""/>
            </a:pPr>
            <a:r>
              <a:rPr lang="en-US" sz="2400" dirty="0">
                <a:latin typeface="+mj-lt"/>
                <a:ea typeface="+mj-ea"/>
                <a:cs typeface="+mj-cs"/>
              </a:rPr>
              <a:t>Under Section 26, the Restatement concludes that “[t]</a:t>
            </a:r>
            <a:r>
              <a:rPr lang="en-US" sz="2400" dirty="0" err="1">
                <a:latin typeface="+mj-lt"/>
                <a:ea typeface="+mj-ea"/>
                <a:cs typeface="+mj-cs"/>
              </a:rPr>
              <a:t>ortious</a:t>
            </a:r>
            <a:r>
              <a:rPr lang="en-US" sz="2400" dirty="0">
                <a:latin typeface="+mj-lt"/>
                <a:ea typeface="+mj-ea"/>
                <a:cs typeface="+mj-cs"/>
              </a:rPr>
              <a:t> conduct must be a factual cause of harm for liability to be imposed. Conduct is a factual cause of harm when the harm would not have occurred absent the conduct. Tortious conduct may also be a cause of harm under § 27.” </a:t>
            </a:r>
          </a:p>
          <a:p>
            <a:pPr>
              <a:spcBef>
                <a:spcPts val="1000"/>
              </a:spcBef>
              <a:buClr>
                <a:schemeClr val="accent1"/>
              </a:buClr>
              <a:buSzPct val="80000"/>
              <a:buFont typeface="Wingdings 3" charset="2"/>
              <a:buChar char=""/>
            </a:pPr>
            <a:endParaRPr lang="en-US" sz="2400" dirty="0">
              <a:latin typeface="+mj-lt"/>
              <a:ea typeface="+mj-ea"/>
              <a:cs typeface="+mj-cs"/>
            </a:endParaRPr>
          </a:p>
          <a:p>
            <a:pPr>
              <a:spcBef>
                <a:spcPts val="1000"/>
              </a:spcBef>
              <a:buClr>
                <a:schemeClr val="accent1"/>
              </a:buClr>
              <a:buSzPct val="80000"/>
              <a:buFont typeface="Wingdings 3" charset="2"/>
              <a:buChar char=""/>
            </a:pPr>
            <a:r>
              <a:rPr lang="en-US" sz="2400" dirty="0">
                <a:latin typeface="+mj-lt"/>
                <a:ea typeface="+mj-ea"/>
                <a:cs typeface="+mj-cs"/>
              </a:rPr>
              <a:t>Under Section 27, the Restatement, when describing the effects of multiple causations, concludes that “[</a:t>
            </a:r>
            <a:r>
              <a:rPr lang="en-US" sz="2400" dirty="0" err="1">
                <a:latin typeface="+mj-lt"/>
                <a:ea typeface="+mj-ea"/>
                <a:cs typeface="+mj-cs"/>
              </a:rPr>
              <a:t>i</a:t>
            </a:r>
            <a:r>
              <a:rPr lang="en-US" sz="2400" dirty="0">
                <a:latin typeface="+mj-lt"/>
                <a:ea typeface="+mj-ea"/>
                <a:cs typeface="+mj-cs"/>
              </a:rPr>
              <a:t>]f multiple acts occur, each of which under § 26 alone would have been a factual cause of the physical harm at the same time in the absence of the other act(s), each act is regarded as a factual cause of the harm.”</a:t>
            </a:r>
          </a:p>
        </p:txBody>
      </p:sp>
    </p:spTree>
    <p:extLst>
      <p:ext uri="{BB962C8B-B14F-4D97-AF65-F5344CB8AC3E}">
        <p14:creationId xmlns:p14="http://schemas.microsoft.com/office/powerpoint/2010/main" val="1687158541"/>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D2D844C-AB64-4A03-80BE-33212E61DD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4" name="Picture 13">
            <a:extLst>
              <a:ext uri="{FF2B5EF4-FFF2-40B4-BE49-F238E27FC236}">
                <a16:creationId xmlns:a16="http://schemas.microsoft.com/office/drawing/2014/main" id="{CAAD0E9B-89C2-4268-98B4-BA7BFFF2C7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a:extLst>
              <a:ext uri="{FF2B5EF4-FFF2-40B4-BE49-F238E27FC236}">
                <a16:creationId xmlns:a16="http://schemas.microsoft.com/office/drawing/2014/main" id="{1653AB08-C531-42A8-AA8D-C2ABAE87C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8" name="Picture 17">
            <a:extLst>
              <a:ext uri="{FF2B5EF4-FFF2-40B4-BE49-F238E27FC236}">
                <a16:creationId xmlns:a16="http://schemas.microsoft.com/office/drawing/2014/main" id="{72E47EEC-33C8-4EC3-8BFC-BB02B4171F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0" name="Picture 19">
            <a:extLst>
              <a:ext uri="{FF2B5EF4-FFF2-40B4-BE49-F238E27FC236}">
                <a16:creationId xmlns:a16="http://schemas.microsoft.com/office/drawing/2014/main" id="{A8BC9CC6-50D5-4C61-9EDE-315A1B5F14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2" name="Rectangle 21">
            <a:extLst>
              <a:ext uri="{FF2B5EF4-FFF2-40B4-BE49-F238E27FC236}">
                <a16:creationId xmlns:a16="http://schemas.microsoft.com/office/drawing/2014/main" id="{CED2641B-4430-4CF4-89AB-3FADDD630F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6" name="Rectangle 25">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8"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30" name="Freeform: Shape 29">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BDFCB0FA-8F51-E940-9101-2A206145BF1E}"/>
              </a:ext>
            </a:extLst>
          </p:cNvPr>
          <p:cNvSpPr>
            <a:spLocks noGrp="1"/>
          </p:cNvSpPr>
          <p:nvPr>
            <p:ph type="title"/>
          </p:nvPr>
        </p:nvSpPr>
        <p:spPr>
          <a:xfrm>
            <a:off x="1103312" y="452718"/>
            <a:ext cx="8947522" cy="1400530"/>
          </a:xfrm>
        </p:spPr>
        <p:txBody>
          <a:bodyPr vert="horz" lIns="91440" tIns="45720" rIns="91440" bIns="45720" rtlCol="0" anchor="ctr">
            <a:normAutofit/>
          </a:bodyPr>
          <a:lstStyle/>
          <a:p>
            <a:r>
              <a:rPr lang="en-US" b="1" i="1" dirty="0" err="1">
                <a:solidFill>
                  <a:srgbClr val="FFFFFF"/>
                </a:solidFill>
              </a:rPr>
              <a:t>Doull</a:t>
            </a:r>
            <a:r>
              <a:rPr lang="en-US" b="1" i="1" dirty="0">
                <a:solidFill>
                  <a:srgbClr val="FFFFFF"/>
                </a:solidFill>
              </a:rPr>
              <a:t> v. Foster</a:t>
            </a:r>
            <a:r>
              <a:rPr lang="en-US" b="1" dirty="0">
                <a:solidFill>
                  <a:srgbClr val="FFFFFF"/>
                </a:solidFill>
              </a:rPr>
              <a:t>, 487 Mass. 1 (2021)</a:t>
            </a:r>
          </a:p>
        </p:txBody>
      </p:sp>
      <p:sp>
        <p:nvSpPr>
          <p:cNvPr id="7" name="Rectangle 6">
            <a:extLst>
              <a:ext uri="{FF2B5EF4-FFF2-40B4-BE49-F238E27FC236}">
                <a16:creationId xmlns:a16="http://schemas.microsoft.com/office/drawing/2014/main" id="{E6B824BF-9EC9-794F-B995-C7B0D8F93D60}"/>
              </a:ext>
            </a:extLst>
          </p:cNvPr>
          <p:cNvSpPr/>
          <p:nvPr/>
        </p:nvSpPr>
        <p:spPr>
          <a:xfrm>
            <a:off x="550985" y="2368695"/>
            <a:ext cx="11359661" cy="4407244"/>
          </a:xfrm>
          <a:prstGeom prst="rect">
            <a:avLst/>
          </a:prstGeom>
        </p:spPr>
        <p:txBody>
          <a:bodyPr vert="horz" lIns="91440" tIns="45720" rIns="91440" bIns="45720" rtlCol="0">
            <a:normAutofit fontScale="92500" lnSpcReduction="20000"/>
          </a:bodyPr>
          <a:lstStyle/>
          <a:p>
            <a:pPr>
              <a:lnSpc>
                <a:spcPct val="90000"/>
              </a:lnSpc>
              <a:spcBef>
                <a:spcPts val="1000"/>
              </a:spcBef>
              <a:buClr>
                <a:schemeClr val="accent1"/>
              </a:buClr>
              <a:buSzPct val="80000"/>
              <a:buFont typeface="Wingdings 3" charset="2"/>
              <a:buChar char=""/>
            </a:pPr>
            <a:r>
              <a:rPr lang="en-US" sz="2400" dirty="0">
                <a:latin typeface="+mj-lt"/>
                <a:ea typeface="+mj-ea"/>
                <a:cs typeface="+mj-cs"/>
              </a:rPr>
              <a:t>In a medical malpractice matter, the trial judge used but-for causation principles when instructing the jury. On appeal, the Supreme Judicial Court used this opportunity to clarify the two competing causation standards and concluded that:</a:t>
            </a:r>
          </a:p>
          <a:p>
            <a:pPr>
              <a:lnSpc>
                <a:spcPct val="90000"/>
              </a:lnSpc>
              <a:spcBef>
                <a:spcPts val="1000"/>
              </a:spcBef>
              <a:buClr>
                <a:schemeClr val="accent1"/>
              </a:buClr>
              <a:buSzPct val="80000"/>
            </a:pPr>
            <a:endParaRPr lang="en-US" sz="2400" dirty="0">
              <a:latin typeface="+mj-lt"/>
              <a:ea typeface="+mj-ea"/>
              <a:cs typeface="+mj-cs"/>
            </a:endParaRPr>
          </a:p>
          <a:p>
            <a:pPr>
              <a:lnSpc>
                <a:spcPct val="90000"/>
              </a:lnSpc>
              <a:spcBef>
                <a:spcPts val="1000"/>
              </a:spcBef>
              <a:buClr>
                <a:schemeClr val="accent1"/>
              </a:buClr>
              <a:buSzPct val="80000"/>
            </a:pPr>
            <a:r>
              <a:rPr lang="en-US" sz="2400" dirty="0">
                <a:latin typeface="+mj-lt"/>
                <a:ea typeface="+mj-ea"/>
                <a:cs typeface="+mj-cs"/>
              </a:rPr>
              <a:t>	1. “But For” Causation Analysis Must Be Employed In Multiple Causes Matters; 		      and </a:t>
            </a:r>
          </a:p>
          <a:p>
            <a:pPr>
              <a:lnSpc>
                <a:spcPct val="90000"/>
              </a:lnSpc>
              <a:spcBef>
                <a:spcPts val="1000"/>
              </a:spcBef>
              <a:buClr>
                <a:schemeClr val="accent1"/>
              </a:buClr>
              <a:buSzPct val="80000"/>
            </a:pPr>
            <a:endParaRPr lang="en-US" sz="2400" dirty="0">
              <a:latin typeface="+mj-lt"/>
              <a:ea typeface="+mj-ea"/>
              <a:cs typeface="+mj-cs"/>
            </a:endParaRPr>
          </a:p>
          <a:p>
            <a:pPr>
              <a:lnSpc>
                <a:spcPct val="90000"/>
              </a:lnSpc>
              <a:spcBef>
                <a:spcPts val="1000"/>
              </a:spcBef>
              <a:buClr>
                <a:schemeClr val="accent1"/>
              </a:buClr>
              <a:buSzPct val="80000"/>
            </a:pPr>
            <a:r>
              <a:rPr lang="en-US" sz="2400" dirty="0">
                <a:latin typeface="+mj-lt"/>
                <a:ea typeface="+mj-ea"/>
                <a:cs typeface="+mj-cs"/>
              </a:rPr>
              <a:t>	2. Eliminated “Substantial Factor” and “Substantial Contributing Factor”   		      	    Language, with rare exceptions </a:t>
            </a:r>
          </a:p>
          <a:p>
            <a:pPr>
              <a:lnSpc>
                <a:spcPct val="90000"/>
              </a:lnSpc>
              <a:spcBef>
                <a:spcPts val="1000"/>
              </a:spcBef>
              <a:buClr>
                <a:schemeClr val="accent1"/>
              </a:buClr>
              <a:buSzPct val="80000"/>
              <a:buFont typeface="Wingdings 3" charset="2"/>
              <a:buChar char=""/>
            </a:pPr>
            <a:endParaRPr lang="en-US" sz="2400" dirty="0">
              <a:latin typeface="+mj-lt"/>
              <a:ea typeface="+mj-ea"/>
              <a:cs typeface="+mj-cs"/>
            </a:endParaRPr>
          </a:p>
          <a:p>
            <a:pPr>
              <a:lnSpc>
                <a:spcPct val="90000"/>
              </a:lnSpc>
              <a:spcBef>
                <a:spcPts val="1000"/>
              </a:spcBef>
              <a:buClr>
                <a:schemeClr val="accent1"/>
              </a:buClr>
              <a:buSzPct val="80000"/>
              <a:buFont typeface="Wingdings 3" charset="2"/>
              <a:buChar char=""/>
            </a:pPr>
            <a:r>
              <a:rPr lang="en-US" sz="2400" dirty="0">
                <a:latin typeface="+mj-lt"/>
                <a:ea typeface="+mj-ea"/>
                <a:cs typeface="+mj-cs"/>
              </a:rPr>
              <a:t>Moreover, the SJC reasoned that the adopted of the Third Restatement would reduce confusing terminology, ensure that jurors properly separated conduct that had no impact from conduct that caused harm and avoid conflicting jury instructions. </a:t>
            </a:r>
          </a:p>
        </p:txBody>
      </p:sp>
    </p:spTree>
    <p:extLst>
      <p:ext uri="{BB962C8B-B14F-4D97-AF65-F5344CB8AC3E}">
        <p14:creationId xmlns:p14="http://schemas.microsoft.com/office/powerpoint/2010/main" val="4136465903"/>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495"/>
            <a:ext cx="10886162" cy="1325563"/>
          </a:xfrm>
        </p:spPr>
        <p:txBody>
          <a:bodyPr>
            <a:normAutofit/>
          </a:bodyPr>
          <a:lstStyle/>
          <a:p>
            <a:pPr algn="ctr"/>
            <a:r>
              <a:rPr lang="en-US" sz="6000" b="1" dirty="0">
                <a:latin typeface="Times New Roman" panose="02020603050405020304" pitchFamily="18" charset="0"/>
                <a:cs typeface="Times New Roman" panose="02020603050405020304" pitchFamily="18" charset="0"/>
              </a:rPr>
              <a:t>Where Do We Go From Here?</a:t>
            </a:r>
          </a:p>
        </p:txBody>
      </p:sp>
      <p:pic>
        <p:nvPicPr>
          <p:cNvPr id="5" name="Picture 4"/>
          <p:cNvPicPr>
            <a:picLocks noChangeAspect="1"/>
          </p:cNvPicPr>
          <p:nvPr/>
        </p:nvPicPr>
        <p:blipFill>
          <a:blip r:embed="rId2"/>
          <a:stretch>
            <a:fillRect/>
          </a:stretch>
        </p:blipFill>
        <p:spPr>
          <a:xfrm>
            <a:off x="1305838" y="1421058"/>
            <a:ext cx="7841293" cy="4891413"/>
          </a:xfrm>
          <a:prstGeom prst="rect">
            <a:avLst/>
          </a:prstGeom>
        </p:spPr>
      </p:pic>
    </p:spTree>
    <p:extLst>
      <p:ext uri="{BB962C8B-B14F-4D97-AF65-F5344CB8AC3E}">
        <p14:creationId xmlns:p14="http://schemas.microsoft.com/office/powerpoint/2010/main" val="4137854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5E9AB-A907-4B4B-8D3F-BC307CBB630D}"/>
              </a:ext>
            </a:extLst>
          </p:cNvPr>
          <p:cNvSpPr>
            <a:spLocks noGrp="1"/>
          </p:cNvSpPr>
          <p:nvPr>
            <p:ph type="ctrTitle"/>
          </p:nvPr>
        </p:nvSpPr>
        <p:spPr>
          <a:xfrm>
            <a:off x="5282382" y="770566"/>
            <a:ext cx="6261917" cy="3308840"/>
          </a:xfrm>
        </p:spPr>
        <p:txBody>
          <a:bodyPr>
            <a:normAutofit/>
          </a:bodyPr>
          <a:lstStyle/>
          <a:p>
            <a:pPr>
              <a:lnSpc>
                <a:spcPct val="90000"/>
              </a:lnSpc>
            </a:pPr>
            <a:r>
              <a:rPr lang="en-US" sz="5600" b="1" dirty="0"/>
              <a:t>Substantial Contributing Factor vs. But For</a:t>
            </a:r>
          </a:p>
        </p:txBody>
      </p:sp>
      <p:sp>
        <p:nvSpPr>
          <p:cNvPr id="3" name="Subtitle 2">
            <a:extLst>
              <a:ext uri="{FF2B5EF4-FFF2-40B4-BE49-F238E27FC236}">
                <a16:creationId xmlns:a16="http://schemas.microsoft.com/office/drawing/2014/main" id="{EF833541-D9DF-4676-A930-AE9E317D492F}"/>
              </a:ext>
            </a:extLst>
          </p:cNvPr>
          <p:cNvSpPr>
            <a:spLocks noGrp="1"/>
          </p:cNvSpPr>
          <p:nvPr>
            <p:ph type="subTitle" idx="1"/>
          </p:nvPr>
        </p:nvSpPr>
        <p:spPr>
          <a:xfrm>
            <a:off x="5282382" y="3848333"/>
            <a:ext cx="6261917" cy="1790817"/>
          </a:xfrm>
        </p:spPr>
        <p:txBody>
          <a:bodyPr>
            <a:normAutofit/>
          </a:bodyPr>
          <a:lstStyle/>
          <a:p>
            <a:endParaRPr lang="en-US" dirty="0"/>
          </a:p>
          <a:p>
            <a:r>
              <a:rPr lang="en-US" sz="3600" b="1" i="1" dirty="0"/>
              <a:t>A SHIFT IN THE PLAINTIFF’S BURDEN</a:t>
            </a:r>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2E9808A3-0F27-4CBC-ACE0-5D392F78C326}"/>
              </a:ext>
            </a:extLst>
          </p:cNvPr>
          <p:cNvPicPr>
            <a:picLocks noChangeAspect="1"/>
          </p:cNvPicPr>
          <p:nvPr/>
        </p:nvPicPr>
        <p:blipFill rotWithShape="1">
          <a:blip r:embed="rId3"/>
          <a:srcRect l="3763" r="6130"/>
          <a:stretch/>
        </p:blipFill>
        <p:spPr>
          <a:xfrm>
            <a:off x="-1" y="10"/>
            <a:ext cx="4634681" cy="6857990"/>
          </a:xfrm>
          <a:prstGeom prst="rect">
            <a:avLst/>
          </a:prstGeom>
        </p:spPr>
      </p:pic>
    </p:spTree>
    <p:extLst>
      <p:ext uri="{BB962C8B-B14F-4D97-AF65-F5344CB8AC3E}">
        <p14:creationId xmlns:p14="http://schemas.microsoft.com/office/powerpoint/2010/main" val="3643585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04E0B1-6762-4B99-A6A5-42ED8E20D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1" name="Freeform 7">
            <a:extLst>
              <a:ext uri="{FF2B5EF4-FFF2-40B4-BE49-F238E27FC236}">
                <a16:creationId xmlns:a16="http://schemas.microsoft.com/office/drawing/2014/main" id="{6D86F5FF-DE1B-4BAB-A7BE-6F39F5DD9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C7145BFF-E15B-45FD-9FC1-0010BA623757}"/>
              </a:ext>
            </a:extLst>
          </p:cNvPr>
          <p:cNvSpPr>
            <a:spLocks noGrp="1"/>
          </p:cNvSpPr>
          <p:nvPr>
            <p:ph type="title"/>
          </p:nvPr>
        </p:nvSpPr>
        <p:spPr>
          <a:xfrm>
            <a:off x="648930" y="629267"/>
            <a:ext cx="9252154" cy="1016654"/>
          </a:xfrm>
        </p:spPr>
        <p:txBody>
          <a:bodyPr>
            <a:normAutofit/>
          </a:bodyPr>
          <a:lstStyle/>
          <a:p>
            <a:r>
              <a:rPr lang="en-US" b="1" dirty="0">
                <a:solidFill>
                  <a:srgbClr val="EBEBEB"/>
                </a:solidFill>
              </a:rPr>
              <a:t>JURY INSTRUCTIONS HISTORICALLY</a:t>
            </a:r>
          </a:p>
        </p:txBody>
      </p:sp>
      <p:sp>
        <p:nvSpPr>
          <p:cNvPr id="13" name="Rectangle 12">
            <a:extLst>
              <a:ext uri="{FF2B5EF4-FFF2-40B4-BE49-F238E27FC236}">
                <a16:creationId xmlns:a16="http://schemas.microsoft.com/office/drawing/2014/main" id="{736AD705-9544-45E1-B278-8D99F718B8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5" name="Freeform: Shape 14">
            <a:extLst>
              <a:ext uri="{FF2B5EF4-FFF2-40B4-BE49-F238E27FC236}">
                <a16:creationId xmlns:a16="http://schemas.microsoft.com/office/drawing/2014/main" id="{8DFFC5B7-4963-4902-8A90-EFF576689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8"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sp>
      <p:graphicFrame>
        <p:nvGraphicFramePr>
          <p:cNvPr id="5" name="Content Placeholder 2">
            <a:extLst>
              <a:ext uri="{FF2B5EF4-FFF2-40B4-BE49-F238E27FC236}">
                <a16:creationId xmlns:a16="http://schemas.microsoft.com/office/drawing/2014/main" id="{C753D699-A898-496B-A2CA-57E732C51657}"/>
              </a:ext>
            </a:extLst>
          </p:cNvPr>
          <p:cNvGraphicFramePr>
            <a:graphicFrameLocks noGrp="1"/>
          </p:cNvGraphicFramePr>
          <p:nvPr>
            <p:ph idx="1"/>
            <p:extLst>
              <p:ext uri="{D42A27DB-BD31-4B8C-83A1-F6EECF244321}">
                <p14:modId xmlns:p14="http://schemas.microsoft.com/office/powerpoint/2010/main" val="1586496053"/>
              </p:ext>
            </p:extLst>
          </p:nvPr>
        </p:nvGraphicFramePr>
        <p:xfrm>
          <a:off x="648930" y="2810256"/>
          <a:ext cx="10895370" cy="3404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50245696"/>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17713-CC37-4C54-A74A-4F34A5C6DB52}"/>
              </a:ext>
            </a:extLst>
          </p:cNvPr>
          <p:cNvSpPr>
            <a:spLocks noGrp="1"/>
          </p:cNvSpPr>
          <p:nvPr>
            <p:ph type="title"/>
          </p:nvPr>
        </p:nvSpPr>
        <p:spPr>
          <a:xfrm>
            <a:off x="359028" y="134636"/>
            <a:ext cx="10058400" cy="1718613"/>
          </a:xfrm>
        </p:spPr>
        <p:txBody>
          <a:bodyPr>
            <a:normAutofit fontScale="90000"/>
          </a:bodyPr>
          <a:lstStyle/>
          <a:p>
            <a:pPr algn="ctr">
              <a:lnSpc>
                <a:spcPct val="90000"/>
              </a:lnSpc>
            </a:pPr>
            <a:r>
              <a:rPr lang="en-US" sz="3600" b="1" dirty="0"/>
              <a:t>THE MEDICAL MALPRACTICE PLAINTIFF’S DILEMMA</a:t>
            </a:r>
            <a:br>
              <a:rPr lang="en-US" sz="2000" dirty="0"/>
            </a:br>
            <a:r>
              <a:rPr lang="en-US" sz="2000" i="1" dirty="0"/>
              <a:t>THE HARM WOULD HAVE OCCURRED ABSENT THE DEFENDANT’S CONDUCT</a:t>
            </a:r>
            <a:br>
              <a:rPr lang="en-US" sz="2000" dirty="0"/>
            </a:br>
            <a:br>
              <a:rPr lang="en-US" sz="2000" dirty="0"/>
            </a:br>
            <a:endParaRPr lang="en-US" sz="2000" dirty="0"/>
          </a:p>
        </p:txBody>
      </p:sp>
      <p:sp>
        <p:nvSpPr>
          <p:cNvPr id="3" name="Content Placeholder 2">
            <a:extLst>
              <a:ext uri="{FF2B5EF4-FFF2-40B4-BE49-F238E27FC236}">
                <a16:creationId xmlns:a16="http://schemas.microsoft.com/office/drawing/2014/main" id="{5D684A06-5D81-4B93-ADD5-165BF89B2CE0}"/>
              </a:ext>
            </a:extLst>
          </p:cNvPr>
          <p:cNvSpPr>
            <a:spLocks noGrp="1"/>
          </p:cNvSpPr>
          <p:nvPr>
            <p:ph idx="1"/>
          </p:nvPr>
        </p:nvSpPr>
        <p:spPr>
          <a:xfrm>
            <a:off x="359028" y="1373427"/>
            <a:ext cx="6866415" cy="5251766"/>
          </a:xfrm>
        </p:spPr>
        <p:txBody>
          <a:bodyPr>
            <a:normAutofit/>
          </a:bodyPr>
          <a:lstStyle/>
          <a:p>
            <a:r>
              <a:rPr lang="en-US" sz="2800" b="1" dirty="0"/>
              <a:t>MULTIPLE DEFENDANTS</a:t>
            </a:r>
          </a:p>
          <a:p>
            <a:pPr lvl="1"/>
            <a:r>
              <a:rPr lang="en-US" sz="2400" dirty="0"/>
              <a:t>If any one defendant is removed from the situation the harm still occurs</a:t>
            </a:r>
          </a:p>
          <a:p>
            <a:pPr lvl="1"/>
            <a:r>
              <a:rPr lang="en-US" sz="2400" dirty="0"/>
              <a:t>“Whether the defendant’s conduct was necessary to brining about the harm.” – </a:t>
            </a:r>
            <a:r>
              <a:rPr lang="en-US" sz="2400" i="1" dirty="0" err="1"/>
              <a:t>Doull</a:t>
            </a:r>
            <a:r>
              <a:rPr lang="en-US" sz="2400" i="1" dirty="0"/>
              <a:t> v. Foster</a:t>
            </a:r>
            <a:r>
              <a:rPr lang="en-US" sz="2400" dirty="0"/>
              <a:t>, 487 Mass. 1, 8 (2021).</a:t>
            </a:r>
          </a:p>
          <a:p>
            <a:pPr marL="530352" lvl="1" indent="0">
              <a:buNone/>
            </a:pPr>
            <a:endParaRPr lang="en-US" sz="2400" dirty="0"/>
          </a:p>
          <a:p>
            <a:r>
              <a:rPr lang="en-US" sz="2800" b="1" dirty="0"/>
              <a:t>MULTIPLE SUFFICIENT CAUSES</a:t>
            </a:r>
          </a:p>
          <a:p>
            <a:pPr lvl="1"/>
            <a:r>
              <a:rPr lang="en-US" sz="2400" i="1" dirty="0"/>
              <a:t>Anderson v. Minneapolis, St. Paul &amp; Sault Ste. Marie Ry. Co.</a:t>
            </a:r>
            <a:r>
              <a:rPr lang="en-US" sz="2400" dirty="0"/>
              <a:t>, 146 Minn. 430 (1920).</a:t>
            </a:r>
          </a:p>
          <a:p>
            <a:pPr lvl="2"/>
            <a:r>
              <a:rPr lang="en-US" sz="2000" dirty="0"/>
              <a:t>Disease process v. defendant’s conduct</a:t>
            </a:r>
          </a:p>
          <a:p>
            <a:pPr marL="987552" lvl="2" indent="0">
              <a:buNone/>
            </a:pPr>
            <a:endParaRPr lang="en-US" dirty="0"/>
          </a:p>
        </p:txBody>
      </p:sp>
      <p:pic>
        <p:nvPicPr>
          <p:cNvPr id="5" name="Picture 4">
            <a:extLst>
              <a:ext uri="{FF2B5EF4-FFF2-40B4-BE49-F238E27FC236}">
                <a16:creationId xmlns:a16="http://schemas.microsoft.com/office/drawing/2014/main" id="{D0F6F4CE-6A8D-4EDE-959A-DA229D269DC4}"/>
              </a:ext>
            </a:extLst>
          </p:cNvPr>
          <p:cNvPicPr>
            <a:picLocks noChangeAspect="1"/>
          </p:cNvPicPr>
          <p:nvPr/>
        </p:nvPicPr>
        <p:blipFill rotWithShape="1">
          <a:blip r:embed="rId3"/>
          <a:srcRect t="8022" r="2" b="2"/>
          <a:stretch/>
        </p:blipFill>
        <p:spPr>
          <a:xfrm>
            <a:off x="7551643" y="2052213"/>
            <a:ext cx="3991900" cy="4196185"/>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4249538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52BEFF1-896C-45B1-B02C-96A6A1BC3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0" name="Freeform 36">
            <a:extLst>
              <a:ext uri="{FF2B5EF4-FFF2-40B4-BE49-F238E27FC236}">
                <a16:creationId xmlns:a16="http://schemas.microsoft.com/office/drawing/2014/main" id="{BB237A14-61B1-4C00-A670-5D8D68A866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2">
              <a:alpha val="20000"/>
            </a:schemeClr>
          </a:solidFill>
          <a:ln>
            <a:noFill/>
          </a:ln>
        </p:spPr>
        <p:txBody>
          <a:bodyPr rtlCol="0" anchor="ctr"/>
          <a:lstStyle/>
          <a:p>
            <a:pPr algn="ctr"/>
            <a:endParaRPr lang="en-US"/>
          </a:p>
        </p:txBody>
      </p:sp>
      <p:sp>
        <p:nvSpPr>
          <p:cNvPr id="12" name="Freeform: Shape 11">
            <a:extLst>
              <a:ext uri="{FF2B5EF4-FFF2-40B4-BE49-F238E27FC236}">
                <a16:creationId xmlns:a16="http://schemas.microsoft.com/office/drawing/2014/main" id="{8598F259-6F54-47A3-8D13-1603D786A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A768A8-4FED-4ED8-9E46-6BE72188E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1F1FC00-E341-42FC-ADBA-632A7D21776A}"/>
              </a:ext>
            </a:extLst>
          </p:cNvPr>
          <p:cNvSpPr>
            <a:spLocks noGrp="1"/>
          </p:cNvSpPr>
          <p:nvPr>
            <p:ph type="title"/>
          </p:nvPr>
        </p:nvSpPr>
        <p:spPr>
          <a:xfrm>
            <a:off x="69585" y="2021779"/>
            <a:ext cx="4527122" cy="1574114"/>
          </a:xfrm>
        </p:spPr>
        <p:txBody>
          <a:bodyPr>
            <a:normAutofit fontScale="90000"/>
          </a:bodyPr>
          <a:lstStyle/>
          <a:p>
            <a:pPr algn="ctr"/>
            <a:r>
              <a:rPr lang="en-US" sz="4900" b="1" i="1" dirty="0">
                <a:solidFill>
                  <a:srgbClr val="FFFFFF"/>
                </a:solidFill>
              </a:rPr>
              <a:t>DOULL</a:t>
            </a:r>
            <a:r>
              <a:rPr lang="en-US" sz="4900" b="1" dirty="0">
                <a:solidFill>
                  <a:srgbClr val="FFFFFF"/>
                </a:solidFill>
              </a:rPr>
              <a:t> </a:t>
            </a:r>
            <a:r>
              <a:rPr lang="en-US" sz="4900" b="1" dirty="0">
                <a:solidFill>
                  <a:schemeClr val="bg1"/>
                </a:solidFill>
              </a:rPr>
              <a:t>CONCURRENCE</a:t>
            </a:r>
            <a:br>
              <a:rPr lang="en-US" sz="3300" dirty="0">
                <a:solidFill>
                  <a:srgbClr val="FFFFFF"/>
                </a:solidFill>
              </a:rPr>
            </a:br>
            <a:endParaRPr lang="en-US" sz="3300" dirty="0">
              <a:solidFill>
                <a:srgbClr val="FFFFFF"/>
              </a:solidFill>
            </a:endParaRPr>
          </a:p>
        </p:txBody>
      </p:sp>
      <p:sp>
        <p:nvSpPr>
          <p:cNvPr id="3" name="Content Placeholder 2">
            <a:extLst>
              <a:ext uri="{FF2B5EF4-FFF2-40B4-BE49-F238E27FC236}">
                <a16:creationId xmlns:a16="http://schemas.microsoft.com/office/drawing/2014/main" id="{986AD93C-804B-414D-AA39-759AD16CB564}"/>
              </a:ext>
            </a:extLst>
          </p:cNvPr>
          <p:cNvSpPr>
            <a:spLocks noGrp="1"/>
          </p:cNvSpPr>
          <p:nvPr>
            <p:ph idx="1"/>
          </p:nvPr>
        </p:nvSpPr>
        <p:spPr>
          <a:xfrm>
            <a:off x="5204109" y="1645920"/>
            <a:ext cx="5919503" cy="4470821"/>
          </a:xfrm>
        </p:spPr>
        <p:txBody>
          <a:bodyPr>
            <a:normAutofit/>
          </a:bodyPr>
          <a:lstStyle/>
          <a:p>
            <a:r>
              <a:rPr lang="en-US" dirty="0"/>
              <a:t>“Only those who meaningfully contribute to a person’s harm should be liable for it.”  </a:t>
            </a:r>
            <a:r>
              <a:rPr lang="en-US" i="1" dirty="0"/>
              <a:t>Wainwright v. Jackson</a:t>
            </a:r>
            <a:r>
              <a:rPr lang="en-US" dirty="0"/>
              <a:t>, 291 Mass. 100, 102 (1935)</a:t>
            </a:r>
          </a:p>
          <a:p>
            <a:pPr marL="0" indent="0">
              <a:buNone/>
            </a:pPr>
            <a:endParaRPr lang="en-US" dirty="0"/>
          </a:p>
          <a:p>
            <a:r>
              <a:rPr lang="en-US" dirty="0"/>
              <a:t> But-for causation….begins not with what was, but with what might have been.” </a:t>
            </a:r>
            <a:r>
              <a:rPr lang="en-US" i="1" dirty="0" err="1"/>
              <a:t>Doull</a:t>
            </a:r>
            <a:r>
              <a:rPr lang="en-US" dirty="0"/>
              <a:t> at 27. </a:t>
            </a:r>
          </a:p>
          <a:p>
            <a:pPr marL="0" indent="0">
              <a:buNone/>
            </a:pPr>
            <a:endParaRPr lang="en-US" dirty="0"/>
          </a:p>
          <a:p>
            <a:r>
              <a:rPr lang="en-US" dirty="0"/>
              <a:t>Impending Confusion</a:t>
            </a:r>
          </a:p>
          <a:p>
            <a:pPr lvl="1"/>
            <a:r>
              <a:rPr lang="en-US" dirty="0"/>
              <a:t>How can there be more than one but-for cause?</a:t>
            </a:r>
          </a:p>
          <a:p>
            <a:pPr lvl="1"/>
            <a:endParaRPr lang="en-US" dirty="0"/>
          </a:p>
          <a:p>
            <a:endParaRPr lang="en-US" dirty="0"/>
          </a:p>
        </p:txBody>
      </p:sp>
      <p:sp>
        <p:nvSpPr>
          <p:cNvPr id="4" name="Rectangle 3">
            <a:extLst>
              <a:ext uri="{FF2B5EF4-FFF2-40B4-BE49-F238E27FC236}">
                <a16:creationId xmlns:a16="http://schemas.microsoft.com/office/drawing/2014/main" id="{1DCE49E6-15E6-F447-BE5F-C4B8F6696DFD}"/>
              </a:ext>
            </a:extLst>
          </p:cNvPr>
          <p:cNvSpPr/>
          <p:nvPr/>
        </p:nvSpPr>
        <p:spPr>
          <a:xfrm>
            <a:off x="630567" y="3429000"/>
            <a:ext cx="3405158" cy="584775"/>
          </a:xfrm>
          <a:prstGeom prst="rect">
            <a:avLst/>
          </a:prstGeom>
        </p:spPr>
        <p:txBody>
          <a:bodyPr wrap="square">
            <a:spAutoFit/>
          </a:bodyPr>
          <a:lstStyle/>
          <a:p>
            <a:pPr algn="ctr"/>
            <a:r>
              <a:rPr lang="en-US" sz="3200" b="1" i="1" dirty="0">
                <a:solidFill>
                  <a:srgbClr val="ADD432"/>
                </a:solidFill>
              </a:rPr>
              <a:t>A TRUE DISSENT</a:t>
            </a:r>
          </a:p>
        </p:txBody>
      </p:sp>
    </p:spTree>
    <p:extLst>
      <p:ext uri="{BB962C8B-B14F-4D97-AF65-F5344CB8AC3E}">
        <p14:creationId xmlns:p14="http://schemas.microsoft.com/office/powerpoint/2010/main" val="3821498127"/>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F39D9-907B-43C3-9EE6-4581ED32DC63}"/>
              </a:ext>
            </a:extLst>
          </p:cNvPr>
          <p:cNvSpPr>
            <a:spLocks noGrp="1"/>
          </p:cNvSpPr>
          <p:nvPr>
            <p:ph type="title"/>
          </p:nvPr>
        </p:nvSpPr>
        <p:spPr>
          <a:xfrm>
            <a:off x="1154954" y="472752"/>
            <a:ext cx="9705879" cy="2537926"/>
          </a:xfrm>
        </p:spPr>
        <p:txBody>
          <a:bodyPr>
            <a:normAutofit/>
          </a:bodyPr>
          <a:lstStyle/>
          <a:p>
            <a:pPr algn="ctr"/>
            <a:r>
              <a:rPr lang="en-US" b="1" dirty="0"/>
              <a:t>WHAT TO EXPECT</a:t>
            </a:r>
            <a:br>
              <a:rPr lang="en-US" dirty="0"/>
            </a:br>
            <a:r>
              <a:rPr lang="en-US" sz="2800" i="1" dirty="0"/>
              <a:t>Jury Instructions</a:t>
            </a:r>
            <a:br>
              <a:rPr lang="en-US" sz="2800" i="1" dirty="0"/>
            </a:br>
            <a:r>
              <a:rPr lang="en-US" sz="2800" i="1" dirty="0"/>
              <a:t>&amp;</a:t>
            </a:r>
            <a:br>
              <a:rPr lang="en-US" sz="2800" i="1" dirty="0"/>
            </a:br>
            <a:r>
              <a:rPr lang="en-US" sz="2800" i="1" dirty="0"/>
              <a:t>Verdict Slips </a:t>
            </a:r>
            <a:endParaRPr lang="en-US" i="1" dirty="0"/>
          </a:p>
        </p:txBody>
      </p:sp>
      <p:sp>
        <p:nvSpPr>
          <p:cNvPr id="3" name="Content Placeholder 2">
            <a:extLst>
              <a:ext uri="{FF2B5EF4-FFF2-40B4-BE49-F238E27FC236}">
                <a16:creationId xmlns:a16="http://schemas.microsoft.com/office/drawing/2014/main" id="{BBDE60CA-D16E-45E6-A79F-E0040BAC7F5A}"/>
              </a:ext>
            </a:extLst>
          </p:cNvPr>
          <p:cNvSpPr>
            <a:spLocks noGrp="1"/>
          </p:cNvSpPr>
          <p:nvPr>
            <p:ph type="body" sz="half" idx="2"/>
          </p:nvPr>
        </p:nvSpPr>
        <p:spPr>
          <a:xfrm>
            <a:off x="1154953" y="3235071"/>
            <a:ext cx="9705879" cy="3454997"/>
          </a:xfrm>
        </p:spPr>
        <p:txBody>
          <a:bodyPr>
            <a:normAutofit lnSpcReduction="10000"/>
          </a:bodyPr>
          <a:lstStyle/>
          <a:p>
            <a:pPr marL="285750" indent="-285750">
              <a:buFont typeface="Wingdings" pitchFamily="2" charset="2"/>
              <a:buChar char="Ø"/>
            </a:pPr>
            <a:r>
              <a:rPr lang="en-US" sz="2400" dirty="0"/>
              <a:t>But for the defendant’s conduct would the harm have occurred?</a:t>
            </a:r>
          </a:p>
          <a:p>
            <a:pPr marL="742950" lvl="1" indent="-285750">
              <a:buFont typeface="Wingdings" pitchFamily="2" charset="2"/>
              <a:buChar char="Ø"/>
            </a:pPr>
            <a:r>
              <a:rPr lang="en-US" sz="1600" i="1" dirty="0"/>
              <a:t>How do we hold more than one tortfeasor liable?</a:t>
            </a:r>
          </a:p>
          <a:p>
            <a:pPr marL="530352" lvl="1" indent="0">
              <a:buNone/>
            </a:pPr>
            <a:endParaRPr lang="en-US" sz="900" dirty="0"/>
          </a:p>
          <a:p>
            <a:pPr marL="285750" indent="-285750">
              <a:buFont typeface="Wingdings" pitchFamily="2" charset="2"/>
              <a:buChar char="Ø"/>
            </a:pPr>
            <a:r>
              <a:rPr lang="en-US" sz="2400" dirty="0"/>
              <a:t>Did the defendant cause the plaintiff’s injury?</a:t>
            </a:r>
          </a:p>
          <a:p>
            <a:pPr marL="628650" lvl="1" indent="-171450">
              <a:buFont typeface="Wingdings" pitchFamily="2" charset="2"/>
              <a:buChar char="Ø"/>
            </a:pPr>
            <a:r>
              <a:rPr lang="en-US" sz="1600" i="1" dirty="0"/>
              <a:t>How do we hold a defendant liable if his/her duty is to stop an evolving disease or injury process?</a:t>
            </a:r>
          </a:p>
          <a:p>
            <a:pPr marL="530352" lvl="1" indent="0">
              <a:buNone/>
            </a:pPr>
            <a:endParaRPr lang="en-US" sz="1000" dirty="0"/>
          </a:p>
          <a:p>
            <a:pPr marL="285750" indent="-285750">
              <a:buFont typeface="Wingdings" pitchFamily="2" charset="2"/>
              <a:buChar char="Ø"/>
            </a:pPr>
            <a:r>
              <a:rPr lang="en-US" sz="2400" dirty="0"/>
              <a:t>Was the defendant a cause of the plaintiff’s injury?</a:t>
            </a:r>
          </a:p>
          <a:p>
            <a:pPr marL="628650" lvl="1" indent="-171450">
              <a:buFont typeface="Wingdings" pitchFamily="2" charset="2"/>
              <a:buChar char="Ø"/>
            </a:pPr>
            <a:r>
              <a:rPr lang="en-US" sz="1600" i="1" dirty="0"/>
              <a:t>Does this not require an explanation of the long held substantial contributing factor test?</a:t>
            </a:r>
          </a:p>
        </p:txBody>
      </p:sp>
    </p:spTree>
    <p:extLst>
      <p:ext uri="{BB962C8B-B14F-4D97-AF65-F5344CB8AC3E}">
        <p14:creationId xmlns:p14="http://schemas.microsoft.com/office/powerpoint/2010/main" val="3498987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62000"/>
                <a:hueMod val="108000"/>
                <a:satMod val="164000"/>
                <a:lumMod val="69000"/>
              </a:schemeClr>
              <a:schemeClr val="bg1">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731151-418C-4F0C-BFEC-3E68137FF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1D25EAF-C5BE-4B57-A0E1-BA35B7C83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2" name="Picture 1">
            <a:extLst>
              <a:ext uri="{FF2B5EF4-FFF2-40B4-BE49-F238E27FC236}">
                <a16:creationId xmlns:a16="http://schemas.microsoft.com/office/drawing/2014/main" id="{8AE5FA98-E463-B544-959B-B9A44056CAE9}"/>
              </a:ext>
            </a:extLst>
          </p:cNvPr>
          <p:cNvPicPr>
            <a:picLocks noChangeAspect="1"/>
          </p:cNvPicPr>
          <p:nvPr/>
        </p:nvPicPr>
        <p:blipFill>
          <a:blip r:embed="rId3"/>
          <a:stretch>
            <a:fillRect/>
          </a:stretch>
        </p:blipFill>
        <p:spPr>
          <a:xfrm>
            <a:off x="-1" y="0"/>
            <a:ext cx="12191999" cy="6858000"/>
          </a:xfrm>
          <a:prstGeom prst="rect">
            <a:avLst/>
          </a:prstGeom>
        </p:spPr>
      </p:pic>
    </p:spTree>
    <p:extLst>
      <p:ext uri="{BB962C8B-B14F-4D97-AF65-F5344CB8AC3E}">
        <p14:creationId xmlns:p14="http://schemas.microsoft.com/office/powerpoint/2010/main" val="1378311047"/>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52BEFF1-896C-45B1-B02C-96A6A1BC3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0" name="Freeform 36">
            <a:extLst>
              <a:ext uri="{FF2B5EF4-FFF2-40B4-BE49-F238E27FC236}">
                <a16:creationId xmlns:a16="http://schemas.microsoft.com/office/drawing/2014/main" id="{BB237A14-61B1-4C00-A670-5D8D68A866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2">
              <a:alpha val="20000"/>
            </a:schemeClr>
          </a:solidFill>
          <a:ln>
            <a:noFill/>
          </a:ln>
        </p:spPr>
        <p:txBody>
          <a:bodyPr rtlCol="0" anchor="ctr"/>
          <a:lstStyle/>
          <a:p>
            <a:pPr algn="ctr"/>
            <a:endParaRPr lang="en-US"/>
          </a:p>
        </p:txBody>
      </p:sp>
      <p:sp>
        <p:nvSpPr>
          <p:cNvPr id="12" name="Freeform: Shape 11">
            <a:extLst>
              <a:ext uri="{FF2B5EF4-FFF2-40B4-BE49-F238E27FC236}">
                <a16:creationId xmlns:a16="http://schemas.microsoft.com/office/drawing/2014/main" id="{8598F259-6F54-47A3-8D13-1603D786A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A768A8-4FED-4ED8-9E46-6BE72188E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8A6B08F9-BB0F-2D40-A4B7-610073FD6EB6}"/>
              </a:ext>
            </a:extLst>
          </p:cNvPr>
          <p:cNvSpPr>
            <a:spLocks noGrp="1"/>
          </p:cNvSpPr>
          <p:nvPr>
            <p:ph type="title"/>
          </p:nvPr>
        </p:nvSpPr>
        <p:spPr>
          <a:xfrm>
            <a:off x="302930" y="2939263"/>
            <a:ext cx="3832790" cy="979473"/>
          </a:xfrm>
        </p:spPr>
        <p:txBody>
          <a:bodyPr>
            <a:normAutofit/>
          </a:bodyPr>
          <a:lstStyle/>
          <a:p>
            <a:pPr algn="r"/>
            <a:r>
              <a:rPr lang="en-US" sz="4400" b="1" dirty="0">
                <a:solidFill>
                  <a:srgbClr val="FFFFFF"/>
                </a:solidFill>
              </a:rPr>
              <a:t>Contact Info:</a:t>
            </a:r>
          </a:p>
        </p:txBody>
      </p:sp>
      <p:sp>
        <p:nvSpPr>
          <p:cNvPr id="3" name="Content Placeholder 2">
            <a:extLst>
              <a:ext uri="{FF2B5EF4-FFF2-40B4-BE49-F238E27FC236}">
                <a16:creationId xmlns:a16="http://schemas.microsoft.com/office/drawing/2014/main" id="{16DDBBB6-D911-E84A-977A-3C11835F86C3}"/>
              </a:ext>
            </a:extLst>
          </p:cNvPr>
          <p:cNvSpPr>
            <a:spLocks noGrp="1"/>
          </p:cNvSpPr>
          <p:nvPr>
            <p:ph idx="1"/>
          </p:nvPr>
        </p:nvSpPr>
        <p:spPr>
          <a:xfrm>
            <a:off x="5293841" y="790423"/>
            <a:ext cx="5919503" cy="6067577"/>
          </a:xfrm>
        </p:spPr>
        <p:txBody>
          <a:bodyPr>
            <a:normAutofit fontScale="92500" lnSpcReduction="20000"/>
          </a:bodyPr>
          <a:lstStyle/>
          <a:p>
            <a:r>
              <a:rPr lang="en-US" sz="2800" b="1" dirty="0"/>
              <a:t>Vincent N. DePalo</a:t>
            </a:r>
          </a:p>
          <a:p>
            <a:pPr marL="0" indent="0">
              <a:buNone/>
            </a:pPr>
            <a:r>
              <a:rPr lang="en-US" dirty="0"/>
              <a:t>	Smith Duggan Buell &amp; Rufo LLP</a:t>
            </a:r>
          </a:p>
          <a:p>
            <a:pPr marL="0" indent="0">
              <a:buNone/>
            </a:pPr>
            <a:r>
              <a:rPr lang="en-US" dirty="0"/>
              <a:t>	</a:t>
            </a:r>
            <a:r>
              <a:rPr lang="en-US" dirty="0" err="1"/>
              <a:t>vincent.depalo@smithduggan.com</a:t>
            </a:r>
            <a:endParaRPr lang="en-US" dirty="0"/>
          </a:p>
          <a:p>
            <a:pPr marL="0" indent="0">
              <a:buNone/>
            </a:pPr>
            <a:endParaRPr lang="en-US" dirty="0"/>
          </a:p>
          <a:p>
            <a:r>
              <a:rPr lang="en-US" sz="2800" b="1" dirty="0" err="1"/>
              <a:t>Stesha</a:t>
            </a:r>
            <a:r>
              <a:rPr lang="en-US" sz="2800" b="1" dirty="0"/>
              <a:t> A. Emmanuel</a:t>
            </a:r>
          </a:p>
          <a:p>
            <a:pPr marL="0" indent="0">
              <a:buNone/>
            </a:pPr>
            <a:r>
              <a:rPr lang="en-US" dirty="0"/>
              <a:t>	McCarter &amp; English</a:t>
            </a:r>
          </a:p>
          <a:p>
            <a:pPr marL="0" indent="0">
              <a:buNone/>
            </a:pPr>
            <a:r>
              <a:rPr lang="en-US" dirty="0"/>
              <a:t>	</a:t>
            </a:r>
            <a:r>
              <a:rPr lang="en-US" dirty="0" err="1"/>
              <a:t>semmanuel@mccarter.com</a:t>
            </a:r>
            <a:endParaRPr lang="en-US" dirty="0"/>
          </a:p>
          <a:p>
            <a:endParaRPr lang="en-US" dirty="0"/>
          </a:p>
          <a:p>
            <a:r>
              <a:rPr lang="en-US" sz="2800" b="1" dirty="0"/>
              <a:t>Robert L. Boston </a:t>
            </a:r>
          </a:p>
          <a:p>
            <a:pPr marL="0" indent="0">
              <a:buNone/>
            </a:pPr>
            <a:r>
              <a:rPr lang="en-US" dirty="0"/>
              <a:t>	Smith Duggan Buell &amp; Rufo LLP</a:t>
            </a:r>
          </a:p>
          <a:p>
            <a:pPr marL="0" indent="0">
              <a:buNone/>
            </a:pPr>
            <a:r>
              <a:rPr lang="en-US" dirty="0"/>
              <a:t>	</a:t>
            </a:r>
            <a:r>
              <a:rPr lang="en-US" dirty="0" err="1"/>
              <a:t>robert.boston@smithduggan.com</a:t>
            </a:r>
            <a:endParaRPr lang="en-US" dirty="0"/>
          </a:p>
          <a:p>
            <a:endParaRPr lang="en-US" dirty="0"/>
          </a:p>
          <a:p>
            <a:r>
              <a:rPr lang="en-US" sz="2800" b="1" dirty="0"/>
              <a:t>Barrie </a:t>
            </a:r>
            <a:r>
              <a:rPr lang="en-US" sz="2800" b="1" dirty="0" err="1"/>
              <a:t>Duchesneau</a:t>
            </a:r>
            <a:endParaRPr lang="en-US" sz="2800" b="1" dirty="0"/>
          </a:p>
          <a:p>
            <a:pPr marL="0" indent="0">
              <a:buNone/>
            </a:pPr>
            <a:r>
              <a:rPr lang="en-US" dirty="0"/>
              <a:t>	</a:t>
            </a:r>
            <a:r>
              <a:rPr lang="en-US" dirty="0" err="1"/>
              <a:t>Lubin</a:t>
            </a:r>
            <a:r>
              <a:rPr lang="en-US" dirty="0"/>
              <a:t> &amp; Meyer, P.C.</a:t>
            </a:r>
          </a:p>
          <a:p>
            <a:pPr marL="0" indent="0">
              <a:buNone/>
            </a:pPr>
            <a:r>
              <a:rPr lang="en-US" dirty="0"/>
              <a:t>	</a:t>
            </a:r>
            <a:r>
              <a:rPr lang="en-US" dirty="0" err="1"/>
              <a:t>bduchesneau@lubinandmeyer.com</a:t>
            </a:r>
            <a:endParaRPr lang="en-US" dirty="0"/>
          </a:p>
          <a:p>
            <a:endParaRPr lang="en-US" dirty="0"/>
          </a:p>
        </p:txBody>
      </p:sp>
    </p:spTree>
    <p:extLst>
      <p:ext uri="{BB962C8B-B14F-4D97-AF65-F5344CB8AC3E}">
        <p14:creationId xmlns:p14="http://schemas.microsoft.com/office/powerpoint/2010/main" val="203121792"/>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16449-0A64-7247-808A-F7CDC109DD12}"/>
              </a:ext>
            </a:extLst>
          </p:cNvPr>
          <p:cNvSpPr>
            <a:spLocks noGrp="1"/>
          </p:cNvSpPr>
          <p:nvPr>
            <p:ph type="title"/>
          </p:nvPr>
        </p:nvSpPr>
        <p:spPr>
          <a:xfrm>
            <a:off x="1744977" y="3037402"/>
            <a:ext cx="4351023" cy="2229024"/>
          </a:xfrm>
        </p:spPr>
        <p:txBody>
          <a:bodyPr anchor="ctr">
            <a:normAutofit/>
          </a:bodyPr>
          <a:lstStyle/>
          <a:p>
            <a:r>
              <a:rPr lang="en-US" sz="3200" b="1" dirty="0">
                <a:solidFill>
                  <a:schemeClr val="tx1">
                    <a:lumMod val="75000"/>
                    <a:lumOff val="25000"/>
                  </a:schemeClr>
                </a:solidFill>
              </a:rPr>
              <a:t>Contacts:</a:t>
            </a:r>
          </a:p>
        </p:txBody>
      </p:sp>
      <p:sp>
        <p:nvSpPr>
          <p:cNvPr id="3" name="Content Placeholder 2">
            <a:extLst>
              <a:ext uri="{FF2B5EF4-FFF2-40B4-BE49-F238E27FC236}">
                <a16:creationId xmlns:a16="http://schemas.microsoft.com/office/drawing/2014/main" id="{B94E4EA3-1E55-F843-9DAE-BB7D19F7F7DC}"/>
              </a:ext>
            </a:extLst>
          </p:cNvPr>
          <p:cNvSpPr>
            <a:spLocks noGrp="1"/>
          </p:cNvSpPr>
          <p:nvPr>
            <p:ph type="body" idx="1"/>
          </p:nvPr>
        </p:nvSpPr>
        <p:spPr>
          <a:xfrm>
            <a:off x="5250094" y="4615737"/>
            <a:ext cx="6171600" cy="1568798"/>
          </a:xfrm>
        </p:spPr>
        <p:txBody>
          <a:bodyPr anchor="ctr">
            <a:normAutofit/>
          </a:bodyPr>
          <a:lstStyle/>
          <a:p>
            <a:r>
              <a:rPr lang="en-US" sz="2400" b="1" cap="none" dirty="0">
                <a:solidFill>
                  <a:schemeClr val="tx1">
                    <a:lumMod val="75000"/>
                    <a:lumOff val="25000"/>
                  </a:schemeClr>
                </a:solidFill>
              </a:rPr>
              <a:t>Email: </a:t>
            </a:r>
            <a:r>
              <a:rPr lang="en-US" sz="2400" cap="none" dirty="0" err="1">
                <a:solidFill>
                  <a:schemeClr val="tx1">
                    <a:lumMod val="75000"/>
                    <a:lumOff val="25000"/>
                  </a:schemeClr>
                </a:solidFill>
              </a:rPr>
              <a:t>robert.boston@smithduggan.com</a:t>
            </a:r>
            <a:endParaRPr lang="en-US" sz="2400" cap="none" dirty="0">
              <a:solidFill>
                <a:schemeClr val="tx1">
                  <a:lumMod val="75000"/>
                  <a:lumOff val="25000"/>
                </a:schemeClr>
              </a:solidFill>
            </a:endParaRPr>
          </a:p>
          <a:p>
            <a:r>
              <a:rPr lang="en-US" sz="2400" b="1" cap="none" dirty="0">
                <a:solidFill>
                  <a:schemeClr val="tx1">
                    <a:lumMod val="75000"/>
                    <a:lumOff val="25000"/>
                  </a:schemeClr>
                </a:solidFill>
              </a:rPr>
              <a:t>Phone: </a:t>
            </a:r>
            <a:r>
              <a:rPr lang="en-US" sz="2400" cap="none" dirty="0">
                <a:solidFill>
                  <a:schemeClr val="tx1">
                    <a:lumMod val="75000"/>
                    <a:lumOff val="25000"/>
                  </a:schemeClr>
                </a:solidFill>
              </a:rPr>
              <a:t>(617) 833 – 1194</a:t>
            </a:r>
          </a:p>
        </p:txBody>
      </p:sp>
      <p:sp>
        <p:nvSpPr>
          <p:cNvPr id="5" name="TextBox 4">
            <a:extLst>
              <a:ext uri="{FF2B5EF4-FFF2-40B4-BE49-F238E27FC236}">
                <a16:creationId xmlns:a16="http://schemas.microsoft.com/office/drawing/2014/main" id="{F748EB6D-8442-E145-8719-3AE27A916D2F}"/>
              </a:ext>
            </a:extLst>
          </p:cNvPr>
          <p:cNvSpPr txBox="1"/>
          <p:nvPr/>
        </p:nvSpPr>
        <p:spPr>
          <a:xfrm>
            <a:off x="5250094" y="2832652"/>
            <a:ext cx="6325819" cy="1815882"/>
          </a:xfrm>
          <a:prstGeom prst="rect">
            <a:avLst/>
          </a:prstGeom>
          <a:noFill/>
        </p:spPr>
        <p:txBody>
          <a:bodyPr wrap="square" rtlCol="0">
            <a:spAutoFit/>
          </a:bodyPr>
          <a:lstStyle/>
          <a:p>
            <a:r>
              <a:rPr lang="en-US" sz="4000" b="1" dirty="0">
                <a:solidFill>
                  <a:schemeClr val="tx1">
                    <a:lumMod val="75000"/>
                    <a:lumOff val="25000"/>
                  </a:schemeClr>
                </a:solidFill>
              </a:rPr>
              <a:t>Robert L. Boston</a:t>
            </a:r>
          </a:p>
          <a:p>
            <a:r>
              <a:rPr lang="en-US" sz="2400" dirty="0">
                <a:solidFill>
                  <a:schemeClr val="tx1">
                    <a:lumMod val="75000"/>
                    <a:lumOff val="25000"/>
                  </a:schemeClr>
                </a:solidFill>
              </a:rPr>
              <a:t>Smith Duggan Buell &amp; Rufo LLP</a:t>
            </a:r>
          </a:p>
          <a:p>
            <a:r>
              <a:rPr lang="en-US" sz="2400" dirty="0">
                <a:solidFill>
                  <a:schemeClr val="tx1">
                    <a:lumMod val="75000"/>
                    <a:lumOff val="25000"/>
                  </a:schemeClr>
                </a:solidFill>
              </a:rPr>
              <a:t>101 Arch Street, Suite 1950</a:t>
            </a:r>
          </a:p>
          <a:p>
            <a:r>
              <a:rPr lang="en-US" sz="2400" dirty="0">
                <a:solidFill>
                  <a:schemeClr val="tx1">
                    <a:lumMod val="75000"/>
                    <a:lumOff val="25000"/>
                  </a:schemeClr>
                </a:solidFill>
              </a:rPr>
              <a:t>Boston, Massachusetts 02110</a:t>
            </a:r>
          </a:p>
        </p:txBody>
      </p:sp>
      <p:pic>
        <p:nvPicPr>
          <p:cNvPr id="4" name="Picture 3">
            <a:extLst>
              <a:ext uri="{FF2B5EF4-FFF2-40B4-BE49-F238E27FC236}">
                <a16:creationId xmlns:a16="http://schemas.microsoft.com/office/drawing/2014/main" id="{F1A587E9-2579-1945-B1CB-B28797408EF1}"/>
              </a:ext>
            </a:extLst>
          </p:cNvPr>
          <p:cNvPicPr>
            <a:picLocks noChangeAspect="1"/>
          </p:cNvPicPr>
          <p:nvPr/>
        </p:nvPicPr>
        <p:blipFill>
          <a:blip r:embed="rId3"/>
          <a:stretch>
            <a:fillRect/>
          </a:stretch>
        </p:blipFill>
        <p:spPr>
          <a:xfrm>
            <a:off x="2335696" y="285644"/>
            <a:ext cx="6798364" cy="20220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82030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9DC27E-4520-E34A-8C92-4B20B99BC5B1}"/>
              </a:ext>
            </a:extLst>
          </p:cNvPr>
          <p:cNvSpPr>
            <a:spLocks noGrp="1"/>
          </p:cNvSpPr>
          <p:nvPr>
            <p:ph type="title"/>
          </p:nvPr>
        </p:nvSpPr>
        <p:spPr>
          <a:xfrm>
            <a:off x="710012" y="593081"/>
            <a:ext cx="4364496" cy="1079199"/>
          </a:xfrm>
        </p:spPr>
        <p:txBody>
          <a:bodyPr anchor="t">
            <a:normAutofit/>
          </a:bodyPr>
          <a:lstStyle/>
          <a:p>
            <a:pPr algn="ctr"/>
            <a:r>
              <a:rPr lang="en-US" sz="4800" b="1" u="sng" dirty="0"/>
              <a:t>Confused</a:t>
            </a:r>
            <a:r>
              <a:rPr lang="en-US" sz="4800" b="1" dirty="0"/>
              <a:t>?</a:t>
            </a:r>
          </a:p>
        </p:txBody>
      </p:sp>
      <p:pic>
        <p:nvPicPr>
          <p:cNvPr id="27" name="Picture 4" descr="Confused Dogs GIF by MOODMAN">
            <a:extLst>
              <a:ext uri="{FF2B5EF4-FFF2-40B4-BE49-F238E27FC236}">
                <a16:creationId xmlns:a16="http://schemas.microsoft.com/office/drawing/2014/main" id="{60B38D2D-FF02-434C-88D4-80262F81D90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096000" y="1405269"/>
            <a:ext cx="4447684" cy="4447684"/>
          </a:xfrm>
          <a:prstGeom prst="rect">
            <a:avLst/>
          </a:prstGeom>
          <a:noFill/>
          <a:extLst>
            <a:ext uri="{909E8E84-426E-40DD-AFC4-6F175D3DCCD1}">
              <a14:hiddenFill xmlns:a14="http://schemas.microsoft.com/office/drawing/2010/main">
                <a:solidFill>
                  <a:srgbClr val="FFFFFF"/>
                </a:solidFill>
              </a14:hiddenFill>
            </a:ext>
          </a:extLst>
        </p:spPr>
      </p:pic>
      <p:sp>
        <p:nvSpPr>
          <p:cNvPr id="20" name="Text Placeholder 19">
            <a:extLst>
              <a:ext uri="{FF2B5EF4-FFF2-40B4-BE49-F238E27FC236}">
                <a16:creationId xmlns:a16="http://schemas.microsoft.com/office/drawing/2014/main" id="{119F2F4D-570C-8B44-AA33-C412660544B2}"/>
              </a:ext>
            </a:extLst>
          </p:cNvPr>
          <p:cNvSpPr>
            <a:spLocks noGrp="1"/>
          </p:cNvSpPr>
          <p:nvPr>
            <p:ph type="body" sz="half" idx="2"/>
          </p:nvPr>
        </p:nvSpPr>
        <p:spPr>
          <a:xfrm>
            <a:off x="1459655" y="1672280"/>
            <a:ext cx="4908193" cy="4035883"/>
          </a:xfrm>
        </p:spPr>
        <p:txBody>
          <a:bodyPr>
            <a:normAutofit fontScale="92500" lnSpcReduction="10000"/>
          </a:bodyPr>
          <a:lstStyle/>
          <a:p>
            <a:pPr marL="285750" indent="-285750">
              <a:buFont typeface="Arial" panose="020B0604020202020204" pitchFamily="34" charset="0"/>
              <a:buChar char="•"/>
            </a:pPr>
            <a:r>
              <a:rPr lang="en-US" sz="2400" b="1" dirty="0"/>
              <a:t>Factual Cause</a:t>
            </a:r>
          </a:p>
          <a:p>
            <a:pPr marL="285750" indent="-285750">
              <a:buFont typeface="Arial" panose="020B0604020202020204" pitchFamily="34" charset="0"/>
              <a:buChar char="•"/>
            </a:pPr>
            <a:r>
              <a:rPr lang="en-US" sz="2400" b="1" dirty="0"/>
              <a:t>But-For Cause</a:t>
            </a:r>
          </a:p>
          <a:p>
            <a:pPr marL="285750" indent="-285750">
              <a:buFont typeface="Arial" panose="020B0604020202020204" pitchFamily="34" charset="0"/>
              <a:buChar char="•"/>
            </a:pPr>
            <a:r>
              <a:rPr lang="en-US" sz="2400" b="1" dirty="0"/>
              <a:t>Efficient Cause</a:t>
            </a:r>
          </a:p>
          <a:p>
            <a:pPr marL="285750" indent="-285750">
              <a:buFont typeface="Arial" panose="020B0604020202020204" pitchFamily="34" charset="0"/>
              <a:buChar char="•"/>
            </a:pPr>
            <a:r>
              <a:rPr lang="en-US" sz="2400" b="1" dirty="0"/>
              <a:t>Cause in Fact</a:t>
            </a:r>
          </a:p>
          <a:p>
            <a:endParaRPr lang="en-US" sz="2400" b="1" dirty="0"/>
          </a:p>
          <a:p>
            <a:pPr marL="285750" indent="-285750">
              <a:buFont typeface="Arial" panose="020B0604020202020204" pitchFamily="34" charset="0"/>
              <a:buChar char="•"/>
            </a:pPr>
            <a:r>
              <a:rPr lang="en-US" sz="2400" b="1" dirty="0"/>
              <a:t>Legal Cause</a:t>
            </a:r>
          </a:p>
          <a:p>
            <a:pPr marL="285750" indent="-285750">
              <a:buFont typeface="Arial" panose="020B0604020202020204" pitchFamily="34" charset="0"/>
              <a:buChar char="•"/>
            </a:pPr>
            <a:r>
              <a:rPr lang="en-US" sz="2400" b="1" dirty="0"/>
              <a:t>Proximate Cause</a:t>
            </a:r>
          </a:p>
          <a:p>
            <a:pPr marL="285750" indent="-285750">
              <a:buFont typeface="Arial" panose="020B0604020202020204" pitchFamily="34" charset="0"/>
              <a:buChar char="•"/>
            </a:pPr>
            <a:r>
              <a:rPr lang="en-US" sz="2400" b="1" dirty="0"/>
              <a:t>Scope of Liability</a:t>
            </a:r>
          </a:p>
          <a:p>
            <a:pPr marL="285750" indent="-285750">
              <a:buFont typeface="Arial" panose="020B0604020202020204" pitchFamily="34" charset="0"/>
              <a:buChar char="•"/>
            </a:pPr>
            <a:r>
              <a:rPr lang="en-US" sz="2400" b="1" dirty="0"/>
              <a:t>Foreseeability</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35937330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08D82-BCB6-7443-A37F-31F9C98EC47E}"/>
              </a:ext>
            </a:extLst>
          </p:cNvPr>
          <p:cNvSpPr>
            <a:spLocks noGrp="1"/>
          </p:cNvSpPr>
          <p:nvPr>
            <p:ph type="title"/>
          </p:nvPr>
        </p:nvSpPr>
        <p:spPr>
          <a:xfrm>
            <a:off x="280085" y="103648"/>
            <a:ext cx="10206681" cy="1161738"/>
          </a:xfrm>
        </p:spPr>
        <p:txBody>
          <a:bodyPr anchor="ctr"/>
          <a:lstStyle/>
          <a:p>
            <a:r>
              <a:rPr lang="en-US" sz="4000" b="1" u="sng" dirty="0"/>
              <a:t>History of Thought Regarding Causation</a:t>
            </a:r>
            <a:endParaRPr lang="en-US" sz="4000" b="1" dirty="0"/>
          </a:p>
        </p:txBody>
      </p:sp>
      <p:sp>
        <p:nvSpPr>
          <p:cNvPr id="3" name="Content Placeholder 2">
            <a:extLst>
              <a:ext uri="{FF2B5EF4-FFF2-40B4-BE49-F238E27FC236}">
                <a16:creationId xmlns:a16="http://schemas.microsoft.com/office/drawing/2014/main" id="{0034F935-0E16-C740-A5D4-DE815EAC92C5}"/>
              </a:ext>
            </a:extLst>
          </p:cNvPr>
          <p:cNvSpPr>
            <a:spLocks noGrp="1"/>
          </p:cNvSpPr>
          <p:nvPr>
            <p:ph idx="1"/>
          </p:nvPr>
        </p:nvSpPr>
        <p:spPr>
          <a:xfrm>
            <a:off x="693810" y="1239121"/>
            <a:ext cx="11094536" cy="5515231"/>
          </a:xfrm>
        </p:spPr>
        <p:txBody>
          <a:bodyPr>
            <a:normAutofit lnSpcReduction="10000"/>
          </a:bodyPr>
          <a:lstStyle/>
          <a:p>
            <a:r>
              <a:rPr lang="en-US" sz="2000" b="1" dirty="0"/>
              <a:t>Aristotle</a:t>
            </a:r>
            <a:r>
              <a:rPr lang="en-US" sz="2000" dirty="0"/>
              <a:t> (384-322 B.C.) </a:t>
            </a:r>
            <a:r>
              <a:rPr lang="en-US" dirty="0"/>
              <a:t>– Discussed four separate “causes”:</a:t>
            </a:r>
          </a:p>
          <a:p>
            <a:pPr lvl="1"/>
            <a:r>
              <a:rPr lang="en-US" dirty="0"/>
              <a:t>Material Cause	-	</a:t>
            </a:r>
            <a:r>
              <a:rPr lang="en-US" b="1" i="1" dirty="0"/>
              <a:t>stone</a:t>
            </a:r>
            <a:r>
              <a:rPr lang="en-US" dirty="0"/>
              <a:t> carved into a statute</a:t>
            </a:r>
          </a:p>
          <a:p>
            <a:pPr lvl="1"/>
            <a:r>
              <a:rPr lang="en-US" dirty="0"/>
              <a:t>Formal Cause		-	</a:t>
            </a:r>
            <a:r>
              <a:rPr lang="en-US" b="1" i="1" dirty="0"/>
              <a:t>shape</a:t>
            </a:r>
            <a:r>
              <a:rPr lang="en-US" dirty="0"/>
              <a:t> or form of the statue</a:t>
            </a:r>
          </a:p>
          <a:p>
            <a:pPr lvl="1"/>
            <a:r>
              <a:rPr lang="en-US" dirty="0"/>
              <a:t>Efficient Cause	-	</a:t>
            </a:r>
            <a:r>
              <a:rPr lang="en-US" b="1" i="1" dirty="0"/>
              <a:t>source</a:t>
            </a:r>
            <a:r>
              <a:rPr lang="en-US" dirty="0"/>
              <a:t> of the statute (i.e. the sculptor)</a:t>
            </a:r>
          </a:p>
          <a:p>
            <a:pPr lvl="1"/>
            <a:r>
              <a:rPr lang="en-US" dirty="0"/>
              <a:t>Final Cause  		-	the </a:t>
            </a:r>
            <a:r>
              <a:rPr lang="en-US" b="1" i="1" dirty="0"/>
              <a:t>statue</a:t>
            </a:r>
          </a:p>
          <a:p>
            <a:endParaRPr lang="en-US" sz="1050" b="1" dirty="0"/>
          </a:p>
          <a:p>
            <a:r>
              <a:rPr lang="en-US" sz="2000" b="1" dirty="0"/>
              <a:t>Sir Francis Bacon</a:t>
            </a:r>
            <a:r>
              <a:rPr lang="en-US" sz="2000" dirty="0"/>
              <a:t> (1561-1626)</a:t>
            </a:r>
          </a:p>
          <a:p>
            <a:pPr lvl="1"/>
            <a:r>
              <a:rPr lang="en-US" dirty="0"/>
              <a:t>Discussed “proximate cause” in temporal or spatial terms as the thing or event that is closest to the harm at issue.</a:t>
            </a:r>
          </a:p>
          <a:p>
            <a:endParaRPr lang="en-US" sz="1050" b="1" dirty="0"/>
          </a:p>
          <a:p>
            <a:r>
              <a:rPr lang="en-US" sz="2000" b="1" dirty="0"/>
              <a:t>Sir Isaac Newton </a:t>
            </a:r>
            <a:r>
              <a:rPr lang="en-US" sz="2000" dirty="0"/>
              <a:t>(1642-1727)</a:t>
            </a:r>
            <a:endParaRPr lang="en-US" dirty="0"/>
          </a:p>
          <a:p>
            <a:pPr lvl="1"/>
            <a:r>
              <a:rPr lang="en-US" dirty="0"/>
              <a:t>Mathematical Principles of Natural Philosophy</a:t>
            </a:r>
          </a:p>
          <a:p>
            <a:pPr lvl="1"/>
            <a:r>
              <a:rPr lang="en-US" dirty="0"/>
              <a:t>An object at rest will remain at rest unless compelled to change by an outside force</a:t>
            </a:r>
          </a:p>
          <a:p>
            <a:pPr lvl="1"/>
            <a:r>
              <a:rPr lang="en-US" dirty="0"/>
              <a:t>This scientific analysis made its way into law through the concept of causal chains (i.e. what action initiates the chain of events that results in the harm)</a:t>
            </a:r>
          </a:p>
          <a:p>
            <a:endParaRPr lang="en-US" dirty="0"/>
          </a:p>
        </p:txBody>
      </p:sp>
    </p:spTree>
    <p:extLst>
      <p:ext uri="{BB962C8B-B14F-4D97-AF65-F5344CB8AC3E}">
        <p14:creationId xmlns:p14="http://schemas.microsoft.com/office/powerpoint/2010/main" val="2152239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orful sock on a white surface&#10;&#10;Description automatically generated with low confidence">
            <a:extLst>
              <a:ext uri="{FF2B5EF4-FFF2-40B4-BE49-F238E27FC236}">
                <a16:creationId xmlns:a16="http://schemas.microsoft.com/office/drawing/2014/main" id="{45AFBEC7-6A19-4FEE-AFF2-5A76011DAA62}"/>
              </a:ext>
            </a:extLst>
          </p:cNvPr>
          <p:cNvPicPr>
            <a:picLocks noChangeAspect="1"/>
          </p:cNvPicPr>
          <p:nvPr/>
        </p:nvPicPr>
        <p:blipFill rotWithShape="1">
          <a:blip r:embed="rId3"/>
          <a:srcRect l="9091" t="30897"/>
          <a:stretch/>
        </p:blipFill>
        <p:spPr>
          <a:xfrm>
            <a:off x="1" y="8477"/>
            <a:ext cx="12191999" cy="6857990"/>
          </a:xfrm>
          <a:prstGeom prst="rect">
            <a:avLst/>
          </a:prstGeom>
        </p:spPr>
      </p:pic>
      <p:sp>
        <p:nvSpPr>
          <p:cNvPr id="2" name="Title 1">
            <a:extLst>
              <a:ext uri="{FF2B5EF4-FFF2-40B4-BE49-F238E27FC236}">
                <a16:creationId xmlns:a16="http://schemas.microsoft.com/office/drawing/2014/main" id="{BAD20812-7493-D44C-BC5F-A155DAFD3A32}"/>
              </a:ext>
            </a:extLst>
          </p:cNvPr>
          <p:cNvSpPr>
            <a:spLocks noGrp="1"/>
          </p:cNvSpPr>
          <p:nvPr>
            <p:ph type="title"/>
          </p:nvPr>
        </p:nvSpPr>
        <p:spPr>
          <a:xfrm>
            <a:off x="2852022" y="68768"/>
            <a:ext cx="6487955" cy="1320800"/>
          </a:xfrm>
        </p:spPr>
        <p:txBody>
          <a:bodyPr vert="horz" lIns="91440" tIns="45720" rIns="91440" bIns="45720" rtlCol="0" anchor="t">
            <a:normAutofit/>
          </a:bodyPr>
          <a:lstStyle/>
          <a:p>
            <a:pPr algn="ctr"/>
            <a:r>
              <a:rPr lang="en-US" sz="5400" b="1" u="sng" dirty="0">
                <a:solidFill>
                  <a:srgbClr val="134077"/>
                </a:solidFill>
              </a:rPr>
              <a:t>ROAD MAP</a:t>
            </a:r>
          </a:p>
        </p:txBody>
      </p:sp>
      <p:graphicFrame>
        <p:nvGraphicFramePr>
          <p:cNvPr id="159" name="Text Placeholder 2">
            <a:extLst>
              <a:ext uri="{FF2B5EF4-FFF2-40B4-BE49-F238E27FC236}">
                <a16:creationId xmlns:a16="http://schemas.microsoft.com/office/drawing/2014/main" id="{FA3812AA-8194-4043-A7FD-A48DB2494221}"/>
              </a:ext>
            </a:extLst>
          </p:cNvPr>
          <p:cNvGraphicFramePr/>
          <p:nvPr>
            <p:extLst>
              <p:ext uri="{D42A27DB-BD31-4B8C-83A1-F6EECF244321}">
                <p14:modId xmlns:p14="http://schemas.microsoft.com/office/powerpoint/2010/main" val="3467581788"/>
              </p:ext>
            </p:extLst>
          </p:nvPr>
        </p:nvGraphicFramePr>
        <p:xfrm>
          <a:off x="774357" y="1449859"/>
          <a:ext cx="10651524" cy="50538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58093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2000"/>
                <a:hueMod val="96000"/>
                <a:satMod val="128000"/>
                <a:lumMod val="114000"/>
              </a:schemeClr>
            </a:gs>
            <a:gs pos="100000">
              <a:schemeClr val="bg1">
                <a:shade val="62000"/>
                <a:hueMod val="100000"/>
                <a:satMod val="134000"/>
                <a:lumMod val="56000"/>
              </a:schemeClr>
            </a:gs>
          </a:gsLst>
          <a:path path="circle">
            <a:fillToRect l="45000" t="65000" r="125000" b="100000"/>
          </a:path>
        </a:gra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4219D0-93C6-7340-AE6A-2253D673F6D9}"/>
              </a:ext>
            </a:extLst>
          </p:cNvPr>
          <p:cNvSpPr>
            <a:spLocks noGrp="1"/>
          </p:cNvSpPr>
          <p:nvPr>
            <p:ph type="title"/>
          </p:nvPr>
        </p:nvSpPr>
        <p:spPr>
          <a:xfrm>
            <a:off x="716466" y="1248697"/>
            <a:ext cx="5621584" cy="4360606"/>
          </a:xfrm>
        </p:spPr>
        <p:txBody>
          <a:bodyPr vert="horz" lIns="91440" tIns="45720" rIns="91440" bIns="45720" rtlCol="0" anchor="ctr">
            <a:normAutofit/>
          </a:bodyPr>
          <a:lstStyle/>
          <a:p>
            <a:pPr>
              <a:lnSpc>
                <a:spcPct val="90000"/>
              </a:lnSpc>
            </a:pPr>
            <a:r>
              <a:rPr lang="en-US" sz="6700" dirty="0">
                <a:solidFill>
                  <a:schemeClr val="bg2"/>
                </a:solidFill>
              </a:rPr>
              <a:t>Definition of Medical Malpractice</a:t>
            </a:r>
          </a:p>
        </p:txBody>
      </p:sp>
      <p:sp>
        <p:nvSpPr>
          <p:cNvPr id="7" name="Text Placeholder 6">
            <a:extLst>
              <a:ext uri="{FF2B5EF4-FFF2-40B4-BE49-F238E27FC236}">
                <a16:creationId xmlns:a16="http://schemas.microsoft.com/office/drawing/2014/main" id="{90A52B1A-7530-1A4D-B1C6-BCD4A90123C3}"/>
              </a:ext>
            </a:extLst>
          </p:cNvPr>
          <p:cNvSpPr>
            <a:spLocks noGrp="1"/>
          </p:cNvSpPr>
          <p:nvPr>
            <p:ph type="body" idx="1"/>
          </p:nvPr>
        </p:nvSpPr>
        <p:spPr>
          <a:xfrm>
            <a:off x="7029732" y="1248697"/>
            <a:ext cx="4766851" cy="4555817"/>
          </a:xfrm>
        </p:spPr>
        <p:txBody>
          <a:bodyPr vert="horz" lIns="91440" tIns="45720" rIns="91440" bIns="45720" rtlCol="0" anchor="ctr">
            <a:normAutofit/>
          </a:bodyPr>
          <a:lstStyle/>
          <a:p>
            <a:r>
              <a:rPr lang="en-US" sz="2800" dirty="0">
                <a:solidFill>
                  <a:schemeClr val="tx2"/>
                </a:solidFill>
              </a:rPr>
              <a:t>“‘Medical malpractice’ … is a term commonly used to describe negligence in the provision of medical care and treatment by a doctor, nurse or other healthcare provider.” *</a:t>
            </a:r>
          </a:p>
        </p:txBody>
      </p:sp>
      <p:sp>
        <p:nvSpPr>
          <p:cNvPr id="38" name="TextBox 37">
            <a:extLst>
              <a:ext uri="{FF2B5EF4-FFF2-40B4-BE49-F238E27FC236}">
                <a16:creationId xmlns:a16="http://schemas.microsoft.com/office/drawing/2014/main" id="{6B71C86A-43B1-524F-88DE-9B7F602F936B}"/>
              </a:ext>
            </a:extLst>
          </p:cNvPr>
          <p:cNvSpPr txBox="1"/>
          <p:nvPr/>
        </p:nvSpPr>
        <p:spPr>
          <a:xfrm>
            <a:off x="716466" y="6396335"/>
            <a:ext cx="5075376" cy="461665"/>
          </a:xfrm>
          <a:prstGeom prst="rect">
            <a:avLst/>
          </a:prstGeom>
          <a:noFill/>
        </p:spPr>
        <p:txBody>
          <a:bodyPr wrap="square" rtlCol="0">
            <a:spAutoFit/>
          </a:bodyPr>
          <a:lstStyle/>
          <a:p>
            <a:r>
              <a:rPr lang="en-US" sz="1200" dirty="0"/>
              <a:t>* Massachusetts Superior Court Civil Practice Jury Instructions (MCLE), Vol. I, Chapter 4, Sec. 4.1</a:t>
            </a:r>
          </a:p>
        </p:txBody>
      </p:sp>
    </p:spTree>
    <p:extLst>
      <p:ext uri="{BB962C8B-B14F-4D97-AF65-F5344CB8AC3E}">
        <p14:creationId xmlns:p14="http://schemas.microsoft.com/office/powerpoint/2010/main" val="2396722047"/>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28"/>
          <p:cNvGrpSpPr>
            <a:grpSpLocks noChangeAspect="1"/>
          </p:cNvGrpSpPr>
          <p:nvPr/>
        </p:nvGrpSpPr>
        <p:grpSpPr bwMode="auto">
          <a:xfrm>
            <a:off x="732487" y="758648"/>
            <a:ext cx="10727026" cy="5340704"/>
            <a:chOff x="-2508" y="-1001"/>
            <a:chExt cx="12698" cy="6322"/>
          </a:xfrm>
          <a:noFill/>
        </p:grpSpPr>
        <p:sp>
          <p:nvSpPr>
            <p:cNvPr id="49" name="Freeform 29"/>
            <p:cNvSpPr>
              <a:spLocks/>
            </p:cNvSpPr>
            <p:nvPr/>
          </p:nvSpPr>
          <p:spPr bwMode="auto">
            <a:xfrm>
              <a:off x="4964" y="3519"/>
              <a:ext cx="257" cy="494"/>
            </a:xfrm>
            <a:custGeom>
              <a:avLst/>
              <a:gdLst>
                <a:gd name="T0" fmla="*/ 88 w 109"/>
                <a:gd name="T1" fmla="*/ 0 h 209"/>
                <a:gd name="T2" fmla="*/ 84 w 109"/>
                <a:gd name="T3" fmla="*/ 15 h 209"/>
                <a:gd name="T4" fmla="*/ 48 w 109"/>
                <a:gd name="T5" fmla="*/ 51 h 209"/>
                <a:gd name="T6" fmla="*/ 13 w 109"/>
                <a:gd name="T7" fmla="*/ 84 h 209"/>
                <a:gd name="T8" fmla="*/ 21 w 109"/>
                <a:gd name="T9" fmla="*/ 112 h 209"/>
                <a:gd name="T10" fmla="*/ 11 w 109"/>
                <a:gd name="T11" fmla="*/ 135 h 209"/>
                <a:gd name="T12" fmla="*/ 0 w 109"/>
                <a:gd name="T13" fmla="*/ 146 h 209"/>
                <a:gd name="T14" fmla="*/ 6 w 109"/>
                <a:gd name="T15" fmla="*/ 167 h 209"/>
                <a:gd name="T16" fmla="*/ 5 w 109"/>
                <a:gd name="T17" fmla="*/ 180 h 209"/>
                <a:gd name="T18" fmla="*/ 30 w 109"/>
                <a:gd name="T19" fmla="*/ 209 h 209"/>
                <a:gd name="T20" fmla="*/ 77 w 109"/>
                <a:gd name="T21" fmla="*/ 150 h 209"/>
                <a:gd name="T22" fmla="*/ 100 w 109"/>
                <a:gd name="T23" fmla="*/ 55 h 209"/>
                <a:gd name="T24" fmla="*/ 109 w 109"/>
                <a:gd name="T25" fmla="*/ 58 h 209"/>
                <a:gd name="T26" fmla="*/ 109 w 109"/>
                <a:gd name="T27" fmla="*/ 50 h 209"/>
                <a:gd name="T28" fmla="*/ 88 w 109"/>
                <a:gd name="T29" fmla="*/ 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209">
                  <a:moveTo>
                    <a:pt x="88" y="0"/>
                  </a:moveTo>
                  <a:cubicBezTo>
                    <a:pt x="86" y="4"/>
                    <a:pt x="87" y="13"/>
                    <a:pt x="84" y="15"/>
                  </a:cubicBezTo>
                  <a:cubicBezTo>
                    <a:pt x="76" y="24"/>
                    <a:pt x="60" y="44"/>
                    <a:pt x="48" y="51"/>
                  </a:cubicBezTo>
                  <a:cubicBezTo>
                    <a:pt x="32" y="60"/>
                    <a:pt x="13" y="58"/>
                    <a:pt x="13" y="84"/>
                  </a:cubicBezTo>
                  <a:cubicBezTo>
                    <a:pt x="13" y="93"/>
                    <a:pt x="21" y="106"/>
                    <a:pt x="21" y="112"/>
                  </a:cubicBezTo>
                  <a:cubicBezTo>
                    <a:pt x="21" y="113"/>
                    <a:pt x="11" y="135"/>
                    <a:pt x="11" y="135"/>
                  </a:cubicBezTo>
                  <a:cubicBezTo>
                    <a:pt x="10" y="135"/>
                    <a:pt x="0" y="144"/>
                    <a:pt x="0" y="146"/>
                  </a:cubicBezTo>
                  <a:cubicBezTo>
                    <a:pt x="0" y="154"/>
                    <a:pt x="0" y="162"/>
                    <a:pt x="6" y="167"/>
                  </a:cubicBezTo>
                  <a:cubicBezTo>
                    <a:pt x="7" y="171"/>
                    <a:pt x="5" y="173"/>
                    <a:pt x="5" y="180"/>
                  </a:cubicBezTo>
                  <a:cubicBezTo>
                    <a:pt x="5" y="194"/>
                    <a:pt x="17" y="209"/>
                    <a:pt x="30" y="209"/>
                  </a:cubicBezTo>
                  <a:cubicBezTo>
                    <a:pt x="62" y="209"/>
                    <a:pt x="67" y="174"/>
                    <a:pt x="77" y="150"/>
                  </a:cubicBezTo>
                  <a:cubicBezTo>
                    <a:pt x="88" y="120"/>
                    <a:pt x="100" y="94"/>
                    <a:pt x="100" y="55"/>
                  </a:cubicBezTo>
                  <a:cubicBezTo>
                    <a:pt x="101" y="55"/>
                    <a:pt x="107" y="57"/>
                    <a:pt x="109" y="58"/>
                  </a:cubicBezTo>
                  <a:cubicBezTo>
                    <a:pt x="109" y="50"/>
                    <a:pt x="109" y="50"/>
                    <a:pt x="109" y="50"/>
                  </a:cubicBezTo>
                  <a:cubicBezTo>
                    <a:pt x="104" y="36"/>
                    <a:pt x="106" y="2"/>
                    <a:pt x="8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30"/>
            <p:cNvSpPr>
              <a:spLocks/>
            </p:cNvSpPr>
            <p:nvPr/>
          </p:nvSpPr>
          <p:spPr bwMode="auto">
            <a:xfrm>
              <a:off x="2829" y="1672"/>
              <a:ext cx="2426" cy="2710"/>
            </a:xfrm>
            <a:custGeom>
              <a:avLst/>
              <a:gdLst>
                <a:gd name="T0" fmla="*/ 384 w 1026"/>
                <a:gd name="T1" fmla="*/ 8 h 1146"/>
                <a:gd name="T2" fmla="*/ 346 w 1026"/>
                <a:gd name="T3" fmla="*/ 12 h 1146"/>
                <a:gd name="T4" fmla="*/ 244 w 1026"/>
                <a:gd name="T5" fmla="*/ 32 h 1146"/>
                <a:gd name="T6" fmla="*/ 180 w 1026"/>
                <a:gd name="T7" fmla="*/ 28 h 1146"/>
                <a:gd name="T8" fmla="*/ 170 w 1026"/>
                <a:gd name="T9" fmla="*/ 43 h 1146"/>
                <a:gd name="T10" fmla="*/ 116 w 1026"/>
                <a:gd name="T11" fmla="*/ 134 h 1146"/>
                <a:gd name="T12" fmla="*/ 62 w 1026"/>
                <a:gd name="T13" fmla="*/ 172 h 1146"/>
                <a:gd name="T14" fmla="*/ 12 w 1026"/>
                <a:gd name="T15" fmla="*/ 263 h 1146"/>
                <a:gd name="T16" fmla="*/ 0 w 1026"/>
                <a:gd name="T17" fmla="*/ 370 h 1146"/>
                <a:gd name="T18" fmla="*/ 11 w 1026"/>
                <a:gd name="T19" fmla="*/ 404 h 1146"/>
                <a:gd name="T20" fmla="*/ 16 w 1026"/>
                <a:gd name="T21" fmla="*/ 412 h 1146"/>
                <a:gd name="T22" fmla="*/ 74 w 1026"/>
                <a:gd name="T23" fmla="*/ 480 h 1146"/>
                <a:gd name="T24" fmla="*/ 146 w 1026"/>
                <a:gd name="T25" fmla="*/ 530 h 1146"/>
                <a:gd name="T26" fmla="*/ 228 w 1026"/>
                <a:gd name="T27" fmla="*/ 527 h 1146"/>
                <a:gd name="T28" fmla="*/ 313 w 1026"/>
                <a:gd name="T29" fmla="*/ 499 h 1146"/>
                <a:gd name="T30" fmla="*/ 376 w 1026"/>
                <a:gd name="T31" fmla="*/ 530 h 1146"/>
                <a:gd name="T32" fmla="*/ 404 w 1026"/>
                <a:gd name="T33" fmla="*/ 578 h 1146"/>
                <a:gd name="T34" fmla="*/ 392 w 1026"/>
                <a:gd name="T35" fmla="*/ 607 h 1146"/>
                <a:gd name="T36" fmla="*/ 445 w 1026"/>
                <a:gd name="T37" fmla="*/ 700 h 1146"/>
                <a:gd name="T38" fmla="*/ 465 w 1026"/>
                <a:gd name="T39" fmla="*/ 774 h 1146"/>
                <a:gd name="T40" fmla="*/ 462 w 1026"/>
                <a:gd name="T41" fmla="*/ 927 h 1146"/>
                <a:gd name="T42" fmla="*/ 473 w 1026"/>
                <a:gd name="T43" fmla="*/ 959 h 1146"/>
                <a:gd name="T44" fmla="*/ 533 w 1026"/>
                <a:gd name="T45" fmla="*/ 1097 h 1146"/>
                <a:gd name="T46" fmla="*/ 536 w 1026"/>
                <a:gd name="T47" fmla="*/ 1138 h 1146"/>
                <a:gd name="T48" fmla="*/ 558 w 1026"/>
                <a:gd name="T49" fmla="*/ 1146 h 1146"/>
                <a:gd name="T50" fmla="*/ 628 w 1026"/>
                <a:gd name="T51" fmla="*/ 1135 h 1146"/>
                <a:gd name="T52" fmla="*/ 668 w 1026"/>
                <a:gd name="T53" fmla="*/ 1122 h 1146"/>
                <a:gd name="T54" fmla="*/ 730 w 1026"/>
                <a:gd name="T55" fmla="*/ 1046 h 1146"/>
                <a:gd name="T56" fmla="*/ 743 w 1026"/>
                <a:gd name="T57" fmla="*/ 1002 h 1146"/>
                <a:gd name="T58" fmla="*/ 785 w 1026"/>
                <a:gd name="T59" fmla="*/ 973 h 1146"/>
                <a:gd name="T60" fmla="*/ 775 w 1026"/>
                <a:gd name="T61" fmla="*/ 907 h 1146"/>
                <a:gd name="T62" fmla="*/ 866 w 1026"/>
                <a:gd name="T63" fmla="*/ 820 h 1146"/>
                <a:gd name="T64" fmla="*/ 863 w 1026"/>
                <a:gd name="T65" fmla="*/ 776 h 1146"/>
                <a:gd name="T66" fmla="*/ 867 w 1026"/>
                <a:gd name="T67" fmla="*/ 755 h 1146"/>
                <a:gd name="T68" fmla="*/ 843 w 1026"/>
                <a:gd name="T69" fmla="*/ 679 h 1146"/>
                <a:gd name="T70" fmla="*/ 946 w 1026"/>
                <a:gd name="T71" fmla="*/ 564 h 1146"/>
                <a:gd name="T72" fmla="*/ 1026 w 1026"/>
                <a:gd name="T73" fmla="*/ 422 h 1146"/>
                <a:gd name="T74" fmla="*/ 964 w 1026"/>
                <a:gd name="T75" fmla="*/ 430 h 1146"/>
                <a:gd name="T76" fmla="*/ 955 w 1026"/>
                <a:gd name="T77" fmla="*/ 429 h 1146"/>
                <a:gd name="T78" fmla="*/ 943 w 1026"/>
                <a:gd name="T79" fmla="*/ 430 h 1146"/>
                <a:gd name="T80" fmla="*/ 904 w 1026"/>
                <a:gd name="T81" fmla="*/ 416 h 1146"/>
                <a:gd name="T82" fmla="*/ 874 w 1026"/>
                <a:gd name="T83" fmla="*/ 371 h 1146"/>
                <a:gd name="T84" fmla="*/ 837 w 1026"/>
                <a:gd name="T85" fmla="*/ 320 h 1146"/>
                <a:gd name="T86" fmla="*/ 813 w 1026"/>
                <a:gd name="T87" fmla="*/ 267 h 1146"/>
                <a:gd name="T88" fmla="*/ 742 w 1026"/>
                <a:gd name="T89" fmla="*/ 138 h 1146"/>
                <a:gd name="T90" fmla="*/ 771 w 1026"/>
                <a:gd name="T91" fmla="*/ 163 h 1146"/>
                <a:gd name="T92" fmla="*/ 781 w 1026"/>
                <a:gd name="T93" fmla="*/ 130 h 1146"/>
                <a:gd name="T94" fmla="*/ 771 w 1026"/>
                <a:gd name="T95" fmla="*/ 106 h 1146"/>
                <a:gd name="T96" fmla="*/ 729 w 1026"/>
                <a:gd name="T97" fmla="*/ 103 h 1146"/>
                <a:gd name="T98" fmla="*/ 631 w 1026"/>
                <a:gd name="T99" fmla="*/ 97 h 1146"/>
                <a:gd name="T100" fmla="*/ 598 w 1026"/>
                <a:gd name="T101" fmla="*/ 79 h 1146"/>
                <a:gd name="T102" fmla="*/ 585 w 1026"/>
                <a:gd name="T103" fmla="*/ 78 h 1146"/>
                <a:gd name="T104" fmla="*/ 556 w 1026"/>
                <a:gd name="T105" fmla="*/ 111 h 1146"/>
                <a:gd name="T106" fmla="*/ 460 w 1026"/>
                <a:gd name="T107" fmla="*/ 77 h 1146"/>
                <a:gd name="T108" fmla="*/ 421 w 1026"/>
                <a:gd name="T109" fmla="*/ 52 h 1146"/>
                <a:gd name="T110" fmla="*/ 421 w 1026"/>
                <a:gd name="T111" fmla="*/ 20 h 1146"/>
                <a:gd name="T112" fmla="*/ 421 w 1026"/>
                <a:gd name="T113" fmla="*/ 10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26" h="1146">
                  <a:moveTo>
                    <a:pt x="405" y="0"/>
                  </a:moveTo>
                  <a:cubicBezTo>
                    <a:pt x="395" y="0"/>
                    <a:pt x="395" y="8"/>
                    <a:pt x="384" y="8"/>
                  </a:cubicBezTo>
                  <a:cubicBezTo>
                    <a:pt x="378" y="8"/>
                    <a:pt x="375" y="5"/>
                    <a:pt x="368" y="5"/>
                  </a:cubicBezTo>
                  <a:cubicBezTo>
                    <a:pt x="360" y="5"/>
                    <a:pt x="352" y="12"/>
                    <a:pt x="346" y="12"/>
                  </a:cubicBezTo>
                  <a:cubicBezTo>
                    <a:pt x="342" y="12"/>
                    <a:pt x="335" y="7"/>
                    <a:pt x="328" y="7"/>
                  </a:cubicBezTo>
                  <a:cubicBezTo>
                    <a:pt x="304" y="7"/>
                    <a:pt x="265" y="22"/>
                    <a:pt x="244" y="32"/>
                  </a:cubicBezTo>
                  <a:cubicBezTo>
                    <a:pt x="238" y="35"/>
                    <a:pt x="236" y="41"/>
                    <a:pt x="225" y="41"/>
                  </a:cubicBezTo>
                  <a:cubicBezTo>
                    <a:pt x="207" y="41"/>
                    <a:pt x="193" y="38"/>
                    <a:pt x="180" y="28"/>
                  </a:cubicBezTo>
                  <a:cubicBezTo>
                    <a:pt x="174" y="32"/>
                    <a:pt x="173" y="37"/>
                    <a:pt x="169" y="43"/>
                  </a:cubicBezTo>
                  <a:cubicBezTo>
                    <a:pt x="170" y="43"/>
                    <a:pt x="170" y="43"/>
                    <a:pt x="170" y="43"/>
                  </a:cubicBezTo>
                  <a:cubicBezTo>
                    <a:pt x="157" y="59"/>
                    <a:pt x="139" y="75"/>
                    <a:pt x="125" y="93"/>
                  </a:cubicBezTo>
                  <a:cubicBezTo>
                    <a:pt x="115" y="106"/>
                    <a:pt x="123" y="114"/>
                    <a:pt x="116" y="134"/>
                  </a:cubicBezTo>
                  <a:cubicBezTo>
                    <a:pt x="114" y="142"/>
                    <a:pt x="101" y="153"/>
                    <a:pt x="93" y="158"/>
                  </a:cubicBezTo>
                  <a:cubicBezTo>
                    <a:pt x="83" y="163"/>
                    <a:pt x="69" y="162"/>
                    <a:pt x="62" y="172"/>
                  </a:cubicBezTo>
                  <a:cubicBezTo>
                    <a:pt x="49" y="189"/>
                    <a:pt x="33" y="217"/>
                    <a:pt x="27" y="238"/>
                  </a:cubicBezTo>
                  <a:cubicBezTo>
                    <a:pt x="24" y="246"/>
                    <a:pt x="12" y="253"/>
                    <a:pt x="12" y="263"/>
                  </a:cubicBezTo>
                  <a:cubicBezTo>
                    <a:pt x="12" y="284"/>
                    <a:pt x="22" y="299"/>
                    <a:pt x="22" y="322"/>
                  </a:cubicBezTo>
                  <a:cubicBezTo>
                    <a:pt x="22" y="336"/>
                    <a:pt x="12" y="364"/>
                    <a:pt x="0" y="370"/>
                  </a:cubicBezTo>
                  <a:cubicBezTo>
                    <a:pt x="4" y="377"/>
                    <a:pt x="8" y="380"/>
                    <a:pt x="8" y="387"/>
                  </a:cubicBezTo>
                  <a:cubicBezTo>
                    <a:pt x="8" y="392"/>
                    <a:pt x="11" y="396"/>
                    <a:pt x="11" y="404"/>
                  </a:cubicBezTo>
                  <a:cubicBezTo>
                    <a:pt x="9" y="404"/>
                    <a:pt x="9" y="404"/>
                    <a:pt x="9" y="404"/>
                  </a:cubicBezTo>
                  <a:cubicBezTo>
                    <a:pt x="12" y="407"/>
                    <a:pt x="13" y="408"/>
                    <a:pt x="16" y="412"/>
                  </a:cubicBezTo>
                  <a:cubicBezTo>
                    <a:pt x="16" y="414"/>
                    <a:pt x="44" y="439"/>
                    <a:pt x="48" y="441"/>
                  </a:cubicBezTo>
                  <a:cubicBezTo>
                    <a:pt x="61" y="452"/>
                    <a:pt x="64" y="464"/>
                    <a:pt x="74" y="480"/>
                  </a:cubicBezTo>
                  <a:cubicBezTo>
                    <a:pt x="85" y="497"/>
                    <a:pt x="116" y="515"/>
                    <a:pt x="131" y="526"/>
                  </a:cubicBezTo>
                  <a:cubicBezTo>
                    <a:pt x="133" y="527"/>
                    <a:pt x="140" y="530"/>
                    <a:pt x="146" y="530"/>
                  </a:cubicBezTo>
                  <a:cubicBezTo>
                    <a:pt x="167" y="530"/>
                    <a:pt x="176" y="519"/>
                    <a:pt x="197" y="519"/>
                  </a:cubicBezTo>
                  <a:cubicBezTo>
                    <a:pt x="207" y="519"/>
                    <a:pt x="220" y="527"/>
                    <a:pt x="228" y="527"/>
                  </a:cubicBezTo>
                  <a:cubicBezTo>
                    <a:pt x="236" y="527"/>
                    <a:pt x="239" y="520"/>
                    <a:pt x="247" y="518"/>
                  </a:cubicBezTo>
                  <a:cubicBezTo>
                    <a:pt x="267" y="511"/>
                    <a:pt x="286" y="499"/>
                    <a:pt x="313" y="499"/>
                  </a:cubicBezTo>
                  <a:cubicBezTo>
                    <a:pt x="334" y="499"/>
                    <a:pt x="338" y="530"/>
                    <a:pt x="354" y="530"/>
                  </a:cubicBezTo>
                  <a:cubicBezTo>
                    <a:pt x="359" y="530"/>
                    <a:pt x="367" y="530"/>
                    <a:pt x="376" y="530"/>
                  </a:cubicBezTo>
                  <a:cubicBezTo>
                    <a:pt x="394" y="530"/>
                    <a:pt x="404" y="540"/>
                    <a:pt x="409" y="552"/>
                  </a:cubicBezTo>
                  <a:cubicBezTo>
                    <a:pt x="404" y="556"/>
                    <a:pt x="404" y="572"/>
                    <a:pt x="404" y="578"/>
                  </a:cubicBezTo>
                  <a:cubicBezTo>
                    <a:pt x="404" y="581"/>
                    <a:pt x="402" y="582"/>
                    <a:pt x="404" y="586"/>
                  </a:cubicBezTo>
                  <a:cubicBezTo>
                    <a:pt x="400" y="588"/>
                    <a:pt x="392" y="602"/>
                    <a:pt x="392" y="607"/>
                  </a:cubicBezTo>
                  <a:cubicBezTo>
                    <a:pt x="392" y="632"/>
                    <a:pt x="422" y="651"/>
                    <a:pt x="436" y="668"/>
                  </a:cubicBezTo>
                  <a:cubicBezTo>
                    <a:pt x="443" y="677"/>
                    <a:pt x="441" y="689"/>
                    <a:pt x="445" y="700"/>
                  </a:cubicBezTo>
                  <a:cubicBezTo>
                    <a:pt x="450" y="713"/>
                    <a:pt x="454" y="721"/>
                    <a:pt x="458" y="744"/>
                  </a:cubicBezTo>
                  <a:cubicBezTo>
                    <a:pt x="460" y="755"/>
                    <a:pt x="465" y="761"/>
                    <a:pt x="465" y="774"/>
                  </a:cubicBezTo>
                  <a:cubicBezTo>
                    <a:pt x="465" y="802"/>
                    <a:pt x="432" y="811"/>
                    <a:pt x="432" y="848"/>
                  </a:cubicBezTo>
                  <a:cubicBezTo>
                    <a:pt x="432" y="882"/>
                    <a:pt x="447" y="902"/>
                    <a:pt x="462" y="927"/>
                  </a:cubicBezTo>
                  <a:cubicBezTo>
                    <a:pt x="466" y="934"/>
                    <a:pt x="473" y="937"/>
                    <a:pt x="473" y="944"/>
                  </a:cubicBezTo>
                  <a:cubicBezTo>
                    <a:pt x="473" y="949"/>
                    <a:pt x="473" y="950"/>
                    <a:pt x="473" y="959"/>
                  </a:cubicBezTo>
                  <a:cubicBezTo>
                    <a:pt x="473" y="1005"/>
                    <a:pt x="497" y="1036"/>
                    <a:pt x="516" y="1068"/>
                  </a:cubicBezTo>
                  <a:cubicBezTo>
                    <a:pt x="519" y="1073"/>
                    <a:pt x="533" y="1089"/>
                    <a:pt x="533" y="1097"/>
                  </a:cubicBezTo>
                  <a:cubicBezTo>
                    <a:pt x="533" y="1103"/>
                    <a:pt x="531" y="1107"/>
                    <a:pt x="527" y="1112"/>
                  </a:cubicBezTo>
                  <a:cubicBezTo>
                    <a:pt x="531" y="1116"/>
                    <a:pt x="536" y="1127"/>
                    <a:pt x="536" y="1138"/>
                  </a:cubicBezTo>
                  <a:cubicBezTo>
                    <a:pt x="537" y="1138"/>
                    <a:pt x="538" y="1136"/>
                    <a:pt x="541" y="1135"/>
                  </a:cubicBezTo>
                  <a:cubicBezTo>
                    <a:pt x="545" y="1141"/>
                    <a:pt x="549" y="1146"/>
                    <a:pt x="558" y="1146"/>
                  </a:cubicBezTo>
                  <a:cubicBezTo>
                    <a:pt x="578" y="1146"/>
                    <a:pt x="592" y="1130"/>
                    <a:pt x="614" y="1130"/>
                  </a:cubicBezTo>
                  <a:cubicBezTo>
                    <a:pt x="620" y="1130"/>
                    <a:pt x="623" y="1135"/>
                    <a:pt x="628" y="1135"/>
                  </a:cubicBezTo>
                  <a:cubicBezTo>
                    <a:pt x="633" y="1135"/>
                    <a:pt x="637" y="1132"/>
                    <a:pt x="644" y="1132"/>
                  </a:cubicBezTo>
                  <a:cubicBezTo>
                    <a:pt x="646" y="1122"/>
                    <a:pt x="659" y="1126"/>
                    <a:pt x="668" y="1122"/>
                  </a:cubicBezTo>
                  <a:cubicBezTo>
                    <a:pt x="690" y="1112"/>
                    <a:pt x="696" y="1097"/>
                    <a:pt x="709" y="1080"/>
                  </a:cubicBezTo>
                  <a:cubicBezTo>
                    <a:pt x="717" y="1069"/>
                    <a:pt x="718" y="1057"/>
                    <a:pt x="730" y="1046"/>
                  </a:cubicBezTo>
                  <a:cubicBezTo>
                    <a:pt x="736" y="1039"/>
                    <a:pt x="751" y="1028"/>
                    <a:pt x="751" y="1013"/>
                  </a:cubicBezTo>
                  <a:cubicBezTo>
                    <a:pt x="751" y="1008"/>
                    <a:pt x="748" y="1004"/>
                    <a:pt x="743" y="1002"/>
                  </a:cubicBezTo>
                  <a:cubicBezTo>
                    <a:pt x="749" y="989"/>
                    <a:pt x="757" y="983"/>
                    <a:pt x="769" y="977"/>
                  </a:cubicBezTo>
                  <a:cubicBezTo>
                    <a:pt x="773" y="975"/>
                    <a:pt x="782" y="978"/>
                    <a:pt x="785" y="973"/>
                  </a:cubicBezTo>
                  <a:cubicBezTo>
                    <a:pt x="788" y="969"/>
                    <a:pt x="790" y="951"/>
                    <a:pt x="790" y="943"/>
                  </a:cubicBezTo>
                  <a:cubicBezTo>
                    <a:pt x="790" y="927"/>
                    <a:pt x="775" y="919"/>
                    <a:pt x="775" y="907"/>
                  </a:cubicBezTo>
                  <a:cubicBezTo>
                    <a:pt x="775" y="902"/>
                    <a:pt x="783" y="893"/>
                    <a:pt x="791" y="891"/>
                  </a:cubicBezTo>
                  <a:cubicBezTo>
                    <a:pt x="796" y="857"/>
                    <a:pt x="866" y="861"/>
                    <a:pt x="866" y="820"/>
                  </a:cubicBezTo>
                  <a:cubicBezTo>
                    <a:pt x="866" y="816"/>
                    <a:pt x="865" y="813"/>
                    <a:pt x="862" y="810"/>
                  </a:cubicBezTo>
                  <a:cubicBezTo>
                    <a:pt x="862" y="795"/>
                    <a:pt x="863" y="785"/>
                    <a:pt x="863" y="776"/>
                  </a:cubicBezTo>
                  <a:cubicBezTo>
                    <a:pt x="863" y="763"/>
                    <a:pt x="863" y="763"/>
                    <a:pt x="863" y="763"/>
                  </a:cubicBezTo>
                  <a:cubicBezTo>
                    <a:pt x="864" y="762"/>
                    <a:pt x="867" y="758"/>
                    <a:pt x="867" y="755"/>
                  </a:cubicBezTo>
                  <a:cubicBezTo>
                    <a:pt x="867" y="745"/>
                    <a:pt x="848" y="736"/>
                    <a:pt x="848" y="718"/>
                  </a:cubicBezTo>
                  <a:cubicBezTo>
                    <a:pt x="848" y="702"/>
                    <a:pt x="843" y="695"/>
                    <a:pt x="843" y="679"/>
                  </a:cubicBezTo>
                  <a:cubicBezTo>
                    <a:pt x="843" y="664"/>
                    <a:pt x="857" y="660"/>
                    <a:pt x="861" y="647"/>
                  </a:cubicBezTo>
                  <a:cubicBezTo>
                    <a:pt x="874" y="600"/>
                    <a:pt x="911" y="592"/>
                    <a:pt x="946" y="564"/>
                  </a:cubicBezTo>
                  <a:cubicBezTo>
                    <a:pt x="966" y="549"/>
                    <a:pt x="973" y="530"/>
                    <a:pt x="989" y="509"/>
                  </a:cubicBezTo>
                  <a:cubicBezTo>
                    <a:pt x="1002" y="491"/>
                    <a:pt x="1026" y="452"/>
                    <a:pt x="1026" y="422"/>
                  </a:cubicBezTo>
                  <a:cubicBezTo>
                    <a:pt x="1026" y="418"/>
                    <a:pt x="1023" y="417"/>
                    <a:pt x="1022" y="414"/>
                  </a:cubicBezTo>
                  <a:cubicBezTo>
                    <a:pt x="1003" y="418"/>
                    <a:pt x="984" y="426"/>
                    <a:pt x="964" y="430"/>
                  </a:cubicBezTo>
                  <a:cubicBezTo>
                    <a:pt x="963" y="430"/>
                    <a:pt x="962" y="430"/>
                    <a:pt x="961" y="430"/>
                  </a:cubicBezTo>
                  <a:cubicBezTo>
                    <a:pt x="959" y="430"/>
                    <a:pt x="957" y="429"/>
                    <a:pt x="955" y="429"/>
                  </a:cubicBezTo>
                  <a:cubicBezTo>
                    <a:pt x="953" y="429"/>
                    <a:pt x="951" y="429"/>
                    <a:pt x="949" y="429"/>
                  </a:cubicBezTo>
                  <a:cubicBezTo>
                    <a:pt x="947" y="429"/>
                    <a:pt x="945" y="429"/>
                    <a:pt x="943" y="430"/>
                  </a:cubicBezTo>
                  <a:cubicBezTo>
                    <a:pt x="936" y="432"/>
                    <a:pt x="935" y="439"/>
                    <a:pt x="927" y="439"/>
                  </a:cubicBezTo>
                  <a:cubicBezTo>
                    <a:pt x="918" y="439"/>
                    <a:pt x="911" y="422"/>
                    <a:pt x="904" y="416"/>
                  </a:cubicBezTo>
                  <a:cubicBezTo>
                    <a:pt x="909" y="410"/>
                    <a:pt x="904" y="409"/>
                    <a:pt x="904" y="400"/>
                  </a:cubicBezTo>
                  <a:cubicBezTo>
                    <a:pt x="887" y="400"/>
                    <a:pt x="882" y="378"/>
                    <a:pt x="874" y="371"/>
                  </a:cubicBezTo>
                  <a:cubicBezTo>
                    <a:pt x="864" y="365"/>
                    <a:pt x="859" y="364"/>
                    <a:pt x="850" y="356"/>
                  </a:cubicBezTo>
                  <a:cubicBezTo>
                    <a:pt x="841" y="346"/>
                    <a:pt x="847" y="332"/>
                    <a:pt x="837" y="320"/>
                  </a:cubicBezTo>
                  <a:cubicBezTo>
                    <a:pt x="829" y="309"/>
                    <a:pt x="819" y="309"/>
                    <a:pt x="813" y="295"/>
                  </a:cubicBezTo>
                  <a:cubicBezTo>
                    <a:pt x="813" y="267"/>
                    <a:pt x="813" y="267"/>
                    <a:pt x="813" y="267"/>
                  </a:cubicBezTo>
                  <a:cubicBezTo>
                    <a:pt x="805" y="261"/>
                    <a:pt x="790" y="237"/>
                    <a:pt x="792" y="226"/>
                  </a:cubicBezTo>
                  <a:cubicBezTo>
                    <a:pt x="742" y="138"/>
                    <a:pt x="742" y="138"/>
                    <a:pt x="742" y="138"/>
                  </a:cubicBezTo>
                  <a:cubicBezTo>
                    <a:pt x="742" y="129"/>
                    <a:pt x="742" y="129"/>
                    <a:pt x="742" y="129"/>
                  </a:cubicBezTo>
                  <a:cubicBezTo>
                    <a:pt x="751" y="138"/>
                    <a:pt x="760" y="161"/>
                    <a:pt x="771" y="163"/>
                  </a:cubicBezTo>
                  <a:cubicBezTo>
                    <a:pt x="773" y="158"/>
                    <a:pt x="778" y="144"/>
                    <a:pt x="781" y="137"/>
                  </a:cubicBezTo>
                  <a:cubicBezTo>
                    <a:pt x="781" y="135"/>
                    <a:pt x="781" y="132"/>
                    <a:pt x="781" y="130"/>
                  </a:cubicBezTo>
                  <a:cubicBezTo>
                    <a:pt x="773" y="111"/>
                    <a:pt x="773" y="111"/>
                    <a:pt x="773" y="111"/>
                  </a:cubicBezTo>
                  <a:cubicBezTo>
                    <a:pt x="773" y="109"/>
                    <a:pt x="772" y="108"/>
                    <a:pt x="771" y="106"/>
                  </a:cubicBezTo>
                  <a:cubicBezTo>
                    <a:pt x="764" y="107"/>
                    <a:pt x="764" y="110"/>
                    <a:pt x="756" y="110"/>
                  </a:cubicBezTo>
                  <a:cubicBezTo>
                    <a:pt x="745" y="110"/>
                    <a:pt x="739" y="103"/>
                    <a:pt x="729" y="103"/>
                  </a:cubicBezTo>
                  <a:cubicBezTo>
                    <a:pt x="712" y="103"/>
                    <a:pt x="707" y="111"/>
                    <a:pt x="690" y="111"/>
                  </a:cubicBezTo>
                  <a:cubicBezTo>
                    <a:pt x="672" y="111"/>
                    <a:pt x="648" y="103"/>
                    <a:pt x="631" y="97"/>
                  </a:cubicBezTo>
                  <a:cubicBezTo>
                    <a:pt x="623" y="94"/>
                    <a:pt x="611" y="98"/>
                    <a:pt x="606" y="92"/>
                  </a:cubicBezTo>
                  <a:cubicBezTo>
                    <a:pt x="604" y="88"/>
                    <a:pt x="598" y="87"/>
                    <a:pt x="598" y="79"/>
                  </a:cubicBezTo>
                  <a:cubicBezTo>
                    <a:pt x="586" y="79"/>
                    <a:pt x="586" y="79"/>
                    <a:pt x="586" y="79"/>
                  </a:cubicBezTo>
                  <a:cubicBezTo>
                    <a:pt x="585" y="78"/>
                    <a:pt x="585" y="78"/>
                    <a:pt x="585" y="78"/>
                  </a:cubicBezTo>
                  <a:cubicBezTo>
                    <a:pt x="568" y="84"/>
                    <a:pt x="556" y="84"/>
                    <a:pt x="556" y="101"/>
                  </a:cubicBezTo>
                  <a:cubicBezTo>
                    <a:pt x="556" y="104"/>
                    <a:pt x="556" y="107"/>
                    <a:pt x="556" y="111"/>
                  </a:cubicBezTo>
                  <a:cubicBezTo>
                    <a:pt x="556" y="114"/>
                    <a:pt x="550" y="119"/>
                    <a:pt x="545" y="119"/>
                  </a:cubicBezTo>
                  <a:cubicBezTo>
                    <a:pt x="506" y="119"/>
                    <a:pt x="494" y="77"/>
                    <a:pt x="460" y="77"/>
                  </a:cubicBezTo>
                  <a:cubicBezTo>
                    <a:pt x="455" y="77"/>
                    <a:pt x="451" y="77"/>
                    <a:pt x="445" y="77"/>
                  </a:cubicBezTo>
                  <a:cubicBezTo>
                    <a:pt x="435" y="77"/>
                    <a:pt x="421" y="65"/>
                    <a:pt x="421" y="52"/>
                  </a:cubicBezTo>
                  <a:cubicBezTo>
                    <a:pt x="421" y="44"/>
                    <a:pt x="428" y="40"/>
                    <a:pt x="428" y="32"/>
                  </a:cubicBezTo>
                  <a:cubicBezTo>
                    <a:pt x="428" y="27"/>
                    <a:pt x="421" y="25"/>
                    <a:pt x="421" y="20"/>
                  </a:cubicBezTo>
                  <a:cubicBezTo>
                    <a:pt x="421" y="13"/>
                    <a:pt x="428" y="15"/>
                    <a:pt x="429" y="7"/>
                  </a:cubicBezTo>
                  <a:cubicBezTo>
                    <a:pt x="426" y="7"/>
                    <a:pt x="424" y="10"/>
                    <a:pt x="421" y="10"/>
                  </a:cubicBezTo>
                  <a:cubicBezTo>
                    <a:pt x="413" y="10"/>
                    <a:pt x="415" y="0"/>
                    <a:pt x="40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31"/>
            <p:cNvSpPr>
              <a:spLocks/>
            </p:cNvSpPr>
            <p:nvPr/>
          </p:nvSpPr>
          <p:spPr bwMode="auto">
            <a:xfrm>
              <a:off x="4359" y="1478"/>
              <a:ext cx="1323" cy="1149"/>
            </a:xfrm>
            <a:custGeom>
              <a:avLst/>
              <a:gdLst>
                <a:gd name="T0" fmla="*/ 75 w 560"/>
                <a:gd name="T1" fmla="*/ 16 h 486"/>
                <a:gd name="T2" fmla="*/ 46 w 560"/>
                <a:gd name="T3" fmla="*/ 18 h 486"/>
                <a:gd name="T4" fmla="*/ 9 w 560"/>
                <a:gd name="T5" fmla="*/ 45 h 486"/>
                <a:gd name="T6" fmla="*/ 0 w 560"/>
                <a:gd name="T7" fmla="*/ 66 h 486"/>
                <a:gd name="T8" fmla="*/ 27 w 560"/>
                <a:gd name="T9" fmla="*/ 95 h 486"/>
                <a:gd name="T10" fmla="*/ 59 w 560"/>
                <a:gd name="T11" fmla="*/ 105 h 486"/>
                <a:gd name="T12" fmla="*/ 130 w 560"/>
                <a:gd name="T13" fmla="*/ 93 h 486"/>
                <a:gd name="T14" fmla="*/ 150 w 560"/>
                <a:gd name="T15" fmla="*/ 98 h 486"/>
                <a:gd name="T16" fmla="*/ 136 w 560"/>
                <a:gd name="T17" fmla="*/ 151 h 486"/>
                <a:gd name="T18" fmla="*/ 126 w 560"/>
                <a:gd name="T19" fmla="*/ 193 h 486"/>
                <a:gd name="T20" fmla="*/ 131 w 560"/>
                <a:gd name="T21" fmla="*/ 235 h 486"/>
                <a:gd name="T22" fmla="*/ 165 w 560"/>
                <a:gd name="T23" fmla="*/ 287 h 486"/>
                <a:gd name="T24" fmla="*/ 185 w 560"/>
                <a:gd name="T25" fmla="*/ 311 h 486"/>
                <a:gd name="T26" fmla="*/ 238 w 560"/>
                <a:gd name="T27" fmla="*/ 408 h 486"/>
                <a:gd name="T28" fmla="*/ 260 w 560"/>
                <a:gd name="T29" fmla="*/ 472 h 486"/>
                <a:gd name="T30" fmla="*/ 280 w 560"/>
                <a:gd name="T31" fmla="*/ 484 h 486"/>
                <a:gd name="T32" fmla="*/ 353 w 560"/>
                <a:gd name="T33" fmla="*/ 453 h 486"/>
                <a:gd name="T34" fmla="*/ 438 w 560"/>
                <a:gd name="T35" fmla="*/ 416 h 486"/>
                <a:gd name="T36" fmla="*/ 476 w 560"/>
                <a:gd name="T37" fmla="*/ 370 h 486"/>
                <a:gd name="T38" fmla="*/ 497 w 560"/>
                <a:gd name="T39" fmla="*/ 324 h 486"/>
                <a:gd name="T40" fmla="*/ 454 w 560"/>
                <a:gd name="T41" fmla="*/ 289 h 486"/>
                <a:gd name="T42" fmla="*/ 375 w 560"/>
                <a:gd name="T43" fmla="*/ 295 h 486"/>
                <a:gd name="T44" fmla="*/ 368 w 560"/>
                <a:gd name="T45" fmla="*/ 281 h 486"/>
                <a:gd name="T46" fmla="*/ 333 w 560"/>
                <a:gd name="T47" fmla="*/ 219 h 486"/>
                <a:gd name="T48" fmla="*/ 379 w 560"/>
                <a:gd name="T49" fmla="*/ 240 h 486"/>
                <a:gd name="T50" fmla="*/ 443 w 560"/>
                <a:gd name="T51" fmla="*/ 263 h 486"/>
                <a:gd name="T52" fmla="*/ 489 w 560"/>
                <a:gd name="T53" fmla="*/ 281 h 486"/>
                <a:gd name="T54" fmla="*/ 540 w 560"/>
                <a:gd name="T55" fmla="*/ 288 h 486"/>
                <a:gd name="T56" fmla="*/ 537 w 560"/>
                <a:gd name="T57" fmla="*/ 279 h 486"/>
                <a:gd name="T58" fmla="*/ 527 w 560"/>
                <a:gd name="T59" fmla="*/ 206 h 486"/>
                <a:gd name="T60" fmla="*/ 538 w 560"/>
                <a:gd name="T61" fmla="*/ 187 h 486"/>
                <a:gd name="T62" fmla="*/ 523 w 560"/>
                <a:gd name="T63" fmla="*/ 149 h 486"/>
                <a:gd name="T64" fmla="*/ 521 w 560"/>
                <a:gd name="T65" fmla="*/ 143 h 486"/>
                <a:gd name="T66" fmla="*/ 521 w 560"/>
                <a:gd name="T67" fmla="*/ 138 h 486"/>
                <a:gd name="T68" fmla="*/ 532 w 560"/>
                <a:gd name="T69" fmla="*/ 106 h 486"/>
                <a:gd name="T70" fmla="*/ 526 w 560"/>
                <a:gd name="T71" fmla="*/ 89 h 486"/>
                <a:gd name="T72" fmla="*/ 441 w 560"/>
                <a:gd name="T73" fmla="*/ 69 h 486"/>
                <a:gd name="T74" fmla="*/ 420 w 560"/>
                <a:gd name="T75" fmla="*/ 91 h 486"/>
                <a:gd name="T76" fmla="*/ 371 w 560"/>
                <a:gd name="T77" fmla="*/ 91 h 486"/>
                <a:gd name="T78" fmla="*/ 356 w 560"/>
                <a:gd name="T79" fmla="*/ 82 h 486"/>
                <a:gd name="T80" fmla="*/ 344 w 560"/>
                <a:gd name="T81" fmla="*/ 61 h 486"/>
                <a:gd name="T82" fmla="*/ 337 w 560"/>
                <a:gd name="T83" fmla="*/ 49 h 486"/>
                <a:gd name="T84" fmla="*/ 307 w 560"/>
                <a:gd name="T85" fmla="*/ 53 h 486"/>
                <a:gd name="T86" fmla="*/ 246 w 560"/>
                <a:gd name="T87" fmla="*/ 5 h 486"/>
                <a:gd name="T88" fmla="*/ 246 w 560"/>
                <a:gd name="T89" fmla="*/ 5 h 486"/>
                <a:gd name="T90" fmla="*/ 246 w 560"/>
                <a:gd name="T91" fmla="*/ 5 h 486"/>
                <a:gd name="T92" fmla="*/ 210 w 560"/>
                <a:gd name="T93" fmla="*/ 19 h 486"/>
                <a:gd name="T94" fmla="*/ 127 w 560"/>
                <a:gd name="T95" fmla="*/ 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60" h="486">
                  <a:moveTo>
                    <a:pt x="127" y="0"/>
                  </a:moveTo>
                  <a:cubicBezTo>
                    <a:pt x="118" y="0"/>
                    <a:pt x="103" y="1"/>
                    <a:pt x="97" y="5"/>
                  </a:cubicBezTo>
                  <a:cubicBezTo>
                    <a:pt x="91" y="9"/>
                    <a:pt x="81" y="16"/>
                    <a:pt x="75" y="16"/>
                  </a:cubicBezTo>
                  <a:cubicBezTo>
                    <a:pt x="75" y="16"/>
                    <a:pt x="65" y="16"/>
                    <a:pt x="59" y="16"/>
                  </a:cubicBezTo>
                  <a:cubicBezTo>
                    <a:pt x="57" y="16"/>
                    <a:pt x="54" y="15"/>
                    <a:pt x="52" y="15"/>
                  </a:cubicBezTo>
                  <a:cubicBezTo>
                    <a:pt x="49" y="15"/>
                    <a:pt x="46" y="16"/>
                    <a:pt x="46" y="18"/>
                  </a:cubicBezTo>
                  <a:cubicBezTo>
                    <a:pt x="46" y="22"/>
                    <a:pt x="49" y="21"/>
                    <a:pt x="50" y="25"/>
                  </a:cubicBezTo>
                  <a:cubicBezTo>
                    <a:pt x="41" y="30"/>
                    <a:pt x="3" y="26"/>
                    <a:pt x="3" y="43"/>
                  </a:cubicBezTo>
                  <a:cubicBezTo>
                    <a:pt x="3" y="45"/>
                    <a:pt x="6" y="45"/>
                    <a:pt x="9" y="45"/>
                  </a:cubicBezTo>
                  <a:cubicBezTo>
                    <a:pt x="10" y="45"/>
                    <a:pt x="11" y="45"/>
                    <a:pt x="12" y="45"/>
                  </a:cubicBezTo>
                  <a:cubicBezTo>
                    <a:pt x="11" y="48"/>
                    <a:pt x="12" y="48"/>
                    <a:pt x="12" y="52"/>
                  </a:cubicBezTo>
                  <a:cubicBezTo>
                    <a:pt x="12" y="62"/>
                    <a:pt x="6" y="61"/>
                    <a:pt x="0" y="66"/>
                  </a:cubicBezTo>
                  <a:cubicBezTo>
                    <a:pt x="8" y="70"/>
                    <a:pt x="14" y="69"/>
                    <a:pt x="18" y="76"/>
                  </a:cubicBezTo>
                  <a:cubicBezTo>
                    <a:pt x="13" y="81"/>
                    <a:pt x="28" y="89"/>
                    <a:pt x="32" y="92"/>
                  </a:cubicBezTo>
                  <a:cubicBezTo>
                    <a:pt x="31" y="93"/>
                    <a:pt x="29" y="95"/>
                    <a:pt x="27" y="95"/>
                  </a:cubicBezTo>
                  <a:cubicBezTo>
                    <a:pt x="33" y="95"/>
                    <a:pt x="33" y="95"/>
                    <a:pt x="33" y="95"/>
                  </a:cubicBezTo>
                  <a:cubicBezTo>
                    <a:pt x="35" y="95"/>
                    <a:pt x="36" y="95"/>
                    <a:pt x="37" y="95"/>
                  </a:cubicBezTo>
                  <a:cubicBezTo>
                    <a:pt x="45" y="95"/>
                    <a:pt x="50" y="105"/>
                    <a:pt x="59" y="105"/>
                  </a:cubicBezTo>
                  <a:cubicBezTo>
                    <a:pt x="68" y="105"/>
                    <a:pt x="66" y="93"/>
                    <a:pt x="77" y="93"/>
                  </a:cubicBezTo>
                  <a:cubicBezTo>
                    <a:pt x="88" y="93"/>
                    <a:pt x="92" y="106"/>
                    <a:pt x="103" y="106"/>
                  </a:cubicBezTo>
                  <a:cubicBezTo>
                    <a:pt x="119" y="106"/>
                    <a:pt x="121" y="99"/>
                    <a:pt x="130" y="93"/>
                  </a:cubicBezTo>
                  <a:cubicBezTo>
                    <a:pt x="132" y="95"/>
                    <a:pt x="135" y="97"/>
                    <a:pt x="140" y="97"/>
                  </a:cubicBezTo>
                  <a:cubicBezTo>
                    <a:pt x="145" y="97"/>
                    <a:pt x="146" y="94"/>
                    <a:pt x="150" y="92"/>
                  </a:cubicBezTo>
                  <a:cubicBezTo>
                    <a:pt x="150" y="98"/>
                    <a:pt x="150" y="98"/>
                    <a:pt x="150" y="98"/>
                  </a:cubicBezTo>
                  <a:cubicBezTo>
                    <a:pt x="149" y="99"/>
                    <a:pt x="147" y="100"/>
                    <a:pt x="147" y="103"/>
                  </a:cubicBezTo>
                  <a:cubicBezTo>
                    <a:pt x="147" y="109"/>
                    <a:pt x="149" y="117"/>
                    <a:pt x="149" y="126"/>
                  </a:cubicBezTo>
                  <a:cubicBezTo>
                    <a:pt x="149" y="138"/>
                    <a:pt x="139" y="140"/>
                    <a:pt x="136" y="151"/>
                  </a:cubicBezTo>
                  <a:cubicBezTo>
                    <a:pt x="132" y="161"/>
                    <a:pt x="131" y="167"/>
                    <a:pt x="127" y="179"/>
                  </a:cubicBezTo>
                  <a:cubicBezTo>
                    <a:pt x="127" y="181"/>
                    <a:pt x="123" y="181"/>
                    <a:pt x="123" y="185"/>
                  </a:cubicBezTo>
                  <a:cubicBezTo>
                    <a:pt x="126" y="193"/>
                    <a:pt x="126" y="193"/>
                    <a:pt x="126" y="193"/>
                  </a:cubicBezTo>
                  <a:cubicBezTo>
                    <a:pt x="134" y="212"/>
                    <a:pt x="134" y="212"/>
                    <a:pt x="134" y="212"/>
                  </a:cubicBezTo>
                  <a:cubicBezTo>
                    <a:pt x="134" y="214"/>
                    <a:pt x="134" y="217"/>
                    <a:pt x="134" y="219"/>
                  </a:cubicBezTo>
                  <a:cubicBezTo>
                    <a:pt x="133" y="225"/>
                    <a:pt x="131" y="232"/>
                    <a:pt x="131" y="235"/>
                  </a:cubicBezTo>
                  <a:cubicBezTo>
                    <a:pt x="131" y="237"/>
                    <a:pt x="138" y="245"/>
                    <a:pt x="140" y="248"/>
                  </a:cubicBezTo>
                  <a:cubicBezTo>
                    <a:pt x="146" y="257"/>
                    <a:pt x="151" y="265"/>
                    <a:pt x="157" y="274"/>
                  </a:cubicBezTo>
                  <a:cubicBezTo>
                    <a:pt x="159" y="278"/>
                    <a:pt x="163" y="282"/>
                    <a:pt x="165" y="287"/>
                  </a:cubicBezTo>
                  <a:cubicBezTo>
                    <a:pt x="166" y="290"/>
                    <a:pt x="165" y="298"/>
                    <a:pt x="168" y="301"/>
                  </a:cubicBezTo>
                  <a:cubicBezTo>
                    <a:pt x="169" y="303"/>
                    <a:pt x="176" y="302"/>
                    <a:pt x="178" y="304"/>
                  </a:cubicBezTo>
                  <a:cubicBezTo>
                    <a:pt x="180" y="306"/>
                    <a:pt x="183" y="309"/>
                    <a:pt x="185" y="311"/>
                  </a:cubicBezTo>
                  <a:cubicBezTo>
                    <a:pt x="187" y="321"/>
                    <a:pt x="194" y="324"/>
                    <a:pt x="194" y="336"/>
                  </a:cubicBezTo>
                  <a:cubicBezTo>
                    <a:pt x="194" y="356"/>
                    <a:pt x="199" y="367"/>
                    <a:pt x="217" y="371"/>
                  </a:cubicBezTo>
                  <a:cubicBezTo>
                    <a:pt x="217" y="383"/>
                    <a:pt x="232" y="402"/>
                    <a:pt x="238" y="408"/>
                  </a:cubicBezTo>
                  <a:cubicBezTo>
                    <a:pt x="244" y="414"/>
                    <a:pt x="253" y="419"/>
                    <a:pt x="250" y="430"/>
                  </a:cubicBezTo>
                  <a:cubicBezTo>
                    <a:pt x="249" y="435"/>
                    <a:pt x="245" y="445"/>
                    <a:pt x="251" y="446"/>
                  </a:cubicBezTo>
                  <a:cubicBezTo>
                    <a:pt x="251" y="456"/>
                    <a:pt x="255" y="464"/>
                    <a:pt x="260" y="472"/>
                  </a:cubicBezTo>
                  <a:cubicBezTo>
                    <a:pt x="263" y="478"/>
                    <a:pt x="259" y="478"/>
                    <a:pt x="261" y="478"/>
                  </a:cubicBezTo>
                  <a:cubicBezTo>
                    <a:pt x="262" y="479"/>
                    <a:pt x="276" y="486"/>
                    <a:pt x="277" y="486"/>
                  </a:cubicBezTo>
                  <a:cubicBezTo>
                    <a:pt x="280" y="484"/>
                    <a:pt x="280" y="484"/>
                    <a:pt x="280" y="484"/>
                  </a:cubicBezTo>
                  <a:cubicBezTo>
                    <a:pt x="292" y="484"/>
                    <a:pt x="293" y="479"/>
                    <a:pt x="302" y="473"/>
                  </a:cubicBezTo>
                  <a:cubicBezTo>
                    <a:pt x="318" y="473"/>
                    <a:pt x="318" y="473"/>
                    <a:pt x="318" y="473"/>
                  </a:cubicBezTo>
                  <a:cubicBezTo>
                    <a:pt x="325" y="470"/>
                    <a:pt x="346" y="455"/>
                    <a:pt x="353" y="453"/>
                  </a:cubicBezTo>
                  <a:cubicBezTo>
                    <a:pt x="365" y="450"/>
                    <a:pt x="382" y="447"/>
                    <a:pt x="394" y="441"/>
                  </a:cubicBezTo>
                  <a:cubicBezTo>
                    <a:pt x="393" y="440"/>
                    <a:pt x="392" y="438"/>
                    <a:pt x="392" y="436"/>
                  </a:cubicBezTo>
                  <a:cubicBezTo>
                    <a:pt x="392" y="424"/>
                    <a:pt x="424" y="419"/>
                    <a:pt x="438" y="416"/>
                  </a:cubicBezTo>
                  <a:cubicBezTo>
                    <a:pt x="438" y="410"/>
                    <a:pt x="448" y="401"/>
                    <a:pt x="453" y="401"/>
                  </a:cubicBezTo>
                  <a:cubicBezTo>
                    <a:pt x="461" y="401"/>
                    <a:pt x="460" y="385"/>
                    <a:pt x="468" y="385"/>
                  </a:cubicBezTo>
                  <a:cubicBezTo>
                    <a:pt x="475" y="385"/>
                    <a:pt x="474" y="376"/>
                    <a:pt x="476" y="370"/>
                  </a:cubicBezTo>
                  <a:cubicBezTo>
                    <a:pt x="478" y="364"/>
                    <a:pt x="484" y="362"/>
                    <a:pt x="491" y="362"/>
                  </a:cubicBezTo>
                  <a:cubicBezTo>
                    <a:pt x="491" y="349"/>
                    <a:pt x="507" y="345"/>
                    <a:pt x="507" y="333"/>
                  </a:cubicBezTo>
                  <a:cubicBezTo>
                    <a:pt x="507" y="328"/>
                    <a:pt x="499" y="329"/>
                    <a:pt x="497" y="324"/>
                  </a:cubicBezTo>
                  <a:cubicBezTo>
                    <a:pt x="497" y="325"/>
                    <a:pt x="497" y="325"/>
                    <a:pt x="497" y="325"/>
                  </a:cubicBezTo>
                  <a:cubicBezTo>
                    <a:pt x="493" y="323"/>
                    <a:pt x="493" y="314"/>
                    <a:pt x="487" y="312"/>
                  </a:cubicBezTo>
                  <a:cubicBezTo>
                    <a:pt x="471" y="307"/>
                    <a:pt x="461" y="305"/>
                    <a:pt x="454" y="289"/>
                  </a:cubicBezTo>
                  <a:cubicBezTo>
                    <a:pt x="454" y="270"/>
                    <a:pt x="454" y="270"/>
                    <a:pt x="454" y="270"/>
                  </a:cubicBezTo>
                  <a:cubicBezTo>
                    <a:pt x="435" y="284"/>
                    <a:pt x="432" y="306"/>
                    <a:pt x="397" y="306"/>
                  </a:cubicBezTo>
                  <a:cubicBezTo>
                    <a:pt x="389" y="306"/>
                    <a:pt x="375" y="302"/>
                    <a:pt x="375" y="295"/>
                  </a:cubicBezTo>
                  <a:cubicBezTo>
                    <a:pt x="375" y="288"/>
                    <a:pt x="379" y="284"/>
                    <a:pt x="379" y="278"/>
                  </a:cubicBezTo>
                  <a:cubicBezTo>
                    <a:pt x="379" y="276"/>
                    <a:pt x="379" y="274"/>
                    <a:pt x="379" y="272"/>
                  </a:cubicBezTo>
                  <a:cubicBezTo>
                    <a:pt x="373" y="273"/>
                    <a:pt x="374" y="280"/>
                    <a:pt x="368" y="281"/>
                  </a:cubicBezTo>
                  <a:cubicBezTo>
                    <a:pt x="367" y="277"/>
                    <a:pt x="364" y="275"/>
                    <a:pt x="364" y="269"/>
                  </a:cubicBezTo>
                  <a:cubicBezTo>
                    <a:pt x="352" y="267"/>
                    <a:pt x="337" y="244"/>
                    <a:pt x="334" y="231"/>
                  </a:cubicBezTo>
                  <a:cubicBezTo>
                    <a:pt x="333" y="227"/>
                    <a:pt x="333" y="224"/>
                    <a:pt x="333" y="219"/>
                  </a:cubicBezTo>
                  <a:cubicBezTo>
                    <a:pt x="333" y="212"/>
                    <a:pt x="336" y="202"/>
                    <a:pt x="344" y="202"/>
                  </a:cubicBezTo>
                  <a:cubicBezTo>
                    <a:pt x="358" y="202"/>
                    <a:pt x="370" y="219"/>
                    <a:pt x="376" y="230"/>
                  </a:cubicBezTo>
                  <a:cubicBezTo>
                    <a:pt x="377" y="232"/>
                    <a:pt x="375" y="236"/>
                    <a:pt x="379" y="240"/>
                  </a:cubicBezTo>
                  <a:cubicBezTo>
                    <a:pt x="384" y="245"/>
                    <a:pt x="393" y="242"/>
                    <a:pt x="399" y="249"/>
                  </a:cubicBezTo>
                  <a:cubicBezTo>
                    <a:pt x="404" y="254"/>
                    <a:pt x="409" y="261"/>
                    <a:pt x="417" y="263"/>
                  </a:cubicBezTo>
                  <a:cubicBezTo>
                    <a:pt x="443" y="263"/>
                    <a:pt x="443" y="263"/>
                    <a:pt x="443" y="263"/>
                  </a:cubicBezTo>
                  <a:cubicBezTo>
                    <a:pt x="447" y="260"/>
                    <a:pt x="449" y="255"/>
                    <a:pt x="455" y="255"/>
                  </a:cubicBezTo>
                  <a:cubicBezTo>
                    <a:pt x="466" y="255"/>
                    <a:pt x="466" y="271"/>
                    <a:pt x="471" y="277"/>
                  </a:cubicBezTo>
                  <a:cubicBezTo>
                    <a:pt x="471" y="277"/>
                    <a:pt x="487" y="281"/>
                    <a:pt x="489" y="281"/>
                  </a:cubicBezTo>
                  <a:cubicBezTo>
                    <a:pt x="504" y="281"/>
                    <a:pt x="527" y="288"/>
                    <a:pt x="537" y="288"/>
                  </a:cubicBezTo>
                  <a:cubicBezTo>
                    <a:pt x="537" y="288"/>
                    <a:pt x="538" y="288"/>
                    <a:pt x="539" y="288"/>
                  </a:cubicBezTo>
                  <a:cubicBezTo>
                    <a:pt x="539" y="288"/>
                    <a:pt x="540" y="288"/>
                    <a:pt x="540" y="288"/>
                  </a:cubicBezTo>
                  <a:cubicBezTo>
                    <a:pt x="540" y="285"/>
                    <a:pt x="537" y="282"/>
                    <a:pt x="537" y="279"/>
                  </a:cubicBezTo>
                  <a:cubicBezTo>
                    <a:pt x="537" y="279"/>
                    <a:pt x="537" y="279"/>
                    <a:pt x="537" y="279"/>
                  </a:cubicBezTo>
                  <a:cubicBezTo>
                    <a:pt x="537" y="279"/>
                    <a:pt x="537" y="279"/>
                    <a:pt x="537" y="279"/>
                  </a:cubicBezTo>
                  <a:cubicBezTo>
                    <a:pt x="537" y="264"/>
                    <a:pt x="546" y="261"/>
                    <a:pt x="560" y="258"/>
                  </a:cubicBezTo>
                  <a:cubicBezTo>
                    <a:pt x="560" y="235"/>
                    <a:pt x="542" y="233"/>
                    <a:pt x="533" y="215"/>
                  </a:cubicBezTo>
                  <a:cubicBezTo>
                    <a:pt x="532" y="212"/>
                    <a:pt x="527" y="212"/>
                    <a:pt x="527" y="206"/>
                  </a:cubicBezTo>
                  <a:cubicBezTo>
                    <a:pt x="527" y="206"/>
                    <a:pt x="527" y="206"/>
                    <a:pt x="527" y="206"/>
                  </a:cubicBezTo>
                  <a:cubicBezTo>
                    <a:pt x="527" y="206"/>
                    <a:pt x="527" y="206"/>
                    <a:pt x="527" y="206"/>
                  </a:cubicBezTo>
                  <a:cubicBezTo>
                    <a:pt x="527" y="196"/>
                    <a:pt x="538" y="198"/>
                    <a:pt x="538" y="187"/>
                  </a:cubicBezTo>
                  <a:cubicBezTo>
                    <a:pt x="538" y="178"/>
                    <a:pt x="528" y="183"/>
                    <a:pt x="526" y="178"/>
                  </a:cubicBezTo>
                  <a:cubicBezTo>
                    <a:pt x="524" y="174"/>
                    <a:pt x="525" y="170"/>
                    <a:pt x="523" y="166"/>
                  </a:cubicBezTo>
                  <a:cubicBezTo>
                    <a:pt x="523" y="149"/>
                    <a:pt x="523" y="149"/>
                    <a:pt x="523" y="149"/>
                  </a:cubicBezTo>
                  <a:cubicBezTo>
                    <a:pt x="522" y="147"/>
                    <a:pt x="523" y="146"/>
                    <a:pt x="521" y="143"/>
                  </a:cubicBezTo>
                  <a:cubicBezTo>
                    <a:pt x="521" y="143"/>
                    <a:pt x="521" y="143"/>
                    <a:pt x="521" y="143"/>
                  </a:cubicBezTo>
                  <a:cubicBezTo>
                    <a:pt x="521" y="143"/>
                    <a:pt x="521" y="143"/>
                    <a:pt x="521" y="143"/>
                  </a:cubicBezTo>
                  <a:cubicBezTo>
                    <a:pt x="522" y="143"/>
                    <a:pt x="522" y="142"/>
                    <a:pt x="522" y="142"/>
                  </a:cubicBezTo>
                  <a:cubicBezTo>
                    <a:pt x="522" y="140"/>
                    <a:pt x="521" y="139"/>
                    <a:pt x="521" y="138"/>
                  </a:cubicBezTo>
                  <a:cubicBezTo>
                    <a:pt x="521" y="138"/>
                    <a:pt x="521" y="138"/>
                    <a:pt x="521" y="138"/>
                  </a:cubicBezTo>
                  <a:cubicBezTo>
                    <a:pt x="521" y="138"/>
                    <a:pt x="521" y="138"/>
                    <a:pt x="521" y="138"/>
                  </a:cubicBezTo>
                  <a:cubicBezTo>
                    <a:pt x="521" y="137"/>
                    <a:pt x="529" y="118"/>
                    <a:pt x="533" y="116"/>
                  </a:cubicBezTo>
                  <a:cubicBezTo>
                    <a:pt x="531" y="113"/>
                    <a:pt x="532" y="110"/>
                    <a:pt x="532" y="106"/>
                  </a:cubicBezTo>
                  <a:cubicBezTo>
                    <a:pt x="531" y="102"/>
                    <a:pt x="532" y="98"/>
                    <a:pt x="531" y="95"/>
                  </a:cubicBezTo>
                  <a:cubicBezTo>
                    <a:pt x="531" y="95"/>
                    <a:pt x="531" y="95"/>
                    <a:pt x="531" y="95"/>
                  </a:cubicBezTo>
                  <a:cubicBezTo>
                    <a:pt x="530" y="93"/>
                    <a:pt x="527" y="92"/>
                    <a:pt x="526" y="89"/>
                  </a:cubicBezTo>
                  <a:cubicBezTo>
                    <a:pt x="511" y="89"/>
                    <a:pt x="507" y="77"/>
                    <a:pt x="494" y="73"/>
                  </a:cubicBezTo>
                  <a:cubicBezTo>
                    <a:pt x="483" y="69"/>
                    <a:pt x="476" y="69"/>
                    <a:pt x="465" y="62"/>
                  </a:cubicBezTo>
                  <a:cubicBezTo>
                    <a:pt x="457" y="68"/>
                    <a:pt x="451" y="65"/>
                    <a:pt x="441" y="69"/>
                  </a:cubicBezTo>
                  <a:cubicBezTo>
                    <a:pt x="435" y="71"/>
                    <a:pt x="437" y="73"/>
                    <a:pt x="431" y="75"/>
                  </a:cubicBezTo>
                  <a:cubicBezTo>
                    <a:pt x="426" y="77"/>
                    <a:pt x="420" y="77"/>
                    <a:pt x="420" y="82"/>
                  </a:cubicBezTo>
                  <a:cubicBezTo>
                    <a:pt x="420" y="86"/>
                    <a:pt x="420" y="87"/>
                    <a:pt x="420" y="91"/>
                  </a:cubicBezTo>
                  <a:cubicBezTo>
                    <a:pt x="413" y="93"/>
                    <a:pt x="404" y="94"/>
                    <a:pt x="395" y="94"/>
                  </a:cubicBezTo>
                  <a:cubicBezTo>
                    <a:pt x="393" y="94"/>
                    <a:pt x="390" y="95"/>
                    <a:pt x="387" y="95"/>
                  </a:cubicBezTo>
                  <a:cubicBezTo>
                    <a:pt x="380" y="95"/>
                    <a:pt x="373" y="94"/>
                    <a:pt x="371" y="91"/>
                  </a:cubicBezTo>
                  <a:cubicBezTo>
                    <a:pt x="367" y="88"/>
                    <a:pt x="366" y="83"/>
                    <a:pt x="362" y="82"/>
                  </a:cubicBezTo>
                  <a:cubicBezTo>
                    <a:pt x="361" y="82"/>
                    <a:pt x="360" y="82"/>
                    <a:pt x="359" y="82"/>
                  </a:cubicBezTo>
                  <a:cubicBezTo>
                    <a:pt x="358" y="82"/>
                    <a:pt x="357" y="82"/>
                    <a:pt x="356" y="82"/>
                  </a:cubicBezTo>
                  <a:cubicBezTo>
                    <a:pt x="355" y="82"/>
                    <a:pt x="354" y="82"/>
                    <a:pt x="353" y="82"/>
                  </a:cubicBezTo>
                  <a:cubicBezTo>
                    <a:pt x="350" y="82"/>
                    <a:pt x="348" y="81"/>
                    <a:pt x="346" y="78"/>
                  </a:cubicBezTo>
                  <a:cubicBezTo>
                    <a:pt x="343" y="72"/>
                    <a:pt x="348" y="67"/>
                    <a:pt x="344" y="61"/>
                  </a:cubicBezTo>
                  <a:cubicBezTo>
                    <a:pt x="341" y="57"/>
                    <a:pt x="337" y="57"/>
                    <a:pt x="337" y="52"/>
                  </a:cubicBezTo>
                  <a:cubicBezTo>
                    <a:pt x="337" y="52"/>
                    <a:pt x="337" y="51"/>
                    <a:pt x="337" y="50"/>
                  </a:cubicBezTo>
                  <a:cubicBezTo>
                    <a:pt x="337" y="50"/>
                    <a:pt x="337" y="49"/>
                    <a:pt x="337" y="49"/>
                  </a:cubicBezTo>
                  <a:cubicBezTo>
                    <a:pt x="335" y="47"/>
                    <a:pt x="335" y="43"/>
                    <a:pt x="333" y="40"/>
                  </a:cubicBezTo>
                  <a:cubicBezTo>
                    <a:pt x="329" y="40"/>
                    <a:pt x="330" y="40"/>
                    <a:pt x="326" y="41"/>
                  </a:cubicBezTo>
                  <a:cubicBezTo>
                    <a:pt x="318" y="44"/>
                    <a:pt x="318" y="53"/>
                    <a:pt x="307" y="53"/>
                  </a:cubicBezTo>
                  <a:cubicBezTo>
                    <a:pt x="292" y="53"/>
                    <a:pt x="290" y="37"/>
                    <a:pt x="280" y="34"/>
                  </a:cubicBezTo>
                  <a:cubicBezTo>
                    <a:pt x="279" y="34"/>
                    <a:pt x="269" y="28"/>
                    <a:pt x="268" y="26"/>
                  </a:cubicBezTo>
                  <a:cubicBezTo>
                    <a:pt x="262" y="15"/>
                    <a:pt x="263" y="5"/>
                    <a:pt x="246" y="5"/>
                  </a:cubicBezTo>
                  <a:cubicBezTo>
                    <a:pt x="246" y="5"/>
                    <a:pt x="246" y="5"/>
                    <a:pt x="246" y="5"/>
                  </a:cubicBezTo>
                  <a:cubicBezTo>
                    <a:pt x="246" y="5"/>
                    <a:pt x="246" y="5"/>
                    <a:pt x="246" y="5"/>
                  </a:cubicBezTo>
                  <a:cubicBezTo>
                    <a:pt x="246" y="5"/>
                    <a:pt x="246" y="5"/>
                    <a:pt x="246" y="5"/>
                  </a:cubicBezTo>
                  <a:cubicBezTo>
                    <a:pt x="246" y="5"/>
                    <a:pt x="246" y="5"/>
                    <a:pt x="246" y="5"/>
                  </a:cubicBezTo>
                  <a:cubicBezTo>
                    <a:pt x="246" y="5"/>
                    <a:pt x="246" y="5"/>
                    <a:pt x="246" y="5"/>
                  </a:cubicBezTo>
                  <a:cubicBezTo>
                    <a:pt x="246" y="5"/>
                    <a:pt x="246" y="5"/>
                    <a:pt x="246" y="5"/>
                  </a:cubicBezTo>
                  <a:cubicBezTo>
                    <a:pt x="246" y="5"/>
                    <a:pt x="246" y="5"/>
                    <a:pt x="246" y="5"/>
                  </a:cubicBezTo>
                  <a:cubicBezTo>
                    <a:pt x="246" y="5"/>
                    <a:pt x="246" y="5"/>
                    <a:pt x="246" y="5"/>
                  </a:cubicBezTo>
                  <a:cubicBezTo>
                    <a:pt x="230" y="5"/>
                    <a:pt x="224" y="19"/>
                    <a:pt x="210" y="19"/>
                  </a:cubicBezTo>
                  <a:cubicBezTo>
                    <a:pt x="204" y="19"/>
                    <a:pt x="195" y="19"/>
                    <a:pt x="179" y="19"/>
                  </a:cubicBezTo>
                  <a:cubicBezTo>
                    <a:pt x="174" y="18"/>
                    <a:pt x="153" y="15"/>
                    <a:pt x="153" y="8"/>
                  </a:cubicBezTo>
                  <a:cubicBezTo>
                    <a:pt x="141" y="8"/>
                    <a:pt x="141" y="0"/>
                    <a:pt x="12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32"/>
            <p:cNvSpPr>
              <a:spLocks/>
            </p:cNvSpPr>
            <p:nvPr/>
          </p:nvSpPr>
          <p:spPr bwMode="auto">
            <a:xfrm>
              <a:off x="6264" y="2726"/>
              <a:ext cx="71" cy="135"/>
            </a:xfrm>
            <a:custGeom>
              <a:avLst/>
              <a:gdLst>
                <a:gd name="T0" fmla="*/ 7 w 30"/>
                <a:gd name="T1" fmla="*/ 0 h 57"/>
                <a:gd name="T2" fmla="*/ 0 w 30"/>
                <a:gd name="T3" fmla="*/ 43 h 57"/>
                <a:gd name="T4" fmla="*/ 13 w 30"/>
                <a:gd name="T5" fmla="*/ 57 h 57"/>
                <a:gd name="T6" fmla="*/ 30 w 30"/>
                <a:gd name="T7" fmla="*/ 36 h 57"/>
                <a:gd name="T8" fmla="*/ 7 w 30"/>
                <a:gd name="T9" fmla="*/ 0 h 57"/>
              </a:gdLst>
              <a:ahLst/>
              <a:cxnLst>
                <a:cxn ang="0">
                  <a:pos x="T0" y="T1"/>
                </a:cxn>
                <a:cxn ang="0">
                  <a:pos x="T2" y="T3"/>
                </a:cxn>
                <a:cxn ang="0">
                  <a:pos x="T4" y="T5"/>
                </a:cxn>
                <a:cxn ang="0">
                  <a:pos x="T6" y="T7"/>
                </a:cxn>
                <a:cxn ang="0">
                  <a:pos x="T8" y="T9"/>
                </a:cxn>
              </a:cxnLst>
              <a:rect l="0" t="0" r="r" b="b"/>
              <a:pathLst>
                <a:path w="30" h="57">
                  <a:moveTo>
                    <a:pt x="7" y="0"/>
                  </a:moveTo>
                  <a:cubicBezTo>
                    <a:pt x="7" y="16"/>
                    <a:pt x="0" y="27"/>
                    <a:pt x="0" y="43"/>
                  </a:cubicBezTo>
                  <a:cubicBezTo>
                    <a:pt x="0" y="50"/>
                    <a:pt x="5" y="57"/>
                    <a:pt x="13" y="57"/>
                  </a:cubicBezTo>
                  <a:cubicBezTo>
                    <a:pt x="23" y="57"/>
                    <a:pt x="30" y="45"/>
                    <a:pt x="30" y="36"/>
                  </a:cubicBezTo>
                  <a:cubicBezTo>
                    <a:pt x="30" y="19"/>
                    <a:pt x="14" y="13"/>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33"/>
            <p:cNvSpPr>
              <a:spLocks/>
            </p:cNvSpPr>
            <p:nvPr/>
          </p:nvSpPr>
          <p:spPr bwMode="auto">
            <a:xfrm>
              <a:off x="5590" y="1622"/>
              <a:ext cx="1440" cy="1161"/>
            </a:xfrm>
            <a:custGeom>
              <a:avLst/>
              <a:gdLst>
                <a:gd name="T0" fmla="*/ 137 w 609"/>
                <a:gd name="T1" fmla="*/ 13 h 491"/>
                <a:gd name="T2" fmla="*/ 137 w 609"/>
                <a:gd name="T3" fmla="*/ 13 h 491"/>
                <a:gd name="T4" fmla="*/ 114 w 609"/>
                <a:gd name="T5" fmla="*/ 26 h 491"/>
                <a:gd name="T6" fmla="*/ 93 w 609"/>
                <a:gd name="T7" fmla="*/ 22 h 491"/>
                <a:gd name="T8" fmla="*/ 87 w 609"/>
                <a:gd name="T9" fmla="*/ 18 h 491"/>
                <a:gd name="T10" fmla="*/ 55 w 609"/>
                <a:gd name="T11" fmla="*/ 39 h 491"/>
                <a:gd name="T12" fmla="*/ 12 w 609"/>
                <a:gd name="T13" fmla="*/ 55 h 491"/>
                <a:gd name="T14" fmla="*/ 1 w 609"/>
                <a:gd name="T15" fmla="*/ 81 h 491"/>
                <a:gd name="T16" fmla="*/ 2 w 609"/>
                <a:gd name="T17" fmla="*/ 105 h 491"/>
                <a:gd name="T18" fmla="*/ 6 w 609"/>
                <a:gd name="T19" fmla="*/ 145 h 491"/>
                <a:gd name="T20" fmla="*/ 39 w 609"/>
                <a:gd name="T21" fmla="*/ 197 h 491"/>
                <a:gd name="T22" fmla="*/ 37 w 609"/>
                <a:gd name="T23" fmla="*/ 226 h 491"/>
                <a:gd name="T24" fmla="*/ 78 w 609"/>
                <a:gd name="T25" fmla="*/ 221 h 491"/>
                <a:gd name="T26" fmla="*/ 142 w 609"/>
                <a:gd name="T27" fmla="*/ 263 h 491"/>
                <a:gd name="T28" fmla="*/ 127 w 609"/>
                <a:gd name="T29" fmla="*/ 271 h 491"/>
                <a:gd name="T30" fmla="*/ 177 w 609"/>
                <a:gd name="T31" fmla="*/ 272 h 491"/>
                <a:gd name="T32" fmla="*/ 177 w 609"/>
                <a:gd name="T33" fmla="*/ 316 h 491"/>
                <a:gd name="T34" fmla="*/ 209 w 609"/>
                <a:gd name="T35" fmla="*/ 408 h 491"/>
                <a:gd name="T36" fmla="*/ 244 w 609"/>
                <a:gd name="T37" fmla="*/ 486 h 491"/>
                <a:gd name="T38" fmla="*/ 269 w 609"/>
                <a:gd name="T39" fmla="*/ 474 h 491"/>
                <a:gd name="T40" fmla="*/ 285 w 609"/>
                <a:gd name="T41" fmla="*/ 440 h 491"/>
                <a:gd name="T42" fmla="*/ 322 w 609"/>
                <a:gd name="T43" fmla="*/ 358 h 491"/>
                <a:gd name="T44" fmla="*/ 408 w 609"/>
                <a:gd name="T45" fmla="*/ 275 h 491"/>
                <a:gd name="T46" fmla="*/ 473 w 609"/>
                <a:gd name="T47" fmla="*/ 294 h 491"/>
                <a:gd name="T48" fmla="*/ 506 w 609"/>
                <a:gd name="T49" fmla="*/ 362 h 491"/>
                <a:gd name="T50" fmla="*/ 554 w 609"/>
                <a:gd name="T51" fmla="*/ 362 h 491"/>
                <a:gd name="T52" fmla="*/ 571 w 609"/>
                <a:gd name="T53" fmla="*/ 460 h 491"/>
                <a:gd name="T54" fmla="*/ 565 w 609"/>
                <a:gd name="T55" fmla="*/ 384 h 491"/>
                <a:gd name="T56" fmla="*/ 565 w 609"/>
                <a:gd name="T57" fmla="*/ 380 h 491"/>
                <a:gd name="T58" fmla="*/ 557 w 609"/>
                <a:gd name="T59" fmla="*/ 331 h 491"/>
                <a:gd name="T60" fmla="*/ 609 w 609"/>
                <a:gd name="T61" fmla="*/ 276 h 491"/>
                <a:gd name="T62" fmla="*/ 562 w 609"/>
                <a:gd name="T63" fmla="*/ 242 h 491"/>
                <a:gd name="T64" fmla="*/ 573 w 609"/>
                <a:gd name="T65" fmla="*/ 195 h 491"/>
                <a:gd name="T66" fmla="*/ 525 w 609"/>
                <a:gd name="T67" fmla="*/ 155 h 491"/>
                <a:gd name="T68" fmla="*/ 522 w 609"/>
                <a:gd name="T69" fmla="*/ 156 h 491"/>
                <a:gd name="T70" fmla="*/ 516 w 609"/>
                <a:gd name="T71" fmla="*/ 155 h 491"/>
                <a:gd name="T72" fmla="*/ 510 w 609"/>
                <a:gd name="T73" fmla="*/ 155 h 491"/>
                <a:gd name="T74" fmla="*/ 507 w 609"/>
                <a:gd name="T75" fmla="*/ 156 h 491"/>
                <a:gd name="T76" fmla="*/ 473 w 609"/>
                <a:gd name="T77" fmla="*/ 179 h 491"/>
                <a:gd name="T78" fmla="*/ 409 w 609"/>
                <a:gd name="T79" fmla="*/ 177 h 491"/>
                <a:gd name="T80" fmla="*/ 362 w 609"/>
                <a:gd name="T81" fmla="*/ 164 h 491"/>
                <a:gd name="T82" fmla="*/ 361 w 609"/>
                <a:gd name="T83" fmla="*/ 163 h 491"/>
                <a:gd name="T84" fmla="*/ 359 w 609"/>
                <a:gd name="T85" fmla="*/ 164 h 491"/>
                <a:gd name="T86" fmla="*/ 358 w 609"/>
                <a:gd name="T87" fmla="*/ 164 h 491"/>
                <a:gd name="T88" fmla="*/ 356 w 609"/>
                <a:gd name="T89" fmla="*/ 164 h 491"/>
                <a:gd name="T90" fmla="*/ 354 w 609"/>
                <a:gd name="T91" fmla="*/ 163 h 491"/>
                <a:gd name="T92" fmla="*/ 328 w 609"/>
                <a:gd name="T93" fmla="*/ 145 h 491"/>
                <a:gd name="T94" fmla="*/ 271 w 609"/>
                <a:gd name="T95" fmla="*/ 107 h 491"/>
                <a:gd name="T96" fmla="*/ 275 w 609"/>
                <a:gd name="T97" fmla="*/ 102 h 491"/>
                <a:gd name="T98" fmla="*/ 275 w 609"/>
                <a:gd name="T99" fmla="*/ 83 h 491"/>
                <a:gd name="T100" fmla="*/ 278 w 609"/>
                <a:gd name="T101" fmla="*/ 42 h 491"/>
                <a:gd name="T102" fmla="*/ 213 w 609"/>
                <a:gd name="T103" fmla="*/ 20 h 491"/>
                <a:gd name="T104" fmla="*/ 162 w 609"/>
                <a:gd name="T105" fmla="*/ 11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09" h="491">
                  <a:moveTo>
                    <a:pt x="157" y="0"/>
                  </a:moveTo>
                  <a:cubicBezTo>
                    <a:pt x="146" y="0"/>
                    <a:pt x="144" y="13"/>
                    <a:pt x="139" y="13"/>
                  </a:cubicBezTo>
                  <a:cubicBezTo>
                    <a:pt x="139" y="13"/>
                    <a:pt x="139" y="13"/>
                    <a:pt x="138" y="13"/>
                  </a:cubicBezTo>
                  <a:cubicBezTo>
                    <a:pt x="138" y="13"/>
                    <a:pt x="138" y="13"/>
                    <a:pt x="137" y="13"/>
                  </a:cubicBezTo>
                  <a:cubicBezTo>
                    <a:pt x="137" y="13"/>
                    <a:pt x="137" y="13"/>
                    <a:pt x="137" y="13"/>
                  </a:cubicBezTo>
                  <a:cubicBezTo>
                    <a:pt x="137" y="13"/>
                    <a:pt x="137" y="13"/>
                    <a:pt x="137" y="13"/>
                  </a:cubicBezTo>
                  <a:cubicBezTo>
                    <a:pt x="137" y="13"/>
                    <a:pt x="137" y="13"/>
                    <a:pt x="137" y="13"/>
                  </a:cubicBezTo>
                  <a:cubicBezTo>
                    <a:pt x="137" y="13"/>
                    <a:pt x="137" y="13"/>
                    <a:pt x="137" y="13"/>
                  </a:cubicBezTo>
                  <a:cubicBezTo>
                    <a:pt x="137" y="13"/>
                    <a:pt x="137" y="13"/>
                    <a:pt x="136" y="13"/>
                  </a:cubicBezTo>
                  <a:cubicBezTo>
                    <a:pt x="136" y="13"/>
                    <a:pt x="136" y="13"/>
                    <a:pt x="136" y="13"/>
                  </a:cubicBezTo>
                  <a:cubicBezTo>
                    <a:pt x="136" y="13"/>
                    <a:pt x="136" y="13"/>
                    <a:pt x="136" y="13"/>
                  </a:cubicBezTo>
                  <a:cubicBezTo>
                    <a:pt x="132" y="20"/>
                    <a:pt x="124" y="26"/>
                    <a:pt x="114" y="26"/>
                  </a:cubicBezTo>
                  <a:cubicBezTo>
                    <a:pt x="109" y="26"/>
                    <a:pt x="108" y="20"/>
                    <a:pt x="104" y="20"/>
                  </a:cubicBezTo>
                  <a:cubicBezTo>
                    <a:pt x="103" y="20"/>
                    <a:pt x="101" y="21"/>
                    <a:pt x="100" y="21"/>
                  </a:cubicBezTo>
                  <a:cubicBezTo>
                    <a:pt x="98" y="21"/>
                    <a:pt x="95" y="22"/>
                    <a:pt x="93" y="22"/>
                  </a:cubicBezTo>
                  <a:cubicBezTo>
                    <a:pt x="93" y="22"/>
                    <a:pt x="93" y="22"/>
                    <a:pt x="93" y="22"/>
                  </a:cubicBezTo>
                  <a:cubicBezTo>
                    <a:pt x="93" y="22"/>
                    <a:pt x="93" y="22"/>
                    <a:pt x="93" y="22"/>
                  </a:cubicBezTo>
                  <a:cubicBezTo>
                    <a:pt x="93" y="22"/>
                    <a:pt x="93" y="22"/>
                    <a:pt x="93" y="22"/>
                  </a:cubicBezTo>
                  <a:cubicBezTo>
                    <a:pt x="93" y="22"/>
                    <a:pt x="93" y="22"/>
                    <a:pt x="93" y="22"/>
                  </a:cubicBezTo>
                  <a:cubicBezTo>
                    <a:pt x="90" y="22"/>
                    <a:pt x="87" y="21"/>
                    <a:pt x="87" y="18"/>
                  </a:cubicBezTo>
                  <a:cubicBezTo>
                    <a:pt x="87" y="18"/>
                    <a:pt x="87" y="18"/>
                    <a:pt x="87" y="18"/>
                  </a:cubicBezTo>
                  <a:cubicBezTo>
                    <a:pt x="87" y="18"/>
                    <a:pt x="87" y="18"/>
                    <a:pt x="87" y="18"/>
                  </a:cubicBezTo>
                  <a:cubicBezTo>
                    <a:pt x="82" y="18"/>
                    <a:pt x="83" y="16"/>
                    <a:pt x="78" y="16"/>
                  </a:cubicBezTo>
                  <a:cubicBezTo>
                    <a:pt x="65" y="16"/>
                    <a:pt x="64" y="30"/>
                    <a:pt x="55" y="39"/>
                  </a:cubicBezTo>
                  <a:cubicBezTo>
                    <a:pt x="51" y="43"/>
                    <a:pt x="44" y="43"/>
                    <a:pt x="40" y="47"/>
                  </a:cubicBezTo>
                  <a:cubicBezTo>
                    <a:pt x="37" y="50"/>
                    <a:pt x="34" y="56"/>
                    <a:pt x="28" y="56"/>
                  </a:cubicBezTo>
                  <a:cubicBezTo>
                    <a:pt x="23" y="56"/>
                    <a:pt x="20" y="51"/>
                    <a:pt x="15" y="51"/>
                  </a:cubicBezTo>
                  <a:cubicBezTo>
                    <a:pt x="13" y="51"/>
                    <a:pt x="13" y="54"/>
                    <a:pt x="12" y="55"/>
                  </a:cubicBezTo>
                  <a:cubicBezTo>
                    <a:pt x="12" y="55"/>
                    <a:pt x="12" y="55"/>
                    <a:pt x="12" y="55"/>
                  </a:cubicBezTo>
                  <a:cubicBezTo>
                    <a:pt x="8" y="57"/>
                    <a:pt x="0" y="76"/>
                    <a:pt x="0" y="77"/>
                  </a:cubicBezTo>
                  <a:cubicBezTo>
                    <a:pt x="0" y="77"/>
                    <a:pt x="0" y="77"/>
                    <a:pt x="0" y="77"/>
                  </a:cubicBezTo>
                  <a:cubicBezTo>
                    <a:pt x="0" y="78"/>
                    <a:pt x="1" y="79"/>
                    <a:pt x="1" y="81"/>
                  </a:cubicBezTo>
                  <a:cubicBezTo>
                    <a:pt x="1" y="81"/>
                    <a:pt x="1" y="82"/>
                    <a:pt x="0" y="82"/>
                  </a:cubicBezTo>
                  <a:cubicBezTo>
                    <a:pt x="0" y="82"/>
                    <a:pt x="0" y="82"/>
                    <a:pt x="0" y="82"/>
                  </a:cubicBezTo>
                  <a:cubicBezTo>
                    <a:pt x="2" y="85"/>
                    <a:pt x="1" y="86"/>
                    <a:pt x="2" y="88"/>
                  </a:cubicBezTo>
                  <a:cubicBezTo>
                    <a:pt x="2" y="105"/>
                    <a:pt x="2" y="105"/>
                    <a:pt x="2" y="105"/>
                  </a:cubicBezTo>
                  <a:cubicBezTo>
                    <a:pt x="4" y="109"/>
                    <a:pt x="3" y="113"/>
                    <a:pt x="5" y="117"/>
                  </a:cubicBezTo>
                  <a:cubicBezTo>
                    <a:pt x="7" y="122"/>
                    <a:pt x="17" y="117"/>
                    <a:pt x="17" y="126"/>
                  </a:cubicBezTo>
                  <a:cubicBezTo>
                    <a:pt x="17" y="126"/>
                    <a:pt x="17" y="126"/>
                    <a:pt x="17" y="126"/>
                  </a:cubicBezTo>
                  <a:cubicBezTo>
                    <a:pt x="17" y="137"/>
                    <a:pt x="6" y="135"/>
                    <a:pt x="6" y="145"/>
                  </a:cubicBezTo>
                  <a:cubicBezTo>
                    <a:pt x="6" y="145"/>
                    <a:pt x="6" y="145"/>
                    <a:pt x="6" y="145"/>
                  </a:cubicBezTo>
                  <a:cubicBezTo>
                    <a:pt x="6" y="151"/>
                    <a:pt x="11" y="151"/>
                    <a:pt x="12" y="154"/>
                  </a:cubicBezTo>
                  <a:cubicBezTo>
                    <a:pt x="21" y="172"/>
                    <a:pt x="39" y="174"/>
                    <a:pt x="39" y="197"/>
                  </a:cubicBezTo>
                  <a:cubicBezTo>
                    <a:pt x="39" y="197"/>
                    <a:pt x="39" y="197"/>
                    <a:pt x="39" y="197"/>
                  </a:cubicBezTo>
                  <a:cubicBezTo>
                    <a:pt x="25" y="200"/>
                    <a:pt x="16" y="203"/>
                    <a:pt x="16" y="218"/>
                  </a:cubicBezTo>
                  <a:cubicBezTo>
                    <a:pt x="16" y="218"/>
                    <a:pt x="16" y="218"/>
                    <a:pt x="16" y="218"/>
                  </a:cubicBezTo>
                  <a:cubicBezTo>
                    <a:pt x="16" y="221"/>
                    <a:pt x="19" y="224"/>
                    <a:pt x="19" y="227"/>
                  </a:cubicBezTo>
                  <a:cubicBezTo>
                    <a:pt x="37" y="226"/>
                    <a:pt x="37" y="226"/>
                    <a:pt x="37" y="226"/>
                  </a:cubicBezTo>
                  <a:cubicBezTo>
                    <a:pt x="38" y="225"/>
                    <a:pt x="40" y="223"/>
                    <a:pt x="42" y="222"/>
                  </a:cubicBezTo>
                  <a:cubicBezTo>
                    <a:pt x="55" y="226"/>
                    <a:pt x="55" y="226"/>
                    <a:pt x="55" y="226"/>
                  </a:cubicBezTo>
                  <a:cubicBezTo>
                    <a:pt x="61" y="226"/>
                    <a:pt x="62" y="221"/>
                    <a:pt x="69" y="221"/>
                  </a:cubicBezTo>
                  <a:cubicBezTo>
                    <a:pt x="72" y="221"/>
                    <a:pt x="75" y="221"/>
                    <a:pt x="78" y="221"/>
                  </a:cubicBezTo>
                  <a:cubicBezTo>
                    <a:pt x="80" y="221"/>
                    <a:pt x="82" y="221"/>
                    <a:pt x="85" y="222"/>
                  </a:cubicBezTo>
                  <a:cubicBezTo>
                    <a:pt x="91" y="224"/>
                    <a:pt x="94" y="236"/>
                    <a:pt x="98" y="243"/>
                  </a:cubicBezTo>
                  <a:cubicBezTo>
                    <a:pt x="104" y="251"/>
                    <a:pt x="119" y="262"/>
                    <a:pt x="129" y="262"/>
                  </a:cubicBezTo>
                  <a:cubicBezTo>
                    <a:pt x="134" y="262"/>
                    <a:pt x="137" y="262"/>
                    <a:pt x="142" y="263"/>
                  </a:cubicBezTo>
                  <a:cubicBezTo>
                    <a:pt x="139" y="265"/>
                    <a:pt x="139" y="269"/>
                    <a:pt x="135" y="270"/>
                  </a:cubicBezTo>
                  <a:cubicBezTo>
                    <a:pt x="133" y="271"/>
                    <a:pt x="132" y="271"/>
                    <a:pt x="131" y="271"/>
                  </a:cubicBezTo>
                  <a:cubicBezTo>
                    <a:pt x="130" y="271"/>
                    <a:pt x="130" y="271"/>
                    <a:pt x="129" y="271"/>
                  </a:cubicBezTo>
                  <a:cubicBezTo>
                    <a:pt x="128" y="271"/>
                    <a:pt x="128" y="271"/>
                    <a:pt x="127" y="271"/>
                  </a:cubicBezTo>
                  <a:cubicBezTo>
                    <a:pt x="125" y="271"/>
                    <a:pt x="124" y="271"/>
                    <a:pt x="121" y="273"/>
                  </a:cubicBezTo>
                  <a:cubicBezTo>
                    <a:pt x="129" y="281"/>
                    <a:pt x="136" y="297"/>
                    <a:pt x="152" y="297"/>
                  </a:cubicBezTo>
                  <a:cubicBezTo>
                    <a:pt x="166" y="297"/>
                    <a:pt x="166" y="279"/>
                    <a:pt x="173" y="272"/>
                  </a:cubicBezTo>
                  <a:cubicBezTo>
                    <a:pt x="177" y="272"/>
                    <a:pt x="177" y="272"/>
                    <a:pt x="177" y="272"/>
                  </a:cubicBezTo>
                  <a:cubicBezTo>
                    <a:pt x="177" y="274"/>
                    <a:pt x="174" y="278"/>
                    <a:pt x="174" y="279"/>
                  </a:cubicBezTo>
                  <a:cubicBezTo>
                    <a:pt x="174" y="286"/>
                    <a:pt x="180" y="293"/>
                    <a:pt x="180" y="301"/>
                  </a:cubicBezTo>
                  <a:cubicBezTo>
                    <a:pt x="180" y="308"/>
                    <a:pt x="177" y="309"/>
                    <a:pt x="177" y="316"/>
                  </a:cubicBezTo>
                  <a:cubicBezTo>
                    <a:pt x="177" y="316"/>
                    <a:pt x="177" y="316"/>
                    <a:pt x="177" y="316"/>
                  </a:cubicBezTo>
                  <a:cubicBezTo>
                    <a:pt x="177" y="317"/>
                    <a:pt x="177" y="322"/>
                    <a:pt x="177" y="323"/>
                  </a:cubicBezTo>
                  <a:cubicBezTo>
                    <a:pt x="177" y="333"/>
                    <a:pt x="183" y="343"/>
                    <a:pt x="186" y="354"/>
                  </a:cubicBezTo>
                  <a:cubicBezTo>
                    <a:pt x="190" y="366"/>
                    <a:pt x="200" y="383"/>
                    <a:pt x="202" y="391"/>
                  </a:cubicBezTo>
                  <a:cubicBezTo>
                    <a:pt x="204" y="398"/>
                    <a:pt x="204" y="401"/>
                    <a:pt x="209" y="408"/>
                  </a:cubicBezTo>
                  <a:cubicBezTo>
                    <a:pt x="213" y="414"/>
                    <a:pt x="210" y="421"/>
                    <a:pt x="214" y="429"/>
                  </a:cubicBezTo>
                  <a:cubicBezTo>
                    <a:pt x="216" y="434"/>
                    <a:pt x="224" y="439"/>
                    <a:pt x="226" y="446"/>
                  </a:cubicBezTo>
                  <a:cubicBezTo>
                    <a:pt x="230" y="457"/>
                    <a:pt x="236" y="468"/>
                    <a:pt x="240" y="481"/>
                  </a:cubicBezTo>
                  <a:cubicBezTo>
                    <a:pt x="240" y="482"/>
                    <a:pt x="242" y="486"/>
                    <a:pt x="244" y="486"/>
                  </a:cubicBezTo>
                  <a:cubicBezTo>
                    <a:pt x="245" y="489"/>
                    <a:pt x="248" y="491"/>
                    <a:pt x="251" y="491"/>
                  </a:cubicBezTo>
                  <a:cubicBezTo>
                    <a:pt x="252" y="491"/>
                    <a:pt x="252" y="491"/>
                    <a:pt x="252" y="491"/>
                  </a:cubicBezTo>
                  <a:cubicBezTo>
                    <a:pt x="257" y="491"/>
                    <a:pt x="257" y="485"/>
                    <a:pt x="259" y="481"/>
                  </a:cubicBezTo>
                  <a:cubicBezTo>
                    <a:pt x="262" y="475"/>
                    <a:pt x="263" y="477"/>
                    <a:pt x="269" y="474"/>
                  </a:cubicBezTo>
                  <a:cubicBezTo>
                    <a:pt x="274" y="472"/>
                    <a:pt x="272" y="458"/>
                    <a:pt x="279" y="456"/>
                  </a:cubicBezTo>
                  <a:cubicBezTo>
                    <a:pt x="281" y="456"/>
                    <a:pt x="285" y="456"/>
                    <a:pt x="285" y="454"/>
                  </a:cubicBezTo>
                  <a:cubicBezTo>
                    <a:pt x="287" y="454"/>
                    <a:pt x="287" y="454"/>
                    <a:pt x="287" y="454"/>
                  </a:cubicBezTo>
                  <a:cubicBezTo>
                    <a:pt x="285" y="440"/>
                    <a:pt x="285" y="440"/>
                    <a:pt x="285" y="440"/>
                  </a:cubicBezTo>
                  <a:cubicBezTo>
                    <a:pt x="285" y="430"/>
                    <a:pt x="291" y="421"/>
                    <a:pt x="291" y="408"/>
                  </a:cubicBezTo>
                  <a:cubicBezTo>
                    <a:pt x="291" y="400"/>
                    <a:pt x="287" y="395"/>
                    <a:pt x="287" y="385"/>
                  </a:cubicBezTo>
                  <a:cubicBezTo>
                    <a:pt x="287" y="374"/>
                    <a:pt x="298" y="372"/>
                    <a:pt x="308" y="369"/>
                  </a:cubicBezTo>
                  <a:cubicBezTo>
                    <a:pt x="312" y="368"/>
                    <a:pt x="317" y="362"/>
                    <a:pt x="322" y="358"/>
                  </a:cubicBezTo>
                  <a:cubicBezTo>
                    <a:pt x="332" y="348"/>
                    <a:pt x="341" y="337"/>
                    <a:pt x="352" y="326"/>
                  </a:cubicBezTo>
                  <a:cubicBezTo>
                    <a:pt x="360" y="318"/>
                    <a:pt x="375" y="315"/>
                    <a:pt x="385" y="306"/>
                  </a:cubicBezTo>
                  <a:cubicBezTo>
                    <a:pt x="390" y="301"/>
                    <a:pt x="389" y="295"/>
                    <a:pt x="391" y="288"/>
                  </a:cubicBezTo>
                  <a:cubicBezTo>
                    <a:pt x="393" y="283"/>
                    <a:pt x="404" y="283"/>
                    <a:pt x="408" y="275"/>
                  </a:cubicBezTo>
                  <a:cubicBezTo>
                    <a:pt x="412" y="277"/>
                    <a:pt x="412" y="280"/>
                    <a:pt x="420" y="280"/>
                  </a:cubicBezTo>
                  <a:cubicBezTo>
                    <a:pt x="434" y="280"/>
                    <a:pt x="449" y="277"/>
                    <a:pt x="449" y="261"/>
                  </a:cubicBezTo>
                  <a:cubicBezTo>
                    <a:pt x="457" y="263"/>
                    <a:pt x="466" y="266"/>
                    <a:pt x="468" y="273"/>
                  </a:cubicBezTo>
                  <a:cubicBezTo>
                    <a:pt x="470" y="279"/>
                    <a:pt x="469" y="288"/>
                    <a:pt x="473" y="294"/>
                  </a:cubicBezTo>
                  <a:cubicBezTo>
                    <a:pt x="477" y="301"/>
                    <a:pt x="483" y="305"/>
                    <a:pt x="491" y="311"/>
                  </a:cubicBezTo>
                  <a:cubicBezTo>
                    <a:pt x="496" y="320"/>
                    <a:pt x="502" y="328"/>
                    <a:pt x="506" y="339"/>
                  </a:cubicBezTo>
                  <a:cubicBezTo>
                    <a:pt x="506" y="342"/>
                    <a:pt x="509" y="343"/>
                    <a:pt x="509" y="346"/>
                  </a:cubicBezTo>
                  <a:cubicBezTo>
                    <a:pt x="509" y="352"/>
                    <a:pt x="506" y="355"/>
                    <a:pt x="506" y="362"/>
                  </a:cubicBezTo>
                  <a:cubicBezTo>
                    <a:pt x="506" y="369"/>
                    <a:pt x="507" y="375"/>
                    <a:pt x="515" y="375"/>
                  </a:cubicBezTo>
                  <a:cubicBezTo>
                    <a:pt x="530" y="375"/>
                    <a:pt x="533" y="360"/>
                    <a:pt x="542" y="351"/>
                  </a:cubicBezTo>
                  <a:cubicBezTo>
                    <a:pt x="545" y="354"/>
                    <a:pt x="544" y="356"/>
                    <a:pt x="547" y="359"/>
                  </a:cubicBezTo>
                  <a:cubicBezTo>
                    <a:pt x="548" y="360"/>
                    <a:pt x="552" y="359"/>
                    <a:pt x="554" y="362"/>
                  </a:cubicBezTo>
                  <a:cubicBezTo>
                    <a:pt x="559" y="370"/>
                    <a:pt x="550" y="386"/>
                    <a:pt x="557" y="386"/>
                  </a:cubicBezTo>
                  <a:cubicBezTo>
                    <a:pt x="557" y="402"/>
                    <a:pt x="571" y="416"/>
                    <a:pt x="571" y="439"/>
                  </a:cubicBezTo>
                  <a:cubicBezTo>
                    <a:pt x="571" y="445"/>
                    <a:pt x="567" y="457"/>
                    <a:pt x="571" y="460"/>
                  </a:cubicBezTo>
                  <a:cubicBezTo>
                    <a:pt x="571" y="460"/>
                    <a:pt x="571" y="460"/>
                    <a:pt x="571" y="460"/>
                  </a:cubicBezTo>
                  <a:cubicBezTo>
                    <a:pt x="575" y="451"/>
                    <a:pt x="577" y="445"/>
                    <a:pt x="581" y="435"/>
                  </a:cubicBezTo>
                  <a:cubicBezTo>
                    <a:pt x="582" y="433"/>
                    <a:pt x="586" y="432"/>
                    <a:pt x="586" y="429"/>
                  </a:cubicBezTo>
                  <a:cubicBezTo>
                    <a:pt x="586" y="425"/>
                    <a:pt x="578" y="400"/>
                    <a:pt x="574" y="396"/>
                  </a:cubicBezTo>
                  <a:cubicBezTo>
                    <a:pt x="571" y="392"/>
                    <a:pt x="565" y="390"/>
                    <a:pt x="565" y="384"/>
                  </a:cubicBezTo>
                  <a:cubicBezTo>
                    <a:pt x="565" y="384"/>
                    <a:pt x="565" y="384"/>
                    <a:pt x="565" y="384"/>
                  </a:cubicBezTo>
                  <a:cubicBezTo>
                    <a:pt x="565" y="384"/>
                    <a:pt x="565" y="384"/>
                    <a:pt x="565" y="384"/>
                  </a:cubicBezTo>
                  <a:cubicBezTo>
                    <a:pt x="565" y="382"/>
                    <a:pt x="565" y="381"/>
                    <a:pt x="565" y="379"/>
                  </a:cubicBezTo>
                  <a:cubicBezTo>
                    <a:pt x="565" y="380"/>
                    <a:pt x="565" y="380"/>
                    <a:pt x="565" y="380"/>
                  </a:cubicBezTo>
                  <a:cubicBezTo>
                    <a:pt x="567" y="379"/>
                    <a:pt x="571" y="373"/>
                    <a:pt x="571" y="369"/>
                  </a:cubicBezTo>
                  <a:cubicBezTo>
                    <a:pt x="571" y="362"/>
                    <a:pt x="570" y="351"/>
                    <a:pt x="567" y="345"/>
                  </a:cubicBezTo>
                  <a:cubicBezTo>
                    <a:pt x="563" y="341"/>
                    <a:pt x="557" y="341"/>
                    <a:pt x="557" y="331"/>
                  </a:cubicBezTo>
                  <a:cubicBezTo>
                    <a:pt x="557" y="331"/>
                    <a:pt x="557" y="331"/>
                    <a:pt x="557" y="331"/>
                  </a:cubicBezTo>
                  <a:cubicBezTo>
                    <a:pt x="557" y="331"/>
                    <a:pt x="557" y="331"/>
                    <a:pt x="557" y="331"/>
                  </a:cubicBezTo>
                  <a:cubicBezTo>
                    <a:pt x="557" y="322"/>
                    <a:pt x="560" y="314"/>
                    <a:pt x="565" y="309"/>
                  </a:cubicBezTo>
                  <a:cubicBezTo>
                    <a:pt x="568" y="306"/>
                    <a:pt x="574" y="307"/>
                    <a:pt x="578" y="305"/>
                  </a:cubicBezTo>
                  <a:cubicBezTo>
                    <a:pt x="591" y="296"/>
                    <a:pt x="599" y="292"/>
                    <a:pt x="609" y="276"/>
                  </a:cubicBezTo>
                  <a:cubicBezTo>
                    <a:pt x="606" y="276"/>
                    <a:pt x="605" y="277"/>
                    <a:pt x="601" y="277"/>
                  </a:cubicBezTo>
                  <a:cubicBezTo>
                    <a:pt x="590" y="277"/>
                    <a:pt x="584" y="266"/>
                    <a:pt x="584" y="255"/>
                  </a:cubicBezTo>
                  <a:cubicBezTo>
                    <a:pt x="578" y="254"/>
                    <a:pt x="577" y="239"/>
                    <a:pt x="573" y="239"/>
                  </a:cubicBezTo>
                  <a:cubicBezTo>
                    <a:pt x="569" y="239"/>
                    <a:pt x="566" y="242"/>
                    <a:pt x="562" y="242"/>
                  </a:cubicBezTo>
                  <a:cubicBezTo>
                    <a:pt x="560" y="242"/>
                    <a:pt x="560" y="238"/>
                    <a:pt x="560" y="237"/>
                  </a:cubicBezTo>
                  <a:cubicBezTo>
                    <a:pt x="560" y="237"/>
                    <a:pt x="560" y="237"/>
                    <a:pt x="560" y="237"/>
                  </a:cubicBezTo>
                  <a:cubicBezTo>
                    <a:pt x="560" y="237"/>
                    <a:pt x="560" y="237"/>
                    <a:pt x="560" y="237"/>
                  </a:cubicBezTo>
                  <a:cubicBezTo>
                    <a:pt x="560" y="217"/>
                    <a:pt x="573" y="217"/>
                    <a:pt x="573" y="195"/>
                  </a:cubicBezTo>
                  <a:cubicBezTo>
                    <a:pt x="573" y="184"/>
                    <a:pt x="566" y="181"/>
                    <a:pt x="561" y="173"/>
                  </a:cubicBezTo>
                  <a:cubicBezTo>
                    <a:pt x="548" y="166"/>
                    <a:pt x="537" y="168"/>
                    <a:pt x="533" y="151"/>
                  </a:cubicBezTo>
                  <a:cubicBezTo>
                    <a:pt x="530" y="151"/>
                    <a:pt x="530" y="151"/>
                    <a:pt x="530" y="151"/>
                  </a:cubicBezTo>
                  <a:cubicBezTo>
                    <a:pt x="525" y="155"/>
                    <a:pt x="525" y="155"/>
                    <a:pt x="525" y="155"/>
                  </a:cubicBezTo>
                  <a:cubicBezTo>
                    <a:pt x="525" y="155"/>
                    <a:pt x="525" y="155"/>
                    <a:pt x="525" y="155"/>
                  </a:cubicBezTo>
                  <a:cubicBezTo>
                    <a:pt x="525" y="155"/>
                    <a:pt x="525" y="155"/>
                    <a:pt x="525" y="155"/>
                  </a:cubicBezTo>
                  <a:cubicBezTo>
                    <a:pt x="525" y="155"/>
                    <a:pt x="525" y="155"/>
                    <a:pt x="525" y="155"/>
                  </a:cubicBezTo>
                  <a:cubicBezTo>
                    <a:pt x="524" y="156"/>
                    <a:pt x="523" y="156"/>
                    <a:pt x="522" y="156"/>
                  </a:cubicBezTo>
                  <a:cubicBezTo>
                    <a:pt x="522" y="156"/>
                    <a:pt x="522" y="156"/>
                    <a:pt x="522" y="156"/>
                  </a:cubicBezTo>
                  <a:cubicBezTo>
                    <a:pt x="522" y="156"/>
                    <a:pt x="522" y="156"/>
                    <a:pt x="522" y="156"/>
                  </a:cubicBezTo>
                  <a:cubicBezTo>
                    <a:pt x="522" y="156"/>
                    <a:pt x="522" y="156"/>
                    <a:pt x="522" y="156"/>
                  </a:cubicBezTo>
                  <a:cubicBezTo>
                    <a:pt x="520" y="156"/>
                    <a:pt x="518" y="155"/>
                    <a:pt x="516" y="155"/>
                  </a:cubicBezTo>
                  <a:cubicBezTo>
                    <a:pt x="515" y="155"/>
                    <a:pt x="513" y="154"/>
                    <a:pt x="512" y="154"/>
                  </a:cubicBezTo>
                  <a:cubicBezTo>
                    <a:pt x="511" y="154"/>
                    <a:pt x="510" y="154"/>
                    <a:pt x="510" y="155"/>
                  </a:cubicBezTo>
                  <a:cubicBezTo>
                    <a:pt x="510" y="155"/>
                    <a:pt x="510" y="155"/>
                    <a:pt x="510" y="155"/>
                  </a:cubicBezTo>
                  <a:cubicBezTo>
                    <a:pt x="510" y="155"/>
                    <a:pt x="510" y="155"/>
                    <a:pt x="510" y="155"/>
                  </a:cubicBezTo>
                  <a:cubicBezTo>
                    <a:pt x="510" y="155"/>
                    <a:pt x="510" y="155"/>
                    <a:pt x="510" y="155"/>
                  </a:cubicBezTo>
                  <a:cubicBezTo>
                    <a:pt x="510" y="155"/>
                    <a:pt x="510" y="155"/>
                    <a:pt x="510" y="155"/>
                  </a:cubicBezTo>
                  <a:cubicBezTo>
                    <a:pt x="509" y="155"/>
                    <a:pt x="508" y="155"/>
                    <a:pt x="508" y="156"/>
                  </a:cubicBezTo>
                  <a:cubicBezTo>
                    <a:pt x="508" y="156"/>
                    <a:pt x="508" y="156"/>
                    <a:pt x="507" y="156"/>
                  </a:cubicBezTo>
                  <a:cubicBezTo>
                    <a:pt x="507" y="156"/>
                    <a:pt x="507" y="156"/>
                    <a:pt x="507" y="156"/>
                  </a:cubicBezTo>
                  <a:cubicBezTo>
                    <a:pt x="507" y="156"/>
                    <a:pt x="507" y="156"/>
                    <a:pt x="507" y="156"/>
                  </a:cubicBezTo>
                  <a:cubicBezTo>
                    <a:pt x="505" y="158"/>
                    <a:pt x="504" y="160"/>
                    <a:pt x="501" y="162"/>
                  </a:cubicBezTo>
                  <a:cubicBezTo>
                    <a:pt x="497" y="164"/>
                    <a:pt x="480" y="179"/>
                    <a:pt x="473" y="179"/>
                  </a:cubicBezTo>
                  <a:cubicBezTo>
                    <a:pt x="464" y="179"/>
                    <a:pt x="458" y="173"/>
                    <a:pt x="447" y="173"/>
                  </a:cubicBezTo>
                  <a:cubicBezTo>
                    <a:pt x="433" y="173"/>
                    <a:pt x="431" y="182"/>
                    <a:pt x="424" y="186"/>
                  </a:cubicBezTo>
                  <a:cubicBezTo>
                    <a:pt x="423" y="182"/>
                    <a:pt x="421" y="174"/>
                    <a:pt x="419" y="174"/>
                  </a:cubicBezTo>
                  <a:cubicBezTo>
                    <a:pt x="416" y="174"/>
                    <a:pt x="414" y="177"/>
                    <a:pt x="409" y="177"/>
                  </a:cubicBezTo>
                  <a:cubicBezTo>
                    <a:pt x="401" y="177"/>
                    <a:pt x="394" y="177"/>
                    <a:pt x="387" y="177"/>
                  </a:cubicBezTo>
                  <a:cubicBezTo>
                    <a:pt x="375" y="177"/>
                    <a:pt x="370" y="169"/>
                    <a:pt x="362" y="164"/>
                  </a:cubicBezTo>
                  <a:cubicBezTo>
                    <a:pt x="362" y="164"/>
                    <a:pt x="362" y="164"/>
                    <a:pt x="362" y="164"/>
                  </a:cubicBezTo>
                  <a:cubicBezTo>
                    <a:pt x="362" y="164"/>
                    <a:pt x="362" y="164"/>
                    <a:pt x="362" y="164"/>
                  </a:cubicBezTo>
                  <a:cubicBezTo>
                    <a:pt x="362" y="164"/>
                    <a:pt x="362" y="164"/>
                    <a:pt x="362" y="164"/>
                  </a:cubicBezTo>
                  <a:cubicBezTo>
                    <a:pt x="362" y="164"/>
                    <a:pt x="362" y="164"/>
                    <a:pt x="362" y="164"/>
                  </a:cubicBezTo>
                  <a:cubicBezTo>
                    <a:pt x="362" y="164"/>
                    <a:pt x="361" y="163"/>
                    <a:pt x="361" y="163"/>
                  </a:cubicBezTo>
                  <a:cubicBezTo>
                    <a:pt x="361" y="163"/>
                    <a:pt x="361" y="163"/>
                    <a:pt x="361" y="163"/>
                  </a:cubicBezTo>
                  <a:cubicBezTo>
                    <a:pt x="361" y="163"/>
                    <a:pt x="361" y="163"/>
                    <a:pt x="361" y="163"/>
                  </a:cubicBezTo>
                  <a:cubicBezTo>
                    <a:pt x="360" y="163"/>
                    <a:pt x="359" y="164"/>
                    <a:pt x="359" y="164"/>
                  </a:cubicBezTo>
                  <a:cubicBezTo>
                    <a:pt x="359" y="164"/>
                    <a:pt x="359" y="164"/>
                    <a:pt x="359" y="164"/>
                  </a:cubicBezTo>
                  <a:cubicBezTo>
                    <a:pt x="359" y="164"/>
                    <a:pt x="359" y="164"/>
                    <a:pt x="359" y="164"/>
                  </a:cubicBezTo>
                  <a:cubicBezTo>
                    <a:pt x="359" y="164"/>
                    <a:pt x="359" y="164"/>
                    <a:pt x="359" y="164"/>
                  </a:cubicBezTo>
                  <a:cubicBezTo>
                    <a:pt x="358" y="164"/>
                    <a:pt x="358" y="164"/>
                    <a:pt x="358" y="164"/>
                  </a:cubicBezTo>
                  <a:cubicBezTo>
                    <a:pt x="358" y="164"/>
                    <a:pt x="358" y="164"/>
                    <a:pt x="358" y="164"/>
                  </a:cubicBezTo>
                  <a:cubicBezTo>
                    <a:pt x="358" y="164"/>
                    <a:pt x="358" y="164"/>
                    <a:pt x="358" y="164"/>
                  </a:cubicBezTo>
                  <a:cubicBezTo>
                    <a:pt x="357" y="164"/>
                    <a:pt x="357" y="164"/>
                    <a:pt x="356" y="164"/>
                  </a:cubicBezTo>
                  <a:cubicBezTo>
                    <a:pt x="356" y="164"/>
                    <a:pt x="356" y="164"/>
                    <a:pt x="356" y="164"/>
                  </a:cubicBezTo>
                  <a:cubicBezTo>
                    <a:pt x="356" y="164"/>
                    <a:pt x="356" y="164"/>
                    <a:pt x="356" y="164"/>
                  </a:cubicBezTo>
                  <a:cubicBezTo>
                    <a:pt x="356" y="164"/>
                    <a:pt x="356" y="164"/>
                    <a:pt x="356" y="164"/>
                  </a:cubicBezTo>
                  <a:cubicBezTo>
                    <a:pt x="356" y="164"/>
                    <a:pt x="356" y="164"/>
                    <a:pt x="356" y="164"/>
                  </a:cubicBezTo>
                  <a:cubicBezTo>
                    <a:pt x="355" y="164"/>
                    <a:pt x="354" y="164"/>
                    <a:pt x="354" y="163"/>
                  </a:cubicBezTo>
                  <a:cubicBezTo>
                    <a:pt x="354" y="163"/>
                    <a:pt x="354" y="163"/>
                    <a:pt x="354" y="163"/>
                  </a:cubicBezTo>
                  <a:cubicBezTo>
                    <a:pt x="354" y="163"/>
                    <a:pt x="354" y="163"/>
                    <a:pt x="354" y="163"/>
                  </a:cubicBezTo>
                  <a:cubicBezTo>
                    <a:pt x="354" y="163"/>
                    <a:pt x="354" y="163"/>
                    <a:pt x="354" y="163"/>
                  </a:cubicBezTo>
                  <a:cubicBezTo>
                    <a:pt x="354" y="163"/>
                    <a:pt x="354" y="163"/>
                    <a:pt x="354" y="163"/>
                  </a:cubicBezTo>
                  <a:cubicBezTo>
                    <a:pt x="352" y="159"/>
                    <a:pt x="352" y="155"/>
                    <a:pt x="347" y="153"/>
                  </a:cubicBezTo>
                  <a:cubicBezTo>
                    <a:pt x="340" y="149"/>
                    <a:pt x="334" y="151"/>
                    <a:pt x="328" y="145"/>
                  </a:cubicBezTo>
                  <a:cubicBezTo>
                    <a:pt x="322" y="138"/>
                    <a:pt x="316" y="142"/>
                    <a:pt x="304" y="139"/>
                  </a:cubicBezTo>
                  <a:cubicBezTo>
                    <a:pt x="295" y="137"/>
                    <a:pt x="292" y="130"/>
                    <a:pt x="283" y="127"/>
                  </a:cubicBezTo>
                  <a:cubicBezTo>
                    <a:pt x="280" y="126"/>
                    <a:pt x="275" y="127"/>
                    <a:pt x="274" y="124"/>
                  </a:cubicBezTo>
                  <a:cubicBezTo>
                    <a:pt x="272" y="117"/>
                    <a:pt x="272" y="113"/>
                    <a:pt x="271" y="107"/>
                  </a:cubicBezTo>
                  <a:cubicBezTo>
                    <a:pt x="271" y="102"/>
                    <a:pt x="271" y="102"/>
                    <a:pt x="271" y="102"/>
                  </a:cubicBezTo>
                  <a:cubicBezTo>
                    <a:pt x="271" y="102"/>
                    <a:pt x="271" y="102"/>
                    <a:pt x="271" y="102"/>
                  </a:cubicBezTo>
                  <a:cubicBezTo>
                    <a:pt x="272" y="102"/>
                    <a:pt x="272" y="102"/>
                    <a:pt x="273" y="102"/>
                  </a:cubicBezTo>
                  <a:cubicBezTo>
                    <a:pt x="274" y="102"/>
                    <a:pt x="274" y="102"/>
                    <a:pt x="275" y="102"/>
                  </a:cubicBezTo>
                  <a:cubicBezTo>
                    <a:pt x="275" y="102"/>
                    <a:pt x="275" y="102"/>
                    <a:pt x="275" y="102"/>
                  </a:cubicBezTo>
                  <a:cubicBezTo>
                    <a:pt x="275" y="102"/>
                    <a:pt x="275" y="102"/>
                    <a:pt x="275" y="102"/>
                  </a:cubicBezTo>
                  <a:cubicBezTo>
                    <a:pt x="279" y="102"/>
                    <a:pt x="283" y="101"/>
                    <a:pt x="283" y="96"/>
                  </a:cubicBezTo>
                  <a:cubicBezTo>
                    <a:pt x="283" y="90"/>
                    <a:pt x="275" y="89"/>
                    <a:pt x="275" y="83"/>
                  </a:cubicBezTo>
                  <a:cubicBezTo>
                    <a:pt x="275" y="83"/>
                    <a:pt x="275" y="83"/>
                    <a:pt x="275" y="83"/>
                  </a:cubicBezTo>
                  <a:cubicBezTo>
                    <a:pt x="275" y="83"/>
                    <a:pt x="275" y="83"/>
                    <a:pt x="275" y="83"/>
                  </a:cubicBezTo>
                  <a:cubicBezTo>
                    <a:pt x="275" y="69"/>
                    <a:pt x="295" y="71"/>
                    <a:pt x="295" y="57"/>
                  </a:cubicBezTo>
                  <a:cubicBezTo>
                    <a:pt x="295" y="52"/>
                    <a:pt x="283" y="42"/>
                    <a:pt x="278" y="42"/>
                  </a:cubicBezTo>
                  <a:cubicBezTo>
                    <a:pt x="269" y="42"/>
                    <a:pt x="265" y="50"/>
                    <a:pt x="256" y="52"/>
                  </a:cubicBezTo>
                  <a:cubicBezTo>
                    <a:pt x="246" y="49"/>
                    <a:pt x="240" y="49"/>
                    <a:pt x="232" y="41"/>
                  </a:cubicBezTo>
                  <a:cubicBezTo>
                    <a:pt x="229" y="38"/>
                    <a:pt x="232" y="31"/>
                    <a:pt x="226" y="29"/>
                  </a:cubicBezTo>
                  <a:cubicBezTo>
                    <a:pt x="218" y="27"/>
                    <a:pt x="213" y="29"/>
                    <a:pt x="213" y="20"/>
                  </a:cubicBezTo>
                  <a:cubicBezTo>
                    <a:pt x="206" y="19"/>
                    <a:pt x="202" y="19"/>
                    <a:pt x="195" y="19"/>
                  </a:cubicBezTo>
                  <a:cubicBezTo>
                    <a:pt x="185" y="19"/>
                    <a:pt x="181" y="28"/>
                    <a:pt x="168" y="28"/>
                  </a:cubicBezTo>
                  <a:cubicBezTo>
                    <a:pt x="163" y="28"/>
                    <a:pt x="162" y="22"/>
                    <a:pt x="162" y="16"/>
                  </a:cubicBezTo>
                  <a:cubicBezTo>
                    <a:pt x="162" y="14"/>
                    <a:pt x="162" y="12"/>
                    <a:pt x="162" y="11"/>
                  </a:cubicBezTo>
                  <a:cubicBezTo>
                    <a:pt x="162" y="5"/>
                    <a:pt x="162" y="0"/>
                    <a:pt x="15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34"/>
            <p:cNvSpPr>
              <a:spLocks/>
            </p:cNvSpPr>
            <p:nvPr/>
          </p:nvSpPr>
          <p:spPr bwMode="auto">
            <a:xfrm>
              <a:off x="6819" y="2871"/>
              <a:ext cx="376" cy="409"/>
            </a:xfrm>
            <a:custGeom>
              <a:avLst/>
              <a:gdLst>
                <a:gd name="T0" fmla="*/ 3 w 159"/>
                <a:gd name="T1" fmla="*/ 0 h 173"/>
                <a:gd name="T2" fmla="*/ 0 w 159"/>
                <a:gd name="T3" fmla="*/ 0 h 173"/>
                <a:gd name="T4" fmla="*/ 0 w 159"/>
                <a:gd name="T5" fmla="*/ 4 h 173"/>
                <a:gd name="T6" fmla="*/ 14 w 159"/>
                <a:gd name="T7" fmla="*/ 25 h 173"/>
                <a:gd name="T8" fmla="*/ 26 w 159"/>
                <a:gd name="T9" fmla="*/ 30 h 173"/>
                <a:gd name="T10" fmla="*/ 34 w 159"/>
                <a:gd name="T11" fmla="*/ 46 h 173"/>
                <a:gd name="T12" fmla="*/ 53 w 159"/>
                <a:gd name="T13" fmla="*/ 63 h 173"/>
                <a:gd name="T14" fmla="*/ 61 w 159"/>
                <a:gd name="T15" fmla="*/ 82 h 173"/>
                <a:gd name="T16" fmla="*/ 69 w 159"/>
                <a:gd name="T17" fmla="*/ 85 h 173"/>
                <a:gd name="T18" fmla="*/ 71 w 159"/>
                <a:gd name="T19" fmla="*/ 89 h 173"/>
                <a:gd name="T20" fmla="*/ 80 w 159"/>
                <a:gd name="T21" fmla="*/ 103 h 173"/>
                <a:gd name="T22" fmla="*/ 100 w 159"/>
                <a:gd name="T23" fmla="*/ 135 h 173"/>
                <a:gd name="T24" fmla="*/ 129 w 159"/>
                <a:gd name="T25" fmla="*/ 159 h 173"/>
                <a:gd name="T26" fmla="*/ 142 w 159"/>
                <a:gd name="T27" fmla="*/ 173 h 173"/>
                <a:gd name="T28" fmla="*/ 156 w 159"/>
                <a:gd name="T29" fmla="*/ 165 h 173"/>
                <a:gd name="T30" fmla="*/ 159 w 159"/>
                <a:gd name="T31" fmla="*/ 151 h 173"/>
                <a:gd name="T32" fmla="*/ 159 w 159"/>
                <a:gd name="T33" fmla="*/ 128 h 173"/>
                <a:gd name="T34" fmla="*/ 148 w 159"/>
                <a:gd name="T35" fmla="*/ 118 h 173"/>
                <a:gd name="T36" fmla="*/ 136 w 159"/>
                <a:gd name="T37" fmla="*/ 98 h 173"/>
                <a:gd name="T38" fmla="*/ 126 w 159"/>
                <a:gd name="T39" fmla="*/ 89 h 173"/>
                <a:gd name="T40" fmla="*/ 128 w 159"/>
                <a:gd name="T41" fmla="*/ 84 h 173"/>
                <a:gd name="T42" fmla="*/ 124 w 159"/>
                <a:gd name="T43" fmla="*/ 79 h 173"/>
                <a:gd name="T44" fmla="*/ 119 w 159"/>
                <a:gd name="T45" fmla="*/ 79 h 173"/>
                <a:gd name="T46" fmla="*/ 120 w 159"/>
                <a:gd name="T47" fmla="*/ 77 h 173"/>
                <a:gd name="T48" fmla="*/ 104 w 159"/>
                <a:gd name="T49" fmla="*/ 63 h 173"/>
                <a:gd name="T50" fmla="*/ 73 w 159"/>
                <a:gd name="T51" fmla="*/ 42 h 173"/>
                <a:gd name="T52" fmla="*/ 56 w 159"/>
                <a:gd name="T53" fmla="*/ 28 h 173"/>
                <a:gd name="T54" fmla="*/ 50 w 159"/>
                <a:gd name="T55" fmla="*/ 25 h 173"/>
                <a:gd name="T56" fmla="*/ 31 w 159"/>
                <a:gd name="T57" fmla="*/ 5 h 173"/>
                <a:gd name="T58" fmla="*/ 13 w 159"/>
                <a:gd name="T59" fmla="*/ 5 h 173"/>
                <a:gd name="T60" fmla="*/ 3 w 159"/>
                <a:gd name="T6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9" h="173">
                  <a:moveTo>
                    <a:pt x="3" y="0"/>
                  </a:moveTo>
                  <a:cubicBezTo>
                    <a:pt x="2" y="0"/>
                    <a:pt x="1" y="0"/>
                    <a:pt x="0" y="0"/>
                  </a:cubicBezTo>
                  <a:cubicBezTo>
                    <a:pt x="0" y="4"/>
                    <a:pt x="0" y="4"/>
                    <a:pt x="0" y="4"/>
                  </a:cubicBezTo>
                  <a:cubicBezTo>
                    <a:pt x="1" y="10"/>
                    <a:pt x="10" y="24"/>
                    <a:pt x="14" y="25"/>
                  </a:cubicBezTo>
                  <a:cubicBezTo>
                    <a:pt x="19" y="27"/>
                    <a:pt x="24" y="25"/>
                    <a:pt x="26" y="30"/>
                  </a:cubicBezTo>
                  <a:cubicBezTo>
                    <a:pt x="29" y="37"/>
                    <a:pt x="31" y="40"/>
                    <a:pt x="34" y="46"/>
                  </a:cubicBezTo>
                  <a:cubicBezTo>
                    <a:pt x="38" y="53"/>
                    <a:pt x="50" y="51"/>
                    <a:pt x="53" y="63"/>
                  </a:cubicBezTo>
                  <a:cubicBezTo>
                    <a:pt x="54" y="68"/>
                    <a:pt x="58" y="80"/>
                    <a:pt x="61" y="82"/>
                  </a:cubicBezTo>
                  <a:cubicBezTo>
                    <a:pt x="62" y="83"/>
                    <a:pt x="69" y="84"/>
                    <a:pt x="69" y="85"/>
                  </a:cubicBezTo>
                  <a:cubicBezTo>
                    <a:pt x="70" y="86"/>
                    <a:pt x="69" y="89"/>
                    <a:pt x="71" y="89"/>
                  </a:cubicBezTo>
                  <a:cubicBezTo>
                    <a:pt x="72" y="89"/>
                    <a:pt x="79" y="100"/>
                    <a:pt x="80" y="103"/>
                  </a:cubicBezTo>
                  <a:cubicBezTo>
                    <a:pt x="86" y="115"/>
                    <a:pt x="90" y="124"/>
                    <a:pt x="100" y="135"/>
                  </a:cubicBezTo>
                  <a:cubicBezTo>
                    <a:pt x="110" y="144"/>
                    <a:pt x="119" y="148"/>
                    <a:pt x="129" y="159"/>
                  </a:cubicBezTo>
                  <a:cubicBezTo>
                    <a:pt x="130" y="159"/>
                    <a:pt x="139" y="173"/>
                    <a:pt x="142" y="173"/>
                  </a:cubicBezTo>
                  <a:cubicBezTo>
                    <a:pt x="146" y="173"/>
                    <a:pt x="156" y="171"/>
                    <a:pt x="156" y="165"/>
                  </a:cubicBezTo>
                  <a:cubicBezTo>
                    <a:pt x="156" y="160"/>
                    <a:pt x="154" y="153"/>
                    <a:pt x="159" y="151"/>
                  </a:cubicBezTo>
                  <a:cubicBezTo>
                    <a:pt x="159" y="139"/>
                    <a:pt x="159" y="135"/>
                    <a:pt x="159" y="128"/>
                  </a:cubicBezTo>
                  <a:cubicBezTo>
                    <a:pt x="159" y="123"/>
                    <a:pt x="152" y="121"/>
                    <a:pt x="148" y="118"/>
                  </a:cubicBezTo>
                  <a:cubicBezTo>
                    <a:pt x="143" y="112"/>
                    <a:pt x="136" y="109"/>
                    <a:pt x="136" y="98"/>
                  </a:cubicBezTo>
                  <a:cubicBezTo>
                    <a:pt x="130" y="98"/>
                    <a:pt x="126" y="96"/>
                    <a:pt x="126" y="89"/>
                  </a:cubicBezTo>
                  <a:cubicBezTo>
                    <a:pt x="128" y="84"/>
                    <a:pt x="128" y="84"/>
                    <a:pt x="128" y="84"/>
                  </a:cubicBezTo>
                  <a:cubicBezTo>
                    <a:pt x="127" y="82"/>
                    <a:pt x="126" y="79"/>
                    <a:pt x="124" y="79"/>
                  </a:cubicBezTo>
                  <a:cubicBezTo>
                    <a:pt x="122" y="79"/>
                    <a:pt x="121" y="79"/>
                    <a:pt x="119" y="79"/>
                  </a:cubicBezTo>
                  <a:cubicBezTo>
                    <a:pt x="119" y="79"/>
                    <a:pt x="120" y="77"/>
                    <a:pt x="120" y="77"/>
                  </a:cubicBezTo>
                  <a:cubicBezTo>
                    <a:pt x="120" y="69"/>
                    <a:pt x="111" y="66"/>
                    <a:pt x="104" y="63"/>
                  </a:cubicBezTo>
                  <a:cubicBezTo>
                    <a:pt x="89" y="59"/>
                    <a:pt x="83" y="52"/>
                    <a:pt x="73" y="42"/>
                  </a:cubicBezTo>
                  <a:cubicBezTo>
                    <a:pt x="68" y="37"/>
                    <a:pt x="64" y="30"/>
                    <a:pt x="56" y="28"/>
                  </a:cubicBezTo>
                  <a:cubicBezTo>
                    <a:pt x="54" y="27"/>
                    <a:pt x="51" y="28"/>
                    <a:pt x="50" y="25"/>
                  </a:cubicBezTo>
                  <a:cubicBezTo>
                    <a:pt x="46" y="16"/>
                    <a:pt x="42" y="9"/>
                    <a:pt x="31" y="5"/>
                  </a:cubicBezTo>
                  <a:cubicBezTo>
                    <a:pt x="13" y="5"/>
                    <a:pt x="13" y="5"/>
                    <a:pt x="13" y="5"/>
                  </a:cubicBezTo>
                  <a:cubicBezTo>
                    <a:pt x="9" y="3"/>
                    <a:pt x="8"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35"/>
            <p:cNvSpPr>
              <a:spLocks/>
            </p:cNvSpPr>
            <p:nvPr/>
          </p:nvSpPr>
          <p:spPr bwMode="auto">
            <a:xfrm>
              <a:off x="7304" y="2821"/>
              <a:ext cx="362" cy="397"/>
            </a:xfrm>
            <a:custGeom>
              <a:avLst/>
              <a:gdLst>
                <a:gd name="T0" fmla="*/ 123 w 153"/>
                <a:gd name="T1" fmla="*/ 0 h 168"/>
                <a:gd name="T2" fmla="*/ 99 w 153"/>
                <a:gd name="T3" fmla="*/ 28 h 168"/>
                <a:gd name="T4" fmla="*/ 80 w 153"/>
                <a:gd name="T5" fmla="*/ 34 h 168"/>
                <a:gd name="T6" fmla="*/ 76 w 153"/>
                <a:gd name="T7" fmla="*/ 39 h 168"/>
                <a:gd name="T8" fmla="*/ 71 w 153"/>
                <a:gd name="T9" fmla="*/ 42 h 168"/>
                <a:gd name="T10" fmla="*/ 68 w 153"/>
                <a:gd name="T11" fmla="*/ 49 h 168"/>
                <a:gd name="T12" fmla="*/ 55 w 153"/>
                <a:gd name="T13" fmla="*/ 60 h 168"/>
                <a:gd name="T14" fmla="*/ 41 w 153"/>
                <a:gd name="T15" fmla="*/ 64 h 168"/>
                <a:gd name="T16" fmla="*/ 19 w 153"/>
                <a:gd name="T17" fmla="*/ 88 h 168"/>
                <a:gd name="T18" fmla="*/ 8 w 153"/>
                <a:gd name="T19" fmla="*/ 87 h 168"/>
                <a:gd name="T20" fmla="*/ 0 w 153"/>
                <a:gd name="T21" fmla="*/ 93 h 168"/>
                <a:gd name="T22" fmla="*/ 8 w 153"/>
                <a:gd name="T23" fmla="*/ 116 h 168"/>
                <a:gd name="T24" fmla="*/ 15 w 153"/>
                <a:gd name="T25" fmla="*/ 119 h 168"/>
                <a:gd name="T26" fmla="*/ 15 w 153"/>
                <a:gd name="T27" fmla="*/ 121 h 168"/>
                <a:gd name="T28" fmla="*/ 33 w 153"/>
                <a:gd name="T29" fmla="*/ 150 h 168"/>
                <a:gd name="T30" fmla="*/ 43 w 153"/>
                <a:gd name="T31" fmla="*/ 148 h 168"/>
                <a:gd name="T32" fmla="*/ 44 w 153"/>
                <a:gd name="T33" fmla="*/ 148 h 168"/>
                <a:gd name="T34" fmla="*/ 45 w 153"/>
                <a:gd name="T35" fmla="*/ 156 h 168"/>
                <a:gd name="T36" fmla="*/ 49 w 153"/>
                <a:gd name="T37" fmla="*/ 158 h 168"/>
                <a:gd name="T38" fmla="*/ 62 w 153"/>
                <a:gd name="T39" fmla="*/ 153 h 168"/>
                <a:gd name="T40" fmla="*/ 85 w 153"/>
                <a:gd name="T41" fmla="*/ 161 h 168"/>
                <a:gd name="T42" fmla="*/ 92 w 153"/>
                <a:gd name="T43" fmla="*/ 168 h 168"/>
                <a:gd name="T44" fmla="*/ 109 w 153"/>
                <a:gd name="T45" fmla="*/ 160 h 168"/>
                <a:gd name="T46" fmla="*/ 115 w 153"/>
                <a:gd name="T47" fmla="*/ 142 h 168"/>
                <a:gd name="T48" fmla="*/ 112 w 153"/>
                <a:gd name="T49" fmla="*/ 135 h 168"/>
                <a:gd name="T50" fmla="*/ 124 w 153"/>
                <a:gd name="T51" fmla="*/ 122 h 168"/>
                <a:gd name="T52" fmla="*/ 131 w 153"/>
                <a:gd name="T53" fmla="*/ 99 h 168"/>
                <a:gd name="T54" fmla="*/ 134 w 153"/>
                <a:gd name="T55" fmla="*/ 93 h 168"/>
                <a:gd name="T56" fmla="*/ 139 w 153"/>
                <a:gd name="T57" fmla="*/ 92 h 168"/>
                <a:gd name="T58" fmla="*/ 145 w 153"/>
                <a:gd name="T59" fmla="*/ 93 h 168"/>
                <a:gd name="T60" fmla="*/ 150 w 153"/>
                <a:gd name="T61" fmla="*/ 87 h 168"/>
                <a:gd name="T62" fmla="*/ 127 w 153"/>
                <a:gd name="T63" fmla="*/ 53 h 168"/>
                <a:gd name="T64" fmla="*/ 130 w 153"/>
                <a:gd name="T65" fmla="*/ 49 h 168"/>
                <a:gd name="T66" fmla="*/ 128 w 153"/>
                <a:gd name="T67" fmla="*/ 44 h 168"/>
                <a:gd name="T68" fmla="*/ 144 w 153"/>
                <a:gd name="T69" fmla="*/ 37 h 168"/>
                <a:gd name="T70" fmla="*/ 141 w 153"/>
                <a:gd name="T71" fmla="*/ 34 h 168"/>
                <a:gd name="T72" fmla="*/ 153 w 153"/>
                <a:gd name="T73" fmla="*/ 28 h 168"/>
                <a:gd name="T74" fmla="*/ 131 w 153"/>
                <a:gd name="T75" fmla="*/ 13 h 168"/>
                <a:gd name="T76" fmla="*/ 123 w 153"/>
                <a:gd name="T7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3" h="168">
                  <a:moveTo>
                    <a:pt x="123" y="0"/>
                  </a:moveTo>
                  <a:cubicBezTo>
                    <a:pt x="115" y="0"/>
                    <a:pt x="103" y="20"/>
                    <a:pt x="99" y="28"/>
                  </a:cubicBezTo>
                  <a:cubicBezTo>
                    <a:pt x="97" y="32"/>
                    <a:pt x="84" y="30"/>
                    <a:pt x="80" y="34"/>
                  </a:cubicBezTo>
                  <a:cubicBezTo>
                    <a:pt x="79" y="35"/>
                    <a:pt x="78" y="38"/>
                    <a:pt x="76" y="39"/>
                  </a:cubicBezTo>
                  <a:cubicBezTo>
                    <a:pt x="74" y="40"/>
                    <a:pt x="74" y="41"/>
                    <a:pt x="71" y="42"/>
                  </a:cubicBezTo>
                  <a:cubicBezTo>
                    <a:pt x="71" y="42"/>
                    <a:pt x="65" y="46"/>
                    <a:pt x="68" y="49"/>
                  </a:cubicBezTo>
                  <a:cubicBezTo>
                    <a:pt x="63" y="53"/>
                    <a:pt x="63" y="58"/>
                    <a:pt x="55" y="60"/>
                  </a:cubicBezTo>
                  <a:cubicBezTo>
                    <a:pt x="50" y="61"/>
                    <a:pt x="44" y="61"/>
                    <a:pt x="41" y="64"/>
                  </a:cubicBezTo>
                  <a:cubicBezTo>
                    <a:pt x="33" y="72"/>
                    <a:pt x="35" y="88"/>
                    <a:pt x="19" y="88"/>
                  </a:cubicBezTo>
                  <a:cubicBezTo>
                    <a:pt x="16" y="88"/>
                    <a:pt x="12" y="87"/>
                    <a:pt x="8" y="87"/>
                  </a:cubicBezTo>
                  <a:cubicBezTo>
                    <a:pt x="4" y="87"/>
                    <a:pt x="0" y="89"/>
                    <a:pt x="0" y="93"/>
                  </a:cubicBezTo>
                  <a:cubicBezTo>
                    <a:pt x="0" y="96"/>
                    <a:pt x="6" y="115"/>
                    <a:pt x="8" y="116"/>
                  </a:cubicBezTo>
                  <a:cubicBezTo>
                    <a:pt x="11" y="116"/>
                    <a:pt x="14" y="116"/>
                    <a:pt x="15" y="119"/>
                  </a:cubicBezTo>
                  <a:cubicBezTo>
                    <a:pt x="15" y="119"/>
                    <a:pt x="15" y="121"/>
                    <a:pt x="15" y="121"/>
                  </a:cubicBezTo>
                  <a:cubicBezTo>
                    <a:pt x="22" y="132"/>
                    <a:pt x="13" y="150"/>
                    <a:pt x="33" y="150"/>
                  </a:cubicBezTo>
                  <a:cubicBezTo>
                    <a:pt x="37" y="150"/>
                    <a:pt x="39" y="148"/>
                    <a:pt x="43" y="148"/>
                  </a:cubicBezTo>
                  <a:cubicBezTo>
                    <a:pt x="43" y="148"/>
                    <a:pt x="43" y="148"/>
                    <a:pt x="44" y="148"/>
                  </a:cubicBezTo>
                  <a:cubicBezTo>
                    <a:pt x="44" y="150"/>
                    <a:pt x="44" y="156"/>
                    <a:pt x="45" y="156"/>
                  </a:cubicBezTo>
                  <a:cubicBezTo>
                    <a:pt x="46" y="156"/>
                    <a:pt x="47" y="158"/>
                    <a:pt x="49" y="158"/>
                  </a:cubicBezTo>
                  <a:cubicBezTo>
                    <a:pt x="55" y="158"/>
                    <a:pt x="58" y="153"/>
                    <a:pt x="62" y="153"/>
                  </a:cubicBezTo>
                  <a:cubicBezTo>
                    <a:pt x="71" y="153"/>
                    <a:pt x="77" y="159"/>
                    <a:pt x="85" y="161"/>
                  </a:cubicBezTo>
                  <a:cubicBezTo>
                    <a:pt x="85" y="164"/>
                    <a:pt x="87" y="168"/>
                    <a:pt x="92" y="168"/>
                  </a:cubicBezTo>
                  <a:cubicBezTo>
                    <a:pt x="99" y="168"/>
                    <a:pt x="100" y="162"/>
                    <a:pt x="109" y="160"/>
                  </a:cubicBezTo>
                  <a:cubicBezTo>
                    <a:pt x="109" y="154"/>
                    <a:pt x="115" y="146"/>
                    <a:pt x="115" y="142"/>
                  </a:cubicBezTo>
                  <a:cubicBezTo>
                    <a:pt x="115" y="139"/>
                    <a:pt x="112" y="138"/>
                    <a:pt x="112" y="135"/>
                  </a:cubicBezTo>
                  <a:cubicBezTo>
                    <a:pt x="112" y="131"/>
                    <a:pt x="118" y="124"/>
                    <a:pt x="124" y="122"/>
                  </a:cubicBezTo>
                  <a:cubicBezTo>
                    <a:pt x="124" y="114"/>
                    <a:pt x="128" y="110"/>
                    <a:pt x="131" y="99"/>
                  </a:cubicBezTo>
                  <a:cubicBezTo>
                    <a:pt x="134" y="93"/>
                    <a:pt x="134" y="93"/>
                    <a:pt x="134" y="93"/>
                  </a:cubicBezTo>
                  <a:cubicBezTo>
                    <a:pt x="135" y="93"/>
                    <a:pt x="137" y="92"/>
                    <a:pt x="139" y="92"/>
                  </a:cubicBezTo>
                  <a:cubicBezTo>
                    <a:pt x="141" y="92"/>
                    <a:pt x="143" y="93"/>
                    <a:pt x="145" y="93"/>
                  </a:cubicBezTo>
                  <a:cubicBezTo>
                    <a:pt x="148" y="93"/>
                    <a:pt x="149" y="92"/>
                    <a:pt x="150" y="87"/>
                  </a:cubicBezTo>
                  <a:cubicBezTo>
                    <a:pt x="141" y="87"/>
                    <a:pt x="127" y="61"/>
                    <a:pt x="127" y="53"/>
                  </a:cubicBezTo>
                  <a:cubicBezTo>
                    <a:pt x="127" y="51"/>
                    <a:pt x="129" y="50"/>
                    <a:pt x="130" y="49"/>
                  </a:cubicBezTo>
                  <a:cubicBezTo>
                    <a:pt x="130" y="48"/>
                    <a:pt x="129" y="46"/>
                    <a:pt x="128" y="44"/>
                  </a:cubicBezTo>
                  <a:cubicBezTo>
                    <a:pt x="128" y="44"/>
                    <a:pt x="142" y="39"/>
                    <a:pt x="144" y="37"/>
                  </a:cubicBezTo>
                  <a:cubicBezTo>
                    <a:pt x="142" y="37"/>
                    <a:pt x="141" y="35"/>
                    <a:pt x="141" y="34"/>
                  </a:cubicBezTo>
                  <a:cubicBezTo>
                    <a:pt x="141" y="30"/>
                    <a:pt x="153" y="33"/>
                    <a:pt x="153" y="28"/>
                  </a:cubicBezTo>
                  <a:cubicBezTo>
                    <a:pt x="153" y="17"/>
                    <a:pt x="131" y="24"/>
                    <a:pt x="131" y="13"/>
                  </a:cubicBezTo>
                  <a:cubicBezTo>
                    <a:pt x="131" y="5"/>
                    <a:pt x="132" y="0"/>
                    <a:pt x="12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36"/>
            <p:cNvSpPr>
              <a:spLocks/>
            </p:cNvSpPr>
            <p:nvPr/>
          </p:nvSpPr>
          <p:spPr bwMode="auto">
            <a:xfrm>
              <a:off x="7654" y="3010"/>
              <a:ext cx="224" cy="265"/>
            </a:xfrm>
            <a:custGeom>
              <a:avLst/>
              <a:gdLst>
                <a:gd name="T0" fmla="*/ 95 w 95"/>
                <a:gd name="T1" fmla="*/ 0 h 112"/>
                <a:gd name="T2" fmla="*/ 92 w 95"/>
                <a:gd name="T3" fmla="*/ 0 h 112"/>
                <a:gd name="T4" fmla="*/ 75 w 95"/>
                <a:gd name="T5" fmla="*/ 12 h 112"/>
                <a:gd name="T6" fmla="*/ 71 w 95"/>
                <a:gd name="T7" fmla="*/ 12 h 112"/>
                <a:gd name="T8" fmla="*/ 34 w 95"/>
                <a:gd name="T9" fmla="*/ 6 h 112"/>
                <a:gd name="T10" fmla="*/ 14 w 95"/>
                <a:gd name="T11" fmla="*/ 36 h 112"/>
                <a:gd name="T12" fmla="*/ 9 w 95"/>
                <a:gd name="T13" fmla="*/ 44 h 112"/>
                <a:gd name="T14" fmla="*/ 0 w 95"/>
                <a:gd name="T15" fmla="*/ 73 h 112"/>
                <a:gd name="T16" fmla="*/ 10 w 95"/>
                <a:gd name="T17" fmla="*/ 79 h 112"/>
                <a:gd name="T18" fmla="*/ 10 w 95"/>
                <a:gd name="T19" fmla="*/ 105 h 112"/>
                <a:gd name="T20" fmla="*/ 19 w 95"/>
                <a:gd name="T21" fmla="*/ 112 h 112"/>
                <a:gd name="T22" fmla="*/ 27 w 95"/>
                <a:gd name="T23" fmla="*/ 91 h 112"/>
                <a:gd name="T24" fmla="*/ 22 w 95"/>
                <a:gd name="T25" fmla="*/ 73 h 112"/>
                <a:gd name="T26" fmla="*/ 30 w 95"/>
                <a:gd name="T27" fmla="*/ 67 h 112"/>
                <a:gd name="T28" fmla="*/ 33 w 95"/>
                <a:gd name="T29" fmla="*/ 67 h 112"/>
                <a:gd name="T30" fmla="*/ 34 w 95"/>
                <a:gd name="T31" fmla="*/ 67 h 112"/>
                <a:gd name="T32" fmla="*/ 32 w 95"/>
                <a:gd name="T33" fmla="*/ 78 h 112"/>
                <a:gd name="T34" fmla="*/ 40 w 95"/>
                <a:gd name="T35" fmla="*/ 94 h 112"/>
                <a:gd name="T36" fmla="*/ 40 w 95"/>
                <a:gd name="T37" fmla="*/ 99 h 112"/>
                <a:gd name="T38" fmla="*/ 47 w 95"/>
                <a:gd name="T39" fmla="*/ 99 h 112"/>
                <a:gd name="T40" fmla="*/ 59 w 95"/>
                <a:gd name="T41" fmla="*/ 88 h 112"/>
                <a:gd name="T42" fmla="*/ 52 w 95"/>
                <a:gd name="T43" fmla="*/ 78 h 112"/>
                <a:gd name="T44" fmla="*/ 54 w 95"/>
                <a:gd name="T45" fmla="*/ 75 h 112"/>
                <a:gd name="T46" fmla="*/ 40 w 95"/>
                <a:gd name="T47" fmla="*/ 53 h 112"/>
                <a:gd name="T48" fmla="*/ 68 w 95"/>
                <a:gd name="T49" fmla="*/ 38 h 112"/>
                <a:gd name="T50" fmla="*/ 68 w 95"/>
                <a:gd name="T51" fmla="*/ 34 h 112"/>
                <a:gd name="T52" fmla="*/ 68 w 95"/>
                <a:gd name="T53" fmla="*/ 34 h 112"/>
                <a:gd name="T54" fmla="*/ 37 w 95"/>
                <a:gd name="T55" fmla="*/ 43 h 112"/>
                <a:gd name="T56" fmla="*/ 38 w 95"/>
                <a:gd name="T57" fmla="*/ 41 h 112"/>
                <a:gd name="T58" fmla="*/ 32 w 95"/>
                <a:gd name="T59" fmla="*/ 46 h 112"/>
                <a:gd name="T60" fmla="*/ 21 w 95"/>
                <a:gd name="T61" fmla="*/ 28 h 112"/>
                <a:gd name="T62" fmla="*/ 31 w 95"/>
                <a:gd name="T63" fmla="*/ 20 h 112"/>
                <a:gd name="T64" fmla="*/ 38 w 95"/>
                <a:gd name="T65" fmla="*/ 20 h 112"/>
                <a:gd name="T66" fmla="*/ 58 w 95"/>
                <a:gd name="T67" fmla="*/ 18 h 112"/>
                <a:gd name="T68" fmla="*/ 77 w 95"/>
                <a:gd name="T69" fmla="*/ 21 h 112"/>
                <a:gd name="T70" fmla="*/ 93 w 95"/>
                <a:gd name="T71" fmla="*/ 4 h 112"/>
                <a:gd name="T72" fmla="*/ 95 w 95"/>
                <a:gd name="T73"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5" h="112">
                  <a:moveTo>
                    <a:pt x="95" y="0"/>
                  </a:moveTo>
                  <a:cubicBezTo>
                    <a:pt x="92" y="0"/>
                    <a:pt x="92" y="0"/>
                    <a:pt x="92" y="0"/>
                  </a:cubicBezTo>
                  <a:cubicBezTo>
                    <a:pt x="86" y="4"/>
                    <a:pt x="78" y="9"/>
                    <a:pt x="75" y="12"/>
                  </a:cubicBezTo>
                  <a:cubicBezTo>
                    <a:pt x="71" y="12"/>
                    <a:pt x="71" y="12"/>
                    <a:pt x="71" y="12"/>
                  </a:cubicBezTo>
                  <a:cubicBezTo>
                    <a:pt x="34" y="6"/>
                    <a:pt x="34" y="6"/>
                    <a:pt x="34" y="6"/>
                  </a:cubicBezTo>
                  <a:cubicBezTo>
                    <a:pt x="20" y="6"/>
                    <a:pt x="14" y="24"/>
                    <a:pt x="14" y="36"/>
                  </a:cubicBezTo>
                  <a:cubicBezTo>
                    <a:pt x="14" y="39"/>
                    <a:pt x="10" y="42"/>
                    <a:pt x="9" y="44"/>
                  </a:cubicBezTo>
                  <a:cubicBezTo>
                    <a:pt x="6" y="56"/>
                    <a:pt x="0" y="61"/>
                    <a:pt x="0" y="73"/>
                  </a:cubicBezTo>
                  <a:cubicBezTo>
                    <a:pt x="0" y="79"/>
                    <a:pt x="7" y="79"/>
                    <a:pt x="10" y="79"/>
                  </a:cubicBezTo>
                  <a:cubicBezTo>
                    <a:pt x="10" y="88"/>
                    <a:pt x="10" y="99"/>
                    <a:pt x="10" y="105"/>
                  </a:cubicBezTo>
                  <a:cubicBezTo>
                    <a:pt x="10" y="108"/>
                    <a:pt x="15" y="112"/>
                    <a:pt x="19" y="112"/>
                  </a:cubicBezTo>
                  <a:cubicBezTo>
                    <a:pt x="25" y="112"/>
                    <a:pt x="27" y="93"/>
                    <a:pt x="27" y="91"/>
                  </a:cubicBezTo>
                  <a:cubicBezTo>
                    <a:pt x="27" y="84"/>
                    <a:pt x="22" y="80"/>
                    <a:pt x="22" y="73"/>
                  </a:cubicBezTo>
                  <a:cubicBezTo>
                    <a:pt x="22" y="69"/>
                    <a:pt x="26" y="67"/>
                    <a:pt x="30" y="67"/>
                  </a:cubicBezTo>
                  <a:cubicBezTo>
                    <a:pt x="31" y="67"/>
                    <a:pt x="32" y="67"/>
                    <a:pt x="33" y="67"/>
                  </a:cubicBezTo>
                  <a:cubicBezTo>
                    <a:pt x="33" y="67"/>
                    <a:pt x="34" y="67"/>
                    <a:pt x="34" y="67"/>
                  </a:cubicBezTo>
                  <a:cubicBezTo>
                    <a:pt x="32" y="78"/>
                    <a:pt x="32" y="78"/>
                    <a:pt x="32" y="78"/>
                  </a:cubicBezTo>
                  <a:cubicBezTo>
                    <a:pt x="32" y="85"/>
                    <a:pt x="40" y="87"/>
                    <a:pt x="40" y="94"/>
                  </a:cubicBezTo>
                  <a:cubicBezTo>
                    <a:pt x="40" y="96"/>
                    <a:pt x="41" y="97"/>
                    <a:pt x="40" y="99"/>
                  </a:cubicBezTo>
                  <a:cubicBezTo>
                    <a:pt x="47" y="99"/>
                    <a:pt x="47" y="99"/>
                    <a:pt x="47" y="99"/>
                  </a:cubicBezTo>
                  <a:cubicBezTo>
                    <a:pt x="47" y="93"/>
                    <a:pt x="59" y="94"/>
                    <a:pt x="59" y="88"/>
                  </a:cubicBezTo>
                  <a:cubicBezTo>
                    <a:pt x="57" y="87"/>
                    <a:pt x="52" y="82"/>
                    <a:pt x="52" y="78"/>
                  </a:cubicBezTo>
                  <a:cubicBezTo>
                    <a:pt x="52" y="77"/>
                    <a:pt x="53" y="76"/>
                    <a:pt x="54" y="75"/>
                  </a:cubicBezTo>
                  <a:cubicBezTo>
                    <a:pt x="50" y="74"/>
                    <a:pt x="40" y="55"/>
                    <a:pt x="40" y="53"/>
                  </a:cubicBezTo>
                  <a:cubicBezTo>
                    <a:pt x="55" y="53"/>
                    <a:pt x="56" y="41"/>
                    <a:pt x="68" y="38"/>
                  </a:cubicBezTo>
                  <a:cubicBezTo>
                    <a:pt x="68" y="34"/>
                    <a:pt x="68" y="34"/>
                    <a:pt x="68" y="34"/>
                  </a:cubicBezTo>
                  <a:cubicBezTo>
                    <a:pt x="68" y="34"/>
                    <a:pt x="68" y="34"/>
                    <a:pt x="68" y="34"/>
                  </a:cubicBezTo>
                  <a:cubicBezTo>
                    <a:pt x="64" y="34"/>
                    <a:pt x="38" y="41"/>
                    <a:pt x="37" y="43"/>
                  </a:cubicBezTo>
                  <a:cubicBezTo>
                    <a:pt x="38" y="41"/>
                    <a:pt x="38" y="41"/>
                    <a:pt x="38" y="41"/>
                  </a:cubicBezTo>
                  <a:cubicBezTo>
                    <a:pt x="36" y="44"/>
                    <a:pt x="35" y="46"/>
                    <a:pt x="32" y="46"/>
                  </a:cubicBezTo>
                  <a:cubicBezTo>
                    <a:pt x="24" y="46"/>
                    <a:pt x="21" y="36"/>
                    <a:pt x="21" y="28"/>
                  </a:cubicBezTo>
                  <a:cubicBezTo>
                    <a:pt x="21" y="21"/>
                    <a:pt x="25" y="20"/>
                    <a:pt x="31" y="20"/>
                  </a:cubicBezTo>
                  <a:cubicBezTo>
                    <a:pt x="33" y="20"/>
                    <a:pt x="36" y="20"/>
                    <a:pt x="38" y="20"/>
                  </a:cubicBezTo>
                  <a:cubicBezTo>
                    <a:pt x="47" y="20"/>
                    <a:pt x="51" y="18"/>
                    <a:pt x="58" y="18"/>
                  </a:cubicBezTo>
                  <a:cubicBezTo>
                    <a:pt x="65" y="18"/>
                    <a:pt x="70" y="21"/>
                    <a:pt x="77" y="21"/>
                  </a:cubicBezTo>
                  <a:cubicBezTo>
                    <a:pt x="87" y="21"/>
                    <a:pt x="91" y="12"/>
                    <a:pt x="93" y="4"/>
                  </a:cubicBezTo>
                  <a:cubicBezTo>
                    <a:pt x="94" y="4"/>
                    <a:pt x="95" y="2"/>
                    <a:pt x="9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37"/>
            <p:cNvSpPr>
              <a:spLocks/>
            </p:cNvSpPr>
            <p:nvPr/>
          </p:nvSpPr>
          <p:spPr bwMode="auto">
            <a:xfrm>
              <a:off x="7181" y="3280"/>
              <a:ext cx="364" cy="106"/>
            </a:xfrm>
            <a:custGeom>
              <a:avLst/>
              <a:gdLst>
                <a:gd name="T0" fmla="*/ 26 w 154"/>
                <a:gd name="T1" fmla="*/ 0 h 45"/>
                <a:gd name="T2" fmla="*/ 18 w 154"/>
                <a:gd name="T3" fmla="*/ 3 h 45"/>
                <a:gd name="T4" fmla="*/ 13 w 154"/>
                <a:gd name="T5" fmla="*/ 1 h 45"/>
                <a:gd name="T6" fmla="*/ 0 w 154"/>
                <a:gd name="T7" fmla="*/ 12 h 45"/>
                <a:gd name="T8" fmla="*/ 18 w 154"/>
                <a:gd name="T9" fmla="*/ 24 h 45"/>
                <a:gd name="T10" fmla="*/ 24 w 154"/>
                <a:gd name="T11" fmla="*/ 26 h 45"/>
                <a:gd name="T12" fmla="*/ 29 w 154"/>
                <a:gd name="T13" fmla="*/ 26 h 45"/>
                <a:gd name="T14" fmla="*/ 33 w 154"/>
                <a:gd name="T15" fmla="*/ 25 h 45"/>
                <a:gd name="T16" fmla="*/ 39 w 154"/>
                <a:gd name="T17" fmla="*/ 26 h 45"/>
                <a:gd name="T18" fmla="*/ 68 w 154"/>
                <a:gd name="T19" fmla="*/ 30 h 45"/>
                <a:gd name="T20" fmla="*/ 81 w 154"/>
                <a:gd name="T21" fmla="*/ 37 h 45"/>
                <a:gd name="T22" fmla="*/ 137 w 154"/>
                <a:gd name="T23" fmla="*/ 45 h 45"/>
                <a:gd name="T24" fmla="*/ 137 w 154"/>
                <a:gd name="T25" fmla="*/ 39 h 45"/>
                <a:gd name="T26" fmla="*/ 148 w 154"/>
                <a:gd name="T27" fmla="*/ 43 h 45"/>
                <a:gd name="T28" fmla="*/ 154 w 154"/>
                <a:gd name="T29" fmla="*/ 37 h 45"/>
                <a:gd name="T30" fmla="*/ 145 w 154"/>
                <a:gd name="T31" fmla="*/ 32 h 45"/>
                <a:gd name="T32" fmla="*/ 143 w 154"/>
                <a:gd name="T33" fmla="*/ 32 h 45"/>
                <a:gd name="T34" fmla="*/ 140 w 154"/>
                <a:gd name="T35" fmla="*/ 33 h 45"/>
                <a:gd name="T36" fmla="*/ 136 w 154"/>
                <a:gd name="T37" fmla="*/ 33 h 45"/>
                <a:gd name="T38" fmla="*/ 133 w 154"/>
                <a:gd name="T39" fmla="*/ 31 h 45"/>
                <a:gd name="T40" fmla="*/ 128 w 154"/>
                <a:gd name="T41" fmla="*/ 27 h 45"/>
                <a:gd name="T42" fmla="*/ 106 w 154"/>
                <a:gd name="T43" fmla="*/ 20 h 45"/>
                <a:gd name="T44" fmla="*/ 107 w 154"/>
                <a:gd name="T45" fmla="*/ 20 h 45"/>
                <a:gd name="T46" fmla="*/ 126 w 154"/>
                <a:gd name="T47" fmla="*/ 16 h 45"/>
                <a:gd name="T48" fmla="*/ 122 w 154"/>
                <a:gd name="T49" fmla="*/ 16 h 45"/>
                <a:gd name="T50" fmla="*/ 106 w 154"/>
                <a:gd name="T51" fmla="*/ 18 h 45"/>
                <a:gd name="T52" fmla="*/ 82 w 154"/>
                <a:gd name="T53" fmla="*/ 9 h 45"/>
                <a:gd name="T54" fmla="*/ 66 w 154"/>
                <a:gd name="T55" fmla="*/ 17 h 45"/>
                <a:gd name="T56" fmla="*/ 26 w 154"/>
                <a:gd name="T5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4" h="45">
                  <a:moveTo>
                    <a:pt x="26" y="0"/>
                  </a:moveTo>
                  <a:cubicBezTo>
                    <a:pt x="23" y="0"/>
                    <a:pt x="21" y="3"/>
                    <a:pt x="18" y="3"/>
                  </a:cubicBezTo>
                  <a:cubicBezTo>
                    <a:pt x="16" y="3"/>
                    <a:pt x="15" y="1"/>
                    <a:pt x="13" y="1"/>
                  </a:cubicBezTo>
                  <a:cubicBezTo>
                    <a:pt x="10" y="1"/>
                    <a:pt x="1" y="10"/>
                    <a:pt x="0" y="12"/>
                  </a:cubicBezTo>
                  <a:cubicBezTo>
                    <a:pt x="8" y="12"/>
                    <a:pt x="12" y="18"/>
                    <a:pt x="18" y="24"/>
                  </a:cubicBezTo>
                  <a:cubicBezTo>
                    <a:pt x="20" y="25"/>
                    <a:pt x="22" y="26"/>
                    <a:pt x="24" y="26"/>
                  </a:cubicBezTo>
                  <a:cubicBezTo>
                    <a:pt x="26" y="26"/>
                    <a:pt x="27" y="26"/>
                    <a:pt x="29" y="26"/>
                  </a:cubicBezTo>
                  <a:cubicBezTo>
                    <a:pt x="30" y="26"/>
                    <a:pt x="32" y="25"/>
                    <a:pt x="33" y="25"/>
                  </a:cubicBezTo>
                  <a:cubicBezTo>
                    <a:pt x="35" y="25"/>
                    <a:pt x="37" y="26"/>
                    <a:pt x="39" y="26"/>
                  </a:cubicBezTo>
                  <a:cubicBezTo>
                    <a:pt x="49" y="29"/>
                    <a:pt x="58" y="30"/>
                    <a:pt x="68" y="30"/>
                  </a:cubicBezTo>
                  <a:cubicBezTo>
                    <a:pt x="73" y="30"/>
                    <a:pt x="75" y="37"/>
                    <a:pt x="81" y="37"/>
                  </a:cubicBezTo>
                  <a:cubicBezTo>
                    <a:pt x="102" y="37"/>
                    <a:pt x="120" y="38"/>
                    <a:pt x="137" y="45"/>
                  </a:cubicBezTo>
                  <a:cubicBezTo>
                    <a:pt x="136" y="43"/>
                    <a:pt x="135" y="39"/>
                    <a:pt x="137" y="39"/>
                  </a:cubicBezTo>
                  <a:cubicBezTo>
                    <a:pt x="143" y="39"/>
                    <a:pt x="143" y="43"/>
                    <a:pt x="148" y="43"/>
                  </a:cubicBezTo>
                  <a:cubicBezTo>
                    <a:pt x="149" y="43"/>
                    <a:pt x="153" y="39"/>
                    <a:pt x="154" y="37"/>
                  </a:cubicBezTo>
                  <a:cubicBezTo>
                    <a:pt x="150" y="36"/>
                    <a:pt x="150" y="34"/>
                    <a:pt x="145" y="32"/>
                  </a:cubicBezTo>
                  <a:cubicBezTo>
                    <a:pt x="145" y="32"/>
                    <a:pt x="144" y="32"/>
                    <a:pt x="143" y="32"/>
                  </a:cubicBezTo>
                  <a:cubicBezTo>
                    <a:pt x="142" y="32"/>
                    <a:pt x="141" y="32"/>
                    <a:pt x="140" y="33"/>
                  </a:cubicBezTo>
                  <a:cubicBezTo>
                    <a:pt x="139" y="33"/>
                    <a:pt x="137" y="33"/>
                    <a:pt x="136" y="33"/>
                  </a:cubicBezTo>
                  <a:cubicBezTo>
                    <a:pt x="135" y="33"/>
                    <a:pt x="134" y="33"/>
                    <a:pt x="133" y="31"/>
                  </a:cubicBezTo>
                  <a:cubicBezTo>
                    <a:pt x="132" y="30"/>
                    <a:pt x="132" y="27"/>
                    <a:pt x="128" y="27"/>
                  </a:cubicBezTo>
                  <a:cubicBezTo>
                    <a:pt x="119" y="27"/>
                    <a:pt x="112" y="26"/>
                    <a:pt x="106" y="20"/>
                  </a:cubicBezTo>
                  <a:cubicBezTo>
                    <a:pt x="106" y="20"/>
                    <a:pt x="107" y="20"/>
                    <a:pt x="107" y="20"/>
                  </a:cubicBezTo>
                  <a:cubicBezTo>
                    <a:pt x="112" y="20"/>
                    <a:pt x="125" y="18"/>
                    <a:pt x="126" y="16"/>
                  </a:cubicBezTo>
                  <a:cubicBezTo>
                    <a:pt x="122" y="16"/>
                    <a:pt x="122" y="16"/>
                    <a:pt x="122" y="16"/>
                  </a:cubicBezTo>
                  <a:cubicBezTo>
                    <a:pt x="106" y="18"/>
                    <a:pt x="106" y="18"/>
                    <a:pt x="106" y="18"/>
                  </a:cubicBezTo>
                  <a:cubicBezTo>
                    <a:pt x="96" y="18"/>
                    <a:pt x="93" y="9"/>
                    <a:pt x="82" y="9"/>
                  </a:cubicBezTo>
                  <a:cubicBezTo>
                    <a:pt x="76" y="9"/>
                    <a:pt x="74" y="17"/>
                    <a:pt x="66" y="17"/>
                  </a:cubicBezTo>
                  <a:cubicBezTo>
                    <a:pt x="49" y="17"/>
                    <a:pt x="42" y="0"/>
                    <a:pt x="2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38"/>
            <p:cNvSpPr>
              <a:spLocks/>
            </p:cNvSpPr>
            <p:nvPr/>
          </p:nvSpPr>
          <p:spPr bwMode="auto">
            <a:xfrm>
              <a:off x="7694" y="3365"/>
              <a:ext cx="109" cy="24"/>
            </a:xfrm>
            <a:custGeom>
              <a:avLst/>
              <a:gdLst>
                <a:gd name="T0" fmla="*/ 46 w 46"/>
                <a:gd name="T1" fmla="*/ 0 h 10"/>
                <a:gd name="T2" fmla="*/ 31 w 46"/>
                <a:gd name="T3" fmla="*/ 5 h 10"/>
                <a:gd name="T4" fmla="*/ 10 w 46"/>
                <a:gd name="T5" fmla="*/ 1 h 10"/>
                <a:gd name="T6" fmla="*/ 7 w 46"/>
                <a:gd name="T7" fmla="*/ 1 h 10"/>
                <a:gd name="T8" fmla="*/ 0 w 46"/>
                <a:gd name="T9" fmla="*/ 5 h 10"/>
                <a:gd name="T10" fmla="*/ 10 w 46"/>
                <a:gd name="T11" fmla="*/ 10 h 10"/>
                <a:gd name="T12" fmla="*/ 12 w 46"/>
                <a:gd name="T13" fmla="*/ 10 h 10"/>
                <a:gd name="T14" fmla="*/ 31 w 46"/>
                <a:gd name="T15" fmla="*/ 10 h 10"/>
                <a:gd name="T16" fmla="*/ 46 w 46"/>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10">
                  <a:moveTo>
                    <a:pt x="46" y="0"/>
                  </a:moveTo>
                  <a:cubicBezTo>
                    <a:pt x="41" y="2"/>
                    <a:pt x="39" y="5"/>
                    <a:pt x="31" y="5"/>
                  </a:cubicBezTo>
                  <a:cubicBezTo>
                    <a:pt x="23" y="5"/>
                    <a:pt x="19" y="1"/>
                    <a:pt x="10" y="1"/>
                  </a:cubicBezTo>
                  <a:cubicBezTo>
                    <a:pt x="9" y="1"/>
                    <a:pt x="8" y="1"/>
                    <a:pt x="7" y="1"/>
                  </a:cubicBezTo>
                  <a:cubicBezTo>
                    <a:pt x="4" y="1"/>
                    <a:pt x="0" y="2"/>
                    <a:pt x="0" y="5"/>
                  </a:cubicBezTo>
                  <a:cubicBezTo>
                    <a:pt x="0" y="10"/>
                    <a:pt x="6" y="10"/>
                    <a:pt x="10" y="10"/>
                  </a:cubicBezTo>
                  <a:cubicBezTo>
                    <a:pt x="11" y="10"/>
                    <a:pt x="11" y="10"/>
                    <a:pt x="12" y="10"/>
                  </a:cubicBezTo>
                  <a:cubicBezTo>
                    <a:pt x="16" y="10"/>
                    <a:pt x="23" y="10"/>
                    <a:pt x="31" y="10"/>
                  </a:cubicBezTo>
                  <a:cubicBezTo>
                    <a:pt x="38" y="8"/>
                    <a:pt x="42" y="7"/>
                    <a:pt x="4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39"/>
            <p:cNvSpPr>
              <a:spLocks/>
            </p:cNvSpPr>
            <p:nvPr/>
          </p:nvSpPr>
          <p:spPr bwMode="auto">
            <a:xfrm>
              <a:off x="7585" y="3370"/>
              <a:ext cx="76" cy="26"/>
            </a:xfrm>
            <a:custGeom>
              <a:avLst/>
              <a:gdLst>
                <a:gd name="T0" fmla="*/ 32 w 32"/>
                <a:gd name="T1" fmla="*/ 0 h 11"/>
                <a:gd name="T2" fmla="*/ 20 w 32"/>
                <a:gd name="T3" fmla="*/ 0 h 11"/>
                <a:gd name="T4" fmla="*/ 19 w 32"/>
                <a:gd name="T5" fmla="*/ 4 h 11"/>
                <a:gd name="T6" fmla="*/ 9 w 32"/>
                <a:gd name="T7" fmla="*/ 2 h 11"/>
                <a:gd name="T8" fmla="*/ 7 w 32"/>
                <a:gd name="T9" fmla="*/ 2 h 11"/>
                <a:gd name="T10" fmla="*/ 0 w 32"/>
                <a:gd name="T11" fmla="*/ 7 h 11"/>
                <a:gd name="T12" fmla="*/ 11 w 32"/>
                <a:gd name="T13" fmla="*/ 11 h 11"/>
                <a:gd name="T14" fmla="*/ 23 w 32"/>
                <a:gd name="T15" fmla="*/ 6 h 11"/>
                <a:gd name="T16" fmla="*/ 28 w 32"/>
                <a:gd name="T17" fmla="*/ 8 h 11"/>
                <a:gd name="T18" fmla="*/ 32 w 32"/>
                <a:gd name="T19" fmla="*/ 8 h 11"/>
                <a:gd name="T20" fmla="*/ 32 w 32"/>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11">
                  <a:moveTo>
                    <a:pt x="32" y="0"/>
                  </a:moveTo>
                  <a:cubicBezTo>
                    <a:pt x="20" y="0"/>
                    <a:pt x="20" y="0"/>
                    <a:pt x="20" y="0"/>
                  </a:cubicBezTo>
                  <a:cubicBezTo>
                    <a:pt x="20" y="1"/>
                    <a:pt x="19" y="2"/>
                    <a:pt x="19" y="4"/>
                  </a:cubicBezTo>
                  <a:cubicBezTo>
                    <a:pt x="17" y="3"/>
                    <a:pt x="14" y="2"/>
                    <a:pt x="9" y="2"/>
                  </a:cubicBezTo>
                  <a:cubicBezTo>
                    <a:pt x="8" y="2"/>
                    <a:pt x="8" y="2"/>
                    <a:pt x="7" y="2"/>
                  </a:cubicBezTo>
                  <a:cubicBezTo>
                    <a:pt x="3" y="2"/>
                    <a:pt x="0" y="2"/>
                    <a:pt x="0" y="7"/>
                  </a:cubicBezTo>
                  <a:cubicBezTo>
                    <a:pt x="0" y="9"/>
                    <a:pt x="7" y="11"/>
                    <a:pt x="11" y="11"/>
                  </a:cubicBezTo>
                  <a:cubicBezTo>
                    <a:pt x="16" y="11"/>
                    <a:pt x="18" y="8"/>
                    <a:pt x="23" y="6"/>
                  </a:cubicBezTo>
                  <a:cubicBezTo>
                    <a:pt x="28" y="8"/>
                    <a:pt x="28" y="8"/>
                    <a:pt x="28" y="8"/>
                  </a:cubicBezTo>
                  <a:cubicBezTo>
                    <a:pt x="32" y="8"/>
                    <a:pt x="32" y="8"/>
                    <a:pt x="32" y="8"/>
                  </a:cubicBezTo>
                  <a:cubicBezTo>
                    <a:pt x="31" y="7"/>
                    <a:pt x="32" y="4"/>
                    <a:pt x="3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40"/>
            <p:cNvSpPr>
              <a:spLocks/>
            </p:cNvSpPr>
            <p:nvPr/>
          </p:nvSpPr>
          <p:spPr bwMode="auto">
            <a:xfrm>
              <a:off x="7668" y="3403"/>
              <a:ext cx="54" cy="38"/>
            </a:xfrm>
            <a:custGeom>
              <a:avLst/>
              <a:gdLst>
                <a:gd name="T0" fmla="*/ 5 w 23"/>
                <a:gd name="T1" fmla="*/ 0 h 16"/>
                <a:gd name="T2" fmla="*/ 0 w 23"/>
                <a:gd name="T3" fmla="*/ 4 h 16"/>
                <a:gd name="T4" fmla="*/ 13 w 23"/>
                <a:gd name="T5" fmla="*/ 10 h 16"/>
                <a:gd name="T6" fmla="*/ 16 w 23"/>
                <a:gd name="T7" fmla="*/ 16 h 16"/>
                <a:gd name="T8" fmla="*/ 19 w 23"/>
                <a:gd name="T9" fmla="*/ 16 h 16"/>
                <a:gd name="T10" fmla="*/ 23 w 23"/>
                <a:gd name="T11" fmla="*/ 13 h 16"/>
                <a:gd name="T12" fmla="*/ 15 w 23"/>
                <a:gd name="T13" fmla="*/ 1 h 16"/>
                <a:gd name="T14" fmla="*/ 10 w 23"/>
                <a:gd name="T15" fmla="*/ 1 h 16"/>
                <a:gd name="T16" fmla="*/ 5 w 23"/>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6">
                  <a:moveTo>
                    <a:pt x="5" y="0"/>
                  </a:moveTo>
                  <a:cubicBezTo>
                    <a:pt x="2" y="0"/>
                    <a:pt x="0" y="1"/>
                    <a:pt x="0" y="4"/>
                  </a:cubicBezTo>
                  <a:cubicBezTo>
                    <a:pt x="0" y="9"/>
                    <a:pt x="8" y="10"/>
                    <a:pt x="13" y="10"/>
                  </a:cubicBezTo>
                  <a:cubicBezTo>
                    <a:pt x="13" y="11"/>
                    <a:pt x="14" y="16"/>
                    <a:pt x="16" y="16"/>
                  </a:cubicBezTo>
                  <a:cubicBezTo>
                    <a:pt x="17" y="16"/>
                    <a:pt x="18" y="16"/>
                    <a:pt x="19" y="16"/>
                  </a:cubicBezTo>
                  <a:cubicBezTo>
                    <a:pt x="20" y="16"/>
                    <a:pt x="23" y="14"/>
                    <a:pt x="23" y="13"/>
                  </a:cubicBezTo>
                  <a:cubicBezTo>
                    <a:pt x="23" y="6"/>
                    <a:pt x="15" y="8"/>
                    <a:pt x="15" y="1"/>
                  </a:cubicBezTo>
                  <a:cubicBezTo>
                    <a:pt x="13" y="1"/>
                    <a:pt x="11" y="1"/>
                    <a:pt x="10" y="1"/>
                  </a:cubicBezTo>
                  <a:cubicBezTo>
                    <a:pt x="8" y="1"/>
                    <a:pt x="7"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41"/>
            <p:cNvSpPr>
              <a:spLocks/>
            </p:cNvSpPr>
            <p:nvPr/>
          </p:nvSpPr>
          <p:spPr bwMode="auto">
            <a:xfrm>
              <a:off x="7557" y="3367"/>
              <a:ext cx="23" cy="22"/>
            </a:xfrm>
            <a:custGeom>
              <a:avLst/>
              <a:gdLst>
                <a:gd name="T0" fmla="*/ 5 w 10"/>
                <a:gd name="T1" fmla="*/ 0 h 9"/>
                <a:gd name="T2" fmla="*/ 0 w 10"/>
                <a:gd name="T3" fmla="*/ 0 h 9"/>
                <a:gd name="T4" fmla="*/ 0 w 10"/>
                <a:gd name="T5" fmla="*/ 6 h 9"/>
                <a:gd name="T6" fmla="*/ 4 w 10"/>
                <a:gd name="T7" fmla="*/ 9 h 9"/>
                <a:gd name="T8" fmla="*/ 10 w 10"/>
                <a:gd name="T9" fmla="*/ 4 h 9"/>
                <a:gd name="T10" fmla="*/ 5 w 10"/>
                <a:gd name="T11" fmla="*/ 0 h 9"/>
              </a:gdLst>
              <a:ahLst/>
              <a:cxnLst>
                <a:cxn ang="0">
                  <a:pos x="T0" y="T1"/>
                </a:cxn>
                <a:cxn ang="0">
                  <a:pos x="T2" y="T3"/>
                </a:cxn>
                <a:cxn ang="0">
                  <a:pos x="T4" y="T5"/>
                </a:cxn>
                <a:cxn ang="0">
                  <a:pos x="T6" y="T7"/>
                </a:cxn>
                <a:cxn ang="0">
                  <a:pos x="T8" y="T9"/>
                </a:cxn>
                <a:cxn ang="0">
                  <a:pos x="T10" y="T11"/>
                </a:cxn>
              </a:cxnLst>
              <a:rect l="0" t="0" r="r" b="b"/>
              <a:pathLst>
                <a:path w="10" h="9">
                  <a:moveTo>
                    <a:pt x="5" y="0"/>
                  </a:moveTo>
                  <a:cubicBezTo>
                    <a:pt x="3" y="0"/>
                    <a:pt x="2" y="0"/>
                    <a:pt x="0" y="0"/>
                  </a:cubicBezTo>
                  <a:cubicBezTo>
                    <a:pt x="0" y="2"/>
                    <a:pt x="0" y="4"/>
                    <a:pt x="0" y="6"/>
                  </a:cubicBezTo>
                  <a:cubicBezTo>
                    <a:pt x="0" y="7"/>
                    <a:pt x="3" y="9"/>
                    <a:pt x="4" y="9"/>
                  </a:cubicBezTo>
                  <a:cubicBezTo>
                    <a:pt x="7" y="9"/>
                    <a:pt x="9" y="7"/>
                    <a:pt x="10" y="4"/>
                  </a:cubicBezTo>
                  <a:cubicBezTo>
                    <a:pt x="8" y="3"/>
                    <a:pt x="8"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42"/>
            <p:cNvSpPr>
              <a:spLocks/>
            </p:cNvSpPr>
            <p:nvPr/>
          </p:nvSpPr>
          <p:spPr bwMode="auto">
            <a:xfrm>
              <a:off x="7824" y="3375"/>
              <a:ext cx="125" cy="68"/>
            </a:xfrm>
            <a:custGeom>
              <a:avLst/>
              <a:gdLst>
                <a:gd name="T0" fmla="*/ 44 w 53"/>
                <a:gd name="T1" fmla="*/ 0 h 29"/>
                <a:gd name="T2" fmla="*/ 20 w 53"/>
                <a:gd name="T3" fmla="*/ 6 h 29"/>
                <a:gd name="T4" fmla="*/ 17 w 53"/>
                <a:gd name="T5" fmla="*/ 10 h 29"/>
                <a:gd name="T6" fmla="*/ 0 w 53"/>
                <a:gd name="T7" fmla="*/ 25 h 29"/>
                <a:gd name="T8" fmla="*/ 3 w 53"/>
                <a:gd name="T9" fmla="*/ 29 h 29"/>
                <a:gd name="T10" fmla="*/ 21 w 53"/>
                <a:gd name="T11" fmla="*/ 20 h 29"/>
                <a:gd name="T12" fmla="*/ 22 w 53"/>
                <a:gd name="T13" fmla="*/ 14 h 29"/>
                <a:gd name="T14" fmla="*/ 53 w 53"/>
                <a:gd name="T15" fmla="*/ 1 h 29"/>
                <a:gd name="T16" fmla="*/ 44 w 53"/>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29">
                  <a:moveTo>
                    <a:pt x="44" y="0"/>
                  </a:moveTo>
                  <a:cubicBezTo>
                    <a:pt x="36" y="0"/>
                    <a:pt x="24" y="2"/>
                    <a:pt x="20" y="6"/>
                  </a:cubicBezTo>
                  <a:cubicBezTo>
                    <a:pt x="19" y="7"/>
                    <a:pt x="19" y="10"/>
                    <a:pt x="17" y="10"/>
                  </a:cubicBezTo>
                  <a:cubicBezTo>
                    <a:pt x="10" y="13"/>
                    <a:pt x="0" y="13"/>
                    <a:pt x="0" y="25"/>
                  </a:cubicBezTo>
                  <a:cubicBezTo>
                    <a:pt x="0" y="27"/>
                    <a:pt x="1" y="29"/>
                    <a:pt x="3" y="29"/>
                  </a:cubicBezTo>
                  <a:cubicBezTo>
                    <a:pt x="9" y="29"/>
                    <a:pt x="18" y="23"/>
                    <a:pt x="21" y="20"/>
                  </a:cubicBezTo>
                  <a:cubicBezTo>
                    <a:pt x="22" y="19"/>
                    <a:pt x="20" y="14"/>
                    <a:pt x="22" y="14"/>
                  </a:cubicBezTo>
                  <a:cubicBezTo>
                    <a:pt x="31" y="14"/>
                    <a:pt x="48" y="9"/>
                    <a:pt x="53" y="1"/>
                  </a:cubicBezTo>
                  <a:cubicBezTo>
                    <a:pt x="52" y="0"/>
                    <a:pt x="48" y="0"/>
                    <a:pt x="4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43"/>
            <p:cNvSpPr>
              <a:spLocks/>
            </p:cNvSpPr>
            <p:nvPr/>
          </p:nvSpPr>
          <p:spPr bwMode="auto">
            <a:xfrm>
              <a:off x="8195" y="3268"/>
              <a:ext cx="26" cy="52"/>
            </a:xfrm>
            <a:custGeom>
              <a:avLst/>
              <a:gdLst>
                <a:gd name="T0" fmla="*/ 9 w 11"/>
                <a:gd name="T1" fmla="*/ 0 h 22"/>
                <a:gd name="T2" fmla="*/ 6 w 11"/>
                <a:gd name="T3" fmla="*/ 9 h 22"/>
                <a:gd name="T4" fmla="*/ 0 w 11"/>
                <a:gd name="T5" fmla="*/ 18 h 22"/>
                <a:gd name="T6" fmla="*/ 4 w 11"/>
                <a:gd name="T7" fmla="*/ 22 h 22"/>
                <a:gd name="T8" fmla="*/ 7 w 11"/>
                <a:gd name="T9" fmla="*/ 11 h 22"/>
                <a:gd name="T10" fmla="*/ 11 w 11"/>
                <a:gd name="T11" fmla="*/ 6 h 22"/>
                <a:gd name="T12" fmla="*/ 9 w 11"/>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1" h="22">
                  <a:moveTo>
                    <a:pt x="9" y="0"/>
                  </a:moveTo>
                  <a:cubicBezTo>
                    <a:pt x="5" y="1"/>
                    <a:pt x="6" y="5"/>
                    <a:pt x="6" y="9"/>
                  </a:cubicBezTo>
                  <a:cubicBezTo>
                    <a:pt x="6" y="12"/>
                    <a:pt x="0" y="13"/>
                    <a:pt x="0" y="18"/>
                  </a:cubicBezTo>
                  <a:cubicBezTo>
                    <a:pt x="0" y="20"/>
                    <a:pt x="2" y="22"/>
                    <a:pt x="4" y="22"/>
                  </a:cubicBezTo>
                  <a:cubicBezTo>
                    <a:pt x="8" y="22"/>
                    <a:pt x="7" y="16"/>
                    <a:pt x="7" y="11"/>
                  </a:cubicBezTo>
                  <a:cubicBezTo>
                    <a:pt x="9" y="11"/>
                    <a:pt x="11" y="9"/>
                    <a:pt x="11" y="6"/>
                  </a:cubicBezTo>
                  <a:cubicBezTo>
                    <a:pt x="11" y="2"/>
                    <a:pt x="10" y="4"/>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44"/>
            <p:cNvSpPr>
              <a:spLocks/>
            </p:cNvSpPr>
            <p:nvPr/>
          </p:nvSpPr>
          <p:spPr bwMode="auto">
            <a:xfrm>
              <a:off x="7914" y="3181"/>
              <a:ext cx="33" cy="30"/>
            </a:xfrm>
            <a:custGeom>
              <a:avLst/>
              <a:gdLst>
                <a:gd name="T0" fmla="*/ 4 w 14"/>
                <a:gd name="T1" fmla="*/ 0 h 13"/>
                <a:gd name="T2" fmla="*/ 0 w 14"/>
                <a:gd name="T3" fmla="*/ 3 h 13"/>
                <a:gd name="T4" fmla="*/ 9 w 14"/>
                <a:gd name="T5" fmla="*/ 13 h 13"/>
                <a:gd name="T6" fmla="*/ 14 w 14"/>
                <a:gd name="T7" fmla="*/ 6 h 13"/>
                <a:gd name="T8" fmla="*/ 4 w 14"/>
                <a:gd name="T9" fmla="*/ 0 h 13"/>
              </a:gdLst>
              <a:ahLst/>
              <a:cxnLst>
                <a:cxn ang="0">
                  <a:pos x="T0" y="T1"/>
                </a:cxn>
                <a:cxn ang="0">
                  <a:pos x="T2" y="T3"/>
                </a:cxn>
                <a:cxn ang="0">
                  <a:pos x="T4" y="T5"/>
                </a:cxn>
                <a:cxn ang="0">
                  <a:pos x="T6" y="T7"/>
                </a:cxn>
                <a:cxn ang="0">
                  <a:pos x="T8" y="T9"/>
                </a:cxn>
              </a:cxnLst>
              <a:rect l="0" t="0" r="r" b="b"/>
              <a:pathLst>
                <a:path w="14" h="13">
                  <a:moveTo>
                    <a:pt x="4" y="0"/>
                  </a:moveTo>
                  <a:cubicBezTo>
                    <a:pt x="1" y="0"/>
                    <a:pt x="0" y="0"/>
                    <a:pt x="0" y="3"/>
                  </a:cubicBezTo>
                  <a:cubicBezTo>
                    <a:pt x="0" y="7"/>
                    <a:pt x="6" y="13"/>
                    <a:pt x="9" y="13"/>
                  </a:cubicBezTo>
                  <a:cubicBezTo>
                    <a:pt x="11" y="13"/>
                    <a:pt x="14" y="7"/>
                    <a:pt x="14" y="6"/>
                  </a:cubicBezTo>
                  <a:cubicBezTo>
                    <a:pt x="14" y="2"/>
                    <a:pt x="8"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45"/>
            <p:cNvSpPr>
              <a:spLocks/>
            </p:cNvSpPr>
            <p:nvPr/>
          </p:nvSpPr>
          <p:spPr bwMode="auto">
            <a:xfrm>
              <a:off x="7978" y="3176"/>
              <a:ext cx="101" cy="28"/>
            </a:xfrm>
            <a:custGeom>
              <a:avLst/>
              <a:gdLst>
                <a:gd name="T0" fmla="*/ 27 w 43"/>
                <a:gd name="T1" fmla="*/ 0 h 12"/>
                <a:gd name="T2" fmla="*/ 4 w 43"/>
                <a:gd name="T3" fmla="*/ 0 h 12"/>
                <a:gd name="T4" fmla="*/ 0 w 43"/>
                <a:gd name="T5" fmla="*/ 5 h 12"/>
                <a:gd name="T6" fmla="*/ 10 w 43"/>
                <a:gd name="T7" fmla="*/ 7 h 12"/>
                <a:gd name="T8" fmla="*/ 22 w 43"/>
                <a:gd name="T9" fmla="*/ 7 h 12"/>
                <a:gd name="T10" fmla="*/ 40 w 43"/>
                <a:gd name="T11" fmla="*/ 12 h 12"/>
                <a:gd name="T12" fmla="*/ 43 w 43"/>
                <a:gd name="T13" fmla="*/ 11 h 12"/>
                <a:gd name="T14" fmla="*/ 37 w 43"/>
                <a:gd name="T15" fmla="*/ 2 h 12"/>
                <a:gd name="T16" fmla="*/ 35 w 43"/>
                <a:gd name="T17" fmla="*/ 2 h 12"/>
                <a:gd name="T18" fmla="*/ 31 w 43"/>
                <a:gd name="T19" fmla="*/ 2 h 12"/>
                <a:gd name="T20" fmla="*/ 27 w 4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12">
                  <a:moveTo>
                    <a:pt x="27" y="0"/>
                  </a:moveTo>
                  <a:cubicBezTo>
                    <a:pt x="4" y="0"/>
                    <a:pt x="4" y="0"/>
                    <a:pt x="4" y="0"/>
                  </a:cubicBezTo>
                  <a:cubicBezTo>
                    <a:pt x="3" y="1"/>
                    <a:pt x="0" y="2"/>
                    <a:pt x="0" y="5"/>
                  </a:cubicBezTo>
                  <a:cubicBezTo>
                    <a:pt x="0" y="5"/>
                    <a:pt x="7" y="7"/>
                    <a:pt x="10" y="7"/>
                  </a:cubicBezTo>
                  <a:cubicBezTo>
                    <a:pt x="14" y="7"/>
                    <a:pt x="16" y="7"/>
                    <a:pt x="22" y="7"/>
                  </a:cubicBezTo>
                  <a:cubicBezTo>
                    <a:pt x="29" y="7"/>
                    <a:pt x="33" y="12"/>
                    <a:pt x="40" y="12"/>
                  </a:cubicBezTo>
                  <a:cubicBezTo>
                    <a:pt x="41" y="12"/>
                    <a:pt x="43" y="12"/>
                    <a:pt x="43" y="11"/>
                  </a:cubicBezTo>
                  <a:cubicBezTo>
                    <a:pt x="43" y="7"/>
                    <a:pt x="38" y="6"/>
                    <a:pt x="37" y="2"/>
                  </a:cubicBezTo>
                  <a:cubicBezTo>
                    <a:pt x="35" y="2"/>
                    <a:pt x="35" y="2"/>
                    <a:pt x="35" y="2"/>
                  </a:cubicBezTo>
                  <a:cubicBezTo>
                    <a:pt x="34" y="2"/>
                    <a:pt x="32" y="2"/>
                    <a:pt x="31" y="2"/>
                  </a:cubicBezTo>
                  <a:cubicBezTo>
                    <a:pt x="29" y="2"/>
                    <a:pt x="28" y="2"/>
                    <a:pt x="2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46"/>
            <p:cNvSpPr>
              <a:spLocks/>
            </p:cNvSpPr>
            <p:nvPr/>
          </p:nvSpPr>
          <p:spPr bwMode="auto">
            <a:xfrm>
              <a:off x="7961" y="2989"/>
              <a:ext cx="45" cy="99"/>
            </a:xfrm>
            <a:custGeom>
              <a:avLst/>
              <a:gdLst>
                <a:gd name="T0" fmla="*/ 5 w 19"/>
                <a:gd name="T1" fmla="*/ 0 h 42"/>
                <a:gd name="T2" fmla="*/ 0 w 19"/>
                <a:gd name="T3" fmla="*/ 10 h 42"/>
                <a:gd name="T4" fmla="*/ 4 w 19"/>
                <a:gd name="T5" fmla="*/ 25 h 42"/>
                <a:gd name="T6" fmla="*/ 4 w 19"/>
                <a:gd name="T7" fmla="*/ 32 h 42"/>
                <a:gd name="T8" fmla="*/ 11 w 19"/>
                <a:gd name="T9" fmla="*/ 42 h 42"/>
                <a:gd name="T10" fmla="*/ 5 w 19"/>
                <a:gd name="T11" fmla="*/ 33 h 42"/>
                <a:gd name="T12" fmla="*/ 5 w 19"/>
                <a:gd name="T13" fmla="*/ 29 h 42"/>
                <a:gd name="T14" fmla="*/ 18 w 19"/>
                <a:gd name="T15" fmla="*/ 28 h 42"/>
                <a:gd name="T16" fmla="*/ 13 w 19"/>
                <a:gd name="T17" fmla="*/ 20 h 42"/>
                <a:gd name="T18" fmla="*/ 19 w 19"/>
                <a:gd name="T19" fmla="*/ 13 h 42"/>
                <a:gd name="T20" fmla="*/ 5 w 19"/>
                <a:gd name="T2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42">
                  <a:moveTo>
                    <a:pt x="5" y="0"/>
                  </a:moveTo>
                  <a:cubicBezTo>
                    <a:pt x="1" y="2"/>
                    <a:pt x="0" y="6"/>
                    <a:pt x="0" y="10"/>
                  </a:cubicBezTo>
                  <a:cubicBezTo>
                    <a:pt x="0" y="17"/>
                    <a:pt x="4" y="19"/>
                    <a:pt x="4" y="25"/>
                  </a:cubicBezTo>
                  <a:cubicBezTo>
                    <a:pt x="4" y="30"/>
                    <a:pt x="4" y="29"/>
                    <a:pt x="4" y="32"/>
                  </a:cubicBezTo>
                  <a:cubicBezTo>
                    <a:pt x="4" y="35"/>
                    <a:pt x="6" y="42"/>
                    <a:pt x="11" y="42"/>
                  </a:cubicBezTo>
                  <a:cubicBezTo>
                    <a:pt x="9" y="38"/>
                    <a:pt x="8" y="36"/>
                    <a:pt x="5" y="33"/>
                  </a:cubicBezTo>
                  <a:cubicBezTo>
                    <a:pt x="5" y="29"/>
                    <a:pt x="5" y="29"/>
                    <a:pt x="5" y="29"/>
                  </a:cubicBezTo>
                  <a:cubicBezTo>
                    <a:pt x="10" y="29"/>
                    <a:pt x="15" y="29"/>
                    <a:pt x="18" y="28"/>
                  </a:cubicBezTo>
                  <a:cubicBezTo>
                    <a:pt x="17" y="24"/>
                    <a:pt x="13" y="23"/>
                    <a:pt x="13" y="20"/>
                  </a:cubicBezTo>
                  <a:cubicBezTo>
                    <a:pt x="13" y="17"/>
                    <a:pt x="19" y="17"/>
                    <a:pt x="19" y="13"/>
                  </a:cubicBezTo>
                  <a:cubicBezTo>
                    <a:pt x="10" y="11"/>
                    <a:pt x="6" y="7"/>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47"/>
            <p:cNvSpPr>
              <a:spLocks noEditPoints="1"/>
            </p:cNvSpPr>
            <p:nvPr/>
          </p:nvSpPr>
          <p:spPr bwMode="auto">
            <a:xfrm>
              <a:off x="8715" y="3218"/>
              <a:ext cx="139" cy="81"/>
            </a:xfrm>
            <a:custGeom>
              <a:avLst/>
              <a:gdLst>
                <a:gd name="T0" fmla="*/ 14 w 59"/>
                <a:gd name="T1" fmla="*/ 31 h 34"/>
                <a:gd name="T2" fmla="*/ 15 w 59"/>
                <a:gd name="T3" fmla="*/ 32 h 34"/>
                <a:gd name="T4" fmla="*/ 15 w 59"/>
                <a:gd name="T5" fmla="*/ 31 h 34"/>
                <a:gd name="T6" fmla="*/ 14 w 59"/>
                <a:gd name="T7" fmla="*/ 31 h 34"/>
                <a:gd name="T8" fmla="*/ 54 w 59"/>
                <a:gd name="T9" fmla="*/ 0 h 34"/>
                <a:gd name="T10" fmla="*/ 42 w 59"/>
                <a:gd name="T11" fmla="*/ 15 h 34"/>
                <a:gd name="T12" fmla="*/ 22 w 59"/>
                <a:gd name="T13" fmla="*/ 19 h 34"/>
                <a:gd name="T14" fmla="*/ 16 w 59"/>
                <a:gd name="T15" fmla="*/ 21 h 34"/>
                <a:gd name="T16" fmla="*/ 16 w 59"/>
                <a:gd name="T17" fmla="*/ 21 h 34"/>
                <a:gd name="T18" fmla="*/ 0 w 59"/>
                <a:gd name="T19" fmla="*/ 21 h 34"/>
                <a:gd name="T20" fmla="*/ 13 w 59"/>
                <a:gd name="T21" fmla="*/ 30 h 34"/>
                <a:gd name="T22" fmla="*/ 14 w 59"/>
                <a:gd name="T23" fmla="*/ 31 h 34"/>
                <a:gd name="T24" fmla="*/ 14 w 59"/>
                <a:gd name="T25" fmla="*/ 30 h 34"/>
                <a:gd name="T26" fmla="*/ 15 w 59"/>
                <a:gd name="T27" fmla="*/ 31 h 34"/>
                <a:gd name="T28" fmla="*/ 22 w 59"/>
                <a:gd name="T29" fmla="*/ 34 h 34"/>
                <a:gd name="T30" fmla="*/ 48 w 59"/>
                <a:gd name="T31" fmla="*/ 26 h 34"/>
                <a:gd name="T32" fmla="*/ 59 w 59"/>
                <a:gd name="T33" fmla="*/ 8 h 34"/>
                <a:gd name="T34" fmla="*/ 54 w 59"/>
                <a:gd name="T3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 h="34">
                  <a:moveTo>
                    <a:pt x="14" y="31"/>
                  </a:moveTo>
                  <a:cubicBezTo>
                    <a:pt x="15" y="32"/>
                    <a:pt x="15" y="32"/>
                    <a:pt x="15" y="32"/>
                  </a:cubicBezTo>
                  <a:cubicBezTo>
                    <a:pt x="15" y="31"/>
                    <a:pt x="15" y="31"/>
                    <a:pt x="15" y="31"/>
                  </a:cubicBezTo>
                  <a:cubicBezTo>
                    <a:pt x="15" y="31"/>
                    <a:pt x="15" y="31"/>
                    <a:pt x="14" y="31"/>
                  </a:cubicBezTo>
                  <a:moveTo>
                    <a:pt x="54" y="0"/>
                  </a:moveTo>
                  <a:cubicBezTo>
                    <a:pt x="47" y="0"/>
                    <a:pt x="50" y="12"/>
                    <a:pt x="42" y="15"/>
                  </a:cubicBezTo>
                  <a:cubicBezTo>
                    <a:pt x="38" y="17"/>
                    <a:pt x="30" y="17"/>
                    <a:pt x="22" y="19"/>
                  </a:cubicBezTo>
                  <a:cubicBezTo>
                    <a:pt x="22" y="19"/>
                    <a:pt x="18" y="21"/>
                    <a:pt x="16" y="21"/>
                  </a:cubicBezTo>
                  <a:cubicBezTo>
                    <a:pt x="16" y="21"/>
                    <a:pt x="16" y="21"/>
                    <a:pt x="16" y="21"/>
                  </a:cubicBezTo>
                  <a:cubicBezTo>
                    <a:pt x="0" y="21"/>
                    <a:pt x="0" y="21"/>
                    <a:pt x="0" y="21"/>
                  </a:cubicBezTo>
                  <a:cubicBezTo>
                    <a:pt x="1" y="27"/>
                    <a:pt x="8" y="27"/>
                    <a:pt x="13" y="30"/>
                  </a:cubicBezTo>
                  <a:cubicBezTo>
                    <a:pt x="13" y="30"/>
                    <a:pt x="14" y="30"/>
                    <a:pt x="14" y="31"/>
                  </a:cubicBezTo>
                  <a:cubicBezTo>
                    <a:pt x="14" y="30"/>
                    <a:pt x="14" y="30"/>
                    <a:pt x="14" y="30"/>
                  </a:cubicBezTo>
                  <a:cubicBezTo>
                    <a:pt x="14" y="30"/>
                    <a:pt x="15" y="31"/>
                    <a:pt x="15" y="31"/>
                  </a:cubicBezTo>
                  <a:cubicBezTo>
                    <a:pt x="17" y="33"/>
                    <a:pt x="21" y="34"/>
                    <a:pt x="22" y="34"/>
                  </a:cubicBezTo>
                  <a:cubicBezTo>
                    <a:pt x="33" y="34"/>
                    <a:pt x="38" y="28"/>
                    <a:pt x="48" y="26"/>
                  </a:cubicBezTo>
                  <a:cubicBezTo>
                    <a:pt x="48" y="17"/>
                    <a:pt x="59" y="19"/>
                    <a:pt x="59" y="8"/>
                  </a:cubicBezTo>
                  <a:cubicBezTo>
                    <a:pt x="59" y="5"/>
                    <a:pt x="57" y="0"/>
                    <a:pt x="5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48"/>
            <p:cNvSpPr>
              <a:spLocks/>
            </p:cNvSpPr>
            <p:nvPr/>
          </p:nvSpPr>
          <p:spPr bwMode="auto">
            <a:xfrm>
              <a:off x="8079" y="3079"/>
              <a:ext cx="721" cy="376"/>
            </a:xfrm>
            <a:custGeom>
              <a:avLst/>
              <a:gdLst>
                <a:gd name="T0" fmla="*/ 7 w 305"/>
                <a:gd name="T1" fmla="*/ 9 h 159"/>
                <a:gd name="T2" fmla="*/ 16 w 305"/>
                <a:gd name="T3" fmla="*/ 26 h 159"/>
                <a:gd name="T4" fmla="*/ 27 w 305"/>
                <a:gd name="T5" fmla="*/ 32 h 159"/>
                <a:gd name="T6" fmla="*/ 46 w 305"/>
                <a:gd name="T7" fmla="*/ 30 h 159"/>
                <a:gd name="T8" fmla="*/ 28 w 305"/>
                <a:gd name="T9" fmla="*/ 45 h 159"/>
                <a:gd name="T10" fmla="*/ 36 w 305"/>
                <a:gd name="T11" fmla="*/ 58 h 159"/>
                <a:gd name="T12" fmla="*/ 44 w 305"/>
                <a:gd name="T13" fmla="*/ 54 h 159"/>
                <a:gd name="T14" fmla="*/ 64 w 305"/>
                <a:gd name="T15" fmla="*/ 65 h 159"/>
                <a:gd name="T16" fmla="*/ 114 w 305"/>
                <a:gd name="T17" fmla="*/ 85 h 159"/>
                <a:gd name="T18" fmla="*/ 108 w 305"/>
                <a:gd name="T19" fmla="*/ 118 h 159"/>
                <a:gd name="T20" fmla="*/ 128 w 305"/>
                <a:gd name="T21" fmla="*/ 122 h 159"/>
                <a:gd name="T22" fmla="*/ 167 w 305"/>
                <a:gd name="T23" fmla="*/ 135 h 159"/>
                <a:gd name="T24" fmla="*/ 189 w 305"/>
                <a:gd name="T25" fmla="*/ 123 h 159"/>
                <a:gd name="T26" fmla="*/ 246 w 305"/>
                <a:gd name="T27" fmla="*/ 135 h 159"/>
                <a:gd name="T28" fmla="*/ 272 w 305"/>
                <a:gd name="T29" fmla="*/ 152 h 159"/>
                <a:gd name="T30" fmla="*/ 295 w 305"/>
                <a:gd name="T31" fmla="*/ 159 h 159"/>
                <a:gd name="T32" fmla="*/ 305 w 305"/>
                <a:gd name="T33" fmla="*/ 150 h 159"/>
                <a:gd name="T34" fmla="*/ 290 w 305"/>
                <a:gd name="T35" fmla="*/ 142 h 159"/>
                <a:gd name="T36" fmla="*/ 287 w 305"/>
                <a:gd name="T37" fmla="*/ 142 h 159"/>
                <a:gd name="T38" fmla="*/ 283 w 305"/>
                <a:gd name="T39" fmla="*/ 141 h 159"/>
                <a:gd name="T40" fmla="*/ 267 w 305"/>
                <a:gd name="T41" fmla="*/ 130 h 159"/>
                <a:gd name="T42" fmla="*/ 249 w 305"/>
                <a:gd name="T43" fmla="*/ 102 h 159"/>
                <a:gd name="T44" fmla="*/ 251 w 305"/>
                <a:gd name="T45" fmla="*/ 86 h 159"/>
                <a:gd name="T46" fmla="*/ 248 w 305"/>
                <a:gd name="T47" fmla="*/ 86 h 159"/>
                <a:gd name="T48" fmla="*/ 214 w 305"/>
                <a:gd name="T49" fmla="*/ 59 h 159"/>
                <a:gd name="T50" fmla="*/ 191 w 305"/>
                <a:gd name="T51" fmla="*/ 46 h 159"/>
                <a:gd name="T52" fmla="*/ 155 w 305"/>
                <a:gd name="T53" fmla="*/ 35 h 159"/>
                <a:gd name="T54" fmla="*/ 152 w 305"/>
                <a:gd name="T55" fmla="*/ 33 h 159"/>
                <a:gd name="T56" fmla="*/ 144 w 305"/>
                <a:gd name="T57" fmla="*/ 30 h 159"/>
                <a:gd name="T58" fmla="*/ 116 w 305"/>
                <a:gd name="T59" fmla="*/ 20 h 159"/>
                <a:gd name="T60" fmla="*/ 93 w 305"/>
                <a:gd name="T61" fmla="*/ 29 h 159"/>
                <a:gd name="T62" fmla="*/ 71 w 305"/>
                <a:gd name="T63" fmla="*/ 45 h 159"/>
                <a:gd name="T64" fmla="*/ 52 w 305"/>
                <a:gd name="T65" fmla="*/ 30 h 159"/>
                <a:gd name="T66" fmla="*/ 27 w 305"/>
                <a:gd name="T67"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5" h="159">
                  <a:moveTo>
                    <a:pt x="27" y="0"/>
                  </a:moveTo>
                  <a:cubicBezTo>
                    <a:pt x="17" y="0"/>
                    <a:pt x="14" y="9"/>
                    <a:pt x="7" y="9"/>
                  </a:cubicBezTo>
                  <a:cubicBezTo>
                    <a:pt x="4" y="9"/>
                    <a:pt x="0" y="11"/>
                    <a:pt x="0" y="14"/>
                  </a:cubicBezTo>
                  <a:cubicBezTo>
                    <a:pt x="0" y="21"/>
                    <a:pt x="12" y="18"/>
                    <a:pt x="16" y="26"/>
                  </a:cubicBezTo>
                  <a:cubicBezTo>
                    <a:pt x="17" y="27"/>
                    <a:pt x="18" y="30"/>
                    <a:pt x="19" y="30"/>
                  </a:cubicBezTo>
                  <a:cubicBezTo>
                    <a:pt x="22" y="31"/>
                    <a:pt x="24" y="32"/>
                    <a:pt x="27" y="32"/>
                  </a:cubicBezTo>
                  <a:cubicBezTo>
                    <a:pt x="32" y="32"/>
                    <a:pt x="36" y="31"/>
                    <a:pt x="42" y="30"/>
                  </a:cubicBezTo>
                  <a:cubicBezTo>
                    <a:pt x="46" y="30"/>
                    <a:pt x="46" y="30"/>
                    <a:pt x="46" y="30"/>
                  </a:cubicBezTo>
                  <a:cubicBezTo>
                    <a:pt x="42" y="36"/>
                    <a:pt x="26" y="35"/>
                    <a:pt x="19" y="39"/>
                  </a:cubicBezTo>
                  <a:cubicBezTo>
                    <a:pt x="20" y="43"/>
                    <a:pt x="26" y="41"/>
                    <a:pt x="28" y="45"/>
                  </a:cubicBezTo>
                  <a:cubicBezTo>
                    <a:pt x="31" y="49"/>
                    <a:pt x="28" y="52"/>
                    <a:pt x="31" y="57"/>
                  </a:cubicBezTo>
                  <a:cubicBezTo>
                    <a:pt x="31" y="58"/>
                    <a:pt x="35" y="58"/>
                    <a:pt x="36" y="58"/>
                  </a:cubicBezTo>
                  <a:cubicBezTo>
                    <a:pt x="40" y="58"/>
                    <a:pt x="43" y="53"/>
                    <a:pt x="44" y="49"/>
                  </a:cubicBezTo>
                  <a:cubicBezTo>
                    <a:pt x="44" y="54"/>
                    <a:pt x="44" y="54"/>
                    <a:pt x="44" y="54"/>
                  </a:cubicBezTo>
                  <a:cubicBezTo>
                    <a:pt x="45" y="53"/>
                    <a:pt x="46" y="53"/>
                    <a:pt x="46" y="53"/>
                  </a:cubicBezTo>
                  <a:cubicBezTo>
                    <a:pt x="53" y="53"/>
                    <a:pt x="56" y="65"/>
                    <a:pt x="64" y="65"/>
                  </a:cubicBezTo>
                  <a:cubicBezTo>
                    <a:pt x="72" y="65"/>
                    <a:pt x="86" y="67"/>
                    <a:pt x="92" y="70"/>
                  </a:cubicBezTo>
                  <a:cubicBezTo>
                    <a:pt x="97" y="73"/>
                    <a:pt x="112" y="78"/>
                    <a:pt x="114" y="85"/>
                  </a:cubicBezTo>
                  <a:cubicBezTo>
                    <a:pt x="117" y="93"/>
                    <a:pt x="114" y="100"/>
                    <a:pt x="121" y="107"/>
                  </a:cubicBezTo>
                  <a:cubicBezTo>
                    <a:pt x="118" y="109"/>
                    <a:pt x="108" y="112"/>
                    <a:pt x="108" y="118"/>
                  </a:cubicBezTo>
                  <a:cubicBezTo>
                    <a:pt x="108" y="122"/>
                    <a:pt x="113" y="122"/>
                    <a:pt x="116" y="122"/>
                  </a:cubicBezTo>
                  <a:cubicBezTo>
                    <a:pt x="128" y="122"/>
                    <a:pt x="128" y="122"/>
                    <a:pt x="128" y="122"/>
                  </a:cubicBezTo>
                  <a:cubicBezTo>
                    <a:pt x="128" y="120"/>
                    <a:pt x="133" y="119"/>
                    <a:pt x="135" y="119"/>
                  </a:cubicBezTo>
                  <a:cubicBezTo>
                    <a:pt x="149" y="119"/>
                    <a:pt x="153" y="135"/>
                    <a:pt x="167" y="135"/>
                  </a:cubicBezTo>
                  <a:cubicBezTo>
                    <a:pt x="172" y="135"/>
                    <a:pt x="175" y="135"/>
                    <a:pt x="187" y="135"/>
                  </a:cubicBezTo>
                  <a:cubicBezTo>
                    <a:pt x="187" y="132"/>
                    <a:pt x="191" y="130"/>
                    <a:pt x="189" y="123"/>
                  </a:cubicBezTo>
                  <a:cubicBezTo>
                    <a:pt x="197" y="119"/>
                    <a:pt x="196" y="110"/>
                    <a:pt x="209" y="110"/>
                  </a:cubicBezTo>
                  <a:cubicBezTo>
                    <a:pt x="226" y="110"/>
                    <a:pt x="236" y="124"/>
                    <a:pt x="246" y="135"/>
                  </a:cubicBezTo>
                  <a:cubicBezTo>
                    <a:pt x="247" y="136"/>
                    <a:pt x="252" y="137"/>
                    <a:pt x="252" y="139"/>
                  </a:cubicBezTo>
                  <a:cubicBezTo>
                    <a:pt x="252" y="145"/>
                    <a:pt x="264" y="151"/>
                    <a:pt x="272" y="152"/>
                  </a:cubicBezTo>
                  <a:cubicBezTo>
                    <a:pt x="285" y="152"/>
                    <a:pt x="285" y="152"/>
                    <a:pt x="285" y="152"/>
                  </a:cubicBezTo>
                  <a:cubicBezTo>
                    <a:pt x="286" y="153"/>
                    <a:pt x="294" y="159"/>
                    <a:pt x="295" y="159"/>
                  </a:cubicBezTo>
                  <a:cubicBezTo>
                    <a:pt x="296" y="159"/>
                    <a:pt x="298" y="159"/>
                    <a:pt x="299" y="159"/>
                  </a:cubicBezTo>
                  <a:cubicBezTo>
                    <a:pt x="299" y="155"/>
                    <a:pt x="302" y="152"/>
                    <a:pt x="305" y="150"/>
                  </a:cubicBezTo>
                  <a:cubicBezTo>
                    <a:pt x="304" y="150"/>
                    <a:pt x="296" y="151"/>
                    <a:pt x="295" y="148"/>
                  </a:cubicBezTo>
                  <a:cubicBezTo>
                    <a:pt x="294" y="146"/>
                    <a:pt x="293" y="143"/>
                    <a:pt x="290" y="142"/>
                  </a:cubicBezTo>
                  <a:cubicBezTo>
                    <a:pt x="289" y="142"/>
                    <a:pt x="289" y="142"/>
                    <a:pt x="289" y="142"/>
                  </a:cubicBezTo>
                  <a:cubicBezTo>
                    <a:pt x="288" y="142"/>
                    <a:pt x="288" y="142"/>
                    <a:pt x="287" y="142"/>
                  </a:cubicBezTo>
                  <a:cubicBezTo>
                    <a:pt x="287" y="142"/>
                    <a:pt x="286" y="142"/>
                    <a:pt x="285" y="142"/>
                  </a:cubicBezTo>
                  <a:cubicBezTo>
                    <a:pt x="285" y="142"/>
                    <a:pt x="284" y="142"/>
                    <a:pt x="283" y="141"/>
                  </a:cubicBezTo>
                  <a:cubicBezTo>
                    <a:pt x="282" y="139"/>
                    <a:pt x="281" y="135"/>
                    <a:pt x="279" y="135"/>
                  </a:cubicBezTo>
                  <a:cubicBezTo>
                    <a:pt x="275" y="135"/>
                    <a:pt x="269" y="132"/>
                    <a:pt x="267" y="130"/>
                  </a:cubicBezTo>
                  <a:cubicBezTo>
                    <a:pt x="263" y="123"/>
                    <a:pt x="264" y="120"/>
                    <a:pt x="259" y="114"/>
                  </a:cubicBezTo>
                  <a:cubicBezTo>
                    <a:pt x="258" y="113"/>
                    <a:pt x="249" y="104"/>
                    <a:pt x="249" y="102"/>
                  </a:cubicBezTo>
                  <a:cubicBezTo>
                    <a:pt x="249" y="97"/>
                    <a:pt x="259" y="99"/>
                    <a:pt x="259" y="93"/>
                  </a:cubicBezTo>
                  <a:cubicBezTo>
                    <a:pt x="259" y="86"/>
                    <a:pt x="255" y="86"/>
                    <a:pt x="251" y="86"/>
                  </a:cubicBezTo>
                  <a:cubicBezTo>
                    <a:pt x="250" y="86"/>
                    <a:pt x="250" y="86"/>
                    <a:pt x="249" y="86"/>
                  </a:cubicBezTo>
                  <a:cubicBezTo>
                    <a:pt x="249" y="86"/>
                    <a:pt x="248" y="86"/>
                    <a:pt x="248" y="86"/>
                  </a:cubicBezTo>
                  <a:cubicBezTo>
                    <a:pt x="246" y="86"/>
                    <a:pt x="244" y="85"/>
                    <a:pt x="243" y="85"/>
                  </a:cubicBezTo>
                  <a:cubicBezTo>
                    <a:pt x="230" y="78"/>
                    <a:pt x="231" y="64"/>
                    <a:pt x="214" y="59"/>
                  </a:cubicBezTo>
                  <a:cubicBezTo>
                    <a:pt x="211" y="58"/>
                    <a:pt x="207" y="58"/>
                    <a:pt x="207" y="54"/>
                  </a:cubicBezTo>
                  <a:cubicBezTo>
                    <a:pt x="200" y="54"/>
                    <a:pt x="197" y="46"/>
                    <a:pt x="191" y="46"/>
                  </a:cubicBezTo>
                  <a:cubicBezTo>
                    <a:pt x="179" y="46"/>
                    <a:pt x="163" y="41"/>
                    <a:pt x="155" y="35"/>
                  </a:cubicBezTo>
                  <a:cubicBezTo>
                    <a:pt x="155" y="35"/>
                    <a:pt x="155" y="35"/>
                    <a:pt x="155" y="35"/>
                  </a:cubicBezTo>
                  <a:cubicBezTo>
                    <a:pt x="155" y="35"/>
                    <a:pt x="154" y="34"/>
                    <a:pt x="154" y="34"/>
                  </a:cubicBezTo>
                  <a:cubicBezTo>
                    <a:pt x="153" y="34"/>
                    <a:pt x="153" y="33"/>
                    <a:pt x="152" y="33"/>
                  </a:cubicBezTo>
                  <a:cubicBezTo>
                    <a:pt x="154" y="34"/>
                    <a:pt x="154" y="34"/>
                    <a:pt x="154" y="34"/>
                  </a:cubicBezTo>
                  <a:cubicBezTo>
                    <a:pt x="151" y="34"/>
                    <a:pt x="147" y="32"/>
                    <a:pt x="144" y="30"/>
                  </a:cubicBezTo>
                  <a:cubicBezTo>
                    <a:pt x="130" y="30"/>
                    <a:pt x="130" y="30"/>
                    <a:pt x="130" y="30"/>
                  </a:cubicBezTo>
                  <a:cubicBezTo>
                    <a:pt x="127" y="28"/>
                    <a:pt x="123" y="22"/>
                    <a:pt x="116" y="20"/>
                  </a:cubicBezTo>
                  <a:cubicBezTo>
                    <a:pt x="115" y="19"/>
                    <a:pt x="111" y="20"/>
                    <a:pt x="110" y="17"/>
                  </a:cubicBezTo>
                  <a:cubicBezTo>
                    <a:pt x="104" y="18"/>
                    <a:pt x="97" y="28"/>
                    <a:pt x="93" y="29"/>
                  </a:cubicBezTo>
                  <a:cubicBezTo>
                    <a:pt x="85" y="31"/>
                    <a:pt x="84" y="32"/>
                    <a:pt x="80" y="36"/>
                  </a:cubicBezTo>
                  <a:cubicBezTo>
                    <a:pt x="79" y="37"/>
                    <a:pt x="74" y="45"/>
                    <a:pt x="71" y="45"/>
                  </a:cubicBezTo>
                  <a:cubicBezTo>
                    <a:pt x="67" y="45"/>
                    <a:pt x="60" y="37"/>
                    <a:pt x="60" y="35"/>
                  </a:cubicBezTo>
                  <a:cubicBezTo>
                    <a:pt x="55" y="35"/>
                    <a:pt x="52" y="32"/>
                    <a:pt x="52" y="30"/>
                  </a:cubicBezTo>
                  <a:cubicBezTo>
                    <a:pt x="52" y="26"/>
                    <a:pt x="52" y="18"/>
                    <a:pt x="52" y="11"/>
                  </a:cubicBezTo>
                  <a:cubicBezTo>
                    <a:pt x="43" y="9"/>
                    <a:pt x="36" y="0"/>
                    <a:pt x="2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49"/>
            <p:cNvSpPr>
              <a:spLocks/>
            </p:cNvSpPr>
            <p:nvPr/>
          </p:nvSpPr>
          <p:spPr bwMode="auto">
            <a:xfrm>
              <a:off x="8812" y="3162"/>
              <a:ext cx="73" cy="71"/>
            </a:xfrm>
            <a:custGeom>
              <a:avLst/>
              <a:gdLst>
                <a:gd name="T0" fmla="*/ 0 w 31"/>
                <a:gd name="T1" fmla="*/ 0 h 30"/>
                <a:gd name="T2" fmla="*/ 10 w 31"/>
                <a:gd name="T3" fmla="*/ 6 h 30"/>
                <a:gd name="T4" fmla="*/ 22 w 31"/>
                <a:gd name="T5" fmla="*/ 20 h 30"/>
                <a:gd name="T6" fmla="*/ 28 w 31"/>
                <a:gd name="T7" fmla="*/ 30 h 30"/>
                <a:gd name="T8" fmla="*/ 29 w 31"/>
                <a:gd name="T9" fmla="*/ 30 h 30"/>
                <a:gd name="T10" fmla="*/ 31 w 31"/>
                <a:gd name="T11" fmla="*/ 30 h 30"/>
                <a:gd name="T12" fmla="*/ 31 w 31"/>
                <a:gd name="T13" fmla="*/ 26 h 30"/>
                <a:gd name="T14" fmla="*/ 21 w 31"/>
                <a:gd name="T15" fmla="*/ 15 h 30"/>
                <a:gd name="T16" fmla="*/ 0 w 31"/>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0">
                  <a:moveTo>
                    <a:pt x="0" y="0"/>
                  </a:moveTo>
                  <a:cubicBezTo>
                    <a:pt x="2" y="4"/>
                    <a:pt x="6" y="4"/>
                    <a:pt x="10" y="6"/>
                  </a:cubicBezTo>
                  <a:cubicBezTo>
                    <a:pt x="17" y="11"/>
                    <a:pt x="16" y="17"/>
                    <a:pt x="22" y="20"/>
                  </a:cubicBezTo>
                  <a:cubicBezTo>
                    <a:pt x="21" y="25"/>
                    <a:pt x="21" y="29"/>
                    <a:pt x="28" y="30"/>
                  </a:cubicBezTo>
                  <a:cubicBezTo>
                    <a:pt x="28" y="30"/>
                    <a:pt x="28" y="30"/>
                    <a:pt x="29" y="30"/>
                  </a:cubicBezTo>
                  <a:cubicBezTo>
                    <a:pt x="29" y="30"/>
                    <a:pt x="30" y="30"/>
                    <a:pt x="31" y="30"/>
                  </a:cubicBezTo>
                  <a:cubicBezTo>
                    <a:pt x="30" y="29"/>
                    <a:pt x="31" y="27"/>
                    <a:pt x="31" y="26"/>
                  </a:cubicBezTo>
                  <a:cubicBezTo>
                    <a:pt x="31" y="19"/>
                    <a:pt x="25" y="20"/>
                    <a:pt x="21" y="15"/>
                  </a:cubicBezTo>
                  <a:cubicBezTo>
                    <a:pt x="15" y="10"/>
                    <a:pt x="10" y="3"/>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50"/>
            <p:cNvSpPr>
              <a:spLocks/>
            </p:cNvSpPr>
            <p:nvPr/>
          </p:nvSpPr>
          <p:spPr bwMode="auto">
            <a:xfrm>
              <a:off x="8940" y="3263"/>
              <a:ext cx="35" cy="48"/>
            </a:xfrm>
            <a:custGeom>
              <a:avLst/>
              <a:gdLst>
                <a:gd name="T0" fmla="*/ 1 w 15"/>
                <a:gd name="T1" fmla="*/ 0 h 20"/>
                <a:gd name="T2" fmla="*/ 9 w 15"/>
                <a:gd name="T3" fmla="*/ 12 h 20"/>
                <a:gd name="T4" fmla="*/ 9 w 15"/>
                <a:gd name="T5" fmla="*/ 16 h 20"/>
                <a:gd name="T6" fmla="*/ 12 w 15"/>
                <a:gd name="T7" fmla="*/ 20 h 20"/>
                <a:gd name="T8" fmla="*/ 15 w 15"/>
                <a:gd name="T9" fmla="*/ 16 h 20"/>
                <a:gd name="T10" fmla="*/ 1 w 15"/>
                <a:gd name="T11" fmla="*/ 0 h 20"/>
              </a:gdLst>
              <a:ahLst/>
              <a:cxnLst>
                <a:cxn ang="0">
                  <a:pos x="T0" y="T1"/>
                </a:cxn>
                <a:cxn ang="0">
                  <a:pos x="T2" y="T3"/>
                </a:cxn>
                <a:cxn ang="0">
                  <a:pos x="T4" y="T5"/>
                </a:cxn>
                <a:cxn ang="0">
                  <a:pos x="T6" y="T7"/>
                </a:cxn>
                <a:cxn ang="0">
                  <a:pos x="T8" y="T9"/>
                </a:cxn>
                <a:cxn ang="0">
                  <a:pos x="T10" y="T11"/>
                </a:cxn>
              </a:cxnLst>
              <a:rect l="0" t="0" r="r" b="b"/>
              <a:pathLst>
                <a:path w="15" h="20">
                  <a:moveTo>
                    <a:pt x="1" y="0"/>
                  </a:moveTo>
                  <a:cubicBezTo>
                    <a:pt x="0" y="6"/>
                    <a:pt x="2" y="11"/>
                    <a:pt x="9" y="12"/>
                  </a:cubicBezTo>
                  <a:cubicBezTo>
                    <a:pt x="9" y="14"/>
                    <a:pt x="9" y="15"/>
                    <a:pt x="9" y="16"/>
                  </a:cubicBezTo>
                  <a:cubicBezTo>
                    <a:pt x="9" y="18"/>
                    <a:pt x="10" y="20"/>
                    <a:pt x="12" y="20"/>
                  </a:cubicBezTo>
                  <a:cubicBezTo>
                    <a:pt x="13" y="20"/>
                    <a:pt x="15" y="17"/>
                    <a:pt x="15" y="16"/>
                  </a:cubicBezTo>
                  <a:cubicBezTo>
                    <a:pt x="15" y="14"/>
                    <a:pt x="4" y="3"/>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51"/>
            <p:cNvSpPr>
              <a:spLocks/>
            </p:cNvSpPr>
            <p:nvPr/>
          </p:nvSpPr>
          <p:spPr bwMode="auto">
            <a:xfrm>
              <a:off x="9183" y="3431"/>
              <a:ext cx="19" cy="26"/>
            </a:xfrm>
            <a:custGeom>
              <a:avLst/>
              <a:gdLst>
                <a:gd name="T0" fmla="*/ 0 w 8"/>
                <a:gd name="T1" fmla="*/ 0 h 11"/>
                <a:gd name="T2" fmla="*/ 8 w 8"/>
                <a:gd name="T3" fmla="*/ 11 h 11"/>
                <a:gd name="T4" fmla="*/ 8 w 8"/>
                <a:gd name="T5" fmla="*/ 8 h 11"/>
                <a:gd name="T6" fmla="*/ 0 w 8"/>
                <a:gd name="T7" fmla="*/ 0 h 11"/>
              </a:gdLst>
              <a:ahLst/>
              <a:cxnLst>
                <a:cxn ang="0">
                  <a:pos x="T0" y="T1"/>
                </a:cxn>
                <a:cxn ang="0">
                  <a:pos x="T2" y="T3"/>
                </a:cxn>
                <a:cxn ang="0">
                  <a:pos x="T4" y="T5"/>
                </a:cxn>
                <a:cxn ang="0">
                  <a:pos x="T6" y="T7"/>
                </a:cxn>
              </a:cxnLst>
              <a:rect l="0" t="0" r="r" b="b"/>
              <a:pathLst>
                <a:path w="8" h="11">
                  <a:moveTo>
                    <a:pt x="0" y="0"/>
                  </a:moveTo>
                  <a:cubicBezTo>
                    <a:pt x="0" y="3"/>
                    <a:pt x="3" y="11"/>
                    <a:pt x="8" y="11"/>
                  </a:cubicBezTo>
                  <a:cubicBezTo>
                    <a:pt x="8" y="10"/>
                    <a:pt x="8" y="9"/>
                    <a:pt x="8" y="8"/>
                  </a:cubicBezTo>
                  <a:cubicBezTo>
                    <a:pt x="8" y="4"/>
                    <a:pt x="4" y="3"/>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52"/>
            <p:cNvSpPr>
              <a:spLocks/>
            </p:cNvSpPr>
            <p:nvPr/>
          </p:nvSpPr>
          <p:spPr bwMode="auto">
            <a:xfrm>
              <a:off x="9129" y="3412"/>
              <a:ext cx="40" cy="19"/>
            </a:xfrm>
            <a:custGeom>
              <a:avLst/>
              <a:gdLst>
                <a:gd name="T0" fmla="*/ 0 w 17"/>
                <a:gd name="T1" fmla="*/ 0 h 8"/>
                <a:gd name="T2" fmla="*/ 15 w 17"/>
                <a:gd name="T3" fmla="*/ 8 h 8"/>
                <a:gd name="T4" fmla="*/ 17 w 17"/>
                <a:gd name="T5" fmla="*/ 7 h 8"/>
                <a:gd name="T6" fmla="*/ 0 w 17"/>
                <a:gd name="T7" fmla="*/ 0 h 8"/>
              </a:gdLst>
              <a:ahLst/>
              <a:cxnLst>
                <a:cxn ang="0">
                  <a:pos x="T0" y="T1"/>
                </a:cxn>
                <a:cxn ang="0">
                  <a:pos x="T2" y="T3"/>
                </a:cxn>
                <a:cxn ang="0">
                  <a:pos x="T4" y="T5"/>
                </a:cxn>
                <a:cxn ang="0">
                  <a:pos x="T6" y="T7"/>
                </a:cxn>
              </a:cxnLst>
              <a:rect l="0" t="0" r="r" b="b"/>
              <a:pathLst>
                <a:path w="17" h="8">
                  <a:moveTo>
                    <a:pt x="0" y="0"/>
                  </a:moveTo>
                  <a:cubicBezTo>
                    <a:pt x="0" y="6"/>
                    <a:pt x="8" y="8"/>
                    <a:pt x="15" y="8"/>
                  </a:cubicBezTo>
                  <a:cubicBezTo>
                    <a:pt x="15" y="8"/>
                    <a:pt x="17" y="7"/>
                    <a:pt x="17" y="7"/>
                  </a:cubicBezTo>
                  <a:cubicBezTo>
                    <a:pt x="14" y="2"/>
                    <a:pt x="8"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53"/>
            <p:cNvSpPr>
              <a:spLocks/>
            </p:cNvSpPr>
            <p:nvPr/>
          </p:nvSpPr>
          <p:spPr bwMode="auto">
            <a:xfrm>
              <a:off x="9133" y="3363"/>
              <a:ext cx="38" cy="40"/>
            </a:xfrm>
            <a:custGeom>
              <a:avLst/>
              <a:gdLst>
                <a:gd name="T0" fmla="*/ 0 w 16"/>
                <a:gd name="T1" fmla="*/ 0 h 17"/>
                <a:gd name="T2" fmla="*/ 16 w 16"/>
                <a:gd name="T3" fmla="*/ 17 h 17"/>
                <a:gd name="T4" fmla="*/ 0 w 16"/>
                <a:gd name="T5" fmla="*/ 0 h 17"/>
              </a:gdLst>
              <a:ahLst/>
              <a:cxnLst>
                <a:cxn ang="0">
                  <a:pos x="T0" y="T1"/>
                </a:cxn>
                <a:cxn ang="0">
                  <a:pos x="T2" y="T3"/>
                </a:cxn>
                <a:cxn ang="0">
                  <a:pos x="T4" y="T5"/>
                </a:cxn>
              </a:cxnLst>
              <a:rect l="0" t="0" r="r" b="b"/>
              <a:pathLst>
                <a:path w="16" h="17">
                  <a:moveTo>
                    <a:pt x="0" y="0"/>
                  </a:moveTo>
                  <a:cubicBezTo>
                    <a:pt x="1" y="4"/>
                    <a:pt x="10" y="17"/>
                    <a:pt x="16" y="17"/>
                  </a:cubicBezTo>
                  <a:cubicBezTo>
                    <a:pt x="13" y="9"/>
                    <a:pt x="8"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54"/>
            <p:cNvSpPr>
              <a:spLocks/>
            </p:cNvSpPr>
            <p:nvPr/>
          </p:nvSpPr>
          <p:spPr bwMode="auto">
            <a:xfrm>
              <a:off x="9058" y="3332"/>
              <a:ext cx="49" cy="28"/>
            </a:xfrm>
            <a:custGeom>
              <a:avLst/>
              <a:gdLst>
                <a:gd name="T0" fmla="*/ 2 w 21"/>
                <a:gd name="T1" fmla="*/ 0 h 12"/>
                <a:gd name="T2" fmla="*/ 1 w 21"/>
                <a:gd name="T3" fmla="*/ 2 h 12"/>
                <a:gd name="T4" fmla="*/ 0 w 21"/>
                <a:gd name="T5" fmla="*/ 2 h 12"/>
                <a:gd name="T6" fmla="*/ 17 w 21"/>
                <a:gd name="T7" fmla="*/ 12 h 12"/>
                <a:gd name="T8" fmla="*/ 21 w 21"/>
                <a:gd name="T9" fmla="*/ 11 h 12"/>
                <a:gd name="T10" fmla="*/ 2 w 21"/>
                <a:gd name="T11" fmla="*/ 0 h 12"/>
              </a:gdLst>
              <a:ahLst/>
              <a:cxnLst>
                <a:cxn ang="0">
                  <a:pos x="T0" y="T1"/>
                </a:cxn>
                <a:cxn ang="0">
                  <a:pos x="T2" y="T3"/>
                </a:cxn>
                <a:cxn ang="0">
                  <a:pos x="T4" y="T5"/>
                </a:cxn>
                <a:cxn ang="0">
                  <a:pos x="T6" y="T7"/>
                </a:cxn>
                <a:cxn ang="0">
                  <a:pos x="T8" y="T9"/>
                </a:cxn>
                <a:cxn ang="0">
                  <a:pos x="T10" y="T11"/>
                </a:cxn>
              </a:cxnLst>
              <a:rect l="0" t="0" r="r" b="b"/>
              <a:pathLst>
                <a:path w="21" h="12">
                  <a:moveTo>
                    <a:pt x="2" y="0"/>
                  </a:moveTo>
                  <a:cubicBezTo>
                    <a:pt x="1" y="2"/>
                    <a:pt x="1" y="2"/>
                    <a:pt x="1" y="2"/>
                  </a:cubicBezTo>
                  <a:cubicBezTo>
                    <a:pt x="0" y="2"/>
                    <a:pt x="0" y="2"/>
                    <a:pt x="0" y="2"/>
                  </a:cubicBezTo>
                  <a:cubicBezTo>
                    <a:pt x="0" y="8"/>
                    <a:pt x="12" y="12"/>
                    <a:pt x="17" y="12"/>
                  </a:cubicBezTo>
                  <a:cubicBezTo>
                    <a:pt x="18" y="12"/>
                    <a:pt x="20" y="12"/>
                    <a:pt x="21" y="11"/>
                  </a:cubicBezTo>
                  <a:cubicBezTo>
                    <a:pt x="18" y="6"/>
                    <a:pt x="7" y="3"/>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55"/>
            <p:cNvSpPr>
              <a:spLocks noEditPoints="1"/>
            </p:cNvSpPr>
            <p:nvPr/>
          </p:nvSpPr>
          <p:spPr bwMode="auto">
            <a:xfrm>
              <a:off x="9001" y="3301"/>
              <a:ext cx="31" cy="19"/>
            </a:xfrm>
            <a:custGeom>
              <a:avLst/>
              <a:gdLst>
                <a:gd name="T0" fmla="*/ 3 w 13"/>
                <a:gd name="T1" fmla="*/ 2 h 8"/>
                <a:gd name="T2" fmla="*/ 0 w 13"/>
                <a:gd name="T3" fmla="*/ 2 h 8"/>
                <a:gd name="T4" fmla="*/ 8 w 13"/>
                <a:gd name="T5" fmla="*/ 8 h 8"/>
                <a:gd name="T6" fmla="*/ 13 w 13"/>
                <a:gd name="T7" fmla="*/ 8 h 8"/>
                <a:gd name="T8" fmla="*/ 3 w 13"/>
                <a:gd name="T9" fmla="*/ 2 h 8"/>
                <a:gd name="T10" fmla="*/ 0 w 13"/>
                <a:gd name="T11" fmla="*/ 0 h 8"/>
                <a:gd name="T12" fmla="*/ 3 w 13"/>
                <a:gd name="T13" fmla="*/ 2 h 8"/>
                <a:gd name="T14" fmla="*/ 3 w 13"/>
                <a:gd name="T15" fmla="*/ 2 h 8"/>
                <a:gd name="T16" fmla="*/ 0 w 13"/>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8">
                  <a:moveTo>
                    <a:pt x="3" y="2"/>
                  </a:moveTo>
                  <a:cubicBezTo>
                    <a:pt x="3" y="2"/>
                    <a:pt x="1" y="2"/>
                    <a:pt x="0" y="2"/>
                  </a:cubicBezTo>
                  <a:cubicBezTo>
                    <a:pt x="8" y="8"/>
                    <a:pt x="8" y="8"/>
                    <a:pt x="8" y="8"/>
                  </a:cubicBezTo>
                  <a:cubicBezTo>
                    <a:pt x="13" y="8"/>
                    <a:pt x="13" y="8"/>
                    <a:pt x="13" y="8"/>
                  </a:cubicBezTo>
                  <a:cubicBezTo>
                    <a:pt x="10" y="4"/>
                    <a:pt x="7" y="4"/>
                    <a:pt x="3" y="2"/>
                  </a:cubicBezTo>
                  <a:moveTo>
                    <a:pt x="0" y="0"/>
                  </a:moveTo>
                  <a:cubicBezTo>
                    <a:pt x="1" y="1"/>
                    <a:pt x="2" y="1"/>
                    <a:pt x="3" y="2"/>
                  </a:cubicBezTo>
                  <a:cubicBezTo>
                    <a:pt x="3" y="2"/>
                    <a:pt x="3" y="2"/>
                    <a:pt x="3" y="2"/>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56"/>
            <p:cNvSpPr>
              <a:spLocks/>
            </p:cNvSpPr>
            <p:nvPr/>
          </p:nvSpPr>
          <p:spPr bwMode="auto">
            <a:xfrm>
              <a:off x="8573" y="4607"/>
              <a:ext cx="137" cy="130"/>
            </a:xfrm>
            <a:custGeom>
              <a:avLst/>
              <a:gdLst>
                <a:gd name="T0" fmla="*/ 52 w 58"/>
                <a:gd name="T1" fmla="*/ 0 h 55"/>
                <a:gd name="T2" fmla="*/ 29 w 58"/>
                <a:gd name="T3" fmla="*/ 5 h 55"/>
                <a:gd name="T4" fmla="*/ 7 w 58"/>
                <a:gd name="T5" fmla="*/ 2 h 55"/>
                <a:gd name="T6" fmla="*/ 0 w 58"/>
                <a:gd name="T7" fmla="*/ 5 h 55"/>
                <a:gd name="T8" fmla="*/ 33 w 58"/>
                <a:gd name="T9" fmla="*/ 55 h 55"/>
                <a:gd name="T10" fmla="*/ 58 w 58"/>
                <a:gd name="T11" fmla="*/ 16 h 55"/>
                <a:gd name="T12" fmla="*/ 52 w 58"/>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58" h="55">
                  <a:moveTo>
                    <a:pt x="52" y="0"/>
                  </a:moveTo>
                  <a:cubicBezTo>
                    <a:pt x="45" y="2"/>
                    <a:pt x="36" y="5"/>
                    <a:pt x="29" y="5"/>
                  </a:cubicBezTo>
                  <a:cubicBezTo>
                    <a:pt x="29" y="5"/>
                    <a:pt x="16" y="2"/>
                    <a:pt x="7" y="2"/>
                  </a:cubicBezTo>
                  <a:cubicBezTo>
                    <a:pt x="3" y="2"/>
                    <a:pt x="0" y="2"/>
                    <a:pt x="0" y="5"/>
                  </a:cubicBezTo>
                  <a:cubicBezTo>
                    <a:pt x="0" y="16"/>
                    <a:pt x="17" y="55"/>
                    <a:pt x="33" y="55"/>
                  </a:cubicBezTo>
                  <a:cubicBezTo>
                    <a:pt x="44" y="55"/>
                    <a:pt x="58" y="27"/>
                    <a:pt x="58" y="16"/>
                  </a:cubicBezTo>
                  <a:cubicBezTo>
                    <a:pt x="58" y="9"/>
                    <a:pt x="54" y="6"/>
                    <a:pt x="5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57"/>
            <p:cNvSpPr>
              <a:spLocks/>
            </p:cNvSpPr>
            <p:nvPr/>
          </p:nvSpPr>
          <p:spPr bwMode="auto">
            <a:xfrm>
              <a:off x="8691" y="4574"/>
              <a:ext cx="17" cy="21"/>
            </a:xfrm>
            <a:custGeom>
              <a:avLst/>
              <a:gdLst>
                <a:gd name="T0" fmla="*/ 7 w 7"/>
                <a:gd name="T1" fmla="*/ 0 h 9"/>
                <a:gd name="T2" fmla="*/ 4 w 7"/>
                <a:gd name="T3" fmla="*/ 0 h 9"/>
                <a:gd name="T4" fmla="*/ 0 w 7"/>
                <a:gd name="T5" fmla="*/ 0 h 9"/>
                <a:gd name="T6" fmla="*/ 5 w 7"/>
                <a:gd name="T7" fmla="*/ 9 h 9"/>
                <a:gd name="T8" fmla="*/ 7 w 7"/>
                <a:gd name="T9" fmla="*/ 0 h 9"/>
              </a:gdLst>
              <a:ahLst/>
              <a:cxnLst>
                <a:cxn ang="0">
                  <a:pos x="T0" y="T1"/>
                </a:cxn>
                <a:cxn ang="0">
                  <a:pos x="T2" y="T3"/>
                </a:cxn>
                <a:cxn ang="0">
                  <a:pos x="T4" y="T5"/>
                </a:cxn>
                <a:cxn ang="0">
                  <a:pos x="T6" y="T7"/>
                </a:cxn>
                <a:cxn ang="0">
                  <a:pos x="T8" y="T9"/>
                </a:cxn>
              </a:cxnLst>
              <a:rect l="0" t="0" r="r" b="b"/>
              <a:pathLst>
                <a:path w="7" h="9">
                  <a:moveTo>
                    <a:pt x="7" y="0"/>
                  </a:moveTo>
                  <a:cubicBezTo>
                    <a:pt x="6" y="0"/>
                    <a:pt x="5" y="0"/>
                    <a:pt x="4" y="0"/>
                  </a:cubicBezTo>
                  <a:cubicBezTo>
                    <a:pt x="3" y="0"/>
                    <a:pt x="1" y="0"/>
                    <a:pt x="0" y="0"/>
                  </a:cubicBezTo>
                  <a:cubicBezTo>
                    <a:pt x="0" y="4"/>
                    <a:pt x="1" y="7"/>
                    <a:pt x="5" y="9"/>
                  </a:cubicBezTo>
                  <a:cubicBezTo>
                    <a:pt x="6" y="6"/>
                    <a:pt x="7" y="5"/>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58"/>
            <p:cNvSpPr>
              <a:spLocks/>
            </p:cNvSpPr>
            <p:nvPr/>
          </p:nvSpPr>
          <p:spPr bwMode="auto">
            <a:xfrm>
              <a:off x="8285" y="4403"/>
              <a:ext cx="45" cy="15"/>
            </a:xfrm>
            <a:custGeom>
              <a:avLst/>
              <a:gdLst>
                <a:gd name="T0" fmla="*/ 10 w 19"/>
                <a:gd name="T1" fmla="*/ 0 h 6"/>
                <a:gd name="T2" fmla="*/ 0 w 19"/>
                <a:gd name="T3" fmla="*/ 3 h 6"/>
                <a:gd name="T4" fmla="*/ 9 w 19"/>
                <a:gd name="T5" fmla="*/ 6 h 6"/>
                <a:gd name="T6" fmla="*/ 19 w 19"/>
                <a:gd name="T7" fmla="*/ 3 h 6"/>
                <a:gd name="T8" fmla="*/ 10 w 19"/>
                <a:gd name="T9" fmla="*/ 0 h 6"/>
              </a:gdLst>
              <a:ahLst/>
              <a:cxnLst>
                <a:cxn ang="0">
                  <a:pos x="T0" y="T1"/>
                </a:cxn>
                <a:cxn ang="0">
                  <a:pos x="T2" y="T3"/>
                </a:cxn>
                <a:cxn ang="0">
                  <a:pos x="T4" y="T5"/>
                </a:cxn>
                <a:cxn ang="0">
                  <a:pos x="T6" y="T7"/>
                </a:cxn>
                <a:cxn ang="0">
                  <a:pos x="T8" y="T9"/>
                </a:cxn>
              </a:cxnLst>
              <a:rect l="0" t="0" r="r" b="b"/>
              <a:pathLst>
                <a:path w="19" h="6">
                  <a:moveTo>
                    <a:pt x="10" y="0"/>
                  </a:moveTo>
                  <a:cubicBezTo>
                    <a:pt x="8" y="0"/>
                    <a:pt x="5" y="1"/>
                    <a:pt x="0" y="3"/>
                  </a:cubicBezTo>
                  <a:cubicBezTo>
                    <a:pt x="3" y="5"/>
                    <a:pt x="6" y="6"/>
                    <a:pt x="9" y="6"/>
                  </a:cubicBezTo>
                  <a:cubicBezTo>
                    <a:pt x="12" y="6"/>
                    <a:pt x="16" y="5"/>
                    <a:pt x="19" y="3"/>
                  </a:cubicBezTo>
                  <a:cubicBezTo>
                    <a:pt x="15" y="1"/>
                    <a:pt x="13" y="0"/>
                    <a:pt x="1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59"/>
            <p:cNvSpPr>
              <a:spLocks/>
            </p:cNvSpPr>
            <p:nvPr/>
          </p:nvSpPr>
          <p:spPr bwMode="auto">
            <a:xfrm>
              <a:off x="8053" y="3476"/>
              <a:ext cx="50" cy="19"/>
            </a:xfrm>
            <a:custGeom>
              <a:avLst/>
              <a:gdLst>
                <a:gd name="T0" fmla="*/ 17 w 21"/>
                <a:gd name="T1" fmla="*/ 0 h 8"/>
                <a:gd name="T2" fmla="*/ 0 w 21"/>
                <a:gd name="T3" fmla="*/ 3 h 8"/>
                <a:gd name="T4" fmla="*/ 16 w 21"/>
                <a:gd name="T5" fmla="*/ 8 h 8"/>
                <a:gd name="T6" fmla="*/ 21 w 21"/>
                <a:gd name="T7" fmla="*/ 8 h 8"/>
                <a:gd name="T8" fmla="*/ 21 w 21"/>
                <a:gd name="T9" fmla="*/ 0 h 8"/>
                <a:gd name="T10" fmla="*/ 17 w 21"/>
                <a:gd name="T11" fmla="*/ 0 h 8"/>
              </a:gdLst>
              <a:ahLst/>
              <a:cxnLst>
                <a:cxn ang="0">
                  <a:pos x="T0" y="T1"/>
                </a:cxn>
                <a:cxn ang="0">
                  <a:pos x="T2" y="T3"/>
                </a:cxn>
                <a:cxn ang="0">
                  <a:pos x="T4" y="T5"/>
                </a:cxn>
                <a:cxn ang="0">
                  <a:pos x="T6" y="T7"/>
                </a:cxn>
                <a:cxn ang="0">
                  <a:pos x="T8" y="T9"/>
                </a:cxn>
                <a:cxn ang="0">
                  <a:pos x="T10" y="T11"/>
                </a:cxn>
              </a:cxnLst>
              <a:rect l="0" t="0" r="r" b="b"/>
              <a:pathLst>
                <a:path w="21" h="8">
                  <a:moveTo>
                    <a:pt x="17" y="0"/>
                  </a:moveTo>
                  <a:cubicBezTo>
                    <a:pt x="12" y="0"/>
                    <a:pt x="8" y="1"/>
                    <a:pt x="0" y="3"/>
                  </a:cubicBezTo>
                  <a:cubicBezTo>
                    <a:pt x="2" y="5"/>
                    <a:pt x="9" y="8"/>
                    <a:pt x="16" y="8"/>
                  </a:cubicBezTo>
                  <a:cubicBezTo>
                    <a:pt x="17" y="8"/>
                    <a:pt x="19" y="8"/>
                    <a:pt x="21" y="8"/>
                  </a:cubicBezTo>
                  <a:cubicBezTo>
                    <a:pt x="21" y="0"/>
                    <a:pt x="21" y="0"/>
                    <a:pt x="21" y="0"/>
                  </a:cubicBezTo>
                  <a:cubicBezTo>
                    <a:pt x="19" y="0"/>
                    <a:pt x="18" y="0"/>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60"/>
            <p:cNvSpPr>
              <a:spLocks/>
            </p:cNvSpPr>
            <p:nvPr/>
          </p:nvSpPr>
          <p:spPr bwMode="auto">
            <a:xfrm>
              <a:off x="7455" y="3457"/>
              <a:ext cx="1437" cy="1086"/>
            </a:xfrm>
            <a:custGeom>
              <a:avLst/>
              <a:gdLst>
                <a:gd name="T0" fmla="*/ 431 w 608"/>
                <a:gd name="T1" fmla="*/ 18 h 459"/>
                <a:gd name="T2" fmla="*/ 408 w 608"/>
                <a:gd name="T3" fmla="*/ 108 h 459"/>
                <a:gd name="T4" fmla="*/ 353 w 608"/>
                <a:gd name="T5" fmla="*/ 81 h 459"/>
                <a:gd name="T6" fmla="*/ 337 w 608"/>
                <a:gd name="T7" fmla="*/ 65 h 459"/>
                <a:gd name="T8" fmla="*/ 356 w 608"/>
                <a:gd name="T9" fmla="*/ 28 h 459"/>
                <a:gd name="T10" fmla="*/ 330 w 608"/>
                <a:gd name="T11" fmla="*/ 23 h 459"/>
                <a:gd name="T12" fmla="*/ 292 w 608"/>
                <a:gd name="T13" fmla="*/ 20 h 459"/>
                <a:gd name="T14" fmla="*/ 253 w 608"/>
                <a:gd name="T15" fmla="*/ 36 h 459"/>
                <a:gd name="T16" fmla="*/ 243 w 608"/>
                <a:gd name="T17" fmla="*/ 68 h 459"/>
                <a:gd name="T18" fmla="*/ 224 w 608"/>
                <a:gd name="T19" fmla="*/ 69 h 459"/>
                <a:gd name="T20" fmla="*/ 180 w 608"/>
                <a:gd name="T21" fmla="*/ 60 h 459"/>
                <a:gd name="T22" fmla="*/ 157 w 608"/>
                <a:gd name="T23" fmla="*/ 85 h 459"/>
                <a:gd name="T24" fmla="*/ 143 w 608"/>
                <a:gd name="T25" fmla="*/ 92 h 459"/>
                <a:gd name="T26" fmla="*/ 137 w 608"/>
                <a:gd name="T27" fmla="*/ 114 h 459"/>
                <a:gd name="T28" fmla="*/ 39 w 608"/>
                <a:gd name="T29" fmla="*/ 159 h 459"/>
                <a:gd name="T30" fmla="*/ 10 w 608"/>
                <a:gd name="T31" fmla="*/ 173 h 459"/>
                <a:gd name="T32" fmla="*/ 5 w 608"/>
                <a:gd name="T33" fmla="*/ 210 h 459"/>
                <a:gd name="T34" fmla="*/ 11 w 608"/>
                <a:gd name="T35" fmla="*/ 245 h 459"/>
                <a:gd name="T36" fmla="*/ 3 w 608"/>
                <a:gd name="T37" fmla="*/ 245 h 459"/>
                <a:gd name="T38" fmla="*/ 28 w 608"/>
                <a:gd name="T39" fmla="*/ 314 h 459"/>
                <a:gd name="T40" fmla="*/ 27 w 608"/>
                <a:gd name="T41" fmla="*/ 371 h 459"/>
                <a:gd name="T42" fmla="*/ 111 w 608"/>
                <a:gd name="T43" fmla="*/ 372 h 459"/>
                <a:gd name="T44" fmla="*/ 126 w 608"/>
                <a:gd name="T45" fmla="*/ 372 h 459"/>
                <a:gd name="T46" fmla="*/ 222 w 608"/>
                <a:gd name="T47" fmla="*/ 342 h 459"/>
                <a:gd name="T48" fmla="*/ 313 w 608"/>
                <a:gd name="T49" fmla="*/ 346 h 459"/>
                <a:gd name="T50" fmla="*/ 337 w 608"/>
                <a:gd name="T51" fmla="*/ 387 h 459"/>
                <a:gd name="T52" fmla="*/ 356 w 608"/>
                <a:gd name="T53" fmla="*/ 388 h 459"/>
                <a:gd name="T54" fmla="*/ 374 w 608"/>
                <a:gd name="T55" fmla="*/ 382 h 459"/>
                <a:gd name="T56" fmla="*/ 380 w 608"/>
                <a:gd name="T57" fmla="*/ 387 h 459"/>
                <a:gd name="T58" fmla="*/ 383 w 608"/>
                <a:gd name="T59" fmla="*/ 399 h 459"/>
                <a:gd name="T60" fmla="*/ 394 w 608"/>
                <a:gd name="T61" fmla="*/ 398 h 459"/>
                <a:gd name="T62" fmla="*/ 456 w 608"/>
                <a:gd name="T63" fmla="*/ 454 h 459"/>
                <a:gd name="T64" fmla="*/ 503 w 608"/>
                <a:gd name="T65" fmla="*/ 459 h 459"/>
                <a:gd name="T66" fmla="*/ 557 w 608"/>
                <a:gd name="T67" fmla="*/ 421 h 459"/>
                <a:gd name="T68" fmla="*/ 596 w 608"/>
                <a:gd name="T69" fmla="*/ 337 h 459"/>
                <a:gd name="T70" fmla="*/ 600 w 608"/>
                <a:gd name="T71" fmla="*/ 311 h 459"/>
                <a:gd name="T72" fmla="*/ 594 w 608"/>
                <a:gd name="T73" fmla="*/ 223 h 459"/>
                <a:gd name="T74" fmla="*/ 565 w 608"/>
                <a:gd name="T75" fmla="*/ 181 h 459"/>
                <a:gd name="T76" fmla="*/ 538 w 608"/>
                <a:gd name="T77" fmla="*/ 151 h 459"/>
                <a:gd name="T78" fmla="*/ 489 w 608"/>
                <a:gd name="T79" fmla="*/ 90 h 459"/>
                <a:gd name="T80" fmla="*/ 462 w 608"/>
                <a:gd name="T81" fmla="*/ 55 h 459"/>
                <a:gd name="T82" fmla="*/ 445 w 608"/>
                <a:gd name="T83"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08" h="459">
                  <a:moveTo>
                    <a:pt x="445" y="0"/>
                  </a:moveTo>
                  <a:cubicBezTo>
                    <a:pt x="436" y="4"/>
                    <a:pt x="439" y="11"/>
                    <a:pt x="431" y="18"/>
                  </a:cubicBezTo>
                  <a:cubicBezTo>
                    <a:pt x="431" y="65"/>
                    <a:pt x="431" y="65"/>
                    <a:pt x="431" y="65"/>
                  </a:cubicBezTo>
                  <a:cubicBezTo>
                    <a:pt x="428" y="77"/>
                    <a:pt x="425" y="108"/>
                    <a:pt x="408" y="108"/>
                  </a:cubicBezTo>
                  <a:cubicBezTo>
                    <a:pt x="398" y="108"/>
                    <a:pt x="396" y="97"/>
                    <a:pt x="388" y="94"/>
                  </a:cubicBezTo>
                  <a:cubicBezTo>
                    <a:pt x="375" y="89"/>
                    <a:pt x="367" y="86"/>
                    <a:pt x="353" y="81"/>
                  </a:cubicBezTo>
                  <a:cubicBezTo>
                    <a:pt x="351" y="81"/>
                    <a:pt x="351" y="73"/>
                    <a:pt x="348" y="70"/>
                  </a:cubicBezTo>
                  <a:cubicBezTo>
                    <a:pt x="345" y="68"/>
                    <a:pt x="337" y="69"/>
                    <a:pt x="337" y="65"/>
                  </a:cubicBezTo>
                  <a:cubicBezTo>
                    <a:pt x="344" y="39"/>
                    <a:pt x="344" y="39"/>
                    <a:pt x="344" y="39"/>
                  </a:cubicBezTo>
                  <a:cubicBezTo>
                    <a:pt x="348" y="36"/>
                    <a:pt x="356" y="35"/>
                    <a:pt x="356" y="28"/>
                  </a:cubicBezTo>
                  <a:cubicBezTo>
                    <a:pt x="356" y="24"/>
                    <a:pt x="348" y="19"/>
                    <a:pt x="345" y="19"/>
                  </a:cubicBezTo>
                  <a:cubicBezTo>
                    <a:pt x="339" y="19"/>
                    <a:pt x="337" y="23"/>
                    <a:pt x="330" y="23"/>
                  </a:cubicBezTo>
                  <a:cubicBezTo>
                    <a:pt x="311" y="23"/>
                    <a:pt x="301" y="16"/>
                    <a:pt x="283" y="8"/>
                  </a:cubicBezTo>
                  <a:cubicBezTo>
                    <a:pt x="284" y="14"/>
                    <a:pt x="289" y="16"/>
                    <a:pt x="292" y="20"/>
                  </a:cubicBezTo>
                  <a:cubicBezTo>
                    <a:pt x="291" y="21"/>
                    <a:pt x="286" y="24"/>
                    <a:pt x="283" y="24"/>
                  </a:cubicBezTo>
                  <a:cubicBezTo>
                    <a:pt x="274" y="24"/>
                    <a:pt x="253" y="29"/>
                    <a:pt x="253" y="36"/>
                  </a:cubicBezTo>
                  <a:cubicBezTo>
                    <a:pt x="253" y="44"/>
                    <a:pt x="245" y="47"/>
                    <a:pt x="245" y="55"/>
                  </a:cubicBezTo>
                  <a:cubicBezTo>
                    <a:pt x="245" y="59"/>
                    <a:pt x="246" y="63"/>
                    <a:pt x="243" y="68"/>
                  </a:cubicBezTo>
                  <a:cubicBezTo>
                    <a:pt x="242" y="67"/>
                    <a:pt x="238" y="64"/>
                    <a:pt x="235" y="64"/>
                  </a:cubicBezTo>
                  <a:cubicBezTo>
                    <a:pt x="231" y="64"/>
                    <a:pt x="226" y="66"/>
                    <a:pt x="224" y="69"/>
                  </a:cubicBezTo>
                  <a:cubicBezTo>
                    <a:pt x="223" y="60"/>
                    <a:pt x="217" y="49"/>
                    <a:pt x="208" y="49"/>
                  </a:cubicBezTo>
                  <a:cubicBezTo>
                    <a:pt x="197" y="49"/>
                    <a:pt x="194" y="60"/>
                    <a:pt x="180" y="60"/>
                  </a:cubicBezTo>
                  <a:cubicBezTo>
                    <a:pt x="179" y="72"/>
                    <a:pt x="168" y="74"/>
                    <a:pt x="168" y="89"/>
                  </a:cubicBezTo>
                  <a:cubicBezTo>
                    <a:pt x="164" y="89"/>
                    <a:pt x="161" y="87"/>
                    <a:pt x="157" y="85"/>
                  </a:cubicBezTo>
                  <a:cubicBezTo>
                    <a:pt x="154" y="91"/>
                    <a:pt x="157" y="98"/>
                    <a:pt x="151" y="102"/>
                  </a:cubicBezTo>
                  <a:cubicBezTo>
                    <a:pt x="149" y="98"/>
                    <a:pt x="146" y="96"/>
                    <a:pt x="143" y="92"/>
                  </a:cubicBezTo>
                  <a:cubicBezTo>
                    <a:pt x="138" y="94"/>
                    <a:pt x="137" y="100"/>
                    <a:pt x="137" y="105"/>
                  </a:cubicBezTo>
                  <a:cubicBezTo>
                    <a:pt x="137" y="108"/>
                    <a:pt x="137" y="111"/>
                    <a:pt x="137" y="114"/>
                  </a:cubicBezTo>
                  <a:cubicBezTo>
                    <a:pt x="137" y="132"/>
                    <a:pt x="93" y="147"/>
                    <a:pt x="74" y="150"/>
                  </a:cubicBezTo>
                  <a:cubicBezTo>
                    <a:pt x="64" y="151"/>
                    <a:pt x="45" y="152"/>
                    <a:pt x="39" y="159"/>
                  </a:cubicBezTo>
                  <a:cubicBezTo>
                    <a:pt x="33" y="164"/>
                    <a:pt x="21" y="178"/>
                    <a:pt x="11" y="179"/>
                  </a:cubicBezTo>
                  <a:cubicBezTo>
                    <a:pt x="11" y="177"/>
                    <a:pt x="11" y="175"/>
                    <a:pt x="10" y="173"/>
                  </a:cubicBezTo>
                  <a:cubicBezTo>
                    <a:pt x="8" y="174"/>
                    <a:pt x="5" y="176"/>
                    <a:pt x="5" y="180"/>
                  </a:cubicBezTo>
                  <a:cubicBezTo>
                    <a:pt x="5" y="194"/>
                    <a:pt x="5" y="195"/>
                    <a:pt x="5" y="210"/>
                  </a:cubicBezTo>
                  <a:cubicBezTo>
                    <a:pt x="5" y="224"/>
                    <a:pt x="11" y="230"/>
                    <a:pt x="11" y="238"/>
                  </a:cubicBezTo>
                  <a:cubicBezTo>
                    <a:pt x="11" y="240"/>
                    <a:pt x="12" y="243"/>
                    <a:pt x="11" y="245"/>
                  </a:cubicBezTo>
                  <a:cubicBezTo>
                    <a:pt x="9" y="243"/>
                    <a:pt x="7" y="240"/>
                    <a:pt x="6" y="238"/>
                  </a:cubicBezTo>
                  <a:cubicBezTo>
                    <a:pt x="5" y="240"/>
                    <a:pt x="4" y="243"/>
                    <a:pt x="3" y="245"/>
                  </a:cubicBezTo>
                  <a:cubicBezTo>
                    <a:pt x="0" y="253"/>
                    <a:pt x="11" y="255"/>
                    <a:pt x="14" y="263"/>
                  </a:cubicBezTo>
                  <a:cubicBezTo>
                    <a:pt x="20" y="284"/>
                    <a:pt x="22" y="291"/>
                    <a:pt x="28" y="314"/>
                  </a:cubicBezTo>
                  <a:cubicBezTo>
                    <a:pt x="31" y="324"/>
                    <a:pt x="39" y="332"/>
                    <a:pt x="39" y="348"/>
                  </a:cubicBezTo>
                  <a:cubicBezTo>
                    <a:pt x="39" y="360"/>
                    <a:pt x="27" y="364"/>
                    <a:pt x="27" y="371"/>
                  </a:cubicBezTo>
                  <a:cubicBezTo>
                    <a:pt x="27" y="379"/>
                    <a:pt x="52" y="390"/>
                    <a:pt x="61" y="390"/>
                  </a:cubicBezTo>
                  <a:cubicBezTo>
                    <a:pt x="85" y="390"/>
                    <a:pt x="93" y="372"/>
                    <a:pt x="111" y="372"/>
                  </a:cubicBezTo>
                  <a:cubicBezTo>
                    <a:pt x="115" y="372"/>
                    <a:pt x="117" y="371"/>
                    <a:pt x="120" y="371"/>
                  </a:cubicBezTo>
                  <a:cubicBezTo>
                    <a:pt x="121" y="371"/>
                    <a:pt x="123" y="371"/>
                    <a:pt x="126" y="372"/>
                  </a:cubicBezTo>
                  <a:cubicBezTo>
                    <a:pt x="138" y="372"/>
                    <a:pt x="147" y="370"/>
                    <a:pt x="158" y="369"/>
                  </a:cubicBezTo>
                  <a:cubicBezTo>
                    <a:pt x="162" y="342"/>
                    <a:pt x="195" y="351"/>
                    <a:pt x="222" y="342"/>
                  </a:cubicBezTo>
                  <a:cubicBezTo>
                    <a:pt x="234" y="339"/>
                    <a:pt x="237" y="330"/>
                    <a:pt x="256" y="330"/>
                  </a:cubicBezTo>
                  <a:cubicBezTo>
                    <a:pt x="274" y="330"/>
                    <a:pt x="305" y="336"/>
                    <a:pt x="313" y="346"/>
                  </a:cubicBezTo>
                  <a:cubicBezTo>
                    <a:pt x="318" y="352"/>
                    <a:pt x="329" y="378"/>
                    <a:pt x="333" y="378"/>
                  </a:cubicBezTo>
                  <a:cubicBezTo>
                    <a:pt x="333" y="378"/>
                    <a:pt x="331" y="387"/>
                    <a:pt x="337" y="387"/>
                  </a:cubicBezTo>
                  <a:cubicBezTo>
                    <a:pt x="348" y="387"/>
                    <a:pt x="361" y="360"/>
                    <a:pt x="371" y="350"/>
                  </a:cubicBezTo>
                  <a:cubicBezTo>
                    <a:pt x="371" y="358"/>
                    <a:pt x="369" y="386"/>
                    <a:pt x="356" y="388"/>
                  </a:cubicBezTo>
                  <a:cubicBezTo>
                    <a:pt x="356" y="391"/>
                    <a:pt x="358" y="394"/>
                    <a:pt x="361" y="394"/>
                  </a:cubicBezTo>
                  <a:cubicBezTo>
                    <a:pt x="369" y="394"/>
                    <a:pt x="369" y="384"/>
                    <a:pt x="374" y="382"/>
                  </a:cubicBezTo>
                  <a:cubicBezTo>
                    <a:pt x="374" y="380"/>
                    <a:pt x="375" y="378"/>
                    <a:pt x="375" y="377"/>
                  </a:cubicBezTo>
                  <a:cubicBezTo>
                    <a:pt x="377" y="379"/>
                    <a:pt x="380" y="381"/>
                    <a:pt x="380" y="387"/>
                  </a:cubicBezTo>
                  <a:cubicBezTo>
                    <a:pt x="380" y="393"/>
                    <a:pt x="378" y="396"/>
                    <a:pt x="377" y="399"/>
                  </a:cubicBezTo>
                  <a:cubicBezTo>
                    <a:pt x="383" y="399"/>
                    <a:pt x="383" y="399"/>
                    <a:pt x="383" y="399"/>
                  </a:cubicBezTo>
                  <a:cubicBezTo>
                    <a:pt x="387" y="398"/>
                    <a:pt x="390" y="397"/>
                    <a:pt x="394" y="395"/>
                  </a:cubicBezTo>
                  <a:cubicBezTo>
                    <a:pt x="394" y="396"/>
                    <a:pt x="394" y="398"/>
                    <a:pt x="394" y="398"/>
                  </a:cubicBezTo>
                  <a:cubicBezTo>
                    <a:pt x="395" y="405"/>
                    <a:pt x="402" y="411"/>
                    <a:pt x="402" y="419"/>
                  </a:cubicBezTo>
                  <a:cubicBezTo>
                    <a:pt x="402" y="441"/>
                    <a:pt x="435" y="454"/>
                    <a:pt x="456" y="454"/>
                  </a:cubicBezTo>
                  <a:cubicBezTo>
                    <a:pt x="469" y="454"/>
                    <a:pt x="465" y="444"/>
                    <a:pt x="477" y="443"/>
                  </a:cubicBezTo>
                  <a:cubicBezTo>
                    <a:pt x="478" y="446"/>
                    <a:pt x="499" y="458"/>
                    <a:pt x="503" y="459"/>
                  </a:cubicBezTo>
                  <a:cubicBezTo>
                    <a:pt x="508" y="433"/>
                    <a:pt x="551" y="444"/>
                    <a:pt x="557" y="420"/>
                  </a:cubicBezTo>
                  <a:cubicBezTo>
                    <a:pt x="557" y="421"/>
                    <a:pt x="557" y="421"/>
                    <a:pt x="557" y="421"/>
                  </a:cubicBezTo>
                  <a:cubicBezTo>
                    <a:pt x="557" y="403"/>
                    <a:pt x="568" y="386"/>
                    <a:pt x="572" y="374"/>
                  </a:cubicBezTo>
                  <a:cubicBezTo>
                    <a:pt x="577" y="357"/>
                    <a:pt x="587" y="351"/>
                    <a:pt x="596" y="337"/>
                  </a:cubicBezTo>
                  <a:cubicBezTo>
                    <a:pt x="599" y="332"/>
                    <a:pt x="597" y="330"/>
                    <a:pt x="600" y="326"/>
                  </a:cubicBezTo>
                  <a:cubicBezTo>
                    <a:pt x="600" y="311"/>
                    <a:pt x="600" y="311"/>
                    <a:pt x="600" y="311"/>
                  </a:cubicBezTo>
                  <a:cubicBezTo>
                    <a:pt x="605" y="306"/>
                    <a:pt x="608" y="290"/>
                    <a:pt x="608" y="279"/>
                  </a:cubicBezTo>
                  <a:cubicBezTo>
                    <a:pt x="608" y="263"/>
                    <a:pt x="603" y="234"/>
                    <a:pt x="594" y="223"/>
                  </a:cubicBezTo>
                  <a:cubicBezTo>
                    <a:pt x="595" y="221"/>
                    <a:pt x="595" y="221"/>
                    <a:pt x="595" y="221"/>
                  </a:cubicBezTo>
                  <a:cubicBezTo>
                    <a:pt x="585" y="211"/>
                    <a:pt x="565" y="202"/>
                    <a:pt x="565" y="181"/>
                  </a:cubicBezTo>
                  <a:cubicBezTo>
                    <a:pt x="558" y="181"/>
                    <a:pt x="549" y="181"/>
                    <a:pt x="547" y="174"/>
                  </a:cubicBezTo>
                  <a:cubicBezTo>
                    <a:pt x="545" y="167"/>
                    <a:pt x="544" y="157"/>
                    <a:pt x="538" y="151"/>
                  </a:cubicBezTo>
                  <a:cubicBezTo>
                    <a:pt x="529" y="142"/>
                    <a:pt x="506" y="137"/>
                    <a:pt x="502" y="124"/>
                  </a:cubicBezTo>
                  <a:cubicBezTo>
                    <a:pt x="498" y="111"/>
                    <a:pt x="493" y="104"/>
                    <a:pt x="489" y="90"/>
                  </a:cubicBezTo>
                  <a:cubicBezTo>
                    <a:pt x="486" y="82"/>
                    <a:pt x="486" y="65"/>
                    <a:pt x="480" y="60"/>
                  </a:cubicBezTo>
                  <a:cubicBezTo>
                    <a:pt x="478" y="59"/>
                    <a:pt x="468" y="56"/>
                    <a:pt x="462" y="55"/>
                  </a:cubicBezTo>
                  <a:cubicBezTo>
                    <a:pt x="456" y="50"/>
                    <a:pt x="459" y="41"/>
                    <a:pt x="457" y="34"/>
                  </a:cubicBezTo>
                  <a:cubicBezTo>
                    <a:pt x="454" y="23"/>
                    <a:pt x="447" y="14"/>
                    <a:pt x="44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61"/>
            <p:cNvSpPr>
              <a:spLocks/>
            </p:cNvSpPr>
            <p:nvPr/>
          </p:nvSpPr>
          <p:spPr bwMode="auto">
            <a:xfrm>
              <a:off x="9351" y="4607"/>
              <a:ext cx="269" cy="267"/>
            </a:xfrm>
            <a:custGeom>
              <a:avLst/>
              <a:gdLst>
                <a:gd name="T0" fmla="*/ 92 w 114"/>
                <a:gd name="T1" fmla="*/ 0 h 113"/>
                <a:gd name="T2" fmla="*/ 80 w 114"/>
                <a:gd name="T3" fmla="*/ 17 h 113"/>
                <a:gd name="T4" fmla="*/ 79 w 114"/>
                <a:gd name="T5" fmla="*/ 21 h 113"/>
                <a:gd name="T6" fmla="*/ 69 w 114"/>
                <a:gd name="T7" fmla="*/ 26 h 113"/>
                <a:gd name="T8" fmla="*/ 69 w 114"/>
                <a:gd name="T9" fmla="*/ 32 h 113"/>
                <a:gd name="T10" fmla="*/ 59 w 114"/>
                <a:gd name="T11" fmla="*/ 44 h 113"/>
                <a:gd name="T12" fmla="*/ 29 w 114"/>
                <a:gd name="T13" fmla="*/ 62 h 113"/>
                <a:gd name="T14" fmla="*/ 21 w 114"/>
                <a:gd name="T15" fmla="*/ 69 h 113"/>
                <a:gd name="T16" fmla="*/ 0 w 114"/>
                <a:gd name="T17" fmla="*/ 98 h 113"/>
                <a:gd name="T18" fmla="*/ 2 w 114"/>
                <a:gd name="T19" fmla="*/ 100 h 113"/>
                <a:gd name="T20" fmla="*/ 26 w 114"/>
                <a:gd name="T21" fmla="*/ 110 h 113"/>
                <a:gd name="T22" fmla="*/ 38 w 114"/>
                <a:gd name="T23" fmla="*/ 113 h 113"/>
                <a:gd name="T24" fmla="*/ 58 w 114"/>
                <a:gd name="T25" fmla="*/ 100 h 113"/>
                <a:gd name="T26" fmla="*/ 74 w 114"/>
                <a:gd name="T27" fmla="*/ 63 h 113"/>
                <a:gd name="T28" fmla="*/ 94 w 114"/>
                <a:gd name="T29" fmla="*/ 61 h 113"/>
                <a:gd name="T30" fmla="*/ 94 w 114"/>
                <a:gd name="T31" fmla="*/ 44 h 113"/>
                <a:gd name="T32" fmla="*/ 114 w 114"/>
                <a:gd name="T33" fmla="*/ 18 h 113"/>
                <a:gd name="T34" fmla="*/ 111 w 114"/>
                <a:gd name="T35" fmla="*/ 10 h 113"/>
                <a:gd name="T36" fmla="*/ 107 w 114"/>
                <a:gd name="T37" fmla="*/ 8 h 113"/>
                <a:gd name="T38" fmla="*/ 98 w 114"/>
                <a:gd name="T39" fmla="*/ 13 h 113"/>
                <a:gd name="T40" fmla="*/ 96 w 114"/>
                <a:gd name="T41" fmla="*/ 5 h 113"/>
                <a:gd name="T42" fmla="*/ 92 w 114"/>
                <a:gd name="T43"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 h="113">
                  <a:moveTo>
                    <a:pt x="92" y="0"/>
                  </a:moveTo>
                  <a:cubicBezTo>
                    <a:pt x="87" y="2"/>
                    <a:pt x="80" y="9"/>
                    <a:pt x="80" y="17"/>
                  </a:cubicBezTo>
                  <a:cubicBezTo>
                    <a:pt x="80" y="18"/>
                    <a:pt x="79" y="20"/>
                    <a:pt x="79" y="21"/>
                  </a:cubicBezTo>
                  <a:cubicBezTo>
                    <a:pt x="75" y="21"/>
                    <a:pt x="72" y="22"/>
                    <a:pt x="69" y="26"/>
                  </a:cubicBezTo>
                  <a:cubicBezTo>
                    <a:pt x="69" y="28"/>
                    <a:pt x="69" y="32"/>
                    <a:pt x="69" y="32"/>
                  </a:cubicBezTo>
                  <a:cubicBezTo>
                    <a:pt x="69" y="32"/>
                    <a:pt x="62" y="43"/>
                    <a:pt x="59" y="44"/>
                  </a:cubicBezTo>
                  <a:cubicBezTo>
                    <a:pt x="50" y="49"/>
                    <a:pt x="42" y="62"/>
                    <a:pt x="29" y="62"/>
                  </a:cubicBezTo>
                  <a:cubicBezTo>
                    <a:pt x="26" y="62"/>
                    <a:pt x="23" y="65"/>
                    <a:pt x="21" y="69"/>
                  </a:cubicBezTo>
                  <a:cubicBezTo>
                    <a:pt x="16" y="77"/>
                    <a:pt x="0" y="84"/>
                    <a:pt x="0" y="98"/>
                  </a:cubicBezTo>
                  <a:cubicBezTo>
                    <a:pt x="0" y="99"/>
                    <a:pt x="1" y="100"/>
                    <a:pt x="2" y="100"/>
                  </a:cubicBezTo>
                  <a:cubicBezTo>
                    <a:pt x="2" y="102"/>
                    <a:pt x="23" y="110"/>
                    <a:pt x="26" y="110"/>
                  </a:cubicBezTo>
                  <a:cubicBezTo>
                    <a:pt x="29" y="110"/>
                    <a:pt x="36" y="113"/>
                    <a:pt x="38" y="113"/>
                  </a:cubicBezTo>
                  <a:cubicBezTo>
                    <a:pt x="44" y="113"/>
                    <a:pt x="53" y="105"/>
                    <a:pt x="58" y="100"/>
                  </a:cubicBezTo>
                  <a:cubicBezTo>
                    <a:pt x="58" y="100"/>
                    <a:pt x="73" y="70"/>
                    <a:pt x="74" y="63"/>
                  </a:cubicBezTo>
                  <a:cubicBezTo>
                    <a:pt x="78" y="63"/>
                    <a:pt x="91" y="61"/>
                    <a:pt x="94" y="61"/>
                  </a:cubicBezTo>
                  <a:cubicBezTo>
                    <a:pt x="95" y="54"/>
                    <a:pt x="92" y="52"/>
                    <a:pt x="94" y="44"/>
                  </a:cubicBezTo>
                  <a:cubicBezTo>
                    <a:pt x="102" y="44"/>
                    <a:pt x="113" y="25"/>
                    <a:pt x="114" y="18"/>
                  </a:cubicBezTo>
                  <a:cubicBezTo>
                    <a:pt x="112" y="17"/>
                    <a:pt x="111" y="14"/>
                    <a:pt x="111" y="10"/>
                  </a:cubicBezTo>
                  <a:cubicBezTo>
                    <a:pt x="110" y="10"/>
                    <a:pt x="108" y="9"/>
                    <a:pt x="107" y="8"/>
                  </a:cubicBezTo>
                  <a:cubicBezTo>
                    <a:pt x="105" y="9"/>
                    <a:pt x="102" y="13"/>
                    <a:pt x="98" y="13"/>
                  </a:cubicBezTo>
                  <a:cubicBezTo>
                    <a:pt x="95" y="13"/>
                    <a:pt x="96" y="9"/>
                    <a:pt x="96" y="5"/>
                  </a:cubicBezTo>
                  <a:cubicBezTo>
                    <a:pt x="94" y="5"/>
                    <a:pt x="92" y="4"/>
                    <a:pt x="9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62"/>
            <p:cNvSpPr>
              <a:spLocks/>
            </p:cNvSpPr>
            <p:nvPr/>
          </p:nvSpPr>
          <p:spPr bwMode="auto">
            <a:xfrm>
              <a:off x="9571" y="4349"/>
              <a:ext cx="203" cy="296"/>
            </a:xfrm>
            <a:custGeom>
              <a:avLst/>
              <a:gdLst>
                <a:gd name="T0" fmla="*/ 0 w 86"/>
                <a:gd name="T1" fmla="*/ 0 h 125"/>
                <a:gd name="T2" fmla="*/ 23 w 86"/>
                <a:gd name="T3" fmla="*/ 32 h 125"/>
                <a:gd name="T4" fmla="*/ 21 w 86"/>
                <a:gd name="T5" fmla="*/ 38 h 125"/>
                <a:gd name="T6" fmla="*/ 27 w 86"/>
                <a:gd name="T7" fmla="*/ 48 h 125"/>
                <a:gd name="T8" fmla="*/ 27 w 86"/>
                <a:gd name="T9" fmla="*/ 47 h 125"/>
                <a:gd name="T10" fmla="*/ 29 w 86"/>
                <a:gd name="T11" fmla="*/ 58 h 125"/>
                <a:gd name="T12" fmla="*/ 23 w 86"/>
                <a:gd name="T13" fmla="*/ 78 h 125"/>
                <a:gd name="T14" fmla="*/ 16 w 86"/>
                <a:gd name="T15" fmla="*/ 87 h 125"/>
                <a:gd name="T16" fmla="*/ 35 w 86"/>
                <a:gd name="T17" fmla="*/ 103 h 125"/>
                <a:gd name="T18" fmla="*/ 29 w 86"/>
                <a:gd name="T19" fmla="*/ 118 h 125"/>
                <a:gd name="T20" fmla="*/ 37 w 86"/>
                <a:gd name="T21" fmla="*/ 125 h 125"/>
                <a:gd name="T22" fmla="*/ 56 w 86"/>
                <a:gd name="T23" fmla="*/ 106 h 125"/>
                <a:gd name="T24" fmla="*/ 64 w 86"/>
                <a:gd name="T25" fmla="*/ 96 h 125"/>
                <a:gd name="T26" fmla="*/ 61 w 86"/>
                <a:gd name="T27" fmla="*/ 91 h 125"/>
                <a:gd name="T28" fmla="*/ 72 w 86"/>
                <a:gd name="T29" fmla="*/ 84 h 125"/>
                <a:gd name="T30" fmla="*/ 74 w 86"/>
                <a:gd name="T31" fmla="*/ 82 h 125"/>
                <a:gd name="T32" fmla="*/ 76 w 86"/>
                <a:gd name="T33" fmla="*/ 85 h 125"/>
                <a:gd name="T34" fmla="*/ 86 w 86"/>
                <a:gd name="T35" fmla="*/ 58 h 125"/>
                <a:gd name="T36" fmla="*/ 82 w 86"/>
                <a:gd name="T37" fmla="*/ 55 h 125"/>
                <a:gd name="T38" fmla="*/ 64 w 86"/>
                <a:gd name="T39" fmla="*/ 60 h 125"/>
                <a:gd name="T40" fmla="*/ 45 w 86"/>
                <a:gd name="T41" fmla="*/ 39 h 125"/>
                <a:gd name="T42" fmla="*/ 41 w 86"/>
                <a:gd name="T43" fmla="*/ 39 h 125"/>
                <a:gd name="T44" fmla="*/ 37 w 86"/>
                <a:gd name="T45" fmla="*/ 44 h 125"/>
                <a:gd name="T46" fmla="*/ 33 w 86"/>
                <a:gd name="T47" fmla="*/ 44 h 125"/>
                <a:gd name="T48" fmla="*/ 25 w 86"/>
                <a:gd name="T49" fmla="*/ 27 h 125"/>
                <a:gd name="T50" fmla="*/ 27 w 86"/>
                <a:gd name="T51" fmla="*/ 23 h 125"/>
                <a:gd name="T52" fmla="*/ 20 w 86"/>
                <a:gd name="T53" fmla="*/ 15 h 125"/>
                <a:gd name="T54" fmla="*/ 0 w 86"/>
                <a:gd name="T5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6" h="125">
                  <a:moveTo>
                    <a:pt x="0" y="0"/>
                  </a:moveTo>
                  <a:cubicBezTo>
                    <a:pt x="3" y="13"/>
                    <a:pt x="11" y="30"/>
                    <a:pt x="23" y="32"/>
                  </a:cubicBezTo>
                  <a:cubicBezTo>
                    <a:pt x="22" y="34"/>
                    <a:pt x="21" y="36"/>
                    <a:pt x="21" y="38"/>
                  </a:cubicBezTo>
                  <a:cubicBezTo>
                    <a:pt x="21" y="42"/>
                    <a:pt x="26" y="44"/>
                    <a:pt x="27" y="48"/>
                  </a:cubicBezTo>
                  <a:cubicBezTo>
                    <a:pt x="27" y="47"/>
                    <a:pt x="27" y="47"/>
                    <a:pt x="27" y="47"/>
                  </a:cubicBezTo>
                  <a:cubicBezTo>
                    <a:pt x="28" y="50"/>
                    <a:pt x="29" y="55"/>
                    <a:pt x="29" y="58"/>
                  </a:cubicBezTo>
                  <a:cubicBezTo>
                    <a:pt x="29" y="66"/>
                    <a:pt x="28" y="73"/>
                    <a:pt x="23" y="78"/>
                  </a:cubicBezTo>
                  <a:cubicBezTo>
                    <a:pt x="20" y="81"/>
                    <a:pt x="16" y="82"/>
                    <a:pt x="16" y="87"/>
                  </a:cubicBezTo>
                  <a:cubicBezTo>
                    <a:pt x="16" y="96"/>
                    <a:pt x="35" y="92"/>
                    <a:pt x="35" y="103"/>
                  </a:cubicBezTo>
                  <a:cubicBezTo>
                    <a:pt x="35" y="109"/>
                    <a:pt x="29" y="112"/>
                    <a:pt x="29" y="118"/>
                  </a:cubicBezTo>
                  <a:cubicBezTo>
                    <a:pt x="29" y="122"/>
                    <a:pt x="32" y="125"/>
                    <a:pt x="37" y="125"/>
                  </a:cubicBezTo>
                  <a:cubicBezTo>
                    <a:pt x="48" y="125"/>
                    <a:pt x="51" y="114"/>
                    <a:pt x="56" y="106"/>
                  </a:cubicBezTo>
                  <a:cubicBezTo>
                    <a:pt x="57" y="105"/>
                    <a:pt x="64" y="99"/>
                    <a:pt x="64" y="96"/>
                  </a:cubicBezTo>
                  <a:cubicBezTo>
                    <a:pt x="64" y="94"/>
                    <a:pt x="61" y="92"/>
                    <a:pt x="61" y="91"/>
                  </a:cubicBezTo>
                  <a:cubicBezTo>
                    <a:pt x="61" y="86"/>
                    <a:pt x="67" y="85"/>
                    <a:pt x="72" y="84"/>
                  </a:cubicBezTo>
                  <a:cubicBezTo>
                    <a:pt x="73" y="84"/>
                    <a:pt x="73" y="82"/>
                    <a:pt x="74" y="82"/>
                  </a:cubicBezTo>
                  <a:cubicBezTo>
                    <a:pt x="76" y="85"/>
                    <a:pt x="76" y="85"/>
                    <a:pt x="76" y="85"/>
                  </a:cubicBezTo>
                  <a:cubicBezTo>
                    <a:pt x="81" y="77"/>
                    <a:pt x="79" y="66"/>
                    <a:pt x="86" y="58"/>
                  </a:cubicBezTo>
                  <a:cubicBezTo>
                    <a:pt x="85" y="57"/>
                    <a:pt x="84" y="55"/>
                    <a:pt x="82" y="55"/>
                  </a:cubicBezTo>
                  <a:cubicBezTo>
                    <a:pt x="74" y="55"/>
                    <a:pt x="74" y="60"/>
                    <a:pt x="64" y="60"/>
                  </a:cubicBezTo>
                  <a:cubicBezTo>
                    <a:pt x="51" y="60"/>
                    <a:pt x="45" y="53"/>
                    <a:pt x="45" y="39"/>
                  </a:cubicBezTo>
                  <a:cubicBezTo>
                    <a:pt x="44" y="39"/>
                    <a:pt x="42" y="39"/>
                    <a:pt x="41" y="39"/>
                  </a:cubicBezTo>
                  <a:cubicBezTo>
                    <a:pt x="39" y="39"/>
                    <a:pt x="37" y="41"/>
                    <a:pt x="37" y="44"/>
                  </a:cubicBezTo>
                  <a:cubicBezTo>
                    <a:pt x="33" y="44"/>
                    <a:pt x="33" y="44"/>
                    <a:pt x="33" y="44"/>
                  </a:cubicBezTo>
                  <a:cubicBezTo>
                    <a:pt x="31" y="41"/>
                    <a:pt x="25" y="30"/>
                    <a:pt x="25" y="27"/>
                  </a:cubicBezTo>
                  <a:cubicBezTo>
                    <a:pt x="25" y="26"/>
                    <a:pt x="26" y="25"/>
                    <a:pt x="27" y="23"/>
                  </a:cubicBezTo>
                  <a:cubicBezTo>
                    <a:pt x="23" y="22"/>
                    <a:pt x="23" y="18"/>
                    <a:pt x="20" y="15"/>
                  </a:cubicBezTo>
                  <a:cubicBezTo>
                    <a:pt x="15" y="10"/>
                    <a:pt x="6" y="9"/>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63"/>
            <p:cNvSpPr>
              <a:spLocks/>
            </p:cNvSpPr>
            <p:nvPr/>
          </p:nvSpPr>
          <p:spPr bwMode="auto">
            <a:xfrm>
              <a:off x="9724" y="3694"/>
              <a:ext cx="45" cy="31"/>
            </a:xfrm>
            <a:custGeom>
              <a:avLst/>
              <a:gdLst>
                <a:gd name="T0" fmla="*/ 12 w 19"/>
                <a:gd name="T1" fmla="*/ 0 h 13"/>
                <a:gd name="T2" fmla="*/ 0 w 19"/>
                <a:gd name="T3" fmla="*/ 10 h 13"/>
                <a:gd name="T4" fmla="*/ 11 w 19"/>
                <a:gd name="T5" fmla="*/ 13 h 13"/>
                <a:gd name="T6" fmla="*/ 15 w 19"/>
                <a:gd name="T7" fmla="*/ 13 h 13"/>
                <a:gd name="T8" fmla="*/ 19 w 19"/>
                <a:gd name="T9" fmla="*/ 11 h 13"/>
                <a:gd name="T10" fmla="*/ 19 w 19"/>
                <a:gd name="T11" fmla="*/ 5 h 13"/>
                <a:gd name="T12" fmla="*/ 12 w 19"/>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9" h="13">
                  <a:moveTo>
                    <a:pt x="12" y="0"/>
                  </a:moveTo>
                  <a:cubicBezTo>
                    <a:pt x="8" y="2"/>
                    <a:pt x="0" y="3"/>
                    <a:pt x="0" y="10"/>
                  </a:cubicBezTo>
                  <a:cubicBezTo>
                    <a:pt x="0" y="12"/>
                    <a:pt x="7" y="13"/>
                    <a:pt x="11" y="13"/>
                  </a:cubicBezTo>
                  <a:cubicBezTo>
                    <a:pt x="13" y="13"/>
                    <a:pt x="14" y="13"/>
                    <a:pt x="15" y="13"/>
                  </a:cubicBezTo>
                  <a:cubicBezTo>
                    <a:pt x="16" y="13"/>
                    <a:pt x="17" y="13"/>
                    <a:pt x="19" y="11"/>
                  </a:cubicBezTo>
                  <a:cubicBezTo>
                    <a:pt x="19" y="5"/>
                    <a:pt x="19" y="5"/>
                    <a:pt x="19" y="5"/>
                  </a:cubicBezTo>
                  <a:cubicBezTo>
                    <a:pt x="16" y="4"/>
                    <a:pt x="14" y="3"/>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64"/>
            <p:cNvSpPr>
              <a:spLocks/>
            </p:cNvSpPr>
            <p:nvPr/>
          </p:nvSpPr>
          <p:spPr bwMode="auto">
            <a:xfrm>
              <a:off x="9774" y="3658"/>
              <a:ext cx="40" cy="26"/>
            </a:xfrm>
            <a:custGeom>
              <a:avLst/>
              <a:gdLst>
                <a:gd name="T0" fmla="*/ 17 w 17"/>
                <a:gd name="T1" fmla="*/ 0 h 11"/>
                <a:gd name="T2" fmla="*/ 0 w 17"/>
                <a:gd name="T3" fmla="*/ 7 h 11"/>
                <a:gd name="T4" fmla="*/ 3 w 17"/>
                <a:gd name="T5" fmla="*/ 11 h 11"/>
                <a:gd name="T6" fmla="*/ 17 w 17"/>
                <a:gd name="T7" fmla="*/ 4 h 11"/>
                <a:gd name="T8" fmla="*/ 17 w 17"/>
                <a:gd name="T9" fmla="*/ 0 h 11"/>
              </a:gdLst>
              <a:ahLst/>
              <a:cxnLst>
                <a:cxn ang="0">
                  <a:pos x="T0" y="T1"/>
                </a:cxn>
                <a:cxn ang="0">
                  <a:pos x="T2" y="T3"/>
                </a:cxn>
                <a:cxn ang="0">
                  <a:pos x="T4" y="T5"/>
                </a:cxn>
                <a:cxn ang="0">
                  <a:pos x="T6" y="T7"/>
                </a:cxn>
                <a:cxn ang="0">
                  <a:pos x="T8" y="T9"/>
                </a:cxn>
              </a:cxnLst>
              <a:rect l="0" t="0" r="r" b="b"/>
              <a:pathLst>
                <a:path w="17" h="11">
                  <a:moveTo>
                    <a:pt x="17" y="0"/>
                  </a:moveTo>
                  <a:cubicBezTo>
                    <a:pt x="13" y="0"/>
                    <a:pt x="0" y="0"/>
                    <a:pt x="0" y="7"/>
                  </a:cubicBezTo>
                  <a:cubicBezTo>
                    <a:pt x="0" y="8"/>
                    <a:pt x="2" y="11"/>
                    <a:pt x="3" y="11"/>
                  </a:cubicBezTo>
                  <a:cubicBezTo>
                    <a:pt x="9" y="11"/>
                    <a:pt x="10" y="6"/>
                    <a:pt x="17" y="4"/>
                  </a:cubicBezTo>
                  <a:cubicBezTo>
                    <a:pt x="17" y="3"/>
                    <a:pt x="17" y="1"/>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65"/>
            <p:cNvSpPr>
              <a:spLocks/>
            </p:cNvSpPr>
            <p:nvPr/>
          </p:nvSpPr>
          <p:spPr bwMode="auto">
            <a:xfrm>
              <a:off x="7774" y="2719"/>
              <a:ext cx="163" cy="152"/>
            </a:xfrm>
            <a:custGeom>
              <a:avLst/>
              <a:gdLst>
                <a:gd name="T0" fmla="*/ 50 w 69"/>
                <a:gd name="T1" fmla="*/ 0 h 64"/>
                <a:gd name="T2" fmla="*/ 48 w 69"/>
                <a:gd name="T3" fmla="*/ 11 h 64"/>
                <a:gd name="T4" fmla="*/ 38 w 69"/>
                <a:gd name="T5" fmla="*/ 18 h 64"/>
                <a:gd name="T6" fmla="*/ 33 w 69"/>
                <a:gd name="T7" fmla="*/ 24 h 64"/>
                <a:gd name="T8" fmla="*/ 30 w 69"/>
                <a:gd name="T9" fmla="*/ 24 h 64"/>
                <a:gd name="T10" fmla="*/ 22 w 69"/>
                <a:gd name="T11" fmla="*/ 16 h 64"/>
                <a:gd name="T12" fmla="*/ 22 w 69"/>
                <a:gd name="T13" fmla="*/ 16 h 64"/>
                <a:gd name="T14" fmla="*/ 14 w 69"/>
                <a:gd name="T15" fmla="*/ 21 h 64"/>
                <a:gd name="T16" fmla="*/ 6 w 69"/>
                <a:gd name="T17" fmla="*/ 26 h 64"/>
                <a:gd name="T18" fmla="*/ 5 w 69"/>
                <a:gd name="T19" fmla="*/ 26 h 64"/>
                <a:gd name="T20" fmla="*/ 2 w 69"/>
                <a:gd name="T21" fmla="*/ 38 h 64"/>
                <a:gd name="T22" fmla="*/ 4 w 69"/>
                <a:gd name="T23" fmla="*/ 43 h 64"/>
                <a:gd name="T24" fmla="*/ 4 w 69"/>
                <a:gd name="T25" fmla="*/ 53 h 64"/>
                <a:gd name="T26" fmla="*/ 4 w 69"/>
                <a:gd name="T27" fmla="*/ 53 h 64"/>
                <a:gd name="T28" fmla="*/ 13 w 69"/>
                <a:gd name="T29" fmla="*/ 34 h 64"/>
                <a:gd name="T30" fmla="*/ 18 w 69"/>
                <a:gd name="T31" fmla="*/ 38 h 64"/>
                <a:gd name="T32" fmla="*/ 20 w 69"/>
                <a:gd name="T33" fmla="*/ 36 h 64"/>
                <a:gd name="T34" fmla="*/ 24 w 69"/>
                <a:gd name="T35" fmla="*/ 38 h 64"/>
                <a:gd name="T36" fmla="*/ 24 w 69"/>
                <a:gd name="T37" fmla="*/ 34 h 64"/>
                <a:gd name="T38" fmla="*/ 31 w 69"/>
                <a:gd name="T39" fmla="*/ 34 h 64"/>
                <a:gd name="T40" fmla="*/ 33 w 69"/>
                <a:gd name="T41" fmla="*/ 39 h 64"/>
                <a:gd name="T42" fmla="*/ 31 w 69"/>
                <a:gd name="T43" fmla="*/ 44 h 64"/>
                <a:gd name="T44" fmla="*/ 43 w 69"/>
                <a:gd name="T45" fmla="*/ 60 h 64"/>
                <a:gd name="T46" fmla="*/ 45 w 69"/>
                <a:gd name="T47" fmla="*/ 61 h 64"/>
                <a:gd name="T48" fmla="*/ 48 w 69"/>
                <a:gd name="T49" fmla="*/ 60 h 64"/>
                <a:gd name="T50" fmla="*/ 50 w 69"/>
                <a:gd name="T51" fmla="*/ 64 h 64"/>
                <a:gd name="T52" fmla="*/ 50 w 69"/>
                <a:gd name="T53" fmla="*/ 64 h 64"/>
                <a:gd name="T54" fmla="*/ 55 w 69"/>
                <a:gd name="T55" fmla="*/ 57 h 64"/>
                <a:gd name="T56" fmla="*/ 50 w 69"/>
                <a:gd name="T57" fmla="*/ 48 h 64"/>
                <a:gd name="T58" fmla="*/ 54 w 69"/>
                <a:gd name="T59" fmla="*/ 41 h 64"/>
                <a:gd name="T60" fmla="*/ 57 w 69"/>
                <a:gd name="T61" fmla="*/ 45 h 64"/>
                <a:gd name="T62" fmla="*/ 57 w 69"/>
                <a:gd name="T63" fmla="*/ 44 h 64"/>
                <a:gd name="T64" fmla="*/ 63 w 69"/>
                <a:gd name="T65" fmla="*/ 55 h 64"/>
                <a:gd name="T66" fmla="*/ 69 w 69"/>
                <a:gd name="T67" fmla="*/ 39 h 64"/>
                <a:gd name="T68" fmla="*/ 57 w 69"/>
                <a:gd name="T69" fmla="*/ 4 h 64"/>
                <a:gd name="T70" fmla="*/ 50 w 69"/>
                <a:gd name="T7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9" h="64">
                  <a:moveTo>
                    <a:pt x="50" y="0"/>
                  </a:moveTo>
                  <a:cubicBezTo>
                    <a:pt x="49" y="1"/>
                    <a:pt x="50" y="8"/>
                    <a:pt x="48" y="11"/>
                  </a:cubicBezTo>
                  <a:cubicBezTo>
                    <a:pt x="46" y="14"/>
                    <a:pt x="38" y="12"/>
                    <a:pt x="38" y="18"/>
                  </a:cubicBezTo>
                  <a:cubicBezTo>
                    <a:pt x="35" y="18"/>
                    <a:pt x="33" y="21"/>
                    <a:pt x="33" y="24"/>
                  </a:cubicBezTo>
                  <a:cubicBezTo>
                    <a:pt x="32" y="24"/>
                    <a:pt x="31" y="24"/>
                    <a:pt x="30" y="24"/>
                  </a:cubicBezTo>
                  <a:cubicBezTo>
                    <a:pt x="27" y="24"/>
                    <a:pt x="28" y="17"/>
                    <a:pt x="22" y="16"/>
                  </a:cubicBezTo>
                  <a:cubicBezTo>
                    <a:pt x="22" y="16"/>
                    <a:pt x="22" y="16"/>
                    <a:pt x="22" y="16"/>
                  </a:cubicBezTo>
                  <a:cubicBezTo>
                    <a:pt x="18" y="16"/>
                    <a:pt x="16" y="19"/>
                    <a:pt x="14" y="21"/>
                  </a:cubicBezTo>
                  <a:cubicBezTo>
                    <a:pt x="12" y="24"/>
                    <a:pt x="10" y="26"/>
                    <a:pt x="6" y="26"/>
                  </a:cubicBezTo>
                  <a:cubicBezTo>
                    <a:pt x="6" y="26"/>
                    <a:pt x="5" y="26"/>
                    <a:pt x="5" y="26"/>
                  </a:cubicBezTo>
                  <a:cubicBezTo>
                    <a:pt x="4" y="31"/>
                    <a:pt x="2" y="34"/>
                    <a:pt x="2" y="38"/>
                  </a:cubicBezTo>
                  <a:cubicBezTo>
                    <a:pt x="2" y="40"/>
                    <a:pt x="4" y="41"/>
                    <a:pt x="4" y="43"/>
                  </a:cubicBezTo>
                  <a:cubicBezTo>
                    <a:pt x="4" y="45"/>
                    <a:pt x="0" y="53"/>
                    <a:pt x="4" y="53"/>
                  </a:cubicBezTo>
                  <a:cubicBezTo>
                    <a:pt x="4" y="53"/>
                    <a:pt x="4" y="53"/>
                    <a:pt x="4" y="53"/>
                  </a:cubicBezTo>
                  <a:cubicBezTo>
                    <a:pt x="9" y="53"/>
                    <a:pt x="9" y="38"/>
                    <a:pt x="13" y="34"/>
                  </a:cubicBezTo>
                  <a:cubicBezTo>
                    <a:pt x="13" y="34"/>
                    <a:pt x="17" y="37"/>
                    <a:pt x="18" y="38"/>
                  </a:cubicBezTo>
                  <a:cubicBezTo>
                    <a:pt x="19" y="38"/>
                    <a:pt x="20" y="36"/>
                    <a:pt x="20" y="36"/>
                  </a:cubicBezTo>
                  <a:cubicBezTo>
                    <a:pt x="21" y="37"/>
                    <a:pt x="22" y="38"/>
                    <a:pt x="24" y="38"/>
                  </a:cubicBezTo>
                  <a:cubicBezTo>
                    <a:pt x="24" y="37"/>
                    <a:pt x="24" y="35"/>
                    <a:pt x="24" y="34"/>
                  </a:cubicBezTo>
                  <a:cubicBezTo>
                    <a:pt x="31" y="34"/>
                    <a:pt x="31" y="34"/>
                    <a:pt x="31" y="34"/>
                  </a:cubicBezTo>
                  <a:cubicBezTo>
                    <a:pt x="32" y="35"/>
                    <a:pt x="33" y="37"/>
                    <a:pt x="33" y="39"/>
                  </a:cubicBezTo>
                  <a:cubicBezTo>
                    <a:pt x="32" y="40"/>
                    <a:pt x="31" y="41"/>
                    <a:pt x="31" y="44"/>
                  </a:cubicBezTo>
                  <a:cubicBezTo>
                    <a:pt x="30" y="53"/>
                    <a:pt x="36" y="60"/>
                    <a:pt x="43" y="60"/>
                  </a:cubicBezTo>
                  <a:cubicBezTo>
                    <a:pt x="44" y="60"/>
                    <a:pt x="44" y="61"/>
                    <a:pt x="45" y="61"/>
                  </a:cubicBezTo>
                  <a:cubicBezTo>
                    <a:pt x="46" y="61"/>
                    <a:pt x="47" y="60"/>
                    <a:pt x="48" y="60"/>
                  </a:cubicBezTo>
                  <a:cubicBezTo>
                    <a:pt x="48" y="61"/>
                    <a:pt x="49" y="64"/>
                    <a:pt x="50" y="64"/>
                  </a:cubicBezTo>
                  <a:cubicBezTo>
                    <a:pt x="50" y="64"/>
                    <a:pt x="50" y="64"/>
                    <a:pt x="50" y="64"/>
                  </a:cubicBezTo>
                  <a:cubicBezTo>
                    <a:pt x="53" y="64"/>
                    <a:pt x="55" y="61"/>
                    <a:pt x="55" y="57"/>
                  </a:cubicBezTo>
                  <a:cubicBezTo>
                    <a:pt x="55" y="52"/>
                    <a:pt x="50" y="51"/>
                    <a:pt x="50" y="48"/>
                  </a:cubicBezTo>
                  <a:cubicBezTo>
                    <a:pt x="50" y="45"/>
                    <a:pt x="52" y="44"/>
                    <a:pt x="54" y="41"/>
                  </a:cubicBezTo>
                  <a:cubicBezTo>
                    <a:pt x="55" y="43"/>
                    <a:pt x="57" y="44"/>
                    <a:pt x="57" y="45"/>
                  </a:cubicBezTo>
                  <a:cubicBezTo>
                    <a:pt x="57" y="44"/>
                    <a:pt x="57" y="44"/>
                    <a:pt x="57" y="44"/>
                  </a:cubicBezTo>
                  <a:cubicBezTo>
                    <a:pt x="58" y="47"/>
                    <a:pt x="61" y="54"/>
                    <a:pt x="63" y="55"/>
                  </a:cubicBezTo>
                  <a:cubicBezTo>
                    <a:pt x="63" y="47"/>
                    <a:pt x="69" y="44"/>
                    <a:pt x="69" y="39"/>
                  </a:cubicBezTo>
                  <a:cubicBezTo>
                    <a:pt x="69" y="35"/>
                    <a:pt x="61" y="8"/>
                    <a:pt x="57" y="4"/>
                  </a:cubicBezTo>
                  <a:cubicBezTo>
                    <a:pt x="55" y="2"/>
                    <a:pt x="53" y="0"/>
                    <a:pt x="5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66"/>
            <p:cNvSpPr>
              <a:spLocks/>
            </p:cNvSpPr>
            <p:nvPr/>
          </p:nvSpPr>
          <p:spPr bwMode="auto">
            <a:xfrm>
              <a:off x="7625" y="2679"/>
              <a:ext cx="81" cy="83"/>
            </a:xfrm>
            <a:custGeom>
              <a:avLst/>
              <a:gdLst>
                <a:gd name="T0" fmla="*/ 30 w 34"/>
                <a:gd name="T1" fmla="*/ 0 h 35"/>
                <a:gd name="T2" fmla="*/ 27 w 34"/>
                <a:gd name="T3" fmla="*/ 6 h 35"/>
                <a:gd name="T4" fmla="*/ 0 w 34"/>
                <a:gd name="T5" fmla="*/ 35 h 35"/>
                <a:gd name="T6" fmla="*/ 3 w 34"/>
                <a:gd name="T7" fmla="*/ 35 h 35"/>
                <a:gd name="T8" fmla="*/ 21 w 34"/>
                <a:gd name="T9" fmla="*/ 15 h 35"/>
                <a:gd name="T10" fmla="*/ 21 w 34"/>
                <a:gd name="T11" fmla="*/ 15 h 35"/>
                <a:gd name="T12" fmla="*/ 29 w 34"/>
                <a:gd name="T13" fmla="*/ 10 h 35"/>
                <a:gd name="T14" fmla="*/ 29 w 34"/>
                <a:gd name="T15" fmla="*/ 10 h 35"/>
                <a:gd name="T16" fmla="*/ 34 w 34"/>
                <a:gd name="T17" fmla="*/ 8 h 35"/>
                <a:gd name="T18" fmla="*/ 30 w 34"/>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5">
                  <a:moveTo>
                    <a:pt x="30" y="0"/>
                  </a:moveTo>
                  <a:cubicBezTo>
                    <a:pt x="28" y="2"/>
                    <a:pt x="28" y="4"/>
                    <a:pt x="27" y="6"/>
                  </a:cubicBezTo>
                  <a:cubicBezTo>
                    <a:pt x="22" y="16"/>
                    <a:pt x="5" y="21"/>
                    <a:pt x="0" y="35"/>
                  </a:cubicBezTo>
                  <a:cubicBezTo>
                    <a:pt x="3" y="35"/>
                    <a:pt x="3" y="35"/>
                    <a:pt x="3" y="35"/>
                  </a:cubicBezTo>
                  <a:cubicBezTo>
                    <a:pt x="9" y="32"/>
                    <a:pt x="19" y="26"/>
                    <a:pt x="21" y="15"/>
                  </a:cubicBezTo>
                  <a:cubicBezTo>
                    <a:pt x="21" y="15"/>
                    <a:pt x="21" y="15"/>
                    <a:pt x="21" y="15"/>
                  </a:cubicBezTo>
                  <a:cubicBezTo>
                    <a:pt x="25" y="15"/>
                    <a:pt x="28" y="14"/>
                    <a:pt x="29" y="10"/>
                  </a:cubicBezTo>
                  <a:cubicBezTo>
                    <a:pt x="29" y="10"/>
                    <a:pt x="29" y="10"/>
                    <a:pt x="29" y="10"/>
                  </a:cubicBezTo>
                  <a:cubicBezTo>
                    <a:pt x="31" y="10"/>
                    <a:pt x="32" y="9"/>
                    <a:pt x="34" y="8"/>
                  </a:cubicBezTo>
                  <a:cubicBezTo>
                    <a:pt x="32" y="6"/>
                    <a:pt x="30" y="5"/>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67"/>
            <p:cNvSpPr>
              <a:spLocks/>
            </p:cNvSpPr>
            <p:nvPr/>
          </p:nvSpPr>
          <p:spPr bwMode="auto">
            <a:xfrm>
              <a:off x="7684" y="2407"/>
              <a:ext cx="154" cy="218"/>
            </a:xfrm>
            <a:custGeom>
              <a:avLst/>
              <a:gdLst>
                <a:gd name="T0" fmla="*/ 11 w 65"/>
                <a:gd name="T1" fmla="*/ 0 h 92"/>
                <a:gd name="T2" fmla="*/ 6 w 65"/>
                <a:gd name="T3" fmla="*/ 9 h 92"/>
                <a:gd name="T4" fmla="*/ 8 w 65"/>
                <a:gd name="T5" fmla="*/ 24 h 92"/>
                <a:gd name="T6" fmla="*/ 5 w 65"/>
                <a:gd name="T7" fmla="*/ 37 h 92"/>
                <a:gd name="T8" fmla="*/ 4 w 65"/>
                <a:gd name="T9" fmla="*/ 37 h 92"/>
                <a:gd name="T10" fmla="*/ 2 w 65"/>
                <a:gd name="T11" fmla="*/ 53 h 92"/>
                <a:gd name="T12" fmla="*/ 12 w 65"/>
                <a:gd name="T13" fmla="*/ 62 h 92"/>
                <a:gd name="T14" fmla="*/ 12 w 65"/>
                <a:gd name="T15" fmla="*/ 62 h 92"/>
                <a:gd name="T16" fmla="*/ 16 w 65"/>
                <a:gd name="T17" fmla="*/ 59 h 92"/>
                <a:gd name="T18" fmla="*/ 19 w 65"/>
                <a:gd name="T19" fmla="*/ 59 h 92"/>
                <a:gd name="T20" fmla="*/ 19 w 65"/>
                <a:gd name="T21" fmla="*/ 63 h 92"/>
                <a:gd name="T22" fmla="*/ 16 w 65"/>
                <a:gd name="T23" fmla="*/ 68 h 92"/>
                <a:gd name="T24" fmla="*/ 23 w 65"/>
                <a:gd name="T25" fmla="*/ 75 h 92"/>
                <a:gd name="T26" fmla="*/ 23 w 65"/>
                <a:gd name="T27" fmla="*/ 75 h 92"/>
                <a:gd name="T28" fmla="*/ 27 w 65"/>
                <a:gd name="T29" fmla="*/ 73 h 92"/>
                <a:gd name="T30" fmla="*/ 30 w 65"/>
                <a:gd name="T31" fmla="*/ 72 h 92"/>
                <a:gd name="T32" fmla="*/ 30 w 65"/>
                <a:gd name="T33" fmla="*/ 72 h 92"/>
                <a:gd name="T34" fmla="*/ 44 w 65"/>
                <a:gd name="T35" fmla="*/ 82 h 92"/>
                <a:gd name="T36" fmla="*/ 44 w 65"/>
                <a:gd name="T37" fmla="*/ 74 h 92"/>
                <a:gd name="T38" fmla="*/ 61 w 65"/>
                <a:gd name="T39" fmla="*/ 88 h 92"/>
                <a:gd name="T40" fmla="*/ 63 w 65"/>
                <a:gd name="T41" fmla="*/ 92 h 92"/>
                <a:gd name="T42" fmla="*/ 63 w 65"/>
                <a:gd name="T43" fmla="*/ 92 h 92"/>
                <a:gd name="T44" fmla="*/ 65 w 65"/>
                <a:gd name="T45" fmla="*/ 89 h 92"/>
                <a:gd name="T46" fmla="*/ 65 w 65"/>
                <a:gd name="T47" fmla="*/ 85 h 92"/>
                <a:gd name="T48" fmla="*/ 59 w 65"/>
                <a:gd name="T49" fmla="*/ 80 h 92"/>
                <a:gd name="T50" fmla="*/ 57 w 65"/>
                <a:gd name="T51" fmla="*/ 80 h 92"/>
                <a:gd name="T52" fmla="*/ 56 w 65"/>
                <a:gd name="T53" fmla="*/ 79 h 92"/>
                <a:gd name="T54" fmla="*/ 59 w 65"/>
                <a:gd name="T55" fmla="*/ 74 h 92"/>
                <a:gd name="T56" fmla="*/ 56 w 65"/>
                <a:gd name="T57" fmla="*/ 73 h 92"/>
                <a:gd name="T58" fmla="*/ 56 w 65"/>
                <a:gd name="T59" fmla="*/ 73 h 92"/>
                <a:gd name="T60" fmla="*/ 54 w 65"/>
                <a:gd name="T61" fmla="*/ 75 h 92"/>
                <a:gd name="T62" fmla="*/ 52 w 65"/>
                <a:gd name="T63" fmla="*/ 76 h 92"/>
                <a:gd name="T64" fmla="*/ 52 w 65"/>
                <a:gd name="T65" fmla="*/ 76 h 92"/>
                <a:gd name="T66" fmla="*/ 42 w 65"/>
                <a:gd name="T67" fmla="*/ 65 h 92"/>
                <a:gd name="T68" fmla="*/ 42 w 65"/>
                <a:gd name="T69" fmla="*/ 65 h 92"/>
                <a:gd name="T70" fmla="*/ 36 w 65"/>
                <a:gd name="T71" fmla="*/ 69 h 92"/>
                <a:gd name="T72" fmla="*/ 36 w 65"/>
                <a:gd name="T73" fmla="*/ 71 h 92"/>
                <a:gd name="T74" fmla="*/ 25 w 65"/>
                <a:gd name="T75" fmla="*/ 50 h 92"/>
                <a:gd name="T76" fmla="*/ 34 w 65"/>
                <a:gd name="T77" fmla="*/ 30 h 92"/>
                <a:gd name="T78" fmla="*/ 28 w 65"/>
                <a:gd name="T79" fmla="*/ 9 h 92"/>
                <a:gd name="T80" fmla="*/ 27 w 65"/>
                <a:gd name="T81" fmla="*/ 6 h 92"/>
                <a:gd name="T82" fmla="*/ 26 w 65"/>
                <a:gd name="T83" fmla="*/ 4 h 92"/>
                <a:gd name="T84" fmla="*/ 20 w 65"/>
                <a:gd name="T85" fmla="*/ 8 h 92"/>
                <a:gd name="T86" fmla="*/ 19 w 65"/>
                <a:gd name="T87" fmla="*/ 8 h 92"/>
                <a:gd name="T88" fmla="*/ 11 w 65"/>
                <a:gd name="T89" fmla="*/ 0 h 92"/>
                <a:gd name="T90" fmla="*/ 11 w 65"/>
                <a:gd name="T91"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 h="92">
                  <a:moveTo>
                    <a:pt x="11" y="0"/>
                  </a:moveTo>
                  <a:cubicBezTo>
                    <a:pt x="7" y="0"/>
                    <a:pt x="6" y="4"/>
                    <a:pt x="6" y="9"/>
                  </a:cubicBezTo>
                  <a:cubicBezTo>
                    <a:pt x="6" y="14"/>
                    <a:pt x="8" y="18"/>
                    <a:pt x="8" y="24"/>
                  </a:cubicBezTo>
                  <a:cubicBezTo>
                    <a:pt x="8" y="28"/>
                    <a:pt x="7" y="34"/>
                    <a:pt x="5" y="37"/>
                  </a:cubicBezTo>
                  <a:cubicBezTo>
                    <a:pt x="5" y="37"/>
                    <a:pt x="5" y="37"/>
                    <a:pt x="4" y="37"/>
                  </a:cubicBezTo>
                  <a:cubicBezTo>
                    <a:pt x="0" y="37"/>
                    <a:pt x="2" y="46"/>
                    <a:pt x="2" y="53"/>
                  </a:cubicBezTo>
                  <a:cubicBezTo>
                    <a:pt x="2" y="56"/>
                    <a:pt x="10" y="62"/>
                    <a:pt x="12" y="62"/>
                  </a:cubicBezTo>
                  <a:cubicBezTo>
                    <a:pt x="12" y="62"/>
                    <a:pt x="12" y="62"/>
                    <a:pt x="12" y="62"/>
                  </a:cubicBezTo>
                  <a:cubicBezTo>
                    <a:pt x="14" y="62"/>
                    <a:pt x="15" y="60"/>
                    <a:pt x="16" y="59"/>
                  </a:cubicBezTo>
                  <a:cubicBezTo>
                    <a:pt x="19" y="59"/>
                    <a:pt x="19" y="59"/>
                    <a:pt x="19" y="59"/>
                  </a:cubicBezTo>
                  <a:cubicBezTo>
                    <a:pt x="19" y="63"/>
                    <a:pt x="19" y="63"/>
                    <a:pt x="19" y="63"/>
                  </a:cubicBezTo>
                  <a:cubicBezTo>
                    <a:pt x="18" y="64"/>
                    <a:pt x="16" y="65"/>
                    <a:pt x="16" y="68"/>
                  </a:cubicBezTo>
                  <a:cubicBezTo>
                    <a:pt x="16" y="70"/>
                    <a:pt x="19" y="75"/>
                    <a:pt x="23" y="75"/>
                  </a:cubicBezTo>
                  <a:cubicBezTo>
                    <a:pt x="23" y="75"/>
                    <a:pt x="23" y="75"/>
                    <a:pt x="23" y="75"/>
                  </a:cubicBezTo>
                  <a:cubicBezTo>
                    <a:pt x="24" y="75"/>
                    <a:pt x="25" y="74"/>
                    <a:pt x="27" y="73"/>
                  </a:cubicBezTo>
                  <a:cubicBezTo>
                    <a:pt x="28" y="73"/>
                    <a:pt x="29" y="72"/>
                    <a:pt x="30" y="72"/>
                  </a:cubicBezTo>
                  <a:cubicBezTo>
                    <a:pt x="30" y="72"/>
                    <a:pt x="30" y="72"/>
                    <a:pt x="30" y="72"/>
                  </a:cubicBezTo>
                  <a:cubicBezTo>
                    <a:pt x="37" y="72"/>
                    <a:pt x="37" y="82"/>
                    <a:pt x="44" y="82"/>
                  </a:cubicBezTo>
                  <a:cubicBezTo>
                    <a:pt x="43" y="79"/>
                    <a:pt x="41" y="77"/>
                    <a:pt x="44" y="74"/>
                  </a:cubicBezTo>
                  <a:cubicBezTo>
                    <a:pt x="47" y="78"/>
                    <a:pt x="58" y="82"/>
                    <a:pt x="61" y="88"/>
                  </a:cubicBezTo>
                  <a:cubicBezTo>
                    <a:pt x="61" y="89"/>
                    <a:pt x="62" y="92"/>
                    <a:pt x="63" y="92"/>
                  </a:cubicBezTo>
                  <a:cubicBezTo>
                    <a:pt x="63" y="92"/>
                    <a:pt x="63" y="92"/>
                    <a:pt x="63" y="92"/>
                  </a:cubicBezTo>
                  <a:cubicBezTo>
                    <a:pt x="64" y="92"/>
                    <a:pt x="65" y="90"/>
                    <a:pt x="65" y="89"/>
                  </a:cubicBezTo>
                  <a:cubicBezTo>
                    <a:pt x="65" y="87"/>
                    <a:pt x="65" y="87"/>
                    <a:pt x="65" y="85"/>
                  </a:cubicBezTo>
                  <a:cubicBezTo>
                    <a:pt x="62" y="85"/>
                    <a:pt x="59" y="83"/>
                    <a:pt x="59" y="80"/>
                  </a:cubicBezTo>
                  <a:cubicBezTo>
                    <a:pt x="59" y="80"/>
                    <a:pt x="58" y="80"/>
                    <a:pt x="57" y="80"/>
                  </a:cubicBezTo>
                  <a:cubicBezTo>
                    <a:pt x="56" y="80"/>
                    <a:pt x="56" y="80"/>
                    <a:pt x="56" y="79"/>
                  </a:cubicBezTo>
                  <a:cubicBezTo>
                    <a:pt x="56" y="77"/>
                    <a:pt x="58" y="77"/>
                    <a:pt x="59" y="74"/>
                  </a:cubicBezTo>
                  <a:cubicBezTo>
                    <a:pt x="58" y="74"/>
                    <a:pt x="57" y="73"/>
                    <a:pt x="56" y="73"/>
                  </a:cubicBezTo>
                  <a:cubicBezTo>
                    <a:pt x="56" y="73"/>
                    <a:pt x="56" y="73"/>
                    <a:pt x="56" y="73"/>
                  </a:cubicBezTo>
                  <a:cubicBezTo>
                    <a:pt x="55" y="73"/>
                    <a:pt x="54" y="74"/>
                    <a:pt x="54" y="75"/>
                  </a:cubicBezTo>
                  <a:cubicBezTo>
                    <a:pt x="53" y="75"/>
                    <a:pt x="53" y="76"/>
                    <a:pt x="52" y="76"/>
                  </a:cubicBezTo>
                  <a:cubicBezTo>
                    <a:pt x="52" y="76"/>
                    <a:pt x="52" y="76"/>
                    <a:pt x="52" y="76"/>
                  </a:cubicBezTo>
                  <a:cubicBezTo>
                    <a:pt x="49" y="76"/>
                    <a:pt x="47" y="66"/>
                    <a:pt x="42" y="65"/>
                  </a:cubicBezTo>
                  <a:cubicBezTo>
                    <a:pt x="42" y="65"/>
                    <a:pt x="42" y="65"/>
                    <a:pt x="42" y="65"/>
                  </a:cubicBezTo>
                  <a:cubicBezTo>
                    <a:pt x="39" y="65"/>
                    <a:pt x="36" y="67"/>
                    <a:pt x="36" y="69"/>
                  </a:cubicBezTo>
                  <a:cubicBezTo>
                    <a:pt x="36" y="69"/>
                    <a:pt x="36" y="71"/>
                    <a:pt x="36" y="71"/>
                  </a:cubicBezTo>
                  <a:cubicBezTo>
                    <a:pt x="31" y="69"/>
                    <a:pt x="24" y="57"/>
                    <a:pt x="25" y="50"/>
                  </a:cubicBezTo>
                  <a:cubicBezTo>
                    <a:pt x="25" y="41"/>
                    <a:pt x="33" y="40"/>
                    <a:pt x="34" y="30"/>
                  </a:cubicBezTo>
                  <a:cubicBezTo>
                    <a:pt x="34" y="22"/>
                    <a:pt x="28" y="15"/>
                    <a:pt x="28" y="9"/>
                  </a:cubicBezTo>
                  <a:cubicBezTo>
                    <a:pt x="28" y="8"/>
                    <a:pt x="27" y="7"/>
                    <a:pt x="27" y="6"/>
                  </a:cubicBezTo>
                  <a:cubicBezTo>
                    <a:pt x="27" y="5"/>
                    <a:pt x="26" y="4"/>
                    <a:pt x="26" y="4"/>
                  </a:cubicBezTo>
                  <a:cubicBezTo>
                    <a:pt x="24" y="4"/>
                    <a:pt x="22" y="8"/>
                    <a:pt x="20" y="8"/>
                  </a:cubicBezTo>
                  <a:cubicBezTo>
                    <a:pt x="20" y="8"/>
                    <a:pt x="19" y="8"/>
                    <a:pt x="19" y="8"/>
                  </a:cubicBezTo>
                  <a:cubicBezTo>
                    <a:pt x="15" y="8"/>
                    <a:pt x="16" y="0"/>
                    <a:pt x="11" y="0"/>
                  </a:cubicBezTo>
                  <a:cubicBezTo>
                    <a:pt x="11" y="0"/>
                    <a:pt x="11" y="0"/>
                    <a:pt x="1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68"/>
            <p:cNvSpPr>
              <a:spLocks/>
            </p:cNvSpPr>
            <p:nvPr/>
          </p:nvSpPr>
          <p:spPr bwMode="auto">
            <a:xfrm>
              <a:off x="7845" y="2627"/>
              <a:ext cx="50" cy="85"/>
            </a:xfrm>
            <a:custGeom>
              <a:avLst/>
              <a:gdLst>
                <a:gd name="T0" fmla="*/ 4 w 21"/>
                <a:gd name="T1" fmla="*/ 0 h 36"/>
                <a:gd name="T2" fmla="*/ 0 w 21"/>
                <a:gd name="T3" fmla="*/ 1 h 36"/>
                <a:gd name="T4" fmla="*/ 11 w 21"/>
                <a:gd name="T5" fmla="*/ 15 h 36"/>
                <a:gd name="T6" fmla="*/ 8 w 21"/>
                <a:gd name="T7" fmla="*/ 18 h 36"/>
                <a:gd name="T8" fmla="*/ 2 w 21"/>
                <a:gd name="T9" fmla="*/ 17 h 36"/>
                <a:gd name="T10" fmla="*/ 2 w 21"/>
                <a:gd name="T11" fmla="*/ 20 h 36"/>
                <a:gd name="T12" fmla="*/ 9 w 21"/>
                <a:gd name="T13" fmla="*/ 26 h 36"/>
                <a:gd name="T14" fmla="*/ 9 w 21"/>
                <a:gd name="T15" fmla="*/ 29 h 36"/>
                <a:gd name="T16" fmla="*/ 12 w 21"/>
                <a:gd name="T17" fmla="*/ 36 h 36"/>
                <a:gd name="T18" fmla="*/ 16 w 21"/>
                <a:gd name="T19" fmla="*/ 36 h 36"/>
                <a:gd name="T20" fmla="*/ 16 w 21"/>
                <a:gd name="T21" fmla="*/ 33 h 36"/>
                <a:gd name="T22" fmla="*/ 12 w 21"/>
                <a:gd name="T23" fmla="*/ 24 h 36"/>
                <a:gd name="T24" fmla="*/ 19 w 21"/>
                <a:gd name="T25" fmla="*/ 24 h 36"/>
                <a:gd name="T26" fmla="*/ 21 w 21"/>
                <a:gd name="T27" fmla="*/ 18 h 36"/>
                <a:gd name="T28" fmla="*/ 17 w 21"/>
                <a:gd name="T29" fmla="*/ 14 h 36"/>
                <a:gd name="T30" fmla="*/ 17 w 21"/>
                <a:gd name="T31" fmla="*/ 6 h 36"/>
                <a:gd name="T32" fmla="*/ 14 w 21"/>
                <a:gd name="T33" fmla="*/ 6 h 36"/>
                <a:gd name="T34" fmla="*/ 14 w 21"/>
                <a:gd name="T35" fmla="*/ 2 h 36"/>
                <a:gd name="T36" fmla="*/ 4 w 21"/>
                <a:gd name="T3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36">
                  <a:moveTo>
                    <a:pt x="4" y="0"/>
                  </a:moveTo>
                  <a:cubicBezTo>
                    <a:pt x="3" y="0"/>
                    <a:pt x="1" y="1"/>
                    <a:pt x="0" y="1"/>
                  </a:cubicBezTo>
                  <a:cubicBezTo>
                    <a:pt x="0" y="5"/>
                    <a:pt x="11" y="8"/>
                    <a:pt x="11" y="15"/>
                  </a:cubicBezTo>
                  <a:cubicBezTo>
                    <a:pt x="11" y="16"/>
                    <a:pt x="9" y="18"/>
                    <a:pt x="8" y="18"/>
                  </a:cubicBezTo>
                  <a:cubicBezTo>
                    <a:pt x="8" y="18"/>
                    <a:pt x="5" y="18"/>
                    <a:pt x="2" y="17"/>
                  </a:cubicBezTo>
                  <a:cubicBezTo>
                    <a:pt x="2" y="20"/>
                    <a:pt x="2" y="20"/>
                    <a:pt x="2" y="20"/>
                  </a:cubicBezTo>
                  <a:cubicBezTo>
                    <a:pt x="3" y="22"/>
                    <a:pt x="6" y="26"/>
                    <a:pt x="9" y="26"/>
                  </a:cubicBezTo>
                  <a:cubicBezTo>
                    <a:pt x="9" y="29"/>
                    <a:pt x="9" y="29"/>
                    <a:pt x="9" y="29"/>
                  </a:cubicBezTo>
                  <a:cubicBezTo>
                    <a:pt x="7" y="32"/>
                    <a:pt x="8" y="36"/>
                    <a:pt x="12" y="36"/>
                  </a:cubicBezTo>
                  <a:cubicBezTo>
                    <a:pt x="13" y="36"/>
                    <a:pt x="14" y="36"/>
                    <a:pt x="16" y="36"/>
                  </a:cubicBezTo>
                  <a:cubicBezTo>
                    <a:pt x="16" y="33"/>
                    <a:pt x="16" y="33"/>
                    <a:pt x="16" y="33"/>
                  </a:cubicBezTo>
                  <a:cubicBezTo>
                    <a:pt x="14" y="32"/>
                    <a:pt x="12" y="27"/>
                    <a:pt x="12" y="24"/>
                  </a:cubicBezTo>
                  <a:cubicBezTo>
                    <a:pt x="19" y="24"/>
                    <a:pt x="19" y="24"/>
                    <a:pt x="19" y="24"/>
                  </a:cubicBezTo>
                  <a:cubicBezTo>
                    <a:pt x="19" y="22"/>
                    <a:pt x="20" y="21"/>
                    <a:pt x="21" y="18"/>
                  </a:cubicBezTo>
                  <a:cubicBezTo>
                    <a:pt x="20" y="18"/>
                    <a:pt x="17" y="14"/>
                    <a:pt x="17" y="14"/>
                  </a:cubicBezTo>
                  <a:cubicBezTo>
                    <a:pt x="17" y="14"/>
                    <a:pt x="18" y="9"/>
                    <a:pt x="17" y="6"/>
                  </a:cubicBezTo>
                  <a:cubicBezTo>
                    <a:pt x="16" y="6"/>
                    <a:pt x="15" y="6"/>
                    <a:pt x="14" y="6"/>
                  </a:cubicBezTo>
                  <a:cubicBezTo>
                    <a:pt x="15" y="5"/>
                    <a:pt x="14" y="3"/>
                    <a:pt x="14" y="2"/>
                  </a:cubicBezTo>
                  <a:cubicBezTo>
                    <a:pt x="11" y="2"/>
                    <a:pt x="8"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69"/>
            <p:cNvSpPr>
              <a:spLocks noEditPoints="1"/>
            </p:cNvSpPr>
            <p:nvPr/>
          </p:nvSpPr>
          <p:spPr bwMode="auto">
            <a:xfrm>
              <a:off x="7770" y="2648"/>
              <a:ext cx="40" cy="55"/>
            </a:xfrm>
            <a:custGeom>
              <a:avLst/>
              <a:gdLst>
                <a:gd name="T0" fmla="*/ 4 w 17"/>
                <a:gd name="T1" fmla="*/ 1 h 23"/>
                <a:gd name="T2" fmla="*/ 3 w 17"/>
                <a:gd name="T3" fmla="*/ 1 h 23"/>
                <a:gd name="T4" fmla="*/ 4 w 17"/>
                <a:gd name="T5" fmla="*/ 1 h 23"/>
                <a:gd name="T6" fmla="*/ 3 w 17"/>
                <a:gd name="T7" fmla="*/ 0 h 23"/>
                <a:gd name="T8" fmla="*/ 0 w 17"/>
                <a:gd name="T9" fmla="*/ 2 h 23"/>
                <a:gd name="T10" fmla="*/ 2 w 17"/>
                <a:gd name="T11" fmla="*/ 23 h 23"/>
                <a:gd name="T12" fmla="*/ 17 w 17"/>
                <a:gd name="T13" fmla="*/ 9 h 23"/>
                <a:gd name="T14" fmla="*/ 5 w 17"/>
                <a:gd name="T15" fmla="*/ 2 h 23"/>
                <a:gd name="T16" fmla="*/ 3 w 17"/>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3">
                  <a:moveTo>
                    <a:pt x="4" y="1"/>
                  </a:moveTo>
                  <a:cubicBezTo>
                    <a:pt x="4" y="1"/>
                    <a:pt x="4" y="1"/>
                    <a:pt x="3" y="1"/>
                  </a:cubicBezTo>
                  <a:cubicBezTo>
                    <a:pt x="4" y="1"/>
                    <a:pt x="4" y="1"/>
                    <a:pt x="4" y="1"/>
                  </a:cubicBezTo>
                  <a:moveTo>
                    <a:pt x="3" y="0"/>
                  </a:moveTo>
                  <a:cubicBezTo>
                    <a:pt x="2" y="0"/>
                    <a:pt x="0" y="1"/>
                    <a:pt x="0" y="2"/>
                  </a:cubicBezTo>
                  <a:cubicBezTo>
                    <a:pt x="0" y="7"/>
                    <a:pt x="2" y="15"/>
                    <a:pt x="2" y="23"/>
                  </a:cubicBezTo>
                  <a:cubicBezTo>
                    <a:pt x="6" y="20"/>
                    <a:pt x="17" y="16"/>
                    <a:pt x="17" y="9"/>
                  </a:cubicBezTo>
                  <a:cubicBezTo>
                    <a:pt x="17" y="5"/>
                    <a:pt x="9" y="4"/>
                    <a:pt x="5" y="2"/>
                  </a:cubicBezTo>
                  <a:cubicBezTo>
                    <a:pt x="5" y="1"/>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70"/>
            <p:cNvSpPr>
              <a:spLocks/>
            </p:cNvSpPr>
            <p:nvPr/>
          </p:nvSpPr>
          <p:spPr bwMode="auto">
            <a:xfrm>
              <a:off x="7793" y="2684"/>
              <a:ext cx="40" cy="66"/>
            </a:xfrm>
            <a:custGeom>
              <a:avLst/>
              <a:gdLst>
                <a:gd name="T0" fmla="*/ 12 w 17"/>
                <a:gd name="T1" fmla="*/ 0 h 28"/>
                <a:gd name="T2" fmla="*/ 10 w 17"/>
                <a:gd name="T3" fmla="*/ 0 h 28"/>
                <a:gd name="T4" fmla="*/ 5 w 17"/>
                <a:gd name="T5" fmla="*/ 13 h 28"/>
                <a:gd name="T6" fmla="*/ 5 w 17"/>
                <a:gd name="T7" fmla="*/ 13 h 28"/>
                <a:gd name="T8" fmla="*/ 0 w 17"/>
                <a:gd name="T9" fmla="*/ 16 h 28"/>
                <a:gd name="T10" fmla="*/ 11 w 17"/>
                <a:gd name="T11" fmla="*/ 28 h 28"/>
                <a:gd name="T12" fmla="*/ 14 w 17"/>
                <a:gd name="T13" fmla="*/ 26 h 28"/>
                <a:gd name="T14" fmla="*/ 11 w 17"/>
                <a:gd name="T15" fmla="*/ 20 h 28"/>
                <a:gd name="T16" fmla="*/ 17 w 17"/>
                <a:gd name="T17" fmla="*/ 5 h 28"/>
                <a:gd name="T18" fmla="*/ 12 w 17"/>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28">
                  <a:moveTo>
                    <a:pt x="12" y="0"/>
                  </a:moveTo>
                  <a:cubicBezTo>
                    <a:pt x="11" y="0"/>
                    <a:pt x="10" y="0"/>
                    <a:pt x="10" y="0"/>
                  </a:cubicBezTo>
                  <a:cubicBezTo>
                    <a:pt x="7" y="1"/>
                    <a:pt x="5" y="12"/>
                    <a:pt x="5" y="13"/>
                  </a:cubicBezTo>
                  <a:cubicBezTo>
                    <a:pt x="5" y="13"/>
                    <a:pt x="5" y="13"/>
                    <a:pt x="5" y="13"/>
                  </a:cubicBezTo>
                  <a:cubicBezTo>
                    <a:pt x="3" y="13"/>
                    <a:pt x="0" y="15"/>
                    <a:pt x="0" y="16"/>
                  </a:cubicBezTo>
                  <a:cubicBezTo>
                    <a:pt x="0" y="19"/>
                    <a:pt x="9" y="28"/>
                    <a:pt x="11" y="28"/>
                  </a:cubicBezTo>
                  <a:cubicBezTo>
                    <a:pt x="12" y="28"/>
                    <a:pt x="13" y="27"/>
                    <a:pt x="14" y="26"/>
                  </a:cubicBezTo>
                  <a:cubicBezTo>
                    <a:pt x="14" y="23"/>
                    <a:pt x="11" y="24"/>
                    <a:pt x="11" y="20"/>
                  </a:cubicBezTo>
                  <a:cubicBezTo>
                    <a:pt x="11" y="14"/>
                    <a:pt x="17" y="11"/>
                    <a:pt x="17" y="5"/>
                  </a:cubicBezTo>
                  <a:cubicBezTo>
                    <a:pt x="17" y="3"/>
                    <a:pt x="15" y="0"/>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71"/>
            <p:cNvSpPr>
              <a:spLocks/>
            </p:cNvSpPr>
            <p:nvPr/>
          </p:nvSpPr>
          <p:spPr bwMode="auto">
            <a:xfrm>
              <a:off x="7826" y="2686"/>
              <a:ext cx="22" cy="40"/>
            </a:xfrm>
            <a:custGeom>
              <a:avLst/>
              <a:gdLst>
                <a:gd name="T0" fmla="*/ 5 w 9"/>
                <a:gd name="T1" fmla="*/ 0 h 17"/>
                <a:gd name="T2" fmla="*/ 0 w 9"/>
                <a:gd name="T3" fmla="*/ 17 h 17"/>
                <a:gd name="T4" fmla="*/ 3 w 9"/>
                <a:gd name="T5" fmla="*/ 17 h 17"/>
                <a:gd name="T6" fmla="*/ 9 w 9"/>
                <a:gd name="T7" fmla="*/ 0 h 17"/>
                <a:gd name="T8" fmla="*/ 5 w 9"/>
                <a:gd name="T9" fmla="*/ 0 h 17"/>
              </a:gdLst>
              <a:ahLst/>
              <a:cxnLst>
                <a:cxn ang="0">
                  <a:pos x="T0" y="T1"/>
                </a:cxn>
                <a:cxn ang="0">
                  <a:pos x="T2" y="T3"/>
                </a:cxn>
                <a:cxn ang="0">
                  <a:pos x="T4" y="T5"/>
                </a:cxn>
                <a:cxn ang="0">
                  <a:pos x="T6" y="T7"/>
                </a:cxn>
                <a:cxn ang="0">
                  <a:pos x="T8" y="T9"/>
                </a:cxn>
              </a:cxnLst>
              <a:rect l="0" t="0" r="r" b="b"/>
              <a:pathLst>
                <a:path w="9" h="17">
                  <a:moveTo>
                    <a:pt x="5" y="0"/>
                  </a:moveTo>
                  <a:cubicBezTo>
                    <a:pt x="5" y="8"/>
                    <a:pt x="2" y="12"/>
                    <a:pt x="0" y="17"/>
                  </a:cubicBezTo>
                  <a:cubicBezTo>
                    <a:pt x="1" y="17"/>
                    <a:pt x="2" y="17"/>
                    <a:pt x="3" y="17"/>
                  </a:cubicBezTo>
                  <a:cubicBezTo>
                    <a:pt x="3" y="10"/>
                    <a:pt x="9" y="8"/>
                    <a:pt x="9" y="0"/>
                  </a:cubicBezTo>
                  <a:cubicBezTo>
                    <a:pt x="8" y="0"/>
                    <a:pt x="6"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72"/>
            <p:cNvSpPr>
              <a:spLocks/>
            </p:cNvSpPr>
            <p:nvPr/>
          </p:nvSpPr>
          <p:spPr bwMode="auto">
            <a:xfrm>
              <a:off x="7836" y="2712"/>
              <a:ext cx="26" cy="22"/>
            </a:xfrm>
            <a:custGeom>
              <a:avLst/>
              <a:gdLst>
                <a:gd name="T0" fmla="*/ 5 w 11"/>
                <a:gd name="T1" fmla="*/ 0 h 9"/>
                <a:gd name="T2" fmla="*/ 0 w 11"/>
                <a:gd name="T3" fmla="*/ 7 h 9"/>
                <a:gd name="T4" fmla="*/ 3 w 11"/>
                <a:gd name="T5" fmla="*/ 9 h 9"/>
                <a:gd name="T6" fmla="*/ 4 w 11"/>
                <a:gd name="T7" fmla="*/ 9 h 9"/>
                <a:gd name="T8" fmla="*/ 11 w 11"/>
                <a:gd name="T9" fmla="*/ 0 h 9"/>
                <a:gd name="T10" fmla="*/ 9 w 11"/>
                <a:gd name="T11" fmla="*/ 1 h 9"/>
                <a:gd name="T12" fmla="*/ 5 w 11"/>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5" y="0"/>
                  </a:moveTo>
                  <a:cubicBezTo>
                    <a:pt x="3" y="3"/>
                    <a:pt x="0" y="4"/>
                    <a:pt x="0" y="7"/>
                  </a:cubicBezTo>
                  <a:cubicBezTo>
                    <a:pt x="0" y="8"/>
                    <a:pt x="2" y="9"/>
                    <a:pt x="3" y="9"/>
                  </a:cubicBezTo>
                  <a:cubicBezTo>
                    <a:pt x="3" y="9"/>
                    <a:pt x="3" y="9"/>
                    <a:pt x="4" y="9"/>
                  </a:cubicBezTo>
                  <a:cubicBezTo>
                    <a:pt x="8" y="9"/>
                    <a:pt x="11" y="5"/>
                    <a:pt x="11" y="0"/>
                  </a:cubicBezTo>
                  <a:cubicBezTo>
                    <a:pt x="11" y="1"/>
                    <a:pt x="10" y="1"/>
                    <a:pt x="9" y="1"/>
                  </a:cubicBezTo>
                  <a:cubicBezTo>
                    <a:pt x="8" y="1"/>
                    <a:pt x="6" y="1"/>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73"/>
            <p:cNvSpPr>
              <a:spLocks/>
            </p:cNvSpPr>
            <p:nvPr/>
          </p:nvSpPr>
          <p:spPr bwMode="auto">
            <a:xfrm>
              <a:off x="7810" y="2625"/>
              <a:ext cx="28" cy="31"/>
            </a:xfrm>
            <a:custGeom>
              <a:avLst/>
              <a:gdLst>
                <a:gd name="T0" fmla="*/ 0 w 12"/>
                <a:gd name="T1" fmla="*/ 0 h 13"/>
                <a:gd name="T2" fmla="*/ 0 w 12"/>
                <a:gd name="T3" fmla="*/ 7 h 13"/>
                <a:gd name="T4" fmla="*/ 0 w 12"/>
                <a:gd name="T5" fmla="*/ 7 h 13"/>
                <a:gd name="T6" fmla="*/ 2 w 12"/>
                <a:gd name="T7" fmla="*/ 7 h 13"/>
                <a:gd name="T8" fmla="*/ 4 w 12"/>
                <a:gd name="T9" fmla="*/ 7 h 13"/>
                <a:gd name="T10" fmla="*/ 7 w 12"/>
                <a:gd name="T11" fmla="*/ 7 h 13"/>
                <a:gd name="T12" fmla="*/ 11 w 12"/>
                <a:gd name="T13" fmla="*/ 13 h 13"/>
                <a:gd name="T14" fmla="*/ 12 w 12"/>
                <a:gd name="T15" fmla="*/ 12 h 13"/>
                <a:gd name="T16" fmla="*/ 4 w 12"/>
                <a:gd name="T17" fmla="*/ 0 h 13"/>
                <a:gd name="T18" fmla="*/ 0 w 12"/>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3">
                  <a:moveTo>
                    <a:pt x="0" y="0"/>
                  </a:moveTo>
                  <a:cubicBezTo>
                    <a:pt x="0" y="2"/>
                    <a:pt x="0" y="4"/>
                    <a:pt x="0" y="7"/>
                  </a:cubicBezTo>
                  <a:cubicBezTo>
                    <a:pt x="0" y="7"/>
                    <a:pt x="0" y="7"/>
                    <a:pt x="0" y="7"/>
                  </a:cubicBezTo>
                  <a:cubicBezTo>
                    <a:pt x="1" y="7"/>
                    <a:pt x="2" y="7"/>
                    <a:pt x="2" y="7"/>
                  </a:cubicBezTo>
                  <a:cubicBezTo>
                    <a:pt x="3" y="7"/>
                    <a:pt x="4" y="7"/>
                    <a:pt x="4" y="7"/>
                  </a:cubicBezTo>
                  <a:cubicBezTo>
                    <a:pt x="5" y="7"/>
                    <a:pt x="6" y="7"/>
                    <a:pt x="7" y="7"/>
                  </a:cubicBezTo>
                  <a:cubicBezTo>
                    <a:pt x="7" y="9"/>
                    <a:pt x="10" y="13"/>
                    <a:pt x="11" y="13"/>
                  </a:cubicBezTo>
                  <a:cubicBezTo>
                    <a:pt x="12" y="13"/>
                    <a:pt x="12" y="12"/>
                    <a:pt x="12" y="12"/>
                  </a:cubicBezTo>
                  <a:cubicBezTo>
                    <a:pt x="12" y="6"/>
                    <a:pt x="6" y="5"/>
                    <a:pt x="4"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74"/>
            <p:cNvSpPr>
              <a:spLocks/>
            </p:cNvSpPr>
            <p:nvPr/>
          </p:nvSpPr>
          <p:spPr bwMode="auto">
            <a:xfrm>
              <a:off x="7715" y="2592"/>
              <a:ext cx="43" cy="42"/>
            </a:xfrm>
            <a:custGeom>
              <a:avLst/>
              <a:gdLst>
                <a:gd name="T0" fmla="*/ 0 w 18"/>
                <a:gd name="T1" fmla="*/ 0 h 18"/>
                <a:gd name="T2" fmla="*/ 14 w 18"/>
                <a:gd name="T3" fmla="*/ 18 h 18"/>
                <a:gd name="T4" fmla="*/ 17 w 18"/>
                <a:gd name="T5" fmla="*/ 8 h 18"/>
                <a:gd name="T6" fmla="*/ 5 w 18"/>
                <a:gd name="T7" fmla="*/ 0 h 18"/>
                <a:gd name="T8" fmla="*/ 0 w 18"/>
                <a:gd name="T9" fmla="*/ 0 h 18"/>
              </a:gdLst>
              <a:ahLst/>
              <a:cxnLst>
                <a:cxn ang="0">
                  <a:pos x="T0" y="T1"/>
                </a:cxn>
                <a:cxn ang="0">
                  <a:pos x="T2" y="T3"/>
                </a:cxn>
                <a:cxn ang="0">
                  <a:pos x="T4" y="T5"/>
                </a:cxn>
                <a:cxn ang="0">
                  <a:pos x="T6" y="T7"/>
                </a:cxn>
                <a:cxn ang="0">
                  <a:pos x="T8" y="T9"/>
                </a:cxn>
              </a:cxnLst>
              <a:rect l="0" t="0" r="r" b="b"/>
              <a:pathLst>
                <a:path w="18" h="18">
                  <a:moveTo>
                    <a:pt x="0" y="0"/>
                  </a:moveTo>
                  <a:cubicBezTo>
                    <a:pt x="0" y="0"/>
                    <a:pt x="11" y="17"/>
                    <a:pt x="14" y="18"/>
                  </a:cubicBezTo>
                  <a:cubicBezTo>
                    <a:pt x="16" y="18"/>
                    <a:pt x="18" y="12"/>
                    <a:pt x="17" y="8"/>
                  </a:cubicBezTo>
                  <a:cubicBezTo>
                    <a:pt x="16" y="3"/>
                    <a:pt x="11" y="4"/>
                    <a:pt x="5"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75"/>
            <p:cNvSpPr>
              <a:spLocks/>
            </p:cNvSpPr>
            <p:nvPr/>
          </p:nvSpPr>
          <p:spPr bwMode="auto">
            <a:xfrm>
              <a:off x="7760" y="2596"/>
              <a:ext cx="12" cy="3"/>
            </a:xfrm>
            <a:custGeom>
              <a:avLst/>
              <a:gdLst>
                <a:gd name="T0" fmla="*/ 2 w 5"/>
                <a:gd name="T1" fmla="*/ 0 h 1"/>
                <a:gd name="T2" fmla="*/ 0 w 5"/>
                <a:gd name="T3" fmla="*/ 1 h 1"/>
                <a:gd name="T4" fmla="*/ 2 w 5"/>
                <a:gd name="T5" fmla="*/ 1 h 1"/>
                <a:gd name="T6" fmla="*/ 5 w 5"/>
                <a:gd name="T7" fmla="*/ 1 h 1"/>
                <a:gd name="T8" fmla="*/ 2 w 5"/>
                <a:gd name="T9" fmla="*/ 0 h 1"/>
              </a:gdLst>
              <a:ahLst/>
              <a:cxnLst>
                <a:cxn ang="0">
                  <a:pos x="T0" y="T1"/>
                </a:cxn>
                <a:cxn ang="0">
                  <a:pos x="T2" y="T3"/>
                </a:cxn>
                <a:cxn ang="0">
                  <a:pos x="T4" y="T5"/>
                </a:cxn>
                <a:cxn ang="0">
                  <a:pos x="T6" y="T7"/>
                </a:cxn>
                <a:cxn ang="0">
                  <a:pos x="T8" y="T9"/>
                </a:cxn>
              </a:cxnLst>
              <a:rect l="0" t="0" r="r" b="b"/>
              <a:pathLst>
                <a:path w="5" h="1">
                  <a:moveTo>
                    <a:pt x="2" y="0"/>
                  </a:moveTo>
                  <a:cubicBezTo>
                    <a:pt x="1" y="0"/>
                    <a:pt x="0" y="1"/>
                    <a:pt x="0" y="1"/>
                  </a:cubicBezTo>
                  <a:cubicBezTo>
                    <a:pt x="0" y="1"/>
                    <a:pt x="1" y="1"/>
                    <a:pt x="2" y="1"/>
                  </a:cubicBezTo>
                  <a:cubicBezTo>
                    <a:pt x="3" y="1"/>
                    <a:pt x="4" y="1"/>
                    <a:pt x="5" y="1"/>
                  </a:cubicBezTo>
                  <a:cubicBezTo>
                    <a:pt x="4" y="1"/>
                    <a:pt x="3"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76"/>
            <p:cNvSpPr>
              <a:spLocks/>
            </p:cNvSpPr>
            <p:nvPr/>
          </p:nvSpPr>
          <p:spPr bwMode="auto">
            <a:xfrm>
              <a:off x="7696" y="2147"/>
              <a:ext cx="78" cy="109"/>
            </a:xfrm>
            <a:custGeom>
              <a:avLst/>
              <a:gdLst>
                <a:gd name="T0" fmla="*/ 20 w 33"/>
                <a:gd name="T1" fmla="*/ 0 h 46"/>
                <a:gd name="T2" fmla="*/ 1 w 33"/>
                <a:gd name="T3" fmla="*/ 32 h 46"/>
                <a:gd name="T4" fmla="*/ 9 w 33"/>
                <a:gd name="T5" fmla="*/ 46 h 46"/>
                <a:gd name="T6" fmla="*/ 20 w 33"/>
                <a:gd name="T7" fmla="*/ 0 h 46"/>
              </a:gdLst>
              <a:ahLst/>
              <a:cxnLst>
                <a:cxn ang="0">
                  <a:pos x="T0" y="T1"/>
                </a:cxn>
                <a:cxn ang="0">
                  <a:pos x="T2" y="T3"/>
                </a:cxn>
                <a:cxn ang="0">
                  <a:pos x="T4" y="T5"/>
                </a:cxn>
                <a:cxn ang="0">
                  <a:pos x="T6" y="T7"/>
                </a:cxn>
              </a:cxnLst>
              <a:rect l="0" t="0" r="r" b="b"/>
              <a:pathLst>
                <a:path w="33" h="46">
                  <a:moveTo>
                    <a:pt x="20" y="0"/>
                  </a:moveTo>
                  <a:cubicBezTo>
                    <a:pt x="12" y="0"/>
                    <a:pt x="1" y="20"/>
                    <a:pt x="1" y="32"/>
                  </a:cubicBezTo>
                  <a:cubicBezTo>
                    <a:pt x="1" y="40"/>
                    <a:pt x="0" y="46"/>
                    <a:pt x="9" y="46"/>
                  </a:cubicBezTo>
                  <a:cubicBezTo>
                    <a:pt x="21" y="46"/>
                    <a:pt x="33" y="0"/>
                    <a:pt x="2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77"/>
            <p:cNvSpPr>
              <a:spLocks/>
            </p:cNvSpPr>
            <p:nvPr/>
          </p:nvSpPr>
          <p:spPr bwMode="auto">
            <a:xfrm>
              <a:off x="7285" y="2341"/>
              <a:ext cx="90" cy="73"/>
            </a:xfrm>
            <a:custGeom>
              <a:avLst/>
              <a:gdLst>
                <a:gd name="T0" fmla="*/ 32 w 38"/>
                <a:gd name="T1" fmla="*/ 0 h 31"/>
                <a:gd name="T2" fmla="*/ 3 w 38"/>
                <a:gd name="T3" fmla="*/ 13 h 31"/>
                <a:gd name="T4" fmla="*/ 3 w 38"/>
                <a:gd name="T5" fmla="*/ 21 h 31"/>
                <a:gd name="T6" fmla="*/ 14 w 38"/>
                <a:gd name="T7" fmla="*/ 31 h 31"/>
                <a:gd name="T8" fmla="*/ 38 w 38"/>
                <a:gd name="T9" fmla="*/ 8 h 31"/>
                <a:gd name="T10" fmla="*/ 32 w 38"/>
                <a:gd name="T11" fmla="*/ 0 h 31"/>
              </a:gdLst>
              <a:ahLst/>
              <a:cxnLst>
                <a:cxn ang="0">
                  <a:pos x="T0" y="T1"/>
                </a:cxn>
                <a:cxn ang="0">
                  <a:pos x="T2" y="T3"/>
                </a:cxn>
                <a:cxn ang="0">
                  <a:pos x="T4" y="T5"/>
                </a:cxn>
                <a:cxn ang="0">
                  <a:pos x="T6" y="T7"/>
                </a:cxn>
                <a:cxn ang="0">
                  <a:pos x="T8" y="T9"/>
                </a:cxn>
                <a:cxn ang="0">
                  <a:pos x="T10" y="T11"/>
                </a:cxn>
              </a:cxnLst>
              <a:rect l="0" t="0" r="r" b="b"/>
              <a:pathLst>
                <a:path w="38" h="31">
                  <a:moveTo>
                    <a:pt x="32" y="0"/>
                  </a:moveTo>
                  <a:cubicBezTo>
                    <a:pt x="25" y="0"/>
                    <a:pt x="7" y="13"/>
                    <a:pt x="3" y="13"/>
                  </a:cubicBezTo>
                  <a:cubicBezTo>
                    <a:pt x="0" y="13"/>
                    <a:pt x="3" y="18"/>
                    <a:pt x="3" y="21"/>
                  </a:cubicBezTo>
                  <a:cubicBezTo>
                    <a:pt x="3" y="28"/>
                    <a:pt x="6" y="31"/>
                    <a:pt x="14" y="31"/>
                  </a:cubicBezTo>
                  <a:cubicBezTo>
                    <a:pt x="22" y="31"/>
                    <a:pt x="38" y="15"/>
                    <a:pt x="38" y="8"/>
                  </a:cubicBezTo>
                  <a:cubicBezTo>
                    <a:pt x="38" y="5"/>
                    <a:pt x="34" y="0"/>
                    <a:pt x="3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78"/>
            <p:cNvSpPr>
              <a:spLocks/>
            </p:cNvSpPr>
            <p:nvPr/>
          </p:nvSpPr>
          <p:spPr bwMode="auto">
            <a:xfrm>
              <a:off x="6907" y="2220"/>
              <a:ext cx="413" cy="800"/>
            </a:xfrm>
            <a:custGeom>
              <a:avLst/>
              <a:gdLst>
                <a:gd name="T0" fmla="*/ 95 w 175"/>
                <a:gd name="T1" fmla="*/ 8 h 338"/>
                <a:gd name="T2" fmla="*/ 76 w 175"/>
                <a:gd name="T3" fmla="*/ 7 h 338"/>
                <a:gd name="T4" fmla="*/ 61 w 175"/>
                <a:gd name="T5" fmla="*/ 11 h 338"/>
                <a:gd name="T6" fmla="*/ 61 w 175"/>
                <a:gd name="T7" fmla="*/ 24 h 338"/>
                <a:gd name="T8" fmla="*/ 59 w 175"/>
                <a:gd name="T9" fmla="*/ 29 h 338"/>
                <a:gd name="T10" fmla="*/ 52 w 175"/>
                <a:gd name="T11" fmla="*/ 23 h 338"/>
                <a:gd name="T12" fmla="*/ 21 w 175"/>
                <a:gd name="T13" fmla="*/ 52 h 338"/>
                <a:gd name="T14" fmla="*/ 0 w 175"/>
                <a:gd name="T15" fmla="*/ 78 h 338"/>
                <a:gd name="T16" fmla="*/ 10 w 175"/>
                <a:gd name="T17" fmla="*/ 92 h 338"/>
                <a:gd name="T18" fmla="*/ 14 w 175"/>
                <a:gd name="T19" fmla="*/ 116 h 338"/>
                <a:gd name="T20" fmla="*/ 8 w 175"/>
                <a:gd name="T21" fmla="*/ 126 h 338"/>
                <a:gd name="T22" fmla="*/ 8 w 175"/>
                <a:gd name="T23" fmla="*/ 131 h 338"/>
                <a:gd name="T24" fmla="*/ 29 w 175"/>
                <a:gd name="T25" fmla="*/ 176 h 338"/>
                <a:gd name="T26" fmla="*/ 24 w 175"/>
                <a:gd name="T27" fmla="*/ 182 h 338"/>
                <a:gd name="T28" fmla="*/ 14 w 175"/>
                <a:gd name="T29" fmla="*/ 207 h 338"/>
                <a:gd name="T30" fmla="*/ 11 w 175"/>
                <a:gd name="T31" fmla="*/ 207 h 338"/>
                <a:gd name="T32" fmla="*/ 8 w 175"/>
                <a:gd name="T33" fmla="*/ 230 h 338"/>
                <a:gd name="T34" fmla="*/ 15 w 175"/>
                <a:gd name="T35" fmla="*/ 230 h 338"/>
                <a:gd name="T36" fmla="*/ 43 w 175"/>
                <a:gd name="T37" fmla="*/ 295 h 338"/>
                <a:gd name="T38" fmla="*/ 89 w 175"/>
                <a:gd name="T39" fmla="*/ 338 h 338"/>
                <a:gd name="T40" fmla="*/ 99 w 175"/>
                <a:gd name="T41" fmla="*/ 335 h 338"/>
                <a:gd name="T42" fmla="*/ 85 w 175"/>
                <a:gd name="T43" fmla="*/ 301 h 338"/>
                <a:gd name="T44" fmla="*/ 41 w 175"/>
                <a:gd name="T45" fmla="*/ 247 h 338"/>
                <a:gd name="T46" fmla="*/ 36 w 175"/>
                <a:gd name="T47" fmla="*/ 230 h 338"/>
                <a:gd name="T48" fmla="*/ 33 w 175"/>
                <a:gd name="T49" fmla="*/ 171 h 338"/>
                <a:gd name="T50" fmla="*/ 34 w 175"/>
                <a:gd name="T51" fmla="*/ 155 h 338"/>
                <a:gd name="T52" fmla="*/ 51 w 175"/>
                <a:gd name="T53" fmla="*/ 168 h 338"/>
                <a:gd name="T54" fmla="*/ 86 w 175"/>
                <a:gd name="T55" fmla="*/ 193 h 338"/>
                <a:gd name="T56" fmla="*/ 108 w 175"/>
                <a:gd name="T57" fmla="*/ 212 h 338"/>
                <a:gd name="T58" fmla="*/ 110 w 175"/>
                <a:gd name="T59" fmla="*/ 230 h 338"/>
                <a:gd name="T60" fmla="*/ 123 w 175"/>
                <a:gd name="T61" fmla="*/ 211 h 338"/>
                <a:gd name="T62" fmla="*/ 136 w 175"/>
                <a:gd name="T63" fmla="*/ 204 h 338"/>
                <a:gd name="T64" fmla="*/ 175 w 175"/>
                <a:gd name="T65" fmla="*/ 161 h 338"/>
                <a:gd name="T66" fmla="*/ 123 w 175"/>
                <a:gd name="T67" fmla="*/ 77 h 338"/>
                <a:gd name="T68" fmla="*/ 155 w 175"/>
                <a:gd name="T69" fmla="*/ 26 h 338"/>
                <a:gd name="T70" fmla="*/ 114 w 175"/>
                <a:gd name="T71"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5" h="338">
                  <a:moveTo>
                    <a:pt x="114" y="0"/>
                  </a:moveTo>
                  <a:cubicBezTo>
                    <a:pt x="107" y="0"/>
                    <a:pt x="102" y="8"/>
                    <a:pt x="95" y="8"/>
                  </a:cubicBezTo>
                  <a:cubicBezTo>
                    <a:pt x="95" y="8"/>
                    <a:pt x="93" y="8"/>
                    <a:pt x="92" y="7"/>
                  </a:cubicBezTo>
                  <a:cubicBezTo>
                    <a:pt x="76" y="7"/>
                    <a:pt x="76" y="7"/>
                    <a:pt x="76" y="7"/>
                  </a:cubicBezTo>
                  <a:cubicBezTo>
                    <a:pt x="75" y="7"/>
                    <a:pt x="75" y="7"/>
                    <a:pt x="75" y="7"/>
                  </a:cubicBezTo>
                  <a:cubicBezTo>
                    <a:pt x="72" y="7"/>
                    <a:pt x="61" y="11"/>
                    <a:pt x="61" y="11"/>
                  </a:cubicBezTo>
                  <a:cubicBezTo>
                    <a:pt x="61" y="16"/>
                    <a:pt x="61" y="19"/>
                    <a:pt x="61" y="24"/>
                  </a:cubicBezTo>
                  <a:cubicBezTo>
                    <a:pt x="61" y="24"/>
                    <a:pt x="61" y="24"/>
                    <a:pt x="61" y="24"/>
                  </a:cubicBezTo>
                  <a:cubicBezTo>
                    <a:pt x="61" y="24"/>
                    <a:pt x="61" y="24"/>
                    <a:pt x="61" y="24"/>
                  </a:cubicBezTo>
                  <a:cubicBezTo>
                    <a:pt x="61" y="26"/>
                    <a:pt x="60" y="29"/>
                    <a:pt x="59" y="29"/>
                  </a:cubicBezTo>
                  <a:cubicBezTo>
                    <a:pt x="58" y="29"/>
                    <a:pt x="55" y="28"/>
                    <a:pt x="55" y="23"/>
                  </a:cubicBezTo>
                  <a:cubicBezTo>
                    <a:pt x="52" y="23"/>
                    <a:pt x="52" y="23"/>
                    <a:pt x="52" y="23"/>
                  </a:cubicBezTo>
                  <a:cubicBezTo>
                    <a:pt x="52" y="23"/>
                    <a:pt x="52" y="23"/>
                    <a:pt x="52" y="23"/>
                  </a:cubicBezTo>
                  <a:cubicBezTo>
                    <a:pt x="42" y="39"/>
                    <a:pt x="34" y="43"/>
                    <a:pt x="21" y="52"/>
                  </a:cubicBezTo>
                  <a:cubicBezTo>
                    <a:pt x="17" y="54"/>
                    <a:pt x="11" y="53"/>
                    <a:pt x="8" y="56"/>
                  </a:cubicBezTo>
                  <a:cubicBezTo>
                    <a:pt x="3" y="61"/>
                    <a:pt x="0" y="69"/>
                    <a:pt x="0" y="78"/>
                  </a:cubicBezTo>
                  <a:cubicBezTo>
                    <a:pt x="0" y="78"/>
                    <a:pt x="0" y="78"/>
                    <a:pt x="0" y="78"/>
                  </a:cubicBezTo>
                  <a:cubicBezTo>
                    <a:pt x="0" y="88"/>
                    <a:pt x="6" y="88"/>
                    <a:pt x="10" y="92"/>
                  </a:cubicBezTo>
                  <a:cubicBezTo>
                    <a:pt x="13" y="98"/>
                    <a:pt x="14" y="109"/>
                    <a:pt x="14" y="116"/>
                  </a:cubicBezTo>
                  <a:cubicBezTo>
                    <a:pt x="14" y="116"/>
                    <a:pt x="14" y="116"/>
                    <a:pt x="14" y="116"/>
                  </a:cubicBezTo>
                  <a:cubicBezTo>
                    <a:pt x="14" y="120"/>
                    <a:pt x="10" y="126"/>
                    <a:pt x="8" y="127"/>
                  </a:cubicBezTo>
                  <a:cubicBezTo>
                    <a:pt x="8" y="126"/>
                    <a:pt x="8" y="126"/>
                    <a:pt x="8" y="126"/>
                  </a:cubicBezTo>
                  <a:cubicBezTo>
                    <a:pt x="8" y="128"/>
                    <a:pt x="8" y="129"/>
                    <a:pt x="8" y="131"/>
                  </a:cubicBezTo>
                  <a:cubicBezTo>
                    <a:pt x="8" y="131"/>
                    <a:pt x="8" y="131"/>
                    <a:pt x="8" y="131"/>
                  </a:cubicBezTo>
                  <a:cubicBezTo>
                    <a:pt x="8" y="137"/>
                    <a:pt x="14" y="139"/>
                    <a:pt x="17" y="143"/>
                  </a:cubicBezTo>
                  <a:cubicBezTo>
                    <a:pt x="21" y="147"/>
                    <a:pt x="29" y="172"/>
                    <a:pt x="29" y="176"/>
                  </a:cubicBezTo>
                  <a:cubicBezTo>
                    <a:pt x="29" y="176"/>
                    <a:pt x="29" y="176"/>
                    <a:pt x="29" y="176"/>
                  </a:cubicBezTo>
                  <a:cubicBezTo>
                    <a:pt x="29" y="179"/>
                    <a:pt x="25" y="180"/>
                    <a:pt x="24" y="182"/>
                  </a:cubicBezTo>
                  <a:cubicBezTo>
                    <a:pt x="20" y="192"/>
                    <a:pt x="18" y="198"/>
                    <a:pt x="14" y="207"/>
                  </a:cubicBezTo>
                  <a:cubicBezTo>
                    <a:pt x="14" y="207"/>
                    <a:pt x="14" y="207"/>
                    <a:pt x="14" y="207"/>
                  </a:cubicBezTo>
                  <a:cubicBezTo>
                    <a:pt x="12" y="207"/>
                    <a:pt x="12" y="207"/>
                    <a:pt x="12" y="207"/>
                  </a:cubicBezTo>
                  <a:cubicBezTo>
                    <a:pt x="11" y="207"/>
                    <a:pt x="11" y="207"/>
                    <a:pt x="11" y="207"/>
                  </a:cubicBezTo>
                  <a:cubicBezTo>
                    <a:pt x="10" y="214"/>
                    <a:pt x="8" y="219"/>
                    <a:pt x="8" y="227"/>
                  </a:cubicBezTo>
                  <a:cubicBezTo>
                    <a:pt x="8" y="228"/>
                    <a:pt x="7" y="230"/>
                    <a:pt x="8" y="230"/>
                  </a:cubicBezTo>
                  <a:cubicBezTo>
                    <a:pt x="10" y="231"/>
                    <a:pt x="11" y="231"/>
                    <a:pt x="11" y="231"/>
                  </a:cubicBezTo>
                  <a:cubicBezTo>
                    <a:pt x="12" y="231"/>
                    <a:pt x="12" y="230"/>
                    <a:pt x="15" y="230"/>
                  </a:cubicBezTo>
                  <a:cubicBezTo>
                    <a:pt x="24" y="230"/>
                    <a:pt x="28" y="249"/>
                    <a:pt x="31" y="256"/>
                  </a:cubicBezTo>
                  <a:cubicBezTo>
                    <a:pt x="37" y="268"/>
                    <a:pt x="38" y="279"/>
                    <a:pt x="43" y="295"/>
                  </a:cubicBezTo>
                  <a:cubicBezTo>
                    <a:pt x="49" y="312"/>
                    <a:pt x="63" y="328"/>
                    <a:pt x="80" y="333"/>
                  </a:cubicBezTo>
                  <a:cubicBezTo>
                    <a:pt x="83" y="334"/>
                    <a:pt x="83" y="338"/>
                    <a:pt x="89" y="338"/>
                  </a:cubicBezTo>
                  <a:cubicBezTo>
                    <a:pt x="90" y="338"/>
                    <a:pt x="91" y="336"/>
                    <a:pt x="92" y="336"/>
                  </a:cubicBezTo>
                  <a:cubicBezTo>
                    <a:pt x="95" y="336"/>
                    <a:pt x="95" y="336"/>
                    <a:pt x="99" y="335"/>
                  </a:cubicBezTo>
                  <a:cubicBezTo>
                    <a:pt x="97" y="330"/>
                    <a:pt x="97" y="327"/>
                    <a:pt x="95" y="320"/>
                  </a:cubicBezTo>
                  <a:cubicBezTo>
                    <a:pt x="92" y="314"/>
                    <a:pt x="85" y="310"/>
                    <a:pt x="85" y="301"/>
                  </a:cubicBezTo>
                  <a:cubicBezTo>
                    <a:pt x="85" y="296"/>
                    <a:pt x="87" y="296"/>
                    <a:pt x="87" y="291"/>
                  </a:cubicBezTo>
                  <a:cubicBezTo>
                    <a:pt x="87" y="265"/>
                    <a:pt x="55" y="261"/>
                    <a:pt x="41" y="247"/>
                  </a:cubicBezTo>
                  <a:cubicBezTo>
                    <a:pt x="38" y="243"/>
                    <a:pt x="37" y="234"/>
                    <a:pt x="35" y="230"/>
                  </a:cubicBezTo>
                  <a:cubicBezTo>
                    <a:pt x="36" y="230"/>
                    <a:pt x="36" y="230"/>
                    <a:pt x="36" y="230"/>
                  </a:cubicBezTo>
                  <a:cubicBezTo>
                    <a:pt x="36" y="215"/>
                    <a:pt x="18" y="221"/>
                    <a:pt x="18" y="205"/>
                  </a:cubicBezTo>
                  <a:cubicBezTo>
                    <a:pt x="18" y="191"/>
                    <a:pt x="33" y="186"/>
                    <a:pt x="33" y="171"/>
                  </a:cubicBezTo>
                  <a:cubicBezTo>
                    <a:pt x="33" y="166"/>
                    <a:pt x="31" y="165"/>
                    <a:pt x="31" y="161"/>
                  </a:cubicBezTo>
                  <a:cubicBezTo>
                    <a:pt x="31" y="158"/>
                    <a:pt x="30" y="155"/>
                    <a:pt x="34" y="155"/>
                  </a:cubicBezTo>
                  <a:cubicBezTo>
                    <a:pt x="40" y="155"/>
                    <a:pt x="46" y="156"/>
                    <a:pt x="48" y="162"/>
                  </a:cubicBezTo>
                  <a:cubicBezTo>
                    <a:pt x="48" y="162"/>
                    <a:pt x="50" y="168"/>
                    <a:pt x="51" y="168"/>
                  </a:cubicBezTo>
                  <a:cubicBezTo>
                    <a:pt x="59" y="171"/>
                    <a:pt x="67" y="172"/>
                    <a:pt x="74" y="179"/>
                  </a:cubicBezTo>
                  <a:cubicBezTo>
                    <a:pt x="80" y="185"/>
                    <a:pt x="74" y="193"/>
                    <a:pt x="86" y="193"/>
                  </a:cubicBezTo>
                  <a:cubicBezTo>
                    <a:pt x="86" y="201"/>
                    <a:pt x="97" y="204"/>
                    <a:pt x="105" y="204"/>
                  </a:cubicBezTo>
                  <a:cubicBezTo>
                    <a:pt x="105" y="207"/>
                    <a:pt x="106" y="211"/>
                    <a:pt x="108" y="212"/>
                  </a:cubicBezTo>
                  <a:cubicBezTo>
                    <a:pt x="106" y="213"/>
                    <a:pt x="106" y="215"/>
                    <a:pt x="106" y="219"/>
                  </a:cubicBezTo>
                  <a:cubicBezTo>
                    <a:pt x="106" y="222"/>
                    <a:pt x="108" y="230"/>
                    <a:pt x="110" y="230"/>
                  </a:cubicBezTo>
                  <a:cubicBezTo>
                    <a:pt x="112" y="230"/>
                    <a:pt x="123" y="222"/>
                    <a:pt x="123" y="217"/>
                  </a:cubicBezTo>
                  <a:cubicBezTo>
                    <a:pt x="123" y="216"/>
                    <a:pt x="123" y="214"/>
                    <a:pt x="123" y="211"/>
                  </a:cubicBezTo>
                  <a:cubicBezTo>
                    <a:pt x="123" y="212"/>
                    <a:pt x="123" y="215"/>
                    <a:pt x="125" y="215"/>
                  </a:cubicBezTo>
                  <a:cubicBezTo>
                    <a:pt x="131" y="215"/>
                    <a:pt x="130" y="207"/>
                    <a:pt x="136" y="204"/>
                  </a:cubicBezTo>
                  <a:cubicBezTo>
                    <a:pt x="150" y="197"/>
                    <a:pt x="152" y="191"/>
                    <a:pt x="168" y="187"/>
                  </a:cubicBezTo>
                  <a:cubicBezTo>
                    <a:pt x="168" y="177"/>
                    <a:pt x="175" y="173"/>
                    <a:pt x="175" y="161"/>
                  </a:cubicBezTo>
                  <a:cubicBezTo>
                    <a:pt x="175" y="143"/>
                    <a:pt x="166" y="120"/>
                    <a:pt x="154" y="111"/>
                  </a:cubicBezTo>
                  <a:cubicBezTo>
                    <a:pt x="140" y="103"/>
                    <a:pt x="135" y="89"/>
                    <a:pt x="123" y="77"/>
                  </a:cubicBezTo>
                  <a:cubicBezTo>
                    <a:pt x="121" y="75"/>
                    <a:pt x="118" y="74"/>
                    <a:pt x="118" y="69"/>
                  </a:cubicBezTo>
                  <a:cubicBezTo>
                    <a:pt x="118" y="47"/>
                    <a:pt x="144" y="43"/>
                    <a:pt x="155" y="26"/>
                  </a:cubicBezTo>
                  <a:cubicBezTo>
                    <a:pt x="147" y="24"/>
                    <a:pt x="136" y="20"/>
                    <a:pt x="136" y="6"/>
                  </a:cubicBezTo>
                  <a:cubicBezTo>
                    <a:pt x="127" y="6"/>
                    <a:pt x="122" y="0"/>
                    <a:pt x="11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79"/>
            <p:cNvSpPr>
              <a:spLocks/>
            </p:cNvSpPr>
            <p:nvPr/>
          </p:nvSpPr>
          <p:spPr bwMode="auto">
            <a:xfrm>
              <a:off x="7172" y="3121"/>
              <a:ext cx="59" cy="55"/>
            </a:xfrm>
            <a:custGeom>
              <a:avLst/>
              <a:gdLst>
                <a:gd name="T0" fmla="*/ 12 w 25"/>
                <a:gd name="T1" fmla="*/ 0 h 23"/>
                <a:gd name="T2" fmla="*/ 0 w 25"/>
                <a:gd name="T3" fmla="*/ 7 h 23"/>
                <a:gd name="T4" fmla="*/ 11 w 25"/>
                <a:gd name="T5" fmla="*/ 12 h 23"/>
                <a:gd name="T6" fmla="*/ 15 w 25"/>
                <a:gd name="T7" fmla="*/ 20 h 23"/>
                <a:gd name="T8" fmla="*/ 22 w 25"/>
                <a:gd name="T9" fmla="*/ 23 h 23"/>
                <a:gd name="T10" fmla="*/ 25 w 25"/>
                <a:gd name="T11" fmla="*/ 23 h 23"/>
                <a:gd name="T12" fmla="*/ 25 w 25"/>
                <a:gd name="T13" fmla="*/ 18 h 23"/>
                <a:gd name="T14" fmla="*/ 12 w 25"/>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3">
                  <a:moveTo>
                    <a:pt x="12" y="0"/>
                  </a:moveTo>
                  <a:cubicBezTo>
                    <a:pt x="8" y="0"/>
                    <a:pt x="0" y="4"/>
                    <a:pt x="0" y="7"/>
                  </a:cubicBezTo>
                  <a:cubicBezTo>
                    <a:pt x="0" y="11"/>
                    <a:pt x="9" y="8"/>
                    <a:pt x="11" y="12"/>
                  </a:cubicBezTo>
                  <a:cubicBezTo>
                    <a:pt x="12" y="14"/>
                    <a:pt x="14" y="20"/>
                    <a:pt x="15" y="20"/>
                  </a:cubicBezTo>
                  <a:cubicBezTo>
                    <a:pt x="17" y="20"/>
                    <a:pt x="18" y="23"/>
                    <a:pt x="22" y="23"/>
                  </a:cubicBezTo>
                  <a:cubicBezTo>
                    <a:pt x="23" y="23"/>
                    <a:pt x="24" y="23"/>
                    <a:pt x="25" y="23"/>
                  </a:cubicBezTo>
                  <a:cubicBezTo>
                    <a:pt x="25" y="21"/>
                    <a:pt x="25" y="19"/>
                    <a:pt x="25" y="18"/>
                  </a:cubicBezTo>
                  <a:cubicBezTo>
                    <a:pt x="17" y="18"/>
                    <a:pt x="14" y="8"/>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80"/>
            <p:cNvSpPr>
              <a:spLocks/>
            </p:cNvSpPr>
            <p:nvPr/>
          </p:nvSpPr>
          <p:spPr bwMode="auto">
            <a:xfrm>
              <a:off x="7261" y="3162"/>
              <a:ext cx="26" cy="21"/>
            </a:xfrm>
            <a:custGeom>
              <a:avLst/>
              <a:gdLst>
                <a:gd name="T0" fmla="*/ 6 w 11"/>
                <a:gd name="T1" fmla="*/ 0 h 9"/>
                <a:gd name="T2" fmla="*/ 1 w 11"/>
                <a:gd name="T3" fmla="*/ 0 h 9"/>
                <a:gd name="T4" fmla="*/ 1 w 11"/>
                <a:gd name="T5" fmla="*/ 3 h 9"/>
                <a:gd name="T6" fmla="*/ 5 w 11"/>
                <a:gd name="T7" fmla="*/ 9 h 9"/>
                <a:gd name="T8" fmla="*/ 11 w 11"/>
                <a:gd name="T9" fmla="*/ 3 h 9"/>
                <a:gd name="T10" fmla="*/ 6 w 11"/>
                <a:gd name="T11" fmla="*/ 0 h 9"/>
              </a:gdLst>
              <a:ahLst/>
              <a:cxnLst>
                <a:cxn ang="0">
                  <a:pos x="T0" y="T1"/>
                </a:cxn>
                <a:cxn ang="0">
                  <a:pos x="T2" y="T3"/>
                </a:cxn>
                <a:cxn ang="0">
                  <a:pos x="T4" y="T5"/>
                </a:cxn>
                <a:cxn ang="0">
                  <a:pos x="T6" y="T7"/>
                </a:cxn>
                <a:cxn ang="0">
                  <a:pos x="T8" y="T9"/>
                </a:cxn>
                <a:cxn ang="0">
                  <a:pos x="T10" y="T11"/>
                </a:cxn>
              </a:cxnLst>
              <a:rect l="0" t="0" r="r" b="b"/>
              <a:pathLst>
                <a:path w="11" h="9">
                  <a:moveTo>
                    <a:pt x="6" y="0"/>
                  </a:moveTo>
                  <a:cubicBezTo>
                    <a:pt x="4" y="0"/>
                    <a:pt x="2" y="0"/>
                    <a:pt x="1" y="0"/>
                  </a:cubicBezTo>
                  <a:cubicBezTo>
                    <a:pt x="0" y="0"/>
                    <a:pt x="1" y="2"/>
                    <a:pt x="1" y="3"/>
                  </a:cubicBezTo>
                  <a:cubicBezTo>
                    <a:pt x="1" y="5"/>
                    <a:pt x="2" y="9"/>
                    <a:pt x="5" y="9"/>
                  </a:cubicBezTo>
                  <a:cubicBezTo>
                    <a:pt x="8" y="9"/>
                    <a:pt x="10" y="6"/>
                    <a:pt x="11" y="3"/>
                  </a:cubicBezTo>
                  <a:cubicBezTo>
                    <a:pt x="9" y="2"/>
                    <a:pt x="7"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81"/>
            <p:cNvSpPr>
              <a:spLocks/>
            </p:cNvSpPr>
            <p:nvPr/>
          </p:nvSpPr>
          <p:spPr bwMode="auto">
            <a:xfrm>
              <a:off x="6945" y="3107"/>
              <a:ext cx="23" cy="36"/>
            </a:xfrm>
            <a:custGeom>
              <a:avLst/>
              <a:gdLst>
                <a:gd name="T0" fmla="*/ 5 w 10"/>
                <a:gd name="T1" fmla="*/ 0 h 15"/>
                <a:gd name="T2" fmla="*/ 3 w 10"/>
                <a:gd name="T3" fmla="*/ 0 h 15"/>
                <a:gd name="T4" fmla="*/ 3 w 10"/>
                <a:gd name="T5" fmla="*/ 0 h 15"/>
                <a:gd name="T6" fmla="*/ 3 w 10"/>
                <a:gd name="T7" fmla="*/ 0 h 15"/>
                <a:gd name="T8" fmla="*/ 0 w 10"/>
                <a:gd name="T9" fmla="*/ 0 h 15"/>
                <a:gd name="T10" fmla="*/ 0 w 10"/>
                <a:gd name="T11" fmla="*/ 2 h 15"/>
                <a:gd name="T12" fmla="*/ 10 w 10"/>
                <a:gd name="T13" fmla="*/ 15 h 15"/>
                <a:gd name="T14" fmla="*/ 5 w 10"/>
                <a:gd name="T15" fmla="*/ 2 h 15"/>
                <a:gd name="T16" fmla="*/ 5 w 10"/>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5">
                  <a:moveTo>
                    <a:pt x="5" y="0"/>
                  </a:moveTo>
                  <a:cubicBezTo>
                    <a:pt x="3" y="0"/>
                    <a:pt x="3" y="0"/>
                    <a:pt x="3" y="0"/>
                  </a:cubicBezTo>
                  <a:cubicBezTo>
                    <a:pt x="3" y="0"/>
                    <a:pt x="3" y="0"/>
                    <a:pt x="3" y="0"/>
                  </a:cubicBezTo>
                  <a:cubicBezTo>
                    <a:pt x="3" y="0"/>
                    <a:pt x="3" y="0"/>
                    <a:pt x="3" y="0"/>
                  </a:cubicBezTo>
                  <a:cubicBezTo>
                    <a:pt x="0" y="0"/>
                    <a:pt x="0" y="0"/>
                    <a:pt x="0" y="0"/>
                  </a:cubicBezTo>
                  <a:cubicBezTo>
                    <a:pt x="0" y="0"/>
                    <a:pt x="0" y="1"/>
                    <a:pt x="0" y="2"/>
                  </a:cubicBezTo>
                  <a:cubicBezTo>
                    <a:pt x="0" y="6"/>
                    <a:pt x="7" y="14"/>
                    <a:pt x="10" y="15"/>
                  </a:cubicBezTo>
                  <a:cubicBezTo>
                    <a:pt x="10" y="9"/>
                    <a:pt x="8" y="6"/>
                    <a:pt x="5" y="2"/>
                  </a:cubicBezTo>
                  <a:cubicBezTo>
                    <a:pt x="5" y="2"/>
                    <a:pt x="5"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82"/>
            <p:cNvSpPr>
              <a:spLocks/>
            </p:cNvSpPr>
            <p:nvPr/>
          </p:nvSpPr>
          <p:spPr bwMode="auto">
            <a:xfrm>
              <a:off x="6900" y="3032"/>
              <a:ext cx="35" cy="28"/>
            </a:xfrm>
            <a:custGeom>
              <a:avLst/>
              <a:gdLst>
                <a:gd name="T0" fmla="*/ 3 w 15"/>
                <a:gd name="T1" fmla="*/ 0 h 12"/>
                <a:gd name="T2" fmla="*/ 0 w 15"/>
                <a:gd name="T3" fmla="*/ 1 h 12"/>
                <a:gd name="T4" fmla="*/ 1 w 15"/>
                <a:gd name="T5" fmla="*/ 1 h 12"/>
                <a:gd name="T6" fmla="*/ 10 w 15"/>
                <a:gd name="T7" fmla="*/ 12 h 12"/>
                <a:gd name="T8" fmla="*/ 3 w 15"/>
                <a:gd name="T9" fmla="*/ 0 h 12"/>
              </a:gdLst>
              <a:ahLst/>
              <a:cxnLst>
                <a:cxn ang="0">
                  <a:pos x="T0" y="T1"/>
                </a:cxn>
                <a:cxn ang="0">
                  <a:pos x="T2" y="T3"/>
                </a:cxn>
                <a:cxn ang="0">
                  <a:pos x="T4" y="T5"/>
                </a:cxn>
                <a:cxn ang="0">
                  <a:pos x="T6" y="T7"/>
                </a:cxn>
                <a:cxn ang="0">
                  <a:pos x="T8" y="T9"/>
                </a:cxn>
              </a:cxnLst>
              <a:rect l="0" t="0" r="r" b="b"/>
              <a:pathLst>
                <a:path w="15" h="12">
                  <a:moveTo>
                    <a:pt x="3" y="0"/>
                  </a:moveTo>
                  <a:cubicBezTo>
                    <a:pt x="0" y="1"/>
                    <a:pt x="0" y="1"/>
                    <a:pt x="0" y="1"/>
                  </a:cubicBezTo>
                  <a:cubicBezTo>
                    <a:pt x="1" y="1"/>
                    <a:pt x="1" y="1"/>
                    <a:pt x="1" y="1"/>
                  </a:cubicBezTo>
                  <a:cubicBezTo>
                    <a:pt x="1" y="4"/>
                    <a:pt x="8" y="12"/>
                    <a:pt x="10" y="12"/>
                  </a:cubicBezTo>
                  <a:cubicBezTo>
                    <a:pt x="15" y="12"/>
                    <a:pt x="6" y="2"/>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83"/>
            <p:cNvSpPr>
              <a:spLocks/>
            </p:cNvSpPr>
            <p:nvPr/>
          </p:nvSpPr>
          <p:spPr bwMode="auto">
            <a:xfrm>
              <a:off x="8039" y="1811"/>
              <a:ext cx="85" cy="107"/>
            </a:xfrm>
            <a:custGeom>
              <a:avLst/>
              <a:gdLst>
                <a:gd name="T0" fmla="*/ 17 w 36"/>
                <a:gd name="T1" fmla="*/ 0 h 45"/>
                <a:gd name="T2" fmla="*/ 0 w 36"/>
                <a:gd name="T3" fmla="*/ 14 h 45"/>
                <a:gd name="T4" fmla="*/ 6 w 36"/>
                <a:gd name="T5" fmla="*/ 19 h 45"/>
                <a:gd name="T6" fmla="*/ 12 w 36"/>
                <a:gd name="T7" fmla="*/ 17 h 45"/>
                <a:gd name="T8" fmla="*/ 12 w 36"/>
                <a:gd name="T9" fmla="*/ 13 h 45"/>
                <a:gd name="T10" fmla="*/ 16 w 36"/>
                <a:gd name="T11" fmla="*/ 19 h 45"/>
                <a:gd name="T12" fmla="*/ 14 w 36"/>
                <a:gd name="T13" fmla="*/ 27 h 45"/>
                <a:gd name="T14" fmla="*/ 9 w 36"/>
                <a:gd name="T15" fmla="*/ 35 h 45"/>
                <a:gd name="T16" fmla="*/ 16 w 36"/>
                <a:gd name="T17" fmla="*/ 44 h 45"/>
                <a:gd name="T18" fmla="*/ 16 w 36"/>
                <a:gd name="T19" fmla="*/ 41 h 45"/>
                <a:gd name="T20" fmla="*/ 18 w 36"/>
                <a:gd name="T21" fmla="*/ 45 h 45"/>
                <a:gd name="T22" fmla="*/ 31 w 36"/>
                <a:gd name="T23" fmla="*/ 19 h 45"/>
                <a:gd name="T24" fmla="*/ 33 w 36"/>
                <a:gd name="T25" fmla="*/ 20 h 45"/>
                <a:gd name="T26" fmla="*/ 36 w 36"/>
                <a:gd name="T27" fmla="*/ 19 h 45"/>
                <a:gd name="T28" fmla="*/ 36 w 36"/>
                <a:gd name="T29" fmla="*/ 14 h 45"/>
                <a:gd name="T30" fmla="*/ 31 w 36"/>
                <a:gd name="T31" fmla="*/ 10 h 45"/>
                <a:gd name="T32" fmla="*/ 31 w 36"/>
                <a:gd name="T33" fmla="*/ 5 h 45"/>
                <a:gd name="T34" fmla="*/ 17 w 36"/>
                <a:gd name="T3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45">
                  <a:moveTo>
                    <a:pt x="17" y="0"/>
                  </a:moveTo>
                  <a:cubicBezTo>
                    <a:pt x="15" y="0"/>
                    <a:pt x="0" y="10"/>
                    <a:pt x="0" y="14"/>
                  </a:cubicBezTo>
                  <a:cubicBezTo>
                    <a:pt x="0" y="16"/>
                    <a:pt x="3" y="19"/>
                    <a:pt x="6" y="19"/>
                  </a:cubicBezTo>
                  <a:cubicBezTo>
                    <a:pt x="7" y="19"/>
                    <a:pt x="9" y="17"/>
                    <a:pt x="12" y="17"/>
                  </a:cubicBezTo>
                  <a:cubicBezTo>
                    <a:pt x="11" y="16"/>
                    <a:pt x="12" y="14"/>
                    <a:pt x="12" y="13"/>
                  </a:cubicBezTo>
                  <a:cubicBezTo>
                    <a:pt x="13" y="15"/>
                    <a:pt x="13" y="18"/>
                    <a:pt x="16" y="19"/>
                  </a:cubicBezTo>
                  <a:cubicBezTo>
                    <a:pt x="14" y="27"/>
                    <a:pt x="14" y="27"/>
                    <a:pt x="14" y="27"/>
                  </a:cubicBezTo>
                  <a:cubicBezTo>
                    <a:pt x="14" y="27"/>
                    <a:pt x="9" y="34"/>
                    <a:pt x="9" y="35"/>
                  </a:cubicBezTo>
                  <a:cubicBezTo>
                    <a:pt x="9" y="37"/>
                    <a:pt x="12" y="44"/>
                    <a:pt x="16" y="44"/>
                  </a:cubicBezTo>
                  <a:cubicBezTo>
                    <a:pt x="16" y="41"/>
                    <a:pt x="16" y="41"/>
                    <a:pt x="16" y="41"/>
                  </a:cubicBezTo>
                  <a:cubicBezTo>
                    <a:pt x="16" y="42"/>
                    <a:pt x="16" y="45"/>
                    <a:pt x="18" y="45"/>
                  </a:cubicBezTo>
                  <a:cubicBezTo>
                    <a:pt x="25" y="45"/>
                    <a:pt x="29" y="29"/>
                    <a:pt x="31" y="19"/>
                  </a:cubicBezTo>
                  <a:cubicBezTo>
                    <a:pt x="32" y="20"/>
                    <a:pt x="32" y="20"/>
                    <a:pt x="33" y="20"/>
                  </a:cubicBezTo>
                  <a:cubicBezTo>
                    <a:pt x="34" y="20"/>
                    <a:pt x="35" y="19"/>
                    <a:pt x="36" y="19"/>
                  </a:cubicBezTo>
                  <a:cubicBezTo>
                    <a:pt x="35" y="18"/>
                    <a:pt x="36" y="16"/>
                    <a:pt x="36" y="14"/>
                  </a:cubicBezTo>
                  <a:cubicBezTo>
                    <a:pt x="31" y="10"/>
                    <a:pt x="31" y="10"/>
                    <a:pt x="31" y="10"/>
                  </a:cubicBezTo>
                  <a:cubicBezTo>
                    <a:pt x="29" y="10"/>
                    <a:pt x="31" y="6"/>
                    <a:pt x="31" y="5"/>
                  </a:cubicBezTo>
                  <a:cubicBezTo>
                    <a:pt x="24" y="5"/>
                    <a:pt x="21" y="0"/>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84"/>
            <p:cNvSpPr>
              <a:spLocks/>
            </p:cNvSpPr>
            <p:nvPr/>
          </p:nvSpPr>
          <p:spPr bwMode="auto">
            <a:xfrm>
              <a:off x="8138" y="1788"/>
              <a:ext cx="92" cy="66"/>
            </a:xfrm>
            <a:custGeom>
              <a:avLst/>
              <a:gdLst>
                <a:gd name="T0" fmla="*/ 28 w 39"/>
                <a:gd name="T1" fmla="*/ 0 h 28"/>
                <a:gd name="T2" fmla="*/ 13 w 39"/>
                <a:gd name="T3" fmla="*/ 7 h 28"/>
                <a:gd name="T4" fmla="*/ 10 w 39"/>
                <a:gd name="T5" fmla="*/ 6 h 28"/>
                <a:gd name="T6" fmla="*/ 0 w 39"/>
                <a:gd name="T7" fmla="*/ 14 h 28"/>
                <a:gd name="T8" fmla="*/ 4 w 39"/>
                <a:gd name="T9" fmla="*/ 20 h 28"/>
                <a:gd name="T10" fmla="*/ 7 w 39"/>
                <a:gd name="T11" fmla="*/ 28 h 28"/>
                <a:gd name="T12" fmla="*/ 20 w 39"/>
                <a:gd name="T13" fmla="*/ 15 h 28"/>
                <a:gd name="T14" fmla="*/ 28 w 39"/>
                <a:gd name="T15" fmla="*/ 18 h 28"/>
                <a:gd name="T16" fmla="*/ 28 w 39"/>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8">
                  <a:moveTo>
                    <a:pt x="28" y="0"/>
                  </a:moveTo>
                  <a:cubicBezTo>
                    <a:pt x="21" y="0"/>
                    <a:pt x="19" y="7"/>
                    <a:pt x="13" y="7"/>
                  </a:cubicBezTo>
                  <a:cubicBezTo>
                    <a:pt x="12" y="7"/>
                    <a:pt x="11" y="7"/>
                    <a:pt x="10" y="6"/>
                  </a:cubicBezTo>
                  <a:cubicBezTo>
                    <a:pt x="10" y="7"/>
                    <a:pt x="0" y="14"/>
                    <a:pt x="0" y="14"/>
                  </a:cubicBezTo>
                  <a:cubicBezTo>
                    <a:pt x="0" y="17"/>
                    <a:pt x="1" y="18"/>
                    <a:pt x="4" y="20"/>
                  </a:cubicBezTo>
                  <a:cubicBezTo>
                    <a:pt x="3" y="23"/>
                    <a:pt x="4" y="28"/>
                    <a:pt x="7" y="28"/>
                  </a:cubicBezTo>
                  <a:cubicBezTo>
                    <a:pt x="14" y="28"/>
                    <a:pt x="15" y="19"/>
                    <a:pt x="20" y="15"/>
                  </a:cubicBezTo>
                  <a:cubicBezTo>
                    <a:pt x="21" y="15"/>
                    <a:pt x="23" y="18"/>
                    <a:pt x="28" y="18"/>
                  </a:cubicBezTo>
                  <a:cubicBezTo>
                    <a:pt x="33" y="18"/>
                    <a:pt x="39" y="0"/>
                    <a:pt x="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85"/>
            <p:cNvSpPr>
              <a:spLocks/>
            </p:cNvSpPr>
            <p:nvPr/>
          </p:nvSpPr>
          <p:spPr bwMode="auto">
            <a:xfrm>
              <a:off x="8086" y="1501"/>
              <a:ext cx="397" cy="324"/>
            </a:xfrm>
            <a:custGeom>
              <a:avLst/>
              <a:gdLst>
                <a:gd name="T0" fmla="*/ 154 w 168"/>
                <a:gd name="T1" fmla="*/ 0 h 137"/>
                <a:gd name="T2" fmla="*/ 155 w 168"/>
                <a:gd name="T3" fmla="*/ 5 h 137"/>
                <a:gd name="T4" fmla="*/ 156 w 168"/>
                <a:gd name="T5" fmla="*/ 5 h 137"/>
                <a:gd name="T6" fmla="*/ 152 w 168"/>
                <a:gd name="T7" fmla="*/ 7 h 137"/>
                <a:gd name="T8" fmla="*/ 149 w 168"/>
                <a:gd name="T9" fmla="*/ 4 h 137"/>
                <a:gd name="T10" fmla="*/ 137 w 168"/>
                <a:gd name="T11" fmla="*/ 23 h 137"/>
                <a:gd name="T12" fmla="*/ 139 w 168"/>
                <a:gd name="T13" fmla="*/ 30 h 137"/>
                <a:gd name="T14" fmla="*/ 110 w 168"/>
                <a:gd name="T15" fmla="*/ 72 h 137"/>
                <a:gd name="T16" fmla="*/ 95 w 168"/>
                <a:gd name="T17" fmla="*/ 80 h 137"/>
                <a:gd name="T18" fmla="*/ 92 w 168"/>
                <a:gd name="T19" fmla="*/ 77 h 137"/>
                <a:gd name="T20" fmla="*/ 95 w 168"/>
                <a:gd name="T21" fmla="*/ 71 h 137"/>
                <a:gd name="T22" fmla="*/ 86 w 168"/>
                <a:gd name="T23" fmla="*/ 84 h 137"/>
                <a:gd name="T24" fmla="*/ 69 w 168"/>
                <a:gd name="T25" fmla="*/ 101 h 137"/>
                <a:gd name="T26" fmla="*/ 36 w 168"/>
                <a:gd name="T27" fmla="*/ 101 h 137"/>
                <a:gd name="T28" fmla="*/ 7 w 168"/>
                <a:gd name="T29" fmla="*/ 121 h 137"/>
                <a:gd name="T30" fmla="*/ 0 w 168"/>
                <a:gd name="T31" fmla="*/ 125 h 137"/>
                <a:gd name="T32" fmla="*/ 7 w 168"/>
                <a:gd name="T33" fmla="*/ 127 h 137"/>
                <a:gd name="T34" fmla="*/ 35 w 168"/>
                <a:gd name="T35" fmla="*/ 120 h 137"/>
                <a:gd name="T36" fmla="*/ 39 w 168"/>
                <a:gd name="T37" fmla="*/ 119 h 137"/>
                <a:gd name="T38" fmla="*/ 41 w 168"/>
                <a:gd name="T39" fmla="*/ 119 h 137"/>
                <a:gd name="T40" fmla="*/ 42 w 168"/>
                <a:gd name="T41" fmla="*/ 119 h 137"/>
                <a:gd name="T42" fmla="*/ 46 w 168"/>
                <a:gd name="T43" fmla="*/ 118 h 137"/>
                <a:gd name="T44" fmla="*/ 52 w 168"/>
                <a:gd name="T45" fmla="*/ 114 h 137"/>
                <a:gd name="T46" fmla="*/ 68 w 168"/>
                <a:gd name="T47" fmla="*/ 119 h 137"/>
                <a:gd name="T48" fmla="*/ 66 w 168"/>
                <a:gd name="T49" fmla="*/ 128 h 137"/>
                <a:gd name="T50" fmla="*/ 66 w 168"/>
                <a:gd name="T51" fmla="*/ 132 h 137"/>
                <a:gd name="T52" fmla="*/ 73 w 168"/>
                <a:gd name="T53" fmla="*/ 137 h 137"/>
                <a:gd name="T54" fmla="*/ 86 w 168"/>
                <a:gd name="T55" fmla="*/ 124 h 137"/>
                <a:gd name="T56" fmla="*/ 91 w 168"/>
                <a:gd name="T57" fmla="*/ 123 h 137"/>
                <a:gd name="T58" fmla="*/ 86 w 168"/>
                <a:gd name="T59" fmla="*/ 115 h 137"/>
                <a:gd name="T60" fmla="*/ 89 w 168"/>
                <a:gd name="T61" fmla="*/ 110 h 137"/>
                <a:gd name="T62" fmla="*/ 104 w 168"/>
                <a:gd name="T63" fmla="*/ 119 h 137"/>
                <a:gd name="T64" fmla="*/ 115 w 168"/>
                <a:gd name="T65" fmla="*/ 113 h 137"/>
                <a:gd name="T66" fmla="*/ 120 w 168"/>
                <a:gd name="T67" fmla="*/ 113 h 137"/>
                <a:gd name="T68" fmla="*/ 123 w 168"/>
                <a:gd name="T69" fmla="*/ 116 h 137"/>
                <a:gd name="T70" fmla="*/ 137 w 168"/>
                <a:gd name="T71" fmla="*/ 103 h 137"/>
                <a:gd name="T72" fmla="*/ 137 w 168"/>
                <a:gd name="T73" fmla="*/ 111 h 137"/>
                <a:gd name="T74" fmla="*/ 149 w 168"/>
                <a:gd name="T75" fmla="*/ 101 h 137"/>
                <a:gd name="T76" fmla="*/ 147 w 168"/>
                <a:gd name="T77" fmla="*/ 91 h 137"/>
                <a:gd name="T78" fmla="*/ 153 w 168"/>
                <a:gd name="T79" fmla="*/ 76 h 137"/>
                <a:gd name="T80" fmla="*/ 156 w 168"/>
                <a:gd name="T81" fmla="*/ 52 h 137"/>
                <a:gd name="T82" fmla="*/ 157 w 168"/>
                <a:gd name="T83" fmla="*/ 52 h 137"/>
                <a:gd name="T84" fmla="*/ 158 w 168"/>
                <a:gd name="T85" fmla="*/ 52 h 137"/>
                <a:gd name="T86" fmla="*/ 159 w 168"/>
                <a:gd name="T87" fmla="*/ 52 h 137"/>
                <a:gd name="T88" fmla="*/ 161 w 168"/>
                <a:gd name="T89" fmla="*/ 51 h 137"/>
                <a:gd name="T90" fmla="*/ 161 w 168"/>
                <a:gd name="T91" fmla="*/ 48 h 137"/>
                <a:gd name="T92" fmla="*/ 168 w 168"/>
                <a:gd name="T93" fmla="*/ 32 h 137"/>
                <a:gd name="T94" fmla="*/ 161 w 168"/>
                <a:gd name="T95" fmla="*/ 13 h 137"/>
                <a:gd name="T96" fmla="*/ 160 w 168"/>
                <a:gd name="T97" fmla="*/ 3 h 137"/>
                <a:gd name="T98" fmla="*/ 154 w 168"/>
                <a:gd name="T99"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8" h="137">
                  <a:moveTo>
                    <a:pt x="154" y="0"/>
                  </a:moveTo>
                  <a:cubicBezTo>
                    <a:pt x="152" y="0"/>
                    <a:pt x="153" y="5"/>
                    <a:pt x="155" y="5"/>
                  </a:cubicBezTo>
                  <a:cubicBezTo>
                    <a:pt x="155" y="5"/>
                    <a:pt x="156" y="5"/>
                    <a:pt x="156" y="5"/>
                  </a:cubicBezTo>
                  <a:cubicBezTo>
                    <a:pt x="154" y="7"/>
                    <a:pt x="153" y="7"/>
                    <a:pt x="152" y="7"/>
                  </a:cubicBezTo>
                  <a:cubicBezTo>
                    <a:pt x="150" y="7"/>
                    <a:pt x="150" y="4"/>
                    <a:pt x="149" y="4"/>
                  </a:cubicBezTo>
                  <a:cubicBezTo>
                    <a:pt x="142" y="4"/>
                    <a:pt x="137" y="17"/>
                    <a:pt x="137" y="23"/>
                  </a:cubicBezTo>
                  <a:cubicBezTo>
                    <a:pt x="137" y="26"/>
                    <a:pt x="139" y="26"/>
                    <a:pt x="139" y="30"/>
                  </a:cubicBezTo>
                  <a:cubicBezTo>
                    <a:pt x="139" y="46"/>
                    <a:pt x="121" y="69"/>
                    <a:pt x="110" y="72"/>
                  </a:cubicBezTo>
                  <a:cubicBezTo>
                    <a:pt x="104" y="74"/>
                    <a:pt x="103" y="80"/>
                    <a:pt x="95" y="80"/>
                  </a:cubicBezTo>
                  <a:cubicBezTo>
                    <a:pt x="94" y="80"/>
                    <a:pt x="92" y="78"/>
                    <a:pt x="92" y="77"/>
                  </a:cubicBezTo>
                  <a:cubicBezTo>
                    <a:pt x="92" y="75"/>
                    <a:pt x="93" y="73"/>
                    <a:pt x="95" y="71"/>
                  </a:cubicBezTo>
                  <a:cubicBezTo>
                    <a:pt x="93" y="72"/>
                    <a:pt x="87" y="84"/>
                    <a:pt x="86" y="84"/>
                  </a:cubicBezTo>
                  <a:cubicBezTo>
                    <a:pt x="81" y="84"/>
                    <a:pt x="78" y="101"/>
                    <a:pt x="69" y="101"/>
                  </a:cubicBezTo>
                  <a:cubicBezTo>
                    <a:pt x="57" y="101"/>
                    <a:pt x="52" y="101"/>
                    <a:pt x="36" y="101"/>
                  </a:cubicBezTo>
                  <a:cubicBezTo>
                    <a:pt x="23" y="101"/>
                    <a:pt x="18" y="114"/>
                    <a:pt x="7" y="121"/>
                  </a:cubicBezTo>
                  <a:cubicBezTo>
                    <a:pt x="5" y="122"/>
                    <a:pt x="0" y="124"/>
                    <a:pt x="0" y="125"/>
                  </a:cubicBezTo>
                  <a:cubicBezTo>
                    <a:pt x="0" y="127"/>
                    <a:pt x="4" y="127"/>
                    <a:pt x="7" y="127"/>
                  </a:cubicBezTo>
                  <a:cubicBezTo>
                    <a:pt x="18" y="127"/>
                    <a:pt x="28" y="123"/>
                    <a:pt x="35" y="120"/>
                  </a:cubicBezTo>
                  <a:cubicBezTo>
                    <a:pt x="36" y="119"/>
                    <a:pt x="38" y="119"/>
                    <a:pt x="39" y="119"/>
                  </a:cubicBezTo>
                  <a:cubicBezTo>
                    <a:pt x="39" y="119"/>
                    <a:pt x="40" y="119"/>
                    <a:pt x="41" y="119"/>
                  </a:cubicBezTo>
                  <a:cubicBezTo>
                    <a:pt x="41" y="119"/>
                    <a:pt x="42" y="119"/>
                    <a:pt x="42" y="119"/>
                  </a:cubicBezTo>
                  <a:cubicBezTo>
                    <a:pt x="44" y="119"/>
                    <a:pt x="45" y="119"/>
                    <a:pt x="46" y="118"/>
                  </a:cubicBezTo>
                  <a:cubicBezTo>
                    <a:pt x="48" y="118"/>
                    <a:pt x="49" y="114"/>
                    <a:pt x="52" y="114"/>
                  </a:cubicBezTo>
                  <a:cubicBezTo>
                    <a:pt x="58" y="114"/>
                    <a:pt x="61" y="117"/>
                    <a:pt x="68" y="119"/>
                  </a:cubicBezTo>
                  <a:cubicBezTo>
                    <a:pt x="68" y="121"/>
                    <a:pt x="66" y="125"/>
                    <a:pt x="66" y="128"/>
                  </a:cubicBezTo>
                  <a:cubicBezTo>
                    <a:pt x="66" y="129"/>
                    <a:pt x="64" y="132"/>
                    <a:pt x="66" y="132"/>
                  </a:cubicBezTo>
                  <a:cubicBezTo>
                    <a:pt x="70" y="132"/>
                    <a:pt x="69" y="136"/>
                    <a:pt x="73" y="137"/>
                  </a:cubicBezTo>
                  <a:cubicBezTo>
                    <a:pt x="76" y="132"/>
                    <a:pt x="82" y="124"/>
                    <a:pt x="86" y="124"/>
                  </a:cubicBezTo>
                  <a:cubicBezTo>
                    <a:pt x="88" y="124"/>
                    <a:pt x="90" y="124"/>
                    <a:pt x="91" y="123"/>
                  </a:cubicBezTo>
                  <a:cubicBezTo>
                    <a:pt x="91" y="123"/>
                    <a:pt x="86" y="117"/>
                    <a:pt x="86" y="115"/>
                  </a:cubicBezTo>
                  <a:cubicBezTo>
                    <a:pt x="86" y="113"/>
                    <a:pt x="88" y="110"/>
                    <a:pt x="89" y="110"/>
                  </a:cubicBezTo>
                  <a:cubicBezTo>
                    <a:pt x="94" y="110"/>
                    <a:pt x="93" y="119"/>
                    <a:pt x="104" y="119"/>
                  </a:cubicBezTo>
                  <a:cubicBezTo>
                    <a:pt x="109" y="119"/>
                    <a:pt x="112" y="116"/>
                    <a:pt x="115" y="113"/>
                  </a:cubicBezTo>
                  <a:cubicBezTo>
                    <a:pt x="120" y="113"/>
                    <a:pt x="120" y="113"/>
                    <a:pt x="120" y="113"/>
                  </a:cubicBezTo>
                  <a:cubicBezTo>
                    <a:pt x="120" y="114"/>
                    <a:pt x="122" y="116"/>
                    <a:pt x="123" y="116"/>
                  </a:cubicBezTo>
                  <a:cubicBezTo>
                    <a:pt x="125" y="108"/>
                    <a:pt x="130" y="108"/>
                    <a:pt x="137" y="103"/>
                  </a:cubicBezTo>
                  <a:cubicBezTo>
                    <a:pt x="137" y="107"/>
                    <a:pt x="135" y="107"/>
                    <a:pt x="137" y="111"/>
                  </a:cubicBezTo>
                  <a:cubicBezTo>
                    <a:pt x="143" y="109"/>
                    <a:pt x="143" y="104"/>
                    <a:pt x="149" y="101"/>
                  </a:cubicBezTo>
                  <a:cubicBezTo>
                    <a:pt x="148" y="98"/>
                    <a:pt x="147" y="95"/>
                    <a:pt x="147" y="91"/>
                  </a:cubicBezTo>
                  <a:cubicBezTo>
                    <a:pt x="147" y="84"/>
                    <a:pt x="153" y="81"/>
                    <a:pt x="153" y="76"/>
                  </a:cubicBezTo>
                  <a:cubicBezTo>
                    <a:pt x="153" y="70"/>
                    <a:pt x="151" y="54"/>
                    <a:pt x="156" y="52"/>
                  </a:cubicBezTo>
                  <a:cubicBezTo>
                    <a:pt x="157" y="52"/>
                    <a:pt x="157" y="52"/>
                    <a:pt x="157" y="52"/>
                  </a:cubicBezTo>
                  <a:cubicBezTo>
                    <a:pt x="158" y="52"/>
                    <a:pt x="158" y="52"/>
                    <a:pt x="158" y="52"/>
                  </a:cubicBezTo>
                  <a:cubicBezTo>
                    <a:pt x="158" y="52"/>
                    <a:pt x="158" y="52"/>
                    <a:pt x="159" y="52"/>
                  </a:cubicBezTo>
                  <a:cubicBezTo>
                    <a:pt x="159" y="52"/>
                    <a:pt x="160" y="52"/>
                    <a:pt x="161" y="51"/>
                  </a:cubicBezTo>
                  <a:cubicBezTo>
                    <a:pt x="161" y="50"/>
                    <a:pt x="161" y="49"/>
                    <a:pt x="161" y="48"/>
                  </a:cubicBezTo>
                  <a:cubicBezTo>
                    <a:pt x="161" y="41"/>
                    <a:pt x="168" y="40"/>
                    <a:pt x="168" y="32"/>
                  </a:cubicBezTo>
                  <a:cubicBezTo>
                    <a:pt x="168" y="24"/>
                    <a:pt x="161" y="21"/>
                    <a:pt x="161" y="13"/>
                  </a:cubicBezTo>
                  <a:cubicBezTo>
                    <a:pt x="161" y="9"/>
                    <a:pt x="162" y="6"/>
                    <a:pt x="160" y="3"/>
                  </a:cubicBezTo>
                  <a:cubicBezTo>
                    <a:pt x="159" y="1"/>
                    <a:pt x="157" y="0"/>
                    <a:pt x="15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86"/>
            <p:cNvSpPr>
              <a:spLocks/>
            </p:cNvSpPr>
            <p:nvPr/>
          </p:nvSpPr>
          <p:spPr bwMode="auto">
            <a:xfrm>
              <a:off x="8408" y="1322"/>
              <a:ext cx="203" cy="172"/>
            </a:xfrm>
            <a:custGeom>
              <a:avLst/>
              <a:gdLst>
                <a:gd name="T0" fmla="*/ 31 w 86"/>
                <a:gd name="T1" fmla="*/ 0 h 73"/>
                <a:gd name="T2" fmla="*/ 28 w 86"/>
                <a:gd name="T3" fmla="*/ 7 h 73"/>
                <a:gd name="T4" fmla="*/ 30 w 86"/>
                <a:gd name="T5" fmla="*/ 13 h 73"/>
                <a:gd name="T6" fmla="*/ 18 w 86"/>
                <a:gd name="T7" fmla="*/ 40 h 73"/>
                <a:gd name="T8" fmla="*/ 14 w 86"/>
                <a:gd name="T9" fmla="*/ 40 h 73"/>
                <a:gd name="T10" fmla="*/ 12 w 86"/>
                <a:gd name="T11" fmla="*/ 40 h 73"/>
                <a:gd name="T12" fmla="*/ 13 w 86"/>
                <a:gd name="T13" fmla="*/ 41 h 73"/>
                <a:gd name="T14" fmla="*/ 10 w 86"/>
                <a:gd name="T15" fmla="*/ 38 h 73"/>
                <a:gd name="T16" fmla="*/ 10 w 86"/>
                <a:gd name="T17" fmla="*/ 43 h 73"/>
                <a:gd name="T18" fmla="*/ 0 w 86"/>
                <a:gd name="T19" fmla="*/ 56 h 73"/>
                <a:gd name="T20" fmla="*/ 3 w 86"/>
                <a:gd name="T21" fmla="*/ 61 h 73"/>
                <a:gd name="T22" fmla="*/ 3 w 86"/>
                <a:gd name="T23" fmla="*/ 73 h 73"/>
                <a:gd name="T24" fmla="*/ 6 w 86"/>
                <a:gd name="T25" fmla="*/ 73 h 73"/>
                <a:gd name="T26" fmla="*/ 19 w 86"/>
                <a:gd name="T27" fmla="*/ 65 h 73"/>
                <a:gd name="T28" fmla="*/ 9 w 86"/>
                <a:gd name="T29" fmla="*/ 58 h 73"/>
                <a:gd name="T30" fmla="*/ 13 w 86"/>
                <a:gd name="T31" fmla="*/ 53 h 73"/>
                <a:gd name="T32" fmla="*/ 24 w 86"/>
                <a:gd name="T33" fmla="*/ 54 h 73"/>
                <a:gd name="T34" fmla="*/ 28 w 86"/>
                <a:gd name="T35" fmla="*/ 50 h 73"/>
                <a:gd name="T36" fmla="*/ 51 w 86"/>
                <a:gd name="T37" fmla="*/ 62 h 73"/>
                <a:gd name="T38" fmla="*/ 70 w 86"/>
                <a:gd name="T39" fmla="*/ 44 h 73"/>
                <a:gd name="T40" fmla="*/ 86 w 86"/>
                <a:gd name="T41" fmla="*/ 39 h 73"/>
                <a:gd name="T42" fmla="*/ 80 w 86"/>
                <a:gd name="T43" fmla="*/ 32 h 73"/>
                <a:gd name="T44" fmla="*/ 83 w 86"/>
                <a:gd name="T45" fmla="*/ 26 h 73"/>
                <a:gd name="T46" fmla="*/ 81 w 86"/>
                <a:gd name="T47" fmla="*/ 25 h 73"/>
                <a:gd name="T48" fmla="*/ 72 w 86"/>
                <a:gd name="T49" fmla="*/ 27 h 73"/>
                <a:gd name="T50" fmla="*/ 31 w 86"/>
                <a:gd name="T5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73">
                  <a:moveTo>
                    <a:pt x="31" y="0"/>
                  </a:moveTo>
                  <a:cubicBezTo>
                    <a:pt x="30" y="2"/>
                    <a:pt x="28" y="4"/>
                    <a:pt x="28" y="7"/>
                  </a:cubicBezTo>
                  <a:cubicBezTo>
                    <a:pt x="28" y="9"/>
                    <a:pt x="30" y="10"/>
                    <a:pt x="30" y="13"/>
                  </a:cubicBezTo>
                  <a:cubicBezTo>
                    <a:pt x="30" y="19"/>
                    <a:pt x="27" y="40"/>
                    <a:pt x="18" y="40"/>
                  </a:cubicBezTo>
                  <a:cubicBezTo>
                    <a:pt x="17" y="40"/>
                    <a:pt x="15" y="40"/>
                    <a:pt x="14" y="40"/>
                  </a:cubicBezTo>
                  <a:cubicBezTo>
                    <a:pt x="13" y="40"/>
                    <a:pt x="13" y="40"/>
                    <a:pt x="12" y="40"/>
                  </a:cubicBezTo>
                  <a:cubicBezTo>
                    <a:pt x="13" y="41"/>
                    <a:pt x="13" y="41"/>
                    <a:pt x="13" y="41"/>
                  </a:cubicBezTo>
                  <a:cubicBezTo>
                    <a:pt x="12" y="40"/>
                    <a:pt x="11" y="40"/>
                    <a:pt x="10" y="38"/>
                  </a:cubicBezTo>
                  <a:cubicBezTo>
                    <a:pt x="10" y="43"/>
                    <a:pt x="10" y="43"/>
                    <a:pt x="10" y="43"/>
                  </a:cubicBezTo>
                  <a:cubicBezTo>
                    <a:pt x="9" y="46"/>
                    <a:pt x="0" y="50"/>
                    <a:pt x="0" y="56"/>
                  </a:cubicBezTo>
                  <a:cubicBezTo>
                    <a:pt x="0" y="58"/>
                    <a:pt x="3" y="59"/>
                    <a:pt x="3" y="61"/>
                  </a:cubicBezTo>
                  <a:cubicBezTo>
                    <a:pt x="3" y="62"/>
                    <a:pt x="3" y="70"/>
                    <a:pt x="3" y="73"/>
                  </a:cubicBezTo>
                  <a:cubicBezTo>
                    <a:pt x="6" y="73"/>
                    <a:pt x="6" y="73"/>
                    <a:pt x="6" y="73"/>
                  </a:cubicBezTo>
                  <a:cubicBezTo>
                    <a:pt x="10" y="69"/>
                    <a:pt x="14" y="71"/>
                    <a:pt x="19" y="65"/>
                  </a:cubicBezTo>
                  <a:cubicBezTo>
                    <a:pt x="17" y="63"/>
                    <a:pt x="9" y="63"/>
                    <a:pt x="9" y="58"/>
                  </a:cubicBezTo>
                  <a:cubicBezTo>
                    <a:pt x="9" y="54"/>
                    <a:pt x="11" y="53"/>
                    <a:pt x="13" y="53"/>
                  </a:cubicBezTo>
                  <a:cubicBezTo>
                    <a:pt x="16" y="53"/>
                    <a:pt x="21" y="54"/>
                    <a:pt x="24" y="54"/>
                  </a:cubicBezTo>
                  <a:cubicBezTo>
                    <a:pt x="24" y="53"/>
                    <a:pt x="27" y="51"/>
                    <a:pt x="28" y="50"/>
                  </a:cubicBezTo>
                  <a:cubicBezTo>
                    <a:pt x="37" y="56"/>
                    <a:pt x="42" y="57"/>
                    <a:pt x="51" y="62"/>
                  </a:cubicBezTo>
                  <a:cubicBezTo>
                    <a:pt x="55" y="56"/>
                    <a:pt x="59" y="44"/>
                    <a:pt x="70" y="44"/>
                  </a:cubicBezTo>
                  <a:cubicBezTo>
                    <a:pt x="78" y="44"/>
                    <a:pt x="81" y="42"/>
                    <a:pt x="86" y="39"/>
                  </a:cubicBezTo>
                  <a:cubicBezTo>
                    <a:pt x="84" y="38"/>
                    <a:pt x="80" y="35"/>
                    <a:pt x="80" y="32"/>
                  </a:cubicBezTo>
                  <a:cubicBezTo>
                    <a:pt x="80" y="29"/>
                    <a:pt x="82" y="28"/>
                    <a:pt x="83" y="26"/>
                  </a:cubicBezTo>
                  <a:cubicBezTo>
                    <a:pt x="82" y="25"/>
                    <a:pt x="81" y="25"/>
                    <a:pt x="81" y="25"/>
                  </a:cubicBezTo>
                  <a:cubicBezTo>
                    <a:pt x="78" y="25"/>
                    <a:pt x="75" y="27"/>
                    <a:pt x="72" y="27"/>
                  </a:cubicBezTo>
                  <a:cubicBezTo>
                    <a:pt x="51" y="27"/>
                    <a:pt x="45" y="10"/>
                    <a:pt x="3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87"/>
            <p:cNvSpPr>
              <a:spLocks noEditPoints="1"/>
            </p:cNvSpPr>
            <p:nvPr/>
          </p:nvSpPr>
          <p:spPr bwMode="auto">
            <a:xfrm>
              <a:off x="8606" y="1364"/>
              <a:ext cx="36" cy="33"/>
            </a:xfrm>
            <a:custGeom>
              <a:avLst/>
              <a:gdLst>
                <a:gd name="T0" fmla="*/ 13 w 15"/>
                <a:gd name="T1" fmla="*/ 1 h 14"/>
                <a:gd name="T2" fmla="*/ 2 w 15"/>
                <a:gd name="T3" fmla="*/ 9 h 14"/>
                <a:gd name="T4" fmla="*/ 2 w 15"/>
                <a:gd name="T5" fmla="*/ 14 h 14"/>
                <a:gd name="T6" fmla="*/ 15 w 15"/>
                <a:gd name="T7" fmla="*/ 3 h 14"/>
                <a:gd name="T8" fmla="*/ 13 w 15"/>
                <a:gd name="T9" fmla="*/ 1 h 14"/>
                <a:gd name="T10" fmla="*/ 12 w 15"/>
                <a:gd name="T11" fmla="*/ 0 h 14"/>
                <a:gd name="T12" fmla="*/ 13 w 15"/>
                <a:gd name="T13" fmla="*/ 1 h 14"/>
                <a:gd name="T14" fmla="*/ 14 w 15"/>
                <a:gd name="T15" fmla="*/ 1 h 14"/>
                <a:gd name="T16" fmla="*/ 12 w 15"/>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4">
                  <a:moveTo>
                    <a:pt x="13" y="1"/>
                  </a:moveTo>
                  <a:cubicBezTo>
                    <a:pt x="9" y="2"/>
                    <a:pt x="4" y="6"/>
                    <a:pt x="2" y="9"/>
                  </a:cubicBezTo>
                  <a:cubicBezTo>
                    <a:pt x="1" y="10"/>
                    <a:pt x="0" y="14"/>
                    <a:pt x="2" y="14"/>
                  </a:cubicBezTo>
                  <a:cubicBezTo>
                    <a:pt x="6" y="14"/>
                    <a:pt x="13" y="6"/>
                    <a:pt x="15" y="3"/>
                  </a:cubicBezTo>
                  <a:cubicBezTo>
                    <a:pt x="13" y="1"/>
                    <a:pt x="13" y="1"/>
                    <a:pt x="13" y="1"/>
                  </a:cubicBezTo>
                  <a:moveTo>
                    <a:pt x="12" y="0"/>
                  </a:moveTo>
                  <a:cubicBezTo>
                    <a:pt x="13" y="1"/>
                    <a:pt x="13" y="1"/>
                    <a:pt x="13" y="1"/>
                  </a:cubicBezTo>
                  <a:cubicBezTo>
                    <a:pt x="13" y="1"/>
                    <a:pt x="14" y="1"/>
                    <a:pt x="14" y="1"/>
                  </a:cubicBezTo>
                  <a:cubicBezTo>
                    <a:pt x="12" y="0"/>
                    <a:pt x="12" y="0"/>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88"/>
            <p:cNvSpPr>
              <a:spLocks/>
            </p:cNvSpPr>
            <p:nvPr/>
          </p:nvSpPr>
          <p:spPr bwMode="auto">
            <a:xfrm>
              <a:off x="8677" y="1319"/>
              <a:ext cx="47" cy="36"/>
            </a:xfrm>
            <a:custGeom>
              <a:avLst/>
              <a:gdLst>
                <a:gd name="T0" fmla="*/ 20 w 20"/>
                <a:gd name="T1" fmla="*/ 0 h 15"/>
                <a:gd name="T2" fmla="*/ 17 w 20"/>
                <a:gd name="T3" fmla="*/ 1 h 15"/>
                <a:gd name="T4" fmla="*/ 12 w 20"/>
                <a:gd name="T5" fmla="*/ 0 h 15"/>
                <a:gd name="T6" fmla="*/ 0 w 20"/>
                <a:gd name="T7" fmla="*/ 12 h 15"/>
                <a:gd name="T8" fmla="*/ 0 w 20"/>
                <a:gd name="T9" fmla="*/ 15 h 15"/>
                <a:gd name="T10" fmla="*/ 20 w 20"/>
                <a:gd name="T11" fmla="*/ 4 h 15"/>
                <a:gd name="T12" fmla="*/ 20 w 20"/>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20" h="15">
                  <a:moveTo>
                    <a:pt x="20" y="0"/>
                  </a:moveTo>
                  <a:cubicBezTo>
                    <a:pt x="19" y="1"/>
                    <a:pt x="18" y="1"/>
                    <a:pt x="17" y="1"/>
                  </a:cubicBezTo>
                  <a:cubicBezTo>
                    <a:pt x="16" y="1"/>
                    <a:pt x="14" y="0"/>
                    <a:pt x="12" y="0"/>
                  </a:cubicBezTo>
                  <a:cubicBezTo>
                    <a:pt x="6" y="0"/>
                    <a:pt x="0" y="12"/>
                    <a:pt x="0" y="12"/>
                  </a:cubicBezTo>
                  <a:cubicBezTo>
                    <a:pt x="0" y="13"/>
                    <a:pt x="0" y="15"/>
                    <a:pt x="0" y="15"/>
                  </a:cubicBezTo>
                  <a:cubicBezTo>
                    <a:pt x="8" y="15"/>
                    <a:pt x="8" y="4"/>
                    <a:pt x="20" y="4"/>
                  </a:cubicBezTo>
                  <a:cubicBezTo>
                    <a:pt x="20" y="0"/>
                    <a:pt x="20" y="0"/>
                    <a:pt x="2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89"/>
            <p:cNvSpPr>
              <a:spLocks/>
            </p:cNvSpPr>
            <p:nvPr/>
          </p:nvSpPr>
          <p:spPr bwMode="auto">
            <a:xfrm>
              <a:off x="8762" y="1284"/>
              <a:ext cx="24" cy="26"/>
            </a:xfrm>
            <a:custGeom>
              <a:avLst/>
              <a:gdLst>
                <a:gd name="T0" fmla="*/ 10 w 10"/>
                <a:gd name="T1" fmla="*/ 0 h 11"/>
                <a:gd name="T2" fmla="*/ 1 w 10"/>
                <a:gd name="T3" fmla="*/ 3 h 11"/>
                <a:gd name="T4" fmla="*/ 1 w 10"/>
                <a:gd name="T5" fmla="*/ 8 h 11"/>
                <a:gd name="T6" fmla="*/ 1 w 10"/>
                <a:gd name="T7" fmla="*/ 11 h 11"/>
                <a:gd name="T8" fmla="*/ 10 w 10"/>
                <a:gd name="T9" fmla="*/ 0 h 11"/>
              </a:gdLst>
              <a:ahLst/>
              <a:cxnLst>
                <a:cxn ang="0">
                  <a:pos x="T0" y="T1"/>
                </a:cxn>
                <a:cxn ang="0">
                  <a:pos x="T2" y="T3"/>
                </a:cxn>
                <a:cxn ang="0">
                  <a:pos x="T4" y="T5"/>
                </a:cxn>
                <a:cxn ang="0">
                  <a:pos x="T6" y="T7"/>
                </a:cxn>
                <a:cxn ang="0">
                  <a:pos x="T8" y="T9"/>
                </a:cxn>
              </a:cxnLst>
              <a:rect l="0" t="0" r="r" b="b"/>
              <a:pathLst>
                <a:path w="10" h="11">
                  <a:moveTo>
                    <a:pt x="10" y="0"/>
                  </a:moveTo>
                  <a:cubicBezTo>
                    <a:pt x="9" y="0"/>
                    <a:pt x="2" y="0"/>
                    <a:pt x="1" y="3"/>
                  </a:cubicBezTo>
                  <a:cubicBezTo>
                    <a:pt x="1" y="5"/>
                    <a:pt x="2" y="8"/>
                    <a:pt x="1" y="8"/>
                  </a:cubicBezTo>
                  <a:cubicBezTo>
                    <a:pt x="0" y="8"/>
                    <a:pt x="0" y="11"/>
                    <a:pt x="1" y="11"/>
                  </a:cubicBezTo>
                  <a:cubicBezTo>
                    <a:pt x="5" y="11"/>
                    <a:pt x="9" y="3"/>
                    <a:pt x="1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90"/>
            <p:cNvSpPr>
              <a:spLocks/>
            </p:cNvSpPr>
            <p:nvPr/>
          </p:nvSpPr>
          <p:spPr bwMode="auto">
            <a:xfrm>
              <a:off x="8472" y="903"/>
              <a:ext cx="101" cy="390"/>
            </a:xfrm>
            <a:custGeom>
              <a:avLst/>
              <a:gdLst>
                <a:gd name="T0" fmla="*/ 17 w 43"/>
                <a:gd name="T1" fmla="*/ 0 h 165"/>
                <a:gd name="T2" fmla="*/ 13 w 43"/>
                <a:gd name="T3" fmla="*/ 0 h 165"/>
                <a:gd name="T4" fmla="*/ 13 w 43"/>
                <a:gd name="T5" fmla="*/ 11 h 165"/>
                <a:gd name="T6" fmla="*/ 11 w 43"/>
                <a:gd name="T7" fmla="*/ 18 h 165"/>
                <a:gd name="T8" fmla="*/ 0 w 43"/>
                <a:gd name="T9" fmla="*/ 45 h 165"/>
                <a:gd name="T10" fmla="*/ 8 w 43"/>
                <a:gd name="T11" fmla="*/ 64 h 165"/>
                <a:gd name="T12" fmla="*/ 8 w 43"/>
                <a:gd name="T13" fmla="*/ 95 h 165"/>
                <a:gd name="T14" fmla="*/ 5 w 43"/>
                <a:gd name="T15" fmla="*/ 111 h 165"/>
                <a:gd name="T16" fmla="*/ 9 w 43"/>
                <a:gd name="T17" fmla="*/ 126 h 165"/>
                <a:gd name="T18" fmla="*/ 6 w 43"/>
                <a:gd name="T19" fmla="*/ 150 h 165"/>
                <a:gd name="T20" fmla="*/ 6 w 43"/>
                <a:gd name="T21" fmla="*/ 165 h 165"/>
                <a:gd name="T22" fmla="*/ 19 w 43"/>
                <a:gd name="T23" fmla="*/ 154 h 165"/>
                <a:gd name="T24" fmla="*/ 24 w 43"/>
                <a:gd name="T25" fmla="*/ 154 h 165"/>
                <a:gd name="T26" fmla="*/ 29 w 43"/>
                <a:gd name="T27" fmla="*/ 159 h 165"/>
                <a:gd name="T28" fmla="*/ 30 w 43"/>
                <a:gd name="T29" fmla="*/ 159 h 165"/>
                <a:gd name="T30" fmla="*/ 31 w 43"/>
                <a:gd name="T31" fmla="*/ 158 h 165"/>
                <a:gd name="T32" fmla="*/ 16 w 43"/>
                <a:gd name="T33" fmla="*/ 132 h 165"/>
                <a:gd name="T34" fmla="*/ 32 w 43"/>
                <a:gd name="T35" fmla="*/ 101 h 165"/>
                <a:gd name="T36" fmla="*/ 43 w 43"/>
                <a:gd name="T37" fmla="*/ 108 h 165"/>
                <a:gd name="T38" fmla="*/ 29 w 43"/>
                <a:gd name="T39" fmla="*/ 71 h 165"/>
                <a:gd name="T40" fmla="*/ 25 w 43"/>
                <a:gd name="T41" fmla="*/ 57 h 165"/>
                <a:gd name="T42" fmla="*/ 25 w 43"/>
                <a:gd name="T43" fmla="*/ 44 h 165"/>
                <a:gd name="T44" fmla="*/ 23 w 43"/>
                <a:gd name="T45" fmla="*/ 24 h 165"/>
                <a:gd name="T46" fmla="*/ 17 w 43"/>
                <a:gd name="T47"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 h="165">
                  <a:moveTo>
                    <a:pt x="17" y="0"/>
                  </a:moveTo>
                  <a:cubicBezTo>
                    <a:pt x="16" y="0"/>
                    <a:pt x="14" y="0"/>
                    <a:pt x="13" y="0"/>
                  </a:cubicBezTo>
                  <a:cubicBezTo>
                    <a:pt x="13" y="4"/>
                    <a:pt x="13" y="6"/>
                    <a:pt x="13" y="11"/>
                  </a:cubicBezTo>
                  <a:cubicBezTo>
                    <a:pt x="13" y="14"/>
                    <a:pt x="11" y="15"/>
                    <a:pt x="11" y="18"/>
                  </a:cubicBezTo>
                  <a:cubicBezTo>
                    <a:pt x="3" y="20"/>
                    <a:pt x="0" y="34"/>
                    <a:pt x="0" y="45"/>
                  </a:cubicBezTo>
                  <a:cubicBezTo>
                    <a:pt x="0" y="53"/>
                    <a:pt x="8" y="56"/>
                    <a:pt x="8" y="64"/>
                  </a:cubicBezTo>
                  <a:cubicBezTo>
                    <a:pt x="8" y="77"/>
                    <a:pt x="8" y="81"/>
                    <a:pt x="8" y="95"/>
                  </a:cubicBezTo>
                  <a:cubicBezTo>
                    <a:pt x="8" y="101"/>
                    <a:pt x="5" y="104"/>
                    <a:pt x="5" y="111"/>
                  </a:cubicBezTo>
                  <a:cubicBezTo>
                    <a:pt x="5" y="118"/>
                    <a:pt x="9" y="119"/>
                    <a:pt x="9" y="126"/>
                  </a:cubicBezTo>
                  <a:cubicBezTo>
                    <a:pt x="9" y="134"/>
                    <a:pt x="6" y="140"/>
                    <a:pt x="6" y="150"/>
                  </a:cubicBezTo>
                  <a:cubicBezTo>
                    <a:pt x="6" y="153"/>
                    <a:pt x="5" y="165"/>
                    <a:pt x="6" y="165"/>
                  </a:cubicBezTo>
                  <a:cubicBezTo>
                    <a:pt x="13" y="165"/>
                    <a:pt x="13" y="154"/>
                    <a:pt x="19" y="154"/>
                  </a:cubicBezTo>
                  <a:cubicBezTo>
                    <a:pt x="21" y="154"/>
                    <a:pt x="23" y="154"/>
                    <a:pt x="24" y="154"/>
                  </a:cubicBezTo>
                  <a:cubicBezTo>
                    <a:pt x="25" y="156"/>
                    <a:pt x="27" y="159"/>
                    <a:pt x="29" y="159"/>
                  </a:cubicBezTo>
                  <a:cubicBezTo>
                    <a:pt x="29" y="159"/>
                    <a:pt x="30" y="159"/>
                    <a:pt x="30" y="159"/>
                  </a:cubicBezTo>
                  <a:cubicBezTo>
                    <a:pt x="30" y="159"/>
                    <a:pt x="31" y="158"/>
                    <a:pt x="31" y="158"/>
                  </a:cubicBezTo>
                  <a:cubicBezTo>
                    <a:pt x="27" y="149"/>
                    <a:pt x="16" y="144"/>
                    <a:pt x="16" y="132"/>
                  </a:cubicBezTo>
                  <a:cubicBezTo>
                    <a:pt x="16" y="118"/>
                    <a:pt x="18" y="101"/>
                    <a:pt x="32" y="101"/>
                  </a:cubicBezTo>
                  <a:cubicBezTo>
                    <a:pt x="37" y="101"/>
                    <a:pt x="40" y="104"/>
                    <a:pt x="43" y="108"/>
                  </a:cubicBezTo>
                  <a:cubicBezTo>
                    <a:pt x="40" y="95"/>
                    <a:pt x="33" y="85"/>
                    <a:pt x="29" y="71"/>
                  </a:cubicBezTo>
                  <a:cubicBezTo>
                    <a:pt x="28" y="68"/>
                    <a:pt x="24" y="62"/>
                    <a:pt x="25" y="57"/>
                  </a:cubicBezTo>
                  <a:cubicBezTo>
                    <a:pt x="25" y="44"/>
                    <a:pt x="25" y="44"/>
                    <a:pt x="25" y="44"/>
                  </a:cubicBezTo>
                  <a:cubicBezTo>
                    <a:pt x="21" y="37"/>
                    <a:pt x="25" y="32"/>
                    <a:pt x="23" y="24"/>
                  </a:cubicBezTo>
                  <a:cubicBezTo>
                    <a:pt x="21" y="18"/>
                    <a:pt x="17" y="11"/>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91"/>
            <p:cNvSpPr>
              <a:spLocks noEditPoints="1"/>
            </p:cNvSpPr>
            <p:nvPr/>
          </p:nvSpPr>
          <p:spPr bwMode="auto">
            <a:xfrm>
              <a:off x="5259" y="-452"/>
              <a:ext cx="624" cy="456"/>
            </a:xfrm>
            <a:custGeom>
              <a:avLst/>
              <a:gdLst>
                <a:gd name="T0" fmla="*/ 91 w 264"/>
                <a:gd name="T1" fmla="*/ 192 h 193"/>
                <a:gd name="T2" fmla="*/ 91 w 264"/>
                <a:gd name="T3" fmla="*/ 192 h 193"/>
                <a:gd name="T4" fmla="*/ 91 w 264"/>
                <a:gd name="T5" fmla="*/ 192 h 193"/>
                <a:gd name="T6" fmla="*/ 90 w 264"/>
                <a:gd name="T7" fmla="*/ 191 h 193"/>
                <a:gd name="T8" fmla="*/ 90 w 264"/>
                <a:gd name="T9" fmla="*/ 191 h 193"/>
                <a:gd name="T10" fmla="*/ 91 w 264"/>
                <a:gd name="T11" fmla="*/ 192 h 193"/>
                <a:gd name="T12" fmla="*/ 90 w 264"/>
                <a:gd name="T13" fmla="*/ 191 h 193"/>
                <a:gd name="T14" fmla="*/ 86 w 264"/>
                <a:gd name="T15" fmla="*/ 187 h 193"/>
                <a:gd name="T16" fmla="*/ 90 w 264"/>
                <a:gd name="T17" fmla="*/ 191 h 193"/>
                <a:gd name="T18" fmla="*/ 86 w 264"/>
                <a:gd name="T19" fmla="*/ 187 h 193"/>
                <a:gd name="T20" fmla="*/ 243 w 264"/>
                <a:gd name="T21" fmla="*/ 0 h 193"/>
                <a:gd name="T22" fmla="*/ 164 w 264"/>
                <a:gd name="T23" fmla="*/ 30 h 193"/>
                <a:gd name="T24" fmla="*/ 148 w 264"/>
                <a:gd name="T25" fmla="*/ 23 h 193"/>
                <a:gd name="T26" fmla="*/ 131 w 264"/>
                <a:gd name="T27" fmla="*/ 30 h 193"/>
                <a:gd name="T28" fmla="*/ 84 w 264"/>
                <a:gd name="T29" fmla="*/ 55 h 193"/>
                <a:gd name="T30" fmla="*/ 62 w 264"/>
                <a:gd name="T31" fmla="*/ 59 h 193"/>
                <a:gd name="T32" fmla="*/ 57 w 264"/>
                <a:gd name="T33" fmla="*/ 64 h 193"/>
                <a:gd name="T34" fmla="*/ 61 w 264"/>
                <a:gd name="T35" fmla="*/ 74 h 193"/>
                <a:gd name="T36" fmla="*/ 33 w 264"/>
                <a:gd name="T37" fmla="*/ 105 h 193"/>
                <a:gd name="T38" fmla="*/ 41 w 264"/>
                <a:gd name="T39" fmla="*/ 117 h 193"/>
                <a:gd name="T40" fmla="*/ 16 w 264"/>
                <a:gd name="T41" fmla="*/ 132 h 193"/>
                <a:gd name="T42" fmla="*/ 16 w 264"/>
                <a:gd name="T43" fmla="*/ 140 h 193"/>
                <a:gd name="T44" fmla="*/ 0 w 264"/>
                <a:gd name="T45" fmla="*/ 161 h 193"/>
                <a:gd name="T46" fmla="*/ 10 w 264"/>
                <a:gd name="T47" fmla="*/ 171 h 193"/>
                <a:gd name="T48" fmla="*/ 21 w 264"/>
                <a:gd name="T49" fmla="*/ 171 h 193"/>
                <a:gd name="T50" fmla="*/ 25 w 264"/>
                <a:gd name="T51" fmla="*/ 171 h 193"/>
                <a:gd name="T52" fmla="*/ 33 w 264"/>
                <a:gd name="T53" fmla="*/ 190 h 193"/>
                <a:gd name="T54" fmla="*/ 36 w 264"/>
                <a:gd name="T55" fmla="*/ 191 h 193"/>
                <a:gd name="T56" fmla="*/ 47 w 264"/>
                <a:gd name="T57" fmla="*/ 190 h 193"/>
                <a:gd name="T58" fmla="*/ 50 w 264"/>
                <a:gd name="T59" fmla="*/ 193 h 193"/>
                <a:gd name="T60" fmla="*/ 91 w 264"/>
                <a:gd name="T61" fmla="*/ 193 h 193"/>
                <a:gd name="T62" fmla="*/ 90 w 264"/>
                <a:gd name="T63" fmla="*/ 191 h 193"/>
                <a:gd name="T64" fmla="*/ 61 w 264"/>
                <a:gd name="T65" fmla="*/ 157 h 193"/>
                <a:gd name="T66" fmla="*/ 124 w 264"/>
                <a:gd name="T67" fmla="*/ 80 h 193"/>
                <a:gd name="T68" fmla="*/ 150 w 264"/>
                <a:gd name="T69" fmla="*/ 66 h 193"/>
                <a:gd name="T70" fmla="*/ 161 w 264"/>
                <a:gd name="T71" fmla="*/ 54 h 193"/>
                <a:gd name="T72" fmla="*/ 210 w 264"/>
                <a:gd name="T73" fmla="*/ 40 h 193"/>
                <a:gd name="T74" fmla="*/ 264 w 264"/>
                <a:gd name="T75" fmla="*/ 13 h 193"/>
                <a:gd name="T76" fmla="*/ 243 w 264"/>
                <a:gd name="T77"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4" h="193">
                  <a:moveTo>
                    <a:pt x="91" y="192"/>
                  </a:moveTo>
                  <a:cubicBezTo>
                    <a:pt x="91" y="192"/>
                    <a:pt x="91" y="192"/>
                    <a:pt x="91" y="192"/>
                  </a:cubicBezTo>
                  <a:cubicBezTo>
                    <a:pt x="91" y="192"/>
                    <a:pt x="91" y="192"/>
                    <a:pt x="91" y="192"/>
                  </a:cubicBezTo>
                  <a:moveTo>
                    <a:pt x="90" y="191"/>
                  </a:moveTo>
                  <a:cubicBezTo>
                    <a:pt x="90" y="191"/>
                    <a:pt x="90" y="191"/>
                    <a:pt x="90" y="191"/>
                  </a:cubicBezTo>
                  <a:cubicBezTo>
                    <a:pt x="90" y="191"/>
                    <a:pt x="91" y="192"/>
                    <a:pt x="91" y="192"/>
                  </a:cubicBezTo>
                  <a:cubicBezTo>
                    <a:pt x="90" y="191"/>
                    <a:pt x="90" y="191"/>
                    <a:pt x="90" y="191"/>
                  </a:cubicBezTo>
                  <a:moveTo>
                    <a:pt x="86" y="187"/>
                  </a:moveTo>
                  <a:cubicBezTo>
                    <a:pt x="90" y="191"/>
                    <a:pt x="90" y="191"/>
                    <a:pt x="90" y="191"/>
                  </a:cubicBezTo>
                  <a:cubicBezTo>
                    <a:pt x="89" y="189"/>
                    <a:pt x="87" y="188"/>
                    <a:pt x="86" y="187"/>
                  </a:cubicBezTo>
                  <a:moveTo>
                    <a:pt x="243" y="0"/>
                  </a:moveTo>
                  <a:cubicBezTo>
                    <a:pt x="217" y="0"/>
                    <a:pt x="192" y="30"/>
                    <a:pt x="164" y="30"/>
                  </a:cubicBezTo>
                  <a:cubicBezTo>
                    <a:pt x="157" y="30"/>
                    <a:pt x="154" y="23"/>
                    <a:pt x="148" y="23"/>
                  </a:cubicBezTo>
                  <a:cubicBezTo>
                    <a:pt x="138" y="23"/>
                    <a:pt x="138" y="30"/>
                    <a:pt x="131" y="30"/>
                  </a:cubicBezTo>
                  <a:cubicBezTo>
                    <a:pt x="112" y="30"/>
                    <a:pt x="97" y="55"/>
                    <a:pt x="84" y="55"/>
                  </a:cubicBezTo>
                  <a:cubicBezTo>
                    <a:pt x="76" y="55"/>
                    <a:pt x="70" y="59"/>
                    <a:pt x="62" y="59"/>
                  </a:cubicBezTo>
                  <a:cubicBezTo>
                    <a:pt x="59" y="59"/>
                    <a:pt x="57" y="62"/>
                    <a:pt x="57" y="64"/>
                  </a:cubicBezTo>
                  <a:cubicBezTo>
                    <a:pt x="57" y="67"/>
                    <a:pt x="61" y="69"/>
                    <a:pt x="61" y="74"/>
                  </a:cubicBezTo>
                  <a:cubicBezTo>
                    <a:pt x="61" y="88"/>
                    <a:pt x="33" y="96"/>
                    <a:pt x="33" y="105"/>
                  </a:cubicBezTo>
                  <a:cubicBezTo>
                    <a:pt x="33" y="110"/>
                    <a:pt x="41" y="111"/>
                    <a:pt x="41" y="117"/>
                  </a:cubicBezTo>
                  <a:cubicBezTo>
                    <a:pt x="33" y="119"/>
                    <a:pt x="16" y="123"/>
                    <a:pt x="16" y="132"/>
                  </a:cubicBezTo>
                  <a:cubicBezTo>
                    <a:pt x="16" y="138"/>
                    <a:pt x="16" y="140"/>
                    <a:pt x="16" y="140"/>
                  </a:cubicBezTo>
                  <a:cubicBezTo>
                    <a:pt x="16" y="149"/>
                    <a:pt x="0" y="148"/>
                    <a:pt x="0" y="161"/>
                  </a:cubicBezTo>
                  <a:cubicBezTo>
                    <a:pt x="0" y="167"/>
                    <a:pt x="10" y="171"/>
                    <a:pt x="10" y="171"/>
                  </a:cubicBezTo>
                  <a:cubicBezTo>
                    <a:pt x="10" y="171"/>
                    <a:pt x="16" y="171"/>
                    <a:pt x="21" y="171"/>
                  </a:cubicBezTo>
                  <a:cubicBezTo>
                    <a:pt x="23" y="171"/>
                    <a:pt x="25" y="171"/>
                    <a:pt x="25" y="171"/>
                  </a:cubicBezTo>
                  <a:cubicBezTo>
                    <a:pt x="34" y="174"/>
                    <a:pt x="30" y="182"/>
                    <a:pt x="33" y="190"/>
                  </a:cubicBezTo>
                  <a:cubicBezTo>
                    <a:pt x="34" y="191"/>
                    <a:pt x="35" y="191"/>
                    <a:pt x="36" y="191"/>
                  </a:cubicBezTo>
                  <a:cubicBezTo>
                    <a:pt x="40" y="191"/>
                    <a:pt x="44" y="190"/>
                    <a:pt x="47" y="190"/>
                  </a:cubicBezTo>
                  <a:cubicBezTo>
                    <a:pt x="48" y="190"/>
                    <a:pt x="49" y="193"/>
                    <a:pt x="50" y="193"/>
                  </a:cubicBezTo>
                  <a:cubicBezTo>
                    <a:pt x="91" y="193"/>
                    <a:pt x="91" y="193"/>
                    <a:pt x="91" y="193"/>
                  </a:cubicBezTo>
                  <a:cubicBezTo>
                    <a:pt x="91" y="193"/>
                    <a:pt x="91" y="192"/>
                    <a:pt x="90" y="191"/>
                  </a:cubicBezTo>
                  <a:cubicBezTo>
                    <a:pt x="78" y="180"/>
                    <a:pt x="61" y="176"/>
                    <a:pt x="61" y="157"/>
                  </a:cubicBezTo>
                  <a:cubicBezTo>
                    <a:pt x="61" y="123"/>
                    <a:pt x="97" y="87"/>
                    <a:pt x="124" y="80"/>
                  </a:cubicBezTo>
                  <a:cubicBezTo>
                    <a:pt x="134" y="77"/>
                    <a:pt x="136" y="66"/>
                    <a:pt x="150" y="66"/>
                  </a:cubicBezTo>
                  <a:cubicBezTo>
                    <a:pt x="156" y="66"/>
                    <a:pt x="158" y="55"/>
                    <a:pt x="161" y="54"/>
                  </a:cubicBezTo>
                  <a:cubicBezTo>
                    <a:pt x="179" y="45"/>
                    <a:pt x="192" y="49"/>
                    <a:pt x="210" y="40"/>
                  </a:cubicBezTo>
                  <a:cubicBezTo>
                    <a:pt x="223" y="34"/>
                    <a:pt x="264" y="31"/>
                    <a:pt x="264" y="13"/>
                  </a:cubicBezTo>
                  <a:cubicBezTo>
                    <a:pt x="264" y="7"/>
                    <a:pt x="249" y="0"/>
                    <a:pt x="24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92"/>
            <p:cNvSpPr>
              <a:spLocks/>
            </p:cNvSpPr>
            <p:nvPr/>
          </p:nvSpPr>
          <p:spPr bwMode="auto">
            <a:xfrm>
              <a:off x="3113" y="749"/>
              <a:ext cx="1373" cy="982"/>
            </a:xfrm>
            <a:custGeom>
              <a:avLst/>
              <a:gdLst>
                <a:gd name="T0" fmla="*/ 270 w 581"/>
                <a:gd name="T1" fmla="*/ 64 h 415"/>
                <a:gd name="T2" fmla="*/ 253 w 581"/>
                <a:gd name="T3" fmla="*/ 85 h 415"/>
                <a:gd name="T4" fmla="*/ 244 w 581"/>
                <a:gd name="T5" fmla="*/ 90 h 415"/>
                <a:gd name="T6" fmla="*/ 210 w 581"/>
                <a:gd name="T7" fmla="*/ 106 h 415"/>
                <a:gd name="T8" fmla="*/ 176 w 581"/>
                <a:gd name="T9" fmla="*/ 141 h 415"/>
                <a:gd name="T10" fmla="*/ 136 w 581"/>
                <a:gd name="T11" fmla="*/ 174 h 415"/>
                <a:gd name="T12" fmla="*/ 115 w 581"/>
                <a:gd name="T13" fmla="*/ 171 h 415"/>
                <a:gd name="T14" fmla="*/ 106 w 581"/>
                <a:gd name="T15" fmla="*/ 188 h 415"/>
                <a:gd name="T16" fmla="*/ 72 w 581"/>
                <a:gd name="T17" fmla="*/ 194 h 415"/>
                <a:gd name="T18" fmla="*/ 124 w 581"/>
                <a:gd name="T19" fmla="*/ 231 h 415"/>
                <a:gd name="T20" fmla="*/ 126 w 581"/>
                <a:gd name="T21" fmla="*/ 246 h 415"/>
                <a:gd name="T22" fmla="*/ 106 w 581"/>
                <a:gd name="T23" fmla="*/ 287 h 415"/>
                <a:gd name="T24" fmla="*/ 66 w 581"/>
                <a:gd name="T25" fmla="*/ 285 h 415"/>
                <a:gd name="T26" fmla="*/ 32 w 581"/>
                <a:gd name="T27" fmla="*/ 282 h 415"/>
                <a:gd name="T28" fmla="*/ 10 w 581"/>
                <a:gd name="T29" fmla="*/ 314 h 415"/>
                <a:gd name="T30" fmla="*/ 8 w 581"/>
                <a:gd name="T31" fmla="*/ 374 h 415"/>
                <a:gd name="T32" fmla="*/ 35 w 581"/>
                <a:gd name="T33" fmla="*/ 396 h 415"/>
                <a:gd name="T34" fmla="*/ 99 w 581"/>
                <a:gd name="T35" fmla="*/ 403 h 415"/>
                <a:gd name="T36" fmla="*/ 106 w 581"/>
                <a:gd name="T37" fmla="*/ 403 h 415"/>
                <a:gd name="T38" fmla="*/ 137 w 581"/>
                <a:gd name="T39" fmla="*/ 361 h 415"/>
                <a:gd name="T40" fmla="*/ 184 w 581"/>
                <a:gd name="T41" fmla="*/ 297 h 415"/>
                <a:gd name="T42" fmla="*/ 259 w 581"/>
                <a:gd name="T43" fmla="*/ 275 h 415"/>
                <a:gd name="T44" fmla="*/ 319 w 581"/>
                <a:gd name="T45" fmla="*/ 309 h 415"/>
                <a:gd name="T46" fmla="*/ 373 w 581"/>
                <a:gd name="T47" fmla="*/ 348 h 415"/>
                <a:gd name="T48" fmla="*/ 375 w 581"/>
                <a:gd name="T49" fmla="*/ 381 h 415"/>
                <a:gd name="T50" fmla="*/ 383 w 581"/>
                <a:gd name="T51" fmla="*/ 347 h 415"/>
                <a:gd name="T52" fmla="*/ 390 w 581"/>
                <a:gd name="T53" fmla="*/ 326 h 415"/>
                <a:gd name="T54" fmla="*/ 365 w 581"/>
                <a:gd name="T55" fmla="*/ 312 h 415"/>
                <a:gd name="T56" fmla="*/ 333 w 581"/>
                <a:gd name="T57" fmla="*/ 276 h 415"/>
                <a:gd name="T58" fmla="*/ 321 w 581"/>
                <a:gd name="T59" fmla="*/ 250 h 415"/>
                <a:gd name="T60" fmla="*/ 361 w 581"/>
                <a:gd name="T61" fmla="*/ 255 h 415"/>
                <a:gd name="T62" fmla="*/ 409 w 581"/>
                <a:gd name="T63" fmla="*/ 296 h 415"/>
                <a:gd name="T64" fmla="*/ 443 w 581"/>
                <a:gd name="T65" fmla="*/ 354 h 415"/>
                <a:gd name="T66" fmla="*/ 466 w 581"/>
                <a:gd name="T67" fmla="*/ 377 h 415"/>
                <a:gd name="T68" fmla="*/ 483 w 581"/>
                <a:gd name="T69" fmla="*/ 402 h 415"/>
                <a:gd name="T70" fmla="*/ 479 w 581"/>
                <a:gd name="T71" fmla="*/ 377 h 415"/>
                <a:gd name="T72" fmla="*/ 503 w 581"/>
                <a:gd name="T73" fmla="*/ 382 h 415"/>
                <a:gd name="T74" fmla="*/ 485 w 581"/>
                <a:gd name="T75" fmla="*/ 356 h 415"/>
                <a:gd name="T76" fmla="*/ 494 w 581"/>
                <a:gd name="T77" fmla="*/ 346 h 415"/>
                <a:gd name="T78" fmla="*/ 534 w 581"/>
                <a:gd name="T79" fmla="*/ 339 h 415"/>
                <a:gd name="T80" fmla="*/ 556 w 581"/>
                <a:gd name="T81" fmla="*/ 328 h 415"/>
                <a:gd name="T82" fmla="*/ 569 w 581"/>
                <a:gd name="T83" fmla="*/ 325 h 415"/>
                <a:gd name="T84" fmla="*/ 567 w 581"/>
                <a:gd name="T85" fmla="*/ 265 h 415"/>
                <a:gd name="T86" fmla="*/ 580 w 581"/>
                <a:gd name="T87" fmla="*/ 241 h 415"/>
                <a:gd name="T88" fmla="*/ 562 w 581"/>
                <a:gd name="T89" fmla="*/ 237 h 415"/>
                <a:gd name="T90" fmla="*/ 501 w 581"/>
                <a:gd name="T91" fmla="*/ 195 h 415"/>
                <a:gd name="T92" fmla="*/ 478 w 581"/>
                <a:gd name="T93" fmla="*/ 183 h 415"/>
                <a:gd name="T94" fmla="*/ 498 w 581"/>
                <a:gd name="T95" fmla="*/ 141 h 415"/>
                <a:gd name="T96" fmla="*/ 488 w 581"/>
                <a:gd name="T97" fmla="*/ 113 h 415"/>
                <a:gd name="T98" fmla="*/ 452 w 581"/>
                <a:gd name="T99" fmla="*/ 65 h 415"/>
                <a:gd name="T100" fmla="*/ 452 w 581"/>
                <a:gd name="T101" fmla="*/ 65 h 415"/>
                <a:gd name="T102" fmla="*/ 452 w 581"/>
                <a:gd name="T103" fmla="*/ 65 h 415"/>
                <a:gd name="T104" fmla="*/ 452 w 581"/>
                <a:gd name="T105" fmla="*/ 65 h 415"/>
                <a:gd name="T106" fmla="*/ 433 w 581"/>
                <a:gd name="T107" fmla="*/ 67 h 415"/>
                <a:gd name="T108" fmla="*/ 417 w 581"/>
                <a:gd name="T109" fmla="*/ 62 h 415"/>
                <a:gd name="T110" fmla="*/ 355 w 581"/>
                <a:gd name="T111" fmla="*/ 76 h 415"/>
                <a:gd name="T112" fmla="*/ 341 w 581"/>
                <a:gd name="T113" fmla="*/ 68 h 415"/>
                <a:gd name="T114" fmla="*/ 300 w 581"/>
                <a:gd name="T115" fmla="*/ 72 h 415"/>
                <a:gd name="T116" fmla="*/ 282 w 581"/>
                <a:gd name="T117" fmla="*/ 54 h 415"/>
                <a:gd name="T118" fmla="*/ 300 w 581"/>
                <a:gd name="T119" fmla="*/ 25 h 415"/>
                <a:gd name="T120" fmla="*/ 293 w 581"/>
                <a:gd name="T121" fmla="*/ 0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1" h="415">
                  <a:moveTo>
                    <a:pt x="293" y="0"/>
                  </a:moveTo>
                  <a:cubicBezTo>
                    <a:pt x="280" y="9"/>
                    <a:pt x="259" y="11"/>
                    <a:pt x="259" y="33"/>
                  </a:cubicBezTo>
                  <a:cubicBezTo>
                    <a:pt x="259" y="46"/>
                    <a:pt x="268" y="50"/>
                    <a:pt x="270" y="64"/>
                  </a:cubicBezTo>
                  <a:cubicBezTo>
                    <a:pt x="270" y="65"/>
                    <a:pt x="274" y="75"/>
                    <a:pt x="274" y="77"/>
                  </a:cubicBezTo>
                  <a:cubicBezTo>
                    <a:pt x="274" y="81"/>
                    <a:pt x="265" y="86"/>
                    <a:pt x="262" y="86"/>
                  </a:cubicBezTo>
                  <a:cubicBezTo>
                    <a:pt x="259" y="86"/>
                    <a:pt x="256" y="85"/>
                    <a:pt x="253" y="85"/>
                  </a:cubicBezTo>
                  <a:cubicBezTo>
                    <a:pt x="252" y="85"/>
                    <a:pt x="250" y="85"/>
                    <a:pt x="249" y="87"/>
                  </a:cubicBezTo>
                  <a:cubicBezTo>
                    <a:pt x="248" y="88"/>
                    <a:pt x="247" y="91"/>
                    <a:pt x="245" y="91"/>
                  </a:cubicBezTo>
                  <a:cubicBezTo>
                    <a:pt x="245" y="91"/>
                    <a:pt x="245" y="91"/>
                    <a:pt x="244" y="90"/>
                  </a:cubicBezTo>
                  <a:cubicBezTo>
                    <a:pt x="243" y="91"/>
                    <a:pt x="243" y="91"/>
                    <a:pt x="242" y="91"/>
                  </a:cubicBezTo>
                  <a:cubicBezTo>
                    <a:pt x="242" y="91"/>
                    <a:pt x="242" y="90"/>
                    <a:pt x="237" y="90"/>
                  </a:cubicBezTo>
                  <a:cubicBezTo>
                    <a:pt x="225" y="90"/>
                    <a:pt x="218" y="99"/>
                    <a:pt x="210" y="106"/>
                  </a:cubicBezTo>
                  <a:cubicBezTo>
                    <a:pt x="210" y="107"/>
                    <a:pt x="205" y="110"/>
                    <a:pt x="205" y="112"/>
                  </a:cubicBezTo>
                  <a:cubicBezTo>
                    <a:pt x="205" y="118"/>
                    <a:pt x="206" y="125"/>
                    <a:pt x="202" y="129"/>
                  </a:cubicBezTo>
                  <a:cubicBezTo>
                    <a:pt x="200" y="131"/>
                    <a:pt x="179" y="140"/>
                    <a:pt x="176" y="141"/>
                  </a:cubicBezTo>
                  <a:cubicBezTo>
                    <a:pt x="173" y="141"/>
                    <a:pt x="172" y="142"/>
                    <a:pt x="168" y="142"/>
                  </a:cubicBezTo>
                  <a:cubicBezTo>
                    <a:pt x="165" y="154"/>
                    <a:pt x="161" y="166"/>
                    <a:pt x="145" y="166"/>
                  </a:cubicBezTo>
                  <a:cubicBezTo>
                    <a:pt x="144" y="170"/>
                    <a:pt x="140" y="174"/>
                    <a:pt x="136" y="174"/>
                  </a:cubicBezTo>
                  <a:cubicBezTo>
                    <a:pt x="130" y="174"/>
                    <a:pt x="125" y="171"/>
                    <a:pt x="120" y="167"/>
                  </a:cubicBezTo>
                  <a:cubicBezTo>
                    <a:pt x="115" y="167"/>
                    <a:pt x="115" y="167"/>
                    <a:pt x="115" y="167"/>
                  </a:cubicBezTo>
                  <a:cubicBezTo>
                    <a:pt x="115" y="171"/>
                    <a:pt x="115" y="171"/>
                    <a:pt x="115" y="171"/>
                  </a:cubicBezTo>
                  <a:cubicBezTo>
                    <a:pt x="116" y="173"/>
                    <a:pt x="114" y="181"/>
                    <a:pt x="118" y="182"/>
                  </a:cubicBezTo>
                  <a:cubicBezTo>
                    <a:pt x="118" y="185"/>
                    <a:pt x="118" y="185"/>
                    <a:pt x="118" y="185"/>
                  </a:cubicBezTo>
                  <a:cubicBezTo>
                    <a:pt x="116" y="186"/>
                    <a:pt x="110" y="188"/>
                    <a:pt x="106" y="188"/>
                  </a:cubicBezTo>
                  <a:cubicBezTo>
                    <a:pt x="101" y="188"/>
                    <a:pt x="93" y="186"/>
                    <a:pt x="91" y="183"/>
                  </a:cubicBezTo>
                  <a:cubicBezTo>
                    <a:pt x="86" y="184"/>
                    <a:pt x="71" y="188"/>
                    <a:pt x="71" y="192"/>
                  </a:cubicBezTo>
                  <a:cubicBezTo>
                    <a:pt x="71" y="193"/>
                    <a:pt x="71" y="194"/>
                    <a:pt x="72" y="194"/>
                  </a:cubicBezTo>
                  <a:cubicBezTo>
                    <a:pt x="72" y="202"/>
                    <a:pt x="95" y="207"/>
                    <a:pt x="104" y="209"/>
                  </a:cubicBezTo>
                  <a:cubicBezTo>
                    <a:pt x="106" y="210"/>
                    <a:pt x="107" y="212"/>
                    <a:pt x="110" y="213"/>
                  </a:cubicBezTo>
                  <a:cubicBezTo>
                    <a:pt x="110" y="221"/>
                    <a:pt x="113" y="231"/>
                    <a:pt x="124" y="231"/>
                  </a:cubicBezTo>
                  <a:cubicBezTo>
                    <a:pt x="124" y="235"/>
                    <a:pt x="127" y="234"/>
                    <a:pt x="127" y="239"/>
                  </a:cubicBezTo>
                  <a:cubicBezTo>
                    <a:pt x="127" y="241"/>
                    <a:pt x="126" y="245"/>
                    <a:pt x="125" y="247"/>
                  </a:cubicBezTo>
                  <a:cubicBezTo>
                    <a:pt x="126" y="246"/>
                    <a:pt x="126" y="246"/>
                    <a:pt x="126" y="246"/>
                  </a:cubicBezTo>
                  <a:cubicBezTo>
                    <a:pt x="126" y="249"/>
                    <a:pt x="126" y="258"/>
                    <a:pt x="126" y="260"/>
                  </a:cubicBezTo>
                  <a:cubicBezTo>
                    <a:pt x="126" y="270"/>
                    <a:pt x="119" y="274"/>
                    <a:pt x="119" y="284"/>
                  </a:cubicBezTo>
                  <a:cubicBezTo>
                    <a:pt x="118" y="284"/>
                    <a:pt x="110" y="287"/>
                    <a:pt x="106" y="287"/>
                  </a:cubicBezTo>
                  <a:cubicBezTo>
                    <a:pt x="102" y="287"/>
                    <a:pt x="99" y="284"/>
                    <a:pt x="94" y="284"/>
                  </a:cubicBezTo>
                  <a:cubicBezTo>
                    <a:pt x="94" y="284"/>
                    <a:pt x="93" y="284"/>
                    <a:pt x="91" y="285"/>
                  </a:cubicBezTo>
                  <a:cubicBezTo>
                    <a:pt x="66" y="285"/>
                    <a:pt x="66" y="285"/>
                    <a:pt x="66" y="285"/>
                  </a:cubicBezTo>
                  <a:cubicBezTo>
                    <a:pt x="63" y="284"/>
                    <a:pt x="59" y="284"/>
                    <a:pt x="57" y="282"/>
                  </a:cubicBezTo>
                  <a:cubicBezTo>
                    <a:pt x="33" y="282"/>
                    <a:pt x="33" y="282"/>
                    <a:pt x="33" y="282"/>
                  </a:cubicBezTo>
                  <a:cubicBezTo>
                    <a:pt x="33" y="282"/>
                    <a:pt x="32" y="282"/>
                    <a:pt x="32" y="282"/>
                  </a:cubicBezTo>
                  <a:cubicBezTo>
                    <a:pt x="29" y="282"/>
                    <a:pt x="27" y="279"/>
                    <a:pt x="25" y="279"/>
                  </a:cubicBezTo>
                  <a:cubicBezTo>
                    <a:pt x="22" y="279"/>
                    <a:pt x="4" y="291"/>
                    <a:pt x="4" y="294"/>
                  </a:cubicBezTo>
                  <a:cubicBezTo>
                    <a:pt x="4" y="298"/>
                    <a:pt x="10" y="306"/>
                    <a:pt x="10" y="314"/>
                  </a:cubicBezTo>
                  <a:cubicBezTo>
                    <a:pt x="10" y="327"/>
                    <a:pt x="5" y="341"/>
                    <a:pt x="5" y="354"/>
                  </a:cubicBezTo>
                  <a:cubicBezTo>
                    <a:pt x="5" y="358"/>
                    <a:pt x="0" y="360"/>
                    <a:pt x="0" y="367"/>
                  </a:cubicBezTo>
                  <a:cubicBezTo>
                    <a:pt x="0" y="371"/>
                    <a:pt x="4" y="374"/>
                    <a:pt x="8" y="374"/>
                  </a:cubicBezTo>
                  <a:cubicBezTo>
                    <a:pt x="8" y="380"/>
                    <a:pt x="8" y="384"/>
                    <a:pt x="8" y="395"/>
                  </a:cubicBezTo>
                  <a:cubicBezTo>
                    <a:pt x="8" y="397"/>
                    <a:pt x="9" y="399"/>
                    <a:pt x="12" y="399"/>
                  </a:cubicBezTo>
                  <a:cubicBezTo>
                    <a:pt x="20" y="399"/>
                    <a:pt x="26" y="396"/>
                    <a:pt x="35" y="396"/>
                  </a:cubicBezTo>
                  <a:cubicBezTo>
                    <a:pt x="47" y="396"/>
                    <a:pt x="48" y="415"/>
                    <a:pt x="55" y="415"/>
                  </a:cubicBezTo>
                  <a:cubicBezTo>
                    <a:pt x="67" y="415"/>
                    <a:pt x="74" y="405"/>
                    <a:pt x="87" y="405"/>
                  </a:cubicBezTo>
                  <a:cubicBezTo>
                    <a:pt x="89" y="405"/>
                    <a:pt x="94" y="403"/>
                    <a:pt x="99" y="403"/>
                  </a:cubicBezTo>
                  <a:cubicBezTo>
                    <a:pt x="101" y="403"/>
                    <a:pt x="102" y="403"/>
                    <a:pt x="103" y="403"/>
                  </a:cubicBezTo>
                  <a:cubicBezTo>
                    <a:pt x="103" y="403"/>
                    <a:pt x="103" y="403"/>
                    <a:pt x="103" y="403"/>
                  </a:cubicBezTo>
                  <a:cubicBezTo>
                    <a:pt x="104" y="403"/>
                    <a:pt x="105" y="403"/>
                    <a:pt x="106" y="403"/>
                  </a:cubicBezTo>
                  <a:cubicBezTo>
                    <a:pt x="114" y="403"/>
                    <a:pt x="115" y="393"/>
                    <a:pt x="121" y="390"/>
                  </a:cubicBezTo>
                  <a:cubicBezTo>
                    <a:pt x="132" y="384"/>
                    <a:pt x="135" y="378"/>
                    <a:pt x="142" y="368"/>
                  </a:cubicBezTo>
                  <a:cubicBezTo>
                    <a:pt x="139" y="367"/>
                    <a:pt x="137" y="365"/>
                    <a:pt x="137" y="361"/>
                  </a:cubicBezTo>
                  <a:cubicBezTo>
                    <a:pt x="137" y="349"/>
                    <a:pt x="152" y="327"/>
                    <a:pt x="162" y="325"/>
                  </a:cubicBezTo>
                  <a:cubicBezTo>
                    <a:pt x="173" y="323"/>
                    <a:pt x="184" y="319"/>
                    <a:pt x="187" y="308"/>
                  </a:cubicBezTo>
                  <a:cubicBezTo>
                    <a:pt x="184" y="297"/>
                    <a:pt x="184" y="297"/>
                    <a:pt x="184" y="297"/>
                  </a:cubicBezTo>
                  <a:cubicBezTo>
                    <a:pt x="184" y="289"/>
                    <a:pt x="193" y="284"/>
                    <a:pt x="201" y="284"/>
                  </a:cubicBezTo>
                  <a:cubicBezTo>
                    <a:pt x="211" y="284"/>
                    <a:pt x="219" y="289"/>
                    <a:pt x="230" y="289"/>
                  </a:cubicBezTo>
                  <a:cubicBezTo>
                    <a:pt x="242" y="289"/>
                    <a:pt x="249" y="280"/>
                    <a:pt x="259" y="275"/>
                  </a:cubicBezTo>
                  <a:cubicBezTo>
                    <a:pt x="263" y="273"/>
                    <a:pt x="264" y="266"/>
                    <a:pt x="274" y="266"/>
                  </a:cubicBezTo>
                  <a:cubicBezTo>
                    <a:pt x="294" y="266"/>
                    <a:pt x="297" y="288"/>
                    <a:pt x="306" y="300"/>
                  </a:cubicBezTo>
                  <a:cubicBezTo>
                    <a:pt x="307" y="304"/>
                    <a:pt x="315" y="306"/>
                    <a:pt x="319" y="309"/>
                  </a:cubicBezTo>
                  <a:cubicBezTo>
                    <a:pt x="328" y="318"/>
                    <a:pt x="332" y="323"/>
                    <a:pt x="348" y="327"/>
                  </a:cubicBezTo>
                  <a:cubicBezTo>
                    <a:pt x="348" y="330"/>
                    <a:pt x="356" y="332"/>
                    <a:pt x="358" y="332"/>
                  </a:cubicBezTo>
                  <a:cubicBezTo>
                    <a:pt x="359" y="335"/>
                    <a:pt x="371" y="348"/>
                    <a:pt x="373" y="348"/>
                  </a:cubicBezTo>
                  <a:cubicBezTo>
                    <a:pt x="374" y="353"/>
                    <a:pt x="378" y="355"/>
                    <a:pt x="378" y="363"/>
                  </a:cubicBezTo>
                  <a:cubicBezTo>
                    <a:pt x="378" y="369"/>
                    <a:pt x="375" y="377"/>
                    <a:pt x="369" y="377"/>
                  </a:cubicBezTo>
                  <a:cubicBezTo>
                    <a:pt x="369" y="379"/>
                    <a:pt x="371" y="381"/>
                    <a:pt x="375" y="381"/>
                  </a:cubicBezTo>
                  <a:cubicBezTo>
                    <a:pt x="382" y="381"/>
                    <a:pt x="381" y="370"/>
                    <a:pt x="386" y="365"/>
                  </a:cubicBezTo>
                  <a:cubicBezTo>
                    <a:pt x="386" y="365"/>
                    <a:pt x="393" y="365"/>
                    <a:pt x="393" y="362"/>
                  </a:cubicBezTo>
                  <a:cubicBezTo>
                    <a:pt x="393" y="355"/>
                    <a:pt x="383" y="354"/>
                    <a:pt x="383" y="347"/>
                  </a:cubicBezTo>
                  <a:cubicBezTo>
                    <a:pt x="383" y="342"/>
                    <a:pt x="389" y="339"/>
                    <a:pt x="395" y="339"/>
                  </a:cubicBezTo>
                  <a:cubicBezTo>
                    <a:pt x="403" y="339"/>
                    <a:pt x="407" y="345"/>
                    <a:pt x="412" y="346"/>
                  </a:cubicBezTo>
                  <a:cubicBezTo>
                    <a:pt x="413" y="335"/>
                    <a:pt x="401" y="331"/>
                    <a:pt x="390" y="326"/>
                  </a:cubicBezTo>
                  <a:cubicBezTo>
                    <a:pt x="387" y="324"/>
                    <a:pt x="374" y="322"/>
                    <a:pt x="376" y="315"/>
                  </a:cubicBezTo>
                  <a:cubicBezTo>
                    <a:pt x="378" y="314"/>
                    <a:pt x="378" y="313"/>
                    <a:pt x="378" y="311"/>
                  </a:cubicBezTo>
                  <a:cubicBezTo>
                    <a:pt x="373" y="311"/>
                    <a:pt x="369" y="312"/>
                    <a:pt x="365" y="312"/>
                  </a:cubicBezTo>
                  <a:cubicBezTo>
                    <a:pt x="362" y="312"/>
                    <a:pt x="360" y="312"/>
                    <a:pt x="356" y="310"/>
                  </a:cubicBezTo>
                  <a:cubicBezTo>
                    <a:pt x="352" y="308"/>
                    <a:pt x="348" y="299"/>
                    <a:pt x="346" y="292"/>
                  </a:cubicBezTo>
                  <a:cubicBezTo>
                    <a:pt x="345" y="287"/>
                    <a:pt x="341" y="278"/>
                    <a:pt x="333" y="276"/>
                  </a:cubicBezTo>
                  <a:cubicBezTo>
                    <a:pt x="326" y="274"/>
                    <a:pt x="322" y="270"/>
                    <a:pt x="322" y="263"/>
                  </a:cubicBezTo>
                  <a:cubicBezTo>
                    <a:pt x="322" y="259"/>
                    <a:pt x="323" y="256"/>
                    <a:pt x="324" y="253"/>
                  </a:cubicBezTo>
                  <a:cubicBezTo>
                    <a:pt x="323" y="253"/>
                    <a:pt x="321" y="251"/>
                    <a:pt x="321" y="250"/>
                  </a:cubicBezTo>
                  <a:cubicBezTo>
                    <a:pt x="321" y="244"/>
                    <a:pt x="333" y="244"/>
                    <a:pt x="338" y="240"/>
                  </a:cubicBezTo>
                  <a:cubicBezTo>
                    <a:pt x="342" y="244"/>
                    <a:pt x="338" y="255"/>
                    <a:pt x="345" y="255"/>
                  </a:cubicBezTo>
                  <a:cubicBezTo>
                    <a:pt x="351" y="255"/>
                    <a:pt x="355" y="255"/>
                    <a:pt x="361" y="255"/>
                  </a:cubicBezTo>
                  <a:cubicBezTo>
                    <a:pt x="361" y="267"/>
                    <a:pt x="374" y="285"/>
                    <a:pt x="386" y="285"/>
                  </a:cubicBezTo>
                  <a:cubicBezTo>
                    <a:pt x="389" y="285"/>
                    <a:pt x="390" y="285"/>
                    <a:pt x="393" y="285"/>
                  </a:cubicBezTo>
                  <a:cubicBezTo>
                    <a:pt x="393" y="292"/>
                    <a:pt x="402" y="293"/>
                    <a:pt x="409" y="296"/>
                  </a:cubicBezTo>
                  <a:cubicBezTo>
                    <a:pt x="417" y="300"/>
                    <a:pt x="428" y="311"/>
                    <a:pt x="428" y="318"/>
                  </a:cubicBezTo>
                  <a:cubicBezTo>
                    <a:pt x="428" y="323"/>
                    <a:pt x="428" y="326"/>
                    <a:pt x="428" y="332"/>
                  </a:cubicBezTo>
                  <a:cubicBezTo>
                    <a:pt x="428" y="343"/>
                    <a:pt x="437" y="348"/>
                    <a:pt x="443" y="354"/>
                  </a:cubicBezTo>
                  <a:cubicBezTo>
                    <a:pt x="448" y="359"/>
                    <a:pt x="452" y="364"/>
                    <a:pt x="454" y="371"/>
                  </a:cubicBezTo>
                  <a:cubicBezTo>
                    <a:pt x="454" y="372"/>
                    <a:pt x="455" y="377"/>
                    <a:pt x="457" y="377"/>
                  </a:cubicBezTo>
                  <a:cubicBezTo>
                    <a:pt x="460" y="377"/>
                    <a:pt x="463" y="377"/>
                    <a:pt x="466" y="377"/>
                  </a:cubicBezTo>
                  <a:cubicBezTo>
                    <a:pt x="465" y="380"/>
                    <a:pt x="459" y="381"/>
                    <a:pt x="459" y="385"/>
                  </a:cubicBezTo>
                  <a:cubicBezTo>
                    <a:pt x="459" y="394"/>
                    <a:pt x="467" y="402"/>
                    <a:pt x="475" y="402"/>
                  </a:cubicBezTo>
                  <a:cubicBezTo>
                    <a:pt x="476" y="402"/>
                    <a:pt x="480" y="402"/>
                    <a:pt x="483" y="402"/>
                  </a:cubicBezTo>
                  <a:cubicBezTo>
                    <a:pt x="477" y="400"/>
                    <a:pt x="483" y="393"/>
                    <a:pt x="483" y="390"/>
                  </a:cubicBezTo>
                  <a:cubicBezTo>
                    <a:pt x="483" y="386"/>
                    <a:pt x="481" y="384"/>
                    <a:pt x="479" y="381"/>
                  </a:cubicBezTo>
                  <a:cubicBezTo>
                    <a:pt x="479" y="377"/>
                    <a:pt x="479" y="377"/>
                    <a:pt x="479" y="377"/>
                  </a:cubicBezTo>
                  <a:cubicBezTo>
                    <a:pt x="482" y="380"/>
                    <a:pt x="487" y="384"/>
                    <a:pt x="493" y="385"/>
                  </a:cubicBezTo>
                  <a:cubicBezTo>
                    <a:pt x="494" y="385"/>
                    <a:pt x="494" y="385"/>
                    <a:pt x="494" y="385"/>
                  </a:cubicBezTo>
                  <a:cubicBezTo>
                    <a:pt x="495" y="381"/>
                    <a:pt x="501" y="383"/>
                    <a:pt x="503" y="382"/>
                  </a:cubicBezTo>
                  <a:cubicBezTo>
                    <a:pt x="502" y="381"/>
                    <a:pt x="501" y="379"/>
                    <a:pt x="501" y="377"/>
                  </a:cubicBezTo>
                  <a:cubicBezTo>
                    <a:pt x="497" y="377"/>
                    <a:pt x="483" y="364"/>
                    <a:pt x="483" y="362"/>
                  </a:cubicBezTo>
                  <a:cubicBezTo>
                    <a:pt x="483" y="361"/>
                    <a:pt x="484" y="359"/>
                    <a:pt x="485" y="356"/>
                  </a:cubicBezTo>
                  <a:cubicBezTo>
                    <a:pt x="475" y="344"/>
                    <a:pt x="475" y="344"/>
                    <a:pt x="475" y="344"/>
                  </a:cubicBezTo>
                  <a:cubicBezTo>
                    <a:pt x="475" y="342"/>
                    <a:pt x="478" y="339"/>
                    <a:pt x="481" y="339"/>
                  </a:cubicBezTo>
                  <a:cubicBezTo>
                    <a:pt x="485" y="339"/>
                    <a:pt x="486" y="346"/>
                    <a:pt x="494" y="346"/>
                  </a:cubicBezTo>
                  <a:cubicBezTo>
                    <a:pt x="495" y="342"/>
                    <a:pt x="495" y="339"/>
                    <a:pt x="494" y="335"/>
                  </a:cubicBezTo>
                  <a:cubicBezTo>
                    <a:pt x="501" y="333"/>
                    <a:pt x="503" y="328"/>
                    <a:pt x="512" y="328"/>
                  </a:cubicBezTo>
                  <a:cubicBezTo>
                    <a:pt x="521" y="328"/>
                    <a:pt x="526" y="339"/>
                    <a:pt x="534" y="339"/>
                  </a:cubicBezTo>
                  <a:cubicBezTo>
                    <a:pt x="541" y="339"/>
                    <a:pt x="542" y="332"/>
                    <a:pt x="549" y="329"/>
                  </a:cubicBezTo>
                  <a:cubicBezTo>
                    <a:pt x="551" y="328"/>
                    <a:pt x="553" y="327"/>
                    <a:pt x="554" y="327"/>
                  </a:cubicBezTo>
                  <a:cubicBezTo>
                    <a:pt x="555" y="327"/>
                    <a:pt x="556" y="328"/>
                    <a:pt x="556" y="328"/>
                  </a:cubicBezTo>
                  <a:cubicBezTo>
                    <a:pt x="557" y="328"/>
                    <a:pt x="557" y="328"/>
                    <a:pt x="558" y="328"/>
                  </a:cubicBezTo>
                  <a:cubicBezTo>
                    <a:pt x="559" y="328"/>
                    <a:pt x="561" y="327"/>
                    <a:pt x="562" y="327"/>
                  </a:cubicBezTo>
                  <a:cubicBezTo>
                    <a:pt x="565" y="326"/>
                    <a:pt x="567" y="327"/>
                    <a:pt x="569" y="325"/>
                  </a:cubicBezTo>
                  <a:cubicBezTo>
                    <a:pt x="566" y="320"/>
                    <a:pt x="552" y="313"/>
                    <a:pt x="552" y="302"/>
                  </a:cubicBezTo>
                  <a:cubicBezTo>
                    <a:pt x="552" y="295"/>
                    <a:pt x="561" y="284"/>
                    <a:pt x="567" y="279"/>
                  </a:cubicBezTo>
                  <a:cubicBezTo>
                    <a:pt x="567" y="265"/>
                    <a:pt x="567" y="265"/>
                    <a:pt x="567" y="265"/>
                  </a:cubicBezTo>
                  <a:cubicBezTo>
                    <a:pt x="568" y="262"/>
                    <a:pt x="568" y="266"/>
                    <a:pt x="570" y="258"/>
                  </a:cubicBezTo>
                  <a:cubicBezTo>
                    <a:pt x="570" y="252"/>
                    <a:pt x="576" y="250"/>
                    <a:pt x="581" y="249"/>
                  </a:cubicBezTo>
                  <a:cubicBezTo>
                    <a:pt x="580" y="246"/>
                    <a:pt x="581" y="244"/>
                    <a:pt x="580" y="241"/>
                  </a:cubicBezTo>
                  <a:cubicBezTo>
                    <a:pt x="577" y="241"/>
                    <a:pt x="570" y="244"/>
                    <a:pt x="568" y="244"/>
                  </a:cubicBezTo>
                  <a:cubicBezTo>
                    <a:pt x="565" y="241"/>
                    <a:pt x="565" y="241"/>
                    <a:pt x="565" y="241"/>
                  </a:cubicBezTo>
                  <a:cubicBezTo>
                    <a:pt x="564" y="240"/>
                    <a:pt x="562" y="239"/>
                    <a:pt x="562" y="237"/>
                  </a:cubicBezTo>
                  <a:cubicBezTo>
                    <a:pt x="562" y="216"/>
                    <a:pt x="562" y="216"/>
                    <a:pt x="562" y="216"/>
                  </a:cubicBezTo>
                  <a:cubicBezTo>
                    <a:pt x="549" y="216"/>
                    <a:pt x="552" y="188"/>
                    <a:pt x="538" y="188"/>
                  </a:cubicBezTo>
                  <a:cubicBezTo>
                    <a:pt x="525" y="188"/>
                    <a:pt x="517" y="195"/>
                    <a:pt x="501" y="195"/>
                  </a:cubicBezTo>
                  <a:cubicBezTo>
                    <a:pt x="497" y="195"/>
                    <a:pt x="493" y="195"/>
                    <a:pt x="490" y="195"/>
                  </a:cubicBezTo>
                  <a:cubicBezTo>
                    <a:pt x="483" y="195"/>
                    <a:pt x="478" y="194"/>
                    <a:pt x="478" y="183"/>
                  </a:cubicBezTo>
                  <a:cubicBezTo>
                    <a:pt x="478" y="183"/>
                    <a:pt x="478" y="183"/>
                    <a:pt x="478" y="183"/>
                  </a:cubicBezTo>
                  <a:cubicBezTo>
                    <a:pt x="478" y="183"/>
                    <a:pt x="478" y="183"/>
                    <a:pt x="478" y="183"/>
                  </a:cubicBezTo>
                  <a:cubicBezTo>
                    <a:pt x="478" y="171"/>
                    <a:pt x="480" y="162"/>
                    <a:pt x="486" y="153"/>
                  </a:cubicBezTo>
                  <a:cubicBezTo>
                    <a:pt x="488" y="150"/>
                    <a:pt x="498" y="147"/>
                    <a:pt x="498" y="141"/>
                  </a:cubicBezTo>
                  <a:cubicBezTo>
                    <a:pt x="498" y="131"/>
                    <a:pt x="488" y="124"/>
                    <a:pt x="488" y="113"/>
                  </a:cubicBezTo>
                  <a:cubicBezTo>
                    <a:pt x="488" y="113"/>
                    <a:pt x="488" y="113"/>
                    <a:pt x="488" y="113"/>
                  </a:cubicBezTo>
                  <a:cubicBezTo>
                    <a:pt x="488" y="113"/>
                    <a:pt x="488" y="113"/>
                    <a:pt x="488" y="113"/>
                  </a:cubicBezTo>
                  <a:cubicBezTo>
                    <a:pt x="488" y="106"/>
                    <a:pt x="496" y="103"/>
                    <a:pt x="496" y="96"/>
                  </a:cubicBezTo>
                  <a:cubicBezTo>
                    <a:pt x="496" y="84"/>
                    <a:pt x="491" y="64"/>
                    <a:pt x="479" y="64"/>
                  </a:cubicBezTo>
                  <a:cubicBezTo>
                    <a:pt x="469" y="64"/>
                    <a:pt x="46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52" y="65"/>
                    <a:pt x="452" y="65"/>
                    <a:pt x="452" y="65"/>
                  </a:cubicBezTo>
                  <a:cubicBezTo>
                    <a:pt x="448" y="65"/>
                    <a:pt x="444" y="65"/>
                    <a:pt x="439" y="66"/>
                  </a:cubicBezTo>
                  <a:cubicBezTo>
                    <a:pt x="437" y="66"/>
                    <a:pt x="435" y="66"/>
                    <a:pt x="433" y="67"/>
                  </a:cubicBezTo>
                  <a:cubicBezTo>
                    <a:pt x="433" y="67"/>
                    <a:pt x="433" y="67"/>
                    <a:pt x="433" y="66"/>
                  </a:cubicBezTo>
                  <a:cubicBezTo>
                    <a:pt x="427" y="67"/>
                    <a:pt x="421" y="68"/>
                    <a:pt x="414" y="68"/>
                  </a:cubicBezTo>
                  <a:cubicBezTo>
                    <a:pt x="414" y="67"/>
                    <a:pt x="416" y="64"/>
                    <a:pt x="417" y="62"/>
                  </a:cubicBezTo>
                  <a:cubicBezTo>
                    <a:pt x="413" y="60"/>
                    <a:pt x="406" y="60"/>
                    <a:pt x="399" y="60"/>
                  </a:cubicBezTo>
                  <a:cubicBezTo>
                    <a:pt x="392" y="60"/>
                    <a:pt x="384" y="68"/>
                    <a:pt x="379" y="70"/>
                  </a:cubicBezTo>
                  <a:cubicBezTo>
                    <a:pt x="371" y="74"/>
                    <a:pt x="364" y="72"/>
                    <a:pt x="355" y="76"/>
                  </a:cubicBezTo>
                  <a:cubicBezTo>
                    <a:pt x="353" y="77"/>
                    <a:pt x="352" y="81"/>
                    <a:pt x="346" y="81"/>
                  </a:cubicBezTo>
                  <a:cubicBezTo>
                    <a:pt x="346" y="81"/>
                    <a:pt x="337" y="75"/>
                    <a:pt x="337" y="74"/>
                  </a:cubicBezTo>
                  <a:cubicBezTo>
                    <a:pt x="337" y="72"/>
                    <a:pt x="340" y="70"/>
                    <a:pt x="341" y="68"/>
                  </a:cubicBezTo>
                  <a:cubicBezTo>
                    <a:pt x="340" y="68"/>
                    <a:pt x="339" y="68"/>
                    <a:pt x="338" y="68"/>
                  </a:cubicBezTo>
                  <a:cubicBezTo>
                    <a:pt x="327" y="68"/>
                    <a:pt x="318" y="78"/>
                    <a:pt x="304" y="78"/>
                  </a:cubicBezTo>
                  <a:cubicBezTo>
                    <a:pt x="303" y="78"/>
                    <a:pt x="301" y="75"/>
                    <a:pt x="300" y="72"/>
                  </a:cubicBezTo>
                  <a:cubicBezTo>
                    <a:pt x="296" y="72"/>
                    <a:pt x="294" y="70"/>
                    <a:pt x="288" y="70"/>
                  </a:cubicBezTo>
                  <a:cubicBezTo>
                    <a:pt x="288" y="68"/>
                    <a:pt x="288" y="67"/>
                    <a:pt x="288" y="64"/>
                  </a:cubicBezTo>
                  <a:cubicBezTo>
                    <a:pt x="285" y="63"/>
                    <a:pt x="282" y="60"/>
                    <a:pt x="282" y="54"/>
                  </a:cubicBezTo>
                  <a:cubicBezTo>
                    <a:pt x="282" y="45"/>
                    <a:pt x="288" y="40"/>
                    <a:pt x="294" y="35"/>
                  </a:cubicBezTo>
                  <a:cubicBezTo>
                    <a:pt x="295" y="33"/>
                    <a:pt x="300" y="32"/>
                    <a:pt x="300" y="30"/>
                  </a:cubicBezTo>
                  <a:cubicBezTo>
                    <a:pt x="300" y="28"/>
                    <a:pt x="300" y="27"/>
                    <a:pt x="300" y="25"/>
                  </a:cubicBezTo>
                  <a:cubicBezTo>
                    <a:pt x="296" y="25"/>
                    <a:pt x="290" y="25"/>
                    <a:pt x="290" y="20"/>
                  </a:cubicBezTo>
                  <a:cubicBezTo>
                    <a:pt x="290" y="14"/>
                    <a:pt x="290" y="11"/>
                    <a:pt x="293" y="6"/>
                  </a:cubicBezTo>
                  <a:cubicBezTo>
                    <a:pt x="293" y="0"/>
                    <a:pt x="293" y="0"/>
                    <a:pt x="29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93"/>
            <p:cNvSpPr>
              <a:spLocks/>
            </p:cNvSpPr>
            <p:nvPr/>
          </p:nvSpPr>
          <p:spPr bwMode="auto">
            <a:xfrm>
              <a:off x="3621" y="-27"/>
              <a:ext cx="927" cy="895"/>
            </a:xfrm>
            <a:custGeom>
              <a:avLst/>
              <a:gdLst>
                <a:gd name="T0" fmla="*/ 321 w 392"/>
                <a:gd name="T1" fmla="*/ 15 h 378"/>
                <a:gd name="T2" fmla="*/ 297 w 392"/>
                <a:gd name="T3" fmla="*/ 21 h 378"/>
                <a:gd name="T4" fmla="*/ 307 w 392"/>
                <a:gd name="T5" fmla="*/ 4 h 378"/>
                <a:gd name="T6" fmla="*/ 279 w 392"/>
                <a:gd name="T7" fmla="*/ 11 h 378"/>
                <a:gd name="T8" fmla="*/ 257 w 392"/>
                <a:gd name="T9" fmla="*/ 11 h 378"/>
                <a:gd name="T10" fmla="*/ 239 w 392"/>
                <a:gd name="T11" fmla="*/ 32 h 378"/>
                <a:gd name="T12" fmla="*/ 220 w 392"/>
                <a:gd name="T13" fmla="*/ 37 h 378"/>
                <a:gd name="T14" fmla="*/ 197 w 392"/>
                <a:gd name="T15" fmla="*/ 37 h 378"/>
                <a:gd name="T16" fmla="*/ 196 w 392"/>
                <a:gd name="T17" fmla="*/ 43 h 378"/>
                <a:gd name="T18" fmla="*/ 178 w 392"/>
                <a:gd name="T19" fmla="*/ 51 h 378"/>
                <a:gd name="T20" fmla="*/ 187 w 392"/>
                <a:gd name="T21" fmla="*/ 52 h 378"/>
                <a:gd name="T22" fmla="*/ 160 w 392"/>
                <a:gd name="T23" fmla="*/ 60 h 378"/>
                <a:gd name="T24" fmla="*/ 154 w 392"/>
                <a:gd name="T25" fmla="*/ 57 h 378"/>
                <a:gd name="T26" fmla="*/ 141 w 392"/>
                <a:gd name="T27" fmla="*/ 64 h 378"/>
                <a:gd name="T28" fmla="*/ 139 w 392"/>
                <a:gd name="T29" fmla="*/ 73 h 378"/>
                <a:gd name="T30" fmla="*/ 141 w 392"/>
                <a:gd name="T31" fmla="*/ 97 h 378"/>
                <a:gd name="T32" fmla="*/ 111 w 392"/>
                <a:gd name="T33" fmla="*/ 131 h 378"/>
                <a:gd name="T34" fmla="*/ 54 w 392"/>
                <a:gd name="T35" fmla="*/ 189 h 378"/>
                <a:gd name="T36" fmla="*/ 62 w 392"/>
                <a:gd name="T37" fmla="*/ 193 h 378"/>
                <a:gd name="T38" fmla="*/ 12 w 392"/>
                <a:gd name="T39" fmla="*/ 225 h 378"/>
                <a:gd name="T40" fmla="*/ 9 w 392"/>
                <a:gd name="T41" fmla="*/ 274 h 378"/>
                <a:gd name="T42" fmla="*/ 15 w 392"/>
                <a:gd name="T43" fmla="*/ 285 h 378"/>
                <a:gd name="T44" fmla="*/ 6 w 392"/>
                <a:gd name="T45" fmla="*/ 301 h 378"/>
                <a:gd name="T46" fmla="*/ 80 w 392"/>
                <a:gd name="T47" fmla="*/ 280 h 378"/>
                <a:gd name="T48" fmla="*/ 88 w 392"/>
                <a:gd name="T49" fmla="*/ 300 h 378"/>
                <a:gd name="T50" fmla="*/ 110 w 392"/>
                <a:gd name="T51" fmla="*/ 348 h 378"/>
                <a:gd name="T52" fmla="*/ 120 w 392"/>
                <a:gd name="T53" fmla="*/ 378 h 378"/>
                <a:gd name="T54" fmla="*/ 160 w 392"/>
                <a:gd name="T55" fmla="*/ 361 h 378"/>
                <a:gd name="T56" fmla="*/ 168 w 392"/>
                <a:gd name="T57" fmla="*/ 327 h 378"/>
                <a:gd name="T58" fmla="*/ 204 w 392"/>
                <a:gd name="T59" fmla="*/ 279 h 378"/>
                <a:gd name="T60" fmla="*/ 176 w 392"/>
                <a:gd name="T61" fmla="*/ 248 h 378"/>
                <a:gd name="T62" fmla="*/ 183 w 392"/>
                <a:gd name="T63" fmla="*/ 217 h 378"/>
                <a:gd name="T64" fmla="*/ 242 w 392"/>
                <a:gd name="T65" fmla="*/ 171 h 378"/>
                <a:gd name="T66" fmla="*/ 273 w 392"/>
                <a:gd name="T67" fmla="*/ 138 h 378"/>
                <a:gd name="T68" fmla="*/ 284 w 392"/>
                <a:gd name="T69" fmla="*/ 169 h 378"/>
                <a:gd name="T70" fmla="*/ 236 w 392"/>
                <a:gd name="T71" fmla="*/ 217 h 378"/>
                <a:gd name="T72" fmla="*/ 239 w 392"/>
                <a:gd name="T73" fmla="*/ 248 h 378"/>
                <a:gd name="T74" fmla="*/ 273 w 392"/>
                <a:gd name="T75" fmla="*/ 274 h 378"/>
                <a:gd name="T76" fmla="*/ 313 w 392"/>
                <a:gd name="T77" fmla="*/ 266 h 378"/>
                <a:gd name="T78" fmla="*/ 345 w 392"/>
                <a:gd name="T79" fmla="*/ 255 h 378"/>
                <a:gd name="T80" fmla="*/ 392 w 392"/>
                <a:gd name="T81" fmla="*/ 204 h 378"/>
                <a:gd name="T82" fmla="*/ 375 w 392"/>
                <a:gd name="T83" fmla="*/ 181 h 378"/>
                <a:gd name="T84" fmla="*/ 382 w 392"/>
                <a:gd name="T85" fmla="*/ 174 h 378"/>
                <a:gd name="T86" fmla="*/ 366 w 392"/>
                <a:gd name="T87" fmla="*/ 148 h 378"/>
                <a:gd name="T88" fmla="*/ 371 w 392"/>
                <a:gd name="T89" fmla="*/ 132 h 378"/>
                <a:gd name="T90" fmla="*/ 361 w 392"/>
                <a:gd name="T91" fmla="*/ 106 h 378"/>
                <a:gd name="T92" fmla="*/ 370 w 392"/>
                <a:gd name="T93" fmla="*/ 84 h 378"/>
                <a:gd name="T94" fmla="*/ 352 w 392"/>
                <a:gd name="T95" fmla="*/ 63 h 378"/>
                <a:gd name="T96" fmla="*/ 378 w 392"/>
                <a:gd name="T97" fmla="*/ 36 h 378"/>
                <a:gd name="T98" fmla="*/ 352 w 392"/>
                <a:gd name="T99" fmla="*/ 26 h 378"/>
                <a:gd name="T100" fmla="*/ 354 w 392"/>
                <a:gd name="T101" fmla="*/ 4 h 378"/>
                <a:gd name="T102" fmla="*/ 341 w 392"/>
                <a:gd name="T103"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92" h="378">
                  <a:moveTo>
                    <a:pt x="341" y="0"/>
                  </a:moveTo>
                  <a:cubicBezTo>
                    <a:pt x="333" y="6"/>
                    <a:pt x="328" y="8"/>
                    <a:pt x="321" y="15"/>
                  </a:cubicBezTo>
                  <a:cubicBezTo>
                    <a:pt x="320" y="12"/>
                    <a:pt x="320" y="9"/>
                    <a:pt x="318" y="6"/>
                  </a:cubicBezTo>
                  <a:cubicBezTo>
                    <a:pt x="310" y="10"/>
                    <a:pt x="306" y="21"/>
                    <a:pt x="297" y="21"/>
                  </a:cubicBezTo>
                  <a:cubicBezTo>
                    <a:pt x="296" y="21"/>
                    <a:pt x="296" y="21"/>
                    <a:pt x="296" y="21"/>
                  </a:cubicBezTo>
                  <a:cubicBezTo>
                    <a:pt x="298" y="14"/>
                    <a:pt x="307" y="12"/>
                    <a:pt x="307" y="4"/>
                  </a:cubicBezTo>
                  <a:cubicBezTo>
                    <a:pt x="307" y="3"/>
                    <a:pt x="306" y="3"/>
                    <a:pt x="304" y="3"/>
                  </a:cubicBezTo>
                  <a:cubicBezTo>
                    <a:pt x="299" y="3"/>
                    <a:pt x="285" y="11"/>
                    <a:pt x="279" y="11"/>
                  </a:cubicBezTo>
                  <a:cubicBezTo>
                    <a:pt x="274" y="11"/>
                    <a:pt x="271" y="7"/>
                    <a:pt x="268" y="3"/>
                  </a:cubicBezTo>
                  <a:cubicBezTo>
                    <a:pt x="266" y="6"/>
                    <a:pt x="257" y="8"/>
                    <a:pt x="257" y="11"/>
                  </a:cubicBezTo>
                  <a:cubicBezTo>
                    <a:pt x="257" y="14"/>
                    <a:pt x="260" y="16"/>
                    <a:pt x="264" y="17"/>
                  </a:cubicBezTo>
                  <a:cubicBezTo>
                    <a:pt x="255" y="22"/>
                    <a:pt x="246" y="19"/>
                    <a:pt x="239" y="32"/>
                  </a:cubicBezTo>
                  <a:cubicBezTo>
                    <a:pt x="239" y="23"/>
                    <a:pt x="239" y="23"/>
                    <a:pt x="239" y="23"/>
                  </a:cubicBezTo>
                  <a:cubicBezTo>
                    <a:pt x="228" y="23"/>
                    <a:pt x="226" y="36"/>
                    <a:pt x="220" y="37"/>
                  </a:cubicBezTo>
                  <a:cubicBezTo>
                    <a:pt x="220" y="31"/>
                    <a:pt x="220" y="31"/>
                    <a:pt x="220" y="31"/>
                  </a:cubicBezTo>
                  <a:cubicBezTo>
                    <a:pt x="212" y="32"/>
                    <a:pt x="202" y="32"/>
                    <a:pt x="197" y="37"/>
                  </a:cubicBezTo>
                  <a:cubicBezTo>
                    <a:pt x="199" y="39"/>
                    <a:pt x="198" y="39"/>
                    <a:pt x="201" y="41"/>
                  </a:cubicBezTo>
                  <a:cubicBezTo>
                    <a:pt x="199" y="42"/>
                    <a:pt x="198" y="43"/>
                    <a:pt x="196" y="43"/>
                  </a:cubicBezTo>
                  <a:cubicBezTo>
                    <a:pt x="194" y="43"/>
                    <a:pt x="192" y="42"/>
                    <a:pt x="191" y="42"/>
                  </a:cubicBezTo>
                  <a:cubicBezTo>
                    <a:pt x="185" y="42"/>
                    <a:pt x="181" y="47"/>
                    <a:pt x="178" y="51"/>
                  </a:cubicBezTo>
                  <a:cubicBezTo>
                    <a:pt x="180" y="51"/>
                    <a:pt x="181" y="51"/>
                    <a:pt x="181" y="51"/>
                  </a:cubicBezTo>
                  <a:cubicBezTo>
                    <a:pt x="183" y="51"/>
                    <a:pt x="184" y="51"/>
                    <a:pt x="187" y="52"/>
                  </a:cubicBezTo>
                  <a:cubicBezTo>
                    <a:pt x="186" y="53"/>
                    <a:pt x="180" y="65"/>
                    <a:pt x="177" y="65"/>
                  </a:cubicBezTo>
                  <a:cubicBezTo>
                    <a:pt x="170" y="65"/>
                    <a:pt x="168" y="60"/>
                    <a:pt x="160" y="60"/>
                  </a:cubicBezTo>
                  <a:cubicBezTo>
                    <a:pt x="161" y="56"/>
                    <a:pt x="161" y="54"/>
                    <a:pt x="158" y="50"/>
                  </a:cubicBezTo>
                  <a:cubicBezTo>
                    <a:pt x="157" y="52"/>
                    <a:pt x="155" y="54"/>
                    <a:pt x="154" y="57"/>
                  </a:cubicBezTo>
                  <a:cubicBezTo>
                    <a:pt x="152" y="57"/>
                    <a:pt x="151" y="56"/>
                    <a:pt x="149" y="56"/>
                  </a:cubicBezTo>
                  <a:cubicBezTo>
                    <a:pt x="145" y="56"/>
                    <a:pt x="142" y="59"/>
                    <a:pt x="141" y="64"/>
                  </a:cubicBezTo>
                  <a:cubicBezTo>
                    <a:pt x="141" y="64"/>
                    <a:pt x="147" y="66"/>
                    <a:pt x="149" y="66"/>
                  </a:cubicBezTo>
                  <a:cubicBezTo>
                    <a:pt x="147" y="67"/>
                    <a:pt x="141" y="69"/>
                    <a:pt x="139" y="73"/>
                  </a:cubicBezTo>
                  <a:cubicBezTo>
                    <a:pt x="151" y="73"/>
                    <a:pt x="157" y="66"/>
                    <a:pt x="170" y="64"/>
                  </a:cubicBezTo>
                  <a:cubicBezTo>
                    <a:pt x="167" y="75"/>
                    <a:pt x="152" y="93"/>
                    <a:pt x="141" y="97"/>
                  </a:cubicBezTo>
                  <a:cubicBezTo>
                    <a:pt x="130" y="101"/>
                    <a:pt x="123" y="109"/>
                    <a:pt x="117" y="119"/>
                  </a:cubicBezTo>
                  <a:cubicBezTo>
                    <a:pt x="117" y="120"/>
                    <a:pt x="111" y="131"/>
                    <a:pt x="111" y="131"/>
                  </a:cubicBezTo>
                  <a:cubicBezTo>
                    <a:pt x="107" y="131"/>
                    <a:pt x="108" y="148"/>
                    <a:pt x="102" y="152"/>
                  </a:cubicBezTo>
                  <a:cubicBezTo>
                    <a:pt x="86" y="165"/>
                    <a:pt x="77" y="183"/>
                    <a:pt x="54" y="189"/>
                  </a:cubicBezTo>
                  <a:cubicBezTo>
                    <a:pt x="59" y="190"/>
                    <a:pt x="61" y="191"/>
                    <a:pt x="66" y="193"/>
                  </a:cubicBezTo>
                  <a:cubicBezTo>
                    <a:pt x="65" y="193"/>
                    <a:pt x="64" y="193"/>
                    <a:pt x="62" y="193"/>
                  </a:cubicBezTo>
                  <a:cubicBezTo>
                    <a:pt x="47" y="193"/>
                    <a:pt x="45" y="204"/>
                    <a:pt x="36" y="206"/>
                  </a:cubicBezTo>
                  <a:cubicBezTo>
                    <a:pt x="24" y="209"/>
                    <a:pt x="18" y="216"/>
                    <a:pt x="12" y="225"/>
                  </a:cubicBezTo>
                  <a:cubicBezTo>
                    <a:pt x="9" y="229"/>
                    <a:pt x="0" y="229"/>
                    <a:pt x="0" y="237"/>
                  </a:cubicBezTo>
                  <a:cubicBezTo>
                    <a:pt x="0" y="252"/>
                    <a:pt x="2" y="265"/>
                    <a:pt x="9" y="274"/>
                  </a:cubicBezTo>
                  <a:cubicBezTo>
                    <a:pt x="7" y="278"/>
                    <a:pt x="1" y="284"/>
                    <a:pt x="1" y="288"/>
                  </a:cubicBezTo>
                  <a:cubicBezTo>
                    <a:pt x="7" y="285"/>
                    <a:pt x="7" y="285"/>
                    <a:pt x="15" y="285"/>
                  </a:cubicBezTo>
                  <a:cubicBezTo>
                    <a:pt x="15" y="293"/>
                    <a:pt x="15" y="293"/>
                    <a:pt x="15" y="293"/>
                  </a:cubicBezTo>
                  <a:cubicBezTo>
                    <a:pt x="13" y="294"/>
                    <a:pt x="6" y="297"/>
                    <a:pt x="6" y="301"/>
                  </a:cubicBezTo>
                  <a:cubicBezTo>
                    <a:pt x="6" y="303"/>
                    <a:pt x="26" y="316"/>
                    <a:pt x="29" y="316"/>
                  </a:cubicBezTo>
                  <a:cubicBezTo>
                    <a:pt x="52" y="316"/>
                    <a:pt x="69" y="296"/>
                    <a:pt x="80" y="280"/>
                  </a:cubicBezTo>
                  <a:cubicBezTo>
                    <a:pt x="83" y="285"/>
                    <a:pt x="84" y="290"/>
                    <a:pt x="90" y="293"/>
                  </a:cubicBezTo>
                  <a:cubicBezTo>
                    <a:pt x="89" y="295"/>
                    <a:pt x="88" y="298"/>
                    <a:pt x="88" y="300"/>
                  </a:cubicBezTo>
                  <a:cubicBezTo>
                    <a:pt x="88" y="310"/>
                    <a:pt x="96" y="312"/>
                    <a:pt x="98" y="320"/>
                  </a:cubicBezTo>
                  <a:cubicBezTo>
                    <a:pt x="102" y="331"/>
                    <a:pt x="101" y="339"/>
                    <a:pt x="110" y="348"/>
                  </a:cubicBezTo>
                  <a:cubicBezTo>
                    <a:pt x="110" y="349"/>
                    <a:pt x="109" y="351"/>
                    <a:pt x="109" y="353"/>
                  </a:cubicBezTo>
                  <a:cubicBezTo>
                    <a:pt x="109" y="356"/>
                    <a:pt x="116" y="378"/>
                    <a:pt x="120" y="378"/>
                  </a:cubicBezTo>
                  <a:cubicBezTo>
                    <a:pt x="133" y="378"/>
                    <a:pt x="137" y="361"/>
                    <a:pt x="146" y="361"/>
                  </a:cubicBezTo>
                  <a:cubicBezTo>
                    <a:pt x="150" y="361"/>
                    <a:pt x="152" y="361"/>
                    <a:pt x="160" y="361"/>
                  </a:cubicBezTo>
                  <a:cubicBezTo>
                    <a:pt x="161" y="351"/>
                    <a:pt x="174" y="350"/>
                    <a:pt x="176" y="335"/>
                  </a:cubicBezTo>
                  <a:cubicBezTo>
                    <a:pt x="173" y="335"/>
                    <a:pt x="168" y="333"/>
                    <a:pt x="168" y="327"/>
                  </a:cubicBezTo>
                  <a:cubicBezTo>
                    <a:pt x="168" y="315"/>
                    <a:pt x="172" y="300"/>
                    <a:pt x="183" y="300"/>
                  </a:cubicBezTo>
                  <a:cubicBezTo>
                    <a:pt x="188" y="300"/>
                    <a:pt x="204" y="287"/>
                    <a:pt x="204" y="279"/>
                  </a:cubicBezTo>
                  <a:cubicBezTo>
                    <a:pt x="204" y="269"/>
                    <a:pt x="189" y="260"/>
                    <a:pt x="180" y="258"/>
                  </a:cubicBezTo>
                  <a:cubicBezTo>
                    <a:pt x="180" y="254"/>
                    <a:pt x="178" y="251"/>
                    <a:pt x="176" y="248"/>
                  </a:cubicBezTo>
                  <a:cubicBezTo>
                    <a:pt x="176" y="238"/>
                    <a:pt x="176" y="238"/>
                    <a:pt x="176" y="238"/>
                  </a:cubicBezTo>
                  <a:cubicBezTo>
                    <a:pt x="184" y="234"/>
                    <a:pt x="178" y="224"/>
                    <a:pt x="183" y="217"/>
                  </a:cubicBezTo>
                  <a:cubicBezTo>
                    <a:pt x="188" y="207"/>
                    <a:pt x="197" y="205"/>
                    <a:pt x="206" y="200"/>
                  </a:cubicBezTo>
                  <a:cubicBezTo>
                    <a:pt x="217" y="193"/>
                    <a:pt x="242" y="183"/>
                    <a:pt x="242" y="171"/>
                  </a:cubicBezTo>
                  <a:cubicBezTo>
                    <a:pt x="243" y="168"/>
                    <a:pt x="242" y="165"/>
                    <a:pt x="242" y="159"/>
                  </a:cubicBezTo>
                  <a:cubicBezTo>
                    <a:pt x="242" y="144"/>
                    <a:pt x="256" y="138"/>
                    <a:pt x="273" y="138"/>
                  </a:cubicBezTo>
                  <a:cubicBezTo>
                    <a:pt x="287" y="138"/>
                    <a:pt x="304" y="140"/>
                    <a:pt x="304" y="153"/>
                  </a:cubicBezTo>
                  <a:cubicBezTo>
                    <a:pt x="304" y="162"/>
                    <a:pt x="291" y="165"/>
                    <a:pt x="284" y="169"/>
                  </a:cubicBezTo>
                  <a:cubicBezTo>
                    <a:pt x="270" y="177"/>
                    <a:pt x="259" y="206"/>
                    <a:pt x="236" y="206"/>
                  </a:cubicBezTo>
                  <a:cubicBezTo>
                    <a:pt x="238" y="210"/>
                    <a:pt x="236" y="213"/>
                    <a:pt x="236" y="217"/>
                  </a:cubicBezTo>
                  <a:cubicBezTo>
                    <a:pt x="236" y="223"/>
                    <a:pt x="241" y="235"/>
                    <a:pt x="246" y="237"/>
                  </a:cubicBezTo>
                  <a:cubicBezTo>
                    <a:pt x="245" y="239"/>
                    <a:pt x="239" y="243"/>
                    <a:pt x="239" y="248"/>
                  </a:cubicBezTo>
                  <a:cubicBezTo>
                    <a:pt x="239" y="260"/>
                    <a:pt x="251" y="267"/>
                    <a:pt x="262" y="267"/>
                  </a:cubicBezTo>
                  <a:cubicBezTo>
                    <a:pt x="262" y="273"/>
                    <a:pt x="267" y="274"/>
                    <a:pt x="273" y="274"/>
                  </a:cubicBezTo>
                  <a:cubicBezTo>
                    <a:pt x="282" y="274"/>
                    <a:pt x="295" y="269"/>
                    <a:pt x="305" y="266"/>
                  </a:cubicBezTo>
                  <a:cubicBezTo>
                    <a:pt x="307" y="266"/>
                    <a:pt x="310" y="266"/>
                    <a:pt x="313" y="266"/>
                  </a:cubicBezTo>
                  <a:cubicBezTo>
                    <a:pt x="324" y="266"/>
                    <a:pt x="341" y="264"/>
                    <a:pt x="345" y="255"/>
                  </a:cubicBezTo>
                  <a:cubicBezTo>
                    <a:pt x="345" y="255"/>
                    <a:pt x="345" y="255"/>
                    <a:pt x="345" y="255"/>
                  </a:cubicBezTo>
                  <a:cubicBezTo>
                    <a:pt x="345" y="255"/>
                    <a:pt x="345" y="255"/>
                    <a:pt x="345" y="255"/>
                  </a:cubicBezTo>
                  <a:cubicBezTo>
                    <a:pt x="356" y="240"/>
                    <a:pt x="392" y="221"/>
                    <a:pt x="392" y="204"/>
                  </a:cubicBezTo>
                  <a:cubicBezTo>
                    <a:pt x="392" y="192"/>
                    <a:pt x="380" y="190"/>
                    <a:pt x="375" y="181"/>
                  </a:cubicBezTo>
                  <a:cubicBezTo>
                    <a:pt x="375" y="181"/>
                    <a:pt x="375" y="181"/>
                    <a:pt x="375" y="181"/>
                  </a:cubicBezTo>
                  <a:cubicBezTo>
                    <a:pt x="375" y="181"/>
                    <a:pt x="375" y="181"/>
                    <a:pt x="375" y="181"/>
                  </a:cubicBezTo>
                  <a:cubicBezTo>
                    <a:pt x="377" y="180"/>
                    <a:pt x="382" y="178"/>
                    <a:pt x="382" y="174"/>
                  </a:cubicBezTo>
                  <a:cubicBezTo>
                    <a:pt x="382" y="163"/>
                    <a:pt x="366" y="160"/>
                    <a:pt x="366" y="148"/>
                  </a:cubicBezTo>
                  <a:cubicBezTo>
                    <a:pt x="366" y="148"/>
                    <a:pt x="366" y="148"/>
                    <a:pt x="366" y="148"/>
                  </a:cubicBezTo>
                  <a:cubicBezTo>
                    <a:pt x="366" y="148"/>
                    <a:pt x="366" y="148"/>
                    <a:pt x="366" y="148"/>
                  </a:cubicBezTo>
                  <a:cubicBezTo>
                    <a:pt x="366" y="142"/>
                    <a:pt x="371" y="139"/>
                    <a:pt x="371" y="132"/>
                  </a:cubicBezTo>
                  <a:cubicBezTo>
                    <a:pt x="371" y="122"/>
                    <a:pt x="361" y="116"/>
                    <a:pt x="361" y="106"/>
                  </a:cubicBezTo>
                  <a:cubicBezTo>
                    <a:pt x="361" y="106"/>
                    <a:pt x="361" y="106"/>
                    <a:pt x="361" y="106"/>
                  </a:cubicBezTo>
                  <a:cubicBezTo>
                    <a:pt x="361" y="106"/>
                    <a:pt x="361" y="106"/>
                    <a:pt x="361" y="106"/>
                  </a:cubicBezTo>
                  <a:cubicBezTo>
                    <a:pt x="361" y="97"/>
                    <a:pt x="370" y="93"/>
                    <a:pt x="370" y="84"/>
                  </a:cubicBezTo>
                  <a:cubicBezTo>
                    <a:pt x="370" y="72"/>
                    <a:pt x="352" y="73"/>
                    <a:pt x="352" y="63"/>
                  </a:cubicBezTo>
                  <a:cubicBezTo>
                    <a:pt x="352" y="63"/>
                    <a:pt x="352" y="63"/>
                    <a:pt x="352" y="63"/>
                  </a:cubicBezTo>
                  <a:cubicBezTo>
                    <a:pt x="352" y="63"/>
                    <a:pt x="352" y="63"/>
                    <a:pt x="352" y="63"/>
                  </a:cubicBezTo>
                  <a:cubicBezTo>
                    <a:pt x="352" y="50"/>
                    <a:pt x="371" y="41"/>
                    <a:pt x="378" y="36"/>
                  </a:cubicBezTo>
                  <a:cubicBezTo>
                    <a:pt x="376" y="36"/>
                    <a:pt x="365" y="34"/>
                    <a:pt x="361" y="34"/>
                  </a:cubicBezTo>
                  <a:cubicBezTo>
                    <a:pt x="361" y="30"/>
                    <a:pt x="357" y="30"/>
                    <a:pt x="352" y="26"/>
                  </a:cubicBezTo>
                  <a:cubicBezTo>
                    <a:pt x="364" y="21"/>
                    <a:pt x="368" y="26"/>
                    <a:pt x="373" y="13"/>
                  </a:cubicBezTo>
                  <a:cubicBezTo>
                    <a:pt x="368" y="11"/>
                    <a:pt x="357" y="4"/>
                    <a:pt x="354" y="4"/>
                  </a:cubicBezTo>
                  <a:cubicBezTo>
                    <a:pt x="350" y="4"/>
                    <a:pt x="348" y="8"/>
                    <a:pt x="346" y="12"/>
                  </a:cubicBezTo>
                  <a:cubicBezTo>
                    <a:pt x="340" y="12"/>
                    <a:pt x="342" y="7"/>
                    <a:pt x="34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94"/>
            <p:cNvSpPr>
              <a:spLocks/>
            </p:cNvSpPr>
            <p:nvPr/>
          </p:nvSpPr>
          <p:spPr bwMode="auto">
            <a:xfrm>
              <a:off x="4137" y="-497"/>
              <a:ext cx="6053" cy="2251"/>
            </a:xfrm>
            <a:custGeom>
              <a:avLst/>
              <a:gdLst>
                <a:gd name="T0" fmla="*/ 991 w 2561"/>
                <a:gd name="T1" fmla="*/ 116 h 952"/>
                <a:gd name="T2" fmla="*/ 843 w 2561"/>
                <a:gd name="T3" fmla="*/ 178 h 952"/>
                <a:gd name="T4" fmla="*/ 771 w 2561"/>
                <a:gd name="T5" fmla="*/ 145 h 952"/>
                <a:gd name="T6" fmla="*/ 621 w 2561"/>
                <a:gd name="T7" fmla="*/ 232 h 952"/>
                <a:gd name="T8" fmla="*/ 497 w 2561"/>
                <a:gd name="T9" fmla="*/ 259 h 952"/>
                <a:gd name="T10" fmla="*/ 353 w 2561"/>
                <a:gd name="T11" fmla="*/ 325 h 952"/>
                <a:gd name="T12" fmla="*/ 256 w 2561"/>
                <a:gd name="T13" fmla="*/ 375 h 952"/>
                <a:gd name="T14" fmla="*/ 174 w 2561"/>
                <a:gd name="T15" fmla="*/ 235 h 952"/>
                <a:gd name="T16" fmla="*/ 152 w 2561"/>
                <a:gd name="T17" fmla="*/ 283 h 952"/>
                <a:gd name="T18" fmla="*/ 148 w 2561"/>
                <a:gd name="T19" fmla="*/ 347 h 952"/>
                <a:gd name="T20" fmla="*/ 174 w 2561"/>
                <a:gd name="T21" fmla="*/ 403 h 952"/>
                <a:gd name="T22" fmla="*/ 84 w 2561"/>
                <a:gd name="T23" fmla="*/ 481 h 952"/>
                <a:gd name="T24" fmla="*/ 0 w 2561"/>
                <a:gd name="T25" fmla="*/ 594 h 952"/>
                <a:gd name="T26" fmla="*/ 19 w 2561"/>
                <a:gd name="T27" fmla="*/ 592 h 952"/>
                <a:gd name="T28" fmla="*/ 19 w 2561"/>
                <a:gd name="T29" fmla="*/ 592 h 952"/>
                <a:gd name="T30" fmla="*/ 65 w 2561"/>
                <a:gd name="T31" fmla="*/ 668 h 952"/>
                <a:gd name="T32" fmla="*/ 68 w 2561"/>
                <a:gd name="T33" fmla="*/ 722 h 952"/>
                <a:gd name="T34" fmla="*/ 147 w 2561"/>
                <a:gd name="T35" fmla="*/ 768 h 952"/>
                <a:gd name="T36" fmla="*/ 279 w 2561"/>
                <a:gd name="T37" fmla="*/ 740 h 952"/>
                <a:gd name="T38" fmla="*/ 340 w 2561"/>
                <a:gd name="T39" fmla="*/ 840 h 952"/>
                <a:gd name="T40" fmla="*/ 340 w 2561"/>
                <a:gd name="T41" fmla="*/ 840 h 952"/>
                <a:gd name="T42" fmla="*/ 427 w 2561"/>
                <a:gd name="T43" fmla="*/ 875 h 952"/>
                <a:gd name="T44" fmla="*/ 453 w 2561"/>
                <a:gd name="T45" fmla="*/ 863 h 952"/>
                <a:gd name="T46" fmla="*/ 478 w 2561"/>
                <a:gd name="T47" fmla="*/ 742 h 952"/>
                <a:gd name="T48" fmla="*/ 469 w 2561"/>
                <a:gd name="T49" fmla="*/ 801 h 952"/>
                <a:gd name="T50" fmla="*/ 512 w 2561"/>
                <a:gd name="T51" fmla="*/ 894 h 952"/>
                <a:gd name="T52" fmla="*/ 588 w 2561"/>
                <a:gd name="T53" fmla="*/ 908 h 952"/>
                <a:gd name="T54" fmla="*/ 632 w 2561"/>
                <a:gd name="T55" fmla="*/ 947 h 952"/>
                <a:gd name="T56" fmla="*/ 702 w 2561"/>
                <a:gd name="T57" fmla="*/ 914 h 952"/>
                <a:gd name="T58" fmla="*/ 715 w 2561"/>
                <a:gd name="T59" fmla="*/ 917 h 952"/>
                <a:gd name="T60" fmla="*/ 752 w 2561"/>
                <a:gd name="T61" fmla="*/ 909 h 952"/>
                <a:gd name="T62" fmla="*/ 772 w 2561"/>
                <a:gd name="T63" fmla="*/ 896 h 952"/>
                <a:gd name="T64" fmla="*/ 828 w 2561"/>
                <a:gd name="T65" fmla="*/ 916 h 952"/>
                <a:gd name="T66" fmla="*/ 831 w 2561"/>
                <a:gd name="T67" fmla="*/ 861 h 952"/>
                <a:gd name="T68" fmla="*/ 957 w 2561"/>
                <a:gd name="T69" fmla="*/ 742 h 952"/>
                <a:gd name="T70" fmla="*/ 967 w 2561"/>
                <a:gd name="T71" fmla="*/ 743 h 952"/>
                <a:gd name="T72" fmla="*/ 992 w 2561"/>
                <a:gd name="T73" fmla="*/ 710 h 952"/>
                <a:gd name="T74" fmla="*/ 1235 w 2561"/>
                <a:gd name="T75" fmla="*/ 652 h 952"/>
                <a:gd name="T76" fmla="*/ 1258 w 2561"/>
                <a:gd name="T77" fmla="*/ 673 h 952"/>
                <a:gd name="T78" fmla="*/ 1359 w 2561"/>
                <a:gd name="T79" fmla="*/ 694 h 952"/>
                <a:gd name="T80" fmla="*/ 1441 w 2561"/>
                <a:gd name="T81" fmla="*/ 677 h 952"/>
                <a:gd name="T82" fmla="*/ 1478 w 2561"/>
                <a:gd name="T83" fmla="*/ 684 h 952"/>
                <a:gd name="T84" fmla="*/ 1660 w 2561"/>
                <a:gd name="T85" fmla="*/ 700 h 952"/>
                <a:gd name="T86" fmla="*/ 1675 w 2561"/>
                <a:gd name="T87" fmla="*/ 782 h 952"/>
                <a:gd name="T88" fmla="*/ 1813 w 2561"/>
                <a:gd name="T89" fmla="*/ 700 h 952"/>
                <a:gd name="T90" fmla="*/ 1748 w 2561"/>
                <a:gd name="T91" fmla="*/ 581 h 952"/>
                <a:gd name="T92" fmla="*/ 2083 w 2561"/>
                <a:gd name="T93" fmla="*/ 433 h 952"/>
                <a:gd name="T94" fmla="*/ 2151 w 2561"/>
                <a:gd name="T95" fmla="*/ 452 h 952"/>
                <a:gd name="T96" fmla="*/ 2128 w 2561"/>
                <a:gd name="T97" fmla="*/ 573 h 952"/>
                <a:gd name="T98" fmla="*/ 2381 w 2561"/>
                <a:gd name="T99" fmla="*/ 375 h 952"/>
                <a:gd name="T100" fmla="*/ 2450 w 2561"/>
                <a:gd name="T101" fmla="*/ 272 h 952"/>
                <a:gd name="T102" fmla="*/ 2231 w 2561"/>
                <a:gd name="T103" fmla="*/ 233 h 952"/>
                <a:gd name="T104" fmla="*/ 1853 w 2561"/>
                <a:gd name="T105" fmla="*/ 145 h 952"/>
                <a:gd name="T106" fmla="*/ 1573 w 2561"/>
                <a:gd name="T107" fmla="*/ 116 h 952"/>
                <a:gd name="T108" fmla="*/ 1320 w 2561"/>
                <a:gd name="T109" fmla="*/ 124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61" h="952">
                  <a:moveTo>
                    <a:pt x="1270" y="0"/>
                  </a:moveTo>
                  <a:cubicBezTo>
                    <a:pt x="1242" y="0"/>
                    <a:pt x="1231" y="21"/>
                    <a:pt x="1217" y="32"/>
                  </a:cubicBezTo>
                  <a:cubicBezTo>
                    <a:pt x="1210" y="37"/>
                    <a:pt x="1174" y="53"/>
                    <a:pt x="1155" y="53"/>
                  </a:cubicBezTo>
                  <a:cubicBezTo>
                    <a:pt x="1147" y="53"/>
                    <a:pt x="1142" y="50"/>
                    <a:pt x="1144" y="42"/>
                  </a:cubicBezTo>
                  <a:cubicBezTo>
                    <a:pt x="1127" y="48"/>
                    <a:pt x="1052" y="53"/>
                    <a:pt x="1014" y="87"/>
                  </a:cubicBezTo>
                  <a:cubicBezTo>
                    <a:pt x="1006" y="95"/>
                    <a:pt x="1003" y="116"/>
                    <a:pt x="991" y="116"/>
                  </a:cubicBezTo>
                  <a:cubicBezTo>
                    <a:pt x="986" y="116"/>
                    <a:pt x="976" y="116"/>
                    <a:pt x="966" y="116"/>
                  </a:cubicBezTo>
                  <a:cubicBezTo>
                    <a:pt x="940" y="116"/>
                    <a:pt x="908" y="119"/>
                    <a:pt x="908" y="140"/>
                  </a:cubicBezTo>
                  <a:cubicBezTo>
                    <a:pt x="908" y="146"/>
                    <a:pt x="914" y="153"/>
                    <a:pt x="916" y="161"/>
                  </a:cubicBezTo>
                  <a:cubicBezTo>
                    <a:pt x="912" y="164"/>
                    <a:pt x="909" y="165"/>
                    <a:pt x="905" y="165"/>
                  </a:cubicBezTo>
                  <a:cubicBezTo>
                    <a:pt x="898" y="165"/>
                    <a:pt x="888" y="161"/>
                    <a:pt x="863" y="161"/>
                  </a:cubicBezTo>
                  <a:cubicBezTo>
                    <a:pt x="854" y="174"/>
                    <a:pt x="848" y="178"/>
                    <a:pt x="843" y="178"/>
                  </a:cubicBezTo>
                  <a:cubicBezTo>
                    <a:pt x="833" y="178"/>
                    <a:pt x="833" y="152"/>
                    <a:pt x="827" y="145"/>
                  </a:cubicBezTo>
                  <a:cubicBezTo>
                    <a:pt x="825" y="162"/>
                    <a:pt x="814" y="170"/>
                    <a:pt x="800" y="177"/>
                  </a:cubicBezTo>
                  <a:cubicBezTo>
                    <a:pt x="804" y="192"/>
                    <a:pt x="827" y="207"/>
                    <a:pt x="810" y="225"/>
                  </a:cubicBezTo>
                  <a:cubicBezTo>
                    <a:pt x="799" y="237"/>
                    <a:pt x="832" y="276"/>
                    <a:pt x="815" y="276"/>
                  </a:cubicBezTo>
                  <a:cubicBezTo>
                    <a:pt x="793" y="276"/>
                    <a:pt x="787" y="196"/>
                    <a:pt x="787" y="180"/>
                  </a:cubicBezTo>
                  <a:cubicBezTo>
                    <a:pt x="787" y="162"/>
                    <a:pt x="816" y="154"/>
                    <a:pt x="771" y="145"/>
                  </a:cubicBezTo>
                  <a:cubicBezTo>
                    <a:pt x="770" y="145"/>
                    <a:pt x="768" y="145"/>
                    <a:pt x="767" y="145"/>
                  </a:cubicBezTo>
                  <a:cubicBezTo>
                    <a:pt x="743" y="145"/>
                    <a:pt x="705" y="179"/>
                    <a:pt x="705" y="198"/>
                  </a:cubicBezTo>
                  <a:cubicBezTo>
                    <a:pt x="705" y="222"/>
                    <a:pt x="716" y="238"/>
                    <a:pt x="729" y="251"/>
                  </a:cubicBezTo>
                  <a:cubicBezTo>
                    <a:pt x="737" y="265"/>
                    <a:pt x="737" y="270"/>
                    <a:pt x="732" y="270"/>
                  </a:cubicBezTo>
                  <a:cubicBezTo>
                    <a:pt x="719" y="270"/>
                    <a:pt x="680" y="244"/>
                    <a:pt x="662" y="239"/>
                  </a:cubicBezTo>
                  <a:cubicBezTo>
                    <a:pt x="642" y="234"/>
                    <a:pt x="629" y="232"/>
                    <a:pt x="621" y="232"/>
                  </a:cubicBezTo>
                  <a:cubicBezTo>
                    <a:pt x="600" y="232"/>
                    <a:pt x="613" y="246"/>
                    <a:pt x="612" y="248"/>
                  </a:cubicBezTo>
                  <a:cubicBezTo>
                    <a:pt x="612" y="264"/>
                    <a:pt x="608" y="269"/>
                    <a:pt x="604" y="269"/>
                  </a:cubicBezTo>
                  <a:cubicBezTo>
                    <a:pt x="598" y="269"/>
                    <a:pt x="589" y="256"/>
                    <a:pt x="583" y="256"/>
                  </a:cubicBezTo>
                  <a:cubicBezTo>
                    <a:pt x="570" y="256"/>
                    <a:pt x="547" y="270"/>
                    <a:pt x="525" y="270"/>
                  </a:cubicBezTo>
                  <a:cubicBezTo>
                    <a:pt x="520" y="270"/>
                    <a:pt x="514" y="269"/>
                    <a:pt x="509" y="267"/>
                  </a:cubicBezTo>
                  <a:cubicBezTo>
                    <a:pt x="507" y="261"/>
                    <a:pt x="503" y="259"/>
                    <a:pt x="497" y="259"/>
                  </a:cubicBezTo>
                  <a:cubicBezTo>
                    <a:pt x="471" y="259"/>
                    <a:pt x="415" y="306"/>
                    <a:pt x="399" y="306"/>
                  </a:cubicBezTo>
                  <a:cubicBezTo>
                    <a:pt x="392" y="306"/>
                    <a:pt x="383" y="302"/>
                    <a:pt x="385" y="296"/>
                  </a:cubicBezTo>
                  <a:cubicBezTo>
                    <a:pt x="390" y="283"/>
                    <a:pt x="388" y="261"/>
                    <a:pt x="380" y="261"/>
                  </a:cubicBezTo>
                  <a:cubicBezTo>
                    <a:pt x="375" y="261"/>
                    <a:pt x="368" y="271"/>
                    <a:pt x="359" y="299"/>
                  </a:cubicBezTo>
                  <a:cubicBezTo>
                    <a:pt x="358" y="303"/>
                    <a:pt x="367" y="305"/>
                    <a:pt x="367" y="314"/>
                  </a:cubicBezTo>
                  <a:cubicBezTo>
                    <a:pt x="367" y="323"/>
                    <a:pt x="361" y="325"/>
                    <a:pt x="353" y="325"/>
                  </a:cubicBezTo>
                  <a:cubicBezTo>
                    <a:pt x="350" y="325"/>
                    <a:pt x="347" y="325"/>
                    <a:pt x="344" y="324"/>
                  </a:cubicBezTo>
                  <a:cubicBezTo>
                    <a:pt x="340" y="324"/>
                    <a:pt x="337" y="324"/>
                    <a:pt x="334" y="324"/>
                  </a:cubicBezTo>
                  <a:cubicBezTo>
                    <a:pt x="330" y="324"/>
                    <a:pt x="327" y="324"/>
                    <a:pt x="325" y="325"/>
                  </a:cubicBezTo>
                  <a:cubicBezTo>
                    <a:pt x="313" y="329"/>
                    <a:pt x="315" y="361"/>
                    <a:pt x="286" y="361"/>
                  </a:cubicBezTo>
                  <a:cubicBezTo>
                    <a:pt x="278" y="361"/>
                    <a:pt x="268" y="359"/>
                    <a:pt x="256" y="354"/>
                  </a:cubicBezTo>
                  <a:cubicBezTo>
                    <a:pt x="256" y="375"/>
                    <a:pt x="256" y="375"/>
                    <a:pt x="256" y="375"/>
                  </a:cubicBezTo>
                  <a:cubicBezTo>
                    <a:pt x="226" y="372"/>
                    <a:pt x="230" y="340"/>
                    <a:pt x="219" y="325"/>
                  </a:cubicBezTo>
                  <a:cubicBezTo>
                    <a:pt x="224" y="325"/>
                    <a:pt x="228" y="325"/>
                    <a:pt x="231" y="325"/>
                  </a:cubicBezTo>
                  <a:cubicBezTo>
                    <a:pt x="247" y="325"/>
                    <a:pt x="258" y="325"/>
                    <a:pt x="276" y="330"/>
                  </a:cubicBezTo>
                  <a:cubicBezTo>
                    <a:pt x="279" y="331"/>
                    <a:pt x="282" y="331"/>
                    <a:pt x="285" y="331"/>
                  </a:cubicBezTo>
                  <a:cubicBezTo>
                    <a:pt x="315" y="331"/>
                    <a:pt x="356" y="298"/>
                    <a:pt x="274" y="272"/>
                  </a:cubicBezTo>
                  <a:cubicBezTo>
                    <a:pt x="249" y="264"/>
                    <a:pt x="192" y="235"/>
                    <a:pt x="174" y="235"/>
                  </a:cubicBezTo>
                  <a:cubicBezTo>
                    <a:pt x="173" y="235"/>
                    <a:pt x="172" y="234"/>
                    <a:pt x="168" y="234"/>
                  </a:cubicBezTo>
                  <a:cubicBezTo>
                    <a:pt x="166" y="234"/>
                    <a:pt x="163" y="234"/>
                    <a:pt x="160" y="235"/>
                  </a:cubicBezTo>
                  <a:cubicBezTo>
                    <a:pt x="160" y="235"/>
                    <a:pt x="160" y="235"/>
                    <a:pt x="160" y="235"/>
                  </a:cubicBezTo>
                  <a:cubicBezTo>
                    <a:pt x="153" y="240"/>
                    <a:pt x="134" y="249"/>
                    <a:pt x="134" y="262"/>
                  </a:cubicBezTo>
                  <a:cubicBezTo>
                    <a:pt x="134" y="262"/>
                    <a:pt x="134" y="262"/>
                    <a:pt x="134" y="262"/>
                  </a:cubicBezTo>
                  <a:cubicBezTo>
                    <a:pt x="134" y="272"/>
                    <a:pt x="152" y="271"/>
                    <a:pt x="152" y="283"/>
                  </a:cubicBezTo>
                  <a:cubicBezTo>
                    <a:pt x="152" y="283"/>
                    <a:pt x="152" y="283"/>
                    <a:pt x="152" y="283"/>
                  </a:cubicBezTo>
                  <a:cubicBezTo>
                    <a:pt x="152" y="292"/>
                    <a:pt x="143" y="296"/>
                    <a:pt x="143" y="305"/>
                  </a:cubicBezTo>
                  <a:cubicBezTo>
                    <a:pt x="143" y="305"/>
                    <a:pt x="143" y="305"/>
                    <a:pt x="143" y="305"/>
                  </a:cubicBezTo>
                  <a:cubicBezTo>
                    <a:pt x="143" y="315"/>
                    <a:pt x="153" y="321"/>
                    <a:pt x="153" y="331"/>
                  </a:cubicBezTo>
                  <a:cubicBezTo>
                    <a:pt x="153" y="331"/>
                    <a:pt x="153" y="331"/>
                    <a:pt x="153" y="331"/>
                  </a:cubicBezTo>
                  <a:cubicBezTo>
                    <a:pt x="153" y="338"/>
                    <a:pt x="148" y="341"/>
                    <a:pt x="148" y="347"/>
                  </a:cubicBezTo>
                  <a:cubicBezTo>
                    <a:pt x="148" y="347"/>
                    <a:pt x="148" y="347"/>
                    <a:pt x="148" y="347"/>
                  </a:cubicBezTo>
                  <a:cubicBezTo>
                    <a:pt x="148" y="359"/>
                    <a:pt x="164" y="362"/>
                    <a:pt x="164" y="373"/>
                  </a:cubicBezTo>
                  <a:cubicBezTo>
                    <a:pt x="164" y="373"/>
                    <a:pt x="164" y="373"/>
                    <a:pt x="164" y="373"/>
                  </a:cubicBezTo>
                  <a:cubicBezTo>
                    <a:pt x="164" y="377"/>
                    <a:pt x="159" y="379"/>
                    <a:pt x="157" y="380"/>
                  </a:cubicBezTo>
                  <a:cubicBezTo>
                    <a:pt x="157" y="380"/>
                    <a:pt x="157" y="380"/>
                    <a:pt x="157" y="380"/>
                  </a:cubicBezTo>
                  <a:cubicBezTo>
                    <a:pt x="162" y="389"/>
                    <a:pt x="174" y="391"/>
                    <a:pt x="174" y="403"/>
                  </a:cubicBezTo>
                  <a:cubicBezTo>
                    <a:pt x="174" y="403"/>
                    <a:pt x="174" y="403"/>
                    <a:pt x="174" y="403"/>
                  </a:cubicBezTo>
                  <a:cubicBezTo>
                    <a:pt x="174" y="420"/>
                    <a:pt x="138" y="439"/>
                    <a:pt x="127" y="454"/>
                  </a:cubicBezTo>
                  <a:cubicBezTo>
                    <a:pt x="127" y="454"/>
                    <a:pt x="127" y="454"/>
                    <a:pt x="127" y="454"/>
                  </a:cubicBezTo>
                  <a:cubicBezTo>
                    <a:pt x="131" y="460"/>
                    <a:pt x="136" y="463"/>
                    <a:pt x="140" y="473"/>
                  </a:cubicBezTo>
                  <a:cubicBezTo>
                    <a:pt x="134" y="477"/>
                    <a:pt x="118" y="484"/>
                    <a:pt x="111" y="484"/>
                  </a:cubicBezTo>
                  <a:cubicBezTo>
                    <a:pt x="102" y="484"/>
                    <a:pt x="96" y="481"/>
                    <a:pt x="84" y="481"/>
                  </a:cubicBezTo>
                  <a:cubicBezTo>
                    <a:pt x="73" y="481"/>
                    <a:pt x="46" y="491"/>
                    <a:pt x="54" y="499"/>
                  </a:cubicBezTo>
                  <a:cubicBezTo>
                    <a:pt x="81" y="524"/>
                    <a:pt x="67" y="533"/>
                    <a:pt x="61" y="533"/>
                  </a:cubicBezTo>
                  <a:cubicBezTo>
                    <a:pt x="50" y="533"/>
                    <a:pt x="49" y="520"/>
                    <a:pt x="40" y="520"/>
                  </a:cubicBezTo>
                  <a:cubicBezTo>
                    <a:pt x="30" y="520"/>
                    <a:pt x="18" y="545"/>
                    <a:pt x="18" y="557"/>
                  </a:cubicBezTo>
                  <a:cubicBezTo>
                    <a:pt x="18" y="578"/>
                    <a:pt x="2" y="575"/>
                    <a:pt x="0" y="593"/>
                  </a:cubicBezTo>
                  <a:cubicBezTo>
                    <a:pt x="0" y="594"/>
                    <a:pt x="0" y="594"/>
                    <a:pt x="0" y="594"/>
                  </a:cubicBezTo>
                  <a:cubicBezTo>
                    <a:pt x="2" y="593"/>
                    <a:pt x="4" y="593"/>
                    <a:pt x="6" y="593"/>
                  </a:cubicBezTo>
                  <a:cubicBezTo>
                    <a:pt x="11" y="592"/>
                    <a:pt x="15"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19" y="592"/>
                    <a:pt x="19" y="592"/>
                    <a:pt x="19" y="592"/>
                  </a:cubicBezTo>
                  <a:cubicBezTo>
                    <a:pt x="29" y="592"/>
                    <a:pt x="36" y="591"/>
                    <a:pt x="46" y="591"/>
                  </a:cubicBezTo>
                  <a:cubicBezTo>
                    <a:pt x="58" y="591"/>
                    <a:pt x="63" y="611"/>
                    <a:pt x="63" y="623"/>
                  </a:cubicBezTo>
                  <a:cubicBezTo>
                    <a:pt x="63" y="623"/>
                    <a:pt x="63" y="623"/>
                    <a:pt x="63" y="623"/>
                  </a:cubicBezTo>
                  <a:cubicBezTo>
                    <a:pt x="63" y="630"/>
                    <a:pt x="55" y="633"/>
                    <a:pt x="55" y="640"/>
                  </a:cubicBezTo>
                  <a:cubicBezTo>
                    <a:pt x="55" y="640"/>
                    <a:pt x="55" y="640"/>
                    <a:pt x="55" y="640"/>
                  </a:cubicBezTo>
                  <a:cubicBezTo>
                    <a:pt x="55" y="651"/>
                    <a:pt x="65" y="658"/>
                    <a:pt x="65" y="668"/>
                  </a:cubicBezTo>
                  <a:cubicBezTo>
                    <a:pt x="65" y="668"/>
                    <a:pt x="65" y="668"/>
                    <a:pt x="65" y="668"/>
                  </a:cubicBezTo>
                  <a:cubicBezTo>
                    <a:pt x="65" y="674"/>
                    <a:pt x="55" y="677"/>
                    <a:pt x="53" y="680"/>
                  </a:cubicBezTo>
                  <a:cubicBezTo>
                    <a:pt x="47" y="689"/>
                    <a:pt x="45" y="698"/>
                    <a:pt x="45" y="710"/>
                  </a:cubicBezTo>
                  <a:cubicBezTo>
                    <a:pt x="45" y="710"/>
                    <a:pt x="45" y="710"/>
                    <a:pt x="45" y="710"/>
                  </a:cubicBezTo>
                  <a:cubicBezTo>
                    <a:pt x="45" y="721"/>
                    <a:pt x="50" y="722"/>
                    <a:pt x="57" y="722"/>
                  </a:cubicBezTo>
                  <a:cubicBezTo>
                    <a:pt x="60" y="722"/>
                    <a:pt x="64" y="722"/>
                    <a:pt x="68" y="722"/>
                  </a:cubicBezTo>
                  <a:cubicBezTo>
                    <a:pt x="84" y="722"/>
                    <a:pt x="92" y="715"/>
                    <a:pt x="105" y="715"/>
                  </a:cubicBezTo>
                  <a:cubicBezTo>
                    <a:pt x="119" y="715"/>
                    <a:pt x="116" y="743"/>
                    <a:pt x="129" y="743"/>
                  </a:cubicBezTo>
                  <a:cubicBezTo>
                    <a:pt x="129" y="764"/>
                    <a:pt x="129" y="764"/>
                    <a:pt x="129" y="764"/>
                  </a:cubicBezTo>
                  <a:cubicBezTo>
                    <a:pt x="129" y="766"/>
                    <a:pt x="131" y="767"/>
                    <a:pt x="132" y="768"/>
                  </a:cubicBezTo>
                  <a:cubicBezTo>
                    <a:pt x="135" y="771"/>
                    <a:pt x="135" y="771"/>
                    <a:pt x="135" y="771"/>
                  </a:cubicBezTo>
                  <a:cubicBezTo>
                    <a:pt x="137" y="771"/>
                    <a:pt x="144" y="768"/>
                    <a:pt x="147" y="768"/>
                  </a:cubicBezTo>
                  <a:cubicBezTo>
                    <a:pt x="159" y="765"/>
                    <a:pt x="160" y="751"/>
                    <a:pt x="172" y="751"/>
                  </a:cubicBezTo>
                  <a:cubicBezTo>
                    <a:pt x="181" y="751"/>
                    <a:pt x="205" y="791"/>
                    <a:pt x="213" y="791"/>
                  </a:cubicBezTo>
                  <a:cubicBezTo>
                    <a:pt x="220" y="791"/>
                    <a:pt x="245" y="779"/>
                    <a:pt x="250" y="774"/>
                  </a:cubicBezTo>
                  <a:cubicBezTo>
                    <a:pt x="249" y="774"/>
                    <a:pt x="235" y="772"/>
                    <a:pt x="235" y="772"/>
                  </a:cubicBezTo>
                  <a:cubicBezTo>
                    <a:pt x="233" y="772"/>
                    <a:pt x="226" y="771"/>
                    <a:pt x="226" y="764"/>
                  </a:cubicBezTo>
                  <a:cubicBezTo>
                    <a:pt x="226" y="760"/>
                    <a:pt x="264" y="746"/>
                    <a:pt x="279" y="740"/>
                  </a:cubicBezTo>
                  <a:cubicBezTo>
                    <a:pt x="279" y="740"/>
                    <a:pt x="272" y="748"/>
                    <a:pt x="269" y="749"/>
                  </a:cubicBezTo>
                  <a:cubicBezTo>
                    <a:pt x="270" y="753"/>
                    <a:pt x="284" y="767"/>
                    <a:pt x="253" y="775"/>
                  </a:cubicBezTo>
                  <a:cubicBezTo>
                    <a:pt x="267" y="806"/>
                    <a:pt x="327" y="801"/>
                    <a:pt x="327" y="842"/>
                  </a:cubicBezTo>
                  <a:cubicBezTo>
                    <a:pt x="329" y="842"/>
                    <a:pt x="329" y="842"/>
                    <a:pt x="329" y="842"/>
                  </a:cubicBezTo>
                  <a:cubicBezTo>
                    <a:pt x="332" y="841"/>
                    <a:pt x="336" y="840"/>
                    <a:pt x="340" y="840"/>
                  </a:cubicBezTo>
                  <a:cubicBezTo>
                    <a:pt x="340" y="840"/>
                    <a:pt x="340" y="840"/>
                    <a:pt x="340" y="840"/>
                  </a:cubicBezTo>
                  <a:cubicBezTo>
                    <a:pt x="340" y="840"/>
                    <a:pt x="340" y="840"/>
                    <a:pt x="340" y="840"/>
                  </a:cubicBezTo>
                  <a:cubicBezTo>
                    <a:pt x="340" y="840"/>
                    <a:pt x="340" y="840"/>
                    <a:pt x="340" y="840"/>
                  </a:cubicBezTo>
                  <a:cubicBezTo>
                    <a:pt x="340" y="840"/>
                    <a:pt x="340" y="840"/>
                    <a:pt x="340" y="840"/>
                  </a:cubicBezTo>
                  <a:cubicBezTo>
                    <a:pt x="340" y="840"/>
                    <a:pt x="340" y="840"/>
                    <a:pt x="340" y="840"/>
                  </a:cubicBezTo>
                  <a:cubicBezTo>
                    <a:pt x="340" y="840"/>
                    <a:pt x="340" y="840"/>
                    <a:pt x="340" y="840"/>
                  </a:cubicBezTo>
                  <a:cubicBezTo>
                    <a:pt x="340" y="840"/>
                    <a:pt x="340" y="840"/>
                    <a:pt x="340" y="840"/>
                  </a:cubicBezTo>
                  <a:cubicBezTo>
                    <a:pt x="340" y="840"/>
                    <a:pt x="340" y="840"/>
                    <a:pt x="340" y="840"/>
                  </a:cubicBezTo>
                  <a:cubicBezTo>
                    <a:pt x="357" y="840"/>
                    <a:pt x="356" y="850"/>
                    <a:pt x="362" y="861"/>
                  </a:cubicBezTo>
                  <a:cubicBezTo>
                    <a:pt x="363" y="863"/>
                    <a:pt x="373" y="869"/>
                    <a:pt x="374" y="869"/>
                  </a:cubicBezTo>
                  <a:cubicBezTo>
                    <a:pt x="384" y="872"/>
                    <a:pt x="386" y="888"/>
                    <a:pt x="401" y="888"/>
                  </a:cubicBezTo>
                  <a:cubicBezTo>
                    <a:pt x="412" y="888"/>
                    <a:pt x="412" y="879"/>
                    <a:pt x="420" y="876"/>
                  </a:cubicBezTo>
                  <a:cubicBezTo>
                    <a:pt x="424" y="875"/>
                    <a:pt x="423" y="875"/>
                    <a:pt x="427" y="875"/>
                  </a:cubicBezTo>
                  <a:cubicBezTo>
                    <a:pt x="429" y="878"/>
                    <a:pt x="429" y="882"/>
                    <a:pt x="431" y="884"/>
                  </a:cubicBezTo>
                  <a:cubicBezTo>
                    <a:pt x="431" y="884"/>
                    <a:pt x="431" y="884"/>
                    <a:pt x="431" y="884"/>
                  </a:cubicBezTo>
                  <a:cubicBezTo>
                    <a:pt x="431" y="884"/>
                    <a:pt x="431" y="885"/>
                    <a:pt x="431" y="885"/>
                  </a:cubicBezTo>
                  <a:cubicBezTo>
                    <a:pt x="431" y="886"/>
                    <a:pt x="431" y="887"/>
                    <a:pt x="431" y="887"/>
                  </a:cubicBezTo>
                  <a:cubicBezTo>
                    <a:pt x="438" y="888"/>
                    <a:pt x="438" y="888"/>
                    <a:pt x="438" y="888"/>
                  </a:cubicBezTo>
                  <a:cubicBezTo>
                    <a:pt x="445" y="880"/>
                    <a:pt x="445" y="867"/>
                    <a:pt x="453" y="863"/>
                  </a:cubicBezTo>
                  <a:cubicBezTo>
                    <a:pt x="439" y="855"/>
                    <a:pt x="417" y="823"/>
                    <a:pt x="417" y="805"/>
                  </a:cubicBezTo>
                  <a:cubicBezTo>
                    <a:pt x="417" y="800"/>
                    <a:pt x="405" y="792"/>
                    <a:pt x="405" y="784"/>
                  </a:cubicBezTo>
                  <a:cubicBezTo>
                    <a:pt x="405" y="782"/>
                    <a:pt x="415" y="762"/>
                    <a:pt x="418" y="759"/>
                  </a:cubicBezTo>
                  <a:cubicBezTo>
                    <a:pt x="418" y="759"/>
                    <a:pt x="419" y="759"/>
                    <a:pt x="419" y="759"/>
                  </a:cubicBezTo>
                  <a:cubicBezTo>
                    <a:pt x="423" y="759"/>
                    <a:pt x="437" y="751"/>
                    <a:pt x="438" y="751"/>
                  </a:cubicBezTo>
                  <a:cubicBezTo>
                    <a:pt x="452" y="746"/>
                    <a:pt x="460" y="742"/>
                    <a:pt x="478" y="742"/>
                  </a:cubicBezTo>
                  <a:cubicBezTo>
                    <a:pt x="506" y="742"/>
                    <a:pt x="511" y="756"/>
                    <a:pt x="522" y="772"/>
                  </a:cubicBezTo>
                  <a:cubicBezTo>
                    <a:pt x="519" y="774"/>
                    <a:pt x="516" y="775"/>
                    <a:pt x="512" y="775"/>
                  </a:cubicBezTo>
                  <a:cubicBezTo>
                    <a:pt x="506" y="775"/>
                    <a:pt x="500" y="772"/>
                    <a:pt x="494" y="772"/>
                  </a:cubicBezTo>
                  <a:cubicBezTo>
                    <a:pt x="480" y="772"/>
                    <a:pt x="459" y="785"/>
                    <a:pt x="457" y="785"/>
                  </a:cubicBezTo>
                  <a:cubicBezTo>
                    <a:pt x="457" y="785"/>
                    <a:pt x="457" y="785"/>
                    <a:pt x="457" y="785"/>
                  </a:cubicBezTo>
                  <a:cubicBezTo>
                    <a:pt x="457" y="796"/>
                    <a:pt x="466" y="795"/>
                    <a:pt x="469" y="801"/>
                  </a:cubicBezTo>
                  <a:cubicBezTo>
                    <a:pt x="479" y="819"/>
                    <a:pt x="493" y="825"/>
                    <a:pt x="493" y="846"/>
                  </a:cubicBezTo>
                  <a:cubicBezTo>
                    <a:pt x="497" y="844"/>
                    <a:pt x="507" y="839"/>
                    <a:pt x="511" y="838"/>
                  </a:cubicBezTo>
                  <a:cubicBezTo>
                    <a:pt x="512" y="846"/>
                    <a:pt x="520" y="850"/>
                    <a:pt x="520" y="858"/>
                  </a:cubicBezTo>
                  <a:cubicBezTo>
                    <a:pt x="504" y="858"/>
                    <a:pt x="504" y="858"/>
                    <a:pt x="504" y="858"/>
                  </a:cubicBezTo>
                  <a:cubicBezTo>
                    <a:pt x="499" y="858"/>
                    <a:pt x="495" y="863"/>
                    <a:pt x="494" y="871"/>
                  </a:cubicBezTo>
                  <a:cubicBezTo>
                    <a:pt x="505" y="873"/>
                    <a:pt x="512" y="883"/>
                    <a:pt x="512" y="894"/>
                  </a:cubicBezTo>
                  <a:cubicBezTo>
                    <a:pt x="512" y="899"/>
                    <a:pt x="508" y="901"/>
                    <a:pt x="508" y="906"/>
                  </a:cubicBezTo>
                  <a:cubicBezTo>
                    <a:pt x="508" y="910"/>
                    <a:pt x="513" y="916"/>
                    <a:pt x="514" y="917"/>
                  </a:cubicBezTo>
                  <a:cubicBezTo>
                    <a:pt x="514" y="912"/>
                    <a:pt x="520" y="912"/>
                    <a:pt x="525" y="910"/>
                  </a:cubicBezTo>
                  <a:cubicBezTo>
                    <a:pt x="531" y="908"/>
                    <a:pt x="529" y="906"/>
                    <a:pt x="535" y="904"/>
                  </a:cubicBezTo>
                  <a:cubicBezTo>
                    <a:pt x="545" y="900"/>
                    <a:pt x="551" y="903"/>
                    <a:pt x="559" y="897"/>
                  </a:cubicBezTo>
                  <a:cubicBezTo>
                    <a:pt x="570" y="904"/>
                    <a:pt x="577" y="904"/>
                    <a:pt x="588" y="908"/>
                  </a:cubicBezTo>
                  <a:cubicBezTo>
                    <a:pt x="601" y="912"/>
                    <a:pt x="605" y="924"/>
                    <a:pt x="620" y="924"/>
                  </a:cubicBezTo>
                  <a:cubicBezTo>
                    <a:pt x="621" y="927"/>
                    <a:pt x="624" y="928"/>
                    <a:pt x="625" y="930"/>
                  </a:cubicBezTo>
                  <a:cubicBezTo>
                    <a:pt x="625" y="930"/>
                    <a:pt x="625" y="930"/>
                    <a:pt x="625" y="930"/>
                  </a:cubicBezTo>
                  <a:cubicBezTo>
                    <a:pt x="626" y="933"/>
                    <a:pt x="625" y="937"/>
                    <a:pt x="626" y="941"/>
                  </a:cubicBezTo>
                  <a:cubicBezTo>
                    <a:pt x="626" y="943"/>
                    <a:pt x="626" y="946"/>
                    <a:pt x="627" y="949"/>
                  </a:cubicBezTo>
                  <a:cubicBezTo>
                    <a:pt x="629" y="947"/>
                    <a:pt x="630" y="947"/>
                    <a:pt x="632" y="947"/>
                  </a:cubicBezTo>
                  <a:cubicBezTo>
                    <a:pt x="636" y="947"/>
                    <a:pt x="639" y="952"/>
                    <a:pt x="643" y="952"/>
                  </a:cubicBezTo>
                  <a:cubicBezTo>
                    <a:pt x="649" y="952"/>
                    <a:pt x="652" y="946"/>
                    <a:pt x="655" y="943"/>
                  </a:cubicBezTo>
                  <a:cubicBezTo>
                    <a:pt x="659" y="939"/>
                    <a:pt x="666" y="939"/>
                    <a:pt x="670" y="935"/>
                  </a:cubicBezTo>
                  <a:cubicBezTo>
                    <a:pt x="679" y="926"/>
                    <a:pt x="680" y="912"/>
                    <a:pt x="693" y="912"/>
                  </a:cubicBezTo>
                  <a:cubicBezTo>
                    <a:pt x="698" y="912"/>
                    <a:pt x="697" y="914"/>
                    <a:pt x="702" y="914"/>
                  </a:cubicBezTo>
                  <a:cubicBezTo>
                    <a:pt x="702" y="914"/>
                    <a:pt x="702" y="914"/>
                    <a:pt x="702" y="914"/>
                  </a:cubicBezTo>
                  <a:cubicBezTo>
                    <a:pt x="702" y="914"/>
                    <a:pt x="702" y="914"/>
                    <a:pt x="702" y="914"/>
                  </a:cubicBezTo>
                  <a:cubicBezTo>
                    <a:pt x="702" y="917"/>
                    <a:pt x="705" y="918"/>
                    <a:pt x="708" y="918"/>
                  </a:cubicBezTo>
                  <a:cubicBezTo>
                    <a:pt x="708" y="918"/>
                    <a:pt x="708" y="918"/>
                    <a:pt x="708" y="918"/>
                  </a:cubicBezTo>
                  <a:cubicBezTo>
                    <a:pt x="708" y="918"/>
                    <a:pt x="708" y="918"/>
                    <a:pt x="708" y="918"/>
                  </a:cubicBezTo>
                  <a:cubicBezTo>
                    <a:pt x="708" y="918"/>
                    <a:pt x="708" y="918"/>
                    <a:pt x="708" y="918"/>
                  </a:cubicBezTo>
                  <a:cubicBezTo>
                    <a:pt x="710" y="918"/>
                    <a:pt x="713" y="917"/>
                    <a:pt x="715" y="917"/>
                  </a:cubicBezTo>
                  <a:cubicBezTo>
                    <a:pt x="716" y="917"/>
                    <a:pt x="718" y="916"/>
                    <a:pt x="719" y="916"/>
                  </a:cubicBezTo>
                  <a:cubicBezTo>
                    <a:pt x="723" y="916"/>
                    <a:pt x="724" y="922"/>
                    <a:pt x="729" y="922"/>
                  </a:cubicBezTo>
                  <a:cubicBezTo>
                    <a:pt x="739" y="922"/>
                    <a:pt x="747" y="916"/>
                    <a:pt x="751" y="909"/>
                  </a:cubicBezTo>
                  <a:cubicBezTo>
                    <a:pt x="751" y="909"/>
                    <a:pt x="751" y="909"/>
                    <a:pt x="751" y="909"/>
                  </a:cubicBezTo>
                  <a:cubicBezTo>
                    <a:pt x="751" y="909"/>
                    <a:pt x="751" y="909"/>
                    <a:pt x="751" y="909"/>
                  </a:cubicBezTo>
                  <a:cubicBezTo>
                    <a:pt x="752" y="909"/>
                    <a:pt x="752" y="909"/>
                    <a:pt x="752" y="909"/>
                  </a:cubicBezTo>
                  <a:cubicBezTo>
                    <a:pt x="752" y="909"/>
                    <a:pt x="752" y="909"/>
                    <a:pt x="752" y="909"/>
                  </a:cubicBezTo>
                  <a:cubicBezTo>
                    <a:pt x="752" y="909"/>
                    <a:pt x="752" y="909"/>
                    <a:pt x="752" y="909"/>
                  </a:cubicBezTo>
                  <a:cubicBezTo>
                    <a:pt x="752" y="909"/>
                    <a:pt x="752" y="909"/>
                    <a:pt x="752" y="909"/>
                  </a:cubicBezTo>
                  <a:cubicBezTo>
                    <a:pt x="753" y="909"/>
                    <a:pt x="753" y="909"/>
                    <a:pt x="753" y="909"/>
                  </a:cubicBezTo>
                  <a:cubicBezTo>
                    <a:pt x="754" y="909"/>
                    <a:pt x="754" y="909"/>
                    <a:pt x="754" y="909"/>
                  </a:cubicBezTo>
                  <a:cubicBezTo>
                    <a:pt x="759" y="909"/>
                    <a:pt x="761" y="896"/>
                    <a:pt x="772" y="896"/>
                  </a:cubicBezTo>
                  <a:cubicBezTo>
                    <a:pt x="777" y="896"/>
                    <a:pt x="777" y="901"/>
                    <a:pt x="777" y="907"/>
                  </a:cubicBezTo>
                  <a:cubicBezTo>
                    <a:pt x="777" y="908"/>
                    <a:pt x="777" y="910"/>
                    <a:pt x="777" y="912"/>
                  </a:cubicBezTo>
                  <a:cubicBezTo>
                    <a:pt x="777" y="918"/>
                    <a:pt x="778" y="924"/>
                    <a:pt x="783" y="924"/>
                  </a:cubicBezTo>
                  <a:cubicBezTo>
                    <a:pt x="796" y="924"/>
                    <a:pt x="800" y="915"/>
                    <a:pt x="810" y="915"/>
                  </a:cubicBezTo>
                  <a:cubicBezTo>
                    <a:pt x="817" y="915"/>
                    <a:pt x="821" y="915"/>
                    <a:pt x="828" y="916"/>
                  </a:cubicBezTo>
                  <a:cubicBezTo>
                    <a:pt x="828" y="916"/>
                    <a:pt x="828" y="916"/>
                    <a:pt x="828" y="916"/>
                  </a:cubicBezTo>
                  <a:cubicBezTo>
                    <a:pt x="828" y="916"/>
                    <a:pt x="828" y="916"/>
                    <a:pt x="828" y="916"/>
                  </a:cubicBezTo>
                  <a:cubicBezTo>
                    <a:pt x="829" y="914"/>
                    <a:pt x="829" y="914"/>
                    <a:pt x="829" y="914"/>
                  </a:cubicBezTo>
                  <a:cubicBezTo>
                    <a:pt x="827" y="901"/>
                    <a:pt x="824" y="898"/>
                    <a:pt x="810" y="895"/>
                  </a:cubicBezTo>
                  <a:cubicBezTo>
                    <a:pt x="810" y="895"/>
                    <a:pt x="810" y="895"/>
                    <a:pt x="810" y="895"/>
                  </a:cubicBezTo>
                  <a:cubicBezTo>
                    <a:pt x="810" y="895"/>
                    <a:pt x="810" y="895"/>
                    <a:pt x="810" y="895"/>
                  </a:cubicBezTo>
                  <a:cubicBezTo>
                    <a:pt x="812" y="885"/>
                    <a:pt x="823" y="861"/>
                    <a:pt x="831" y="861"/>
                  </a:cubicBezTo>
                  <a:cubicBezTo>
                    <a:pt x="880" y="861"/>
                    <a:pt x="913" y="835"/>
                    <a:pt x="913" y="776"/>
                  </a:cubicBezTo>
                  <a:cubicBezTo>
                    <a:pt x="913" y="776"/>
                    <a:pt x="913" y="776"/>
                    <a:pt x="913" y="776"/>
                  </a:cubicBezTo>
                  <a:cubicBezTo>
                    <a:pt x="923" y="775"/>
                    <a:pt x="929" y="770"/>
                    <a:pt x="934" y="764"/>
                  </a:cubicBezTo>
                  <a:cubicBezTo>
                    <a:pt x="943" y="754"/>
                    <a:pt x="947" y="742"/>
                    <a:pt x="957" y="742"/>
                  </a:cubicBezTo>
                  <a:cubicBezTo>
                    <a:pt x="957" y="742"/>
                    <a:pt x="957" y="742"/>
                    <a:pt x="957" y="742"/>
                  </a:cubicBezTo>
                  <a:cubicBezTo>
                    <a:pt x="957" y="742"/>
                    <a:pt x="957" y="742"/>
                    <a:pt x="957" y="742"/>
                  </a:cubicBezTo>
                  <a:cubicBezTo>
                    <a:pt x="957" y="742"/>
                    <a:pt x="957" y="742"/>
                    <a:pt x="957" y="742"/>
                  </a:cubicBezTo>
                  <a:cubicBezTo>
                    <a:pt x="957" y="742"/>
                    <a:pt x="957" y="742"/>
                    <a:pt x="957" y="742"/>
                  </a:cubicBezTo>
                  <a:cubicBezTo>
                    <a:pt x="957" y="742"/>
                    <a:pt x="958" y="742"/>
                    <a:pt x="958" y="742"/>
                  </a:cubicBezTo>
                  <a:cubicBezTo>
                    <a:pt x="958" y="742"/>
                    <a:pt x="958" y="742"/>
                    <a:pt x="958" y="742"/>
                  </a:cubicBezTo>
                  <a:cubicBezTo>
                    <a:pt x="958" y="742"/>
                    <a:pt x="958" y="742"/>
                    <a:pt x="958" y="742"/>
                  </a:cubicBezTo>
                  <a:cubicBezTo>
                    <a:pt x="962" y="742"/>
                    <a:pt x="965" y="743"/>
                    <a:pt x="967" y="743"/>
                  </a:cubicBezTo>
                  <a:cubicBezTo>
                    <a:pt x="967" y="743"/>
                    <a:pt x="967" y="743"/>
                    <a:pt x="967" y="743"/>
                  </a:cubicBezTo>
                  <a:cubicBezTo>
                    <a:pt x="967" y="743"/>
                    <a:pt x="967" y="743"/>
                    <a:pt x="967" y="743"/>
                  </a:cubicBezTo>
                  <a:cubicBezTo>
                    <a:pt x="998" y="743"/>
                    <a:pt x="985" y="718"/>
                    <a:pt x="992" y="711"/>
                  </a:cubicBezTo>
                  <a:cubicBezTo>
                    <a:pt x="992" y="711"/>
                    <a:pt x="992" y="711"/>
                    <a:pt x="992" y="711"/>
                  </a:cubicBezTo>
                  <a:cubicBezTo>
                    <a:pt x="992" y="711"/>
                    <a:pt x="992" y="711"/>
                    <a:pt x="992" y="710"/>
                  </a:cubicBezTo>
                  <a:cubicBezTo>
                    <a:pt x="992" y="710"/>
                    <a:pt x="992" y="710"/>
                    <a:pt x="992" y="710"/>
                  </a:cubicBezTo>
                  <a:cubicBezTo>
                    <a:pt x="992" y="710"/>
                    <a:pt x="992" y="710"/>
                    <a:pt x="993" y="710"/>
                  </a:cubicBezTo>
                  <a:cubicBezTo>
                    <a:pt x="1014" y="692"/>
                    <a:pt x="1046" y="691"/>
                    <a:pt x="1072" y="676"/>
                  </a:cubicBezTo>
                  <a:cubicBezTo>
                    <a:pt x="1075" y="674"/>
                    <a:pt x="1084" y="663"/>
                    <a:pt x="1093" y="663"/>
                  </a:cubicBezTo>
                  <a:cubicBezTo>
                    <a:pt x="1107" y="663"/>
                    <a:pt x="1129" y="679"/>
                    <a:pt x="1151" y="679"/>
                  </a:cubicBezTo>
                  <a:cubicBezTo>
                    <a:pt x="1180" y="679"/>
                    <a:pt x="1174" y="639"/>
                    <a:pt x="1191" y="639"/>
                  </a:cubicBezTo>
                  <a:cubicBezTo>
                    <a:pt x="1200" y="639"/>
                    <a:pt x="1232" y="644"/>
                    <a:pt x="1235" y="652"/>
                  </a:cubicBezTo>
                  <a:cubicBezTo>
                    <a:pt x="1235" y="652"/>
                    <a:pt x="1235" y="652"/>
                    <a:pt x="1235" y="652"/>
                  </a:cubicBezTo>
                  <a:cubicBezTo>
                    <a:pt x="1235" y="652"/>
                    <a:pt x="1235" y="652"/>
                    <a:pt x="1235" y="652"/>
                  </a:cubicBezTo>
                  <a:cubicBezTo>
                    <a:pt x="1236" y="653"/>
                    <a:pt x="1236" y="653"/>
                    <a:pt x="1236" y="653"/>
                  </a:cubicBezTo>
                  <a:cubicBezTo>
                    <a:pt x="1236" y="653"/>
                    <a:pt x="1236" y="653"/>
                    <a:pt x="1236" y="653"/>
                  </a:cubicBezTo>
                  <a:cubicBezTo>
                    <a:pt x="1236" y="653"/>
                    <a:pt x="1236" y="653"/>
                    <a:pt x="1236" y="653"/>
                  </a:cubicBezTo>
                  <a:cubicBezTo>
                    <a:pt x="1242" y="669"/>
                    <a:pt x="1250" y="673"/>
                    <a:pt x="1258" y="673"/>
                  </a:cubicBezTo>
                  <a:cubicBezTo>
                    <a:pt x="1258" y="673"/>
                    <a:pt x="1258" y="673"/>
                    <a:pt x="1258" y="673"/>
                  </a:cubicBezTo>
                  <a:cubicBezTo>
                    <a:pt x="1258" y="673"/>
                    <a:pt x="1258" y="673"/>
                    <a:pt x="1258" y="673"/>
                  </a:cubicBezTo>
                  <a:cubicBezTo>
                    <a:pt x="1263" y="673"/>
                    <a:pt x="1268" y="671"/>
                    <a:pt x="1273" y="670"/>
                  </a:cubicBezTo>
                  <a:cubicBezTo>
                    <a:pt x="1276" y="669"/>
                    <a:pt x="1280" y="668"/>
                    <a:pt x="1283" y="668"/>
                  </a:cubicBezTo>
                  <a:cubicBezTo>
                    <a:pt x="1283" y="668"/>
                    <a:pt x="1283" y="668"/>
                    <a:pt x="1283" y="668"/>
                  </a:cubicBezTo>
                  <a:cubicBezTo>
                    <a:pt x="1316" y="668"/>
                    <a:pt x="1325" y="694"/>
                    <a:pt x="1359" y="694"/>
                  </a:cubicBezTo>
                  <a:cubicBezTo>
                    <a:pt x="1359" y="694"/>
                    <a:pt x="1359" y="694"/>
                    <a:pt x="1359" y="694"/>
                  </a:cubicBezTo>
                  <a:cubicBezTo>
                    <a:pt x="1369" y="694"/>
                    <a:pt x="1380" y="691"/>
                    <a:pt x="1392" y="688"/>
                  </a:cubicBezTo>
                  <a:cubicBezTo>
                    <a:pt x="1407" y="683"/>
                    <a:pt x="1424" y="677"/>
                    <a:pt x="1441" y="677"/>
                  </a:cubicBezTo>
                  <a:cubicBezTo>
                    <a:pt x="1441" y="677"/>
                    <a:pt x="1441" y="677"/>
                    <a:pt x="1441" y="677"/>
                  </a:cubicBezTo>
                  <a:cubicBezTo>
                    <a:pt x="1441" y="677"/>
                    <a:pt x="1441" y="677"/>
                    <a:pt x="1441" y="677"/>
                  </a:cubicBezTo>
                  <a:cubicBezTo>
                    <a:pt x="1441" y="677"/>
                    <a:pt x="1441" y="677"/>
                    <a:pt x="1441" y="677"/>
                  </a:cubicBezTo>
                  <a:cubicBezTo>
                    <a:pt x="1441" y="677"/>
                    <a:pt x="1441" y="677"/>
                    <a:pt x="1441" y="677"/>
                  </a:cubicBezTo>
                  <a:cubicBezTo>
                    <a:pt x="1449" y="677"/>
                    <a:pt x="1457" y="678"/>
                    <a:pt x="1465" y="681"/>
                  </a:cubicBezTo>
                  <a:cubicBezTo>
                    <a:pt x="1465" y="681"/>
                    <a:pt x="1465" y="681"/>
                    <a:pt x="1465" y="681"/>
                  </a:cubicBezTo>
                  <a:cubicBezTo>
                    <a:pt x="1465" y="681"/>
                    <a:pt x="1465" y="681"/>
                    <a:pt x="1465" y="681"/>
                  </a:cubicBezTo>
                  <a:cubicBezTo>
                    <a:pt x="1470" y="683"/>
                    <a:pt x="1474" y="684"/>
                    <a:pt x="1478" y="684"/>
                  </a:cubicBezTo>
                  <a:cubicBezTo>
                    <a:pt x="1478" y="684"/>
                    <a:pt x="1478" y="684"/>
                    <a:pt x="1478" y="684"/>
                  </a:cubicBezTo>
                  <a:cubicBezTo>
                    <a:pt x="1478" y="684"/>
                    <a:pt x="1478" y="684"/>
                    <a:pt x="1478" y="684"/>
                  </a:cubicBezTo>
                  <a:cubicBezTo>
                    <a:pt x="1501" y="684"/>
                    <a:pt x="1502" y="651"/>
                    <a:pt x="1519" y="630"/>
                  </a:cubicBezTo>
                  <a:cubicBezTo>
                    <a:pt x="1527" y="620"/>
                    <a:pt x="1538" y="613"/>
                    <a:pt x="1557" y="613"/>
                  </a:cubicBezTo>
                  <a:cubicBezTo>
                    <a:pt x="1557" y="613"/>
                    <a:pt x="1557" y="613"/>
                    <a:pt x="1557" y="613"/>
                  </a:cubicBezTo>
                  <a:cubicBezTo>
                    <a:pt x="1604" y="613"/>
                    <a:pt x="1603" y="650"/>
                    <a:pt x="1621" y="679"/>
                  </a:cubicBezTo>
                  <a:cubicBezTo>
                    <a:pt x="1628" y="690"/>
                    <a:pt x="1651" y="691"/>
                    <a:pt x="1660" y="700"/>
                  </a:cubicBezTo>
                  <a:cubicBezTo>
                    <a:pt x="1667" y="707"/>
                    <a:pt x="1674" y="726"/>
                    <a:pt x="1689" y="726"/>
                  </a:cubicBezTo>
                  <a:cubicBezTo>
                    <a:pt x="1707" y="726"/>
                    <a:pt x="1710" y="710"/>
                    <a:pt x="1732" y="710"/>
                  </a:cubicBezTo>
                  <a:cubicBezTo>
                    <a:pt x="1732" y="724"/>
                    <a:pt x="1732" y="724"/>
                    <a:pt x="1732" y="724"/>
                  </a:cubicBezTo>
                  <a:cubicBezTo>
                    <a:pt x="1732" y="724"/>
                    <a:pt x="1732" y="724"/>
                    <a:pt x="1732" y="724"/>
                  </a:cubicBezTo>
                  <a:cubicBezTo>
                    <a:pt x="1720" y="735"/>
                    <a:pt x="1716" y="763"/>
                    <a:pt x="1703" y="771"/>
                  </a:cubicBezTo>
                  <a:cubicBezTo>
                    <a:pt x="1692" y="777"/>
                    <a:pt x="1675" y="779"/>
                    <a:pt x="1675" y="782"/>
                  </a:cubicBezTo>
                  <a:cubicBezTo>
                    <a:pt x="1675" y="783"/>
                    <a:pt x="1675" y="784"/>
                    <a:pt x="1676" y="784"/>
                  </a:cubicBezTo>
                  <a:cubicBezTo>
                    <a:pt x="1682" y="788"/>
                    <a:pt x="1683" y="792"/>
                    <a:pt x="1683" y="797"/>
                  </a:cubicBezTo>
                  <a:cubicBezTo>
                    <a:pt x="1683" y="808"/>
                    <a:pt x="1674" y="819"/>
                    <a:pt x="1674" y="819"/>
                  </a:cubicBezTo>
                  <a:cubicBezTo>
                    <a:pt x="1674" y="819"/>
                    <a:pt x="1694" y="824"/>
                    <a:pt x="1711" y="824"/>
                  </a:cubicBezTo>
                  <a:cubicBezTo>
                    <a:pt x="1741" y="824"/>
                    <a:pt x="1769" y="760"/>
                    <a:pt x="1790" y="739"/>
                  </a:cubicBezTo>
                  <a:cubicBezTo>
                    <a:pt x="1799" y="731"/>
                    <a:pt x="1810" y="714"/>
                    <a:pt x="1813" y="700"/>
                  </a:cubicBezTo>
                  <a:cubicBezTo>
                    <a:pt x="1817" y="684"/>
                    <a:pt x="1811" y="675"/>
                    <a:pt x="1819" y="660"/>
                  </a:cubicBezTo>
                  <a:cubicBezTo>
                    <a:pt x="1822" y="655"/>
                    <a:pt x="1828" y="643"/>
                    <a:pt x="1828" y="631"/>
                  </a:cubicBezTo>
                  <a:cubicBezTo>
                    <a:pt x="1828" y="618"/>
                    <a:pt x="1811" y="595"/>
                    <a:pt x="1799" y="595"/>
                  </a:cubicBezTo>
                  <a:cubicBezTo>
                    <a:pt x="1798" y="595"/>
                    <a:pt x="1796" y="596"/>
                    <a:pt x="1795" y="597"/>
                  </a:cubicBezTo>
                  <a:cubicBezTo>
                    <a:pt x="1787" y="603"/>
                    <a:pt x="1781" y="605"/>
                    <a:pt x="1775" y="605"/>
                  </a:cubicBezTo>
                  <a:cubicBezTo>
                    <a:pt x="1757" y="605"/>
                    <a:pt x="1748" y="583"/>
                    <a:pt x="1748" y="581"/>
                  </a:cubicBezTo>
                  <a:cubicBezTo>
                    <a:pt x="1748" y="566"/>
                    <a:pt x="1776" y="550"/>
                    <a:pt x="1787" y="539"/>
                  </a:cubicBezTo>
                  <a:cubicBezTo>
                    <a:pt x="1803" y="522"/>
                    <a:pt x="1825" y="495"/>
                    <a:pt x="1848" y="489"/>
                  </a:cubicBezTo>
                  <a:cubicBezTo>
                    <a:pt x="1868" y="483"/>
                    <a:pt x="1931" y="478"/>
                    <a:pt x="1948" y="478"/>
                  </a:cubicBezTo>
                  <a:cubicBezTo>
                    <a:pt x="1970" y="478"/>
                    <a:pt x="1980" y="489"/>
                    <a:pt x="1993" y="489"/>
                  </a:cubicBezTo>
                  <a:cubicBezTo>
                    <a:pt x="2000" y="489"/>
                    <a:pt x="2005" y="489"/>
                    <a:pt x="2022" y="489"/>
                  </a:cubicBezTo>
                  <a:cubicBezTo>
                    <a:pt x="2031" y="454"/>
                    <a:pt x="2046" y="433"/>
                    <a:pt x="2083" y="433"/>
                  </a:cubicBezTo>
                  <a:cubicBezTo>
                    <a:pt x="2089" y="433"/>
                    <a:pt x="2093" y="432"/>
                    <a:pt x="2100" y="432"/>
                  </a:cubicBezTo>
                  <a:cubicBezTo>
                    <a:pt x="2104" y="432"/>
                    <a:pt x="2108" y="432"/>
                    <a:pt x="2114" y="433"/>
                  </a:cubicBezTo>
                  <a:cubicBezTo>
                    <a:pt x="2109" y="437"/>
                    <a:pt x="2106" y="454"/>
                    <a:pt x="2115" y="454"/>
                  </a:cubicBezTo>
                  <a:cubicBezTo>
                    <a:pt x="2121" y="454"/>
                    <a:pt x="2135" y="445"/>
                    <a:pt x="2159" y="415"/>
                  </a:cubicBezTo>
                  <a:cubicBezTo>
                    <a:pt x="2160" y="415"/>
                    <a:pt x="2160" y="415"/>
                    <a:pt x="2160" y="415"/>
                  </a:cubicBezTo>
                  <a:cubicBezTo>
                    <a:pt x="2167" y="415"/>
                    <a:pt x="2191" y="426"/>
                    <a:pt x="2151" y="452"/>
                  </a:cubicBezTo>
                  <a:cubicBezTo>
                    <a:pt x="2137" y="461"/>
                    <a:pt x="2124" y="456"/>
                    <a:pt x="2114" y="470"/>
                  </a:cubicBezTo>
                  <a:cubicBezTo>
                    <a:pt x="2103" y="486"/>
                    <a:pt x="2093" y="506"/>
                    <a:pt x="2078" y="515"/>
                  </a:cubicBezTo>
                  <a:cubicBezTo>
                    <a:pt x="2064" y="522"/>
                    <a:pt x="2046" y="534"/>
                    <a:pt x="2046" y="557"/>
                  </a:cubicBezTo>
                  <a:cubicBezTo>
                    <a:pt x="2046" y="577"/>
                    <a:pt x="2052" y="641"/>
                    <a:pt x="2067" y="652"/>
                  </a:cubicBezTo>
                  <a:cubicBezTo>
                    <a:pt x="2078" y="636"/>
                    <a:pt x="2085" y="607"/>
                    <a:pt x="2107" y="602"/>
                  </a:cubicBezTo>
                  <a:cubicBezTo>
                    <a:pt x="2104" y="587"/>
                    <a:pt x="2128" y="584"/>
                    <a:pt x="2128" y="573"/>
                  </a:cubicBezTo>
                  <a:cubicBezTo>
                    <a:pt x="2128" y="556"/>
                    <a:pt x="2146" y="551"/>
                    <a:pt x="2146" y="541"/>
                  </a:cubicBezTo>
                  <a:cubicBezTo>
                    <a:pt x="2146" y="535"/>
                    <a:pt x="2141" y="529"/>
                    <a:pt x="2146" y="518"/>
                  </a:cubicBezTo>
                  <a:cubicBezTo>
                    <a:pt x="2167" y="474"/>
                    <a:pt x="2186" y="462"/>
                    <a:pt x="2203" y="462"/>
                  </a:cubicBezTo>
                  <a:cubicBezTo>
                    <a:pt x="2221" y="462"/>
                    <a:pt x="2236" y="475"/>
                    <a:pt x="2244" y="475"/>
                  </a:cubicBezTo>
                  <a:cubicBezTo>
                    <a:pt x="2291" y="475"/>
                    <a:pt x="2324" y="415"/>
                    <a:pt x="2365" y="415"/>
                  </a:cubicBezTo>
                  <a:cubicBezTo>
                    <a:pt x="2444" y="413"/>
                    <a:pt x="2381" y="384"/>
                    <a:pt x="2381" y="375"/>
                  </a:cubicBezTo>
                  <a:cubicBezTo>
                    <a:pt x="2381" y="352"/>
                    <a:pt x="2412" y="356"/>
                    <a:pt x="2418" y="343"/>
                  </a:cubicBezTo>
                  <a:cubicBezTo>
                    <a:pt x="2421" y="338"/>
                    <a:pt x="2415" y="325"/>
                    <a:pt x="2426" y="325"/>
                  </a:cubicBezTo>
                  <a:cubicBezTo>
                    <a:pt x="2459" y="325"/>
                    <a:pt x="2487" y="370"/>
                    <a:pt x="2510" y="370"/>
                  </a:cubicBezTo>
                  <a:cubicBezTo>
                    <a:pt x="2521" y="370"/>
                    <a:pt x="2523" y="350"/>
                    <a:pt x="2529" y="343"/>
                  </a:cubicBezTo>
                  <a:cubicBezTo>
                    <a:pt x="2538" y="333"/>
                    <a:pt x="2546" y="334"/>
                    <a:pt x="2561" y="329"/>
                  </a:cubicBezTo>
                  <a:cubicBezTo>
                    <a:pt x="2542" y="304"/>
                    <a:pt x="2480" y="290"/>
                    <a:pt x="2450" y="272"/>
                  </a:cubicBezTo>
                  <a:cubicBezTo>
                    <a:pt x="2408" y="248"/>
                    <a:pt x="2353" y="222"/>
                    <a:pt x="2291" y="222"/>
                  </a:cubicBezTo>
                  <a:cubicBezTo>
                    <a:pt x="2274" y="222"/>
                    <a:pt x="2263" y="225"/>
                    <a:pt x="2265" y="233"/>
                  </a:cubicBezTo>
                  <a:cubicBezTo>
                    <a:pt x="2270" y="250"/>
                    <a:pt x="2269" y="255"/>
                    <a:pt x="2266" y="255"/>
                  </a:cubicBezTo>
                  <a:cubicBezTo>
                    <a:pt x="2262" y="255"/>
                    <a:pt x="2255" y="250"/>
                    <a:pt x="2248" y="244"/>
                  </a:cubicBezTo>
                  <a:cubicBezTo>
                    <a:pt x="2241" y="238"/>
                    <a:pt x="2234" y="233"/>
                    <a:pt x="2231" y="233"/>
                  </a:cubicBezTo>
                  <a:cubicBezTo>
                    <a:pt x="2231" y="233"/>
                    <a:pt x="2231" y="233"/>
                    <a:pt x="2231" y="233"/>
                  </a:cubicBezTo>
                  <a:cubicBezTo>
                    <a:pt x="2109" y="230"/>
                    <a:pt x="2109" y="230"/>
                    <a:pt x="2109" y="230"/>
                  </a:cubicBezTo>
                  <a:cubicBezTo>
                    <a:pt x="2102" y="202"/>
                    <a:pt x="2084" y="193"/>
                    <a:pt x="2048" y="193"/>
                  </a:cubicBezTo>
                  <a:cubicBezTo>
                    <a:pt x="2037" y="193"/>
                    <a:pt x="2022" y="196"/>
                    <a:pt x="2009" y="196"/>
                  </a:cubicBezTo>
                  <a:cubicBezTo>
                    <a:pt x="2000" y="196"/>
                    <a:pt x="1992" y="194"/>
                    <a:pt x="1988" y="190"/>
                  </a:cubicBezTo>
                  <a:cubicBezTo>
                    <a:pt x="1977" y="181"/>
                    <a:pt x="1977" y="169"/>
                    <a:pt x="1961" y="164"/>
                  </a:cubicBezTo>
                  <a:cubicBezTo>
                    <a:pt x="1929" y="153"/>
                    <a:pt x="1894" y="145"/>
                    <a:pt x="1853" y="145"/>
                  </a:cubicBezTo>
                  <a:cubicBezTo>
                    <a:pt x="1812" y="145"/>
                    <a:pt x="1806" y="167"/>
                    <a:pt x="1803" y="188"/>
                  </a:cubicBezTo>
                  <a:cubicBezTo>
                    <a:pt x="1764" y="188"/>
                    <a:pt x="1745" y="188"/>
                    <a:pt x="1718" y="188"/>
                  </a:cubicBezTo>
                  <a:cubicBezTo>
                    <a:pt x="1704" y="188"/>
                    <a:pt x="1702" y="176"/>
                    <a:pt x="1684" y="174"/>
                  </a:cubicBezTo>
                  <a:cubicBezTo>
                    <a:pt x="1683" y="182"/>
                    <a:pt x="1679" y="198"/>
                    <a:pt x="1671" y="198"/>
                  </a:cubicBezTo>
                  <a:cubicBezTo>
                    <a:pt x="1649" y="198"/>
                    <a:pt x="1639" y="171"/>
                    <a:pt x="1639" y="156"/>
                  </a:cubicBezTo>
                  <a:cubicBezTo>
                    <a:pt x="1639" y="152"/>
                    <a:pt x="1682" y="125"/>
                    <a:pt x="1573" y="116"/>
                  </a:cubicBezTo>
                  <a:cubicBezTo>
                    <a:pt x="1572" y="116"/>
                    <a:pt x="1571" y="116"/>
                    <a:pt x="1570" y="116"/>
                  </a:cubicBezTo>
                  <a:cubicBezTo>
                    <a:pt x="1558" y="116"/>
                    <a:pt x="1552" y="122"/>
                    <a:pt x="1552" y="137"/>
                  </a:cubicBezTo>
                  <a:cubicBezTo>
                    <a:pt x="1494" y="137"/>
                    <a:pt x="1494" y="137"/>
                    <a:pt x="1494" y="137"/>
                  </a:cubicBezTo>
                  <a:cubicBezTo>
                    <a:pt x="1477" y="133"/>
                    <a:pt x="1385" y="122"/>
                    <a:pt x="1374" y="103"/>
                  </a:cubicBezTo>
                  <a:cubicBezTo>
                    <a:pt x="1343" y="128"/>
                    <a:pt x="1329" y="135"/>
                    <a:pt x="1323" y="135"/>
                  </a:cubicBezTo>
                  <a:cubicBezTo>
                    <a:pt x="1315" y="135"/>
                    <a:pt x="1320" y="124"/>
                    <a:pt x="1320" y="124"/>
                  </a:cubicBezTo>
                  <a:cubicBezTo>
                    <a:pt x="1336" y="104"/>
                    <a:pt x="1496" y="61"/>
                    <a:pt x="1365" y="29"/>
                  </a:cubicBezTo>
                  <a:cubicBezTo>
                    <a:pt x="1309" y="29"/>
                    <a:pt x="1309" y="29"/>
                    <a:pt x="1309" y="29"/>
                  </a:cubicBezTo>
                  <a:cubicBezTo>
                    <a:pt x="1304" y="14"/>
                    <a:pt x="1292" y="0"/>
                    <a:pt x="127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95"/>
            <p:cNvSpPr>
              <a:spLocks/>
            </p:cNvSpPr>
            <p:nvPr/>
          </p:nvSpPr>
          <p:spPr bwMode="auto">
            <a:xfrm>
              <a:off x="6051" y="953"/>
              <a:ext cx="2179" cy="1374"/>
            </a:xfrm>
            <a:custGeom>
              <a:avLst/>
              <a:gdLst>
                <a:gd name="T0" fmla="*/ 668 w 922"/>
                <a:gd name="T1" fmla="*/ 71 h 581"/>
                <a:gd name="T2" fmla="*/ 655 w 922"/>
                <a:gd name="T3" fmla="*/ 68 h 581"/>
                <a:gd name="T4" fmla="*/ 631 w 922"/>
                <a:gd name="T5" fmla="*/ 64 h 581"/>
                <a:gd name="T6" fmla="*/ 549 w 922"/>
                <a:gd name="T7" fmla="*/ 81 h 581"/>
                <a:gd name="T8" fmla="*/ 463 w 922"/>
                <a:gd name="T9" fmla="*/ 57 h 581"/>
                <a:gd name="T10" fmla="*/ 448 w 922"/>
                <a:gd name="T11" fmla="*/ 60 h 581"/>
                <a:gd name="T12" fmla="*/ 425 w 922"/>
                <a:gd name="T13" fmla="*/ 39 h 581"/>
                <a:gd name="T14" fmla="*/ 341 w 922"/>
                <a:gd name="T15" fmla="*/ 66 h 581"/>
                <a:gd name="T16" fmla="*/ 182 w 922"/>
                <a:gd name="T17" fmla="*/ 97 h 581"/>
                <a:gd name="T18" fmla="*/ 157 w 922"/>
                <a:gd name="T19" fmla="*/ 130 h 581"/>
                <a:gd name="T20" fmla="*/ 148 w 922"/>
                <a:gd name="T21" fmla="*/ 129 h 581"/>
                <a:gd name="T22" fmla="*/ 147 w 922"/>
                <a:gd name="T23" fmla="*/ 129 h 581"/>
                <a:gd name="T24" fmla="*/ 103 w 922"/>
                <a:gd name="T25" fmla="*/ 163 h 581"/>
                <a:gd name="T26" fmla="*/ 0 w 922"/>
                <a:gd name="T27" fmla="*/ 282 h 581"/>
                <a:gd name="T28" fmla="*/ 18 w 922"/>
                <a:gd name="T29" fmla="*/ 303 h 581"/>
                <a:gd name="T30" fmla="*/ 83 w 922"/>
                <a:gd name="T31" fmla="*/ 325 h 581"/>
                <a:gd name="T32" fmla="*/ 80 w 922"/>
                <a:gd name="T33" fmla="*/ 366 h 581"/>
                <a:gd name="T34" fmla="*/ 80 w 922"/>
                <a:gd name="T35" fmla="*/ 385 h 581"/>
                <a:gd name="T36" fmla="*/ 76 w 922"/>
                <a:gd name="T37" fmla="*/ 385 h 581"/>
                <a:gd name="T38" fmla="*/ 88 w 922"/>
                <a:gd name="T39" fmla="*/ 410 h 581"/>
                <a:gd name="T40" fmla="*/ 159 w 922"/>
                <a:gd name="T41" fmla="*/ 446 h 581"/>
                <a:gd name="T42" fmla="*/ 159 w 922"/>
                <a:gd name="T43" fmla="*/ 446 h 581"/>
                <a:gd name="T44" fmla="*/ 161 w 922"/>
                <a:gd name="T45" fmla="*/ 447 h 581"/>
                <a:gd name="T46" fmla="*/ 164 w 922"/>
                <a:gd name="T47" fmla="*/ 447 h 581"/>
                <a:gd name="T48" fmla="*/ 166 w 922"/>
                <a:gd name="T49" fmla="*/ 446 h 581"/>
                <a:gd name="T50" fmla="*/ 167 w 922"/>
                <a:gd name="T51" fmla="*/ 447 h 581"/>
                <a:gd name="T52" fmla="*/ 167 w 922"/>
                <a:gd name="T53" fmla="*/ 447 h 581"/>
                <a:gd name="T54" fmla="*/ 229 w 922"/>
                <a:gd name="T55" fmla="*/ 469 h 581"/>
                <a:gd name="T56" fmla="*/ 312 w 922"/>
                <a:gd name="T57" fmla="*/ 439 h 581"/>
                <a:gd name="T58" fmla="*/ 315 w 922"/>
                <a:gd name="T59" fmla="*/ 438 h 581"/>
                <a:gd name="T60" fmla="*/ 315 w 922"/>
                <a:gd name="T61" fmla="*/ 438 h 581"/>
                <a:gd name="T62" fmla="*/ 327 w 922"/>
                <a:gd name="T63" fmla="*/ 439 h 581"/>
                <a:gd name="T64" fmla="*/ 330 w 922"/>
                <a:gd name="T65" fmla="*/ 438 h 581"/>
                <a:gd name="T66" fmla="*/ 338 w 922"/>
                <a:gd name="T67" fmla="*/ 434 h 581"/>
                <a:gd name="T68" fmla="*/ 365 w 922"/>
                <a:gd name="T69" fmla="*/ 520 h 581"/>
                <a:gd name="T70" fmla="*/ 389 w 922"/>
                <a:gd name="T71" fmla="*/ 538 h 581"/>
                <a:gd name="T72" fmla="*/ 421 w 922"/>
                <a:gd name="T73" fmla="*/ 565 h 581"/>
                <a:gd name="T74" fmla="*/ 423 w 922"/>
                <a:gd name="T75" fmla="*/ 547 h 581"/>
                <a:gd name="T76" fmla="*/ 457 w 922"/>
                <a:gd name="T77" fmla="*/ 544 h 581"/>
                <a:gd name="T78" fmla="*/ 542 w 922"/>
                <a:gd name="T79" fmla="*/ 568 h 581"/>
                <a:gd name="T80" fmla="*/ 596 w 922"/>
                <a:gd name="T81" fmla="*/ 554 h 581"/>
                <a:gd name="T82" fmla="*/ 669 w 922"/>
                <a:gd name="T83" fmla="*/ 515 h 581"/>
                <a:gd name="T84" fmla="*/ 708 w 922"/>
                <a:gd name="T85" fmla="*/ 379 h 581"/>
                <a:gd name="T86" fmla="*/ 701 w 922"/>
                <a:gd name="T87" fmla="*/ 357 h 581"/>
                <a:gd name="T88" fmla="*/ 729 w 922"/>
                <a:gd name="T89" fmla="*/ 303 h 581"/>
                <a:gd name="T90" fmla="*/ 705 w 922"/>
                <a:gd name="T91" fmla="*/ 295 h 581"/>
                <a:gd name="T92" fmla="*/ 673 w 922"/>
                <a:gd name="T93" fmla="*/ 291 h 581"/>
                <a:gd name="T94" fmla="*/ 716 w 922"/>
                <a:gd name="T95" fmla="*/ 243 h 581"/>
                <a:gd name="T96" fmla="*/ 776 w 922"/>
                <a:gd name="T97" fmla="*/ 265 h 581"/>
                <a:gd name="T98" fmla="*/ 783 w 922"/>
                <a:gd name="T99" fmla="*/ 294 h 581"/>
                <a:gd name="T100" fmla="*/ 794 w 922"/>
                <a:gd name="T101" fmla="*/ 320 h 581"/>
                <a:gd name="T102" fmla="*/ 792 w 922"/>
                <a:gd name="T103" fmla="*/ 353 h 581"/>
                <a:gd name="T104" fmla="*/ 837 w 922"/>
                <a:gd name="T105" fmla="*/ 322 h 581"/>
                <a:gd name="T106" fmla="*/ 840 w 922"/>
                <a:gd name="T107" fmla="*/ 238 h 581"/>
                <a:gd name="T108" fmla="*/ 865 w 922"/>
                <a:gd name="T109" fmla="*/ 169 h 581"/>
                <a:gd name="T110" fmla="*/ 922 w 922"/>
                <a:gd name="T111" fmla="*/ 97 h 581"/>
                <a:gd name="T112" fmla="*/ 747 w 922"/>
                <a:gd name="T113"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2" h="581">
                  <a:moveTo>
                    <a:pt x="747" y="0"/>
                  </a:moveTo>
                  <a:cubicBezTo>
                    <a:pt x="747" y="0"/>
                    <a:pt x="747" y="0"/>
                    <a:pt x="747" y="0"/>
                  </a:cubicBezTo>
                  <a:cubicBezTo>
                    <a:pt x="728" y="0"/>
                    <a:pt x="717" y="7"/>
                    <a:pt x="709" y="17"/>
                  </a:cubicBezTo>
                  <a:cubicBezTo>
                    <a:pt x="692" y="38"/>
                    <a:pt x="691" y="71"/>
                    <a:pt x="668" y="71"/>
                  </a:cubicBezTo>
                  <a:cubicBezTo>
                    <a:pt x="668" y="71"/>
                    <a:pt x="668" y="71"/>
                    <a:pt x="668" y="71"/>
                  </a:cubicBezTo>
                  <a:cubicBezTo>
                    <a:pt x="668" y="71"/>
                    <a:pt x="668" y="71"/>
                    <a:pt x="668" y="71"/>
                  </a:cubicBezTo>
                  <a:cubicBezTo>
                    <a:pt x="668" y="71"/>
                    <a:pt x="668" y="71"/>
                    <a:pt x="668" y="71"/>
                  </a:cubicBezTo>
                  <a:cubicBezTo>
                    <a:pt x="664" y="71"/>
                    <a:pt x="660" y="70"/>
                    <a:pt x="655" y="68"/>
                  </a:cubicBezTo>
                  <a:cubicBezTo>
                    <a:pt x="655" y="68"/>
                    <a:pt x="655" y="68"/>
                    <a:pt x="655" y="68"/>
                  </a:cubicBezTo>
                  <a:cubicBezTo>
                    <a:pt x="655" y="68"/>
                    <a:pt x="655" y="68"/>
                    <a:pt x="655" y="68"/>
                  </a:cubicBezTo>
                  <a:cubicBezTo>
                    <a:pt x="647" y="65"/>
                    <a:pt x="639" y="64"/>
                    <a:pt x="631" y="64"/>
                  </a:cubicBezTo>
                  <a:cubicBezTo>
                    <a:pt x="631" y="64"/>
                    <a:pt x="631" y="64"/>
                    <a:pt x="631" y="64"/>
                  </a:cubicBezTo>
                  <a:cubicBezTo>
                    <a:pt x="631" y="64"/>
                    <a:pt x="631" y="64"/>
                    <a:pt x="631" y="64"/>
                  </a:cubicBezTo>
                  <a:cubicBezTo>
                    <a:pt x="631" y="64"/>
                    <a:pt x="631" y="64"/>
                    <a:pt x="631" y="64"/>
                  </a:cubicBezTo>
                  <a:cubicBezTo>
                    <a:pt x="614" y="64"/>
                    <a:pt x="597" y="70"/>
                    <a:pt x="582" y="75"/>
                  </a:cubicBezTo>
                  <a:cubicBezTo>
                    <a:pt x="570" y="78"/>
                    <a:pt x="559" y="81"/>
                    <a:pt x="549" y="81"/>
                  </a:cubicBezTo>
                  <a:cubicBezTo>
                    <a:pt x="549" y="81"/>
                    <a:pt x="549" y="81"/>
                    <a:pt x="549" y="81"/>
                  </a:cubicBezTo>
                  <a:cubicBezTo>
                    <a:pt x="515" y="81"/>
                    <a:pt x="506" y="55"/>
                    <a:pt x="473" y="55"/>
                  </a:cubicBezTo>
                  <a:cubicBezTo>
                    <a:pt x="473" y="55"/>
                    <a:pt x="473" y="55"/>
                    <a:pt x="473" y="55"/>
                  </a:cubicBezTo>
                  <a:cubicBezTo>
                    <a:pt x="470" y="55"/>
                    <a:pt x="466" y="56"/>
                    <a:pt x="463" y="57"/>
                  </a:cubicBezTo>
                  <a:cubicBezTo>
                    <a:pt x="458" y="58"/>
                    <a:pt x="453" y="60"/>
                    <a:pt x="448" y="60"/>
                  </a:cubicBezTo>
                  <a:cubicBezTo>
                    <a:pt x="448" y="60"/>
                    <a:pt x="448" y="60"/>
                    <a:pt x="448" y="60"/>
                  </a:cubicBezTo>
                  <a:cubicBezTo>
                    <a:pt x="448" y="60"/>
                    <a:pt x="448" y="60"/>
                    <a:pt x="448" y="60"/>
                  </a:cubicBezTo>
                  <a:cubicBezTo>
                    <a:pt x="448" y="60"/>
                    <a:pt x="448" y="60"/>
                    <a:pt x="448" y="60"/>
                  </a:cubicBezTo>
                  <a:cubicBezTo>
                    <a:pt x="440" y="60"/>
                    <a:pt x="432" y="56"/>
                    <a:pt x="426" y="40"/>
                  </a:cubicBezTo>
                  <a:cubicBezTo>
                    <a:pt x="426" y="40"/>
                    <a:pt x="426" y="40"/>
                    <a:pt x="426" y="40"/>
                  </a:cubicBezTo>
                  <a:cubicBezTo>
                    <a:pt x="426" y="40"/>
                    <a:pt x="426" y="40"/>
                    <a:pt x="426" y="40"/>
                  </a:cubicBezTo>
                  <a:cubicBezTo>
                    <a:pt x="426" y="40"/>
                    <a:pt x="426" y="40"/>
                    <a:pt x="425" y="39"/>
                  </a:cubicBezTo>
                  <a:cubicBezTo>
                    <a:pt x="425" y="39"/>
                    <a:pt x="425" y="39"/>
                    <a:pt x="425" y="39"/>
                  </a:cubicBezTo>
                  <a:cubicBezTo>
                    <a:pt x="425" y="39"/>
                    <a:pt x="425" y="39"/>
                    <a:pt x="425" y="39"/>
                  </a:cubicBezTo>
                  <a:cubicBezTo>
                    <a:pt x="422" y="31"/>
                    <a:pt x="390" y="26"/>
                    <a:pt x="381" y="26"/>
                  </a:cubicBezTo>
                  <a:cubicBezTo>
                    <a:pt x="364" y="26"/>
                    <a:pt x="370" y="66"/>
                    <a:pt x="341" y="66"/>
                  </a:cubicBezTo>
                  <a:cubicBezTo>
                    <a:pt x="319" y="66"/>
                    <a:pt x="297" y="50"/>
                    <a:pt x="283" y="50"/>
                  </a:cubicBezTo>
                  <a:cubicBezTo>
                    <a:pt x="274" y="50"/>
                    <a:pt x="265" y="61"/>
                    <a:pt x="262" y="63"/>
                  </a:cubicBezTo>
                  <a:cubicBezTo>
                    <a:pt x="236" y="78"/>
                    <a:pt x="204" y="79"/>
                    <a:pt x="183" y="97"/>
                  </a:cubicBezTo>
                  <a:cubicBezTo>
                    <a:pt x="182" y="97"/>
                    <a:pt x="182" y="97"/>
                    <a:pt x="182" y="97"/>
                  </a:cubicBezTo>
                  <a:cubicBezTo>
                    <a:pt x="182" y="97"/>
                    <a:pt x="182" y="97"/>
                    <a:pt x="182" y="97"/>
                  </a:cubicBezTo>
                  <a:cubicBezTo>
                    <a:pt x="182" y="98"/>
                    <a:pt x="182" y="98"/>
                    <a:pt x="182" y="98"/>
                  </a:cubicBezTo>
                  <a:cubicBezTo>
                    <a:pt x="182" y="98"/>
                    <a:pt x="182" y="98"/>
                    <a:pt x="182" y="98"/>
                  </a:cubicBezTo>
                  <a:cubicBezTo>
                    <a:pt x="175" y="105"/>
                    <a:pt x="188" y="130"/>
                    <a:pt x="157" y="130"/>
                  </a:cubicBezTo>
                  <a:cubicBezTo>
                    <a:pt x="157" y="130"/>
                    <a:pt x="157" y="130"/>
                    <a:pt x="157" y="130"/>
                  </a:cubicBezTo>
                  <a:cubicBezTo>
                    <a:pt x="157" y="130"/>
                    <a:pt x="157" y="130"/>
                    <a:pt x="157" y="130"/>
                  </a:cubicBezTo>
                  <a:cubicBezTo>
                    <a:pt x="157" y="130"/>
                    <a:pt x="157" y="130"/>
                    <a:pt x="157" y="130"/>
                  </a:cubicBezTo>
                  <a:cubicBezTo>
                    <a:pt x="155" y="130"/>
                    <a:pt x="152" y="129"/>
                    <a:pt x="148" y="129"/>
                  </a:cubicBezTo>
                  <a:cubicBezTo>
                    <a:pt x="148" y="129"/>
                    <a:pt x="148" y="129"/>
                    <a:pt x="148" y="129"/>
                  </a:cubicBezTo>
                  <a:cubicBezTo>
                    <a:pt x="148" y="129"/>
                    <a:pt x="148" y="129"/>
                    <a:pt x="148" y="129"/>
                  </a:cubicBezTo>
                  <a:cubicBezTo>
                    <a:pt x="148" y="129"/>
                    <a:pt x="147" y="129"/>
                    <a:pt x="147" y="129"/>
                  </a:cubicBezTo>
                  <a:cubicBezTo>
                    <a:pt x="147" y="129"/>
                    <a:pt x="147" y="129"/>
                    <a:pt x="147" y="129"/>
                  </a:cubicBezTo>
                  <a:cubicBezTo>
                    <a:pt x="147" y="129"/>
                    <a:pt x="147" y="129"/>
                    <a:pt x="147" y="129"/>
                  </a:cubicBezTo>
                  <a:cubicBezTo>
                    <a:pt x="147" y="129"/>
                    <a:pt x="147" y="129"/>
                    <a:pt x="147" y="129"/>
                  </a:cubicBezTo>
                  <a:cubicBezTo>
                    <a:pt x="137" y="129"/>
                    <a:pt x="133" y="141"/>
                    <a:pt x="124" y="151"/>
                  </a:cubicBezTo>
                  <a:cubicBezTo>
                    <a:pt x="119" y="157"/>
                    <a:pt x="113" y="162"/>
                    <a:pt x="103" y="163"/>
                  </a:cubicBezTo>
                  <a:cubicBezTo>
                    <a:pt x="103" y="163"/>
                    <a:pt x="103" y="163"/>
                    <a:pt x="103" y="163"/>
                  </a:cubicBezTo>
                  <a:cubicBezTo>
                    <a:pt x="103" y="222"/>
                    <a:pt x="70" y="248"/>
                    <a:pt x="21" y="248"/>
                  </a:cubicBezTo>
                  <a:cubicBezTo>
                    <a:pt x="13" y="248"/>
                    <a:pt x="2" y="272"/>
                    <a:pt x="0" y="282"/>
                  </a:cubicBezTo>
                  <a:cubicBezTo>
                    <a:pt x="0" y="282"/>
                    <a:pt x="0" y="282"/>
                    <a:pt x="0" y="282"/>
                  </a:cubicBezTo>
                  <a:cubicBezTo>
                    <a:pt x="14" y="285"/>
                    <a:pt x="17" y="288"/>
                    <a:pt x="19" y="301"/>
                  </a:cubicBezTo>
                  <a:cubicBezTo>
                    <a:pt x="19" y="301"/>
                    <a:pt x="19" y="301"/>
                    <a:pt x="19" y="301"/>
                  </a:cubicBezTo>
                  <a:cubicBezTo>
                    <a:pt x="18" y="303"/>
                    <a:pt x="18" y="303"/>
                    <a:pt x="18" y="303"/>
                  </a:cubicBezTo>
                  <a:cubicBezTo>
                    <a:pt x="18" y="303"/>
                    <a:pt x="18" y="303"/>
                    <a:pt x="18" y="303"/>
                  </a:cubicBezTo>
                  <a:cubicBezTo>
                    <a:pt x="18" y="312"/>
                    <a:pt x="23" y="310"/>
                    <a:pt x="31" y="312"/>
                  </a:cubicBezTo>
                  <a:cubicBezTo>
                    <a:pt x="37" y="314"/>
                    <a:pt x="34" y="321"/>
                    <a:pt x="37" y="324"/>
                  </a:cubicBezTo>
                  <a:cubicBezTo>
                    <a:pt x="45" y="332"/>
                    <a:pt x="51" y="332"/>
                    <a:pt x="61" y="335"/>
                  </a:cubicBezTo>
                  <a:cubicBezTo>
                    <a:pt x="70" y="333"/>
                    <a:pt x="74" y="325"/>
                    <a:pt x="83" y="325"/>
                  </a:cubicBezTo>
                  <a:cubicBezTo>
                    <a:pt x="88" y="325"/>
                    <a:pt x="100" y="335"/>
                    <a:pt x="100" y="340"/>
                  </a:cubicBezTo>
                  <a:cubicBezTo>
                    <a:pt x="100" y="340"/>
                    <a:pt x="100" y="340"/>
                    <a:pt x="100" y="340"/>
                  </a:cubicBezTo>
                  <a:cubicBezTo>
                    <a:pt x="100" y="354"/>
                    <a:pt x="80" y="352"/>
                    <a:pt x="80" y="366"/>
                  </a:cubicBezTo>
                  <a:cubicBezTo>
                    <a:pt x="80" y="366"/>
                    <a:pt x="80" y="366"/>
                    <a:pt x="80" y="366"/>
                  </a:cubicBezTo>
                  <a:cubicBezTo>
                    <a:pt x="80" y="372"/>
                    <a:pt x="88" y="373"/>
                    <a:pt x="88" y="379"/>
                  </a:cubicBezTo>
                  <a:cubicBezTo>
                    <a:pt x="88" y="379"/>
                    <a:pt x="88" y="379"/>
                    <a:pt x="88" y="379"/>
                  </a:cubicBezTo>
                  <a:cubicBezTo>
                    <a:pt x="88" y="384"/>
                    <a:pt x="84" y="385"/>
                    <a:pt x="80" y="385"/>
                  </a:cubicBezTo>
                  <a:cubicBezTo>
                    <a:pt x="80" y="385"/>
                    <a:pt x="80" y="385"/>
                    <a:pt x="80" y="385"/>
                  </a:cubicBezTo>
                  <a:cubicBezTo>
                    <a:pt x="80" y="385"/>
                    <a:pt x="80" y="385"/>
                    <a:pt x="80" y="385"/>
                  </a:cubicBezTo>
                  <a:cubicBezTo>
                    <a:pt x="80" y="385"/>
                    <a:pt x="80" y="385"/>
                    <a:pt x="80" y="385"/>
                  </a:cubicBezTo>
                  <a:cubicBezTo>
                    <a:pt x="79" y="385"/>
                    <a:pt x="79" y="385"/>
                    <a:pt x="78" y="385"/>
                  </a:cubicBezTo>
                  <a:cubicBezTo>
                    <a:pt x="77" y="385"/>
                    <a:pt x="77" y="385"/>
                    <a:pt x="76" y="385"/>
                  </a:cubicBezTo>
                  <a:cubicBezTo>
                    <a:pt x="76" y="385"/>
                    <a:pt x="76" y="385"/>
                    <a:pt x="76" y="385"/>
                  </a:cubicBezTo>
                  <a:cubicBezTo>
                    <a:pt x="76" y="390"/>
                    <a:pt x="76" y="390"/>
                    <a:pt x="76" y="390"/>
                  </a:cubicBezTo>
                  <a:cubicBezTo>
                    <a:pt x="77" y="396"/>
                    <a:pt x="77" y="400"/>
                    <a:pt x="79" y="407"/>
                  </a:cubicBezTo>
                  <a:cubicBezTo>
                    <a:pt x="80" y="410"/>
                    <a:pt x="85" y="409"/>
                    <a:pt x="88" y="410"/>
                  </a:cubicBezTo>
                  <a:cubicBezTo>
                    <a:pt x="97" y="413"/>
                    <a:pt x="100" y="420"/>
                    <a:pt x="109" y="422"/>
                  </a:cubicBezTo>
                  <a:cubicBezTo>
                    <a:pt x="121" y="425"/>
                    <a:pt x="127" y="421"/>
                    <a:pt x="133" y="428"/>
                  </a:cubicBezTo>
                  <a:cubicBezTo>
                    <a:pt x="139" y="434"/>
                    <a:pt x="145" y="432"/>
                    <a:pt x="152" y="436"/>
                  </a:cubicBezTo>
                  <a:cubicBezTo>
                    <a:pt x="157" y="438"/>
                    <a:pt x="157" y="442"/>
                    <a:pt x="159" y="446"/>
                  </a:cubicBezTo>
                  <a:cubicBezTo>
                    <a:pt x="159" y="446"/>
                    <a:pt x="159" y="446"/>
                    <a:pt x="159" y="446"/>
                  </a:cubicBezTo>
                  <a:cubicBezTo>
                    <a:pt x="159" y="446"/>
                    <a:pt x="159" y="446"/>
                    <a:pt x="159" y="446"/>
                  </a:cubicBezTo>
                  <a:cubicBezTo>
                    <a:pt x="159" y="446"/>
                    <a:pt x="159" y="446"/>
                    <a:pt x="159" y="446"/>
                  </a:cubicBezTo>
                  <a:cubicBezTo>
                    <a:pt x="159" y="446"/>
                    <a:pt x="159" y="446"/>
                    <a:pt x="159" y="446"/>
                  </a:cubicBezTo>
                  <a:cubicBezTo>
                    <a:pt x="159" y="447"/>
                    <a:pt x="160" y="447"/>
                    <a:pt x="161" y="447"/>
                  </a:cubicBezTo>
                  <a:cubicBezTo>
                    <a:pt x="161" y="447"/>
                    <a:pt x="161" y="447"/>
                    <a:pt x="161" y="447"/>
                  </a:cubicBezTo>
                  <a:cubicBezTo>
                    <a:pt x="161" y="447"/>
                    <a:pt x="161" y="447"/>
                    <a:pt x="161" y="447"/>
                  </a:cubicBezTo>
                  <a:cubicBezTo>
                    <a:pt x="161" y="447"/>
                    <a:pt x="161" y="447"/>
                    <a:pt x="161" y="447"/>
                  </a:cubicBezTo>
                  <a:cubicBezTo>
                    <a:pt x="162" y="447"/>
                    <a:pt x="162" y="447"/>
                    <a:pt x="163" y="447"/>
                  </a:cubicBezTo>
                  <a:cubicBezTo>
                    <a:pt x="163" y="447"/>
                    <a:pt x="163" y="447"/>
                    <a:pt x="163" y="447"/>
                  </a:cubicBezTo>
                  <a:cubicBezTo>
                    <a:pt x="163" y="447"/>
                    <a:pt x="163" y="447"/>
                    <a:pt x="163" y="447"/>
                  </a:cubicBezTo>
                  <a:cubicBezTo>
                    <a:pt x="163" y="447"/>
                    <a:pt x="163" y="447"/>
                    <a:pt x="164" y="447"/>
                  </a:cubicBezTo>
                  <a:cubicBezTo>
                    <a:pt x="164" y="447"/>
                    <a:pt x="164" y="447"/>
                    <a:pt x="164" y="447"/>
                  </a:cubicBezTo>
                  <a:cubicBezTo>
                    <a:pt x="164" y="447"/>
                    <a:pt x="164" y="447"/>
                    <a:pt x="164" y="447"/>
                  </a:cubicBezTo>
                  <a:cubicBezTo>
                    <a:pt x="164" y="447"/>
                    <a:pt x="164" y="447"/>
                    <a:pt x="164" y="447"/>
                  </a:cubicBezTo>
                  <a:cubicBezTo>
                    <a:pt x="164" y="447"/>
                    <a:pt x="165" y="446"/>
                    <a:pt x="166" y="446"/>
                  </a:cubicBezTo>
                  <a:cubicBezTo>
                    <a:pt x="166" y="446"/>
                    <a:pt x="166" y="446"/>
                    <a:pt x="166" y="446"/>
                  </a:cubicBezTo>
                  <a:cubicBezTo>
                    <a:pt x="166" y="446"/>
                    <a:pt x="166" y="446"/>
                    <a:pt x="166" y="446"/>
                  </a:cubicBezTo>
                  <a:cubicBezTo>
                    <a:pt x="166" y="446"/>
                    <a:pt x="166" y="446"/>
                    <a:pt x="166" y="446"/>
                  </a:cubicBezTo>
                  <a:cubicBezTo>
                    <a:pt x="166" y="446"/>
                    <a:pt x="167" y="447"/>
                    <a:pt x="167" y="447"/>
                  </a:cubicBezTo>
                  <a:cubicBezTo>
                    <a:pt x="167" y="447"/>
                    <a:pt x="167" y="447"/>
                    <a:pt x="167" y="447"/>
                  </a:cubicBezTo>
                  <a:cubicBezTo>
                    <a:pt x="167" y="447"/>
                    <a:pt x="167" y="447"/>
                    <a:pt x="167" y="447"/>
                  </a:cubicBezTo>
                  <a:cubicBezTo>
                    <a:pt x="167" y="447"/>
                    <a:pt x="167" y="447"/>
                    <a:pt x="167" y="447"/>
                  </a:cubicBezTo>
                  <a:cubicBezTo>
                    <a:pt x="167" y="447"/>
                    <a:pt x="167" y="447"/>
                    <a:pt x="167" y="447"/>
                  </a:cubicBezTo>
                  <a:cubicBezTo>
                    <a:pt x="175" y="452"/>
                    <a:pt x="180" y="460"/>
                    <a:pt x="192" y="460"/>
                  </a:cubicBezTo>
                  <a:cubicBezTo>
                    <a:pt x="199" y="460"/>
                    <a:pt x="206" y="460"/>
                    <a:pt x="214" y="460"/>
                  </a:cubicBezTo>
                  <a:cubicBezTo>
                    <a:pt x="219" y="460"/>
                    <a:pt x="221" y="457"/>
                    <a:pt x="224" y="457"/>
                  </a:cubicBezTo>
                  <a:cubicBezTo>
                    <a:pt x="226" y="457"/>
                    <a:pt x="228" y="465"/>
                    <a:pt x="229" y="469"/>
                  </a:cubicBezTo>
                  <a:cubicBezTo>
                    <a:pt x="236" y="465"/>
                    <a:pt x="238" y="456"/>
                    <a:pt x="252" y="456"/>
                  </a:cubicBezTo>
                  <a:cubicBezTo>
                    <a:pt x="263" y="456"/>
                    <a:pt x="269" y="462"/>
                    <a:pt x="278" y="462"/>
                  </a:cubicBezTo>
                  <a:cubicBezTo>
                    <a:pt x="285" y="462"/>
                    <a:pt x="302" y="447"/>
                    <a:pt x="306" y="445"/>
                  </a:cubicBezTo>
                  <a:cubicBezTo>
                    <a:pt x="309" y="443"/>
                    <a:pt x="310" y="441"/>
                    <a:pt x="312" y="439"/>
                  </a:cubicBezTo>
                  <a:cubicBezTo>
                    <a:pt x="312" y="439"/>
                    <a:pt x="312" y="439"/>
                    <a:pt x="312" y="439"/>
                  </a:cubicBezTo>
                  <a:cubicBezTo>
                    <a:pt x="312" y="439"/>
                    <a:pt x="312" y="439"/>
                    <a:pt x="312" y="439"/>
                  </a:cubicBezTo>
                  <a:cubicBezTo>
                    <a:pt x="313" y="439"/>
                    <a:pt x="313" y="439"/>
                    <a:pt x="313" y="439"/>
                  </a:cubicBezTo>
                  <a:cubicBezTo>
                    <a:pt x="313" y="438"/>
                    <a:pt x="314" y="438"/>
                    <a:pt x="315" y="438"/>
                  </a:cubicBezTo>
                  <a:cubicBezTo>
                    <a:pt x="315" y="438"/>
                    <a:pt x="315" y="438"/>
                    <a:pt x="315" y="438"/>
                  </a:cubicBezTo>
                  <a:cubicBezTo>
                    <a:pt x="315" y="438"/>
                    <a:pt x="315" y="438"/>
                    <a:pt x="315" y="438"/>
                  </a:cubicBezTo>
                  <a:cubicBezTo>
                    <a:pt x="315" y="438"/>
                    <a:pt x="315" y="438"/>
                    <a:pt x="315" y="438"/>
                  </a:cubicBezTo>
                  <a:cubicBezTo>
                    <a:pt x="315" y="438"/>
                    <a:pt x="315" y="438"/>
                    <a:pt x="315" y="438"/>
                  </a:cubicBezTo>
                  <a:cubicBezTo>
                    <a:pt x="315" y="437"/>
                    <a:pt x="316" y="437"/>
                    <a:pt x="317" y="437"/>
                  </a:cubicBezTo>
                  <a:cubicBezTo>
                    <a:pt x="317" y="437"/>
                    <a:pt x="317" y="437"/>
                    <a:pt x="317" y="437"/>
                  </a:cubicBezTo>
                  <a:cubicBezTo>
                    <a:pt x="318" y="437"/>
                    <a:pt x="320" y="438"/>
                    <a:pt x="321" y="438"/>
                  </a:cubicBezTo>
                  <a:cubicBezTo>
                    <a:pt x="323" y="438"/>
                    <a:pt x="325" y="439"/>
                    <a:pt x="327" y="439"/>
                  </a:cubicBezTo>
                  <a:cubicBezTo>
                    <a:pt x="327" y="439"/>
                    <a:pt x="327" y="439"/>
                    <a:pt x="327" y="439"/>
                  </a:cubicBezTo>
                  <a:cubicBezTo>
                    <a:pt x="327" y="439"/>
                    <a:pt x="327" y="439"/>
                    <a:pt x="327" y="439"/>
                  </a:cubicBezTo>
                  <a:cubicBezTo>
                    <a:pt x="328" y="439"/>
                    <a:pt x="329" y="439"/>
                    <a:pt x="330" y="438"/>
                  </a:cubicBezTo>
                  <a:cubicBezTo>
                    <a:pt x="330" y="438"/>
                    <a:pt x="330" y="438"/>
                    <a:pt x="330" y="438"/>
                  </a:cubicBezTo>
                  <a:cubicBezTo>
                    <a:pt x="330" y="438"/>
                    <a:pt x="330" y="438"/>
                    <a:pt x="330" y="438"/>
                  </a:cubicBezTo>
                  <a:cubicBezTo>
                    <a:pt x="330" y="438"/>
                    <a:pt x="330" y="438"/>
                    <a:pt x="330" y="438"/>
                  </a:cubicBezTo>
                  <a:cubicBezTo>
                    <a:pt x="335" y="434"/>
                    <a:pt x="335" y="434"/>
                    <a:pt x="335" y="434"/>
                  </a:cubicBezTo>
                  <a:cubicBezTo>
                    <a:pt x="338" y="434"/>
                    <a:pt x="338" y="434"/>
                    <a:pt x="338" y="434"/>
                  </a:cubicBezTo>
                  <a:cubicBezTo>
                    <a:pt x="342" y="451"/>
                    <a:pt x="353" y="449"/>
                    <a:pt x="366" y="456"/>
                  </a:cubicBezTo>
                  <a:cubicBezTo>
                    <a:pt x="371" y="464"/>
                    <a:pt x="378" y="467"/>
                    <a:pt x="378" y="478"/>
                  </a:cubicBezTo>
                  <a:cubicBezTo>
                    <a:pt x="378" y="478"/>
                    <a:pt x="378" y="478"/>
                    <a:pt x="378" y="478"/>
                  </a:cubicBezTo>
                  <a:cubicBezTo>
                    <a:pt x="378" y="500"/>
                    <a:pt x="365" y="500"/>
                    <a:pt x="365" y="520"/>
                  </a:cubicBezTo>
                  <a:cubicBezTo>
                    <a:pt x="365" y="520"/>
                    <a:pt x="365" y="520"/>
                    <a:pt x="365" y="520"/>
                  </a:cubicBezTo>
                  <a:cubicBezTo>
                    <a:pt x="365" y="521"/>
                    <a:pt x="365" y="525"/>
                    <a:pt x="367" y="525"/>
                  </a:cubicBezTo>
                  <a:cubicBezTo>
                    <a:pt x="371" y="525"/>
                    <a:pt x="374" y="522"/>
                    <a:pt x="378" y="522"/>
                  </a:cubicBezTo>
                  <a:cubicBezTo>
                    <a:pt x="382" y="522"/>
                    <a:pt x="383" y="537"/>
                    <a:pt x="389" y="538"/>
                  </a:cubicBezTo>
                  <a:cubicBezTo>
                    <a:pt x="389" y="549"/>
                    <a:pt x="395" y="560"/>
                    <a:pt x="406" y="560"/>
                  </a:cubicBezTo>
                  <a:cubicBezTo>
                    <a:pt x="410" y="560"/>
                    <a:pt x="411" y="559"/>
                    <a:pt x="414" y="559"/>
                  </a:cubicBezTo>
                  <a:cubicBezTo>
                    <a:pt x="417" y="559"/>
                    <a:pt x="417" y="559"/>
                    <a:pt x="417" y="559"/>
                  </a:cubicBezTo>
                  <a:cubicBezTo>
                    <a:pt x="417" y="564"/>
                    <a:pt x="420" y="565"/>
                    <a:pt x="421" y="565"/>
                  </a:cubicBezTo>
                  <a:cubicBezTo>
                    <a:pt x="422" y="565"/>
                    <a:pt x="423" y="562"/>
                    <a:pt x="423" y="560"/>
                  </a:cubicBezTo>
                  <a:cubicBezTo>
                    <a:pt x="423" y="560"/>
                    <a:pt x="423" y="560"/>
                    <a:pt x="423" y="560"/>
                  </a:cubicBezTo>
                  <a:cubicBezTo>
                    <a:pt x="423" y="555"/>
                    <a:pt x="423" y="552"/>
                    <a:pt x="423" y="547"/>
                  </a:cubicBezTo>
                  <a:cubicBezTo>
                    <a:pt x="423" y="547"/>
                    <a:pt x="423" y="547"/>
                    <a:pt x="423" y="547"/>
                  </a:cubicBezTo>
                  <a:cubicBezTo>
                    <a:pt x="423" y="547"/>
                    <a:pt x="434" y="543"/>
                    <a:pt x="437" y="543"/>
                  </a:cubicBezTo>
                  <a:cubicBezTo>
                    <a:pt x="437" y="543"/>
                    <a:pt x="437" y="543"/>
                    <a:pt x="438" y="543"/>
                  </a:cubicBezTo>
                  <a:cubicBezTo>
                    <a:pt x="454" y="543"/>
                    <a:pt x="454" y="543"/>
                    <a:pt x="454" y="543"/>
                  </a:cubicBezTo>
                  <a:cubicBezTo>
                    <a:pt x="455" y="544"/>
                    <a:pt x="457" y="544"/>
                    <a:pt x="457" y="544"/>
                  </a:cubicBezTo>
                  <a:cubicBezTo>
                    <a:pt x="464" y="544"/>
                    <a:pt x="469" y="536"/>
                    <a:pt x="476" y="536"/>
                  </a:cubicBezTo>
                  <a:cubicBezTo>
                    <a:pt x="484" y="536"/>
                    <a:pt x="489" y="542"/>
                    <a:pt x="498" y="542"/>
                  </a:cubicBezTo>
                  <a:cubicBezTo>
                    <a:pt x="498" y="556"/>
                    <a:pt x="509" y="560"/>
                    <a:pt x="517" y="562"/>
                  </a:cubicBezTo>
                  <a:cubicBezTo>
                    <a:pt x="526" y="567"/>
                    <a:pt x="532" y="564"/>
                    <a:pt x="542" y="568"/>
                  </a:cubicBezTo>
                  <a:cubicBezTo>
                    <a:pt x="542" y="571"/>
                    <a:pt x="540" y="581"/>
                    <a:pt x="545" y="581"/>
                  </a:cubicBezTo>
                  <a:cubicBezTo>
                    <a:pt x="551" y="581"/>
                    <a:pt x="547" y="575"/>
                    <a:pt x="552" y="570"/>
                  </a:cubicBezTo>
                  <a:cubicBezTo>
                    <a:pt x="555" y="567"/>
                    <a:pt x="566" y="565"/>
                    <a:pt x="570" y="563"/>
                  </a:cubicBezTo>
                  <a:cubicBezTo>
                    <a:pt x="580" y="558"/>
                    <a:pt x="590" y="560"/>
                    <a:pt x="596" y="554"/>
                  </a:cubicBezTo>
                  <a:cubicBezTo>
                    <a:pt x="596" y="554"/>
                    <a:pt x="602" y="544"/>
                    <a:pt x="603" y="544"/>
                  </a:cubicBezTo>
                  <a:cubicBezTo>
                    <a:pt x="608" y="544"/>
                    <a:pt x="611" y="548"/>
                    <a:pt x="616" y="548"/>
                  </a:cubicBezTo>
                  <a:cubicBezTo>
                    <a:pt x="640" y="548"/>
                    <a:pt x="646" y="533"/>
                    <a:pt x="661" y="525"/>
                  </a:cubicBezTo>
                  <a:cubicBezTo>
                    <a:pt x="665" y="523"/>
                    <a:pt x="668" y="521"/>
                    <a:pt x="669" y="515"/>
                  </a:cubicBezTo>
                  <a:cubicBezTo>
                    <a:pt x="681" y="515"/>
                    <a:pt x="685" y="496"/>
                    <a:pt x="690" y="486"/>
                  </a:cubicBezTo>
                  <a:cubicBezTo>
                    <a:pt x="693" y="480"/>
                    <a:pt x="707" y="458"/>
                    <a:pt x="715" y="457"/>
                  </a:cubicBezTo>
                  <a:cubicBezTo>
                    <a:pt x="715" y="445"/>
                    <a:pt x="723" y="440"/>
                    <a:pt x="723" y="425"/>
                  </a:cubicBezTo>
                  <a:cubicBezTo>
                    <a:pt x="723" y="402"/>
                    <a:pt x="718" y="394"/>
                    <a:pt x="708" y="379"/>
                  </a:cubicBezTo>
                  <a:cubicBezTo>
                    <a:pt x="707" y="377"/>
                    <a:pt x="707" y="370"/>
                    <a:pt x="702" y="368"/>
                  </a:cubicBezTo>
                  <a:cubicBezTo>
                    <a:pt x="703" y="367"/>
                    <a:pt x="703" y="367"/>
                    <a:pt x="703" y="367"/>
                  </a:cubicBezTo>
                  <a:cubicBezTo>
                    <a:pt x="701" y="367"/>
                    <a:pt x="701" y="367"/>
                    <a:pt x="701" y="367"/>
                  </a:cubicBezTo>
                  <a:cubicBezTo>
                    <a:pt x="701" y="367"/>
                    <a:pt x="701" y="359"/>
                    <a:pt x="701" y="357"/>
                  </a:cubicBezTo>
                  <a:cubicBezTo>
                    <a:pt x="697" y="357"/>
                    <a:pt x="687" y="351"/>
                    <a:pt x="687" y="344"/>
                  </a:cubicBezTo>
                  <a:cubicBezTo>
                    <a:pt x="687" y="338"/>
                    <a:pt x="696" y="337"/>
                    <a:pt x="698" y="331"/>
                  </a:cubicBezTo>
                  <a:cubicBezTo>
                    <a:pt x="703" y="316"/>
                    <a:pt x="725" y="316"/>
                    <a:pt x="736" y="306"/>
                  </a:cubicBezTo>
                  <a:cubicBezTo>
                    <a:pt x="734" y="303"/>
                    <a:pt x="732" y="303"/>
                    <a:pt x="729" y="303"/>
                  </a:cubicBezTo>
                  <a:cubicBezTo>
                    <a:pt x="728" y="303"/>
                    <a:pt x="728" y="303"/>
                    <a:pt x="727" y="303"/>
                  </a:cubicBezTo>
                  <a:cubicBezTo>
                    <a:pt x="726" y="303"/>
                    <a:pt x="725" y="303"/>
                    <a:pt x="724" y="303"/>
                  </a:cubicBezTo>
                  <a:cubicBezTo>
                    <a:pt x="722" y="303"/>
                    <a:pt x="719" y="303"/>
                    <a:pt x="716" y="301"/>
                  </a:cubicBezTo>
                  <a:cubicBezTo>
                    <a:pt x="713" y="299"/>
                    <a:pt x="711" y="295"/>
                    <a:pt x="705" y="295"/>
                  </a:cubicBezTo>
                  <a:cubicBezTo>
                    <a:pt x="700" y="295"/>
                    <a:pt x="700" y="306"/>
                    <a:pt x="697" y="306"/>
                  </a:cubicBezTo>
                  <a:cubicBezTo>
                    <a:pt x="695" y="306"/>
                    <a:pt x="692" y="307"/>
                    <a:pt x="690" y="307"/>
                  </a:cubicBezTo>
                  <a:cubicBezTo>
                    <a:pt x="688" y="307"/>
                    <a:pt x="686" y="307"/>
                    <a:pt x="684" y="305"/>
                  </a:cubicBezTo>
                  <a:cubicBezTo>
                    <a:pt x="677" y="301"/>
                    <a:pt x="679" y="296"/>
                    <a:pt x="673" y="291"/>
                  </a:cubicBezTo>
                  <a:cubicBezTo>
                    <a:pt x="671" y="289"/>
                    <a:pt x="662" y="287"/>
                    <a:pt x="662" y="282"/>
                  </a:cubicBezTo>
                  <a:cubicBezTo>
                    <a:pt x="662" y="271"/>
                    <a:pt x="677" y="275"/>
                    <a:pt x="685" y="269"/>
                  </a:cubicBezTo>
                  <a:cubicBezTo>
                    <a:pt x="691" y="265"/>
                    <a:pt x="703" y="257"/>
                    <a:pt x="707" y="250"/>
                  </a:cubicBezTo>
                  <a:cubicBezTo>
                    <a:pt x="708" y="248"/>
                    <a:pt x="711" y="243"/>
                    <a:pt x="716" y="243"/>
                  </a:cubicBezTo>
                  <a:cubicBezTo>
                    <a:pt x="720" y="243"/>
                    <a:pt x="726" y="250"/>
                    <a:pt x="726" y="253"/>
                  </a:cubicBezTo>
                  <a:cubicBezTo>
                    <a:pt x="726" y="262"/>
                    <a:pt x="716" y="265"/>
                    <a:pt x="716" y="275"/>
                  </a:cubicBezTo>
                  <a:cubicBezTo>
                    <a:pt x="731" y="275"/>
                    <a:pt x="743" y="259"/>
                    <a:pt x="760" y="259"/>
                  </a:cubicBezTo>
                  <a:cubicBezTo>
                    <a:pt x="766" y="259"/>
                    <a:pt x="769" y="265"/>
                    <a:pt x="776" y="265"/>
                  </a:cubicBezTo>
                  <a:cubicBezTo>
                    <a:pt x="774" y="270"/>
                    <a:pt x="776" y="270"/>
                    <a:pt x="776" y="276"/>
                  </a:cubicBezTo>
                  <a:cubicBezTo>
                    <a:pt x="776" y="282"/>
                    <a:pt x="771" y="281"/>
                    <a:pt x="771" y="287"/>
                  </a:cubicBezTo>
                  <a:cubicBezTo>
                    <a:pt x="771" y="290"/>
                    <a:pt x="772" y="296"/>
                    <a:pt x="776" y="296"/>
                  </a:cubicBezTo>
                  <a:cubicBezTo>
                    <a:pt x="778" y="296"/>
                    <a:pt x="780" y="294"/>
                    <a:pt x="783" y="294"/>
                  </a:cubicBezTo>
                  <a:cubicBezTo>
                    <a:pt x="790" y="294"/>
                    <a:pt x="798" y="298"/>
                    <a:pt x="798" y="304"/>
                  </a:cubicBezTo>
                  <a:cubicBezTo>
                    <a:pt x="798" y="308"/>
                    <a:pt x="793" y="311"/>
                    <a:pt x="789" y="311"/>
                  </a:cubicBezTo>
                  <a:cubicBezTo>
                    <a:pt x="789" y="316"/>
                    <a:pt x="789" y="316"/>
                    <a:pt x="789" y="316"/>
                  </a:cubicBezTo>
                  <a:cubicBezTo>
                    <a:pt x="790" y="317"/>
                    <a:pt x="791" y="320"/>
                    <a:pt x="794" y="320"/>
                  </a:cubicBezTo>
                  <a:cubicBezTo>
                    <a:pt x="794" y="323"/>
                    <a:pt x="797" y="326"/>
                    <a:pt x="797" y="329"/>
                  </a:cubicBezTo>
                  <a:cubicBezTo>
                    <a:pt x="797" y="331"/>
                    <a:pt x="792" y="338"/>
                    <a:pt x="792" y="341"/>
                  </a:cubicBezTo>
                  <a:cubicBezTo>
                    <a:pt x="792" y="343"/>
                    <a:pt x="792" y="346"/>
                    <a:pt x="795" y="347"/>
                  </a:cubicBezTo>
                  <a:cubicBezTo>
                    <a:pt x="794" y="349"/>
                    <a:pt x="792" y="351"/>
                    <a:pt x="792" y="353"/>
                  </a:cubicBezTo>
                  <a:cubicBezTo>
                    <a:pt x="800" y="353"/>
                    <a:pt x="800" y="353"/>
                    <a:pt x="800" y="353"/>
                  </a:cubicBezTo>
                  <a:cubicBezTo>
                    <a:pt x="803" y="350"/>
                    <a:pt x="804" y="350"/>
                    <a:pt x="810" y="349"/>
                  </a:cubicBezTo>
                  <a:cubicBezTo>
                    <a:pt x="810" y="344"/>
                    <a:pt x="823" y="343"/>
                    <a:pt x="827" y="342"/>
                  </a:cubicBezTo>
                  <a:cubicBezTo>
                    <a:pt x="834" y="340"/>
                    <a:pt x="837" y="334"/>
                    <a:pt x="837" y="322"/>
                  </a:cubicBezTo>
                  <a:cubicBezTo>
                    <a:pt x="837" y="302"/>
                    <a:pt x="829" y="289"/>
                    <a:pt x="818" y="278"/>
                  </a:cubicBezTo>
                  <a:cubicBezTo>
                    <a:pt x="813" y="273"/>
                    <a:pt x="808" y="268"/>
                    <a:pt x="809" y="259"/>
                  </a:cubicBezTo>
                  <a:cubicBezTo>
                    <a:pt x="815" y="259"/>
                    <a:pt x="820" y="256"/>
                    <a:pt x="825" y="252"/>
                  </a:cubicBezTo>
                  <a:cubicBezTo>
                    <a:pt x="828" y="248"/>
                    <a:pt x="838" y="243"/>
                    <a:pt x="840" y="238"/>
                  </a:cubicBezTo>
                  <a:cubicBezTo>
                    <a:pt x="847" y="224"/>
                    <a:pt x="851" y="216"/>
                    <a:pt x="864" y="206"/>
                  </a:cubicBezTo>
                  <a:cubicBezTo>
                    <a:pt x="864" y="206"/>
                    <a:pt x="873" y="195"/>
                    <a:pt x="873" y="184"/>
                  </a:cubicBezTo>
                  <a:cubicBezTo>
                    <a:pt x="873" y="179"/>
                    <a:pt x="872" y="175"/>
                    <a:pt x="866" y="171"/>
                  </a:cubicBezTo>
                  <a:cubicBezTo>
                    <a:pt x="865" y="171"/>
                    <a:pt x="865" y="170"/>
                    <a:pt x="865" y="169"/>
                  </a:cubicBezTo>
                  <a:cubicBezTo>
                    <a:pt x="865" y="166"/>
                    <a:pt x="882" y="164"/>
                    <a:pt x="893" y="158"/>
                  </a:cubicBezTo>
                  <a:cubicBezTo>
                    <a:pt x="906" y="150"/>
                    <a:pt x="910" y="122"/>
                    <a:pt x="922" y="111"/>
                  </a:cubicBezTo>
                  <a:cubicBezTo>
                    <a:pt x="922" y="111"/>
                    <a:pt x="922" y="111"/>
                    <a:pt x="922" y="111"/>
                  </a:cubicBezTo>
                  <a:cubicBezTo>
                    <a:pt x="922" y="97"/>
                    <a:pt x="922" y="97"/>
                    <a:pt x="922" y="97"/>
                  </a:cubicBezTo>
                  <a:cubicBezTo>
                    <a:pt x="900" y="97"/>
                    <a:pt x="897" y="113"/>
                    <a:pt x="879" y="113"/>
                  </a:cubicBezTo>
                  <a:cubicBezTo>
                    <a:pt x="864" y="113"/>
                    <a:pt x="857" y="94"/>
                    <a:pt x="850" y="87"/>
                  </a:cubicBezTo>
                  <a:cubicBezTo>
                    <a:pt x="841" y="78"/>
                    <a:pt x="818" y="77"/>
                    <a:pt x="811" y="66"/>
                  </a:cubicBezTo>
                  <a:cubicBezTo>
                    <a:pt x="793" y="37"/>
                    <a:pt x="794" y="0"/>
                    <a:pt x="74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96"/>
            <p:cNvSpPr>
              <a:spLocks/>
            </p:cNvSpPr>
            <p:nvPr/>
          </p:nvSpPr>
          <p:spPr bwMode="auto">
            <a:xfrm>
              <a:off x="9781" y="-76"/>
              <a:ext cx="125" cy="54"/>
            </a:xfrm>
            <a:custGeom>
              <a:avLst/>
              <a:gdLst>
                <a:gd name="T0" fmla="*/ 25 w 53"/>
                <a:gd name="T1" fmla="*/ 0 h 23"/>
                <a:gd name="T2" fmla="*/ 0 w 53"/>
                <a:gd name="T3" fmla="*/ 18 h 23"/>
                <a:gd name="T4" fmla="*/ 5 w 53"/>
                <a:gd name="T5" fmla="*/ 23 h 23"/>
                <a:gd name="T6" fmla="*/ 53 w 53"/>
                <a:gd name="T7" fmla="*/ 13 h 23"/>
                <a:gd name="T8" fmla="*/ 25 w 53"/>
                <a:gd name="T9" fmla="*/ 0 h 23"/>
              </a:gdLst>
              <a:ahLst/>
              <a:cxnLst>
                <a:cxn ang="0">
                  <a:pos x="T0" y="T1"/>
                </a:cxn>
                <a:cxn ang="0">
                  <a:pos x="T2" y="T3"/>
                </a:cxn>
                <a:cxn ang="0">
                  <a:pos x="T4" y="T5"/>
                </a:cxn>
                <a:cxn ang="0">
                  <a:pos x="T6" y="T7"/>
                </a:cxn>
                <a:cxn ang="0">
                  <a:pos x="T8" y="T9"/>
                </a:cxn>
              </a:cxnLst>
              <a:rect l="0" t="0" r="r" b="b"/>
              <a:pathLst>
                <a:path w="53" h="23">
                  <a:moveTo>
                    <a:pt x="25" y="0"/>
                  </a:moveTo>
                  <a:cubicBezTo>
                    <a:pt x="16" y="0"/>
                    <a:pt x="0" y="10"/>
                    <a:pt x="0" y="18"/>
                  </a:cubicBezTo>
                  <a:cubicBezTo>
                    <a:pt x="0" y="20"/>
                    <a:pt x="2" y="23"/>
                    <a:pt x="5" y="23"/>
                  </a:cubicBezTo>
                  <a:cubicBezTo>
                    <a:pt x="11" y="23"/>
                    <a:pt x="53" y="20"/>
                    <a:pt x="53" y="13"/>
                  </a:cubicBezTo>
                  <a:cubicBezTo>
                    <a:pt x="53" y="5"/>
                    <a:pt x="33" y="0"/>
                    <a:pt x="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97"/>
            <p:cNvSpPr>
              <a:spLocks/>
            </p:cNvSpPr>
            <p:nvPr/>
          </p:nvSpPr>
          <p:spPr bwMode="auto">
            <a:xfrm>
              <a:off x="9403" y="28"/>
              <a:ext cx="49" cy="28"/>
            </a:xfrm>
            <a:custGeom>
              <a:avLst/>
              <a:gdLst>
                <a:gd name="T0" fmla="*/ 17 w 21"/>
                <a:gd name="T1" fmla="*/ 0 h 12"/>
                <a:gd name="T2" fmla="*/ 0 w 21"/>
                <a:gd name="T3" fmla="*/ 0 h 12"/>
                <a:gd name="T4" fmla="*/ 16 w 21"/>
                <a:gd name="T5" fmla="*/ 12 h 12"/>
                <a:gd name="T6" fmla="*/ 21 w 21"/>
                <a:gd name="T7" fmla="*/ 6 h 12"/>
                <a:gd name="T8" fmla="*/ 17 w 21"/>
                <a:gd name="T9" fmla="*/ 0 h 12"/>
              </a:gdLst>
              <a:ahLst/>
              <a:cxnLst>
                <a:cxn ang="0">
                  <a:pos x="T0" y="T1"/>
                </a:cxn>
                <a:cxn ang="0">
                  <a:pos x="T2" y="T3"/>
                </a:cxn>
                <a:cxn ang="0">
                  <a:pos x="T4" y="T5"/>
                </a:cxn>
                <a:cxn ang="0">
                  <a:pos x="T6" y="T7"/>
                </a:cxn>
                <a:cxn ang="0">
                  <a:pos x="T8" y="T9"/>
                </a:cxn>
              </a:cxnLst>
              <a:rect l="0" t="0" r="r" b="b"/>
              <a:pathLst>
                <a:path w="21" h="12">
                  <a:moveTo>
                    <a:pt x="17" y="0"/>
                  </a:moveTo>
                  <a:cubicBezTo>
                    <a:pt x="0" y="0"/>
                    <a:pt x="0" y="0"/>
                    <a:pt x="0" y="0"/>
                  </a:cubicBezTo>
                  <a:cubicBezTo>
                    <a:pt x="3" y="6"/>
                    <a:pt x="8" y="12"/>
                    <a:pt x="16" y="12"/>
                  </a:cubicBezTo>
                  <a:cubicBezTo>
                    <a:pt x="18" y="12"/>
                    <a:pt x="21" y="9"/>
                    <a:pt x="21" y="6"/>
                  </a:cubicBezTo>
                  <a:cubicBezTo>
                    <a:pt x="21" y="3"/>
                    <a:pt x="18" y="2"/>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98"/>
            <p:cNvSpPr>
              <a:spLocks/>
            </p:cNvSpPr>
            <p:nvPr/>
          </p:nvSpPr>
          <p:spPr bwMode="auto">
            <a:xfrm>
              <a:off x="8242" y="-369"/>
              <a:ext cx="22" cy="28"/>
            </a:xfrm>
            <a:custGeom>
              <a:avLst/>
              <a:gdLst>
                <a:gd name="T0" fmla="*/ 4 w 9"/>
                <a:gd name="T1" fmla="*/ 0 h 12"/>
                <a:gd name="T2" fmla="*/ 0 w 9"/>
                <a:gd name="T3" fmla="*/ 8 h 12"/>
                <a:gd name="T4" fmla="*/ 4 w 9"/>
                <a:gd name="T5" fmla="*/ 12 h 12"/>
                <a:gd name="T6" fmla="*/ 9 w 9"/>
                <a:gd name="T7" fmla="*/ 5 h 12"/>
                <a:gd name="T8" fmla="*/ 9 w 9"/>
                <a:gd name="T9" fmla="*/ 5 h 12"/>
                <a:gd name="T10" fmla="*/ 9 w 9"/>
                <a:gd name="T11" fmla="*/ 5 h 12"/>
                <a:gd name="T12" fmla="*/ 9 w 9"/>
                <a:gd name="T13" fmla="*/ 4 h 12"/>
                <a:gd name="T14" fmla="*/ 8 w 9"/>
                <a:gd name="T15" fmla="*/ 4 h 12"/>
                <a:gd name="T16" fmla="*/ 4 w 9"/>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2">
                  <a:moveTo>
                    <a:pt x="4" y="0"/>
                  </a:moveTo>
                  <a:cubicBezTo>
                    <a:pt x="2" y="3"/>
                    <a:pt x="0" y="5"/>
                    <a:pt x="0" y="8"/>
                  </a:cubicBezTo>
                  <a:cubicBezTo>
                    <a:pt x="0" y="11"/>
                    <a:pt x="2" y="12"/>
                    <a:pt x="4" y="12"/>
                  </a:cubicBezTo>
                  <a:cubicBezTo>
                    <a:pt x="8" y="12"/>
                    <a:pt x="9" y="8"/>
                    <a:pt x="9" y="5"/>
                  </a:cubicBezTo>
                  <a:cubicBezTo>
                    <a:pt x="9" y="5"/>
                    <a:pt x="9" y="5"/>
                    <a:pt x="9" y="5"/>
                  </a:cubicBezTo>
                  <a:cubicBezTo>
                    <a:pt x="9" y="5"/>
                    <a:pt x="9" y="5"/>
                    <a:pt x="9" y="5"/>
                  </a:cubicBezTo>
                  <a:cubicBezTo>
                    <a:pt x="9" y="5"/>
                    <a:pt x="9" y="5"/>
                    <a:pt x="9" y="4"/>
                  </a:cubicBezTo>
                  <a:cubicBezTo>
                    <a:pt x="8" y="4"/>
                    <a:pt x="8" y="4"/>
                    <a:pt x="8" y="4"/>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99"/>
            <p:cNvSpPr>
              <a:spLocks noEditPoints="1"/>
            </p:cNvSpPr>
            <p:nvPr/>
          </p:nvSpPr>
          <p:spPr bwMode="auto">
            <a:xfrm>
              <a:off x="7403" y="-277"/>
              <a:ext cx="57" cy="33"/>
            </a:xfrm>
            <a:custGeom>
              <a:avLst/>
              <a:gdLst>
                <a:gd name="T0" fmla="*/ 24 w 24"/>
                <a:gd name="T1" fmla="*/ 10 h 14"/>
                <a:gd name="T2" fmla="*/ 23 w 24"/>
                <a:gd name="T3" fmla="*/ 11 h 14"/>
                <a:gd name="T4" fmla="*/ 20 w 24"/>
                <a:gd name="T5" fmla="*/ 14 h 14"/>
                <a:gd name="T6" fmla="*/ 24 w 24"/>
                <a:gd name="T7" fmla="*/ 10 h 14"/>
                <a:gd name="T8" fmla="*/ 12 w 24"/>
                <a:gd name="T9" fmla="*/ 0 h 14"/>
                <a:gd name="T10" fmla="*/ 0 w 24"/>
                <a:gd name="T11" fmla="*/ 8 h 14"/>
                <a:gd name="T12" fmla="*/ 12 w 24"/>
                <a:gd name="T13" fmla="*/ 14 h 14"/>
                <a:gd name="T14" fmla="*/ 23 w 24"/>
                <a:gd name="T15" fmla="*/ 11 h 14"/>
                <a:gd name="T16" fmla="*/ 24 w 24"/>
                <a:gd name="T17" fmla="*/ 8 h 14"/>
                <a:gd name="T18" fmla="*/ 12 w 24"/>
                <a:gd name="T1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4">
                  <a:moveTo>
                    <a:pt x="24" y="10"/>
                  </a:moveTo>
                  <a:cubicBezTo>
                    <a:pt x="24" y="10"/>
                    <a:pt x="23" y="11"/>
                    <a:pt x="23" y="11"/>
                  </a:cubicBezTo>
                  <a:cubicBezTo>
                    <a:pt x="22" y="12"/>
                    <a:pt x="21" y="13"/>
                    <a:pt x="20" y="14"/>
                  </a:cubicBezTo>
                  <a:cubicBezTo>
                    <a:pt x="24" y="10"/>
                    <a:pt x="24" y="10"/>
                    <a:pt x="24" y="10"/>
                  </a:cubicBezTo>
                  <a:moveTo>
                    <a:pt x="12" y="0"/>
                  </a:moveTo>
                  <a:cubicBezTo>
                    <a:pt x="7" y="0"/>
                    <a:pt x="0" y="2"/>
                    <a:pt x="0" y="8"/>
                  </a:cubicBezTo>
                  <a:cubicBezTo>
                    <a:pt x="0" y="12"/>
                    <a:pt x="6" y="14"/>
                    <a:pt x="12" y="14"/>
                  </a:cubicBezTo>
                  <a:cubicBezTo>
                    <a:pt x="16" y="14"/>
                    <a:pt x="19" y="13"/>
                    <a:pt x="23" y="11"/>
                  </a:cubicBezTo>
                  <a:cubicBezTo>
                    <a:pt x="23" y="10"/>
                    <a:pt x="24" y="9"/>
                    <a:pt x="24" y="8"/>
                  </a:cubicBezTo>
                  <a:cubicBezTo>
                    <a:pt x="24" y="1"/>
                    <a:pt x="19" y="0"/>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100"/>
            <p:cNvSpPr>
              <a:spLocks/>
            </p:cNvSpPr>
            <p:nvPr/>
          </p:nvSpPr>
          <p:spPr bwMode="auto">
            <a:xfrm>
              <a:off x="6964" y="-639"/>
              <a:ext cx="215" cy="121"/>
            </a:xfrm>
            <a:custGeom>
              <a:avLst/>
              <a:gdLst>
                <a:gd name="T0" fmla="*/ 54 w 91"/>
                <a:gd name="T1" fmla="*/ 0 h 51"/>
                <a:gd name="T2" fmla="*/ 47 w 91"/>
                <a:gd name="T3" fmla="*/ 0 h 51"/>
                <a:gd name="T4" fmla="*/ 9 w 91"/>
                <a:gd name="T5" fmla="*/ 31 h 51"/>
                <a:gd name="T6" fmla="*/ 0 w 91"/>
                <a:gd name="T7" fmla="*/ 43 h 51"/>
                <a:gd name="T8" fmla="*/ 8 w 91"/>
                <a:gd name="T9" fmla="*/ 51 h 51"/>
                <a:gd name="T10" fmla="*/ 36 w 91"/>
                <a:gd name="T11" fmla="*/ 43 h 51"/>
                <a:gd name="T12" fmla="*/ 54 w 91"/>
                <a:gd name="T13" fmla="*/ 40 h 51"/>
                <a:gd name="T14" fmla="*/ 61 w 91"/>
                <a:gd name="T15" fmla="*/ 41 h 51"/>
                <a:gd name="T16" fmla="*/ 91 w 91"/>
                <a:gd name="T17" fmla="*/ 27 h 51"/>
                <a:gd name="T18" fmla="*/ 62 w 91"/>
                <a:gd name="T19" fmla="*/ 6 h 51"/>
                <a:gd name="T20" fmla="*/ 53 w 91"/>
                <a:gd name="T21" fmla="*/ 11 h 51"/>
                <a:gd name="T22" fmla="*/ 54 w 91"/>
                <a:gd name="T2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 h="51">
                  <a:moveTo>
                    <a:pt x="54" y="0"/>
                  </a:moveTo>
                  <a:cubicBezTo>
                    <a:pt x="52" y="0"/>
                    <a:pt x="52" y="0"/>
                    <a:pt x="47" y="0"/>
                  </a:cubicBezTo>
                  <a:cubicBezTo>
                    <a:pt x="26" y="0"/>
                    <a:pt x="21" y="19"/>
                    <a:pt x="9" y="31"/>
                  </a:cubicBezTo>
                  <a:cubicBezTo>
                    <a:pt x="6" y="34"/>
                    <a:pt x="0" y="34"/>
                    <a:pt x="0" y="43"/>
                  </a:cubicBezTo>
                  <a:cubicBezTo>
                    <a:pt x="0" y="48"/>
                    <a:pt x="1" y="51"/>
                    <a:pt x="8" y="51"/>
                  </a:cubicBezTo>
                  <a:cubicBezTo>
                    <a:pt x="36" y="43"/>
                    <a:pt x="36" y="43"/>
                    <a:pt x="36" y="43"/>
                  </a:cubicBezTo>
                  <a:cubicBezTo>
                    <a:pt x="36" y="43"/>
                    <a:pt x="52" y="40"/>
                    <a:pt x="54" y="40"/>
                  </a:cubicBezTo>
                  <a:cubicBezTo>
                    <a:pt x="56" y="40"/>
                    <a:pt x="58" y="41"/>
                    <a:pt x="61" y="41"/>
                  </a:cubicBezTo>
                  <a:cubicBezTo>
                    <a:pt x="73" y="41"/>
                    <a:pt x="91" y="37"/>
                    <a:pt x="91" y="27"/>
                  </a:cubicBezTo>
                  <a:cubicBezTo>
                    <a:pt x="91" y="20"/>
                    <a:pt x="69" y="6"/>
                    <a:pt x="62" y="6"/>
                  </a:cubicBezTo>
                  <a:cubicBezTo>
                    <a:pt x="58" y="6"/>
                    <a:pt x="56" y="10"/>
                    <a:pt x="53" y="11"/>
                  </a:cubicBezTo>
                  <a:cubicBezTo>
                    <a:pt x="57" y="7"/>
                    <a:pt x="54" y="7"/>
                    <a:pt x="5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101"/>
            <p:cNvSpPr>
              <a:spLocks/>
            </p:cNvSpPr>
            <p:nvPr/>
          </p:nvSpPr>
          <p:spPr bwMode="auto">
            <a:xfrm>
              <a:off x="6661" y="-701"/>
              <a:ext cx="83" cy="45"/>
            </a:xfrm>
            <a:custGeom>
              <a:avLst/>
              <a:gdLst>
                <a:gd name="T0" fmla="*/ 14 w 35"/>
                <a:gd name="T1" fmla="*/ 0 h 19"/>
                <a:gd name="T2" fmla="*/ 0 w 35"/>
                <a:gd name="T3" fmla="*/ 5 h 19"/>
                <a:gd name="T4" fmla="*/ 11 w 35"/>
                <a:gd name="T5" fmla="*/ 19 h 19"/>
                <a:gd name="T6" fmla="*/ 35 w 35"/>
                <a:gd name="T7" fmla="*/ 8 h 19"/>
                <a:gd name="T8" fmla="*/ 14 w 35"/>
                <a:gd name="T9" fmla="*/ 0 h 19"/>
              </a:gdLst>
              <a:ahLst/>
              <a:cxnLst>
                <a:cxn ang="0">
                  <a:pos x="T0" y="T1"/>
                </a:cxn>
                <a:cxn ang="0">
                  <a:pos x="T2" y="T3"/>
                </a:cxn>
                <a:cxn ang="0">
                  <a:pos x="T4" y="T5"/>
                </a:cxn>
                <a:cxn ang="0">
                  <a:pos x="T6" y="T7"/>
                </a:cxn>
                <a:cxn ang="0">
                  <a:pos x="T8" y="T9"/>
                </a:cxn>
              </a:cxnLst>
              <a:rect l="0" t="0" r="r" b="b"/>
              <a:pathLst>
                <a:path w="35" h="19">
                  <a:moveTo>
                    <a:pt x="14" y="0"/>
                  </a:moveTo>
                  <a:cubicBezTo>
                    <a:pt x="11" y="0"/>
                    <a:pt x="0" y="0"/>
                    <a:pt x="0" y="5"/>
                  </a:cubicBezTo>
                  <a:cubicBezTo>
                    <a:pt x="0" y="10"/>
                    <a:pt x="7" y="19"/>
                    <a:pt x="11" y="19"/>
                  </a:cubicBezTo>
                  <a:cubicBezTo>
                    <a:pt x="17" y="19"/>
                    <a:pt x="34" y="18"/>
                    <a:pt x="35" y="8"/>
                  </a:cubicBezTo>
                  <a:cubicBezTo>
                    <a:pt x="32" y="7"/>
                    <a:pt x="17" y="0"/>
                    <a:pt x="1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102"/>
            <p:cNvSpPr>
              <a:spLocks/>
            </p:cNvSpPr>
            <p:nvPr/>
          </p:nvSpPr>
          <p:spPr bwMode="auto">
            <a:xfrm>
              <a:off x="6689" y="-793"/>
              <a:ext cx="296" cy="208"/>
            </a:xfrm>
            <a:custGeom>
              <a:avLst/>
              <a:gdLst>
                <a:gd name="T0" fmla="*/ 55 w 125"/>
                <a:gd name="T1" fmla="*/ 0 h 88"/>
                <a:gd name="T2" fmla="*/ 0 w 125"/>
                <a:gd name="T3" fmla="*/ 31 h 88"/>
                <a:gd name="T4" fmla="*/ 38 w 125"/>
                <a:gd name="T5" fmla="*/ 42 h 88"/>
                <a:gd name="T6" fmla="*/ 60 w 125"/>
                <a:gd name="T7" fmla="*/ 43 h 88"/>
                <a:gd name="T8" fmla="*/ 21 w 125"/>
                <a:gd name="T9" fmla="*/ 60 h 88"/>
                <a:gd name="T10" fmla="*/ 49 w 125"/>
                <a:gd name="T11" fmla="*/ 79 h 88"/>
                <a:gd name="T12" fmla="*/ 108 w 125"/>
                <a:gd name="T13" fmla="*/ 88 h 88"/>
                <a:gd name="T14" fmla="*/ 118 w 125"/>
                <a:gd name="T15" fmla="*/ 80 h 88"/>
                <a:gd name="T16" fmla="*/ 111 w 125"/>
                <a:gd name="T17" fmla="*/ 74 h 88"/>
                <a:gd name="T18" fmla="*/ 121 w 125"/>
                <a:gd name="T19" fmla="*/ 67 h 88"/>
                <a:gd name="T20" fmla="*/ 125 w 125"/>
                <a:gd name="T21" fmla="*/ 57 h 88"/>
                <a:gd name="T22" fmla="*/ 108 w 125"/>
                <a:gd name="T23" fmla="*/ 46 h 88"/>
                <a:gd name="T24" fmla="*/ 97 w 125"/>
                <a:gd name="T25" fmla="*/ 46 h 88"/>
                <a:gd name="T26" fmla="*/ 81 w 125"/>
                <a:gd name="T27" fmla="*/ 41 h 88"/>
                <a:gd name="T28" fmla="*/ 75 w 125"/>
                <a:gd name="T29" fmla="*/ 40 h 88"/>
                <a:gd name="T30" fmla="*/ 70 w 125"/>
                <a:gd name="T31" fmla="*/ 41 h 88"/>
                <a:gd name="T32" fmla="*/ 80 w 125"/>
                <a:gd name="T33" fmla="*/ 31 h 88"/>
                <a:gd name="T34" fmla="*/ 80 w 125"/>
                <a:gd name="T35" fmla="*/ 21 h 88"/>
                <a:gd name="T36" fmla="*/ 83 w 125"/>
                <a:gd name="T37" fmla="*/ 21 h 88"/>
                <a:gd name="T38" fmla="*/ 87 w 125"/>
                <a:gd name="T39" fmla="*/ 20 h 88"/>
                <a:gd name="T40" fmla="*/ 55 w 125"/>
                <a:gd name="T4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5" h="88">
                  <a:moveTo>
                    <a:pt x="55" y="0"/>
                  </a:moveTo>
                  <a:cubicBezTo>
                    <a:pt x="30" y="0"/>
                    <a:pt x="22" y="24"/>
                    <a:pt x="0" y="31"/>
                  </a:cubicBezTo>
                  <a:cubicBezTo>
                    <a:pt x="13" y="38"/>
                    <a:pt x="23" y="42"/>
                    <a:pt x="38" y="42"/>
                  </a:cubicBezTo>
                  <a:cubicBezTo>
                    <a:pt x="41" y="42"/>
                    <a:pt x="55" y="43"/>
                    <a:pt x="60" y="43"/>
                  </a:cubicBezTo>
                  <a:cubicBezTo>
                    <a:pt x="43" y="48"/>
                    <a:pt x="38" y="54"/>
                    <a:pt x="21" y="60"/>
                  </a:cubicBezTo>
                  <a:cubicBezTo>
                    <a:pt x="29" y="64"/>
                    <a:pt x="42" y="79"/>
                    <a:pt x="49" y="79"/>
                  </a:cubicBezTo>
                  <a:cubicBezTo>
                    <a:pt x="68" y="79"/>
                    <a:pt x="85" y="88"/>
                    <a:pt x="108" y="88"/>
                  </a:cubicBezTo>
                  <a:cubicBezTo>
                    <a:pt x="113" y="88"/>
                    <a:pt x="118" y="85"/>
                    <a:pt x="118" y="80"/>
                  </a:cubicBezTo>
                  <a:cubicBezTo>
                    <a:pt x="118" y="77"/>
                    <a:pt x="114" y="75"/>
                    <a:pt x="111" y="74"/>
                  </a:cubicBezTo>
                  <a:cubicBezTo>
                    <a:pt x="114" y="73"/>
                    <a:pt x="121" y="72"/>
                    <a:pt x="121" y="67"/>
                  </a:cubicBezTo>
                  <a:cubicBezTo>
                    <a:pt x="121" y="62"/>
                    <a:pt x="120" y="61"/>
                    <a:pt x="125" y="57"/>
                  </a:cubicBezTo>
                  <a:cubicBezTo>
                    <a:pt x="118" y="50"/>
                    <a:pt x="118" y="46"/>
                    <a:pt x="108" y="46"/>
                  </a:cubicBezTo>
                  <a:cubicBezTo>
                    <a:pt x="104" y="46"/>
                    <a:pt x="101" y="46"/>
                    <a:pt x="97" y="46"/>
                  </a:cubicBezTo>
                  <a:cubicBezTo>
                    <a:pt x="91" y="46"/>
                    <a:pt x="88" y="41"/>
                    <a:pt x="81" y="41"/>
                  </a:cubicBezTo>
                  <a:cubicBezTo>
                    <a:pt x="79" y="41"/>
                    <a:pt x="77" y="40"/>
                    <a:pt x="75" y="40"/>
                  </a:cubicBezTo>
                  <a:cubicBezTo>
                    <a:pt x="73" y="40"/>
                    <a:pt x="72" y="40"/>
                    <a:pt x="70" y="41"/>
                  </a:cubicBezTo>
                  <a:cubicBezTo>
                    <a:pt x="75" y="39"/>
                    <a:pt x="80" y="34"/>
                    <a:pt x="80" y="31"/>
                  </a:cubicBezTo>
                  <a:cubicBezTo>
                    <a:pt x="80" y="29"/>
                    <a:pt x="81" y="27"/>
                    <a:pt x="80" y="21"/>
                  </a:cubicBezTo>
                  <a:cubicBezTo>
                    <a:pt x="82" y="21"/>
                    <a:pt x="82" y="21"/>
                    <a:pt x="83" y="21"/>
                  </a:cubicBezTo>
                  <a:cubicBezTo>
                    <a:pt x="83" y="21"/>
                    <a:pt x="84" y="21"/>
                    <a:pt x="87" y="20"/>
                  </a:cubicBezTo>
                  <a:cubicBezTo>
                    <a:pt x="78" y="14"/>
                    <a:pt x="70" y="0"/>
                    <a:pt x="5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103"/>
            <p:cNvSpPr>
              <a:spLocks/>
            </p:cNvSpPr>
            <p:nvPr/>
          </p:nvSpPr>
          <p:spPr bwMode="auto">
            <a:xfrm>
              <a:off x="6817" y="-464"/>
              <a:ext cx="38" cy="26"/>
            </a:xfrm>
            <a:custGeom>
              <a:avLst/>
              <a:gdLst>
                <a:gd name="T0" fmla="*/ 16 w 16"/>
                <a:gd name="T1" fmla="*/ 0 h 11"/>
                <a:gd name="T2" fmla="*/ 8 w 16"/>
                <a:gd name="T3" fmla="*/ 0 h 11"/>
                <a:gd name="T4" fmla="*/ 0 w 16"/>
                <a:gd name="T5" fmla="*/ 6 h 11"/>
                <a:gd name="T6" fmla="*/ 5 w 16"/>
                <a:gd name="T7" fmla="*/ 11 h 11"/>
                <a:gd name="T8" fmla="*/ 16 w 16"/>
                <a:gd name="T9" fmla="*/ 0 h 11"/>
              </a:gdLst>
              <a:ahLst/>
              <a:cxnLst>
                <a:cxn ang="0">
                  <a:pos x="T0" y="T1"/>
                </a:cxn>
                <a:cxn ang="0">
                  <a:pos x="T2" y="T3"/>
                </a:cxn>
                <a:cxn ang="0">
                  <a:pos x="T4" y="T5"/>
                </a:cxn>
                <a:cxn ang="0">
                  <a:pos x="T6" y="T7"/>
                </a:cxn>
                <a:cxn ang="0">
                  <a:pos x="T8" y="T9"/>
                </a:cxn>
              </a:cxnLst>
              <a:rect l="0" t="0" r="r" b="b"/>
              <a:pathLst>
                <a:path w="16" h="11">
                  <a:moveTo>
                    <a:pt x="16" y="0"/>
                  </a:moveTo>
                  <a:cubicBezTo>
                    <a:pt x="8" y="0"/>
                    <a:pt x="8" y="0"/>
                    <a:pt x="8" y="0"/>
                  </a:cubicBezTo>
                  <a:cubicBezTo>
                    <a:pt x="6" y="2"/>
                    <a:pt x="3" y="4"/>
                    <a:pt x="0" y="6"/>
                  </a:cubicBezTo>
                  <a:cubicBezTo>
                    <a:pt x="1" y="8"/>
                    <a:pt x="3" y="11"/>
                    <a:pt x="5" y="11"/>
                  </a:cubicBezTo>
                  <a:cubicBezTo>
                    <a:pt x="12" y="11"/>
                    <a:pt x="15" y="8"/>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104"/>
            <p:cNvSpPr>
              <a:spLocks/>
            </p:cNvSpPr>
            <p:nvPr/>
          </p:nvSpPr>
          <p:spPr bwMode="auto">
            <a:xfrm>
              <a:off x="6630" y="-788"/>
              <a:ext cx="50" cy="12"/>
            </a:xfrm>
            <a:custGeom>
              <a:avLst/>
              <a:gdLst>
                <a:gd name="T0" fmla="*/ 19 w 21"/>
                <a:gd name="T1" fmla="*/ 0 h 5"/>
                <a:gd name="T2" fmla="*/ 0 w 21"/>
                <a:gd name="T3" fmla="*/ 0 h 5"/>
                <a:gd name="T4" fmla="*/ 11 w 21"/>
                <a:gd name="T5" fmla="*/ 5 h 5"/>
                <a:gd name="T6" fmla="*/ 21 w 21"/>
                <a:gd name="T7" fmla="*/ 4 h 5"/>
                <a:gd name="T8" fmla="*/ 19 w 21"/>
                <a:gd name="T9" fmla="*/ 0 h 5"/>
              </a:gdLst>
              <a:ahLst/>
              <a:cxnLst>
                <a:cxn ang="0">
                  <a:pos x="T0" y="T1"/>
                </a:cxn>
                <a:cxn ang="0">
                  <a:pos x="T2" y="T3"/>
                </a:cxn>
                <a:cxn ang="0">
                  <a:pos x="T4" y="T5"/>
                </a:cxn>
                <a:cxn ang="0">
                  <a:pos x="T6" y="T7"/>
                </a:cxn>
                <a:cxn ang="0">
                  <a:pos x="T8" y="T9"/>
                </a:cxn>
              </a:cxnLst>
              <a:rect l="0" t="0" r="r" b="b"/>
              <a:pathLst>
                <a:path w="21" h="5">
                  <a:moveTo>
                    <a:pt x="19" y="0"/>
                  </a:moveTo>
                  <a:cubicBezTo>
                    <a:pt x="0" y="0"/>
                    <a:pt x="0" y="0"/>
                    <a:pt x="0" y="0"/>
                  </a:cubicBezTo>
                  <a:cubicBezTo>
                    <a:pt x="2" y="4"/>
                    <a:pt x="6" y="5"/>
                    <a:pt x="11" y="5"/>
                  </a:cubicBezTo>
                  <a:cubicBezTo>
                    <a:pt x="14" y="5"/>
                    <a:pt x="18" y="5"/>
                    <a:pt x="21" y="4"/>
                  </a:cubicBezTo>
                  <a:cubicBezTo>
                    <a:pt x="19" y="0"/>
                    <a:pt x="19" y="0"/>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105"/>
            <p:cNvSpPr>
              <a:spLocks/>
            </p:cNvSpPr>
            <p:nvPr/>
          </p:nvSpPr>
          <p:spPr bwMode="auto">
            <a:xfrm>
              <a:off x="7219" y="-547"/>
              <a:ext cx="40" cy="19"/>
            </a:xfrm>
            <a:custGeom>
              <a:avLst/>
              <a:gdLst>
                <a:gd name="T0" fmla="*/ 17 w 17"/>
                <a:gd name="T1" fmla="*/ 0 h 8"/>
                <a:gd name="T2" fmla="*/ 13 w 17"/>
                <a:gd name="T3" fmla="*/ 1 h 8"/>
                <a:gd name="T4" fmla="*/ 11 w 17"/>
                <a:gd name="T5" fmla="*/ 1 h 8"/>
                <a:gd name="T6" fmla="*/ 8 w 17"/>
                <a:gd name="T7" fmla="*/ 1 h 8"/>
                <a:gd name="T8" fmla="*/ 0 w 17"/>
                <a:gd name="T9" fmla="*/ 2 h 8"/>
                <a:gd name="T10" fmla="*/ 11 w 17"/>
                <a:gd name="T11" fmla="*/ 8 h 8"/>
                <a:gd name="T12" fmla="*/ 17 w 1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7" y="0"/>
                  </a:moveTo>
                  <a:cubicBezTo>
                    <a:pt x="16" y="1"/>
                    <a:pt x="15" y="1"/>
                    <a:pt x="13" y="1"/>
                  </a:cubicBezTo>
                  <a:cubicBezTo>
                    <a:pt x="13" y="1"/>
                    <a:pt x="12" y="1"/>
                    <a:pt x="11" y="1"/>
                  </a:cubicBezTo>
                  <a:cubicBezTo>
                    <a:pt x="10" y="1"/>
                    <a:pt x="9" y="1"/>
                    <a:pt x="8" y="1"/>
                  </a:cubicBezTo>
                  <a:cubicBezTo>
                    <a:pt x="6" y="1"/>
                    <a:pt x="4" y="1"/>
                    <a:pt x="0" y="2"/>
                  </a:cubicBezTo>
                  <a:cubicBezTo>
                    <a:pt x="2" y="4"/>
                    <a:pt x="4" y="8"/>
                    <a:pt x="11" y="8"/>
                  </a:cubicBezTo>
                  <a:cubicBezTo>
                    <a:pt x="14" y="8"/>
                    <a:pt x="17" y="4"/>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106"/>
            <p:cNvSpPr>
              <a:spLocks noEditPoints="1"/>
            </p:cNvSpPr>
            <p:nvPr/>
          </p:nvSpPr>
          <p:spPr bwMode="auto">
            <a:xfrm>
              <a:off x="5002" y="-757"/>
              <a:ext cx="253" cy="75"/>
            </a:xfrm>
            <a:custGeom>
              <a:avLst/>
              <a:gdLst>
                <a:gd name="T0" fmla="*/ 91 w 107"/>
                <a:gd name="T1" fmla="*/ 16 h 32"/>
                <a:gd name="T2" fmla="*/ 87 w 107"/>
                <a:gd name="T3" fmla="*/ 18 h 32"/>
                <a:gd name="T4" fmla="*/ 87 w 107"/>
                <a:gd name="T5" fmla="*/ 20 h 32"/>
                <a:gd name="T6" fmla="*/ 91 w 107"/>
                <a:gd name="T7" fmla="*/ 16 h 32"/>
                <a:gd name="T8" fmla="*/ 91 w 107"/>
                <a:gd name="T9" fmla="*/ 0 h 32"/>
                <a:gd name="T10" fmla="*/ 71 w 107"/>
                <a:gd name="T11" fmla="*/ 7 h 32"/>
                <a:gd name="T12" fmla="*/ 41 w 107"/>
                <a:gd name="T13" fmla="*/ 0 h 32"/>
                <a:gd name="T14" fmla="*/ 0 w 107"/>
                <a:gd name="T15" fmla="*/ 10 h 32"/>
                <a:gd name="T16" fmla="*/ 11 w 107"/>
                <a:gd name="T17" fmla="*/ 13 h 32"/>
                <a:gd name="T18" fmla="*/ 35 w 107"/>
                <a:gd name="T19" fmla="*/ 6 h 32"/>
                <a:gd name="T20" fmla="*/ 47 w 107"/>
                <a:gd name="T21" fmla="*/ 10 h 32"/>
                <a:gd name="T22" fmla="*/ 39 w 107"/>
                <a:gd name="T23" fmla="*/ 15 h 32"/>
                <a:gd name="T24" fmla="*/ 49 w 107"/>
                <a:gd name="T25" fmla="*/ 16 h 32"/>
                <a:gd name="T26" fmla="*/ 38 w 107"/>
                <a:gd name="T27" fmla="*/ 20 h 32"/>
                <a:gd name="T28" fmla="*/ 53 w 107"/>
                <a:gd name="T29" fmla="*/ 27 h 32"/>
                <a:gd name="T30" fmla="*/ 52 w 107"/>
                <a:gd name="T31" fmla="*/ 27 h 32"/>
                <a:gd name="T32" fmla="*/ 58 w 107"/>
                <a:gd name="T33" fmla="*/ 32 h 32"/>
                <a:gd name="T34" fmla="*/ 58 w 107"/>
                <a:gd name="T35" fmla="*/ 32 h 32"/>
                <a:gd name="T36" fmla="*/ 68 w 107"/>
                <a:gd name="T37" fmla="*/ 20 h 32"/>
                <a:gd name="T38" fmla="*/ 75 w 107"/>
                <a:gd name="T39" fmla="*/ 19 h 32"/>
                <a:gd name="T40" fmla="*/ 79 w 107"/>
                <a:gd name="T41" fmla="*/ 19 h 32"/>
                <a:gd name="T42" fmla="*/ 82 w 107"/>
                <a:gd name="T43" fmla="*/ 19 h 32"/>
                <a:gd name="T44" fmla="*/ 87 w 107"/>
                <a:gd name="T45" fmla="*/ 18 h 32"/>
                <a:gd name="T46" fmla="*/ 87 w 107"/>
                <a:gd name="T47" fmla="*/ 15 h 32"/>
                <a:gd name="T48" fmla="*/ 90 w 107"/>
                <a:gd name="T49" fmla="*/ 16 h 32"/>
                <a:gd name="T50" fmla="*/ 92 w 107"/>
                <a:gd name="T51" fmla="*/ 15 h 32"/>
                <a:gd name="T52" fmla="*/ 107 w 107"/>
                <a:gd name="T53" fmla="*/ 6 h 32"/>
                <a:gd name="T54" fmla="*/ 91 w 107"/>
                <a:gd name="T5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32">
                  <a:moveTo>
                    <a:pt x="91" y="16"/>
                  </a:moveTo>
                  <a:cubicBezTo>
                    <a:pt x="89" y="17"/>
                    <a:pt x="88" y="18"/>
                    <a:pt x="87" y="18"/>
                  </a:cubicBezTo>
                  <a:cubicBezTo>
                    <a:pt x="87" y="20"/>
                    <a:pt x="87" y="20"/>
                    <a:pt x="87" y="20"/>
                  </a:cubicBezTo>
                  <a:cubicBezTo>
                    <a:pt x="91" y="16"/>
                    <a:pt x="91" y="16"/>
                    <a:pt x="91" y="16"/>
                  </a:cubicBezTo>
                  <a:moveTo>
                    <a:pt x="91" y="0"/>
                  </a:moveTo>
                  <a:cubicBezTo>
                    <a:pt x="83" y="0"/>
                    <a:pt x="79" y="7"/>
                    <a:pt x="71" y="7"/>
                  </a:cubicBezTo>
                  <a:cubicBezTo>
                    <a:pt x="61" y="7"/>
                    <a:pt x="54" y="0"/>
                    <a:pt x="41" y="0"/>
                  </a:cubicBezTo>
                  <a:cubicBezTo>
                    <a:pt x="29" y="0"/>
                    <a:pt x="5" y="2"/>
                    <a:pt x="0" y="10"/>
                  </a:cubicBezTo>
                  <a:cubicBezTo>
                    <a:pt x="4" y="11"/>
                    <a:pt x="7" y="13"/>
                    <a:pt x="11" y="13"/>
                  </a:cubicBezTo>
                  <a:cubicBezTo>
                    <a:pt x="19" y="13"/>
                    <a:pt x="29" y="6"/>
                    <a:pt x="35" y="6"/>
                  </a:cubicBezTo>
                  <a:cubicBezTo>
                    <a:pt x="40" y="6"/>
                    <a:pt x="43" y="9"/>
                    <a:pt x="47" y="10"/>
                  </a:cubicBezTo>
                  <a:cubicBezTo>
                    <a:pt x="45" y="13"/>
                    <a:pt x="42" y="14"/>
                    <a:pt x="39" y="15"/>
                  </a:cubicBezTo>
                  <a:cubicBezTo>
                    <a:pt x="42" y="16"/>
                    <a:pt x="44" y="16"/>
                    <a:pt x="49" y="16"/>
                  </a:cubicBezTo>
                  <a:cubicBezTo>
                    <a:pt x="45" y="17"/>
                    <a:pt x="42" y="18"/>
                    <a:pt x="38" y="20"/>
                  </a:cubicBezTo>
                  <a:cubicBezTo>
                    <a:pt x="39" y="25"/>
                    <a:pt x="45" y="27"/>
                    <a:pt x="53" y="27"/>
                  </a:cubicBezTo>
                  <a:cubicBezTo>
                    <a:pt x="52" y="27"/>
                    <a:pt x="52" y="27"/>
                    <a:pt x="52" y="27"/>
                  </a:cubicBezTo>
                  <a:cubicBezTo>
                    <a:pt x="54" y="29"/>
                    <a:pt x="55" y="32"/>
                    <a:pt x="58" y="32"/>
                  </a:cubicBezTo>
                  <a:cubicBezTo>
                    <a:pt x="58" y="32"/>
                    <a:pt x="58" y="32"/>
                    <a:pt x="58" y="32"/>
                  </a:cubicBezTo>
                  <a:cubicBezTo>
                    <a:pt x="63" y="32"/>
                    <a:pt x="64" y="23"/>
                    <a:pt x="68" y="20"/>
                  </a:cubicBezTo>
                  <a:cubicBezTo>
                    <a:pt x="71" y="19"/>
                    <a:pt x="73" y="19"/>
                    <a:pt x="75" y="19"/>
                  </a:cubicBezTo>
                  <a:cubicBezTo>
                    <a:pt x="76" y="19"/>
                    <a:pt x="77" y="19"/>
                    <a:pt x="79" y="19"/>
                  </a:cubicBezTo>
                  <a:cubicBezTo>
                    <a:pt x="80" y="19"/>
                    <a:pt x="81" y="19"/>
                    <a:pt x="82" y="19"/>
                  </a:cubicBezTo>
                  <a:cubicBezTo>
                    <a:pt x="84" y="19"/>
                    <a:pt x="85" y="19"/>
                    <a:pt x="87" y="18"/>
                  </a:cubicBezTo>
                  <a:cubicBezTo>
                    <a:pt x="87" y="15"/>
                    <a:pt x="87" y="15"/>
                    <a:pt x="87" y="15"/>
                  </a:cubicBezTo>
                  <a:cubicBezTo>
                    <a:pt x="88" y="15"/>
                    <a:pt x="89" y="16"/>
                    <a:pt x="90" y="16"/>
                  </a:cubicBezTo>
                  <a:cubicBezTo>
                    <a:pt x="91" y="16"/>
                    <a:pt x="91" y="15"/>
                    <a:pt x="92" y="15"/>
                  </a:cubicBezTo>
                  <a:cubicBezTo>
                    <a:pt x="99" y="10"/>
                    <a:pt x="105" y="15"/>
                    <a:pt x="107" y="6"/>
                  </a:cubicBezTo>
                  <a:cubicBezTo>
                    <a:pt x="103" y="5"/>
                    <a:pt x="97" y="0"/>
                    <a:pt x="9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107"/>
            <p:cNvSpPr>
              <a:spLocks/>
            </p:cNvSpPr>
            <p:nvPr/>
          </p:nvSpPr>
          <p:spPr bwMode="auto">
            <a:xfrm>
              <a:off x="5656" y="-807"/>
              <a:ext cx="88" cy="57"/>
            </a:xfrm>
            <a:custGeom>
              <a:avLst/>
              <a:gdLst>
                <a:gd name="T0" fmla="*/ 30 w 37"/>
                <a:gd name="T1" fmla="*/ 0 h 24"/>
                <a:gd name="T2" fmla="*/ 0 w 37"/>
                <a:gd name="T3" fmla="*/ 16 h 24"/>
                <a:gd name="T4" fmla="*/ 9 w 37"/>
                <a:gd name="T5" fmla="*/ 24 h 24"/>
                <a:gd name="T6" fmla="*/ 37 w 37"/>
                <a:gd name="T7" fmla="*/ 17 h 24"/>
                <a:gd name="T8" fmla="*/ 30 w 37"/>
                <a:gd name="T9" fmla="*/ 0 h 24"/>
              </a:gdLst>
              <a:ahLst/>
              <a:cxnLst>
                <a:cxn ang="0">
                  <a:pos x="T0" y="T1"/>
                </a:cxn>
                <a:cxn ang="0">
                  <a:pos x="T2" y="T3"/>
                </a:cxn>
                <a:cxn ang="0">
                  <a:pos x="T4" y="T5"/>
                </a:cxn>
                <a:cxn ang="0">
                  <a:pos x="T6" y="T7"/>
                </a:cxn>
                <a:cxn ang="0">
                  <a:pos x="T8" y="T9"/>
                </a:cxn>
              </a:cxnLst>
              <a:rect l="0" t="0" r="r" b="b"/>
              <a:pathLst>
                <a:path w="37" h="24">
                  <a:moveTo>
                    <a:pt x="30" y="0"/>
                  </a:moveTo>
                  <a:cubicBezTo>
                    <a:pt x="22" y="0"/>
                    <a:pt x="0" y="9"/>
                    <a:pt x="0" y="16"/>
                  </a:cubicBezTo>
                  <a:cubicBezTo>
                    <a:pt x="0" y="21"/>
                    <a:pt x="3" y="24"/>
                    <a:pt x="9" y="24"/>
                  </a:cubicBezTo>
                  <a:cubicBezTo>
                    <a:pt x="13" y="24"/>
                    <a:pt x="33" y="20"/>
                    <a:pt x="37" y="17"/>
                  </a:cubicBezTo>
                  <a:cubicBezTo>
                    <a:pt x="30" y="0"/>
                    <a:pt x="30"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108"/>
            <p:cNvSpPr>
              <a:spLocks/>
            </p:cNvSpPr>
            <p:nvPr/>
          </p:nvSpPr>
          <p:spPr bwMode="auto">
            <a:xfrm>
              <a:off x="5541" y="-769"/>
              <a:ext cx="94" cy="54"/>
            </a:xfrm>
            <a:custGeom>
              <a:avLst/>
              <a:gdLst>
                <a:gd name="T0" fmla="*/ 28 w 40"/>
                <a:gd name="T1" fmla="*/ 0 h 23"/>
                <a:gd name="T2" fmla="*/ 10 w 40"/>
                <a:gd name="T3" fmla="*/ 0 h 23"/>
                <a:gd name="T4" fmla="*/ 10 w 40"/>
                <a:gd name="T5" fmla="*/ 7 h 23"/>
                <a:gd name="T6" fmla="*/ 0 w 40"/>
                <a:gd name="T7" fmla="*/ 21 h 23"/>
                <a:gd name="T8" fmla="*/ 11 w 40"/>
                <a:gd name="T9" fmla="*/ 23 h 23"/>
                <a:gd name="T10" fmla="*/ 29 w 40"/>
                <a:gd name="T11" fmla="*/ 21 h 23"/>
                <a:gd name="T12" fmla="*/ 26 w 40"/>
                <a:gd name="T13" fmla="*/ 15 h 23"/>
                <a:gd name="T14" fmla="*/ 33 w 40"/>
                <a:gd name="T15" fmla="*/ 15 h 23"/>
                <a:gd name="T16" fmla="*/ 40 w 40"/>
                <a:gd name="T17" fmla="*/ 12 h 23"/>
                <a:gd name="T18" fmla="*/ 40 w 40"/>
                <a:gd name="T19" fmla="*/ 4 h 23"/>
                <a:gd name="T20" fmla="*/ 32 w 40"/>
                <a:gd name="T21" fmla="*/ 5 h 23"/>
                <a:gd name="T22" fmla="*/ 23 w 40"/>
                <a:gd name="T23" fmla="*/ 4 h 23"/>
                <a:gd name="T24" fmla="*/ 28 w 40"/>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23">
                  <a:moveTo>
                    <a:pt x="28" y="0"/>
                  </a:moveTo>
                  <a:cubicBezTo>
                    <a:pt x="10" y="0"/>
                    <a:pt x="10" y="0"/>
                    <a:pt x="10" y="0"/>
                  </a:cubicBezTo>
                  <a:cubicBezTo>
                    <a:pt x="10" y="1"/>
                    <a:pt x="10" y="3"/>
                    <a:pt x="10" y="7"/>
                  </a:cubicBezTo>
                  <a:cubicBezTo>
                    <a:pt x="4" y="9"/>
                    <a:pt x="0" y="13"/>
                    <a:pt x="0" y="21"/>
                  </a:cubicBezTo>
                  <a:cubicBezTo>
                    <a:pt x="0" y="22"/>
                    <a:pt x="5" y="23"/>
                    <a:pt x="11" y="23"/>
                  </a:cubicBezTo>
                  <a:cubicBezTo>
                    <a:pt x="18" y="23"/>
                    <a:pt x="27" y="22"/>
                    <a:pt x="29" y="21"/>
                  </a:cubicBezTo>
                  <a:cubicBezTo>
                    <a:pt x="26" y="15"/>
                    <a:pt x="26" y="15"/>
                    <a:pt x="26" y="15"/>
                  </a:cubicBezTo>
                  <a:cubicBezTo>
                    <a:pt x="29" y="15"/>
                    <a:pt x="31" y="15"/>
                    <a:pt x="33" y="15"/>
                  </a:cubicBezTo>
                  <a:cubicBezTo>
                    <a:pt x="36" y="15"/>
                    <a:pt x="38" y="15"/>
                    <a:pt x="40" y="12"/>
                  </a:cubicBezTo>
                  <a:cubicBezTo>
                    <a:pt x="40" y="10"/>
                    <a:pt x="40" y="9"/>
                    <a:pt x="40" y="4"/>
                  </a:cubicBezTo>
                  <a:cubicBezTo>
                    <a:pt x="37" y="5"/>
                    <a:pt x="35" y="5"/>
                    <a:pt x="32" y="5"/>
                  </a:cubicBezTo>
                  <a:cubicBezTo>
                    <a:pt x="28" y="5"/>
                    <a:pt x="24" y="5"/>
                    <a:pt x="23" y="4"/>
                  </a:cubicBezTo>
                  <a:cubicBezTo>
                    <a:pt x="24" y="4"/>
                    <a:pt x="27" y="3"/>
                    <a:pt x="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109"/>
            <p:cNvSpPr>
              <a:spLocks/>
            </p:cNvSpPr>
            <p:nvPr/>
          </p:nvSpPr>
          <p:spPr bwMode="auto">
            <a:xfrm>
              <a:off x="5415" y="-722"/>
              <a:ext cx="97" cy="33"/>
            </a:xfrm>
            <a:custGeom>
              <a:avLst/>
              <a:gdLst>
                <a:gd name="T0" fmla="*/ 27 w 41"/>
                <a:gd name="T1" fmla="*/ 0 h 14"/>
                <a:gd name="T2" fmla="*/ 0 w 41"/>
                <a:gd name="T3" fmla="*/ 11 h 14"/>
                <a:gd name="T4" fmla="*/ 5 w 41"/>
                <a:gd name="T5" fmla="*/ 14 h 14"/>
                <a:gd name="T6" fmla="*/ 13 w 41"/>
                <a:gd name="T7" fmla="*/ 9 h 14"/>
                <a:gd name="T8" fmla="*/ 24 w 41"/>
                <a:gd name="T9" fmla="*/ 14 h 14"/>
                <a:gd name="T10" fmla="*/ 41 w 41"/>
                <a:gd name="T11" fmla="*/ 7 h 14"/>
                <a:gd name="T12" fmla="*/ 27 w 4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41" h="14">
                  <a:moveTo>
                    <a:pt x="27" y="0"/>
                  </a:moveTo>
                  <a:cubicBezTo>
                    <a:pt x="21" y="0"/>
                    <a:pt x="0" y="3"/>
                    <a:pt x="0" y="11"/>
                  </a:cubicBezTo>
                  <a:cubicBezTo>
                    <a:pt x="0" y="13"/>
                    <a:pt x="3" y="14"/>
                    <a:pt x="5" y="14"/>
                  </a:cubicBezTo>
                  <a:cubicBezTo>
                    <a:pt x="10" y="14"/>
                    <a:pt x="12" y="14"/>
                    <a:pt x="13" y="9"/>
                  </a:cubicBezTo>
                  <a:cubicBezTo>
                    <a:pt x="17" y="9"/>
                    <a:pt x="21" y="14"/>
                    <a:pt x="24" y="14"/>
                  </a:cubicBezTo>
                  <a:cubicBezTo>
                    <a:pt x="31" y="14"/>
                    <a:pt x="31" y="7"/>
                    <a:pt x="41" y="7"/>
                  </a:cubicBezTo>
                  <a:cubicBezTo>
                    <a:pt x="39" y="3"/>
                    <a:pt x="33" y="0"/>
                    <a:pt x="2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110"/>
            <p:cNvSpPr>
              <a:spLocks/>
            </p:cNvSpPr>
            <p:nvPr/>
          </p:nvSpPr>
          <p:spPr bwMode="auto">
            <a:xfrm>
              <a:off x="5359" y="-833"/>
              <a:ext cx="151" cy="102"/>
            </a:xfrm>
            <a:custGeom>
              <a:avLst/>
              <a:gdLst>
                <a:gd name="T0" fmla="*/ 61 w 64"/>
                <a:gd name="T1" fmla="*/ 0 h 43"/>
                <a:gd name="T2" fmla="*/ 52 w 64"/>
                <a:gd name="T3" fmla="*/ 9 h 43"/>
                <a:gd name="T4" fmla="*/ 20 w 64"/>
                <a:gd name="T5" fmla="*/ 19 h 43"/>
                <a:gd name="T6" fmla="*/ 20 w 64"/>
                <a:gd name="T7" fmla="*/ 26 h 43"/>
                <a:gd name="T8" fmla="*/ 24 w 64"/>
                <a:gd name="T9" fmla="*/ 24 h 43"/>
                <a:gd name="T10" fmla="*/ 29 w 64"/>
                <a:gd name="T11" fmla="*/ 27 h 43"/>
                <a:gd name="T12" fmla="*/ 7 w 64"/>
                <a:gd name="T13" fmla="*/ 27 h 43"/>
                <a:gd name="T14" fmla="*/ 0 w 64"/>
                <a:gd name="T15" fmla="*/ 33 h 43"/>
                <a:gd name="T16" fmla="*/ 27 w 64"/>
                <a:gd name="T17" fmla="*/ 43 h 43"/>
                <a:gd name="T18" fmla="*/ 48 w 64"/>
                <a:gd name="T19" fmla="*/ 37 h 43"/>
                <a:gd name="T20" fmla="*/ 55 w 64"/>
                <a:gd name="T21" fmla="*/ 37 h 43"/>
                <a:gd name="T22" fmla="*/ 64 w 64"/>
                <a:gd name="T23" fmla="*/ 35 h 43"/>
                <a:gd name="T24" fmla="*/ 34 w 64"/>
                <a:gd name="T25" fmla="*/ 27 h 43"/>
                <a:gd name="T26" fmla="*/ 58 w 64"/>
                <a:gd name="T27" fmla="*/ 13 h 43"/>
                <a:gd name="T28" fmla="*/ 63 w 64"/>
                <a:gd name="T29" fmla="*/ 6 h 43"/>
                <a:gd name="T30" fmla="*/ 61 w 64"/>
                <a:gd name="T3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43">
                  <a:moveTo>
                    <a:pt x="61" y="0"/>
                  </a:moveTo>
                  <a:cubicBezTo>
                    <a:pt x="56" y="0"/>
                    <a:pt x="53" y="4"/>
                    <a:pt x="52" y="9"/>
                  </a:cubicBezTo>
                  <a:cubicBezTo>
                    <a:pt x="37" y="9"/>
                    <a:pt x="36" y="19"/>
                    <a:pt x="20" y="19"/>
                  </a:cubicBezTo>
                  <a:cubicBezTo>
                    <a:pt x="20" y="26"/>
                    <a:pt x="20" y="26"/>
                    <a:pt x="20" y="26"/>
                  </a:cubicBezTo>
                  <a:cubicBezTo>
                    <a:pt x="22" y="25"/>
                    <a:pt x="23" y="24"/>
                    <a:pt x="24" y="24"/>
                  </a:cubicBezTo>
                  <a:cubicBezTo>
                    <a:pt x="25" y="24"/>
                    <a:pt x="26" y="26"/>
                    <a:pt x="29" y="27"/>
                  </a:cubicBezTo>
                  <a:cubicBezTo>
                    <a:pt x="7" y="27"/>
                    <a:pt x="7" y="27"/>
                    <a:pt x="7" y="27"/>
                  </a:cubicBezTo>
                  <a:cubicBezTo>
                    <a:pt x="5" y="29"/>
                    <a:pt x="4" y="30"/>
                    <a:pt x="0" y="33"/>
                  </a:cubicBezTo>
                  <a:cubicBezTo>
                    <a:pt x="1" y="33"/>
                    <a:pt x="23" y="43"/>
                    <a:pt x="27" y="43"/>
                  </a:cubicBezTo>
                  <a:cubicBezTo>
                    <a:pt x="33" y="43"/>
                    <a:pt x="42" y="37"/>
                    <a:pt x="48" y="37"/>
                  </a:cubicBezTo>
                  <a:cubicBezTo>
                    <a:pt x="50" y="37"/>
                    <a:pt x="53" y="37"/>
                    <a:pt x="55" y="37"/>
                  </a:cubicBezTo>
                  <a:cubicBezTo>
                    <a:pt x="58" y="37"/>
                    <a:pt x="61" y="36"/>
                    <a:pt x="64" y="35"/>
                  </a:cubicBezTo>
                  <a:cubicBezTo>
                    <a:pt x="52" y="30"/>
                    <a:pt x="48" y="29"/>
                    <a:pt x="34" y="27"/>
                  </a:cubicBezTo>
                  <a:cubicBezTo>
                    <a:pt x="39" y="21"/>
                    <a:pt x="49" y="18"/>
                    <a:pt x="58" y="13"/>
                  </a:cubicBezTo>
                  <a:cubicBezTo>
                    <a:pt x="58" y="10"/>
                    <a:pt x="61" y="8"/>
                    <a:pt x="63" y="6"/>
                  </a:cubicBezTo>
                  <a:cubicBezTo>
                    <a:pt x="63" y="4"/>
                    <a:pt x="62" y="0"/>
                    <a:pt x="6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111"/>
            <p:cNvSpPr>
              <a:spLocks/>
            </p:cNvSpPr>
            <p:nvPr/>
          </p:nvSpPr>
          <p:spPr bwMode="auto">
            <a:xfrm>
              <a:off x="3813" y="-684"/>
              <a:ext cx="496" cy="274"/>
            </a:xfrm>
            <a:custGeom>
              <a:avLst/>
              <a:gdLst>
                <a:gd name="T0" fmla="*/ 86 w 210"/>
                <a:gd name="T1" fmla="*/ 0 h 116"/>
                <a:gd name="T2" fmla="*/ 75 w 210"/>
                <a:gd name="T3" fmla="*/ 8 h 116"/>
                <a:gd name="T4" fmla="*/ 82 w 210"/>
                <a:gd name="T5" fmla="*/ 31 h 116"/>
                <a:gd name="T6" fmla="*/ 58 w 210"/>
                <a:gd name="T7" fmla="*/ 8 h 116"/>
                <a:gd name="T8" fmla="*/ 49 w 210"/>
                <a:gd name="T9" fmla="*/ 17 h 116"/>
                <a:gd name="T10" fmla="*/ 51 w 210"/>
                <a:gd name="T11" fmla="*/ 22 h 116"/>
                <a:gd name="T12" fmla="*/ 38 w 210"/>
                <a:gd name="T13" fmla="*/ 16 h 116"/>
                <a:gd name="T14" fmla="*/ 45 w 210"/>
                <a:gd name="T15" fmla="*/ 8 h 116"/>
                <a:gd name="T16" fmla="*/ 18 w 210"/>
                <a:gd name="T17" fmla="*/ 6 h 116"/>
                <a:gd name="T18" fmla="*/ 0 w 210"/>
                <a:gd name="T19" fmla="*/ 19 h 116"/>
                <a:gd name="T20" fmla="*/ 13 w 210"/>
                <a:gd name="T21" fmla="*/ 32 h 116"/>
                <a:gd name="T22" fmla="*/ 17 w 210"/>
                <a:gd name="T23" fmla="*/ 34 h 116"/>
                <a:gd name="T24" fmla="*/ 32 w 210"/>
                <a:gd name="T25" fmla="*/ 51 h 116"/>
                <a:gd name="T26" fmla="*/ 28 w 210"/>
                <a:gd name="T27" fmla="*/ 52 h 116"/>
                <a:gd name="T28" fmla="*/ 45 w 210"/>
                <a:gd name="T29" fmla="*/ 61 h 116"/>
                <a:gd name="T30" fmla="*/ 60 w 210"/>
                <a:gd name="T31" fmla="*/ 47 h 116"/>
                <a:gd name="T32" fmla="*/ 65 w 210"/>
                <a:gd name="T33" fmla="*/ 47 h 116"/>
                <a:gd name="T34" fmla="*/ 73 w 210"/>
                <a:gd name="T35" fmla="*/ 51 h 116"/>
                <a:gd name="T36" fmla="*/ 86 w 210"/>
                <a:gd name="T37" fmla="*/ 51 h 116"/>
                <a:gd name="T38" fmla="*/ 59 w 210"/>
                <a:gd name="T39" fmla="*/ 64 h 116"/>
                <a:gd name="T40" fmla="*/ 45 w 210"/>
                <a:gd name="T41" fmla="*/ 70 h 116"/>
                <a:gd name="T42" fmla="*/ 53 w 210"/>
                <a:gd name="T43" fmla="*/ 78 h 116"/>
                <a:gd name="T44" fmla="*/ 65 w 210"/>
                <a:gd name="T45" fmla="*/ 77 h 116"/>
                <a:gd name="T46" fmla="*/ 88 w 210"/>
                <a:gd name="T47" fmla="*/ 79 h 116"/>
                <a:gd name="T48" fmla="*/ 71 w 210"/>
                <a:gd name="T49" fmla="*/ 83 h 116"/>
                <a:gd name="T50" fmla="*/ 58 w 210"/>
                <a:gd name="T51" fmla="*/ 83 h 116"/>
                <a:gd name="T52" fmla="*/ 51 w 210"/>
                <a:gd name="T53" fmla="*/ 83 h 116"/>
                <a:gd name="T54" fmla="*/ 93 w 210"/>
                <a:gd name="T55" fmla="*/ 116 h 116"/>
                <a:gd name="T56" fmla="*/ 108 w 210"/>
                <a:gd name="T57" fmla="*/ 87 h 116"/>
                <a:gd name="T58" fmla="*/ 116 w 210"/>
                <a:gd name="T59" fmla="*/ 83 h 116"/>
                <a:gd name="T60" fmla="*/ 145 w 210"/>
                <a:gd name="T61" fmla="*/ 46 h 116"/>
                <a:gd name="T62" fmla="*/ 158 w 210"/>
                <a:gd name="T63" fmla="*/ 54 h 116"/>
                <a:gd name="T64" fmla="*/ 150 w 210"/>
                <a:gd name="T65" fmla="*/ 55 h 116"/>
                <a:gd name="T66" fmla="*/ 161 w 210"/>
                <a:gd name="T67" fmla="*/ 70 h 116"/>
                <a:gd name="T68" fmla="*/ 153 w 210"/>
                <a:gd name="T69" fmla="*/ 85 h 116"/>
                <a:gd name="T70" fmla="*/ 177 w 210"/>
                <a:gd name="T71" fmla="*/ 86 h 116"/>
                <a:gd name="T72" fmla="*/ 177 w 210"/>
                <a:gd name="T73" fmla="*/ 95 h 116"/>
                <a:gd name="T74" fmla="*/ 210 w 210"/>
                <a:gd name="T75" fmla="*/ 77 h 116"/>
                <a:gd name="T76" fmla="*/ 190 w 210"/>
                <a:gd name="T77" fmla="*/ 58 h 116"/>
                <a:gd name="T78" fmla="*/ 173 w 210"/>
                <a:gd name="T79" fmla="*/ 58 h 116"/>
                <a:gd name="T80" fmla="*/ 173 w 210"/>
                <a:gd name="T81" fmla="*/ 50 h 116"/>
                <a:gd name="T82" fmla="*/ 168 w 210"/>
                <a:gd name="T83" fmla="*/ 51 h 116"/>
                <a:gd name="T84" fmla="*/ 163 w 210"/>
                <a:gd name="T85" fmla="*/ 50 h 116"/>
                <a:gd name="T86" fmla="*/ 169 w 210"/>
                <a:gd name="T87" fmla="*/ 50 h 116"/>
                <a:gd name="T88" fmla="*/ 126 w 210"/>
                <a:gd name="T89" fmla="*/ 27 h 116"/>
                <a:gd name="T90" fmla="*/ 121 w 210"/>
                <a:gd name="T91" fmla="*/ 27 h 116"/>
                <a:gd name="T92" fmla="*/ 115 w 210"/>
                <a:gd name="T93" fmla="*/ 14 h 116"/>
                <a:gd name="T94" fmla="*/ 105 w 210"/>
                <a:gd name="T95" fmla="*/ 21 h 116"/>
                <a:gd name="T96" fmla="*/ 107 w 210"/>
                <a:gd name="T97" fmla="*/ 11 h 116"/>
                <a:gd name="T98" fmla="*/ 86 w 210"/>
                <a:gd name="T9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0" h="116">
                  <a:moveTo>
                    <a:pt x="86" y="0"/>
                  </a:moveTo>
                  <a:cubicBezTo>
                    <a:pt x="79" y="0"/>
                    <a:pt x="75" y="0"/>
                    <a:pt x="75" y="8"/>
                  </a:cubicBezTo>
                  <a:cubicBezTo>
                    <a:pt x="75" y="18"/>
                    <a:pt x="78" y="23"/>
                    <a:pt x="82" y="31"/>
                  </a:cubicBezTo>
                  <a:cubicBezTo>
                    <a:pt x="68" y="26"/>
                    <a:pt x="72" y="8"/>
                    <a:pt x="58" y="8"/>
                  </a:cubicBezTo>
                  <a:cubicBezTo>
                    <a:pt x="53" y="8"/>
                    <a:pt x="49" y="12"/>
                    <a:pt x="49" y="17"/>
                  </a:cubicBezTo>
                  <a:cubicBezTo>
                    <a:pt x="49" y="19"/>
                    <a:pt x="50" y="21"/>
                    <a:pt x="51" y="22"/>
                  </a:cubicBezTo>
                  <a:cubicBezTo>
                    <a:pt x="47" y="20"/>
                    <a:pt x="43" y="19"/>
                    <a:pt x="38" y="16"/>
                  </a:cubicBezTo>
                  <a:cubicBezTo>
                    <a:pt x="40" y="13"/>
                    <a:pt x="42" y="12"/>
                    <a:pt x="45" y="8"/>
                  </a:cubicBezTo>
                  <a:cubicBezTo>
                    <a:pt x="32" y="6"/>
                    <a:pt x="27" y="6"/>
                    <a:pt x="18" y="6"/>
                  </a:cubicBezTo>
                  <a:cubicBezTo>
                    <a:pt x="13" y="6"/>
                    <a:pt x="2" y="16"/>
                    <a:pt x="0" y="19"/>
                  </a:cubicBezTo>
                  <a:cubicBezTo>
                    <a:pt x="3" y="23"/>
                    <a:pt x="9" y="32"/>
                    <a:pt x="13" y="32"/>
                  </a:cubicBezTo>
                  <a:cubicBezTo>
                    <a:pt x="15" y="32"/>
                    <a:pt x="16" y="33"/>
                    <a:pt x="17" y="34"/>
                  </a:cubicBezTo>
                  <a:cubicBezTo>
                    <a:pt x="15" y="42"/>
                    <a:pt x="23" y="47"/>
                    <a:pt x="32" y="51"/>
                  </a:cubicBezTo>
                  <a:cubicBezTo>
                    <a:pt x="30" y="51"/>
                    <a:pt x="29" y="52"/>
                    <a:pt x="28" y="52"/>
                  </a:cubicBezTo>
                  <a:cubicBezTo>
                    <a:pt x="30" y="58"/>
                    <a:pt x="36" y="61"/>
                    <a:pt x="45" y="61"/>
                  </a:cubicBezTo>
                  <a:cubicBezTo>
                    <a:pt x="56" y="61"/>
                    <a:pt x="56" y="49"/>
                    <a:pt x="60" y="47"/>
                  </a:cubicBezTo>
                  <a:cubicBezTo>
                    <a:pt x="62" y="47"/>
                    <a:pt x="63" y="47"/>
                    <a:pt x="65" y="47"/>
                  </a:cubicBezTo>
                  <a:cubicBezTo>
                    <a:pt x="67" y="48"/>
                    <a:pt x="71" y="51"/>
                    <a:pt x="73" y="51"/>
                  </a:cubicBezTo>
                  <a:cubicBezTo>
                    <a:pt x="75" y="51"/>
                    <a:pt x="79" y="51"/>
                    <a:pt x="86" y="51"/>
                  </a:cubicBezTo>
                  <a:cubicBezTo>
                    <a:pt x="80" y="56"/>
                    <a:pt x="66" y="62"/>
                    <a:pt x="59" y="64"/>
                  </a:cubicBezTo>
                  <a:cubicBezTo>
                    <a:pt x="57" y="65"/>
                    <a:pt x="45" y="65"/>
                    <a:pt x="45" y="70"/>
                  </a:cubicBezTo>
                  <a:cubicBezTo>
                    <a:pt x="45" y="76"/>
                    <a:pt x="48" y="78"/>
                    <a:pt x="53" y="78"/>
                  </a:cubicBezTo>
                  <a:cubicBezTo>
                    <a:pt x="57" y="78"/>
                    <a:pt x="62" y="77"/>
                    <a:pt x="65" y="77"/>
                  </a:cubicBezTo>
                  <a:cubicBezTo>
                    <a:pt x="68" y="77"/>
                    <a:pt x="85" y="77"/>
                    <a:pt x="88" y="79"/>
                  </a:cubicBezTo>
                  <a:cubicBezTo>
                    <a:pt x="82" y="81"/>
                    <a:pt x="76" y="79"/>
                    <a:pt x="71" y="83"/>
                  </a:cubicBezTo>
                  <a:cubicBezTo>
                    <a:pt x="71" y="83"/>
                    <a:pt x="64" y="83"/>
                    <a:pt x="58" y="83"/>
                  </a:cubicBezTo>
                  <a:cubicBezTo>
                    <a:pt x="55" y="83"/>
                    <a:pt x="53" y="83"/>
                    <a:pt x="51" y="83"/>
                  </a:cubicBezTo>
                  <a:cubicBezTo>
                    <a:pt x="51" y="101"/>
                    <a:pt x="80" y="108"/>
                    <a:pt x="93" y="116"/>
                  </a:cubicBezTo>
                  <a:cubicBezTo>
                    <a:pt x="100" y="109"/>
                    <a:pt x="99" y="94"/>
                    <a:pt x="108" y="87"/>
                  </a:cubicBezTo>
                  <a:cubicBezTo>
                    <a:pt x="111" y="85"/>
                    <a:pt x="115" y="86"/>
                    <a:pt x="116" y="83"/>
                  </a:cubicBezTo>
                  <a:cubicBezTo>
                    <a:pt x="121" y="69"/>
                    <a:pt x="127" y="46"/>
                    <a:pt x="145" y="46"/>
                  </a:cubicBezTo>
                  <a:cubicBezTo>
                    <a:pt x="145" y="46"/>
                    <a:pt x="149" y="53"/>
                    <a:pt x="158" y="54"/>
                  </a:cubicBezTo>
                  <a:cubicBezTo>
                    <a:pt x="155" y="54"/>
                    <a:pt x="153" y="54"/>
                    <a:pt x="150" y="55"/>
                  </a:cubicBezTo>
                  <a:cubicBezTo>
                    <a:pt x="152" y="59"/>
                    <a:pt x="157" y="69"/>
                    <a:pt x="161" y="70"/>
                  </a:cubicBezTo>
                  <a:cubicBezTo>
                    <a:pt x="160" y="78"/>
                    <a:pt x="154" y="75"/>
                    <a:pt x="153" y="85"/>
                  </a:cubicBezTo>
                  <a:cubicBezTo>
                    <a:pt x="160" y="85"/>
                    <a:pt x="171" y="85"/>
                    <a:pt x="177" y="86"/>
                  </a:cubicBezTo>
                  <a:cubicBezTo>
                    <a:pt x="176" y="88"/>
                    <a:pt x="176" y="91"/>
                    <a:pt x="177" y="95"/>
                  </a:cubicBezTo>
                  <a:cubicBezTo>
                    <a:pt x="190" y="91"/>
                    <a:pt x="196" y="82"/>
                    <a:pt x="210" y="77"/>
                  </a:cubicBezTo>
                  <a:cubicBezTo>
                    <a:pt x="205" y="70"/>
                    <a:pt x="190" y="74"/>
                    <a:pt x="190" y="58"/>
                  </a:cubicBezTo>
                  <a:cubicBezTo>
                    <a:pt x="183" y="58"/>
                    <a:pt x="181" y="58"/>
                    <a:pt x="173" y="58"/>
                  </a:cubicBezTo>
                  <a:cubicBezTo>
                    <a:pt x="174" y="56"/>
                    <a:pt x="174" y="53"/>
                    <a:pt x="173" y="50"/>
                  </a:cubicBezTo>
                  <a:cubicBezTo>
                    <a:pt x="171" y="50"/>
                    <a:pt x="169" y="51"/>
                    <a:pt x="168" y="51"/>
                  </a:cubicBezTo>
                  <a:cubicBezTo>
                    <a:pt x="166" y="51"/>
                    <a:pt x="165" y="51"/>
                    <a:pt x="163" y="50"/>
                  </a:cubicBezTo>
                  <a:cubicBezTo>
                    <a:pt x="165" y="50"/>
                    <a:pt x="167" y="50"/>
                    <a:pt x="169" y="50"/>
                  </a:cubicBezTo>
                  <a:cubicBezTo>
                    <a:pt x="163" y="43"/>
                    <a:pt x="135" y="27"/>
                    <a:pt x="126" y="27"/>
                  </a:cubicBezTo>
                  <a:cubicBezTo>
                    <a:pt x="125" y="27"/>
                    <a:pt x="123" y="27"/>
                    <a:pt x="121" y="27"/>
                  </a:cubicBezTo>
                  <a:cubicBezTo>
                    <a:pt x="122" y="23"/>
                    <a:pt x="123" y="14"/>
                    <a:pt x="115" y="14"/>
                  </a:cubicBezTo>
                  <a:cubicBezTo>
                    <a:pt x="111" y="14"/>
                    <a:pt x="110" y="19"/>
                    <a:pt x="105" y="21"/>
                  </a:cubicBezTo>
                  <a:cubicBezTo>
                    <a:pt x="105" y="17"/>
                    <a:pt x="107" y="14"/>
                    <a:pt x="107" y="11"/>
                  </a:cubicBezTo>
                  <a:cubicBezTo>
                    <a:pt x="107" y="5"/>
                    <a:pt x="9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112"/>
            <p:cNvSpPr>
              <a:spLocks/>
            </p:cNvSpPr>
            <p:nvPr/>
          </p:nvSpPr>
          <p:spPr bwMode="auto">
            <a:xfrm>
              <a:off x="4073" y="-724"/>
              <a:ext cx="324" cy="116"/>
            </a:xfrm>
            <a:custGeom>
              <a:avLst/>
              <a:gdLst>
                <a:gd name="T0" fmla="*/ 80 w 137"/>
                <a:gd name="T1" fmla="*/ 0 h 49"/>
                <a:gd name="T2" fmla="*/ 73 w 137"/>
                <a:gd name="T3" fmla="*/ 0 h 49"/>
                <a:gd name="T4" fmla="*/ 60 w 137"/>
                <a:gd name="T5" fmla="*/ 12 h 49"/>
                <a:gd name="T6" fmla="*/ 39 w 137"/>
                <a:gd name="T7" fmla="*/ 1 h 49"/>
                <a:gd name="T8" fmla="*/ 24 w 137"/>
                <a:gd name="T9" fmla="*/ 1 h 49"/>
                <a:gd name="T10" fmla="*/ 27 w 137"/>
                <a:gd name="T11" fmla="*/ 6 h 49"/>
                <a:gd name="T12" fmla="*/ 18 w 137"/>
                <a:gd name="T13" fmla="*/ 6 h 49"/>
                <a:gd name="T14" fmla="*/ 18 w 137"/>
                <a:gd name="T15" fmla="*/ 9 h 49"/>
                <a:gd name="T16" fmla="*/ 15 w 137"/>
                <a:gd name="T17" fmla="*/ 10 h 49"/>
                <a:gd name="T18" fmla="*/ 7 w 137"/>
                <a:gd name="T19" fmla="*/ 8 h 49"/>
                <a:gd name="T20" fmla="*/ 0 w 137"/>
                <a:gd name="T21" fmla="*/ 8 h 49"/>
                <a:gd name="T22" fmla="*/ 7 w 137"/>
                <a:gd name="T23" fmla="*/ 20 h 49"/>
                <a:gd name="T24" fmla="*/ 13 w 137"/>
                <a:gd name="T25" fmla="*/ 28 h 49"/>
                <a:gd name="T26" fmla="*/ 26 w 137"/>
                <a:gd name="T27" fmla="*/ 26 h 49"/>
                <a:gd name="T28" fmla="*/ 51 w 137"/>
                <a:gd name="T29" fmla="*/ 28 h 49"/>
                <a:gd name="T30" fmla="*/ 38 w 137"/>
                <a:gd name="T31" fmla="*/ 30 h 49"/>
                <a:gd name="T32" fmla="*/ 27 w 137"/>
                <a:gd name="T33" fmla="*/ 31 h 49"/>
                <a:gd name="T34" fmla="*/ 34 w 137"/>
                <a:gd name="T35" fmla="*/ 39 h 49"/>
                <a:gd name="T36" fmla="*/ 64 w 137"/>
                <a:gd name="T37" fmla="*/ 39 h 49"/>
                <a:gd name="T38" fmla="*/ 82 w 137"/>
                <a:gd name="T39" fmla="*/ 49 h 49"/>
                <a:gd name="T40" fmla="*/ 137 w 137"/>
                <a:gd name="T41" fmla="*/ 22 h 49"/>
                <a:gd name="T42" fmla="*/ 113 w 137"/>
                <a:gd name="T43" fmla="*/ 8 h 49"/>
                <a:gd name="T44" fmla="*/ 96 w 137"/>
                <a:gd name="T45" fmla="*/ 8 h 49"/>
                <a:gd name="T46" fmla="*/ 80 w 137"/>
                <a:gd name="T47" fmla="*/ 13 h 49"/>
                <a:gd name="T48" fmla="*/ 80 w 137"/>
                <a:gd name="T4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7" h="49">
                  <a:moveTo>
                    <a:pt x="80" y="0"/>
                  </a:moveTo>
                  <a:cubicBezTo>
                    <a:pt x="73" y="0"/>
                    <a:pt x="73" y="0"/>
                    <a:pt x="73" y="0"/>
                  </a:cubicBezTo>
                  <a:cubicBezTo>
                    <a:pt x="71" y="2"/>
                    <a:pt x="67" y="12"/>
                    <a:pt x="60" y="12"/>
                  </a:cubicBezTo>
                  <a:cubicBezTo>
                    <a:pt x="58" y="12"/>
                    <a:pt x="42" y="4"/>
                    <a:pt x="39" y="1"/>
                  </a:cubicBezTo>
                  <a:cubicBezTo>
                    <a:pt x="24" y="1"/>
                    <a:pt x="24" y="1"/>
                    <a:pt x="24" y="1"/>
                  </a:cubicBezTo>
                  <a:cubicBezTo>
                    <a:pt x="27" y="6"/>
                    <a:pt x="27" y="6"/>
                    <a:pt x="27" y="6"/>
                  </a:cubicBezTo>
                  <a:cubicBezTo>
                    <a:pt x="18" y="6"/>
                    <a:pt x="18" y="6"/>
                    <a:pt x="18" y="6"/>
                  </a:cubicBezTo>
                  <a:cubicBezTo>
                    <a:pt x="18" y="9"/>
                    <a:pt x="18" y="9"/>
                    <a:pt x="18" y="9"/>
                  </a:cubicBezTo>
                  <a:cubicBezTo>
                    <a:pt x="17" y="10"/>
                    <a:pt x="16" y="10"/>
                    <a:pt x="15" y="10"/>
                  </a:cubicBezTo>
                  <a:cubicBezTo>
                    <a:pt x="12" y="10"/>
                    <a:pt x="10" y="9"/>
                    <a:pt x="7" y="8"/>
                  </a:cubicBezTo>
                  <a:cubicBezTo>
                    <a:pt x="0" y="8"/>
                    <a:pt x="0" y="8"/>
                    <a:pt x="0" y="8"/>
                  </a:cubicBezTo>
                  <a:cubicBezTo>
                    <a:pt x="0" y="13"/>
                    <a:pt x="3" y="17"/>
                    <a:pt x="7" y="20"/>
                  </a:cubicBezTo>
                  <a:cubicBezTo>
                    <a:pt x="7" y="26"/>
                    <a:pt x="9" y="28"/>
                    <a:pt x="13" y="28"/>
                  </a:cubicBezTo>
                  <a:cubicBezTo>
                    <a:pt x="16" y="28"/>
                    <a:pt x="21" y="26"/>
                    <a:pt x="26" y="26"/>
                  </a:cubicBezTo>
                  <a:cubicBezTo>
                    <a:pt x="27" y="26"/>
                    <a:pt x="49" y="28"/>
                    <a:pt x="51" y="28"/>
                  </a:cubicBezTo>
                  <a:cubicBezTo>
                    <a:pt x="48" y="29"/>
                    <a:pt x="42" y="29"/>
                    <a:pt x="38" y="30"/>
                  </a:cubicBezTo>
                  <a:cubicBezTo>
                    <a:pt x="36" y="30"/>
                    <a:pt x="31" y="30"/>
                    <a:pt x="27" y="31"/>
                  </a:cubicBezTo>
                  <a:cubicBezTo>
                    <a:pt x="28" y="35"/>
                    <a:pt x="29" y="38"/>
                    <a:pt x="34" y="39"/>
                  </a:cubicBezTo>
                  <a:cubicBezTo>
                    <a:pt x="64" y="39"/>
                    <a:pt x="64" y="39"/>
                    <a:pt x="64" y="39"/>
                  </a:cubicBezTo>
                  <a:cubicBezTo>
                    <a:pt x="68" y="46"/>
                    <a:pt x="73" y="49"/>
                    <a:pt x="82" y="49"/>
                  </a:cubicBezTo>
                  <a:cubicBezTo>
                    <a:pt x="98" y="49"/>
                    <a:pt x="124" y="30"/>
                    <a:pt x="137" y="22"/>
                  </a:cubicBezTo>
                  <a:cubicBezTo>
                    <a:pt x="134" y="15"/>
                    <a:pt x="124" y="8"/>
                    <a:pt x="113" y="8"/>
                  </a:cubicBezTo>
                  <a:cubicBezTo>
                    <a:pt x="105" y="8"/>
                    <a:pt x="108" y="8"/>
                    <a:pt x="96" y="8"/>
                  </a:cubicBezTo>
                  <a:cubicBezTo>
                    <a:pt x="88" y="8"/>
                    <a:pt x="85" y="13"/>
                    <a:pt x="80" y="13"/>
                  </a:cubicBezTo>
                  <a:cubicBezTo>
                    <a:pt x="79" y="9"/>
                    <a:pt x="80" y="6"/>
                    <a:pt x="8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113"/>
            <p:cNvSpPr>
              <a:spLocks noEditPoints="1"/>
            </p:cNvSpPr>
            <p:nvPr/>
          </p:nvSpPr>
          <p:spPr bwMode="auto">
            <a:xfrm>
              <a:off x="3794" y="-594"/>
              <a:ext cx="61" cy="54"/>
            </a:xfrm>
            <a:custGeom>
              <a:avLst/>
              <a:gdLst>
                <a:gd name="T0" fmla="*/ 8 w 26"/>
                <a:gd name="T1" fmla="*/ 1 h 23"/>
                <a:gd name="T2" fmla="*/ 26 w 26"/>
                <a:gd name="T3" fmla="*/ 23 h 23"/>
                <a:gd name="T4" fmla="*/ 8 w 26"/>
                <a:gd name="T5" fmla="*/ 1 h 23"/>
                <a:gd name="T6" fmla="*/ 8 w 26"/>
                <a:gd name="T7" fmla="*/ 0 h 23"/>
                <a:gd name="T8" fmla="*/ 8 w 26"/>
                <a:gd name="T9" fmla="*/ 1 h 23"/>
                <a:gd name="T10" fmla="*/ 8 w 26"/>
                <a:gd name="T11" fmla="*/ 1 h 23"/>
                <a:gd name="T12" fmla="*/ 8 w 26"/>
                <a:gd name="T13" fmla="*/ 0 h 23"/>
                <a:gd name="T14" fmla="*/ 9 w 26"/>
                <a:gd name="T15" fmla="*/ 0 h 23"/>
                <a:gd name="T16" fmla="*/ 8 w 26"/>
                <a:gd name="T17" fmla="*/ 1 h 23"/>
                <a:gd name="T18" fmla="*/ 9 w 26"/>
                <a:gd name="T19" fmla="*/ 2 h 23"/>
                <a:gd name="T20" fmla="*/ 9 w 26"/>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23">
                  <a:moveTo>
                    <a:pt x="8" y="1"/>
                  </a:moveTo>
                  <a:cubicBezTo>
                    <a:pt x="0" y="6"/>
                    <a:pt x="16" y="20"/>
                    <a:pt x="26" y="23"/>
                  </a:cubicBezTo>
                  <a:cubicBezTo>
                    <a:pt x="22" y="11"/>
                    <a:pt x="15" y="9"/>
                    <a:pt x="8" y="1"/>
                  </a:cubicBezTo>
                  <a:moveTo>
                    <a:pt x="8" y="0"/>
                  </a:moveTo>
                  <a:cubicBezTo>
                    <a:pt x="8" y="0"/>
                    <a:pt x="8" y="0"/>
                    <a:pt x="8" y="1"/>
                  </a:cubicBezTo>
                  <a:cubicBezTo>
                    <a:pt x="8" y="1"/>
                    <a:pt x="8" y="1"/>
                    <a:pt x="8" y="1"/>
                  </a:cubicBezTo>
                  <a:cubicBezTo>
                    <a:pt x="8" y="0"/>
                    <a:pt x="8" y="0"/>
                    <a:pt x="8" y="0"/>
                  </a:cubicBezTo>
                  <a:moveTo>
                    <a:pt x="9" y="0"/>
                  </a:moveTo>
                  <a:cubicBezTo>
                    <a:pt x="9" y="0"/>
                    <a:pt x="9" y="0"/>
                    <a:pt x="8" y="1"/>
                  </a:cubicBezTo>
                  <a:cubicBezTo>
                    <a:pt x="9" y="2"/>
                    <a:pt x="9" y="2"/>
                    <a:pt x="9" y="2"/>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114"/>
            <p:cNvSpPr>
              <a:spLocks/>
            </p:cNvSpPr>
            <p:nvPr/>
          </p:nvSpPr>
          <p:spPr bwMode="auto">
            <a:xfrm>
              <a:off x="3087" y="872"/>
              <a:ext cx="156" cy="187"/>
            </a:xfrm>
            <a:custGeom>
              <a:avLst/>
              <a:gdLst>
                <a:gd name="T0" fmla="*/ 48 w 66"/>
                <a:gd name="T1" fmla="*/ 0 h 79"/>
                <a:gd name="T2" fmla="*/ 39 w 66"/>
                <a:gd name="T3" fmla="*/ 0 h 79"/>
                <a:gd name="T4" fmla="*/ 23 w 66"/>
                <a:gd name="T5" fmla="*/ 10 h 79"/>
                <a:gd name="T6" fmla="*/ 26 w 66"/>
                <a:gd name="T7" fmla="*/ 17 h 79"/>
                <a:gd name="T8" fmla="*/ 11 w 66"/>
                <a:gd name="T9" fmla="*/ 23 h 79"/>
                <a:gd name="T10" fmla="*/ 10 w 66"/>
                <a:gd name="T11" fmla="*/ 22 h 79"/>
                <a:gd name="T12" fmla="*/ 5 w 66"/>
                <a:gd name="T13" fmla="*/ 28 h 79"/>
                <a:gd name="T14" fmla="*/ 15 w 66"/>
                <a:gd name="T15" fmla="*/ 39 h 79"/>
                <a:gd name="T16" fmla="*/ 0 w 66"/>
                <a:gd name="T17" fmla="*/ 66 h 79"/>
                <a:gd name="T18" fmla="*/ 13 w 66"/>
                <a:gd name="T19" fmla="*/ 79 h 79"/>
                <a:gd name="T20" fmla="*/ 23 w 66"/>
                <a:gd name="T21" fmla="*/ 76 h 79"/>
                <a:gd name="T22" fmla="*/ 42 w 66"/>
                <a:gd name="T23" fmla="*/ 65 h 79"/>
                <a:gd name="T24" fmla="*/ 46 w 66"/>
                <a:gd name="T25" fmla="*/ 65 h 79"/>
                <a:gd name="T26" fmla="*/ 56 w 66"/>
                <a:gd name="T27" fmla="*/ 62 h 79"/>
                <a:gd name="T28" fmla="*/ 56 w 66"/>
                <a:gd name="T29" fmla="*/ 47 h 79"/>
                <a:gd name="T30" fmla="*/ 56 w 66"/>
                <a:gd name="T31" fmla="*/ 29 h 79"/>
                <a:gd name="T32" fmla="*/ 66 w 66"/>
                <a:gd name="T33" fmla="*/ 22 h 79"/>
                <a:gd name="T34" fmla="*/ 48 w 66"/>
                <a:gd name="T3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79">
                  <a:moveTo>
                    <a:pt x="48" y="0"/>
                  </a:moveTo>
                  <a:cubicBezTo>
                    <a:pt x="45" y="0"/>
                    <a:pt x="42" y="0"/>
                    <a:pt x="39" y="0"/>
                  </a:cubicBezTo>
                  <a:cubicBezTo>
                    <a:pt x="34" y="0"/>
                    <a:pt x="23" y="6"/>
                    <a:pt x="23" y="10"/>
                  </a:cubicBezTo>
                  <a:cubicBezTo>
                    <a:pt x="23" y="13"/>
                    <a:pt x="24" y="14"/>
                    <a:pt x="26" y="17"/>
                  </a:cubicBezTo>
                  <a:cubicBezTo>
                    <a:pt x="23" y="20"/>
                    <a:pt x="14" y="23"/>
                    <a:pt x="11" y="23"/>
                  </a:cubicBezTo>
                  <a:cubicBezTo>
                    <a:pt x="11" y="23"/>
                    <a:pt x="10" y="22"/>
                    <a:pt x="10" y="22"/>
                  </a:cubicBezTo>
                  <a:cubicBezTo>
                    <a:pt x="8" y="22"/>
                    <a:pt x="5" y="23"/>
                    <a:pt x="5" y="28"/>
                  </a:cubicBezTo>
                  <a:cubicBezTo>
                    <a:pt x="5" y="34"/>
                    <a:pt x="10" y="37"/>
                    <a:pt x="15" y="39"/>
                  </a:cubicBezTo>
                  <a:cubicBezTo>
                    <a:pt x="13" y="52"/>
                    <a:pt x="0" y="53"/>
                    <a:pt x="0" y="66"/>
                  </a:cubicBezTo>
                  <a:cubicBezTo>
                    <a:pt x="0" y="73"/>
                    <a:pt x="7" y="79"/>
                    <a:pt x="13" y="79"/>
                  </a:cubicBezTo>
                  <a:cubicBezTo>
                    <a:pt x="16" y="79"/>
                    <a:pt x="21" y="78"/>
                    <a:pt x="23" y="76"/>
                  </a:cubicBezTo>
                  <a:cubicBezTo>
                    <a:pt x="27" y="74"/>
                    <a:pt x="34" y="65"/>
                    <a:pt x="42" y="65"/>
                  </a:cubicBezTo>
                  <a:cubicBezTo>
                    <a:pt x="43" y="65"/>
                    <a:pt x="45" y="65"/>
                    <a:pt x="46" y="65"/>
                  </a:cubicBezTo>
                  <a:cubicBezTo>
                    <a:pt x="50" y="65"/>
                    <a:pt x="54" y="65"/>
                    <a:pt x="56" y="62"/>
                  </a:cubicBezTo>
                  <a:cubicBezTo>
                    <a:pt x="60" y="58"/>
                    <a:pt x="56" y="52"/>
                    <a:pt x="56" y="47"/>
                  </a:cubicBezTo>
                  <a:cubicBezTo>
                    <a:pt x="56" y="47"/>
                    <a:pt x="56" y="33"/>
                    <a:pt x="56" y="29"/>
                  </a:cubicBezTo>
                  <a:cubicBezTo>
                    <a:pt x="56" y="25"/>
                    <a:pt x="66" y="26"/>
                    <a:pt x="66" y="22"/>
                  </a:cubicBezTo>
                  <a:cubicBezTo>
                    <a:pt x="66" y="13"/>
                    <a:pt x="60" y="0"/>
                    <a:pt x="4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115"/>
            <p:cNvSpPr>
              <a:spLocks/>
            </p:cNvSpPr>
            <p:nvPr/>
          </p:nvSpPr>
          <p:spPr bwMode="auto">
            <a:xfrm>
              <a:off x="3191" y="714"/>
              <a:ext cx="33" cy="28"/>
            </a:xfrm>
            <a:custGeom>
              <a:avLst/>
              <a:gdLst>
                <a:gd name="T0" fmla="*/ 14 w 14"/>
                <a:gd name="T1" fmla="*/ 0 h 12"/>
                <a:gd name="T2" fmla="*/ 0 w 14"/>
                <a:gd name="T3" fmla="*/ 6 h 12"/>
                <a:gd name="T4" fmla="*/ 3 w 14"/>
                <a:gd name="T5" fmla="*/ 12 h 12"/>
                <a:gd name="T6" fmla="*/ 14 w 14"/>
                <a:gd name="T7" fmla="*/ 0 h 12"/>
              </a:gdLst>
              <a:ahLst/>
              <a:cxnLst>
                <a:cxn ang="0">
                  <a:pos x="T0" y="T1"/>
                </a:cxn>
                <a:cxn ang="0">
                  <a:pos x="T2" y="T3"/>
                </a:cxn>
                <a:cxn ang="0">
                  <a:pos x="T4" y="T5"/>
                </a:cxn>
                <a:cxn ang="0">
                  <a:pos x="T6" y="T7"/>
                </a:cxn>
              </a:cxnLst>
              <a:rect l="0" t="0" r="r" b="b"/>
              <a:pathLst>
                <a:path w="14" h="12">
                  <a:moveTo>
                    <a:pt x="14" y="0"/>
                  </a:moveTo>
                  <a:cubicBezTo>
                    <a:pt x="9" y="0"/>
                    <a:pt x="0" y="2"/>
                    <a:pt x="0" y="6"/>
                  </a:cubicBezTo>
                  <a:cubicBezTo>
                    <a:pt x="0" y="8"/>
                    <a:pt x="2" y="12"/>
                    <a:pt x="3" y="12"/>
                  </a:cubicBezTo>
                  <a:cubicBezTo>
                    <a:pt x="9" y="12"/>
                    <a:pt x="14" y="6"/>
                    <a:pt x="1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116"/>
            <p:cNvSpPr>
              <a:spLocks/>
            </p:cNvSpPr>
            <p:nvPr/>
          </p:nvSpPr>
          <p:spPr bwMode="auto">
            <a:xfrm>
              <a:off x="3210" y="697"/>
              <a:ext cx="295" cy="431"/>
            </a:xfrm>
            <a:custGeom>
              <a:avLst/>
              <a:gdLst>
                <a:gd name="T0" fmla="*/ 30 w 125"/>
                <a:gd name="T1" fmla="*/ 0 h 182"/>
                <a:gd name="T2" fmla="*/ 19 w 125"/>
                <a:gd name="T3" fmla="*/ 16 h 182"/>
                <a:gd name="T4" fmla="*/ 14 w 125"/>
                <a:gd name="T5" fmla="*/ 26 h 182"/>
                <a:gd name="T6" fmla="*/ 9 w 125"/>
                <a:gd name="T7" fmla="*/ 24 h 182"/>
                <a:gd name="T8" fmla="*/ 12 w 125"/>
                <a:gd name="T9" fmla="*/ 34 h 182"/>
                <a:gd name="T10" fmla="*/ 9 w 125"/>
                <a:gd name="T11" fmla="*/ 45 h 182"/>
                <a:gd name="T12" fmla="*/ 17 w 125"/>
                <a:gd name="T13" fmla="*/ 54 h 182"/>
                <a:gd name="T14" fmla="*/ 14 w 125"/>
                <a:gd name="T15" fmla="*/ 66 h 182"/>
                <a:gd name="T16" fmla="*/ 19 w 125"/>
                <a:gd name="T17" fmla="*/ 59 h 182"/>
                <a:gd name="T18" fmla="*/ 28 w 125"/>
                <a:gd name="T19" fmla="*/ 71 h 182"/>
                <a:gd name="T20" fmla="*/ 31 w 125"/>
                <a:gd name="T21" fmla="*/ 87 h 182"/>
                <a:gd name="T22" fmla="*/ 48 w 125"/>
                <a:gd name="T23" fmla="*/ 84 h 182"/>
                <a:gd name="T24" fmla="*/ 54 w 125"/>
                <a:gd name="T25" fmla="*/ 98 h 182"/>
                <a:gd name="T26" fmla="*/ 57 w 125"/>
                <a:gd name="T27" fmla="*/ 106 h 182"/>
                <a:gd name="T28" fmla="*/ 37 w 125"/>
                <a:gd name="T29" fmla="*/ 131 h 182"/>
                <a:gd name="T30" fmla="*/ 25 w 125"/>
                <a:gd name="T31" fmla="*/ 150 h 182"/>
                <a:gd name="T32" fmla="*/ 45 w 125"/>
                <a:gd name="T33" fmla="*/ 154 h 182"/>
                <a:gd name="T34" fmla="*/ 56 w 125"/>
                <a:gd name="T35" fmla="*/ 152 h 182"/>
                <a:gd name="T36" fmla="*/ 19 w 125"/>
                <a:gd name="T37" fmla="*/ 178 h 182"/>
                <a:gd name="T38" fmla="*/ 23 w 125"/>
                <a:gd name="T39" fmla="*/ 182 h 182"/>
                <a:gd name="T40" fmla="*/ 38 w 125"/>
                <a:gd name="T41" fmla="*/ 177 h 182"/>
                <a:gd name="T42" fmla="*/ 56 w 125"/>
                <a:gd name="T43" fmla="*/ 172 h 182"/>
                <a:gd name="T44" fmla="*/ 104 w 125"/>
                <a:gd name="T45" fmla="*/ 167 h 182"/>
                <a:gd name="T46" fmla="*/ 119 w 125"/>
                <a:gd name="T47" fmla="*/ 155 h 182"/>
                <a:gd name="T48" fmla="*/ 125 w 125"/>
                <a:gd name="T49" fmla="*/ 132 h 182"/>
                <a:gd name="T50" fmla="*/ 112 w 125"/>
                <a:gd name="T51" fmla="*/ 122 h 182"/>
                <a:gd name="T52" fmla="*/ 110 w 125"/>
                <a:gd name="T53" fmla="*/ 122 h 182"/>
                <a:gd name="T54" fmla="*/ 104 w 125"/>
                <a:gd name="T55" fmla="*/ 122 h 182"/>
                <a:gd name="T56" fmla="*/ 101 w 125"/>
                <a:gd name="T57" fmla="*/ 107 h 182"/>
                <a:gd name="T58" fmla="*/ 64 w 125"/>
                <a:gd name="T59" fmla="*/ 60 h 182"/>
                <a:gd name="T60" fmla="*/ 58 w 125"/>
                <a:gd name="T61" fmla="*/ 60 h 182"/>
                <a:gd name="T62" fmla="*/ 51 w 125"/>
                <a:gd name="T63" fmla="*/ 60 h 182"/>
                <a:gd name="T64" fmla="*/ 70 w 125"/>
                <a:gd name="T65" fmla="*/ 23 h 182"/>
                <a:gd name="T66" fmla="*/ 37 w 125"/>
                <a:gd name="T67" fmla="*/ 19 h 182"/>
                <a:gd name="T68" fmla="*/ 45 w 125"/>
                <a:gd name="T69"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5" h="182">
                  <a:moveTo>
                    <a:pt x="45" y="0"/>
                  </a:moveTo>
                  <a:cubicBezTo>
                    <a:pt x="41" y="0"/>
                    <a:pt x="36" y="0"/>
                    <a:pt x="30" y="0"/>
                  </a:cubicBezTo>
                  <a:cubicBezTo>
                    <a:pt x="27" y="0"/>
                    <a:pt x="21" y="5"/>
                    <a:pt x="21" y="7"/>
                  </a:cubicBezTo>
                  <a:cubicBezTo>
                    <a:pt x="21" y="10"/>
                    <a:pt x="19" y="12"/>
                    <a:pt x="19" y="16"/>
                  </a:cubicBezTo>
                  <a:cubicBezTo>
                    <a:pt x="16" y="16"/>
                    <a:pt x="12" y="18"/>
                    <a:pt x="12" y="23"/>
                  </a:cubicBezTo>
                  <a:cubicBezTo>
                    <a:pt x="12" y="24"/>
                    <a:pt x="13" y="25"/>
                    <a:pt x="14" y="26"/>
                  </a:cubicBezTo>
                  <a:cubicBezTo>
                    <a:pt x="14" y="27"/>
                    <a:pt x="13" y="29"/>
                    <a:pt x="12" y="29"/>
                  </a:cubicBezTo>
                  <a:cubicBezTo>
                    <a:pt x="11" y="29"/>
                    <a:pt x="9" y="27"/>
                    <a:pt x="9" y="24"/>
                  </a:cubicBezTo>
                  <a:cubicBezTo>
                    <a:pt x="0" y="24"/>
                    <a:pt x="0" y="24"/>
                    <a:pt x="0" y="24"/>
                  </a:cubicBezTo>
                  <a:cubicBezTo>
                    <a:pt x="0" y="31"/>
                    <a:pt x="4" y="33"/>
                    <a:pt x="12" y="34"/>
                  </a:cubicBezTo>
                  <a:cubicBezTo>
                    <a:pt x="12" y="38"/>
                    <a:pt x="12" y="38"/>
                    <a:pt x="12" y="38"/>
                  </a:cubicBezTo>
                  <a:cubicBezTo>
                    <a:pt x="12" y="39"/>
                    <a:pt x="9" y="43"/>
                    <a:pt x="9" y="45"/>
                  </a:cubicBezTo>
                  <a:cubicBezTo>
                    <a:pt x="9" y="47"/>
                    <a:pt x="13" y="49"/>
                    <a:pt x="17" y="50"/>
                  </a:cubicBezTo>
                  <a:cubicBezTo>
                    <a:pt x="17" y="54"/>
                    <a:pt x="17" y="54"/>
                    <a:pt x="17" y="54"/>
                  </a:cubicBezTo>
                  <a:cubicBezTo>
                    <a:pt x="15" y="55"/>
                    <a:pt x="14" y="56"/>
                    <a:pt x="14" y="58"/>
                  </a:cubicBezTo>
                  <a:cubicBezTo>
                    <a:pt x="14" y="61"/>
                    <a:pt x="14" y="62"/>
                    <a:pt x="14" y="66"/>
                  </a:cubicBezTo>
                  <a:cubicBezTo>
                    <a:pt x="19" y="66"/>
                    <a:pt x="19" y="66"/>
                    <a:pt x="19" y="66"/>
                  </a:cubicBezTo>
                  <a:cubicBezTo>
                    <a:pt x="18" y="64"/>
                    <a:pt x="16" y="63"/>
                    <a:pt x="19" y="59"/>
                  </a:cubicBezTo>
                  <a:cubicBezTo>
                    <a:pt x="20" y="60"/>
                    <a:pt x="23" y="61"/>
                    <a:pt x="28" y="61"/>
                  </a:cubicBezTo>
                  <a:cubicBezTo>
                    <a:pt x="26" y="65"/>
                    <a:pt x="28" y="66"/>
                    <a:pt x="28" y="71"/>
                  </a:cubicBezTo>
                  <a:cubicBezTo>
                    <a:pt x="28" y="75"/>
                    <a:pt x="22" y="78"/>
                    <a:pt x="22" y="82"/>
                  </a:cubicBezTo>
                  <a:cubicBezTo>
                    <a:pt x="22" y="87"/>
                    <a:pt x="26" y="87"/>
                    <a:pt x="31" y="87"/>
                  </a:cubicBezTo>
                  <a:cubicBezTo>
                    <a:pt x="35" y="87"/>
                    <a:pt x="38" y="84"/>
                    <a:pt x="43" y="84"/>
                  </a:cubicBezTo>
                  <a:cubicBezTo>
                    <a:pt x="45" y="84"/>
                    <a:pt x="46" y="84"/>
                    <a:pt x="48" y="84"/>
                  </a:cubicBezTo>
                  <a:cubicBezTo>
                    <a:pt x="47" y="87"/>
                    <a:pt x="44" y="88"/>
                    <a:pt x="44" y="92"/>
                  </a:cubicBezTo>
                  <a:cubicBezTo>
                    <a:pt x="44" y="96"/>
                    <a:pt x="49" y="98"/>
                    <a:pt x="54" y="98"/>
                  </a:cubicBezTo>
                  <a:cubicBezTo>
                    <a:pt x="55" y="98"/>
                    <a:pt x="56" y="98"/>
                    <a:pt x="57" y="98"/>
                  </a:cubicBezTo>
                  <a:cubicBezTo>
                    <a:pt x="57" y="106"/>
                    <a:pt x="57" y="106"/>
                    <a:pt x="57" y="106"/>
                  </a:cubicBezTo>
                  <a:cubicBezTo>
                    <a:pt x="54" y="111"/>
                    <a:pt x="42" y="116"/>
                    <a:pt x="33" y="116"/>
                  </a:cubicBezTo>
                  <a:cubicBezTo>
                    <a:pt x="33" y="121"/>
                    <a:pt x="37" y="124"/>
                    <a:pt x="37" y="131"/>
                  </a:cubicBezTo>
                  <a:cubicBezTo>
                    <a:pt x="37" y="139"/>
                    <a:pt x="22" y="139"/>
                    <a:pt x="22" y="147"/>
                  </a:cubicBezTo>
                  <a:cubicBezTo>
                    <a:pt x="22" y="148"/>
                    <a:pt x="24" y="150"/>
                    <a:pt x="25" y="150"/>
                  </a:cubicBezTo>
                  <a:cubicBezTo>
                    <a:pt x="28" y="150"/>
                    <a:pt x="27" y="147"/>
                    <a:pt x="30" y="147"/>
                  </a:cubicBezTo>
                  <a:cubicBezTo>
                    <a:pt x="36" y="147"/>
                    <a:pt x="38" y="154"/>
                    <a:pt x="45" y="154"/>
                  </a:cubicBezTo>
                  <a:cubicBezTo>
                    <a:pt x="49" y="154"/>
                    <a:pt x="52" y="151"/>
                    <a:pt x="55" y="148"/>
                  </a:cubicBezTo>
                  <a:cubicBezTo>
                    <a:pt x="55" y="149"/>
                    <a:pt x="56" y="151"/>
                    <a:pt x="56" y="152"/>
                  </a:cubicBezTo>
                  <a:cubicBezTo>
                    <a:pt x="56" y="159"/>
                    <a:pt x="45" y="157"/>
                    <a:pt x="38" y="159"/>
                  </a:cubicBezTo>
                  <a:cubicBezTo>
                    <a:pt x="36" y="159"/>
                    <a:pt x="20" y="176"/>
                    <a:pt x="19" y="178"/>
                  </a:cubicBezTo>
                  <a:cubicBezTo>
                    <a:pt x="19" y="182"/>
                    <a:pt x="19" y="182"/>
                    <a:pt x="19" y="182"/>
                  </a:cubicBezTo>
                  <a:cubicBezTo>
                    <a:pt x="23" y="182"/>
                    <a:pt x="23" y="182"/>
                    <a:pt x="23" y="182"/>
                  </a:cubicBezTo>
                  <a:cubicBezTo>
                    <a:pt x="25" y="179"/>
                    <a:pt x="27" y="177"/>
                    <a:pt x="30" y="177"/>
                  </a:cubicBezTo>
                  <a:cubicBezTo>
                    <a:pt x="38" y="177"/>
                    <a:pt x="38" y="177"/>
                    <a:pt x="38" y="177"/>
                  </a:cubicBezTo>
                  <a:cubicBezTo>
                    <a:pt x="38" y="173"/>
                    <a:pt x="41" y="168"/>
                    <a:pt x="46" y="168"/>
                  </a:cubicBezTo>
                  <a:cubicBezTo>
                    <a:pt x="50" y="168"/>
                    <a:pt x="52" y="172"/>
                    <a:pt x="56" y="172"/>
                  </a:cubicBezTo>
                  <a:cubicBezTo>
                    <a:pt x="64" y="172"/>
                    <a:pt x="78" y="167"/>
                    <a:pt x="83" y="167"/>
                  </a:cubicBezTo>
                  <a:cubicBezTo>
                    <a:pt x="86" y="167"/>
                    <a:pt x="98" y="167"/>
                    <a:pt x="104" y="167"/>
                  </a:cubicBezTo>
                  <a:cubicBezTo>
                    <a:pt x="111" y="167"/>
                    <a:pt x="114" y="164"/>
                    <a:pt x="119" y="159"/>
                  </a:cubicBezTo>
                  <a:cubicBezTo>
                    <a:pt x="119" y="155"/>
                    <a:pt x="119" y="155"/>
                    <a:pt x="119" y="155"/>
                  </a:cubicBezTo>
                  <a:cubicBezTo>
                    <a:pt x="116" y="155"/>
                    <a:pt x="114" y="155"/>
                    <a:pt x="108" y="153"/>
                  </a:cubicBezTo>
                  <a:cubicBezTo>
                    <a:pt x="113" y="146"/>
                    <a:pt x="125" y="141"/>
                    <a:pt x="125" y="132"/>
                  </a:cubicBezTo>
                  <a:cubicBezTo>
                    <a:pt x="125" y="127"/>
                    <a:pt x="121" y="122"/>
                    <a:pt x="114" y="122"/>
                  </a:cubicBezTo>
                  <a:cubicBezTo>
                    <a:pt x="113" y="122"/>
                    <a:pt x="112" y="122"/>
                    <a:pt x="112" y="122"/>
                  </a:cubicBezTo>
                  <a:cubicBezTo>
                    <a:pt x="110" y="122"/>
                    <a:pt x="110" y="122"/>
                    <a:pt x="107" y="124"/>
                  </a:cubicBezTo>
                  <a:cubicBezTo>
                    <a:pt x="110" y="122"/>
                    <a:pt x="110" y="122"/>
                    <a:pt x="110" y="122"/>
                  </a:cubicBezTo>
                  <a:cubicBezTo>
                    <a:pt x="108" y="123"/>
                    <a:pt x="107" y="125"/>
                    <a:pt x="104" y="126"/>
                  </a:cubicBezTo>
                  <a:cubicBezTo>
                    <a:pt x="104" y="122"/>
                    <a:pt x="104" y="122"/>
                    <a:pt x="104" y="122"/>
                  </a:cubicBezTo>
                  <a:cubicBezTo>
                    <a:pt x="105" y="121"/>
                    <a:pt x="106" y="120"/>
                    <a:pt x="106" y="118"/>
                  </a:cubicBezTo>
                  <a:cubicBezTo>
                    <a:pt x="106" y="114"/>
                    <a:pt x="101" y="111"/>
                    <a:pt x="101" y="107"/>
                  </a:cubicBezTo>
                  <a:cubicBezTo>
                    <a:pt x="101" y="94"/>
                    <a:pt x="87" y="91"/>
                    <a:pt x="78" y="82"/>
                  </a:cubicBezTo>
                  <a:cubicBezTo>
                    <a:pt x="72" y="76"/>
                    <a:pt x="74" y="63"/>
                    <a:pt x="64" y="60"/>
                  </a:cubicBezTo>
                  <a:cubicBezTo>
                    <a:pt x="63" y="60"/>
                    <a:pt x="62" y="60"/>
                    <a:pt x="61" y="60"/>
                  </a:cubicBezTo>
                  <a:cubicBezTo>
                    <a:pt x="60" y="60"/>
                    <a:pt x="59" y="60"/>
                    <a:pt x="58" y="60"/>
                  </a:cubicBezTo>
                  <a:cubicBezTo>
                    <a:pt x="57" y="60"/>
                    <a:pt x="57" y="60"/>
                    <a:pt x="56" y="60"/>
                  </a:cubicBezTo>
                  <a:cubicBezTo>
                    <a:pt x="54" y="60"/>
                    <a:pt x="53" y="60"/>
                    <a:pt x="51" y="60"/>
                  </a:cubicBezTo>
                  <a:cubicBezTo>
                    <a:pt x="52" y="58"/>
                    <a:pt x="54" y="56"/>
                    <a:pt x="56" y="55"/>
                  </a:cubicBezTo>
                  <a:cubicBezTo>
                    <a:pt x="56" y="44"/>
                    <a:pt x="72" y="38"/>
                    <a:pt x="70" y="23"/>
                  </a:cubicBezTo>
                  <a:cubicBezTo>
                    <a:pt x="39" y="23"/>
                    <a:pt x="39" y="23"/>
                    <a:pt x="39" y="23"/>
                  </a:cubicBezTo>
                  <a:cubicBezTo>
                    <a:pt x="38" y="22"/>
                    <a:pt x="37" y="21"/>
                    <a:pt x="37" y="19"/>
                  </a:cubicBezTo>
                  <a:cubicBezTo>
                    <a:pt x="39" y="12"/>
                    <a:pt x="50" y="13"/>
                    <a:pt x="50" y="5"/>
                  </a:cubicBezTo>
                  <a:cubicBezTo>
                    <a:pt x="50" y="4"/>
                    <a:pt x="47" y="0"/>
                    <a:pt x="4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117"/>
            <p:cNvSpPr>
              <a:spLocks/>
            </p:cNvSpPr>
            <p:nvPr/>
          </p:nvSpPr>
          <p:spPr bwMode="auto">
            <a:xfrm>
              <a:off x="3274" y="920"/>
              <a:ext cx="14" cy="14"/>
            </a:xfrm>
            <a:custGeom>
              <a:avLst/>
              <a:gdLst>
                <a:gd name="T0" fmla="*/ 6 w 6"/>
                <a:gd name="T1" fmla="*/ 0 h 6"/>
                <a:gd name="T2" fmla="*/ 3 w 6"/>
                <a:gd name="T3" fmla="*/ 0 h 6"/>
                <a:gd name="T4" fmla="*/ 0 w 6"/>
                <a:gd name="T5" fmla="*/ 6 h 6"/>
                <a:gd name="T6" fmla="*/ 5 w 6"/>
                <a:gd name="T7" fmla="*/ 6 h 6"/>
                <a:gd name="T8" fmla="*/ 6 w 6"/>
                <a:gd name="T9" fmla="*/ 0 h 6"/>
              </a:gdLst>
              <a:ahLst/>
              <a:cxnLst>
                <a:cxn ang="0">
                  <a:pos x="T0" y="T1"/>
                </a:cxn>
                <a:cxn ang="0">
                  <a:pos x="T2" y="T3"/>
                </a:cxn>
                <a:cxn ang="0">
                  <a:pos x="T4" y="T5"/>
                </a:cxn>
                <a:cxn ang="0">
                  <a:pos x="T6" y="T7"/>
                </a:cxn>
                <a:cxn ang="0">
                  <a:pos x="T8" y="T9"/>
                </a:cxn>
              </a:cxnLst>
              <a:rect l="0" t="0" r="r" b="b"/>
              <a:pathLst>
                <a:path w="6" h="6">
                  <a:moveTo>
                    <a:pt x="6" y="0"/>
                  </a:moveTo>
                  <a:cubicBezTo>
                    <a:pt x="5" y="0"/>
                    <a:pt x="4" y="0"/>
                    <a:pt x="3" y="0"/>
                  </a:cubicBezTo>
                  <a:cubicBezTo>
                    <a:pt x="0" y="2"/>
                    <a:pt x="0" y="4"/>
                    <a:pt x="0" y="6"/>
                  </a:cubicBezTo>
                  <a:cubicBezTo>
                    <a:pt x="3" y="6"/>
                    <a:pt x="4" y="6"/>
                    <a:pt x="5" y="6"/>
                  </a:cubicBezTo>
                  <a:cubicBezTo>
                    <a:pt x="5" y="4"/>
                    <a:pt x="6" y="2"/>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118"/>
            <p:cNvSpPr>
              <a:spLocks/>
            </p:cNvSpPr>
            <p:nvPr/>
          </p:nvSpPr>
          <p:spPr bwMode="auto">
            <a:xfrm>
              <a:off x="2600" y="260"/>
              <a:ext cx="362" cy="163"/>
            </a:xfrm>
            <a:custGeom>
              <a:avLst/>
              <a:gdLst>
                <a:gd name="T0" fmla="*/ 24 w 153"/>
                <a:gd name="T1" fmla="*/ 0 h 69"/>
                <a:gd name="T2" fmla="*/ 20 w 153"/>
                <a:gd name="T3" fmla="*/ 0 h 69"/>
                <a:gd name="T4" fmla="*/ 10 w 153"/>
                <a:gd name="T5" fmla="*/ 6 h 69"/>
                <a:gd name="T6" fmla="*/ 10 w 153"/>
                <a:gd name="T7" fmla="*/ 10 h 69"/>
                <a:gd name="T8" fmla="*/ 4 w 153"/>
                <a:gd name="T9" fmla="*/ 8 h 69"/>
                <a:gd name="T10" fmla="*/ 0 w 153"/>
                <a:gd name="T11" fmla="*/ 9 h 69"/>
                <a:gd name="T12" fmla="*/ 26 w 153"/>
                <a:gd name="T13" fmla="*/ 21 h 69"/>
                <a:gd name="T14" fmla="*/ 29 w 153"/>
                <a:gd name="T15" fmla="*/ 25 h 69"/>
                <a:gd name="T16" fmla="*/ 1 w 153"/>
                <a:gd name="T17" fmla="*/ 30 h 69"/>
                <a:gd name="T18" fmla="*/ 8 w 153"/>
                <a:gd name="T19" fmla="*/ 32 h 69"/>
                <a:gd name="T20" fmla="*/ 13 w 153"/>
                <a:gd name="T21" fmla="*/ 32 h 69"/>
                <a:gd name="T22" fmla="*/ 19 w 153"/>
                <a:gd name="T23" fmla="*/ 31 h 69"/>
                <a:gd name="T24" fmla="*/ 24 w 153"/>
                <a:gd name="T25" fmla="*/ 32 h 69"/>
                <a:gd name="T26" fmla="*/ 21 w 153"/>
                <a:gd name="T27" fmla="*/ 48 h 69"/>
                <a:gd name="T28" fmla="*/ 16 w 153"/>
                <a:gd name="T29" fmla="*/ 50 h 69"/>
                <a:gd name="T30" fmla="*/ 40 w 153"/>
                <a:gd name="T31" fmla="*/ 60 h 69"/>
                <a:gd name="T32" fmla="*/ 87 w 153"/>
                <a:gd name="T33" fmla="*/ 69 h 69"/>
                <a:gd name="T34" fmla="*/ 128 w 153"/>
                <a:gd name="T35" fmla="*/ 56 h 69"/>
                <a:gd name="T36" fmla="*/ 152 w 153"/>
                <a:gd name="T37" fmla="*/ 37 h 69"/>
                <a:gd name="T38" fmla="*/ 153 w 153"/>
                <a:gd name="T39" fmla="*/ 36 h 69"/>
                <a:gd name="T40" fmla="*/ 133 w 153"/>
                <a:gd name="T41" fmla="*/ 10 h 69"/>
                <a:gd name="T42" fmla="*/ 136 w 153"/>
                <a:gd name="T43" fmla="*/ 5 h 69"/>
                <a:gd name="T44" fmla="*/ 124 w 153"/>
                <a:gd name="T45" fmla="*/ 8 h 69"/>
                <a:gd name="T46" fmla="*/ 114 w 153"/>
                <a:gd name="T47" fmla="*/ 1 h 69"/>
                <a:gd name="T48" fmla="*/ 112 w 153"/>
                <a:gd name="T49" fmla="*/ 2 h 69"/>
                <a:gd name="T50" fmla="*/ 108 w 153"/>
                <a:gd name="T51" fmla="*/ 1 h 69"/>
                <a:gd name="T52" fmla="*/ 106 w 153"/>
                <a:gd name="T53" fmla="*/ 9 h 69"/>
                <a:gd name="T54" fmla="*/ 102 w 153"/>
                <a:gd name="T55" fmla="*/ 7 h 69"/>
                <a:gd name="T56" fmla="*/ 88 w 153"/>
                <a:gd name="T57" fmla="*/ 10 h 69"/>
                <a:gd name="T58" fmla="*/ 71 w 153"/>
                <a:gd name="T59" fmla="*/ 9 h 69"/>
                <a:gd name="T60" fmla="*/ 71 w 153"/>
                <a:gd name="T61" fmla="*/ 14 h 69"/>
                <a:gd name="T62" fmla="*/ 64 w 153"/>
                <a:gd name="T63" fmla="*/ 10 h 69"/>
                <a:gd name="T64" fmla="*/ 51 w 153"/>
                <a:gd name="T65" fmla="*/ 13 h 69"/>
                <a:gd name="T66" fmla="*/ 44 w 153"/>
                <a:gd name="T67" fmla="*/ 9 h 69"/>
                <a:gd name="T68" fmla="*/ 44 w 153"/>
                <a:gd name="T69" fmla="*/ 15 h 69"/>
                <a:gd name="T70" fmla="*/ 35 w 153"/>
                <a:gd name="T71" fmla="*/ 19 h 69"/>
                <a:gd name="T72" fmla="*/ 27 w 153"/>
                <a:gd name="T73" fmla="*/ 8 h 69"/>
                <a:gd name="T74" fmla="*/ 24 w 153"/>
                <a:gd name="T75"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3" h="69">
                  <a:moveTo>
                    <a:pt x="24" y="0"/>
                  </a:moveTo>
                  <a:cubicBezTo>
                    <a:pt x="22" y="0"/>
                    <a:pt x="21" y="0"/>
                    <a:pt x="20" y="0"/>
                  </a:cubicBezTo>
                  <a:cubicBezTo>
                    <a:pt x="15" y="0"/>
                    <a:pt x="14" y="6"/>
                    <a:pt x="10" y="6"/>
                  </a:cubicBezTo>
                  <a:cubicBezTo>
                    <a:pt x="10" y="8"/>
                    <a:pt x="10" y="9"/>
                    <a:pt x="10" y="10"/>
                  </a:cubicBezTo>
                  <a:cubicBezTo>
                    <a:pt x="8" y="9"/>
                    <a:pt x="6" y="8"/>
                    <a:pt x="4" y="8"/>
                  </a:cubicBezTo>
                  <a:cubicBezTo>
                    <a:pt x="3" y="8"/>
                    <a:pt x="1" y="9"/>
                    <a:pt x="0" y="9"/>
                  </a:cubicBezTo>
                  <a:cubicBezTo>
                    <a:pt x="1" y="15"/>
                    <a:pt x="20" y="21"/>
                    <a:pt x="26" y="21"/>
                  </a:cubicBezTo>
                  <a:cubicBezTo>
                    <a:pt x="26" y="22"/>
                    <a:pt x="27" y="24"/>
                    <a:pt x="29" y="25"/>
                  </a:cubicBezTo>
                  <a:cubicBezTo>
                    <a:pt x="23" y="27"/>
                    <a:pt x="9" y="30"/>
                    <a:pt x="1" y="30"/>
                  </a:cubicBezTo>
                  <a:cubicBezTo>
                    <a:pt x="3" y="32"/>
                    <a:pt x="5" y="32"/>
                    <a:pt x="8" y="32"/>
                  </a:cubicBezTo>
                  <a:cubicBezTo>
                    <a:pt x="10" y="32"/>
                    <a:pt x="12" y="32"/>
                    <a:pt x="13" y="32"/>
                  </a:cubicBezTo>
                  <a:cubicBezTo>
                    <a:pt x="15" y="32"/>
                    <a:pt x="17" y="31"/>
                    <a:pt x="19" y="31"/>
                  </a:cubicBezTo>
                  <a:cubicBezTo>
                    <a:pt x="21" y="31"/>
                    <a:pt x="22" y="31"/>
                    <a:pt x="24" y="32"/>
                  </a:cubicBezTo>
                  <a:cubicBezTo>
                    <a:pt x="23" y="38"/>
                    <a:pt x="21" y="41"/>
                    <a:pt x="21" y="48"/>
                  </a:cubicBezTo>
                  <a:cubicBezTo>
                    <a:pt x="20" y="48"/>
                    <a:pt x="18" y="49"/>
                    <a:pt x="16" y="50"/>
                  </a:cubicBezTo>
                  <a:cubicBezTo>
                    <a:pt x="28" y="50"/>
                    <a:pt x="32" y="58"/>
                    <a:pt x="40" y="60"/>
                  </a:cubicBezTo>
                  <a:cubicBezTo>
                    <a:pt x="54" y="65"/>
                    <a:pt x="68" y="69"/>
                    <a:pt x="87" y="69"/>
                  </a:cubicBezTo>
                  <a:cubicBezTo>
                    <a:pt x="105" y="69"/>
                    <a:pt x="115" y="60"/>
                    <a:pt x="128" y="56"/>
                  </a:cubicBezTo>
                  <a:cubicBezTo>
                    <a:pt x="135" y="54"/>
                    <a:pt x="147" y="45"/>
                    <a:pt x="152" y="37"/>
                  </a:cubicBezTo>
                  <a:cubicBezTo>
                    <a:pt x="153" y="36"/>
                    <a:pt x="153" y="36"/>
                    <a:pt x="153" y="36"/>
                  </a:cubicBezTo>
                  <a:cubicBezTo>
                    <a:pt x="153" y="21"/>
                    <a:pt x="133" y="25"/>
                    <a:pt x="133" y="10"/>
                  </a:cubicBezTo>
                  <a:cubicBezTo>
                    <a:pt x="133" y="8"/>
                    <a:pt x="135" y="6"/>
                    <a:pt x="136" y="5"/>
                  </a:cubicBezTo>
                  <a:cubicBezTo>
                    <a:pt x="132" y="5"/>
                    <a:pt x="128" y="8"/>
                    <a:pt x="124" y="8"/>
                  </a:cubicBezTo>
                  <a:cubicBezTo>
                    <a:pt x="118" y="8"/>
                    <a:pt x="114" y="7"/>
                    <a:pt x="114" y="1"/>
                  </a:cubicBezTo>
                  <a:cubicBezTo>
                    <a:pt x="113" y="1"/>
                    <a:pt x="113" y="2"/>
                    <a:pt x="112" y="2"/>
                  </a:cubicBezTo>
                  <a:cubicBezTo>
                    <a:pt x="111" y="2"/>
                    <a:pt x="110" y="1"/>
                    <a:pt x="108" y="1"/>
                  </a:cubicBezTo>
                  <a:cubicBezTo>
                    <a:pt x="107" y="3"/>
                    <a:pt x="106" y="4"/>
                    <a:pt x="106" y="9"/>
                  </a:cubicBezTo>
                  <a:cubicBezTo>
                    <a:pt x="105" y="7"/>
                    <a:pt x="103" y="7"/>
                    <a:pt x="102" y="7"/>
                  </a:cubicBezTo>
                  <a:cubicBezTo>
                    <a:pt x="98" y="7"/>
                    <a:pt x="93" y="10"/>
                    <a:pt x="88" y="10"/>
                  </a:cubicBezTo>
                  <a:cubicBezTo>
                    <a:pt x="83" y="10"/>
                    <a:pt x="79" y="9"/>
                    <a:pt x="71" y="9"/>
                  </a:cubicBezTo>
                  <a:cubicBezTo>
                    <a:pt x="71" y="10"/>
                    <a:pt x="71" y="12"/>
                    <a:pt x="71" y="14"/>
                  </a:cubicBezTo>
                  <a:cubicBezTo>
                    <a:pt x="69" y="13"/>
                    <a:pt x="68" y="11"/>
                    <a:pt x="64" y="10"/>
                  </a:cubicBezTo>
                  <a:cubicBezTo>
                    <a:pt x="51" y="13"/>
                    <a:pt x="51" y="13"/>
                    <a:pt x="51" y="13"/>
                  </a:cubicBezTo>
                  <a:cubicBezTo>
                    <a:pt x="48" y="13"/>
                    <a:pt x="47" y="11"/>
                    <a:pt x="44" y="9"/>
                  </a:cubicBezTo>
                  <a:cubicBezTo>
                    <a:pt x="43" y="11"/>
                    <a:pt x="43" y="12"/>
                    <a:pt x="44" y="15"/>
                  </a:cubicBezTo>
                  <a:cubicBezTo>
                    <a:pt x="42" y="16"/>
                    <a:pt x="39" y="19"/>
                    <a:pt x="35" y="19"/>
                  </a:cubicBezTo>
                  <a:cubicBezTo>
                    <a:pt x="31" y="19"/>
                    <a:pt x="26" y="12"/>
                    <a:pt x="27" y="8"/>
                  </a:cubicBezTo>
                  <a:cubicBezTo>
                    <a:pt x="26" y="5"/>
                    <a:pt x="24" y="3"/>
                    <a:pt x="2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119"/>
            <p:cNvSpPr>
              <a:spLocks/>
            </p:cNvSpPr>
            <p:nvPr/>
          </p:nvSpPr>
          <p:spPr bwMode="auto">
            <a:xfrm>
              <a:off x="435" y="2246"/>
              <a:ext cx="371" cy="128"/>
            </a:xfrm>
            <a:custGeom>
              <a:avLst/>
              <a:gdLst>
                <a:gd name="T0" fmla="*/ 43 w 157"/>
                <a:gd name="T1" fmla="*/ 0 h 54"/>
                <a:gd name="T2" fmla="*/ 0 w 157"/>
                <a:gd name="T3" fmla="*/ 23 h 54"/>
                <a:gd name="T4" fmla="*/ 5 w 157"/>
                <a:gd name="T5" fmla="*/ 23 h 54"/>
                <a:gd name="T6" fmla="*/ 34 w 157"/>
                <a:gd name="T7" fmla="*/ 11 h 54"/>
                <a:gd name="T8" fmla="*/ 37 w 157"/>
                <a:gd name="T9" fmla="*/ 11 h 54"/>
                <a:gd name="T10" fmla="*/ 42 w 157"/>
                <a:gd name="T11" fmla="*/ 12 h 54"/>
                <a:gd name="T12" fmla="*/ 43 w 157"/>
                <a:gd name="T13" fmla="*/ 18 h 54"/>
                <a:gd name="T14" fmla="*/ 58 w 157"/>
                <a:gd name="T15" fmla="*/ 18 h 54"/>
                <a:gd name="T16" fmla="*/ 77 w 157"/>
                <a:gd name="T17" fmla="*/ 26 h 54"/>
                <a:gd name="T18" fmla="*/ 83 w 157"/>
                <a:gd name="T19" fmla="*/ 25 h 54"/>
                <a:gd name="T20" fmla="*/ 88 w 157"/>
                <a:gd name="T21" fmla="*/ 27 h 54"/>
                <a:gd name="T22" fmla="*/ 93 w 157"/>
                <a:gd name="T23" fmla="*/ 31 h 54"/>
                <a:gd name="T24" fmla="*/ 111 w 157"/>
                <a:gd name="T25" fmla="*/ 42 h 54"/>
                <a:gd name="T26" fmla="*/ 106 w 157"/>
                <a:gd name="T27" fmla="*/ 47 h 54"/>
                <a:gd name="T28" fmla="*/ 106 w 157"/>
                <a:gd name="T29" fmla="*/ 50 h 54"/>
                <a:gd name="T30" fmla="*/ 137 w 157"/>
                <a:gd name="T31" fmla="*/ 54 h 54"/>
                <a:gd name="T32" fmla="*/ 157 w 157"/>
                <a:gd name="T33" fmla="*/ 48 h 54"/>
                <a:gd name="T34" fmla="*/ 145 w 157"/>
                <a:gd name="T35" fmla="*/ 37 h 54"/>
                <a:gd name="T36" fmla="*/ 137 w 157"/>
                <a:gd name="T37" fmla="*/ 37 h 54"/>
                <a:gd name="T38" fmla="*/ 137 w 157"/>
                <a:gd name="T39" fmla="*/ 33 h 54"/>
                <a:gd name="T40" fmla="*/ 104 w 157"/>
                <a:gd name="T41" fmla="*/ 20 h 54"/>
                <a:gd name="T42" fmla="*/ 95 w 157"/>
                <a:gd name="T43" fmla="*/ 13 h 54"/>
                <a:gd name="T44" fmla="*/ 43 w 157"/>
                <a:gd name="T4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 h="54">
                  <a:moveTo>
                    <a:pt x="43" y="0"/>
                  </a:moveTo>
                  <a:cubicBezTo>
                    <a:pt x="20" y="0"/>
                    <a:pt x="8" y="9"/>
                    <a:pt x="0" y="23"/>
                  </a:cubicBezTo>
                  <a:cubicBezTo>
                    <a:pt x="5" y="23"/>
                    <a:pt x="5" y="23"/>
                    <a:pt x="5" y="23"/>
                  </a:cubicBezTo>
                  <a:cubicBezTo>
                    <a:pt x="10" y="18"/>
                    <a:pt x="24" y="11"/>
                    <a:pt x="34" y="11"/>
                  </a:cubicBezTo>
                  <a:cubicBezTo>
                    <a:pt x="35" y="11"/>
                    <a:pt x="36" y="11"/>
                    <a:pt x="37" y="11"/>
                  </a:cubicBezTo>
                  <a:cubicBezTo>
                    <a:pt x="39" y="11"/>
                    <a:pt x="40" y="11"/>
                    <a:pt x="42" y="12"/>
                  </a:cubicBezTo>
                  <a:cubicBezTo>
                    <a:pt x="40" y="14"/>
                    <a:pt x="40" y="16"/>
                    <a:pt x="43" y="18"/>
                  </a:cubicBezTo>
                  <a:cubicBezTo>
                    <a:pt x="58" y="18"/>
                    <a:pt x="58" y="18"/>
                    <a:pt x="58" y="18"/>
                  </a:cubicBezTo>
                  <a:cubicBezTo>
                    <a:pt x="66" y="18"/>
                    <a:pt x="69" y="26"/>
                    <a:pt x="77" y="26"/>
                  </a:cubicBezTo>
                  <a:cubicBezTo>
                    <a:pt x="79" y="26"/>
                    <a:pt x="81" y="25"/>
                    <a:pt x="83" y="25"/>
                  </a:cubicBezTo>
                  <a:cubicBezTo>
                    <a:pt x="85" y="25"/>
                    <a:pt x="86" y="26"/>
                    <a:pt x="88" y="27"/>
                  </a:cubicBezTo>
                  <a:cubicBezTo>
                    <a:pt x="90" y="28"/>
                    <a:pt x="89" y="31"/>
                    <a:pt x="93" y="31"/>
                  </a:cubicBezTo>
                  <a:cubicBezTo>
                    <a:pt x="95" y="39"/>
                    <a:pt x="104" y="39"/>
                    <a:pt x="111" y="42"/>
                  </a:cubicBezTo>
                  <a:cubicBezTo>
                    <a:pt x="111" y="45"/>
                    <a:pt x="109" y="47"/>
                    <a:pt x="106" y="47"/>
                  </a:cubicBezTo>
                  <a:cubicBezTo>
                    <a:pt x="106" y="48"/>
                    <a:pt x="106" y="49"/>
                    <a:pt x="106" y="50"/>
                  </a:cubicBezTo>
                  <a:cubicBezTo>
                    <a:pt x="116" y="50"/>
                    <a:pt x="125" y="54"/>
                    <a:pt x="137" y="54"/>
                  </a:cubicBezTo>
                  <a:cubicBezTo>
                    <a:pt x="143" y="54"/>
                    <a:pt x="153" y="54"/>
                    <a:pt x="157" y="48"/>
                  </a:cubicBezTo>
                  <a:cubicBezTo>
                    <a:pt x="153" y="46"/>
                    <a:pt x="151" y="39"/>
                    <a:pt x="145" y="37"/>
                  </a:cubicBezTo>
                  <a:cubicBezTo>
                    <a:pt x="137" y="37"/>
                    <a:pt x="137" y="37"/>
                    <a:pt x="137" y="37"/>
                  </a:cubicBezTo>
                  <a:cubicBezTo>
                    <a:pt x="136" y="36"/>
                    <a:pt x="137" y="34"/>
                    <a:pt x="137" y="33"/>
                  </a:cubicBezTo>
                  <a:cubicBezTo>
                    <a:pt x="125" y="33"/>
                    <a:pt x="111" y="27"/>
                    <a:pt x="104" y="20"/>
                  </a:cubicBezTo>
                  <a:cubicBezTo>
                    <a:pt x="103" y="19"/>
                    <a:pt x="99" y="13"/>
                    <a:pt x="95" y="13"/>
                  </a:cubicBezTo>
                  <a:cubicBezTo>
                    <a:pt x="78" y="13"/>
                    <a:pt x="67" y="0"/>
                    <a:pt x="4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120"/>
            <p:cNvSpPr>
              <a:spLocks/>
            </p:cNvSpPr>
            <p:nvPr/>
          </p:nvSpPr>
          <p:spPr bwMode="auto">
            <a:xfrm>
              <a:off x="487" y="2294"/>
              <a:ext cx="19" cy="21"/>
            </a:xfrm>
            <a:custGeom>
              <a:avLst/>
              <a:gdLst>
                <a:gd name="T0" fmla="*/ 6 w 8"/>
                <a:gd name="T1" fmla="*/ 0 h 9"/>
                <a:gd name="T2" fmla="*/ 4 w 8"/>
                <a:gd name="T3" fmla="*/ 0 h 9"/>
                <a:gd name="T4" fmla="*/ 4 w 8"/>
                <a:gd name="T5" fmla="*/ 4 h 9"/>
                <a:gd name="T6" fmla="*/ 0 w 8"/>
                <a:gd name="T7" fmla="*/ 9 h 9"/>
                <a:gd name="T8" fmla="*/ 1 w 8"/>
                <a:gd name="T9" fmla="*/ 9 h 9"/>
                <a:gd name="T10" fmla="*/ 7 w 8"/>
                <a:gd name="T11" fmla="*/ 9 h 9"/>
                <a:gd name="T12" fmla="*/ 7 w 8"/>
                <a:gd name="T13" fmla="*/ 1 h 9"/>
                <a:gd name="T14" fmla="*/ 6 w 8"/>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9">
                  <a:moveTo>
                    <a:pt x="6" y="0"/>
                  </a:moveTo>
                  <a:cubicBezTo>
                    <a:pt x="4" y="0"/>
                    <a:pt x="4" y="0"/>
                    <a:pt x="4" y="0"/>
                  </a:cubicBezTo>
                  <a:cubicBezTo>
                    <a:pt x="4" y="4"/>
                    <a:pt x="4" y="4"/>
                    <a:pt x="4" y="4"/>
                  </a:cubicBezTo>
                  <a:cubicBezTo>
                    <a:pt x="3" y="4"/>
                    <a:pt x="0" y="5"/>
                    <a:pt x="0" y="9"/>
                  </a:cubicBezTo>
                  <a:cubicBezTo>
                    <a:pt x="0" y="9"/>
                    <a:pt x="0" y="9"/>
                    <a:pt x="1" y="9"/>
                  </a:cubicBezTo>
                  <a:cubicBezTo>
                    <a:pt x="4" y="9"/>
                    <a:pt x="7" y="9"/>
                    <a:pt x="7" y="9"/>
                  </a:cubicBezTo>
                  <a:cubicBezTo>
                    <a:pt x="8" y="6"/>
                    <a:pt x="8" y="3"/>
                    <a:pt x="7" y="1"/>
                  </a:cubicBezTo>
                  <a:cubicBezTo>
                    <a:pt x="6" y="0"/>
                    <a:pt x="6"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121"/>
            <p:cNvSpPr>
              <a:spLocks/>
            </p:cNvSpPr>
            <p:nvPr/>
          </p:nvSpPr>
          <p:spPr bwMode="auto">
            <a:xfrm>
              <a:off x="671" y="2421"/>
              <a:ext cx="62" cy="26"/>
            </a:xfrm>
            <a:custGeom>
              <a:avLst/>
              <a:gdLst>
                <a:gd name="T0" fmla="*/ 6 w 26"/>
                <a:gd name="T1" fmla="*/ 0 h 11"/>
                <a:gd name="T2" fmla="*/ 0 w 26"/>
                <a:gd name="T3" fmla="*/ 3 h 11"/>
                <a:gd name="T4" fmla="*/ 9 w 26"/>
                <a:gd name="T5" fmla="*/ 11 h 11"/>
                <a:gd name="T6" fmla="*/ 26 w 26"/>
                <a:gd name="T7" fmla="*/ 7 h 11"/>
                <a:gd name="T8" fmla="*/ 21 w 26"/>
                <a:gd name="T9" fmla="*/ 3 h 11"/>
                <a:gd name="T10" fmla="*/ 23 w 26"/>
                <a:gd name="T11" fmla="*/ 4 h 11"/>
                <a:gd name="T12" fmla="*/ 6 w 2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26" h="11">
                  <a:moveTo>
                    <a:pt x="6" y="0"/>
                  </a:moveTo>
                  <a:cubicBezTo>
                    <a:pt x="4" y="0"/>
                    <a:pt x="0" y="1"/>
                    <a:pt x="0" y="3"/>
                  </a:cubicBezTo>
                  <a:cubicBezTo>
                    <a:pt x="0" y="7"/>
                    <a:pt x="5" y="11"/>
                    <a:pt x="9" y="11"/>
                  </a:cubicBezTo>
                  <a:cubicBezTo>
                    <a:pt x="15" y="11"/>
                    <a:pt x="20" y="8"/>
                    <a:pt x="26" y="7"/>
                  </a:cubicBezTo>
                  <a:cubicBezTo>
                    <a:pt x="26" y="5"/>
                    <a:pt x="25" y="4"/>
                    <a:pt x="21" y="3"/>
                  </a:cubicBezTo>
                  <a:cubicBezTo>
                    <a:pt x="23" y="4"/>
                    <a:pt x="23" y="4"/>
                    <a:pt x="23" y="4"/>
                  </a:cubicBezTo>
                  <a:cubicBezTo>
                    <a:pt x="19" y="3"/>
                    <a:pt x="12"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122"/>
            <p:cNvSpPr>
              <a:spLocks/>
            </p:cNvSpPr>
            <p:nvPr/>
          </p:nvSpPr>
          <p:spPr bwMode="auto">
            <a:xfrm>
              <a:off x="1066" y="2417"/>
              <a:ext cx="50" cy="21"/>
            </a:xfrm>
            <a:custGeom>
              <a:avLst/>
              <a:gdLst>
                <a:gd name="T0" fmla="*/ 5 w 21"/>
                <a:gd name="T1" fmla="*/ 0 h 9"/>
                <a:gd name="T2" fmla="*/ 0 w 21"/>
                <a:gd name="T3" fmla="*/ 4 h 9"/>
                <a:gd name="T4" fmla="*/ 13 w 21"/>
                <a:gd name="T5" fmla="*/ 9 h 9"/>
                <a:gd name="T6" fmla="*/ 21 w 21"/>
                <a:gd name="T7" fmla="*/ 6 h 9"/>
                <a:gd name="T8" fmla="*/ 5 w 21"/>
                <a:gd name="T9" fmla="*/ 0 h 9"/>
              </a:gdLst>
              <a:ahLst/>
              <a:cxnLst>
                <a:cxn ang="0">
                  <a:pos x="T0" y="T1"/>
                </a:cxn>
                <a:cxn ang="0">
                  <a:pos x="T2" y="T3"/>
                </a:cxn>
                <a:cxn ang="0">
                  <a:pos x="T4" y="T5"/>
                </a:cxn>
                <a:cxn ang="0">
                  <a:pos x="T6" y="T7"/>
                </a:cxn>
                <a:cxn ang="0">
                  <a:pos x="T8" y="T9"/>
                </a:cxn>
              </a:cxnLst>
              <a:rect l="0" t="0" r="r" b="b"/>
              <a:pathLst>
                <a:path w="21" h="9">
                  <a:moveTo>
                    <a:pt x="5" y="0"/>
                  </a:moveTo>
                  <a:cubicBezTo>
                    <a:pt x="4" y="0"/>
                    <a:pt x="0" y="1"/>
                    <a:pt x="0" y="4"/>
                  </a:cubicBezTo>
                  <a:cubicBezTo>
                    <a:pt x="0" y="9"/>
                    <a:pt x="7" y="9"/>
                    <a:pt x="13" y="9"/>
                  </a:cubicBezTo>
                  <a:cubicBezTo>
                    <a:pt x="16" y="9"/>
                    <a:pt x="20" y="9"/>
                    <a:pt x="21" y="6"/>
                  </a:cubicBezTo>
                  <a:cubicBezTo>
                    <a:pt x="20" y="3"/>
                    <a:pt x="7"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123"/>
            <p:cNvSpPr>
              <a:spLocks/>
            </p:cNvSpPr>
            <p:nvPr/>
          </p:nvSpPr>
          <p:spPr bwMode="auto">
            <a:xfrm>
              <a:off x="809" y="2365"/>
              <a:ext cx="212" cy="85"/>
            </a:xfrm>
            <a:custGeom>
              <a:avLst/>
              <a:gdLst>
                <a:gd name="T0" fmla="*/ 20 w 90"/>
                <a:gd name="T1" fmla="*/ 0 h 36"/>
                <a:gd name="T2" fmla="*/ 16 w 90"/>
                <a:gd name="T3" fmla="*/ 4 h 36"/>
                <a:gd name="T4" fmla="*/ 23 w 90"/>
                <a:gd name="T5" fmla="*/ 10 h 36"/>
                <a:gd name="T6" fmla="*/ 26 w 90"/>
                <a:gd name="T7" fmla="*/ 21 h 36"/>
                <a:gd name="T8" fmla="*/ 19 w 90"/>
                <a:gd name="T9" fmla="*/ 22 h 36"/>
                <a:gd name="T10" fmla="*/ 3 w 90"/>
                <a:gd name="T11" fmla="*/ 21 h 36"/>
                <a:gd name="T12" fmla="*/ 0 w 90"/>
                <a:gd name="T13" fmla="*/ 24 h 36"/>
                <a:gd name="T14" fmla="*/ 6 w 90"/>
                <a:gd name="T15" fmla="*/ 32 h 36"/>
                <a:gd name="T16" fmla="*/ 7 w 90"/>
                <a:gd name="T17" fmla="*/ 28 h 36"/>
                <a:gd name="T18" fmla="*/ 9 w 90"/>
                <a:gd name="T19" fmla="*/ 28 h 36"/>
                <a:gd name="T20" fmla="*/ 13 w 90"/>
                <a:gd name="T21" fmla="*/ 28 h 36"/>
                <a:gd name="T22" fmla="*/ 26 w 90"/>
                <a:gd name="T23" fmla="*/ 27 h 36"/>
                <a:gd name="T24" fmla="*/ 37 w 90"/>
                <a:gd name="T25" fmla="*/ 29 h 36"/>
                <a:gd name="T26" fmla="*/ 43 w 90"/>
                <a:gd name="T27" fmla="*/ 36 h 36"/>
                <a:gd name="T28" fmla="*/ 55 w 90"/>
                <a:gd name="T29" fmla="*/ 27 h 36"/>
                <a:gd name="T30" fmla="*/ 61 w 90"/>
                <a:gd name="T31" fmla="*/ 29 h 36"/>
                <a:gd name="T32" fmla="*/ 70 w 90"/>
                <a:gd name="T33" fmla="*/ 25 h 36"/>
                <a:gd name="T34" fmla="*/ 90 w 90"/>
                <a:gd name="T35" fmla="*/ 25 h 36"/>
                <a:gd name="T36" fmla="*/ 75 w 90"/>
                <a:gd name="T37" fmla="*/ 13 h 36"/>
                <a:gd name="T38" fmla="*/ 78 w 90"/>
                <a:gd name="T39" fmla="*/ 16 h 36"/>
                <a:gd name="T40" fmla="*/ 48 w 90"/>
                <a:gd name="T41" fmla="*/ 2 h 36"/>
                <a:gd name="T42" fmla="*/ 33 w 90"/>
                <a:gd name="T43" fmla="*/ 4 h 36"/>
                <a:gd name="T44" fmla="*/ 20 w 90"/>
                <a:gd name="T4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36">
                  <a:moveTo>
                    <a:pt x="20" y="0"/>
                  </a:moveTo>
                  <a:cubicBezTo>
                    <a:pt x="18" y="0"/>
                    <a:pt x="16" y="2"/>
                    <a:pt x="16" y="4"/>
                  </a:cubicBezTo>
                  <a:cubicBezTo>
                    <a:pt x="16" y="7"/>
                    <a:pt x="19" y="10"/>
                    <a:pt x="23" y="10"/>
                  </a:cubicBezTo>
                  <a:cubicBezTo>
                    <a:pt x="23" y="14"/>
                    <a:pt x="23" y="18"/>
                    <a:pt x="26" y="21"/>
                  </a:cubicBezTo>
                  <a:cubicBezTo>
                    <a:pt x="24" y="22"/>
                    <a:pt x="22" y="22"/>
                    <a:pt x="19" y="22"/>
                  </a:cubicBezTo>
                  <a:cubicBezTo>
                    <a:pt x="15" y="22"/>
                    <a:pt x="10" y="21"/>
                    <a:pt x="3" y="21"/>
                  </a:cubicBezTo>
                  <a:cubicBezTo>
                    <a:pt x="2" y="22"/>
                    <a:pt x="1" y="24"/>
                    <a:pt x="0" y="24"/>
                  </a:cubicBezTo>
                  <a:cubicBezTo>
                    <a:pt x="0" y="27"/>
                    <a:pt x="3" y="31"/>
                    <a:pt x="6" y="32"/>
                  </a:cubicBezTo>
                  <a:cubicBezTo>
                    <a:pt x="6" y="30"/>
                    <a:pt x="7" y="29"/>
                    <a:pt x="7" y="28"/>
                  </a:cubicBezTo>
                  <a:cubicBezTo>
                    <a:pt x="8" y="28"/>
                    <a:pt x="8" y="28"/>
                    <a:pt x="9" y="28"/>
                  </a:cubicBezTo>
                  <a:cubicBezTo>
                    <a:pt x="10" y="28"/>
                    <a:pt x="11" y="28"/>
                    <a:pt x="13" y="28"/>
                  </a:cubicBezTo>
                  <a:cubicBezTo>
                    <a:pt x="16" y="28"/>
                    <a:pt x="21" y="27"/>
                    <a:pt x="26" y="27"/>
                  </a:cubicBezTo>
                  <a:cubicBezTo>
                    <a:pt x="30" y="27"/>
                    <a:pt x="34" y="28"/>
                    <a:pt x="37" y="29"/>
                  </a:cubicBezTo>
                  <a:cubicBezTo>
                    <a:pt x="40" y="31"/>
                    <a:pt x="38" y="36"/>
                    <a:pt x="43" y="36"/>
                  </a:cubicBezTo>
                  <a:cubicBezTo>
                    <a:pt x="49" y="36"/>
                    <a:pt x="48" y="27"/>
                    <a:pt x="55" y="27"/>
                  </a:cubicBezTo>
                  <a:cubicBezTo>
                    <a:pt x="58" y="27"/>
                    <a:pt x="57" y="29"/>
                    <a:pt x="61" y="29"/>
                  </a:cubicBezTo>
                  <a:cubicBezTo>
                    <a:pt x="64" y="29"/>
                    <a:pt x="66" y="27"/>
                    <a:pt x="70" y="25"/>
                  </a:cubicBezTo>
                  <a:cubicBezTo>
                    <a:pt x="90" y="25"/>
                    <a:pt x="90" y="25"/>
                    <a:pt x="90" y="25"/>
                  </a:cubicBezTo>
                  <a:cubicBezTo>
                    <a:pt x="86" y="20"/>
                    <a:pt x="81" y="18"/>
                    <a:pt x="75" y="13"/>
                  </a:cubicBezTo>
                  <a:cubicBezTo>
                    <a:pt x="78" y="16"/>
                    <a:pt x="78" y="16"/>
                    <a:pt x="78" y="16"/>
                  </a:cubicBezTo>
                  <a:cubicBezTo>
                    <a:pt x="69" y="11"/>
                    <a:pt x="65" y="2"/>
                    <a:pt x="48" y="2"/>
                  </a:cubicBezTo>
                  <a:cubicBezTo>
                    <a:pt x="43" y="2"/>
                    <a:pt x="40" y="4"/>
                    <a:pt x="33" y="4"/>
                  </a:cubicBezTo>
                  <a:cubicBezTo>
                    <a:pt x="28" y="4"/>
                    <a:pt x="25" y="0"/>
                    <a:pt x="2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Freeform 124"/>
            <p:cNvSpPr>
              <a:spLocks/>
            </p:cNvSpPr>
            <p:nvPr/>
          </p:nvSpPr>
          <p:spPr bwMode="auto">
            <a:xfrm>
              <a:off x="1260" y="2705"/>
              <a:ext cx="26" cy="29"/>
            </a:xfrm>
            <a:custGeom>
              <a:avLst/>
              <a:gdLst>
                <a:gd name="T0" fmla="*/ 11 w 11"/>
                <a:gd name="T1" fmla="*/ 0 h 12"/>
                <a:gd name="T2" fmla="*/ 6 w 11"/>
                <a:gd name="T3" fmla="*/ 0 h 12"/>
                <a:gd name="T4" fmla="*/ 0 w 11"/>
                <a:gd name="T5" fmla="*/ 11 h 12"/>
                <a:gd name="T6" fmla="*/ 0 w 11"/>
                <a:gd name="T7" fmla="*/ 12 h 12"/>
                <a:gd name="T8" fmla="*/ 4 w 11"/>
                <a:gd name="T9" fmla="*/ 11 h 12"/>
                <a:gd name="T10" fmla="*/ 11 w 11"/>
                <a:gd name="T11" fmla="*/ 4 h 12"/>
                <a:gd name="T12" fmla="*/ 11 w 11"/>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1" h="12">
                  <a:moveTo>
                    <a:pt x="11" y="0"/>
                  </a:moveTo>
                  <a:cubicBezTo>
                    <a:pt x="9" y="0"/>
                    <a:pt x="7" y="0"/>
                    <a:pt x="6" y="0"/>
                  </a:cubicBezTo>
                  <a:cubicBezTo>
                    <a:pt x="3" y="0"/>
                    <a:pt x="0" y="6"/>
                    <a:pt x="0" y="11"/>
                  </a:cubicBezTo>
                  <a:cubicBezTo>
                    <a:pt x="0" y="12"/>
                    <a:pt x="0" y="12"/>
                    <a:pt x="0" y="12"/>
                  </a:cubicBezTo>
                  <a:cubicBezTo>
                    <a:pt x="1" y="12"/>
                    <a:pt x="3" y="11"/>
                    <a:pt x="4" y="11"/>
                  </a:cubicBezTo>
                  <a:cubicBezTo>
                    <a:pt x="7" y="11"/>
                    <a:pt x="10" y="6"/>
                    <a:pt x="11" y="4"/>
                  </a:cubicBezTo>
                  <a:cubicBezTo>
                    <a:pt x="11" y="0"/>
                    <a:pt x="11" y="0"/>
                    <a:pt x="1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Freeform 125"/>
            <p:cNvSpPr>
              <a:spLocks/>
            </p:cNvSpPr>
            <p:nvPr/>
          </p:nvSpPr>
          <p:spPr bwMode="auto">
            <a:xfrm>
              <a:off x="1648" y="3084"/>
              <a:ext cx="85" cy="63"/>
            </a:xfrm>
            <a:custGeom>
              <a:avLst/>
              <a:gdLst>
                <a:gd name="T0" fmla="*/ 12 w 36"/>
                <a:gd name="T1" fmla="*/ 0 h 27"/>
                <a:gd name="T2" fmla="*/ 12 w 36"/>
                <a:gd name="T3" fmla="*/ 0 h 27"/>
                <a:gd name="T4" fmla="*/ 10 w 36"/>
                <a:gd name="T5" fmla="*/ 0 h 27"/>
                <a:gd name="T6" fmla="*/ 0 w 36"/>
                <a:gd name="T7" fmla="*/ 13 h 27"/>
                <a:gd name="T8" fmla="*/ 21 w 36"/>
                <a:gd name="T9" fmla="*/ 27 h 27"/>
                <a:gd name="T10" fmla="*/ 36 w 36"/>
                <a:gd name="T11" fmla="*/ 10 h 27"/>
                <a:gd name="T12" fmla="*/ 32 w 36"/>
                <a:gd name="T13" fmla="*/ 6 h 27"/>
                <a:gd name="T14" fmla="*/ 26 w 36"/>
                <a:gd name="T15" fmla="*/ 8 h 27"/>
                <a:gd name="T16" fmla="*/ 23 w 36"/>
                <a:gd name="T17" fmla="*/ 5 h 27"/>
                <a:gd name="T18" fmla="*/ 12 w 36"/>
                <a:gd name="T1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7">
                  <a:moveTo>
                    <a:pt x="12" y="0"/>
                  </a:moveTo>
                  <a:cubicBezTo>
                    <a:pt x="12" y="0"/>
                    <a:pt x="12" y="0"/>
                    <a:pt x="12" y="0"/>
                  </a:cubicBezTo>
                  <a:cubicBezTo>
                    <a:pt x="11" y="0"/>
                    <a:pt x="11" y="0"/>
                    <a:pt x="10" y="0"/>
                  </a:cubicBezTo>
                  <a:cubicBezTo>
                    <a:pt x="4" y="0"/>
                    <a:pt x="0" y="5"/>
                    <a:pt x="0" y="13"/>
                  </a:cubicBezTo>
                  <a:cubicBezTo>
                    <a:pt x="0" y="18"/>
                    <a:pt x="13" y="27"/>
                    <a:pt x="21" y="27"/>
                  </a:cubicBezTo>
                  <a:cubicBezTo>
                    <a:pt x="28" y="27"/>
                    <a:pt x="36" y="15"/>
                    <a:pt x="36" y="10"/>
                  </a:cubicBezTo>
                  <a:cubicBezTo>
                    <a:pt x="36" y="9"/>
                    <a:pt x="34" y="6"/>
                    <a:pt x="32" y="6"/>
                  </a:cubicBezTo>
                  <a:cubicBezTo>
                    <a:pt x="30" y="6"/>
                    <a:pt x="28" y="8"/>
                    <a:pt x="26" y="8"/>
                  </a:cubicBezTo>
                  <a:cubicBezTo>
                    <a:pt x="25" y="8"/>
                    <a:pt x="24" y="7"/>
                    <a:pt x="23" y="5"/>
                  </a:cubicBezTo>
                  <a:cubicBezTo>
                    <a:pt x="19" y="5"/>
                    <a:pt x="16" y="2"/>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Freeform 126"/>
            <p:cNvSpPr>
              <a:spLocks/>
            </p:cNvSpPr>
            <p:nvPr/>
          </p:nvSpPr>
          <p:spPr bwMode="auto">
            <a:xfrm>
              <a:off x="816" y="4690"/>
              <a:ext cx="30" cy="70"/>
            </a:xfrm>
            <a:custGeom>
              <a:avLst/>
              <a:gdLst>
                <a:gd name="T0" fmla="*/ 6 w 13"/>
                <a:gd name="T1" fmla="*/ 0 h 30"/>
                <a:gd name="T2" fmla="*/ 0 w 13"/>
                <a:gd name="T3" fmla="*/ 16 h 30"/>
                <a:gd name="T4" fmla="*/ 0 w 13"/>
                <a:gd name="T5" fmla="*/ 23 h 30"/>
                <a:gd name="T6" fmla="*/ 6 w 13"/>
                <a:gd name="T7" fmla="*/ 30 h 30"/>
                <a:gd name="T8" fmla="*/ 11 w 13"/>
                <a:gd name="T9" fmla="*/ 30 h 30"/>
                <a:gd name="T10" fmla="*/ 11 w 13"/>
                <a:gd name="T11" fmla="*/ 15 h 30"/>
                <a:gd name="T12" fmla="*/ 13 w 13"/>
                <a:gd name="T13" fmla="*/ 9 h 30"/>
                <a:gd name="T14" fmla="*/ 6 w 13"/>
                <a:gd name="T15" fmla="*/ 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0">
                  <a:moveTo>
                    <a:pt x="6" y="0"/>
                  </a:moveTo>
                  <a:cubicBezTo>
                    <a:pt x="3" y="0"/>
                    <a:pt x="0" y="16"/>
                    <a:pt x="0" y="16"/>
                  </a:cubicBezTo>
                  <a:cubicBezTo>
                    <a:pt x="0" y="16"/>
                    <a:pt x="0" y="20"/>
                    <a:pt x="0" y="23"/>
                  </a:cubicBezTo>
                  <a:cubicBezTo>
                    <a:pt x="0" y="25"/>
                    <a:pt x="3" y="30"/>
                    <a:pt x="6" y="30"/>
                  </a:cubicBezTo>
                  <a:cubicBezTo>
                    <a:pt x="11" y="30"/>
                    <a:pt x="11" y="30"/>
                    <a:pt x="11" y="30"/>
                  </a:cubicBezTo>
                  <a:cubicBezTo>
                    <a:pt x="11" y="15"/>
                    <a:pt x="11" y="15"/>
                    <a:pt x="11" y="15"/>
                  </a:cubicBezTo>
                  <a:cubicBezTo>
                    <a:pt x="11" y="13"/>
                    <a:pt x="13" y="12"/>
                    <a:pt x="13" y="9"/>
                  </a:cubicBezTo>
                  <a:cubicBezTo>
                    <a:pt x="13" y="5"/>
                    <a:pt x="11"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Freeform 127"/>
            <p:cNvSpPr>
              <a:spLocks/>
            </p:cNvSpPr>
            <p:nvPr/>
          </p:nvSpPr>
          <p:spPr bwMode="auto">
            <a:xfrm>
              <a:off x="560" y="2646"/>
              <a:ext cx="1657" cy="2675"/>
            </a:xfrm>
            <a:custGeom>
              <a:avLst/>
              <a:gdLst>
                <a:gd name="T0" fmla="*/ 84 w 701"/>
                <a:gd name="T1" fmla="*/ 33 h 1131"/>
                <a:gd name="T2" fmla="*/ 68 w 701"/>
                <a:gd name="T3" fmla="*/ 61 h 1131"/>
                <a:gd name="T4" fmla="*/ 49 w 701"/>
                <a:gd name="T5" fmla="*/ 72 h 1131"/>
                <a:gd name="T6" fmla="*/ 58 w 701"/>
                <a:gd name="T7" fmla="*/ 120 h 1131"/>
                <a:gd name="T8" fmla="*/ 58 w 701"/>
                <a:gd name="T9" fmla="*/ 123 h 1131"/>
                <a:gd name="T10" fmla="*/ 17 w 701"/>
                <a:gd name="T11" fmla="*/ 177 h 1131"/>
                <a:gd name="T12" fmla="*/ 22 w 701"/>
                <a:gd name="T13" fmla="*/ 229 h 1131"/>
                <a:gd name="T14" fmla="*/ 21 w 701"/>
                <a:gd name="T15" fmla="*/ 293 h 1131"/>
                <a:gd name="T16" fmla="*/ 64 w 701"/>
                <a:gd name="T17" fmla="*/ 374 h 1131"/>
                <a:gd name="T18" fmla="*/ 125 w 701"/>
                <a:gd name="T19" fmla="*/ 443 h 1131"/>
                <a:gd name="T20" fmla="*/ 167 w 701"/>
                <a:gd name="T21" fmla="*/ 549 h 1131"/>
                <a:gd name="T22" fmla="*/ 151 w 701"/>
                <a:gd name="T23" fmla="*/ 647 h 1131"/>
                <a:gd name="T24" fmla="*/ 137 w 701"/>
                <a:gd name="T25" fmla="*/ 749 h 1131"/>
                <a:gd name="T26" fmla="*/ 125 w 701"/>
                <a:gd name="T27" fmla="*/ 820 h 1131"/>
                <a:gd name="T28" fmla="*/ 130 w 701"/>
                <a:gd name="T29" fmla="*/ 859 h 1131"/>
                <a:gd name="T30" fmla="*/ 117 w 701"/>
                <a:gd name="T31" fmla="*/ 945 h 1131"/>
                <a:gd name="T32" fmla="*/ 98 w 701"/>
                <a:gd name="T33" fmla="*/ 947 h 1131"/>
                <a:gd name="T34" fmla="*/ 101 w 701"/>
                <a:gd name="T35" fmla="*/ 1033 h 1131"/>
                <a:gd name="T36" fmla="*/ 106 w 701"/>
                <a:gd name="T37" fmla="*/ 1076 h 1131"/>
                <a:gd name="T38" fmla="*/ 152 w 701"/>
                <a:gd name="T39" fmla="*/ 1102 h 1131"/>
                <a:gd name="T40" fmla="*/ 208 w 701"/>
                <a:gd name="T41" fmla="*/ 1129 h 1131"/>
                <a:gd name="T42" fmla="*/ 249 w 701"/>
                <a:gd name="T43" fmla="*/ 1117 h 1131"/>
                <a:gd name="T44" fmla="*/ 194 w 701"/>
                <a:gd name="T45" fmla="*/ 1022 h 1131"/>
                <a:gd name="T46" fmla="*/ 213 w 701"/>
                <a:gd name="T47" fmla="*/ 941 h 1131"/>
                <a:gd name="T48" fmla="*/ 250 w 701"/>
                <a:gd name="T49" fmla="*/ 876 h 1131"/>
                <a:gd name="T50" fmla="*/ 257 w 701"/>
                <a:gd name="T51" fmla="*/ 872 h 1131"/>
                <a:gd name="T52" fmla="*/ 287 w 701"/>
                <a:gd name="T53" fmla="*/ 846 h 1131"/>
                <a:gd name="T54" fmla="*/ 308 w 701"/>
                <a:gd name="T55" fmla="*/ 809 h 1131"/>
                <a:gd name="T56" fmla="*/ 369 w 701"/>
                <a:gd name="T57" fmla="*/ 782 h 1131"/>
                <a:gd name="T58" fmla="*/ 346 w 701"/>
                <a:gd name="T59" fmla="*/ 731 h 1131"/>
                <a:gd name="T60" fmla="*/ 435 w 701"/>
                <a:gd name="T61" fmla="*/ 699 h 1131"/>
                <a:gd name="T62" fmla="*/ 493 w 701"/>
                <a:gd name="T63" fmla="*/ 627 h 1131"/>
                <a:gd name="T64" fmla="*/ 549 w 701"/>
                <a:gd name="T65" fmla="*/ 547 h 1131"/>
                <a:gd name="T66" fmla="*/ 604 w 701"/>
                <a:gd name="T67" fmla="*/ 524 h 1131"/>
                <a:gd name="T68" fmla="*/ 634 w 701"/>
                <a:gd name="T69" fmla="*/ 454 h 1131"/>
                <a:gd name="T70" fmla="*/ 657 w 701"/>
                <a:gd name="T71" fmla="*/ 371 h 1131"/>
                <a:gd name="T72" fmla="*/ 683 w 701"/>
                <a:gd name="T73" fmla="*/ 263 h 1131"/>
                <a:gd name="T74" fmla="*/ 639 w 701"/>
                <a:gd name="T75" fmla="*/ 237 h 1131"/>
                <a:gd name="T76" fmla="*/ 559 w 701"/>
                <a:gd name="T77" fmla="*/ 229 h 1131"/>
                <a:gd name="T78" fmla="*/ 509 w 701"/>
                <a:gd name="T79" fmla="*/ 195 h 1131"/>
                <a:gd name="T80" fmla="*/ 468 w 701"/>
                <a:gd name="T81" fmla="*/ 215 h 1131"/>
                <a:gd name="T82" fmla="*/ 466 w 701"/>
                <a:gd name="T83" fmla="*/ 155 h 1131"/>
                <a:gd name="T84" fmla="*/ 424 w 701"/>
                <a:gd name="T85" fmla="*/ 106 h 1131"/>
                <a:gd name="T86" fmla="*/ 345 w 701"/>
                <a:gd name="T87" fmla="*/ 81 h 1131"/>
                <a:gd name="T88" fmla="*/ 279 w 701"/>
                <a:gd name="T89" fmla="*/ 31 h 1131"/>
                <a:gd name="T90" fmla="*/ 272 w 701"/>
                <a:gd name="T91" fmla="*/ 24 h 1131"/>
                <a:gd name="T92" fmla="*/ 204 w 701"/>
                <a:gd name="T93" fmla="*/ 28 h 1131"/>
                <a:gd name="T94" fmla="*/ 176 w 701"/>
                <a:gd name="T95" fmla="*/ 15 h 1131"/>
                <a:gd name="T96" fmla="*/ 152 w 701"/>
                <a:gd name="T97" fmla="*/ 50 h 1131"/>
                <a:gd name="T98" fmla="*/ 148 w 701"/>
                <a:gd name="T99" fmla="*/ 0 h 1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01" h="1131">
                  <a:moveTo>
                    <a:pt x="148" y="0"/>
                  </a:moveTo>
                  <a:cubicBezTo>
                    <a:pt x="141" y="0"/>
                    <a:pt x="140" y="8"/>
                    <a:pt x="133" y="10"/>
                  </a:cubicBezTo>
                  <a:cubicBezTo>
                    <a:pt x="120" y="14"/>
                    <a:pt x="111" y="16"/>
                    <a:pt x="99" y="21"/>
                  </a:cubicBezTo>
                  <a:cubicBezTo>
                    <a:pt x="92" y="23"/>
                    <a:pt x="87" y="24"/>
                    <a:pt x="84" y="33"/>
                  </a:cubicBezTo>
                  <a:cubicBezTo>
                    <a:pt x="83" y="37"/>
                    <a:pt x="83" y="44"/>
                    <a:pt x="80" y="46"/>
                  </a:cubicBezTo>
                  <a:cubicBezTo>
                    <a:pt x="76" y="48"/>
                    <a:pt x="71" y="50"/>
                    <a:pt x="71" y="55"/>
                  </a:cubicBezTo>
                  <a:cubicBezTo>
                    <a:pt x="70" y="55"/>
                    <a:pt x="68" y="57"/>
                    <a:pt x="68" y="58"/>
                  </a:cubicBezTo>
                  <a:cubicBezTo>
                    <a:pt x="68" y="59"/>
                    <a:pt x="68" y="60"/>
                    <a:pt x="68" y="61"/>
                  </a:cubicBezTo>
                  <a:cubicBezTo>
                    <a:pt x="66" y="61"/>
                    <a:pt x="66" y="62"/>
                    <a:pt x="65" y="62"/>
                  </a:cubicBezTo>
                  <a:cubicBezTo>
                    <a:pt x="64" y="62"/>
                    <a:pt x="64" y="61"/>
                    <a:pt x="62" y="61"/>
                  </a:cubicBezTo>
                  <a:cubicBezTo>
                    <a:pt x="61" y="62"/>
                    <a:pt x="59" y="63"/>
                    <a:pt x="58" y="64"/>
                  </a:cubicBezTo>
                  <a:cubicBezTo>
                    <a:pt x="55" y="67"/>
                    <a:pt x="51" y="71"/>
                    <a:pt x="49" y="72"/>
                  </a:cubicBezTo>
                  <a:cubicBezTo>
                    <a:pt x="49" y="73"/>
                    <a:pt x="48" y="74"/>
                    <a:pt x="48" y="76"/>
                  </a:cubicBezTo>
                  <a:cubicBezTo>
                    <a:pt x="48" y="85"/>
                    <a:pt x="58" y="84"/>
                    <a:pt x="58" y="95"/>
                  </a:cubicBezTo>
                  <a:cubicBezTo>
                    <a:pt x="58" y="100"/>
                    <a:pt x="55" y="102"/>
                    <a:pt x="55" y="108"/>
                  </a:cubicBezTo>
                  <a:cubicBezTo>
                    <a:pt x="55" y="113"/>
                    <a:pt x="58" y="116"/>
                    <a:pt x="58" y="120"/>
                  </a:cubicBezTo>
                  <a:cubicBezTo>
                    <a:pt x="58" y="121"/>
                    <a:pt x="58" y="122"/>
                    <a:pt x="58" y="123"/>
                  </a:cubicBezTo>
                  <a:cubicBezTo>
                    <a:pt x="58" y="123"/>
                    <a:pt x="58" y="123"/>
                    <a:pt x="58" y="123"/>
                  </a:cubicBezTo>
                  <a:cubicBezTo>
                    <a:pt x="58" y="123"/>
                    <a:pt x="58" y="123"/>
                    <a:pt x="58" y="123"/>
                  </a:cubicBezTo>
                  <a:cubicBezTo>
                    <a:pt x="58" y="123"/>
                    <a:pt x="58" y="123"/>
                    <a:pt x="58" y="123"/>
                  </a:cubicBezTo>
                  <a:cubicBezTo>
                    <a:pt x="56" y="127"/>
                    <a:pt x="56" y="127"/>
                    <a:pt x="56" y="127"/>
                  </a:cubicBezTo>
                  <a:cubicBezTo>
                    <a:pt x="56" y="128"/>
                    <a:pt x="59" y="131"/>
                    <a:pt x="62" y="132"/>
                  </a:cubicBezTo>
                  <a:cubicBezTo>
                    <a:pt x="58" y="146"/>
                    <a:pt x="45" y="143"/>
                    <a:pt x="39" y="154"/>
                  </a:cubicBezTo>
                  <a:cubicBezTo>
                    <a:pt x="35" y="163"/>
                    <a:pt x="31" y="177"/>
                    <a:pt x="17" y="177"/>
                  </a:cubicBezTo>
                  <a:cubicBezTo>
                    <a:pt x="19" y="200"/>
                    <a:pt x="6" y="198"/>
                    <a:pt x="6" y="210"/>
                  </a:cubicBezTo>
                  <a:cubicBezTo>
                    <a:pt x="6" y="218"/>
                    <a:pt x="7" y="228"/>
                    <a:pt x="14" y="228"/>
                  </a:cubicBezTo>
                  <a:cubicBezTo>
                    <a:pt x="16" y="228"/>
                    <a:pt x="17" y="227"/>
                    <a:pt x="18" y="227"/>
                  </a:cubicBezTo>
                  <a:cubicBezTo>
                    <a:pt x="19" y="227"/>
                    <a:pt x="20" y="228"/>
                    <a:pt x="22" y="229"/>
                  </a:cubicBezTo>
                  <a:cubicBezTo>
                    <a:pt x="20" y="237"/>
                    <a:pt x="10" y="239"/>
                    <a:pt x="6" y="247"/>
                  </a:cubicBezTo>
                  <a:cubicBezTo>
                    <a:pt x="4" y="249"/>
                    <a:pt x="0" y="257"/>
                    <a:pt x="0" y="263"/>
                  </a:cubicBezTo>
                  <a:cubicBezTo>
                    <a:pt x="0" y="273"/>
                    <a:pt x="7" y="283"/>
                    <a:pt x="13" y="289"/>
                  </a:cubicBezTo>
                  <a:cubicBezTo>
                    <a:pt x="15" y="291"/>
                    <a:pt x="19" y="290"/>
                    <a:pt x="21" y="293"/>
                  </a:cubicBezTo>
                  <a:cubicBezTo>
                    <a:pt x="23" y="297"/>
                    <a:pt x="24" y="304"/>
                    <a:pt x="27" y="308"/>
                  </a:cubicBezTo>
                  <a:cubicBezTo>
                    <a:pt x="29" y="309"/>
                    <a:pt x="33" y="308"/>
                    <a:pt x="34" y="312"/>
                  </a:cubicBezTo>
                  <a:cubicBezTo>
                    <a:pt x="39" y="322"/>
                    <a:pt x="42" y="328"/>
                    <a:pt x="46" y="341"/>
                  </a:cubicBezTo>
                  <a:cubicBezTo>
                    <a:pt x="49" y="352"/>
                    <a:pt x="60" y="362"/>
                    <a:pt x="64" y="374"/>
                  </a:cubicBezTo>
                  <a:cubicBezTo>
                    <a:pt x="66" y="382"/>
                    <a:pt x="74" y="386"/>
                    <a:pt x="74" y="394"/>
                  </a:cubicBezTo>
                  <a:cubicBezTo>
                    <a:pt x="74" y="401"/>
                    <a:pt x="72" y="407"/>
                    <a:pt x="76" y="411"/>
                  </a:cubicBezTo>
                  <a:cubicBezTo>
                    <a:pt x="86" y="420"/>
                    <a:pt x="93" y="428"/>
                    <a:pt x="108" y="432"/>
                  </a:cubicBezTo>
                  <a:cubicBezTo>
                    <a:pt x="115" y="435"/>
                    <a:pt x="119" y="437"/>
                    <a:pt x="125" y="443"/>
                  </a:cubicBezTo>
                  <a:cubicBezTo>
                    <a:pt x="131" y="449"/>
                    <a:pt x="137" y="448"/>
                    <a:pt x="145" y="451"/>
                  </a:cubicBezTo>
                  <a:cubicBezTo>
                    <a:pt x="154" y="456"/>
                    <a:pt x="162" y="464"/>
                    <a:pt x="167" y="477"/>
                  </a:cubicBezTo>
                  <a:cubicBezTo>
                    <a:pt x="169" y="483"/>
                    <a:pt x="171" y="514"/>
                    <a:pt x="171" y="519"/>
                  </a:cubicBezTo>
                  <a:cubicBezTo>
                    <a:pt x="171" y="528"/>
                    <a:pt x="167" y="542"/>
                    <a:pt x="167" y="549"/>
                  </a:cubicBezTo>
                  <a:cubicBezTo>
                    <a:pt x="167" y="556"/>
                    <a:pt x="167" y="556"/>
                    <a:pt x="167" y="572"/>
                  </a:cubicBezTo>
                  <a:cubicBezTo>
                    <a:pt x="166" y="578"/>
                    <a:pt x="163" y="587"/>
                    <a:pt x="163" y="591"/>
                  </a:cubicBezTo>
                  <a:cubicBezTo>
                    <a:pt x="163" y="592"/>
                    <a:pt x="163" y="594"/>
                    <a:pt x="163" y="596"/>
                  </a:cubicBezTo>
                  <a:cubicBezTo>
                    <a:pt x="163" y="614"/>
                    <a:pt x="151" y="627"/>
                    <a:pt x="151" y="647"/>
                  </a:cubicBezTo>
                  <a:cubicBezTo>
                    <a:pt x="151" y="655"/>
                    <a:pt x="145" y="663"/>
                    <a:pt x="148" y="672"/>
                  </a:cubicBezTo>
                  <a:cubicBezTo>
                    <a:pt x="149" y="712"/>
                    <a:pt x="149" y="712"/>
                    <a:pt x="149" y="712"/>
                  </a:cubicBezTo>
                  <a:cubicBezTo>
                    <a:pt x="146" y="724"/>
                    <a:pt x="146" y="733"/>
                    <a:pt x="142" y="746"/>
                  </a:cubicBezTo>
                  <a:cubicBezTo>
                    <a:pt x="141" y="748"/>
                    <a:pt x="139" y="747"/>
                    <a:pt x="137" y="749"/>
                  </a:cubicBezTo>
                  <a:cubicBezTo>
                    <a:pt x="134" y="753"/>
                    <a:pt x="133" y="760"/>
                    <a:pt x="131" y="764"/>
                  </a:cubicBezTo>
                  <a:cubicBezTo>
                    <a:pt x="127" y="771"/>
                    <a:pt x="119" y="784"/>
                    <a:pt x="119" y="796"/>
                  </a:cubicBezTo>
                  <a:cubicBezTo>
                    <a:pt x="119" y="799"/>
                    <a:pt x="120" y="814"/>
                    <a:pt x="122" y="814"/>
                  </a:cubicBezTo>
                  <a:cubicBezTo>
                    <a:pt x="122" y="814"/>
                    <a:pt x="125" y="817"/>
                    <a:pt x="125" y="820"/>
                  </a:cubicBezTo>
                  <a:cubicBezTo>
                    <a:pt x="125" y="822"/>
                    <a:pt x="123" y="823"/>
                    <a:pt x="120" y="823"/>
                  </a:cubicBezTo>
                  <a:cubicBezTo>
                    <a:pt x="118" y="833"/>
                    <a:pt x="114" y="837"/>
                    <a:pt x="114" y="847"/>
                  </a:cubicBezTo>
                  <a:cubicBezTo>
                    <a:pt x="114" y="853"/>
                    <a:pt x="118" y="865"/>
                    <a:pt x="122" y="865"/>
                  </a:cubicBezTo>
                  <a:cubicBezTo>
                    <a:pt x="125" y="865"/>
                    <a:pt x="126" y="861"/>
                    <a:pt x="130" y="859"/>
                  </a:cubicBezTo>
                  <a:cubicBezTo>
                    <a:pt x="130" y="859"/>
                    <a:pt x="131" y="859"/>
                    <a:pt x="131" y="859"/>
                  </a:cubicBezTo>
                  <a:cubicBezTo>
                    <a:pt x="132" y="859"/>
                    <a:pt x="133" y="859"/>
                    <a:pt x="134" y="859"/>
                  </a:cubicBezTo>
                  <a:cubicBezTo>
                    <a:pt x="134" y="867"/>
                    <a:pt x="134" y="867"/>
                    <a:pt x="134" y="867"/>
                  </a:cubicBezTo>
                  <a:cubicBezTo>
                    <a:pt x="117" y="945"/>
                    <a:pt x="117" y="945"/>
                    <a:pt x="117" y="945"/>
                  </a:cubicBezTo>
                  <a:cubicBezTo>
                    <a:pt x="109" y="945"/>
                    <a:pt x="113" y="936"/>
                    <a:pt x="103" y="936"/>
                  </a:cubicBezTo>
                  <a:cubicBezTo>
                    <a:pt x="101" y="936"/>
                    <a:pt x="99" y="938"/>
                    <a:pt x="99" y="941"/>
                  </a:cubicBezTo>
                  <a:cubicBezTo>
                    <a:pt x="98" y="941"/>
                    <a:pt x="98" y="941"/>
                    <a:pt x="98" y="941"/>
                  </a:cubicBezTo>
                  <a:cubicBezTo>
                    <a:pt x="98" y="947"/>
                    <a:pt x="98" y="947"/>
                    <a:pt x="98" y="947"/>
                  </a:cubicBezTo>
                  <a:cubicBezTo>
                    <a:pt x="99" y="953"/>
                    <a:pt x="105" y="961"/>
                    <a:pt x="105" y="965"/>
                  </a:cubicBezTo>
                  <a:cubicBezTo>
                    <a:pt x="105" y="974"/>
                    <a:pt x="93" y="977"/>
                    <a:pt x="93" y="987"/>
                  </a:cubicBezTo>
                  <a:cubicBezTo>
                    <a:pt x="93" y="996"/>
                    <a:pt x="101" y="1014"/>
                    <a:pt x="101" y="1026"/>
                  </a:cubicBezTo>
                  <a:cubicBezTo>
                    <a:pt x="101" y="1028"/>
                    <a:pt x="101" y="1030"/>
                    <a:pt x="101" y="1033"/>
                  </a:cubicBezTo>
                  <a:cubicBezTo>
                    <a:pt x="101" y="1044"/>
                    <a:pt x="115" y="1042"/>
                    <a:pt x="115" y="1055"/>
                  </a:cubicBezTo>
                  <a:cubicBezTo>
                    <a:pt x="115" y="1058"/>
                    <a:pt x="113" y="1061"/>
                    <a:pt x="112" y="1064"/>
                  </a:cubicBezTo>
                  <a:cubicBezTo>
                    <a:pt x="113" y="1065"/>
                    <a:pt x="114" y="1066"/>
                    <a:pt x="116" y="1067"/>
                  </a:cubicBezTo>
                  <a:cubicBezTo>
                    <a:pt x="115" y="1071"/>
                    <a:pt x="106" y="1071"/>
                    <a:pt x="106" y="1076"/>
                  </a:cubicBezTo>
                  <a:cubicBezTo>
                    <a:pt x="106" y="1077"/>
                    <a:pt x="109" y="1079"/>
                    <a:pt x="111" y="1081"/>
                  </a:cubicBezTo>
                  <a:cubicBezTo>
                    <a:pt x="118" y="1088"/>
                    <a:pt x="122" y="1095"/>
                    <a:pt x="137" y="1095"/>
                  </a:cubicBezTo>
                  <a:cubicBezTo>
                    <a:pt x="137" y="1098"/>
                    <a:pt x="138" y="1102"/>
                    <a:pt x="142" y="1102"/>
                  </a:cubicBezTo>
                  <a:cubicBezTo>
                    <a:pt x="146" y="1102"/>
                    <a:pt x="148" y="1102"/>
                    <a:pt x="152" y="1102"/>
                  </a:cubicBezTo>
                  <a:cubicBezTo>
                    <a:pt x="152" y="1111"/>
                    <a:pt x="164" y="1111"/>
                    <a:pt x="172" y="1114"/>
                  </a:cubicBezTo>
                  <a:cubicBezTo>
                    <a:pt x="180" y="1117"/>
                    <a:pt x="176" y="1131"/>
                    <a:pt x="188" y="1131"/>
                  </a:cubicBezTo>
                  <a:cubicBezTo>
                    <a:pt x="194" y="1131"/>
                    <a:pt x="198" y="1131"/>
                    <a:pt x="203" y="1131"/>
                  </a:cubicBezTo>
                  <a:cubicBezTo>
                    <a:pt x="205" y="1131"/>
                    <a:pt x="207" y="1129"/>
                    <a:pt x="208" y="1129"/>
                  </a:cubicBezTo>
                  <a:cubicBezTo>
                    <a:pt x="211" y="1129"/>
                    <a:pt x="210" y="1129"/>
                    <a:pt x="214" y="1129"/>
                  </a:cubicBezTo>
                  <a:cubicBezTo>
                    <a:pt x="219" y="1129"/>
                    <a:pt x="232" y="1119"/>
                    <a:pt x="240" y="1119"/>
                  </a:cubicBezTo>
                  <a:cubicBezTo>
                    <a:pt x="242" y="1119"/>
                    <a:pt x="243" y="1119"/>
                    <a:pt x="245" y="1119"/>
                  </a:cubicBezTo>
                  <a:cubicBezTo>
                    <a:pt x="246" y="1119"/>
                    <a:pt x="247" y="1119"/>
                    <a:pt x="249" y="1117"/>
                  </a:cubicBezTo>
                  <a:cubicBezTo>
                    <a:pt x="234" y="1110"/>
                    <a:pt x="220" y="1106"/>
                    <a:pt x="208" y="1094"/>
                  </a:cubicBezTo>
                  <a:cubicBezTo>
                    <a:pt x="202" y="1087"/>
                    <a:pt x="202" y="1063"/>
                    <a:pt x="193" y="1058"/>
                  </a:cubicBezTo>
                  <a:cubicBezTo>
                    <a:pt x="189" y="1057"/>
                    <a:pt x="185" y="1051"/>
                    <a:pt x="185" y="1045"/>
                  </a:cubicBezTo>
                  <a:cubicBezTo>
                    <a:pt x="185" y="1035"/>
                    <a:pt x="187" y="1028"/>
                    <a:pt x="194" y="1022"/>
                  </a:cubicBezTo>
                  <a:cubicBezTo>
                    <a:pt x="198" y="1017"/>
                    <a:pt x="207" y="1020"/>
                    <a:pt x="210" y="1013"/>
                  </a:cubicBezTo>
                  <a:cubicBezTo>
                    <a:pt x="214" y="1006"/>
                    <a:pt x="212" y="999"/>
                    <a:pt x="216" y="995"/>
                  </a:cubicBezTo>
                  <a:cubicBezTo>
                    <a:pt x="224" y="987"/>
                    <a:pt x="237" y="986"/>
                    <a:pt x="237" y="971"/>
                  </a:cubicBezTo>
                  <a:cubicBezTo>
                    <a:pt x="237" y="955"/>
                    <a:pt x="213" y="962"/>
                    <a:pt x="213" y="941"/>
                  </a:cubicBezTo>
                  <a:cubicBezTo>
                    <a:pt x="213" y="932"/>
                    <a:pt x="221" y="925"/>
                    <a:pt x="229" y="923"/>
                  </a:cubicBezTo>
                  <a:cubicBezTo>
                    <a:pt x="233" y="922"/>
                    <a:pt x="242" y="922"/>
                    <a:pt x="243" y="916"/>
                  </a:cubicBezTo>
                  <a:cubicBezTo>
                    <a:pt x="246" y="903"/>
                    <a:pt x="246" y="893"/>
                    <a:pt x="256" y="884"/>
                  </a:cubicBezTo>
                  <a:cubicBezTo>
                    <a:pt x="253" y="883"/>
                    <a:pt x="250" y="882"/>
                    <a:pt x="250" y="876"/>
                  </a:cubicBezTo>
                  <a:cubicBezTo>
                    <a:pt x="255" y="876"/>
                    <a:pt x="257" y="881"/>
                    <a:pt x="264" y="881"/>
                  </a:cubicBezTo>
                  <a:cubicBezTo>
                    <a:pt x="265" y="881"/>
                    <a:pt x="269" y="877"/>
                    <a:pt x="269" y="874"/>
                  </a:cubicBezTo>
                  <a:cubicBezTo>
                    <a:pt x="269" y="871"/>
                    <a:pt x="266" y="871"/>
                    <a:pt x="264" y="869"/>
                  </a:cubicBezTo>
                  <a:cubicBezTo>
                    <a:pt x="263" y="869"/>
                    <a:pt x="260" y="872"/>
                    <a:pt x="257" y="872"/>
                  </a:cubicBezTo>
                  <a:cubicBezTo>
                    <a:pt x="252" y="872"/>
                    <a:pt x="246" y="859"/>
                    <a:pt x="246" y="851"/>
                  </a:cubicBezTo>
                  <a:cubicBezTo>
                    <a:pt x="246" y="849"/>
                    <a:pt x="247" y="845"/>
                    <a:pt x="251" y="845"/>
                  </a:cubicBezTo>
                  <a:cubicBezTo>
                    <a:pt x="262" y="845"/>
                    <a:pt x="264" y="852"/>
                    <a:pt x="275" y="852"/>
                  </a:cubicBezTo>
                  <a:cubicBezTo>
                    <a:pt x="279" y="852"/>
                    <a:pt x="287" y="849"/>
                    <a:pt x="287" y="846"/>
                  </a:cubicBezTo>
                  <a:cubicBezTo>
                    <a:pt x="287" y="845"/>
                    <a:pt x="287" y="842"/>
                    <a:pt x="287" y="841"/>
                  </a:cubicBezTo>
                  <a:cubicBezTo>
                    <a:pt x="291" y="833"/>
                    <a:pt x="285" y="817"/>
                    <a:pt x="292" y="811"/>
                  </a:cubicBezTo>
                  <a:cubicBezTo>
                    <a:pt x="294" y="809"/>
                    <a:pt x="297" y="809"/>
                    <a:pt x="300" y="809"/>
                  </a:cubicBezTo>
                  <a:cubicBezTo>
                    <a:pt x="302" y="809"/>
                    <a:pt x="305" y="809"/>
                    <a:pt x="308" y="809"/>
                  </a:cubicBezTo>
                  <a:cubicBezTo>
                    <a:pt x="311" y="809"/>
                    <a:pt x="314" y="810"/>
                    <a:pt x="317" y="810"/>
                  </a:cubicBezTo>
                  <a:cubicBezTo>
                    <a:pt x="319" y="810"/>
                    <a:pt x="321" y="809"/>
                    <a:pt x="323" y="809"/>
                  </a:cubicBezTo>
                  <a:cubicBezTo>
                    <a:pt x="336" y="805"/>
                    <a:pt x="347" y="807"/>
                    <a:pt x="356" y="798"/>
                  </a:cubicBezTo>
                  <a:cubicBezTo>
                    <a:pt x="361" y="793"/>
                    <a:pt x="365" y="790"/>
                    <a:pt x="369" y="782"/>
                  </a:cubicBezTo>
                  <a:cubicBezTo>
                    <a:pt x="372" y="778"/>
                    <a:pt x="372" y="775"/>
                    <a:pt x="372" y="768"/>
                  </a:cubicBezTo>
                  <a:cubicBezTo>
                    <a:pt x="372" y="762"/>
                    <a:pt x="364" y="762"/>
                    <a:pt x="362" y="757"/>
                  </a:cubicBezTo>
                  <a:cubicBezTo>
                    <a:pt x="360" y="750"/>
                    <a:pt x="360" y="744"/>
                    <a:pt x="356" y="740"/>
                  </a:cubicBezTo>
                  <a:cubicBezTo>
                    <a:pt x="354" y="739"/>
                    <a:pt x="346" y="736"/>
                    <a:pt x="346" y="731"/>
                  </a:cubicBezTo>
                  <a:cubicBezTo>
                    <a:pt x="346" y="730"/>
                    <a:pt x="349" y="729"/>
                    <a:pt x="350" y="729"/>
                  </a:cubicBezTo>
                  <a:cubicBezTo>
                    <a:pt x="358" y="729"/>
                    <a:pt x="365" y="735"/>
                    <a:pt x="373" y="735"/>
                  </a:cubicBezTo>
                  <a:cubicBezTo>
                    <a:pt x="376" y="735"/>
                    <a:pt x="388" y="741"/>
                    <a:pt x="397" y="741"/>
                  </a:cubicBezTo>
                  <a:cubicBezTo>
                    <a:pt x="421" y="741"/>
                    <a:pt x="425" y="714"/>
                    <a:pt x="435" y="699"/>
                  </a:cubicBezTo>
                  <a:cubicBezTo>
                    <a:pt x="444" y="685"/>
                    <a:pt x="455" y="683"/>
                    <a:pt x="464" y="669"/>
                  </a:cubicBezTo>
                  <a:cubicBezTo>
                    <a:pt x="469" y="662"/>
                    <a:pt x="468" y="658"/>
                    <a:pt x="472" y="652"/>
                  </a:cubicBezTo>
                  <a:cubicBezTo>
                    <a:pt x="472" y="652"/>
                    <a:pt x="472" y="652"/>
                    <a:pt x="472" y="652"/>
                  </a:cubicBezTo>
                  <a:cubicBezTo>
                    <a:pt x="477" y="641"/>
                    <a:pt x="482" y="632"/>
                    <a:pt x="493" y="627"/>
                  </a:cubicBezTo>
                  <a:cubicBezTo>
                    <a:pt x="493" y="602"/>
                    <a:pt x="493" y="602"/>
                    <a:pt x="493" y="602"/>
                  </a:cubicBezTo>
                  <a:cubicBezTo>
                    <a:pt x="493" y="592"/>
                    <a:pt x="492" y="585"/>
                    <a:pt x="499" y="578"/>
                  </a:cubicBezTo>
                  <a:cubicBezTo>
                    <a:pt x="503" y="573"/>
                    <a:pt x="510" y="573"/>
                    <a:pt x="514" y="567"/>
                  </a:cubicBezTo>
                  <a:cubicBezTo>
                    <a:pt x="524" y="552"/>
                    <a:pt x="537" y="559"/>
                    <a:pt x="549" y="547"/>
                  </a:cubicBezTo>
                  <a:cubicBezTo>
                    <a:pt x="551" y="545"/>
                    <a:pt x="552" y="542"/>
                    <a:pt x="555" y="541"/>
                  </a:cubicBezTo>
                  <a:cubicBezTo>
                    <a:pt x="561" y="538"/>
                    <a:pt x="567" y="538"/>
                    <a:pt x="574" y="538"/>
                  </a:cubicBezTo>
                  <a:cubicBezTo>
                    <a:pt x="576" y="538"/>
                    <a:pt x="578" y="538"/>
                    <a:pt x="581" y="538"/>
                  </a:cubicBezTo>
                  <a:cubicBezTo>
                    <a:pt x="590" y="538"/>
                    <a:pt x="601" y="530"/>
                    <a:pt x="604" y="524"/>
                  </a:cubicBezTo>
                  <a:cubicBezTo>
                    <a:pt x="605" y="522"/>
                    <a:pt x="604" y="515"/>
                    <a:pt x="606" y="512"/>
                  </a:cubicBezTo>
                  <a:cubicBezTo>
                    <a:pt x="614" y="502"/>
                    <a:pt x="617" y="496"/>
                    <a:pt x="625" y="484"/>
                  </a:cubicBezTo>
                  <a:cubicBezTo>
                    <a:pt x="626" y="482"/>
                    <a:pt x="628" y="472"/>
                    <a:pt x="628" y="466"/>
                  </a:cubicBezTo>
                  <a:cubicBezTo>
                    <a:pt x="628" y="462"/>
                    <a:pt x="632" y="457"/>
                    <a:pt x="634" y="454"/>
                  </a:cubicBezTo>
                  <a:cubicBezTo>
                    <a:pt x="635" y="453"/>
                    <a:pt x="637" y="450"/>
                    <a:pt x="637" y="448"/>
                  </a:cubicBezTo>
                  <a:cubicBezTo>
                    <a:pt x="637" y="441"/>
                    <a:pt x="641" y="432"/>
                    <a:pt x="641" y="423"/>
                  </a:cubicBezTo>
                  <a:cubicBezTo>
                    <a:pt x="641" y="410"/>
                    <a:pt x="633" y="393"/>
                    <a:pt x="641" y="385"/>
                  </a:cubicBezTo>
                  <a:cubicBezTo>
                    <a:pt x="646" y="380"/>
                    <a:pt x="652" y="379"/>
                    <a:pt x="657" y="371"/>
                  </a:cubicBezTo>
                  <a:cubicBezTo>
                    <a:pt x="660" y="366"/>
                    <a:pt x="663" y="365"/>
                    <a:pt x="666" y="360"/>
                  </a:cubicBezTo>
                  <a:cubicBezTo>
                    <a:pt x="680" y="338"/>
                    <a:pt x="701" y="328"/>
                    <a:pt x="701" y="289"/>
                  </a:cubicBezTo>
                  <a:cubicBezTo>
                    <a:pt x="701" y="278"/>
                    <a:pt x="699" y="267"/>
                    <a:pt x="688" y="264"/>
                  </a:cubicBezTo>
                  <a:cubicBezTo>
                    <a:pt x="686" y="263"/>
                    <a:pt x="684" y="263"/>
                    <a:pt x="683" y="263"/>
                  </a:cubicBezTo>
                  <a:cubicBezTo>
                    <a:pt x="681" y="263"/>
                    <a:pt x="680" y="263"/>
                    <a:pt x="679" y="263"/>
                  </a:cubicBezTo>
                  <a:cubicBezTo>
                    <a:pt x="677" y="263"/>
                    <a:pt x="676" y="263"/>
                    <a:pt x="674" y="263"/>
                  </a:cubicBezTo>
                  <a:cubicBezTo>
                    <a:pt x="673" y="263"/>
                    <a:pt x="671" y="263"/>
                    <a:pt x="669" y="263"/>
                  </a:cubicBezTo>
                  <a:cubicBezTo>
                    <a:pt x="660" y="260"/>
                    <a:pt x="644" y="245"/>
                    <a:pt x="639" y="237"/>
                  </a:cubicBezTo>
                  <a:cubicBezTo>
                    <a:pt x="633" y="235"/>
                    <a:pt x="624" y="231"/>
                    <a:pt x="614" y="229"/>
                  </a:cubicBezTo>
                  <a:cubicBezTo>
                    <a:pt x="594" y="231"/>
                    <a:pt x="594" y="231"/>
                    <a:pt x="594" y="231"/>
                  </a:cubicBezTo>
                  <a:cubicBezTo>
                    <a:pt x="584" y="231"/>
                    <a:pt x="582" y="223"/>
                    <a:pt x="571" y="223"/>
                  </a:cubicBezTo>
                  <a:cubicBezTo>
                    <a:pt x="566" y="223"/>
                    <a:pt x="564" y="227"/>
                    <a:pt x="559" y="229"/>
                  </a:cubicBezTo>
                  <a:cubicBezTo>
                    <a:pt x="555" y="229"/>
                    <a:pt x="555" y="229"/>
                    <a:pt x="555" y="229"/>
                  </a:cubicBezTo>
                  <a:cubicBezTo>
                    <a:pt x="555" y="224"/>
                    <a:pt x="556" y="220"/>
                    <a:pt x="554" y="215"/>
                  </a:cubicBezTo>
                  <a:cubicBezTo>
                    <a:pt x="553" y="211"/>
                    <a:pt x="548" y="212"/>
                    <a:pt x="544" y="210"/>
                  </a:cubicBezTo>
                  <a:cubicBezTo>
                    <a:pt x="537" y="205"/>
                    <a:pt x="518" y="195"/>
                    <a:pt x="509" y="195"/>
                  </a:cubicBezTo>
                  <a:cubicBezTo>
                    <a:pt x="500" y="195"/>
                    <a:pt x="494" y="207"/>
                    <a:pt x="489" y="215"/>
                  </a:cubicBezTo>
                  <a:cubicBezTo>
                    <a:pt x="487" y="218"/>
                    <a:pt x="485" y="221"/>
                    <a:pt x="483" y="221"/>
                  </a:cubicBezTo>
                  <a:cubicBezTo>
                    <a:pt x="481" y="221"/>
                    <a:pt x="480" y="217"/>
                    <a:pt x="480" y="215"/>
                  </a:cubicBezTo>
                  <a:cubicBezTo>
                    <a:pt x="468" y="215"/>
                    <a:pt x="468" y="215"/>
                    <a:pt x="468" y="215"/>
                  </a:cubicBezTo>
                  <a:cubicBezTo>
                    <a:pt x="467" y="210"/>
                    <a:pt x="464" y="206"/>
                    <a:pt x="459" y="203"/>
                  </a:cubicBezTo>
                  <a:cubicBezTo>
                    <a:pt x="456" y="202"/>
                    <a:pt x="451" y="203"/>
                    <a:pt x="451" y="198"/>
                  </a:cubicBezTo>
                  <a:cubicBezTo>
                    <a:pt x="451" y="182"/>
                    <a:pt x="467" y="176"/>
                    <a:pt x="475" y="166"/>
                  </a:cubicBezTo>
                  <a:cubicBezTo>
                    <a:pt x="475" y="161"/>
                    <a:pt x="468" y="161"/>
                    <a:pt x="466" y="155"/>
                  </a:cubicBezTo>
                  <a:cubicBezTo>
                    <a:pt x="463" y="150"/>
                    <a:pt x="456" y="133"/>
                    <a:pt x="456" y="126"/>
                  </a:cubicBezTo>
                  <a:cubicBezTo>
                    <a:pt x="447" y="124"/>
                    <a:pt x="436" y="107"/>
                    <a:pt x="427" y="107"/>
                  </a:cubicBezTo>
                  <a:cubicBezTo>
                    <a:pt x="426" y="107"/>
                    <a:pt x="425" y="107"/>
                    <a:pt x="424" y="107"/>
                  </a:cubicBezTo>
                  <a:cubicBezTo>
                    <a:pt x="424" y="106"/>
                    <a:pt x="424" y="106"/>
                    <a:pt x="424" y="106"/>
                  </a:cubicBezTo>
                  <a:cubicBezTo>
                    <a:pt x="419" y="106"/>
                    <a:pt x="411" y="101"/>
                    <a:pt x="407" y="100"/>
                  </a:cubicBezTo>
                  <a:cubicBezTo>
                    <a:pt x="393" y="100"/>
                    <a:pt x="393" y="100"/>
                    <a:pt x="393" y="100"/>
                  </a:cubicBezTo>
                  <a:cubicBezTo>
                    <a:pt x="379" y="97"/>
                    <a:pt x="357" y="99"/>
                    <a:pt x="353" y="84"/>
                  </a:cubicBezTo>
                  <a:cubicBezTo>
                    <a:pt x="350" y="84"/>
                    <a:pt x="346" y="83"/>
                    <a:pt x="345" y="81"/>
                  </a:cubicBezTo>
                  <a:cubicBezTo>
                    <a:pt x="339" y="68"/>
                    <a:pt x="334" y="69"/>
                    <a:pt x="324" y="59"/>
                  </a:cubicBezTo>
                  <a:cubicBezTo>
                    <a:pt x="309" y="59"/>
                    <a:pt x="309" y="59"/>
                    <a:pt x="309" y="59"/>
                  </a:cubicBezTo>
                  <a:cubicBezTo>
                    <a:pt x="307" y="52"/>
                    <a:pt x="309" y="44"/>
                    <a:pt x="302" y="42"/>
                  </a:cubicBezTo>
                  <a:cubicBezTo>
                    <a:pt x="294" y="40"/>
                    <a:pt x="283" y="38"/>
                    <a:pt x="279" y="31"/>
                  </a:cubicBezTo>
                  <a:cubicBezTo>
                    <a:pt x="279" y="27"/>
                    <a:pt x="279" y="27"/>
                    <a:pt x="279" y="27"/>
                  </a:cubicBezTo>
                  <a:cubicBezTo>
                    <a:pt x="280" y="27"/>
                    <a:pt x="281" y="27"/>
                    <a:pt x="282" y="27"/>
                  </a:cubicBezTo>
                  <a:cubicBezTo>
                    <a:pt x="283" y="27"/>
                    <a:pt x="286" y="26"/>
                    <a:pt x="287" y="25"/>
                  </a:cubicBezTo>
                  <a:cubicBezTo>
                    <a:pt x="287" y="25"/>
                    <a:pt x="278" y="24"/>
                    <a:pt x="272" y="24"/>
                  </a:cubicBezTo>
                  <a:cubicBezTo>
                    <a:pt x="271" y="25"/>
                    <a:pt x="260" y="25"/>
                    <a:pt x="259" y="27"/>
                  </a:cubicBezTo>
                  <a:cubicBezTo>
                    <a:pt x="256" y="33"/>
                    <a:pt x="251" y="33"/>
                    <a:pt x="243" y="34"/>
                  </a:cubicBezTo>
                  <a:cubicBezTo>
                    <a:pt x="239" y="34"/>
                    <a:pt x="232" y="33"/>
                    <a:pt x="232" y="28"/>
                  </a:cubicBezTo>
                  <a:cubicBezTo>
                    <a:pt x="227" y="28"/>
                    <a:pt x="212" y="28"/>
                    <a:pt x="204" y="28"/>
                  </a:cubicBezTo>
                  <a:cubicBezTo>
                    <a:pt x="200" y="28"/>
                    <a:pt x="197" y="24"/>
                    <a:pt x="197" y="19"/>
                  </a:cubicBezTo>
                  <a:cubicBezTo>
                    <a:pt x="189" y="17"/>
                    <a:pt x="178" y="14"/>
                    <a:pt x="175" y="6"/>
                  </a:cubicBezTo>
                  <a:cubicBezTo>
                    <a:pt x="166" y="5"/>
                    <a:pt x="166" y="5"/>
                    <a:pt x="166" y="5"/>
                  </a:cubicBezTo>
                  <a:cubicBezTo>
                    <a:pt x="166" y="12"/>
                    <a:pt x="174" y="9"/>
                    <a:pt x="176" y="15"/>
                  </a:cubicBezTo>
                  <a:cubicBezTo>
                    <a:pt x="164" y="15"/>
                    <a:pt x="164" y="15"/>
                    <a:pt x="164" y="15"/>
                  </a:cubicBezTo>
                  <a:cubicBezTo>
                    <a:pt x="159" y="19"/>
                    <a:pt x="150" y="18"/>
                    <a:pt x="150" y="25"/>
                  </a:cubicBezTo>
                  <a:cubicBezTo>
                    <a:pt x="150" y="32"/>
                    <a:pt x="157" y="35"/>
                    <a:pt x="157" y="42"/>
                  </a:cubicBezTo>
                  <a:cubicBezTo>
                    <a:pt x="157" y="44"/>
                    <a:pt x="154" y="50"/>
                    <a:pt x="152" y="50"/>
                  </a:cubicBezTo>
                  <a:cubicBezTo>
                    <a:pt x="146" y="50"/>
                    <a:pt x="143" y="40"/>
                    <a:pt x="143" y="34"/>
                  </a:cubicBezTo>
                  <a:cubicBezTo>
                    <a:pt x="143" y="30"/>
                    <a:pt x="146" y="21"/>
                    <a:pt x="148" y="13"/>
                  </a:cubicBezTo>
                  <a:cubicBezTo>
                    <a:pt x="150" y="13"/>
                    <a:pt x="153" y="11"/>
                    <a:pt x="153" y="6"/>
                  </a:cubicBezTo>
                  <a:cubicBezTo>
                    <a:pt x="153" y="6"/>
                    <a:pt x="151" y="0"/>
                    <a:pt x="14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8" name="Freeform 128"/>
            <p:cNvSpPr>
              <a:spLocks/>
            </p:cNvSpPr>
            <p:nvPr/>
          </p:nvSpPr>
          <p:spPr bwMode="auto">
            <a:xfrm>
              <a:off x="662" y="2178"/>
              <a:ext cx="19" cy="23"/>
            </a:xfrm>
            <a:custGeom>
              <a:avLst/>
              <a:gdLst>
                <a:gd name="T0" fmla="*/ 0 w 8"/>
                <a:gd name="T1" fmla="*/ 0 h 10"/>
                <a:gd name="T2" fmla="*/ 0 w 8"/>
                <a:gd name="T3" fmla="*/ 0 h 10"/>
                <a:gd name="T4" fmla="*/ 5 w 8"/>
                <a:gd name="T5" fmla="*/ 10 h 10"/>
                <a:gd name="T6" fmla="*/ 8 w 8"/>
                <a:gd name="T7" fmla="*/ 7 h 10"/>
                <a:gd name="T8" fmla="*/ 2 w 8"/>
                <a:gd name="T9" fmla="*/ 0 h 10"/>
                <a:gd name="T10" fmla="*/ 0 w 8"/>
                <a:gd name="T11" fmla="*/ 0 h 10"/>
              </a:gdLst>
              <a:ahLst/>
              <a:cxnLst>
                <a:cxn ang="0">
                  <a:pos x="T0" y="T1"/>
                </a:cxn>
                <a:cxn ang="0">
                  <a:pos x="T2" y="T3"/>
                </a:cxn>
                <a:cxn ang="0">
                  <a:pos x="T4" y="T5"/>
                </a:cxn>
                <a:cxn ang="0">
                  <a:pos x="T6" y="T7"/>
                </a:cxn>
                <a:cxn ang="0">
                  <a:pos x="T8" y="T9"/>
                </a:cxn>
                <a:cxn ang="0">
                  <a:pos x="T10" y="T11"/>
                </a:cxn>
              </a:cxnLst>
              <a:rect l="0" t="0" r="r" b="b"/>
              <a:pathLst>
                <a:path w="8" h="10">
                  <a:moveTo>
                    <a:pt x="0" y="0"/>
                  </a:moveTo>
                  <a:cubicBezTo>
                    <a:pt x="0" y="0"/>
                    <a:pt x="0" y="0"/>
                    <a:pt x="0" y="0"/>
                  </a:cubicBezTo>
                  <a:cubicBezTo>
                    <a:pt x="0" y="4"/>
                    <a:pt x="0" y="10"/>
                    <a:pt x="5" y="10"/>
                  </a:cubicBezTo>
                  <a:cubicBezTo>
                    <a:pt x="6" y="10"/>
                    <a:pt x="8" y="9"/>
                    <a:pt x="8" y="7"/>
                  </a:cubicBezTo>
                  <a:cubicBezTo>
                    <a:pt x="8" y="4"/>
                    <a:pt x="6" y="1"/>
                    <a:pt x="2" y="0"/>
                  </a:cubicBezTo>
                  <a:cubicBezTo>
                    <a:pt x="1" y="0"/>
                    <a:pt x="1"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129"/>
            <p:cNvSpPr>
              <a:spLocks/>
            </p:cNvSpPr>
            <p:nvPr/>
          </p:nvSpPr>
          <p:spPr bwMode="auto">
            <a:xfrm>
              <a:off x="643" y="2107"/>
              <a:ext cx="31" cy="9"/>
            </a:xfrm>
            <a:custGeom>
              <a:avLst/>
              <a:gdLst>
                <a:gd name="T0" fmla="*/ 7 w 13"/>
                <a:gd name="T1" fmla="*/ 0 h 4"/>
                <a:gd name="T2" fmla="*/ 0 w 13"/>
                <a:gd name="T3" fmla="*/ 4 h 4"/>
                <a:gd name="T4" fmla="*/ 8 w 13"/>
                <a:gd name="T5" fmla="*/ 4 h 4"/>
                <a:gd name="T6" fmla="*/ 13 w 13"/>
                <a:gd name="T7" fmla="*/ 4 h 4"/>
                <a:gd name="T8" fmla="*/ 7 w 13"/>
                <a:gd name="T9" fmla="*/ 0 h 4"/>
              </a:gdLst>
              <a:ahLst/>
              <a:cxnLst>
                <a:cxn ang="0">
                  <a:pos x="T0" y="T1"/>
                </a:cxn>
                <a:cxn ang="0">
                  <a:pos x="T2" y="T3"/>
                </a:cxn>
                <a:cxn ang="0">
                  <a:pos x="T4" y="T5"/>
                </a:cxn>
                <a:cxn ang="0">
                  <a:pos x="T6" y="T7"/>
                </a:cxn>
                <a:cxn ang="0">
                  <a:pos x="T8" y="T9"/>
                </a:cxn>
              </a:cxnLst>
              <a:rect l="0" t="0" r="r" b="b"/>
              <a:pathLst>
                <a:path w="13" h="4">
                  <a:moveTo>
                    <a:pt x="7" y="0"/>
                  </a:moveTo>
                  <a:cubicBezTo>
                    <a:pt x="4" y="0"/>
                    <a:pt x="1" y="2"/>
                    <a:pt x="0" y="4"/>
                  </a:cubicBezTo>
                  <a:cubicBezTo>
                    <a:pt x="2" y="4"/>
                    <a:pt x="5" y="4"/>
                    <a:pt x="8" y="4"/>
                  </a:cubicBezTo>
                  <a:cubicBezTo>
                    <a:pt x="10" y="4"/>
                    <a:pt x="12" y="4"/>
                    <a:pt x="13" y="4"/>
                  </a:cubicBezTo>
                  <a:cubicBezTo>
                    <a:pt x="12" y="3"/>
                    <a:pt x="11"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130"/>
            <p:cNvSpPr>
              <a:spLocks/>
            </p:cNvSpPr>
            <p:nvPr/>
          </p:nvSpPr>
          <p:spPr bwMode="auto">
            <a:xfrm>
              <a:off x="697" y="2121"/>
              <a:ext cx="8" cy="12"/>
            </a:xfrm>
            <a:custGeom>
              <a:avLst/>
              <a:gdLst>
                <a:gd name="T0" fmla="*/ 0 w 3"/>
                <a:gd name="T1" fmla="*/ 0 h 5"/>
                <a:gd name="T2" fmla="*/ 3 w 3"/>
                <a:gd name="T3" fmla="*/ 5 h 5"/>
                <a:gd name="T4" fmla="*/ 3 w 3"/>
                <a:gd name="T5" fmla="*/ 5 h 5"/>
                <a:gd name="T6" fmla="*/ 0 w 3"/>
                <a:gd name="T7" fmla="*/ 0 h 5"/>
              </a:gdLst>
              <a:ahLst/>
              <a:cxnLst>
                <a:cxn ang="0">
                  <a:pos x="T0" y="T1"/>
                </a:cxn>
                <a:cxn ang="0">
                  <a:pos x="T2" y="T3"/>
                </a:cxn>
                <a:cxn ang="0">
                  <a:pos x="T4" y="T5"/>
                </a:cxn>
                <a:cxn ang="0">
                  <a:pos x="T6" y="T7"/>
                </a:cxn>
              </a:cxnLst>
              <a:rect l="0" t="0" r="r" b="b"/>
              <a:pathLst>
                <a:path w="3" h="5">
                  <a:moveTo>
                    <a:pt x="0" y="0"/>
                  </a:moveTo>
                  <a:cubicBezTo>
                    <a:pt x="0" y="2"/>
                    <a:pt x="1" y="5"/>
                    <a:pt x="3" y="5"/>
                  </a:cubicBezTo>
                  <a:cubicBezTo>
                    <a:pt x="3" y="5"/>
                    <a:pt x="3" y="5"/>
                    <a:pt x="3" y="5"/>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131"/>
            <p:cNvSpPr>
              <a:spLocks/>
            </p:cNvSpPr>
            <p:nvPr/>
          </p:nvSpPr>
          <p:spPr bwMode="auto">
            <a:xfrm>
              <a:off x="825" y="2310"/>
              <a:ext cx="24" cy="19"/>
            </a:xfrm>
            <a:custGeom>
              <a:avLst/>
              <a:gdLst>
                <a:gd name="T0" fmla="*/ 10 w 10"/>
                <a:gd name="T1" fmla="*/ 0 h 8"/>
                <a:gd name="T2" fmla="*/ 2 w 10"/>
                <a:gd name="T3" fmla="*/ 5 h 8"/>
                <a:gd name="T4" fmla="*/ 0 w 10"/>
                <a:gd name="T5" fmla="*/ 4 h 8"/>
                <a:gd name="T6" fmla="*/ 0 w 10"/>
                <a:gd name="T7" fmla="*/ 7 h 8"/>
                <a:gd name="T8" fmla="*/ 0 w 10"/>
                <a:gd name="T9" fmla="*/ 8 h 8"/>
                <a:gd name="T10" fmla="*/ 2 w 10"/>
                <a:gd name="T11" fmla="*/ 7 h 8"/>
                <a:gd name="T12" fmla="*/ 10 w 10"/>
                <a:gd name="T13" fmla="*/ 4 h 8"/>
                <a:gd name="T14" fmla="*/ 10 w 10"/>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8">
                  <a:moveTo>
                    <a:pt x="10" y="0"/>
                  </a:moveTo>
                  <a:cubicBezTo>
                    <a:pt x="9" y="2"/>
                    <a:pt x="5" y="5"/>
                    <a:pt x="2" y="5"/>
                  </a:cubicBezTo>
                  <a:cubicBezTo>
                    <a:pt x="1" y="5"/>
                    <a:pt x="0" y="4"/>
                    <a:pt x="0" y="4"/>
                  </a:cubicBezTo>
                  <a:cubicBezTo>
                    <a:pt x="0" y="5"/>
                    <a:pt x="0" y="6"/>
                    <a:pt x="0" y="7"/>
                  </a:cubicBezTo>
                  <a:cubicBezTo>
                    <a:pt x="0" y="8"/>
                    <a:pt x="0" y="8"/>
                    <a:pt x="0" y="8"/>
                  </a:cubicBezTo>
                  <a:cubicBezTo>
                    <a:pt x="1" y="8"/>
                    <a:pt x="2" y="7"/>
                    <a:pt x="2" y="7"/>
                  </a:cubicBezTo>
                  <a:cubicBezTo>
                    <a:pt x="5" y="7"/>
                    <a:pt x="8" y="6"/>
                    <a:pt x="10" y="4"/>
                  </a:cubicBezTo>
                  <a:cubicBezTo>
                    <a:pt x="10" y="0"/>
                    <a:pt x="10" y="0"/>
                    <a:pt x="1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132"/>
            <p:cNvSpPr>
              <a:spLocks/>
            </p:cNvSpPr>
            <p:nvPr/>
          </p:nvSpPr>
          <p:spPr bwMode="auto">
            <a:xfrm>
              <a:off x="-988" y="1163"/>
              <a:ext cx="2054" cy="1008"/>
            </a:xfrm>
            <a:custGeom>
              <a:avLst/>
              <a:gdLst>
                <a:gd name="T0" fmla="*/ 24 w 869"/>
                <a:gd name="T1" fmla="*/ 7 h 426"/>
                <a:gd name="T2" fmla="*/ 31 w 869"/>
                <a:gd name="T3" fmla="*/ 19 h 426"/>
                <a:gd name="T4" fmla="*/ 1 w 869"/>
                <a:gd name="T5" fmla="*/ 28 h 426"/>
                <a:gd name="T6" fmla="*/ 10 w 869"/>
                <a:gd name="T7" fmla="*/ 159 h 426"/>
                <a:gd name="T8" fmla="*/ 56 w 869"/>
                <a:gd name="T9" fmla="*/ 256 h 426"/>
                <a:gd name="T10" fmla="*/ 147 w 869"/>
                <a:gd name="T11" fmla="*/ 302 h 426"/>
                <a:gd name="T12" fmla="*/ 248 w 869"/>
                <a:gd name="T13" fmla="*/ 315 h 426"/>
                <a:gd name="T14" fmla="*/ 319 w 869"/>
                <a:gd name="T15" fmla="*/ 362 h 426"/>
                <a:gd name="T16" fmla="*/ 410 w 869"/>
                <a:gd name="T17" fmla="*/ 410 h 426"/>
                <a:gd name="T18" fmla="*/ 427 w 869"/>
                <a:gd name="T19" fmla="*/ 371 h 426"/>
                <a:gd name="T20" fmla="*/ 436 w 869"/>
                <a:gd name="T21" fmla="*/ 371 h 426"/>
                <a:gd name="T22" fmla="*/ 485 w 869"/>
                <a:gd name="T23" fmla="*/ 354 h 426"/>
                <a:gd name="T24" fmla="*/ 531 w 869"/>
                <a:gd name="T25" fmla="*/ 360 h 426"/>
                <a:gd name="T26" fmla="*/ 523 w 869"/>
                <a:gd name="T27" fmla="*/ 344 h 426"/>
                <a:gd name="T28" fmla="*/ 568 w 869"/>
                <a:gd name="T29" fmla="*/ 339 h 426"/>
                <a:gd name="T30" fmla="*/ 633 w 869"/>
                <a:gd name="T31" fmla="*/ 394 h 426"/>
                <a:gd name="T32" fmla="*/ 671 w 869"/>
                <a:gd name="T33" fmla="*/ 405 h 426"/>
                <a:gd name="T34" fmla="*/ 665 w 869"/>
                <a:gd name="T35" fmla="*/ 382 h 426"/>
                <a:gd name="T36" fmla="*/ 705 w 869"/>
                <a:gd name="T37" fmla="*/ 279 h 426"/>
                <a:gd name="T38" fmla="*/ 733 w 869"/>
                <a:gd name="T39" fmla="*/ 260 h 426"/>
                <a:gd name="T40" fmla="*/ 729 w 869"/>
                <a:gd name="T41" fmla="*/ 252 h 426"/>
                <a:gd name="T42" fmla="*/ 735 w 869"/>
                <a:gd name="T43" fmla="*/ 235 h 426"/>
                <a:gd name="T44" fmla="*/ 731 w 869"/>
                <a:gd name="T45" fmla="*/ 222 h 426"/>
                <a:gd name="T46" fmla="*/ 735 w 869"/>
                <a:gd name="T47" fmla="*/ 214 h 426"/>
                <a:gd name="T48" fmla="*/ 749 w 869"/>
                <a:gd name="T49" fmla="*/ 202 h 426"/>
                <a:gd name="T50" fmla="*/ 751 w 869"/>
                <a:gd name="T51" fmla="*/ 193 h 426"/>
                <a:gd name="T52" fmla="*/ 764 w 869"/>
                <a:gd name="T53" fmla="*/ 160 h 426"/>
                <a:gd name="T54" fmla="*/ 785 w 869"/>
                <a:gd name="T55" fmla="*/ 157 h 426"/>
                <a:gd name="T56" fmla="*/ 810 w 869"/>
                <a:gd name="T57" fmla="*/ 147 h 426"/>
                <a:gd name="T58" fmla="*/ 827 w 869"/>
                <a:gd name="T59" fmla="*/ 141 h 426"/>
                <a:gd name="T60" fmla="*/ 814 w 869"/>
                <a:gd name="T61" fmla="*/ 131 h 426"/>
                <a:gd name="T62" fmla="*/ 852 w 869"/>
                <a:gd name="T63" fmla="*/ 96 h 426"/>
                <a:gd name="T64" fmla="*/ 861 w 869"/>
                <a:gd name="T65" fmla="*/ 50 h 426"/>
                <a:gd name="T66" fmla="*/ 857 w 869"/>
                <a:gd name="T67" fmla="*/ 38 h 426"/>
                <a:gd name="T68" fmla="*/ 843 w 869"/>
                <a:gd name="T69" fmla="*/ 38 h 426"/>
                <a:gd name="T70" fmla="*/ 809 w 869"/>
                <a:gd name="T71" fmla="*/ 76 h 426"/>
                <a:gd name="T72" fmla="*/ 768 w 869"/>
                <a:gd name="T73" fmla="*/ 78 h 426"/>
                <a:gd name="T74" fmla="*/ 702 w 869"/>
                <a:gd name="T75" fmla="*/ 117 h 426"/>
                <a:gd name="T76" fmla="*/ 677 w 869"/>
                <a:gd name="T77" fmla="*/ 120 h 426"/>
                <a:gd name="T78" fmla="*/ 681 w 869"/>
                <a:gd name="T79" fmla="*/ 130 h 426"/>
                <a:gd name="T80" fmla="*/ 677 w 869"/>
                <a:gd name="T81" fmla="*/ 132 h 426"/>
                <a:gd name="T82" fmla="*/ 632 w 869"/>
                <a:gd name="T83" fmla="*/ 148 h 426"/>
                <a:gd name="T84" fmla="*/ 624 w 869"/>
                <a:gd name="T85" fmla="*/ 135 h 426"/>
                <a:gd name="T86" fmla="*/ 618 w 869"/>
                <a:gd name="T87" fmla="*/ 104 h 426"/>
                <a:gd name="T88" fmla="*/ 581 w 869"/>
                <a:gd name="T89" fmla="*/ 83 h 426"/>
                <a:gd name="T90" fmla="*/ 565 w 869"/>
                <a:gd name="T91" fmla="*/ 146 h 426"/>
                <a:gd name="T92" fmla="*/ 553 w 869"/>
                <a:gd name="T93" fmla="*/ 90 h 426"/>
                <a:gd name="T94" fmla="*/ 610 w 869"/>
                <a:gd name="T95" fmla="*/ 65 h 426"/>
                <a:gd name="T96" fmla="*/ 566 w 869"/>
                <a:gd name="T97" fmla="*/ 57 h 426"/>
                <a:gd name="T98" fmla="*/ 552 w 869"/>
                <a:gd name="T99" fmla="*/ 37 h 426"/>
                <a:gd name="T100" fmla="*/ 506 w 869"/>
                <a:gd name="T101" fmla="*/ 51 h 426"/>
                <a:gd name="T102" fmla="*/ 530 w 869"/>
                <a:gd name="T103" fmla="*/ 24 h 426"/>
                <a:gd name="T104" fmla="*/ 447 w 869"/>
                <a:gd name="T105"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9" h="426">
                  <a:moveTo>
                    <a:pt x="447" y="0"/>
                  </a:moveTo>
                  <a:cubicBezTo>
                    <a:pt x="447" y="7"/>
                    <a:pt x="447" y="7"/>
                    <a:pt x="447" y="7"/>
                  </a:cubicBezTo>
                  <a:cubicBezTo>
                    <a:pt x="24" y="7"/>
                    <a:pt x="24" y="7"/>
                    <a:pt x="24" y="7"/>
                  </a:cubicBezTo>
                  <a:cubicBezTo>
                    <a:pt x="25" y="7"/>
                    <a:pt x="25" y="7"/>
                    <a:pt x="25" y="7"/>
                  </a:cubicBezTo>
                  <a:cubicBezTo>
                    <a:pt x="25" y="7"/>
                    <a:pt x="24" y="7"/>
                    <a:pt x="24" y="7"/>
                  </a:cubicBezTo>
                  <a:cubicBezTo>
                    <a:pt x="27" y="12"/>
                    <a:pt x="31" y="14"/>
                    <a:pt x="31" y="19"/>
                  </a:cubicBezTo>
                  <a:cubicBezTo>
                    <a:pt x="31" y="24"/>
                    <a:pt x="27" y="30"/>
                    <a:pt x="24" y="33"/>
                  </a:cubicBezTo>
                  <a:cubicBezTo>
                    <a:pt x="21" y="28"/>
                    <a:pt x="17" y="24"/>
                    <a:pt x="9" y="24"/>
                  </a:cubicBezTo>
                  <a:cubicBezTo>
                    <a:pt x="7" y="24"/>
                    <a:pt x="1" y="25"/>
                    <a:pt x="1" y="28"/>
                  </a:cubicBezTo>
                  <a:cubicBezTo>
                    <a:pt x="1" y="39"/>
                    <a:pt x="14" y="44"/>
                    <a:pt x="14" y="56"/>
                  </a:cubicBezTo>
                  <a:cubicBezTo>
                    <a:pt x="14" y="72"/>
                    <a:pt x="0" y="102"/>
                    <a:pt x="5" y="115"/>
                  </a:cubicBezTo>
                  <a:cubicBezTo>
                    <a:pt x="10" y="128"/>
                    <a:pt x="4" y="148"/>
                    <a:pt x="10" y="159"/>
                  </a:cubicBezTo>
                  <a:cubicBezTo>
                    <a:pt x="7" y="161"/>
                    <a:pt x="2" y="165"/>
                    <a:pt x="5" y="169"/>
                  </a:cubicBezTo>
                  <a:cubicBezTo>
                    <a:pt x="14" y="185"/>
                    <a:pt x="26" y="208"/>
                    <a:pt x="37" y="210"/>
                  </a:cubicBezTo>
                  <a:cubicBezTo>
                    <a:pt x="34" y="232"/>
                    <a:pt x="49" y="238"/>
                    <a:pt x="56" y="256"/>
                  </a:cubicBezTo>
                  <a:cubicBezTo>
                    <a:pt x="58" y="261"/>
                    <a:pt x="56" y="267"/>
                    <a:pt x="60" y="268"/>
                  </a:cubicBezTo>
                  <a:cubicBezTo>
                    <a:pt x="79" y="275"/>
                    <a:pt x="106" y="287"/>
                    <a:pt x="114" y="302"/>
                  </a:cubicBezTo>
                  <a:cubicBezTo>
                    <a:pt x="147" y="302"/>
                    <a:pt x="147" y="302"/>
                    <a:pt x="147" y="302"/>
                  </a:cubicBezTo>
                  <a:cubicBezTo>
                    <a:pt x="204" y="321"/>
                    <a:pt x="204" y="321"/>
                    <a:pt x="204" y="321"/>
                  </a:cubicBezTo>
                  <a:cubicBezTo>
                    <a:pt x="248" y="321"/>
                    <a:pt x="248" y="321"/>
                    <a:pt x="248" y="321"/>
                  </a:cubicBezTo>
                  <a:cubicBezTo>
                    <a:pt x="248" y="315"/>
                    <a:pt x="248" y="315"/>
                    <a:pt x="248" y="315"/>
                  </a:cubicBezTo>
                  <a:cubicBezTo>
                    <a:pt x="258" y="315"/>
                    <a:pt x="258" y="315"/>
                    <a:pt x="258" y="315"/>
                  </a:cubicBezTo>
                  <a:cubicBezTo>
                    <a:pt x="276" y="319"/>
                    <a:pt x="286" y="321"/>
                    <a:pt x="295" y="337"/>
                  </a:cubicBezTo>
                  <a:cubicBezTo>
                    <a:pt x="300" y="344"/>
                    <a:pt x="308" y="362"/>
                    <a:pt x="319" y="362"/>
                  </a:cubicBezTo>
                  <a:cubicBezTo>
                    <a:pt x="329" y="362"/>
                    <a:pt x="326" y="347"/>
                    <a:pt x="338" y="347"/>
                  </a:cubicBezTo>
                  <a:cubicBezTo>
                    <a:pt x="369" y="347"/>
                    <a:pt x="368" y="386"/>
                    <a:pt x="385" y="403"/>
                  </a:cubicBezTo>
                  <a:cubicBezTo>
                    <a:pt x="389" y="407"/>
                    <a:pt x="401" y="409"/>
                    <a:pt x="410" y="410"/>
                  </a:cubicBezTo>
                  <a:cubicBezTo>
                    <a:pt x="409" y="406"/>
                    <a:pt x="409" y="406"/>
                    <a:pt x="409" y="406"/>
                  </a:cubicBezTo>
                  <a:cubicBezTo>
                    <a:pt x="409" y="406"/>
                    <a:pt x="409" y="406"/>
                    <a:pt x="409" y="405"/>
                  </a:cubicBezTo>
                  <a:cubicBezTo>
                    <a:pt x="409" y="389"/>
                    <a:pt x="416" y="375"/>
                    <a:pt x="427" y="371"/>
                  </a:cubicBezTo>
                  <a:cubicBezTo>
                    <a:pt x="429" y="370"/>
                    <a:pt x="430" y="370"/>
                    <a:pt x="431" y="370"/>
                  </a:cubicBezTo>
                  <a:cubicBezTo>
                    <a:pt x="432" y="370"/>
                    <a:pt x="433" y="370"/>
                    <a:pt x="434" y="370"/>
                  </a:cubicBezTo>
                  <a:cubicBezTo>
                    <a:pt x="435" y="370"/>
                    <a:pt x="435" y="371"/>
                    <a:pt x="436" y="371"/>
                  </a:cubicBezTo>
                  <a:cubicBezTo>
                    <a:pt x="438" y="371"/>
                    <a:pt x="440" y="370"/>
                    <a:pt x="442" y="368"/>
                  </a:cubicBezTo>
                  <a:cubicBezTo>
                    <a:pt x="448" y="362"/>
                    <a:pt x="455" y="349"/>
                    <a:pt x="471" y="349"/>
                  </a:cubicBezTo>
                  <a:cubicBezTo>
                    <a:pt x="476" y="349"/>
                    <a:pt x="480" y="354"/>
                    <a:pt x="485" y="354"/>
                  </a:cubicBezTo>
                  <a:cubicBezTo>
                    <a:pt x="489" y="354"/>
                    <a:pt x="490" y="350"/>
                    <a:pt x="493" y="350"/>
                  </a:cubicBezTo>
                  <a:cubicBezTo>
                    <a:pt x="502" y="350"/>
                    <a:pt x="512" y="362"/>
                    <a:pt x="524" y="362"/>
                  </a:cubicBezTo>
                  <a:cubicBezTo>
                    <a:pt x="526" y="362"/>
                    <a:pt x="529" y="362"/>
                    <a:pt x="531" y="360"/>
                  </a:cubicBezTo>
                  <a:cubicBezTo>
                    <a:pt x="525" y="356"/>
                    <a:pt x="530" y="352"/>
                    <a:pt x="530" y="344"/>
                  </a:cubicBezTo>
                  <a:cubicBezTo>
                    <a:pt x="529" y="344"/>
                    <a:pt x="528" y="345"/>
                    <a:pt x="527" y="345"/>
                  </a:cubicBezTo>
                  <a:cubicBezTo>
                    <a:pt x="527" y="345"/>
                    <a:pt x="525" y="344"/>
                    <a:pt x="523" y="344"/>
                  </a:cubicBezTo>
                  <a:cubicBezTo>
                    <a:pt x="532" y="340"/>
                    <a:pt x="543" y="341"/>
                    <a:pt x="551" y="339"/>
                  </a:cubicBezTo>
                  <a:cubicBezTo>
                    <a:pt x="551" y="341"/>
                    <a:pt x="553" y="344"/>
                    <a:pt x="555" y="344"/>
                  </a:cubicBezTo>
                  <a:cubicBezTo>
                    <a:pt x="559" y="344"/>
                    <a:pt x="561" y="339"/>
                    <a:pt x="568" y="339"/>
                  </a:cubicBezTo>
                  <a:cubicBezTo>
                    <a:pt x="581" y="339"/>
                    <a:pt x="587" y="352"/>
                    <a:pt x="596" y="352"/>
                  </a:cubicBezTo>
                  <a:cubicBezTo>
                    <a:pt x="601" y="352"/>
                    <a:pt x="603" y="345"/>
                    <a:pt x="608" y="345"/>
                  </a:cubicBezTo>
                  <a:cubicBezTo>
                    <a:pt x="631" y="345"/>
                    <a:pt x="625" y="377"/>
                    <a:pt x="633" y="394"/>
                  </a:cubicBezTo>
                  <a:cubicBezTo>
                    <a:pt x="637" y="402"/>
                    <a:pt x="643" y="405"/>
                    <a:pt x="649" y="413"/>
                  </a:cubicBezTo>
                  <a:cubicBezTo>
                    <a:pt x="652" y="418"/>
                    <a:pt x="652" y="426"/>
                    <a:pt x="660" y="426"/>
                  </a:cubicBezTo>
                  <a:cubicBezTo>
                    <a:pt x="669" y="426"/>
                    <a:pt x="671" y="416"/>
                    <a:pt x="671" y="405"/>
                  </a:cubicBezTo>
                  <a:cubicBezTo>
                    <a:pt x="671" y="396"/>
                    <a:pt x="666" y="391"/>
                    <a:pt x="665" y="384"/>
                  </a:cubicBezTo>
                  <a:cubicBezTo>
                    <a:pt x="665" y="381"/>
                    <a:pt x="665" y="381"/>
                    <a:pt x="665" y="381"/>
                  </a:cubicBezTo>
                  <a:cubicBezTo>
                    <a:pt x="665" y="382"/>
                    <a:pt x="665" y="382"/>
                    <a:pt x="665" y="382"/>
                  </a:cubicBezTo>
                  <a:cubicBezTo>
                    <a:pt x="665" y="365"/>
                    <a:pt x="650" y="359"/>
                    <a:pt x="650" y="342"/>
                  </a:cubicBezTo>
                  <a:cubicBezTo>
                    <a:pt x="650" y="304"/>
                    <a:pt x="682" y="294"/>
                    <a:pt x="706" y="280"/>
                  </a:cubicBezTo>
                  <a:cubicBezTo>
                    <a:pt x="705" y="279"/>
                    <a:pt x="705" y="279"/>
                    <a:pt x="705" y="279"/>
                  </a:cubicBezTo>
                  <a:cubicBezTo>
                    <a:pt x="708" y="275"/>
                    <a:pt x="708" y="274"/>
                    <a:pt x="714" y="272"/>
                  </a:cubicBezTo>
                  <a:cubicBezTo>
                    <a:pt x="718" y="271"/>
                    <a:pt x="721" y="267"/>
                    <a:pt x="727" y="265"/>
                  </a:cubicBezTo>
                  <a:cubicBezTo>
                    <a:pt x="730" y="265"/>
                    <a:pt x="732" y="262"/>
                    <a:pt x="733" y="260"/>
                  </a:cubicBezTo>
                  <a:cubicBezTo>
                    <a:pt x="727" y="256"/>
                    <a:pt x="727" y="256"/>
                    <a:pt x="727" y="256"/>
                  </a:cubicBezTo>
                  <a:cubicBezTo>
                    <a:pt x="727" y="252"/>
                    <a:pt x="727" y="252"/>
                    <a:pt x="727" y="252"/>
                  </a:cubicBezTo>
                  <a:cubicBezTo>
                    <a:pt x="728" y="252"/>
                    <a:pt x="728" y="252"/>
                    <a:pt x="729" y="252"/>
                  </a:cubicBezTo>
                  <a:cubicBezTo>
                    <a:pt x="733" y="252"/>
                    <a:pt x="734" y="251"/>
                    <a:pt x="735" y="246"/>
                  </a:cubicBezTo>
                  <a:cubicBezTo>
                    <a:pt x="733" y="246"/>
                    <a:pt x="730" y="245"/>
                    <a:pt x="728" y="242"/>
                  </a:cubicBezTo>
                  <a:cubicBezTo>
                    <a:pt x="731" y="242"/>
                    <a:pt x="735" y="240"/>
                    <a:pt x="735" y="235"/>
                  </a:cubicBezTo>
                  <a:cubicBezTo>
                    <a:pt x="735" y="234"/>
                    <a:pt x="735" y="232"/>
                    <a:pt x="735" y="230"/>
                  </a:cubicBezTo>
                  <a:cubicBezTo>
                    <a:pt x="734" y="230"/>
                    <a:pt x="732" y="230"/>
                    <a:pt x="731" y="230"/>
                  </a:cubicBezTo>
                  <a:cubicBezTo>
                    <a:pt x="728" y="227"/>
                    <a:pt x="731" y="227"/>
                    <a:pt x="731" y="222"/>
                  </a:cubicBezTo>
                  <a:cubicBezTo>
                    <a:pt x="731" y="217"/>
                    <a:pt x="729" y="207"/>
                    <a:pt x="729" y="204"/>
                  </a:cubicBezTo>
                  <a:cubicBezTo>
                    <a:pt x="729" y="204"/>
                    <a:pt x="728" y="199"/>
                    <a:pt x="729" y="197"/>
                  </a:cubicBezTo>
                  <a:cubicBezTo>
                    <a:pt x="730" y="202"/>
                    <a:pt x="735" y="211"/>
                    <a:pt x="735" y="214"/>
                  </a:cubicBezTo>
                  <a:cubicBezTo>
                    <a:pt x="735" y="216"/>
                    <a:pt x="735" y="218"/>
                    <a:pt x="735" y="220"/>
                  </a:cubicBezTo>
                  <a:cubicBezTo>
                    <a:pt x="735" y="221"/>
                    <a:pt x="736" y="223"/>
                    <a:pt x="737" y="223"/>
                  </a:cubicBezTo>
                  <a:cubicBezTo>
                    <a:pt x="739" y="223"/>
                    <a:pt x="749" y="205"/>
                    <a:pt x="749" y="202"/>
                  </a:cubicBezTo>
                  <a:cubicBezTo>
                    <a:pt x="749" y="197"/>
                    <a:pt x="746" y="196"/>
                    <a:pt x="745" y="192"/>
                  </a:cubicBezTo>
                  <a:cubicBezTo>
                    <a:pt x="747" y="189"/>
                    <a:pt x="747" y="189"/>
                    <a:pt x="747" y="189"/>
                  </a:cubicBezTo>
                  <a:cubicBezTo>
                    <a:pt x="748" y="190"/>
                    <a:pt x="749" y="193"/>
                    <a:pt x="751" y="193"/>
                  </a:cubicBezTo>
                  <a:cubicBezTo>
                    <a:pt x="755" y="193"/>
                    <a:pt x="765" y="175"/>
                    <a:pt x="766" y="170"/>
                  </a:cubicBezTo>
                  <a:cubicBezTo>
                    <a:pt x="766" y="170"/>
                    <a:pt x="761" y="167"/>
                    <a:pt x="761" y="164"/>
                  </a:cubicBezTo>
                  <a:cubicBezTo>
                    <a:pt x="761" y="163"/>
                    <a:pt x="763" y="161"/>
                    <a:pt x="764" y="160"/>
                  </a:cubicBezTo>
                  <a:cubicBezTo>
                    <a:pt x="766" y="160"/>
                    <a:pt x="767" y="161"/>
                    <a:pt x="769" y="161"/>
                  </a:cubicBezTo>
                  <a:cubicBezTo>
                    <a:pt x="776" y="161"/>
                    <a:pt x="782" y="161"/>
                    <a:pt x="789" y="158"/>
                  </a:cubicBezTo>
                  <a:cubicBezTo>
                    <a:pt x="788" y="157"/>
                    <a:pt x="786" y="157"/>
                    <a:pt x="785" y="157"/>
                  </a:cubicBezTo>
                  <a:cubicBezTo>
                    <a:pt x="782" y="157"/>
                    <a:pt x="779" y="158"/>
                    <a:pt x="776" y="158"/>
                  </a:cubicBezTo>
                  <a:cubicBezTo>
                    <a:pt x="770" y="158"/>
                    <a:pt x="770" y="158"/>
                    <a:pt x="770" y="158"/>
                  </a:cubicBezTo>
                  <a:cubicBezTo>
                    <a:pt x="781" y="151"/>
                    <a:pt x="799" y="155"/>
                    <a:pt x="810" y="147"/>
                  </a:cubicBezTo>
                  <a:cubicBezTo>
                    <a:pt x="810" y="147"/>
                    <a:pt x="811" y="148"/>
                    <a:pt x="813" y="148"/>
                  </a:cubicBezTo>
                  <a:cubicBezTo>
                    <a:pt x="817" y="148"/>
                    <a:pt x="823" y="146"/>
                    <a:pt x="827" y="145"/>
                  </a:cubicBezTo>
                  <a:cubicBezTo>
                    <a:pt x="827" y="141"/>
                    <a:pt x="827" y="141"/>
                    <a:pt x="827" y="141"/>
                  </a:cubicBezTo>
                  <a:cubicBezTo>
                    <a:pt x="827" y="141"/>
                    <a:pt x="822" y="145"/>
                    <a:pt x="821" y="145"/>
                  </a:cubicBezTo>
                  <a:cubicBezTo>
                    <a:pt x="818" y="145"/>
                    <a:pt x="816" y="138"/>
                    <a:pt x="816" y="136"/>
                  </a:cubicBezTo>
                  <a:cubicBezTo>
                    <a:pt x="814" y="135"/>
                    <a:pt x="814" y="132"/>
                    <a:pt x="814" y="131"/>
                  </a:cubicBezTo>
                  <a:cubicBezTo>
                    <a:pt x="814" y="111"/>
                    <a:pt x="832" y="105"/>
                    <a:pt x="840" y="96"/>
                  </a:cubicBezTo>
                  <a:cubicBezTo>
                    <a:pt x="842" y="96"/>
                    <a:pt x="843" y="95"/>
                    <a:pt x="844" y="95"/>
                  </a:cubicBezTo>
                  <a:cubicBezTo>
                    <a:pt x="846" y="95"/>
                    <a:pt x="848" y="96"/>
                    <a:pt x="852" y="96"/>
                  </a:cubicBezTo>
                  <a:cubicBezTo>
                    <a:pt x="860" y="96"/>
                    <a:pt x="865" y="93"/>
                    <a:pt x="869" y="88"/>
                  </a:cubicBezTo>
                  <a:cubicBezTo>
                    <a:pt x="862" y="78"/>
                    <a:pt x="864" y="63"/>
                    <a:pt x="861" y="50"/>
                  </a:cubicBezTo>
                  <a:cubicBezTo>
                    <a:pt x="861" y="50"/>
                    <a:pt x="861" y="50"/>
                    <a:pt x="861" y="50"/>
                  </a:cubicBezTo>
                  <a:cubicBezTo>
                    <a:pt x="861" y="50"/>
                    <a:pt x="861" y="50"/>
                    <a:pt x="861" y="50"/>
                  </a:cubicBezTo>
                  <a:cubicBezTo>
                    <a:pt x="861" y="46"/>
                    <a:pt x="859" y="42"/>
                    <a:pt x="857" y="38"/>
                  </a:cubicBezTo>
                  <a:cubicBezTo>
                    <a:pt x="857" y="38"/>
                    <a:pt x="857" y="38"/>
                    <a:pt x="857" y="38"/>
                  </a:cubicBezTo>
                  <a:cubicBezTo>
                    <a:pt x="856" y="37"/>
                    <a:pt x="855" y="36"/>
                    <a:pt x="853" y="36"/>
                  </a:cubicBezTo>
                  <a:cubicBezTo>
                    <a:pt x="852" y="36"/>
                    <a:pt x="850" y="36"/>
                    <a:pt x="848" y="37"/>
                  </a:cubicBezTo>
                  <a:cubicBezTo>
                    <a:pt x="846" y="37"/>
                    <a:pt x="845" y="38"/>
                    <a:pt x="843" y="38"/>
                  </a:cubicBezTo>
                  <a:cubicBezTo>
                    <a:pt x="841" y="38"/>
                    <a:pt x="839" y="37"/>
                    <a:pt x="837" y="35"/>
                  </a:cubicBezTo>
                  <a:cubicBezTo>
                    <a:pt x="824" y="44"/>
                    <a:pt x="824" y="61"/>
                    <a:pt x="814" y="71"/>
                  </a:cubicBezTo>
                  <a:cubicBezTo>
                    <a:pt x="812" y="73"/>
                    <a:pt x="814" y="75"/>
                    <a:pt x="809" y="76"/>
                  </a:cubicBezTo>
                  <a:cubicBezTo>
                    <a:pt x="805" y="77"/>
                    <a:pt x="800" y="78"/>
                    <a:pt x="795" y="78"/>
                  </a:cubicBezTo>
                  <a:cubicBezTo>
                    <a:pt x="791" y="78"/>
                    <a:pt x="787" y="78"/>
                    <a:pt x="782" y="78"/>
                  </a:cubicBezTo>
                  <a:cubicBezTo>
                    <a:pt x="777" y="78"/>
                    <a:pt x="772" y="78"/>
                    <a:pt x="768" y="78"/>
                  </a:cubicBezTo>
                  <a:cubicBezTo>
                    <a:pt x="761" y="78"/>
                    <a:pt x="756" y="78"/>
                    <a:pt x="755" y="79"/>
                  </a:cubicBezTo>
                  <a:cubicBezTo>
                    <a:pt x="751" y="82"/>
                    <a:pt x="732" y="101"/>
                    <a:pt x="731" y="102"/>
                  </a:cubicBezTo>
                  <a:cubicBezTo>
                    <a:pt x="731" y="115"/>
                    <a:pt x="716" y="117"/>
                    <a:pt x="702" y="117"/>
                  </a:cubicBezTo>
                  <a:cubicBezTo>
                    <a:pt x="694" y="117"/>
                    <a:pt x="687" y="117"/>
                    <a:pt x="682" y="117"/>
                  </a:cubicBezTo>
                  <a:cubicBezTo>
                    <a:pt x="679" y="117"/>
                    <a:pt x="679" y="117"/>
                    <a:pt x="675" y="117"/>
                  </a:cubicBezTo>
                  <a:cubicBezTo>
                    <a:pt x="676" y="118"/>
                    <a:pt x="676" y="119"/>
                    <a:pt x="677" y="120"/>
                  </a:cubicBezTo>
                  <a:cubicBezTo>
                    <a:pt x="677" y="120"/>
                    <a:pt x="677" y="121"/>
                    <a:pt x="678" y="121"/>
                  </a:cubicBezTo>
                  <a:cubicBezTo>
                    <a:pt x="679" y="124"/>
                    <a:pt x="680" y="127"/>
                    <a:pt x="681" y="130"/>
                  </a:cubicBezTo>
                  <a:cubicBezTo>
                    <a:pt x="681" y="130"/>
                    <a:pt x="681" y="130"/>
                    <a:pt x="681" y="130"/>
                  </a:cubicBezTo>
                  <a:cubicBezTo>
                    <a:pt x="681" y="130"/>
                    <a:pt x="681" y="130"/>
                    <a:pt x="681" y="130"/>
                  </a:cubicBezTo>
                  <a:cubicBezTo>
                    <a:pt x="681" y="130"/>
                    <a:pt x="681" y="130"/>
                    <a:pt x="681" y="130"/>
                  </a:cubicBezTo>
                  <a:cubicBezTo>
                    <a:pt x="680" y="130"/>
                    <a:pt x="678" y="131"/>
                    <a:pt x="677" y="132"/>
                  </a:cubicBezTo>
                  <a:cubicBezTo>
                    <a:pt x="675" y="133"/>
                    <a:pt x="674" y="133"/>
                    <a:pt x="672" y="134"/>
                  </a:cubicBezTo>
                  <a:cubicBezTo>
                    <a:pt x="672" y="134"/>
                    <a:pt x="672" y="134"/>
                    <a:pt x="672" y="134"/>
                  </a:cubicBezTo>
                  <a:cubicBezTo>
                    <a:pt x="660" y="140"/>
                    <a:pt x="642" y="148"/>
                    <a:pt x="632" y="148"/>
                  </a:cubicBezTo>
                  <a:cubicBezTo>
                    <a:pt x="626" y="148"/>
                    <a:pt x="624" y="140"/>
                    <a:pt x="624" y="135"/>
                  </a:cubicBezTo>
                  <a:cubicBezTo>
                    <a:pt x="624" y="135"/>
                    <a:pt x="624" y="135"/>
                    <a:pt x="624" y="135"/>
                  </a:cubicBezTo>
                  <a:cubicBezTo>
                    <a:pt x="624" y="135"/>
                    <a:pt x="624" y="135"/>
                    <a:pt x="624" y="135"/>
                  </a:cubicBezTo>
                  <a:cubicBezTo>
                    <a:pt x="624" y="127"/>
                    <a:pt x="630" y="123"/>
                    <a:pt x="636" y="117"/>
                  </a:cubicBezTo>
                  <a:cubicBezTo>
                    <a:pt x="631" y="113"/>
                    <a:pt x="631" y="109"/>
                    <a:pt x="628" y="101"/>
                  </a:cubicBezTo>
                  <a:cubicBezTo>
                    <a:pt x="623" y="102"/>
                    <a:pt x="624" y="104"/>
                    <a:pt x="618" y="104"/>
                  </a:cubicBezTo>
                  <a:cubicBezTo>
                    <a:pt x="619" y="97"/>
                    <a:pt x="624" y="92"/>
                    <a:pt x="624" y="85"/>
                  </a:cubicBezTo>
                  <a:cubicBezTo>
                    <a:pt x="624" y="79"/>
                    <a:pt x="604" y="69"/>
                    <a:pt x="600" y="69"/>
                  </a:cubicBezTo>
                  <a:cubicBezTo>
                    <a:pt x="591" y="69"/>
                    <a:pt x="600" y="82"/>
                    <a:pt x="581" y="83"/>
                  </a:cubicBezTo>
                  <a:cubicBezTo>
                    <a:pt x="575" y="83"/>
                    <a:pt x="575" y="99"/>
                    <a:pt x="575" y="106"/>
                  </a:cubicBezTo>
                  <a:cubicBezTo>
                    <a:pt x="575" y="106"/>
                    <a:pt x="575" y="117"/>
                    <a:pt x="575" y="123"/>
                  </a:cubicBezTo>
                  <a:cubicBezTo>
                    <a:pt x="575" y="130"/>
                    <a:pt x="572" y="146"/>
                    <a:pt x="565" y="146"/>
                  </a:cubicBezTo>
                  <a:cubicBezTo>
                    <a:pt x="559" y="146"/>
                    <a:pt x="552" y="141"/>
                    <a:pt x="552" y="135"/>
                  </a:cubicBezTo>
                  <a:cubicBezTo>
                    <a:pt x="552" y="121"/>
                    <a:pt x="557" y="94"/>
                    <a:pt x="566" y="83"/>
                  </a:cubicBezTo>
                  <a:cubicBezTo>
                    <a:pt x="560" y="83"/>
                    <a:pt x="558" y="87"/>
                    <a:pt x="553" y="90"/>
                  </a:cubicBezTo>
                  <a:cubicBezTo>
                    <a:pt x="554" y="80"/>
                    <a:pt x="575" y="65"/>
                    <a:pt x="587" y="65"/>
                  </a:cubicBezTo>
                  <a:cubicBezTo>
                    <a:pt x="590" y="65"/>
                    <a:pt x="596" y="66"/>
                    <a:pt x="602" y="66"/>
                  </a:cubicBezTo>
                  <a:cubicBezTo>
                    <a:pt x="605" y="66"/>
                    <a:pt x="608" y="66"/>
                    <a:pt x="610" y="65"/>
                  </a:cubicBezTo>
                  <a:cubicBezTo>
                    <a:pt x="610" y="59"/>
                    <a:pt x="610" y="59"/>
                    <a:pt x="610" y="59"/>
                  </a:cubicBezTo>
                  <a:cubicBezTo>
                    <a:pt x="599" y="59"/>
                    <a:pt x="593" y="52"/>
                    <a:pt x="580" y="52"/>
                  </a:cubicBezTo>
                  <a:cubicBezTo>
                    <a:pt x="575" y="52"/>
                    <a:pt x="572" y="57"/>
                    <a:pt x="566" y="57"/>
                  </a:cubicBezTo>
                  <a:cubicBezTo>
                    <a:pt x="562" y="57"/>
                    <a:pt x="557" y="54"/>
                    <a:pt x="557" y="51"/>
                  </a:cubicBezTo>
                  <a:cubicBezTo>
                    <a:pt x="546" y="51"/>
                    <a:pt x="546" y="51"/>
                    <a:pt x="546" y="51"/>
                  </a:cubicBezTo>
                  <a:cubicBezTo>
                    <a:pt x="548" y="46"/>
                    <a:pt x="552" y="45"/>
                    <a:pt x="552" y="37"/>
                  </a:cubicBezTo>
                  <a:cubicBezTo>
                    <a:pt x="544" y="39"/>
                    <a:pt x="534" y="49"/>
                    <a:pt x="529" y="49"/>
                  </a:cubicBezTo>
                  <a:cubicBezTo>
                    <a:pt x="524" y="49"/>
                    <a:pt x="523" y="56"/>
                    <a:pt x="514" y="56"/>
                  </a:cubicBezTo>
                  <a:cubicBezTo>
                    <a:pt x="510" y="56"/>
                    <a:pt x="509" y="55"/>
                    <a:pt x="506" y="51"/>
                  </a:cubicBezTo>
                  <a:cubicBezTo>
                    <a:pt x="503" y="51"/>
                    <a:pt x="501" y="53"/>
                    <a:pt x="497" y="54"/>
                  </a:cubicBezTo>
                  <a:cubicBezTo>
                    <a:pt x="489" y="54"/>
                    <a:pt x="489" y="54"/>
                    <a:pt x="489" y="54"/>
                  </a:cubicBezTo>
                  <a:cubicBezTo>
                    <a:pt x="501" y="39"/>
                    <a:pt x="516" y="34"/>
                    <a:pt x="530" y="24"/>
                  </a:cubicBezTo>
                  <a:cubicBezTo>
                    <a:pt x="511" y="24"/>
                    <a:pt x="497" y="24"/>
                    <a:pt x="486" y="14"/>
                  </a:cubicBezTo>
                  <a:cubicBezTo>
                    <a:pt x="460" y="14"/>
                    <a:pt x="460" y="14"/>
                    <a:pt x="460" y="14"/>
                  </a:cubicBezTo>
                  <a:cubicBezTo>
                    <a:pt x="453" y="10"/>
                    <a:pt x="454" y="6"/>
                    <a:pt x="44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133"/>
            <p:cNvSpPr>
              <a:spLocks noEditPoints="1"/>
            </p:cNvSpPr>
            <p:nvPr/>
          </p:nvSpPr>
          <p:spPr bwMode="auto">
            <a:xfrm>
              <a:off x="-1562" y="-67"/>
              <a:ext cx="3028" cy="1564"/>
            </a:xfrm>
            <a:custGeom>
              <a:avLst/>
              <a:gdLst>
                <a:gd name="T0" fmla="*/ 0 w 1281"/>
                <a:gd name="T1" fmla="*/ 61 h 661"/>
                <a:gd name="T2" fmla="*/ 666 w 1281"/>
                <a:gd name="T3" fmla="*/ 20 h 661"/>
                <a:gd name="T4" fmla="*/ 695 w 1281"/>
                <a:gd name="T5" fmla="*/ 86 h 661"/>
                <a:gd name="T6" fmla="*/ 670 w 1281"/>
                <a:gd name="T7" fmla="*/ 99 h 661"/>
                <a:gd name="T8" fmla="*/ 588 w 1281"/>
                <a:gd name="T9" fmla="*/ 110 h 661"/>
                <a:gd name="T10" fmla="*/ 514 w 1281"/>
                <a:gd name="T11" fmla="*/ 90 h 661"/>
                <a:gd name="T12" fmla="*/ 463 w 1281"/>
                <a:gd name="T13" fmla="*/ 106 h 661"/>
                <a:gd name="T14" fmla="*/ 379 w 1281"/>
                <a:gd name="T15" fmla="*/ 102 h 661"/>
                <a:gd name="T16" fmla="*/ 352 w 1281"/>
                <a:gd name="T17" fmla="*/ 82 h 661"/>
                <a:gd name="T18" fmla="*/ 220 w 1281"/>
                <a:gd name="T19" fmla="*/ 64 h 661"/>
                <a:gd name="T20" fmla="*/ 128 w 1281"/>
                <a:gd name="T21" fmla="*/ 59 h 661"/>
                <a:gd name="T22" fmla="*/ 87 w 1281"/>
                <a:gd name="T23" fmla="*/ 70 h 661"/>
                <a:gd name="T24" fmla="*/ 4 w 1281"/>
                <a:gd name="T25" fmla="*/ 62 h 661"/>
                <a:gd name="T26" fmla="*/ 0 w 1281"/>
                <a:gd name="T27" fmla="*/ 289 h 661"/>
                <a:gd name="T28" fmla="*/ 29 w 1281"/>
                <a:gd name="T29" fmla="*/ 297 h 661"/>
                <a:gd name="T30" fmla="*/ 118 w 1281"/>
                <a:gd name="T31" fmla="*/ 345 h 661"/>
                <a:gd name="T32" fmla="*/ 161 w 1281"/>
                <a:gd name="T33" fmla="*/ 397 h 661"/>
                <a:gd name="T34" fmla="*/ 157 w 1281"/>
                <a:gd name="T35" fmla="*/ 415 h 661"/>
                <a:gd name="T36" fmla="*/ 194 w 1281"/>
                <a:gd name="T37" fmla="*/ 468 h 661"/>
                <a:gd name="T38" fmla="*/ 267 w 1281"/>
                <a:gd name="T39" fmla="*/ 527 h 661"/>
                <a:gd name="T40" fmla="*/ 690 w 1281"/>
                <a:gd name="T41" fmla="*/ 520 h 661"/>
                <a:gd name="T42" fmla="*/ 787 w 1281"/>
                <a:gd name="T43" fmla="*/ 542 h 661"/>
                <a:gd name="T44" fmla="*/ 813 w 1281"/>
                <a:gd name="T45" fmla="*/ 535 h 661"/>
                <a:gd name="T46" fmla="*/ 899 w 1281"/>
                <a:gd name="T47" fmla="*/ 589 h 661"/>
                <a:gd name="T48" fmla="*/ 879 w 1281"/>
                <a:gd name="T49" fmla="*/ 637 h 661"/>
                <a:gd name="T50" fmla="*/ 875 w 1281"/>
                <a:gd name="T51" fmla="*/ 661 h 661"/>
                <a:gd name="T52" fmla="*/ 914 w 1281"/>
                <a:gd name="T53" fmla="*/ 654 h 661"/>
                <a:gd name="T54" fmla="*/ 924 w 1281"/>
                <a:gd name="T55" fmla="*/ 650 h 661"/>
                <a:gd name="T56" fmla="*/ 921 w 1281"/>
                <a:gd name="T57" fmla="*/ 641 h 661"/>
                <a:gd name="T58" fmla="*/ 974 w 1281"/>
                <a:gd name="T59" fmla="*/ 622 h 661"/>
                <a:gd name="T60" fmla="*/ 1038 w 1281"/>
                <a:gd name="T61" fmla="*/ 598 h 661"/>
                <a:gd name="T62" fmla="*/ 1086 w 1281"/>
                <a:gd name="T63" fmla="*/ 558 h 661"/>
                <a:gd name="T64" fmla="*/ 1100 w 1281"/>
                <a:gd name="T65" fmla="*/ 558 h 661"/>
                <a:gd name="T66" fmla="*/ 1110 w 1281"/>
                <a:gd name="T67" fmla="*/ 604 h 661"/>
                <a:gd name="T68" fmla="*/ 1115 w 1281"/>
                <a:gd name="T69" fmla="*/ 601 h 661"/>
                <a:gd name="T70" fmla="*/ 1157 w 1281"/>
                <a:gd name="T71" fmla="*/ 597 h 661"/>
                <a:gd name="T72" fmla="*/ 1199 w 1281"/>
                <a:gd name="T73" fmla="*/ 595 h 661"/>
                <a:gd name="T74" fmla="*/ 1135 w 1281"/>
                <a:gd name="T75" fmla="*/ 547 h 661"/>
                <a:gd name="T76" fmla="*/ 1080 w 1281"/>
                <a:gd name="T77" fmla="*/ 540 h 661"/>
                <a:gd name="T78" fmla="*/ 1174 w 1281"/>
                <a:gd name="T79" fmla="*/ 500 h 661"/>
                <a:gd name="T80" fmla="*/ 1272 w 1281"/>
                <a:gd name="T81" fmla="*/ 434 h 661"/>
                <a:gd name="T82" fmla="*/ 1213 w 1281"/>
                <a:gd name="T83" fmla="*/ 434 h 661"/>
                <a:gd name="T84" fmla="*/ 1211 w 1281"/>
                <a:gd name="T85" fmla="*/ 386 h 661"/>
                <a:gd name="T86" fmla="*/ 1190 w 1281"/>
                <a:gd name="T87" fmla="*/ 347 h 661"/>
                <a:gd name="T88" fmla="*/ 1133 w 1281"/>
                <a:gd name="T89" fmla="*/ 304 h 661"/>
                <a:gd name="T90" fmla="*/ 1041 w 1281"/>
                <a:gd name="T91" fmla="*/ 259 h 661"/>
                <a:gd name="T92" fmla="*/ 938 w 1281"/>
                <a:gd name="T93" fmla="*/ 248 h 661"/>
                <a:gd name="T94" fmla="*/ 961 w 1281"/>
                <a:gd name="T95" fmla="*/ 381 h 661"/>
                <a:gd name="T96" fmla="*/ 914 w 1281"/>
                <a:gd name="T97" fmla="*/ 483 h 661"/>
                <a:gd name="T98" fmla="*/ 834 w 1281"/>
                <a:gd name="T99" fmla="*/ 400 h 661"/>
                <a:gd name="T100" fmla="*/ 706 w 1281"/>
                <a:gd name="T101" fmla="*/ 323 h 661"/>
                <a:gd name="T102" fmla="*/ 728 w 1281"/>
                <a:gd name="T103" fmla="*/ 233 h 661"/>
                <a:gd name="T104" fmla="*/ 726 w 1281"/>
                <a:gd name="T105" fmla="*/ 208 h 661"/>
                <a:gd name="T106" fmla="*/ 768 w 1281"/>
                <a:gd name="T107" fmla="*/ 202 h 661"/>
                <a:gd name="T108" fmla="*/ 764 w 1281"/>
                <a:gd name="T109" fmla="*/ 157 h 661"/>
                <a:gd name="T110" fmla="*/ 817 w 1281"/>
                <a:gd name="T111" fmla="*/ 140 h 661"/>
                <a:gd name="T112" fmla="*/ 864 w 1281"/>
                <a:gd name="T113" fmla="*/ 144 h 661"/>
                <a:gd name="T114" fmla="*/ 892 w 1281"/>
                <a:gd name="T115" fmla="*/ 86 h 661"/>
                <a:gd name="T116" fmla="*/ 831 w 1281"/>
                <a:gd name="T117" fmla="*/ 66 h 661"/>
                <a:gd name="T118" fmla="*/ 805 w 1281"/>
                <a:gd name="T119" fmla="*/ 122 h 661"/>
                <a:gd name="T120" fmla="*/ 755 w 1281"/>
                <a:gd name="T121" fmla="*/ 93 h 661"/>
                <a:gd name="T122" fmla="*/ 735 w 1281"/>
                <a:gd name="T123" fmla="*/ 45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81" h="661">
                  <a:moveTo>
                    <a:pt x="0" y="61"/>
                  </a:moveTo>
                  <a:cubicBezTo>
                    <a:pt x="0" y="61"/>
                    <a:pt x="0" y="61"/>
                    <a:pt x="0" y="61"/>
                  </a:cubicBezTo>
                  <a:cubicBezTo>
                    <a:pt x="0" y="61"/>
                    <a:pt x="0" y="61"/>
                    <a:pt x="0" y="61"/>
                  </a:cubicBezTo>
                  <a:cubicBezTo>
                    <a:pt x="0" y="61"/>
                    <a:pt x="0" y="61"/>
                    <a:pt x="0" y="61"/>
                  </a:cubicBezTo>
                  <a:cubicBezTo>
                    <a:pt x="0" y="61"/>
                    <a:pt x="0" y="61"/>
                    <a:pt x="0" y="61"/>
                  </a:cubicBezTo>
                  <a:moveTo>
                    <a:pt x="686" y="0"/>
                  </a:moveTo>
                  <a:cubicBezTo>
                    <a:pt x="676" y="0"/>
                    <a:pt x="680" y="7"/>
                    <a:pt x="681" y="12"/>
                  </a:cubicBezTo>
                  <a:cubicBezTo>
                    <a:pt x="675" y="14"/>
                    <a:pt x="666" y="12"/>
                    <a:pt x="666" y="20"/>
                  </a:cubicBezTo>
                  <a:cubicBezTo>
                    <a:pt x="666" y="25"/>
                    <a:pt x="670" y="28"/>
                    <a:pt x="670" y="33"/>
                  </a:cubicBezTo>
                  <a:cubicBezTo>
                    <a:pt x="670" y="38"/>
                    <a:pt x="663" y="38"/>
                    <a:pt x="663" y="45"/>
                  </a:cubicBezTo>
                  <a:cubicBezTo>
                    <a:pt x="663" y="63"/>
                    <a:pt x="699" y="52"/>
                    <a:pt x="699" y="70"/>
                  </a:cubicBezTo>
                  <a:cubicBezTo>
                    <a:pt x="699" y="73"/>
                    <a:pt x="695" y="86"/>
                    <a:pt x="695" y="86"/>
                  </a:cubicBezTo>
                  <a:cubicBezTo>
                    <a:pt x="699" y="84"/>
                    <a:pt x="702" y="83"/>
                    <a:pt x="706" y="81"/>
                  </a:cubicBezTo>
                  <a:cubicBezTo>
                    <a:pt x="713" y="102"/>
                    <a:pt x="678" y="92"/>
                    <a:pt x="678" y="118"/>
                  </a:cubicBezTo>
                  <a:cubicBezTo>
                    <a:pt x="676" y="118"/>
                    <a:pt x="675" y="118"/>
                    <a:pt x="673" y="118"/>
                  </a:cubicBezTo>
                  <a:cubicBezTo>
                    <a:pt x="664" y="118"/>
                    <a:pt x="674" y="104"/>
                    <a:pt x="670" y="99"/>
                  </a:cubicBezTo>
                  <a:cubicBezTo>
                    <a:pt x="669" y="96"/>
                    <a:pt x="654" y="93"/>
                    <a:pt x="647" y="93"/>
                  </a:cubicBezTo>
                  <a:cubicBezTo>
                    <a:pt x="637" y="93"/>
                    <a:pt x="633" y="99"/>
                    <a:pt x="633" y="110"/>
                  </a:cubicBezTo>
                  <a:cubicBezTo>
                    <a:pt x="630" y="109"/>
                    <a:pt x="628" y="109"/>
                    <a:pt x="624" y="109"/>
                  </a:cubicBezTo>
                  <a:cubicBezTo>
                    <a:pt x="618" y="109"/>
                    <a:pt x="609" y="110"/>
                    <a:pt x="588" y="110"/>
                  </a:cubicBezTo>
                  <a:cubicBezTo>
                    <a:pt x="560" y="110"/>
                    <a:pt x="527" y="100"/>
                    <a:pt x="520" y="78"/>
                  </a:cubicBezTo>
                  <a:cubicBezTo>
                    <a:pt x="510" y="81"/>
                    <a:pt x="479" y="81"/>
                    <a:pt x="479" y="93"/>
                  </a:cubicBezTo>
                  <a:cubicBezTo>
                    <a:pt x="479" y="96"/>
                    <a:pt x="481" y="98"/>
                    <a:pt x="485" y="98"/>
                  </a:cubicBezTo>
                  <a:cubicBezTo>
                    <a:pt x="494" y="98"/>
                    <a:pt x="508" y="94"/>
                    <a:pt x="514" y="90"/>
                  </a:cubicBezTo>
                  <a:cubicBezTo>
                    <a:pt x="516" y="108"/>
                    <a:pt x="489" y="93"/>
                    <a:pt x="489" y="111"/>
                  </a:cubicBezTo>
                  <a:cubicBezTo>
                    <a:pt x="489" y="115"/>
                    <a:pt x="495" y="127"/>
                    <a:pt x="492" y="127"/>
                  </a:cubicBezTo>
                  <a:cubicBezTo>
                    <a:pt x="482" y="127"/>
                    <a:pt x="480" y="114"/>
                    <a:pt x="471" y="110"/>
                  </a:cubicBezTo>
                  <a:cubicBezTo>
                    <a:pt x="463" y="106"/>
                    <a:pt x="463" y="106"/>
                    <a:pt x="463" y="106"/>
                  </a:cubicBezTo>
                  <a:cubicBezTo>
                    <a:pt x="450" y="106"/>
                    <a:pt x="442" y="106"/>
                    <a:pt x="429" y="106"/>
                  </a:cubicBezTo>
                  <a:cubicBezTo>
                    <a:pt x="418" y="106"/>
                    <a:pt x="412" y="110"/>
                    <a:pt x="400" y="111"/>
                  </a:cubicBezTo>
                  <a:cubicBezTo>
                    <a:pt x="399" y="111"/>
                    <a:pt x="398" y="111"/>
                    <a:pt x="396" y="111"/>
                  </a:cubicBezTo>
                  <a:cubicBezTo>
                    <a:pt x="379" y="111"/>
                    <a:pt x="379" y="104"/>
                    <a:pt x="379" y="102"/>
                  </a:cubicBezTo>
                  <a:cubicBezTo>
                    <a:pt x="379" y="98"/>
                    <a:pt x="395" y="100"/>
                    <a:pt x="398" y="96"/>
                  </a:cubicBezTo>
                  <a:cubicBezTo>
                    <a:pt x="389" y="83"/>
                    <a:pt x="387" y="80"/>
                    <a:pt x="378" y="80"/>
                  </a:cubicBezTo>
                  <a:cubicBezTo>
                    <a:pt x="373" y="80"/>
                    <a:pt x="367" y="81"/>
                    <a:pt x="356" y="82"/>
                  </a:cubicBezTo>
                  <a:cubicBezTo>
                    <a:pt x="355" y="82"/>
                    <a:pt x="353" y="82"/>
                    <a:pt x="352" y="82"/>
                  </a:cubicBezTo>
                  <a:cubicBezTo>
                    <a:pt x="323" y="82"/>
                    <a:pt x="307" y="58"/>
                    <a:pt x="276" y="58"/>
                  </a:cubicBezTo>
                  <a:cubicBezTo>
                    <a:pt x="266" y="58"/>
                    <a:pt x="262" y="65"/>
                    <a:pt x="253" y="65"/>
                  </a:cubicBezTo>
                  <a:cubicBezTo>
                    <a:pt x="247" y="65"/>
                    <a:pt x="242" y="55"/>
                    <a:pt x="241" y="51"/>
                  </a:cubicBezTo>
                  <a:cubicBezTo>
                    <a:pt x="231" y="53"/>
                    <a:pt x="231" y="64"/>
                    <a:pt x="220" y="64"/>
                  </a:cubicBezTo>
                  <a:cubicBezTo>
                    <a:pt x="210" y="64"/>
                    <a:pt x="196" y="40"/>
                    <a:pt x="193" y="40"/>
                  </a:cubicBezTo>
                  <a:cubicBezTo>
                    <a:pt x="182" y="40"/>
                    <a:pt x="186" y="56"/>
                    <a:pt x="175" y="56"/>
                  </a:cubicBezTo>
                  <a:cubicBezTo>
                    <a:pt x="170" y="56"/>
                    <a:pt x="167" y="53"/>
                    <a:pt x="165" y="48"/>
                  </a:cubicBezTo>
                  <a:cubicBezTo>
                    <a:pt x="149" y="52"/>
                    <a:pt x="143" y="53"/>
                    <a:pt x="128" y="59"/>
                  </a:cubicBezTo>
                  <a:cubicBezTo>
                    <a:pt x="123" y="60"/>
                    <a:pt x="113" y="67"/>
                    <a:pt x="107" y="67"/>
                  </a:cubicBezTo>
                  <a:cubicBezTo>
                    <a:pt x="106" y="67"/>
                    <a:pt x="105" y="67"/>
                    <a:pt x="104" y="66"/>
                  </a:cubicBezTo>
                  <a:cubicBezTo>
                    <a:pt x="100" y="62"/>
                    <a:pt x="97" y="61"/>
                    <a:pt x="95" y="61"/>
                  </a:cubicBezTo>
                  <a:cubicBezTo>
                    <a:pt x="91" y="61"/>
                    <a:pt x="91" y="69"/>
                    <a:pt x="87" y="70"/>
                  </a:cubicBezTo>
                  <a:cubicBezTo>
                    <a:pt x="53" y="71"/>
                    <a:pt x="77" y="83"/>
                    <a:pt x="72" y="83"/>
                  </a:cubicBezTo>
                  <a:cubicBezTo>
                    <a:pt x="59" y="83"/>
                    <a:pt x="35" y="81"/>
                    <a:pt x="14" y="67"/>
                  </a:cubicBezTo>
                  <a:cubicBezTo>
                    <a:pt x="13" y="67"/>
                    <a:pt x="6" y="62"/>
                    <a:pt x="6" y="61"/>
                  </a:cubicBezTo>
                  <a:cubicBezTo>
                    <a:pt x="5" y="61"/>
                    <a:pt x="4" y="62"/>
                    <a:pt x="4" y="62"/>
                  </a:cubicBezTo>
                  <a:cubicBezTo>
                    <a:pt x="3" y="62"/>
                    <a:pt x="3" y="61"/>
                    <a:pt x="0" y="61"/>
                  </a:cubicBezTo>
                  <a:cubicBezTo>
                    <a:pt x="0" y="61"/>
                    <a:pt x="0" y="61"/>
                    <a:pt x="0" y="61"/>
                  </a:cubicBezTo>
                  <a:cubicBezTo>
                    <a:pt x="0" y="61"/>
                    <a:pt x="0" y="61"/>
                    <a:pt x="0" y="61"/>
                  </a:cubicBezTo>
                  <a:cubicBezTo>
                    <a:pt x="0" y="289"/>
                    <a:pt x="0" y="289"/>
                    <a:pt x="0" y="289"/>
                  </a:cubicBezTo>
                  <a:cubicBezTo>
                    <a:pt x="2" y="292"/>
                    <a:pt x="6" y="292"/>
                    <a:pt x="10" y="292"/>
                  </a:cubicBezTo>
                  <a:cubicBezTo>
                    <a:pt x="11" y="292"/>
                    <a:pt x="12" y="292"/>
                    <a:pt x="13" y="292"/>
                  </a:cubicBezTo>
                  <a:cubicBezTo>
                    <a:pt x="14" y="292"/>
                    <a:pt x="15" y="292"/>
                    <a:pt x="16" y="292"/>
                  </a:cubicBezTo>
                  <a:cubicBezTo>
                    <a:pt x="21" y="292"/>
                    <a:pt x="26" y="293"/>
                    <a:pt x="29" y="297"/>
                  </a:cubicBezTo>
                  <a:cubicBezTo>
                    <a:pt x="34" y="304"/>
                    <a:pt x="45" y="318"/>
                    <a:pt x="55" y="318"/>
                  </a:cubicBezTo>
                  <a:cubicBezTo>
                    <a:pt x="63" y="318"/>
                    <a:pt x="63" y="307"/>
                    <a:pt x="70" y="305"/>
                  </a:cubicBezTo>
                  <a:cubicBezTo>
                    <a:pt x="73" y="304"/>
                    <a:pt x="76" y="305"/>
                    <a:pt x="80" y="302"/>
                  </a:cubicBezTo>
                  <a:cubicBezTo>
                    <a:pt x="96" y="318"/>
                    <a:pt x="104" y="324"/>
                    <a:pt x="118" y="345"/>
                  </a:cubicBezTo>
                  <a:cubicBezTo>
                    <a:pt x="119" y="347"/>
                    <a:pt x="123" y="348"/>
                    <a:pt x="124" y="352"/>
                  </a:cubicBezTo>
                  <a:cubicBezTo>
                    <a:pt x="126" y="359"/>
                    <a:pt x="129" y="367"/>
                    <a:pt x="135" y="373"/>
                  </a:cubicBezTo>
                  <a:cubicBezTo>
                    <a:pt x="138" y="376"/>
                    <a:pt x="144" y="374"/>
                    <a:pt x="148" y="378"/>
                  </a:cubicBezTo>
                  <a:cubicBezTo>
                    <a:pt x="152" y="383"/>
                    <a:pt x="161" y="386"/>
                    <a:pt x="161" y="397"/>
                  </a:cubicBezTo>
                  <a:cubicBezTo>
                    <a:pt x="161" y="397"/>
                    <a:pt x="161" y="397"/>
                    <a:pt x="161" y="397"/>
                  </a:cubicBezTo>
                  <a:cubicBezTo>
                    <a:pt x="161" y="397"/>
                    <a:pt x="161" y="397"/>
                    <a:pt x="161" y="397"/>
                  </a:cubicBezTo>
                  <a:cubicBezTo>
                    <a:pt x="161" y="403"/>
                    <a:pt x="154" y="404"/>
                    <a:pt x="154" y="407"/>
                  </a:cubicBezTo>
                  <a:cubicBezTo>
                    <a:pt x="154" y="410"/>
                    <a:pt x="157" y="412"/>
                    <a:pt x="157" y="415"/>
                  </a:cubicBezTo>
                  <a:cubicBezTo>
                    <a:pt x="157" y="422"/>
                    <a:pt x="155" y="436"/>
                    <a:pt x="162" y="438"/>
                  </a:cubicBezTo>
                  <a:cubicBezTo>
                    <a:pt x="167" y="439"/>
                    <a:pt x="171" y="439"/>
                    <a:pt x="174" y="442"/>
                  </a:cubicBezTo>
                  <a:cubicBezTo>
                    <a:pt x="179" y="447"/>
                    <a:pt x="173" y="454"/>
                    <a:pt x="179" y="458"/>
                  </a:cubicBezTo>
                  <a:cubicBezTo>
                    <a:pt x="179" y="458"/>
                    <a:pt x="193" y="467"/>
                    <a:pt x="194" y="468"/>
                  </a:cubicBezTo>
                  <a:cubicBezTo>
                    <a:pt x="197" y="480"/>
                    <a:pt x="198" y="495"/>
                    <a:pt x="216" y="495"/>
                  </a:cubicBezTo>
                  <a:cubicBezTo>
                    <a:pt x="219" y="505"/>
                    <a:pt x="237" y="498"/>
                    <a:pt x="242" y="512"/>
                  </a:cubicBezTo>
                  <a:cubicBezTo>
                    <a:pt x="243" y="517"/>
                    <a:pt x="256" y="518"/>
                    <a:pt x="262" y="524"/>
                  </a:cubicBezTo>
                  <a:cubicBezTo>
                    <a:pt x="263" y="525"/>
                    <a:pt x="265" y="526"/>
                    <a:pt x="267" y="527"/>
                  </a:cubicBezTo>
                  <a:cubicBezTo>
                    <a:pt x="267" y="527"/>
                    <a:pt x="268" y="527"/>
                    <a:pt x="268" y="527"/>
                  </a:cubicBezTo>
                  <a:cubicBezTo>
                    <a:pt x="267" y="527"/>
                    <a:pt x="267" y="527"/>
                    <a:pt x="267" y="527"/>
                  </a:cubicBezTo>
                  <a:cubicBezTo>
                    <a:pt x="690" y="527"/>
                    <a:pt x="690" y="527"/>
                    <a:pt x="690" y="527"/>
                  </a:cubicBezTo>
                  <a:cubicBezTo>
                    <a:pt x="690" y="520"/>
                    <a:pt x="690" y="520"/>
                    <a:pt x="690" y="520"/>
                  </a:cubicBezTo>
                  <a:cubicBezTo>
                    <a:pt x="697" y="526"/>
                    <a:pt x="696" y="530"/>
                    <a:pt x="703" y="534"/>
                  </a:cubicBezTo>
                  <a:cubicBezTo>
                    <a:pt x="729" y="534"/>
                    <a:pt x="729" y="534"/>
                    <a:pt x="729" y="534"/>
                  </a:cubicBezTo>
                  <a:cubicBezTo>
                    <a:pt x="740" y="544"/>
                    <a:pt x="754" y="544"/>
                    <a:pt x="773" y="544"/>
                  </a:cubicBezTo>
                  <a:cubicBezTo>
                    <a:pt x="780" y="542"/>
                    <a:pt x="781" y="544"/>
                    <a:pt x="787" y="542"/>
                  </a:cubicBezTo>
                  <a:cubicBezTo>
                    <a:pt x="792" y="539"/>
                    <a:pt x="790" y="530"/>
                    <a:pt x="795" y="530"/>
                  </a:cubicBezTo>
                  <a:cubicBezTo>
                    <a:pt x="802" y="530"/>
                    <a:pt x="806" y="540"/>
                    <a:pt x="808" y="542"/>
                  </a:cubicBezTo>
                  <a:cubicBezTo>
                    <a:pt x="809" y="540"/>
                    <a:pt x="809" y="536"/>
                    <a:pt x="809" y="535"/>
                  </a:cubicBezTo>
                  <a:cubicBezTo>
                    <a:pt x="810" y="535"/>
                    <a:pt x="811" y="535"/>
                    <a:pt x="813" y="535"/>
                  </a:cubicBezTo>
                  <a:cubicBezTo>
                    <a:pt x="816" y="535"/>
                    <a:pt x="838" y="553"/>
                    <a:pt x="839" y="555"/>
                  </a:cubicBezTo>
                  <a:cubicBezTo>
                    <a:pt x="842" y="561"/>
                    <a:pt x="839" y="566"/>
                    <a:pt x="843" y="571"/>
                  </a:cubicBezTo>
                  <a:cubicBezTo>
                    <a:pt x="856" y="583"/>
                    <a:pt x="872" y="580"/>
                    <a:pt x="885" y="589"/>
                  </a:cubicBezTo>
                  <a:cubicBezTo>
                    <a:pt x="899" y="589"/>
                    <a:pt x="899" y="589"/>
                    <a:pt x="899" y="589"/>
                  </a:cubicBezTo>
                  <a:cubicBezTo>
                    <a:pt x="905" y="593"/>
                    <a:pt x="913" y="598"/>
                    <a:pt x="913" y="606"/>
                  </a:cubicBezTo>
                  <a:cubicBezTo>
                    <a:pt x="913" y="610"/>
                    <a:pt x="911" y="612"/>
                    <a:pt x="908" y="612"/>
                  </a:cubicBezTo>
                  <a:cubicBezTo>
                    <a:pt x="902" y="612"/>
                    <a:pt x="895" y="605"/>
                    <a:pt x="893" y="603"/>
                  </a:cubicBezTo>
                  <a:cubicBezTo>
                    <a:pt x="891" y="612"/>
                    <a:pt x="886" y="637"/>
                    <a:pt x="879" y="637"/>
                  </a:cubicBezTo>
                  <a:cubicBezTo>
                    <a:pt x="879" y="637"/>
                    <a:pt x="879" y="637"/>
                    <a:pt x="879" y="637"/>
                  </a:cubicBezTo>
                  <a:cubicBezTo>
                    <a:pt x="873" y="643"/>
                    <a:pt x="867" y="647"/>
                    <a:pt x="867" y="655"/>
                  </a:cubicBezTo>
                  <a:cubicBezTo>
                    <a:pt x="867" y="655"/>
                    <a:pt x="867" y="655"/>
                    <a:pt x="867" y="655"/>
                  </a:cubicBezTo>
                  <a:cubicBezTo>
                    <a:pt x="869" y="658"/>
                    <a:pt x="872" y="661"/>
                    <a:pt x="875" y="661"/>
                  </a:cubicBezTo>
                  <a:cubicBezTo>
                    <a:pt x="880" y="661"/>
                    <a:pt x="880" y="658"/>
                    <a:pt x="883" y="656"/>
                  </a:cubicBezTo>
                  <a:cubicBezTo>
                    <a:pt x="886" y="652"/>
                    <a:pt x="892" y="652"/>
                    <a:pt x="898" y="652"/>
                  </a:cubicBezTo>
                  <a:cubicBezTo>
                    <a:pt x="900" y="652"/>
                    <a:pt x="901" y="652"/>
                    <a:pt x="903" y="652"/>
                  </a:cubicBezTo>
                  <a:cubicBezTo>
                    <a:pt x="908" y="652"/>
                    <a:pt x="911" y="654"/>
                    <a:pt x="914" y="654"/>
                  </a:cubicBezTo>
                  <a:cubicBezTo>
                    <a:pt x="914" y="654"/>
                    <a:pt x="914" y="654"/>
                    <a:pt x="915" y="654"/>
                  </a:cubicBezTo>
                  <a:cubicBezTo>
                    <a:pt x="915" y="654"/>
                    <a:pt x="915" y="654"/>
                    <a:pt x="915" y="654"/>
                  </a:cubicBezTo>
                  <a:cubicBezTo>
                    <a:pt x="917" y="653"/>
                    <a:pt x="918" y="653"/>
                    <a:pt x="920" y="652"/>
                  </a:cubicBezTo>
                  <a:cubicBezTo>
                    <a:pt x="921" y="651"/>
                    <a:pt x="923" y="650"/>
                    <a:pt x="924" y="650"/>
                  </a:cubicBezTo>
                  <a:cubicBezTo>
                    <a:pt x="924" y="650"/>
                    <a:pt x="924" y="650"/>
                    <a:pt x="924" y="650"/>
                  </a:cubicBezTo>
                  <a:cubicBezTo>
                    <a:pt x="924" y="650"/>
                    <a:pt x="924" y="650"/>
                    <a:pt x="924" y="650"/>
                  </a:cubicBezTo>
                  <a:cubicBezTo>
                    <a:pt x="923" y="647"/>
                    <a:pt x="922" y="644"/>
                    <a:pt x="921" y="641"/>
                  </a:cubicBezTo>
                  <a:cubicBezTo>
                    <a:pt x="921" y="641"/>
                    <a:pt x="921" y="641"/>
                    <a:pt x="921" y="641"/>
                  </a:cubicBezTo>
                  <a:cubicBezTo>
                    <a:pt x="920" y="641"/>
                    <a:pt x="920" y="640"/>
                    <a:pt x="920" y="640"/>
                  </a:cubicBezTo>
                  <a:cubicBezTo>
                    <a:pt x="919" y="639"/>
                    <a:pt x="917" y="638"/>
                    <a:pt x="917" y="636"/>
                  </a:cubicBezTo>
                  <a:cubicBezTo>
                    <a:pt x="917" y="633"/>
                    <a:pt x="923" y="632"/>
                    <a:pt x="924" y="632"/>
                  </a:cubicBezTo>
                  <a:cubicBezTo>
                    <a:pt x="936" y="628"/>
                    <a:pt x="961" y="622"/>
                    <a:pt x="974" y="622"/>
                  </a:cubicBezTo>
                  <a:cubicBezTo>
                    <a:pt x="975" y="621"/>
                    <a:pt x="994" y="602"/>
                    <a:pt x="998" y="599"/>
                  </a:cubicBezTo>
                  <a:cubicBezTo>
                    <a:pt x="999" y="598"/>
                    <a:pt x="1004" y="598"/>
                    <a:pt x="1011" y="598"/>
                  </a:cubicBezTo>
                  <a:cubicBezTo>
                    <a:pt x="1015" y="598"/>
                    <a:pt x="1020" y="598"/>
                    <a:pt x="1025" y="598"/>
                  </a:cubicBezTo>
                  <a:cubicBezTo>
                    <a:pt x="1030" y="598"/>
                    <a:pt x="1034" y="598"/>
                    <a:pt x="1038" y="598"/>
                  </a:cubicBezTo>
                  <a:cubicBezTo>
                    <a:pt x="1043" y="598"/>
                    <a:pt x="1048" y="597"/>
                    <a:pt x="1052" y="596"/>
                  </a:cubicBezTo>
                  <a:cubicBezTo>
                    <a:pt x="1057" y="595"/>
                    <a:pt x="1055" y="593"/>
                    <a:pt x="1057" y="591"/>
                  </a:cubicBezTo>
                  <a:cubicBezTo>
                    <a:pt x="1067" y="581"/>
                    <a:pt x="1067" y="564"/>
                    <a:pt x="1080" y="555"/>
                  </a:cubicBezTo>
                  <a:cubicBezTo>
                    <a:pt x="1082" y="557"/>
                    <a:pt x="1084" y="558"/>
                    <a:pt x="1086" y="558"/>
                  </a:cubicBezTo>
                  <a:cubicBezTo>
                    <a:pt x="1088" y="558"/>
                    <a:pt x="1089" y="557"/>
                    <a:pt x="1091" y="557"/>
                  </a:cubicBezTo>
                  <a:cubicBezTo>
                    <a:pt x="1093" y="556"/>
                    <a:pt x="1095" y="556"/>
                    <a:pt x="1096" y="556"/>
                  </a:cubicBezTo>
                  <a:cubicBezTo>
                    <a:pt x="1098" y="556"/>
                    <a:pt x="1099" y="557"/>
                    <a:pt x="1100" y="558"/>
                  </a:cubicBezTo>
                  <a:cubicBezTo>
                    <a:pt x="1100" y="558"/>
                    <a:pt x="1100" y="558"/>
                    <a:pt x="1100" y="558"/>
                  </a:cubicBezTo>
                  <a:cubicBezTo>
                    <a:pt x="1102" y="562"/>
                    <a:pt x="1104" y="566"/>
                    <a:pt x="1104" y="570"/>
                  </a:cubicBezTo>
                  <a:cubicBezTo>
                    <a:pt x="1104" y="570"/>
                    <a:pt x="1104" y="570"/>
                    <a:pt x="1104" y="570"/>
                  </a:cubicBezTo>
                  <a:cubicBezTo>
                    <a:pt x="1104" y="570"/>
                    <a:pt x="1104" y="570"/>
                    <a:pt x="1104" y="570"/>
                  </a:cubicBezTo>
                  <a:cubicBezTo>
                    <a:pt x="1106" y="581"/>
                    <a:pt x="1105" y="594"/>
                    <a:pt x="1110" y="604"/>
                  </a:cubicBezTo>
                  <a:cubicBezTo>
                    <a:pt x="1110" y="602"/>
                    <a:pt x="1110" y="602"/>
                    <a:pt x="1110" y="602"/>
                  </a:cubicBezTo>
                  <a:cubicBezTo>
                    <a:pt x="1110" y="601"/>
                    <a:pt x="1110" y="601"/>
                    <a:pt x="1110" y="601"/>
                  </a:cubicBezTo>
                  <a:cubicBezTo>
                    <a:pt x="1110" y="601"/>
                    <a:pt x="1110" y="601"/>
                    <a:pt x="1111" y="601"/>
                  </a:cubicBezTo>
                  <a:cubicBezTo>
                    <a:pt x="1112" y="601"/>
                    <a:pt x="1114" y="601"/>
                    <a:pt x="1115" y="601"/>
                  </a:cubicBezTo>
                  <a:cubicBezTo>
                    <a:pt x="1117" y="601"/>
                    <a:pt x="1122" y="601"/>
                    <a:pt x="1127" y="601"/>
                  </a:cubicBezTo>
                  <a:cubicBezTo>
                    <a:pt x="1130" y="601"/>
                    <a:pt x="1134" y="601"/>
                    <a:pt x="1136" y="600"/>
                  </a:cubicBezTo>
                  <a:cubicBezTo>
                    <a:pt x="1141" y="596"/>
                    <a:pt x="1141" y="590"/>
                    <a:pt x="1149" y="589"/>
                  </a:cubicBezTo>
                  <a:cubicBezTo>
                    <a:pt x="1149" y="596"/>
                    <a:pt x="1148" y="597"/>
                    <a:pt x="1157" y="597"/>
                  </a:cubicBezTo>
                  <a:cubicBezTo>
                    <a:pt x="1144" y="598"/>
                    <a:pt x="1125" y="606"/>
                    <a:pt x="1125" y="618"/>
                  </a:cubicBezTo>
                  <a:cubicBezTo>
                    <a:pt x="1125" y="623"/>
                    <a:pt x="1133" y="631"/>
                    <a:pt x="1136" y="631"/>
                  </a:cubicBezTo>
                  <a:cubicBezTo>
                    <a:pt x="1140" y="631"/>
                    <a:pt x="1150" y="617"/>
                    <a:pt x="1161" y="614"/>
                  </a:cubicBezTo>
                  <a:cubicBezTo>
                    <a:pt x="1163" y="613"/>
                    <a:pt x="1199" y="600"/>
                    <a:pt x="1199" y="595"/>
                  </a:cubicBezTo>
                  <a:cubicBezTo>
                    <a:pt x="1199" y="590"/>
                    <a:pt x="1186" y="589"/>
                    <a:pt x="1182" y="589"/>
                  </a:cubicBezTo>
                  <a:cubicBezTo>
                    <a:pt x="1167" y="589"/>
                    <a:pt x="1143" y="574"/>
                    <a:pt x="1143" y="561"/>
                  </a:cubicBezTo>
                  <a:cubicBezTo>
                    <a:pt x="1143" y="558"/>
                    <a:pt x="1147" y="554"/>
                    <a:pt x="1148" y="548"/>
                  </a:cubicBezTo>
                  <a:cubicBezTo>
                    <a:pt x="1145" y="548"/>
                    <a:pt x="1140" y="547"/>
                    <a:pt x="1135" y="547"/>
                  </a:cubicBezTo>
                  <a:cubicBezTo>
                    <a:pt x="1138" y="543"/>
                    <a:pt x="1157" y="540"/>
                    <a:pt x="1157" y="529"/>
                  </a:cubicBezTo>
                  <a:cubicBezTo>
                    <a:pt x="1157" y="522"/>
                    <a:pt x="1149" y="521"/>
                    <a:pt x="1140" y="521"/>
                  </a:cubicBezTo>
                  <a:cubicBezTo>
                    <a:pt x="1137" y="521"/>
                    <a:pt x="1133" y="521"/>
                    <a:pt x="1130" y="521"/>
                  </a:cubicBezTo>
                  <a:cubicBezTo>
                    <a:pt x="1106" y="521"/>
                    <a:pt x="1096" y="538"/>
                    <a:pt x="1080" y="540"/>
                  </a:cubicBezTo>
                  <a:cubicBezTo>
                    <a:pt x="1087" y="526"/>
                    <a:pt x="1098" y="530"/>
                    <a:pt x="1110" y="519"/>
                  </a:cubicBezTo>
                  <a:cubicBezTo>
                    <a:pt x="1117" y="511"/>
                    <a:pt x="1112" y="507"/>
                    <a:pt x="1123" y="503"/>
                  </a:cubicBezTo>
                  <a:cubicBezTo>
                    <a:pt x="1132" y="500"/>
                    <a:pt x="1139" y="499"/>
                    <a:pt x="1147" y="499"/>
                  </a:cubicBezTo>
                  <a:cubicBezTo>
                    <a:pt x="1155" y="499"/>
                    <a:pt x="1164" y="500"/>
                    <a:pt x="1174" y="500"/>
                  </a:cubicBezTo>
                  <a:cubicBezTo>
                    <a:pt x="1187" y="500"/>
                    <a:pt x="1196" y="502"/>
                    <a:pt x="1205" y="502"/>
                  </a:cubicBezTo>
                  <a:cubicBezTo>
                    <a:pt x="1214" y="502"/>
                    <a:pt x="1223" y="500"/>
                    <a:pt x="1231" y="489"/>
                  </a:cubicBezTo>
                  <a:cubicBezTo>
                    <a:pt x="1239" y="479"/>
                    <a:pt x="1281" y="477"/>
                    <a:pt x="1281" y="460"/>
                  </a:cubicBezTo>
                  <a:cubicBezTo>
                    <a:pt x="1281" y="448"/>
                    <a:pt x="1277" y="442"/>
                    <a:pt x="1272" y="434"/>
                  </a:cubicBezTo>
                  <a:cubicBezTo>
                    <a:pt x="1268" y="434"/>
                    <a:pt x="1274" y="429"/>
                    <a:pt x="1268" y="426"/>
                  </a:cubicBezTo>
                  <a:cubicBezTo>
                    <a:pt x="1268" y="420"/>
                    <a:pt x="1268" y="420"/>
                    <a:pt x="1268" y="420"/>
                  </a:cubicBezTo>
                  <a:cubicBezTo>
                    <a:pt x="1256" y="427"/>
                    <a:pt x="1230" y="436"/>
                    <a:pt x="1218" y="436"/>
                  </a:cubicBezTo>
                  <a:cubicBezTo>
                    <a:pt x="1216" y="436"/>
                    <a:pt x="1213" y="435"/>
                    <a:pt x="1213" y="434"/>
                  </a:cubicBezTo>
                  <a:cubicBezTo>
                    <a:pt x="1223" y="428"/>
                    <a:pt x="1252" y="424"/>
                    <a:pt x="1256" y="414"/>
                  </a:cubicBezTo>
                  <a:cubicBezTo>
                    <a:pt x="1256" y="411"/>
                    <a:pt x="1252" y="411"/>
                    <a:pt x="1251" y="408"/>
                  </a:cubicBezTo>
                  <a:cubicBezTo>
                    <a:pt x="1250" y="408"/>
                    <a:pt x="1248" y="408"/>
                    <a:pt x="1247" y="408"/>
                  </a:cubicBezTo>
                  <a:cubicBezTo>
                    <a:pt x="1233" y="408"/>
                    <a:pt x="1211" y="402"/>
                    <a:pt x="1211" y="386"/>
                  </a:cubicBezTo>
                  <a:cubicBezTo>
                    <a:pt x="1211" y="384"/>
                    <a:pt x="1211" y="384"/>
                    <a:pt x="1211" y="384"/>
                  </a:cubicBezTo>
                  <a:cubicBezTo>
                    <a:pt x="1200" y="384"/>
                    <a:pt x="1193" y="377"/>
                    <a:pt x="1186" y="372"/>
                  </a:cubicBezTo>
                  <a:cubicBezTo>
                    <a:pt x="1189" y="370"/>
                    <a:pt x="1194" y="368"/>
                    <a:pt x="1194" y="362"/>
                  </a:cubicBezTo>
                  <a:cubicBezTo>
                    <a:pt x="1194" y="357"/>
                    <a:pt x="1189" y="352"/>
                    <a:pt x="1190" y="347"/>
                  </a:cubicBezTo>
                  <a:cubicBezTo>
                    <a:pt x="1186" y="346"/>
                    <a:pt x="1168" y="335"/>
                    <a:pt x="1173" y="325"/>
                  </a:cubicBezTo>
                  <a:cubicBezTo>
                    <a:pt x="1178" y="313"/>
                    <a:pt x="1156" y="310"/>
                    <a:pt x="1154" y="296"/>
                  </a:cubicBezTo>
                  <a:cubicBezTo>
                    <a:pt x="1153" y="296"/>
                    <a:pt x="1148" y="291"/>
                    <a:pt x="1145" y="289"/>
                  </a:cubicBezTo>
                  <a:cubicBezTo>
                    <a:pt x="1142" y="292"/>
                    <a:pt x="1133" y="297"/>
                    <a:pt x="1133" y="304"/>
                  </a:cubicBezTo>
                  <a:cubicBezTo>
                    <a:pt x="1133" y="312"/>
                    <a:pt x="1116" y="331"/>
                    <a:pt x="1103" y="331"/>
                  </a:cubicBezTo>
                  <a:cubicBezTo>
                    <a:pt x="1094" y="331"/>
                    <a:pt x="1092" y="320"/>
                    <a:pt x="1086" y="320"/>
                  </a:cubicBezTo>
                  <a:cubicBezTo>
                    <a:pt x="1077" y="320"/>
                    <a:pt x="1073" y="294"/>
                    <a:pt x="1072" y="283"/>
                  </a:cubicBezTo>
                  <a:cubicBezTo>
                    <a:pt x="1069" y="268"/>
                    <a:pt x="1041" y="279"/>
                    <a:pt x="1041" y="259"/>
                  </a:cubicBezTo>
                  <a:cubicBezTo>
                    <a:pt x="1026" y="257"/>
                    <a:pt x="1023" y="239"/>
                    <a:pt x="1008" y="239"/>
                  </a:cubicBezTo>
                  <a:cubicBezTo>
                    <a:pt x="1001" y="239"/>
                    <a:pt x="1001" y="244"/>
                    <a:pt x="993" y="244"/>
                  </a:cubicBezTo>
                  <a:cubicBezTo>
                    <a:pt x="978" y="244"/>
                    <a:pt x="969" y="235"/>
                    <a:pt x="954" y="235"/>
                  </a:cubicBezTo>
                  <a:cubicBezTo>
                    <a:pt x="946" y="235"/>
                    <a:pt x="938" y="239"/>
                    <a:pt x="938" y="248"/>
                  </a:cubicBezTo>
                  <a:cubicBezTo>
                    <a:pt x="938" y="254"/>
                    <a:pt x="957" y="261"/>
                    <a:pt x="940" y="272"/>
                  </a:cubicBezTo>
                  <a:cubicBezTo>
                    <a:pt x="933" y="277"/>
                    <a:pt x="949" y="288"/>
                    <a:pt x="950" y="296"/>
                  </a:cubicBezTo>
                  <a:cubicBezTo>
                    <a:pt x="952" y="312"/>
                    <a:pt x="937" y="316"/>
                    <a:pt x="930" y="318"/>
                  </a:cubicBezTo>
                  <a:cubicBezTo>
                    <a:pt x="942" y="339"/>
                    <a:pt x="961" y="346"/>
                    <a:pt x="961" y="381"/>
                  </a:cubicBezTo>
                  <a:cubicBezTo>
                    <a:pt x="961" y="390"/>
                    <a:pt x="929" y="414"/>
                    <a:pt x="918" y="416"/>
                  </a:cubicBezTo>
                  <a:cubicBezTo>
                    <a:pt x="937" y="425"/>
                    <a:pt x="930" y="454"/>
                    <a:pt x="937" y="463"/>
                  </a:cubicBezTo>
                  <a:cubicBezTo>
                    <a:pt x="935" y="466"/>
                    <a:pt x="928" y="470"/>
                    <a:pt x="927" y="476"/>
                  </a:cubicBezTo>
                  <a:cubicBezTo>
                    <a:pt x="922" y="476"/>
                    <a:pt x="918" y="483"/>
                    <a:pt x="914" y="483"/>
                  </a:cubicBezTo>
                  <a:cubicBezTo>
                    <a:pt x="913" y="483"/>
                    <a:pt x="912" y="482"/>
                    <a:pt x="912" y="482"/>
                  </a:cubicBezTo>
                  <a:cubicBezTo>
                    <a:pt x="898" y="471"/>
                    <a:pt x="880" y="455"/>
                    <a:pt x="880" y="440"/>
                  </a:cubicBezTo>
                  <a:cubicBezTo>
                    <a:pt x="880" y="423"/>
                    <a:pt x="883" y="410"/>
                    <a:pt x="868" y="400"/>
                  </a:cubicBezTo>
                  <a:cubicBezTo>
                    <a:pt x="834" y="400"/>
                    <a:pt x="834" y="400"/>
                    <a:pt x="834" y="400"/>
                  </a:cubicBezTo>
                  <a:cubicBezTo>
                    <a:pt x="814" y="386"/>
                    <a:pt x="792" y="377"/>
                    <a:pt x="769" y="368"/>
                  </a:cubicBezTo>
                  <a:cubicBezTo>
                    <a:pt x="765" y="367"/>
                    <a:pt x="753" y="358"/>
                    <a:pt x="745" y="358"/>
                  </a:cubicBezTo>
                  <a:cubicBezTo>
                    <a:pt x="737" y="358"/>
                    <a:pt x="734" y="366"/>
                    <a:pt x="726" y="366"/>
                  </a:cubicBezTo>
                  <a:cubicBezTo>
                    <a:pt x="726" y="353"/>
                    <a:pt x="717" y="323"/>
                    <a:pt x="706" y="323"/>
                  </a:cubicBezTo>
                  <a:cubicBezTo>
                    <a:pt x="700" y="323"/>
                    <a:pt x="698" y="328"/>
                    <a:pt x="692" y="329"/>
                  </a:cubicBezTo>
                  <a:cubicBezTo>
                    <a:pt x="695" y="322"/>
                    <a:pt x="692" y="320"/>
                    <a:pt x="692" y="305"/>
                  </a:cubicBezTo>
                  <a:cubicBezTo>
                    <a:pt x="692" y="284"/>
                    <a:pt x="699" y="271"/>
                    <a:pt x="711" y="259"/>
                  </a:cubicBezTo>
                  <a:cubicBezTo>
                    <a:pt x="715" y="255"/>
                    <a:pt x="724" y="234"/>
                    <a:pt x="728" y="233"/>
                  </a:cubicBezTo>
                  <a:cubicBezTo>
                    <a:pt x="737" y="230"/>
                    <a:pt x="753" y="235"/>
                    <a:pt x="753" y="222"/>
                  </a:cubicBezTo>
                  <a:cubicBezTo>
                    <a:pt x="753" y="214"/>
                    <a:pt x="733" y="214"/>
                    <a:pt x="726" y="209"/>
                  </a:cubicBezTo>
                  <a:cubicBezTo>
                    <a:pt x="726" y="209"/>
                    <a:pt x="726" y="210"/>
                    <a:pt x="726" y="210"/>
                  </a:cubicBezTo>
                  <a:cubicBezTo>
                    <a:pt x="727" y="210"/>
                    <a:pt x="726" y="209"/>
                    <a:pt x="726" y="208"/>
                  </a:cubicBezTo>
                  <a:cubicBezTo>
                    <a:pt x="726" y="207"/>
                    <a:pt x="727" y="207"/>
                    <a:pt x="729" y="207"/>
                  </a:cubicBezTo>
                  <a:cubicBezTo>
                    <a:pt x="733" y="207"/>
                    <a:pt x="741" y="208"/>
                    <a:pt x="757" y="213"/>
                  </a:cubicBezTo>
                  <a:cubicBezTo>
                    <a:pt x="758" y="214"/>
                    <a:pt x="759" y="214"/>
                    <a:pt x="760" y="214"/>
                  </a:cubicBezTo>
                  <a:cubicBezTo>
                    <a:pt x="767" y="214"/>
                    <a:pt x="762" y="202"/>
                    <a:pt x="768" y="202"/>
                  </a:cubicBezTo>
                  <a:cubicBezTo>
                    <a:pt x="769" y="202"/>
                    <a:pt x="773" y="202"/>
                    <a:pt x="780" y="202"/>
                  </a:cubicBezTo>
                  <a:cubicBezTo>
                    <a:pt x="792" y="202"/>
                    <a:pt x="799" y="189"/>
                    <a:pt x="808" y="183"/>
                  </a:cubicBezTo>
                  <a:cubicBezTo>
                    <a:pt x="808" y="175"/>
                    <a:pt x="808" y="175"/>
                    <a:pt x="808" y="175"/>
                  </a:cubicBezTo>
                  <a:cubicBezTo>
                    <a:pt x="790" y="170"/>
                    <a:pt x="772" y="173"/>
                    <a:pt x="764" y="157"/>
                  </a:cubicBezTo>
                  <a:cubicBezTo>
                    <a:pt x="764" y="157"/>
                    <a:pt x="770" y="157"/>
                    <a:pt x="773" y="157"/>
                  </a:cubicBezTo>
                  <a:cubicBezTo>
                    <a:pt x="780" y="161"/>
                    <a:pt x="787" y="169"/>
                    <a:pt x="797" y="169"/>
                  </a:cubicBezTo>
                  <a:cubicBezTo>
                    <a:pt x="805" y="169"/>
                    <a:pt x="821" y="158"/>
                    <a:pt x="821" y="152"/>
                  </a:cubicBezTo>
                  <a:cubicBezTo>
                    <a:pt x="821" y="150"/>
                    <a:pt x="813" y="140"/>
                    <a:pt x="817" y="140"/>
                  </a:cubicBezTo>
                  <a:cubicBezTo>
                    <a:pt x="829" y="140"/>
                    <a:pt x="833" y="151"/>
                    <a:pt x="840" y="151"/>
                  </a:cubicBezTo>
                  <a:cubicBezTo>
                    <a:pt x="845" y="151"/>
                    <a:pt x="848" y="147"/>
                    <a:pt x="858" y="147"/>
                  </a:cubicBezTo>
                  <a:cubicBezTo>
                    <a:pt x="856" y="144"/>
                    <a:pt x="856" y="140"/>
                    <a:pt x="859" y="140"/>
                  </a:cubicBezTo>
                  <a:cubicBezTo>
                    <a:pt x="860" y="140"/>
                    <a:pt x="862" y="141"/>
                    <a:pt x="864" y="144"/>
                  </a:cubicBezTo>
                  <a:cubicBezTo>
                    <a:pt x="864" y="145"/>
                    <a:pt x="865" y="145"/>
                    <a:pt x="866" y="145"/>
                  </a:cubicBezTo>
                  <a:cubicBezTo>
                    <a:pt x="873" y="145"/>
                    <a:pt x="895" y="125"/>
                    <a:pt x="895" y="119"/>
                  </a:cubicBezTo>
                  <a:cubicBezTo>
                    <a:pt x="895" y="114"/>
                    <a:pt x="883" y="109"/>
                    <a:pt x="883" y="106"/>
                  </a:cubicBezTo>
                  <a:cubicBezTo>
                    <a:pt x="883" y="102"/>
                    <a:pt x="875" y="94"/>
                    <a:pt x="892" y="86"/>
                  </a:cubicBezTo>
                  <a:cubicBezTo>
                    <a:pt x="894" y="81"/>
                    <a:pt x="892" y="82"/>
                    <a:pt x="892" y="73"/>
                  </a:cubicBezTo>
                  <a:cubicBezTo>
                    <a:pt x="875" y="73"/>
                    <a:pt x="879" y="59"/>
                    <a:pt x="858" y="59"/>
                  </a:cubicBezTo>
                  <a:cubicBezTo>
                    <a:pt x="853" y="59"/>
                    <a:pt x="849" y="56"/>
                    <a:pt x="845" y="56"/>
                  </a:cubicBezTo>
                  <a:cubicBezTo>
                    <a:pt x="838" y="56"/>
                    <a:pt x="831" y="60"/>
                    <a:pt x="831" y="66"/>
                  </a:cubicBezTo>
                  <a:cubicBezTo>
                    <a:pt x="831" y="73"/>
                    <a:pt x="839" y="76"/>
                    <a:pt x="839" y="81"/>
                  </a:cubicBezTo>
                  <a:cubicBezTo>
                    <a:pt x="839" y="86"/>
                    <a:pt x="827" y="86"/>
                    <a:pt x="824" y="91"/>
                  </a:cubicBezTo>
                  <a:cubicBezTo>
                    <a:pt x="820" y="100"/>
                    <a:pt x="822" y="107"/>
                    <a:pt x="814" y="117"/>
                  </a:cubicBezTo>
                  <a:cubicBezTo>
                    <a:pt x="811" y="120"/>
                    <a:pt x="808" y="122"/>
                    <a:pt x="805" y="122"/>
                  </a:cubicBezTo>
                  <a:cubicBezTo>
                    <a:pt x="796" y="122"/>
                    <a:pt x="786" y="106"/>
                    <a:pt x="786" y="102"/>
                  </a:cubicBezTo>
                  <a:cubicBezTo>
                    <a:pt x="786" y="95"/>
                    <a:pt x="795" y="96"/>
                    <a:pt x="795" y="89"/>
                  </a:cubicBezTo>
                  <a:cubicBezTo>
                    <a:pt x="795" y="85"/>
                    <a:pt x="780" y="70"/>
                    <a:pt x="776" y="70"/>
                  </a:cubicBezTo>
                  <a:cubicBezTo>
                    <a:pt x="761" y="70"/>
                    <a:pt x="771" y="93"/>
                    <a:pt x="755" y="93"/>
                  </a:cubicBezTo>
                  <a:cubicBezTo>
                    <a:pt x="755" y="84"/>
                    <a:pt x="754" y="77"/>
                    <a:pt x="743" y="72"/>
                  </a:cubicBezTo>
                  <a:cubicBezTo>
                    <a:pt x="744" y="70"/>
                    <a:pt x="745" y="68"/>
                    <a:pt x="748" y="66"/>
                  </a:cubicBezTo>
                  <a:cubicBezTo>
                    <a:pt x="739" y="61"/>
                    <a:pt x="728" y="66"/>
                    <a:pt x="722" y="58"/>
                  </a:cubicBezTo>
                  <a:cubicBezTo>
                    <a:pt x="725" y="56"/>
                    <a:pt x="735" y="52"/>
                    <a:pt x="735" y="45"/>
                  </a:cubicBezTo>
                  <a:cubicBezTo>
                    <a:pt x="735" y="35"/>
                    <a:pt x="719" y="36"/>
                    <a:pt x="719" y="28"/>
                  </a:cubicBezTo>
                  <a:cubicBezTo>
                    <a:pt x="718" y="11"/>
                    <a:pt x="707" y="1"/>
                    <a:pt x="686" y="0"/>
                  </a:cubicBezTo>
                  <a:cubicBezTo>
                    <a:pt x="686" y="0"/>
                    <a:pt x="686" y="0"/>
                    <a:pt x="6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34"/>
            <p:cNvSpPr>
              <a:spLocks noEditPoints="1"/>
            </p:cNvSpPr>
            <p:nvPr/>
          </p:nvSpPr>
          <p:spPr bwMode="auto">
            <a:xfrm>
              <a:off x="-2508" y="-27"/>
              <a:ext cx="1326" cy="958"/>
            </a:xfrm>
            <a:custGeom>
              <a:avLst/>
              <a:gdLst>
                <a:gd name="T0" fmla="*/ 400 w 561"/>
                <a:gd name="T1" fmla="*/ 44 h 405"/>
                <a:gd name="T2" fmla="*/ 400 w 561"/>
                <a:gd name="T3" fmla="*/ 44 h 405"/>
                <a:gd name="T4" fmla="*/ 400 w 561"/>
                <a:gd name="T5" fmla="*/ 42 h 405"/>
                <a:gd name="T6" fmla="*/ 139 w 561"/>
                <a:gd name="T7" fmla="*/ 15 h 405"/>
                <a:gd name="T8" fmla="*/ 129 w 561"/>
                <a:gd name="T9" fmla="*/ 16 h 405"/>
                <a:gd name="T10" fmla="*/ 120 w 561"/>
                <a:gd name="T11" fmla="*/ 16 h 405"/>
                <a:gd name="T12" fmla="*/ 23 w 561"/>
                <a:gd name="T13" fmla="*/ 66 h 405"/>
                <a:gd name="T14" fmla="*/ 43 w 561"/>
                <a:gd name="T15" fmla="*/ 93 h 405"/>
                <a:gd name="T16" fmla="*/ 91 w 561"/>
                <a:gd name="T17" fmla="*/ 139 h 405"/>
                <a:gd name="T18" fmla="*/ 76 w 561"/>
                <a:gd name="T19" fmla="*/ 139 h 405"/>
                <a:gd name="T20" fmla="*/ 57 w 561"/>
                <a:gd name="T21" fmla="*/ 127 h 405"/>
                <a:gd name="T22" fmla="*/ 0 w 561"/>
                <a:gd name="T23" fmla="*/ 150 h 405"/>
                <a:gd name="T24" fmla="*/ 14 w 561"/>
                <a:gd name="T25" fmla="*/ 164 h 405"/>
                <a:gd name="T26" fmla="*/ 49 w 561"/>
                <a:gd name="T27" fmla="*/ 179 h 405"/>
                <a:gd name="T28" fmla="*/ 71 w 561"/>
                <a:gd name="T29" fmla="*/ 182 h 405"/>
                <a:gd name="T30" fmla="*/ 98 w 561"/>
                <a:gd name="T31" fmla="*/ 173 h 405"/>
                <a:gd name="T32" fmla="*/ 101 w 561"/>
                <a:gd name="T33" fmla="*/ 181 h 405"/>
                <a:gd name="T34" fmla="*/ 94 w 561"/>
                <a:gd name="T35" fmla="*/ 182 h 405"/>
                <a:gd name="T36" fmla="*/ 62 w 561"/>
                <a:gd name="T37" fmla="*/ 216 h 405"/>
                <a:gd name="T38" fmla="*/ 43 w 561"/>
                <a:gd name="T39" fmla="*/ 267 h 405"/>
                <a:gd name="T40" fmla="*/ 71 w 561"/>
                <a:gd name="T41" fmla="*/ 293 h 405"/>
                <a:gd name="T42" fmla="*/ 86 w 561"/>
                <a:gd name="T43" fmla="*/ 292 h 405"/>
                <a:gd name="T44" fmla="*/ 91 w 561"/>
                <a:gd name="T45" fmla="*/ 316 h 405"/>
                <a:gd name="T46" fmla="*/ 105 w 561"/>
                <a:gd name="T47" fmla="*/ 312 h 405"/>
                <a:gd name="T48" fmla="*/ 131 w 561"/>
                <a:gd name="T49" fmla="*/ 319 h 405"/>
                <a:gd name="T50" fmla="*/ 149 w 561"/>
                <a:gd name="T51" fmla="*/ 313 h 405"/>
                <a:gd name="T52" fmla="*/ 176 w 561"/>
                <a:gd name="T53" fmla="*/ 306 h 405"/>
                <a:gd name="T54" fmla="*/ 109 w 561"/>
                <a:gd name="T55" fmla="*/ 367 h 405"/>
                <a:gd name="T56" fmla="*/ 67 w 561"/>
                <a:gd name="T57" fmla="*/ 393 h 405"/>
                <a:gd name="T58" fmla="*/ 50 w 561"/>
                <a:gd name="T59" fmla="*/ 405 h 405"/>
                <a:gd name="T60" fmla="*/ 136 w 561"/>
                <a:gd name="T61" fmla="*/ 369 h 405"/>
                <a:gd name="T62" fmla="*/ 183 w 561"/>
                <a:gd name="T63" fmla="*/ 332 h 405"/>
                <a:gd name="T64" fmla="*/ 207 w 561"/>
                <a:gd name="T65" fmla="*/ 303 h 405"/>
                <a:gd name="T66" fmla="*/ 261 w 561"/>
                <a:gd name="T67" fmla="*/ 256 h 405"/>
                <a:gd name="T68" fmla="*/ 237 w 561"/>
                <a:gd name="T69" fmla="*/ 287 h 405"/>
                <a:gd name="T70" fmla="*/ 233 w 561"/>
                <a:gd name="T71" fmla="*/ 298 h 405"/>
                <a:gd name="T72" fmla="*/ 292 w 561"/>
                <a:gd name="T73" fmla="*/ 272 h 405"/>
                <a:gd name="T74" fmla="*/ 308 w 561"/>
                <a:gd name="T75" fmla="*/ 256 h 405"/>
                <a:gd name="T76" fmla="*/ 387 w 561"/>
                <a:gd name="T77" fmla="*/ 283 h 405"/>
                <a:gd name="T78" fmla="*/ 459 w 561"/>
                <a:gd name="T79" fmla="*/ 321 h 405"/>
                <a:gd name="T80" fmla="*/ 483 w 561"/>
                <a:gd name="T81" fmla="*/ 320 h 405"/>
                <a:gd name="T82" fmla="*/ 492 w 561"/>
                <a:gd name="T83" fmla="*/ 323 h 405"/>
                <a:gd name="T84" fmla="*/ 495 w 561"/>
                <a:gd name="T85" fmla="*/ 342 h 405"/>
                <a:gd name="T86" fmla="*/ 509 w 561"/>
                <a:gd name="T87" fmla="*/ 342 h 405"/>
                <a:gd name="T88" fmla="*/ 511 w 561"/>
                <a:gd name="T89" fmla="*/ 359 h 405"/>
                <a:gd name="T90" fmla="*/ 526 w 561"/>
                <a:gd name="T91" fmla="*/ 375 h 405"/>
                <a:gd name="T92" fmla="*/ 554 w 561"/>
                <a:gd name="T93" fmla="*/ 390 h 405"/>
                <a:gd name="T94" fmla="*/ 561 w 561"/>
                <a:gd name="T95" fmla="*/ 380 h 405"/>
                <a:gd name="T96" fmla="*/ 535 w 561"/>
                <a:gd name="T97" fmla="*/ 356 h 405"/>
                <a:gd name="T98" fmla="*/ 518 w 561"/>
                <a:gd name="T99" fmla="*/ 328 h 405"/>
                <a:gd name="T100" fmla="*/ 470 w 561"/>
                <a:gd name="T101" fmla="*/ 288 h 405"/>
                <a:gd name="T102" fmla="*/ 429 w 561"/>
                <a:gd name="T103" fmla="*/ 280 h 405"/>
                <a:gd name="T104" fmla="*/ 413 w 561"/>
                <a:gd name="T105" fmla="*/ 275 h 405"/>
                <a:gd name="T106" fmla="*/ 400 w 561"/>
                <a:gd name="T107" fmla="*/ 272 h 405"/>
                <a:gd name="T108" fmla="*/ 400 w 561"/>
                <a:gd name="T109" fmla="*/ 44 h 405"/>
                <a:gd name="T110" fmla="*/ 342 w 561"/>
                <a:gd name="T111" fmla="*/ 37 h 405"/>
                <a:gd name="T112" fmla="*/ 241 w 561"/>
                <a:gd name="T113" fmla="*/ 24 h 405"/>
                <a:gd name="T114" fmla="*/ 199 w 561"/>
                <a:gd name="T115" fmla="*/ 13 h 405"/>
                <a:gd name="T116" fmla="*/ 176 w 561"/>
                <a:gd name="T117" fmla="*/ 15 h 405"/>
                <a:gd name="T118" fmla="*/ 179 w 561"/>
                <a:gd name="T119" fmla="*/ 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1" h="405">
                  <a:moveTo>
                    <a:pt x="400" y="42"/>
                  </a:moveTo>
                  <a:cubicBezTo>
                    <a:pt x="400" y="44"/>
                    <a:pt x="400" y="44"/>
                    <a:pt x="400" y="44"/>
                  </a:cubicBezTo>
                  <a:cubicBezTo>
                    <a:pt x="400" y="44"/>
                    <a:pt x="400" y="44"/>
                    <a:pt x="400" y="44"/>
                  </a:cubicBezTo>
                  <a:cubicBezTo>
                    <a:pt x="400" y="44"/>
                    <a:pt x="400" y="44"/>
                    <a:pt x="400" y="44"/>
                  </a:cubicBezTo>
                  <a:cubicBezTo>
                    <a:pt x="400" y="44"/>
                    <a:pt x="400" y="44"/>
                    <a:pt x="400" y="44"/>
                  </a:cubicBezTo>
                  <a:cubicBezTo>
                    <a:pt x="400" y="42"/>
                    <a:pt x="400" y="42"/>
                    <a:pt x="400" y="42"/>
                  </a:cubicBezTo>
                  <a:moveTo>
                    <a:pt x="162" y="0"/>
                  </a:moveTo>
                  <a:cubicBezTo>
                    <a:pt x="153" y="0"/>
                    <a:pt x="148" y="12"/>
                    <a:pt x="139" y="15"/>
                  </a:cubicBezTo>
                  <a:cubicBezTo>
                    <a:pt x="137" y="16"/>
                    <a:pt x="135" y="16"/>
                    <a:pt x="134" y="16"/>
                  </a:cubicBezTo>
                  <a:cubicBezTo>
                    <a:pt x="132" y="16"/>
                    <a:pt x="131" y="16"/>
                    <a:pt x="129" y="16"/>
                  </a:cubicBezTo>
                  <a:cubicBezTo>
                    <a:pt x="128" y="16"/>
                    <a:pt x="126" y="15"/>
                    <a:pt x="125" y="15"/>
                  </a:cubicBezTo>
                  <a:cubicBezTo>
                    <a:pt x="123" y="15"/>
                    <a:pt x="122" y="16"/>
                    <a:pt x="120" y="16"/>
                  </a:cubicBezTo>
                  <a:cubicBezTo>
                    <a:pt x="92" y="25"/>
                    <a:pt x="68" y="45"/>
                    <a:pt x="52" y="66"/>
                  </a:cubicBezTo>
                  <a:cubicBezTo>
                    <a:pt x="23" y="66"/>
                    <a:pt x="23" y="66"/>
                    <a:pt x="23" y="66"/>
                  </a:cubicBezTo>
                  <a:cubicBezTo>
                    <a:pt x="23" y="68"/>
                    <a:pt x="15" y="81"/>
                    <a:pt x="15" y="81"/>
                  </a:cubicBezTo>
                  <a:cubicBezTo>
                    <a:pt x="15" y="85"/>
                    <a:pt x="37" y="89"/>
                    <a:pt x="43" y="93"/>
                  </a:cubicBezTo>
                  <a:cubicBezTo>
                    <a:pt x="49" y="96"/>
                    <a:pt x="55" y="112"/>
                    <a:pt x="59" y="114"/>
                  </a:cubicBezTo>
                  <a:cubicBezTo>
                    <a:pt x="75" y="121"/>
                    <a:pt x="86" y="122"/>
                    <a:pt x="91" y="139"/>
                  </a:cubicBezTo>
                  <a:cubicBezTo>
                    <a:pt x="89" y="140"/>
                    <a:pt x="87" y="140"/>
                    <a:pt x="86" y="140"/>
                  </a:cubicBezTo>
                  <a:cubicBezTo>
                    <a:pt x="83" y="140"/>
                    <a:pt x="81" y="139"/>
                    <a:pt x="76" y="139"/>
                  </a:cubicBezTo>
                  <a:cubicBezTo>
                    <a:pt x="72" y="139"/>
                    <a:pt x="69" y="140"/>
                    <a:pt x="65" y="140"/>
                  </a:cubicBezTo>
                  <a:cubicBezTo>
                    <a:pt x="60" y="140"/>
                    <a:pt x="57" y="138"/>
                    <a:pt x="57" y="127"/>
                  </a:cubicBezTo>
                  <a:cubicBezTo>
                    <a:pt x="47" y="127"/>
                    <a:pt x="47" y="127"/>
                    <a:pt x="47" y="127"/>
                  </a:cubicBezTo>
                  <a:cubicBezTo>
                    <a:pt x="34" y="135"/>
                    <a:pt x="13" y="142"/>
                    <a:pt x="0" y="150"/>
                  </a:cubicBezTo>
                  <a:cubicBezTo>
                    <a:pt x="2" y="155"/>
                    <a:pt x="7" y="159"/>
                    <a:pt x="15" y="159"/>
                  </a:cubicBezTo>
                  <a:cubicBezTo>
                    <a:pt x="15" y="160"/>
                    <a:pt x="14" y="162"/>
                    <a:pt x="14" y="164"/>
                  </a:cubicBezTo>
                  <a:cubicBezTo>
                    <a:pt x="14" y="169"/>
                    <a:pt x="20" y="171"/>
                    <a:pt x="21" y="179"/>
                  </a:cubicBezTo>
                  <a:cubicBezTo>
                    <a:pt x="25" y="179"/>
                    <a:pt x="38" y="179"/>
                    <a:pt x="49" y="179"/>
                  </a:cubicBezTo>
                  <a:cubicBezTo>
                    <a:pt x="50" y="179"/>
                    <a:pt x="51" y="178"/>
                    <a:pt x="52" y="178"/>
                  </a:cubicBezTo>
                  <a:cubicBezTo>
                    <a:pt x="58" y="178"/>
                    <a:pt x="62" y="182"/>
                    <a:pt x="71" y="182"/>
                  </a:cubicBezTo>
                  <a:cubicBezTo>
                    <a:pt x="82" y="182"/>
                    <a:pt x="85" y="173"/>
                    <a:pt x="94" y="173"/>
                  </a:cubicBezTo>
                  <a:cubicBezTo>
                    <a:pt x="96" y="173"/>
                    <a:pt x="96" y="173"/>
                    <a:pt x="98" y="173"/>
                  </a:cubicBezTo>
                  <a:cubicBezTo>
                    <a:pt x="99" y="173"/>
                    <a:pt x="100" y="173"/>
                    <a:pt x="101" y="173"/>
                  </a:cubicBezTo>
                  <a:cubicBezTo>
                    <a:pt x="101" y="181"/>
                    <a:pt x="101" y="181"/>
                    <a:pt x="101" y="181"/>
                  </a:cubicBezTo>
                  <a:cubicBezTo>
                    <a:pt x="100" y="180"/>
                    <a:pt x="99" y="180"/>
                    <a:pt x="98" y="180"/>
                  </a:cubicBezTo>
                  <a:cubicBezTo>
                    <a:pt x="97" y="180"/>
                    <a:pt x="96" y="180"/>
                    <a:pt x="94" y="182"/>
                  </a:cubicBezTo>
                  <a:cubicBezTo>
                    <a:pt x="94" y="183"/>
                    <a:pt x="103" y="191"/>
                    <a:pt x="103" y="195"/>
                  </a:cubicBezTo>
                  <a:cubicBezTo>
                    <a:pt x="103" y="201"/>
                    <a:pt x="67" y="216"/>
                    <a:pt x="62" y="216"/>
                  </a:cubicBezTo>
                  <a:cubicBezTo>
                    <a:pt x="51" y="216"/>
                    <a:pt x="22" y="229"/>
                    <a:pt x="22" y="245"/>
                  </a:cubicBezTo>
                  <a:cubicBezTo>
                    <a:pt x="22" y="253"/>
                    <a:pt x="39" y="256"/>
                    <a:pt x="43" y="267"/>
                  </a:cubicBezTo>
                  <a:cubicBezTo>
                    <a:pt x="41" y="267"/>
                    <a:pt x="38" y="269"/>
                    <a:pt x="36" y="269"/>
                  </a:cubicBezTo>
                  <a:cubicBezTo>
                    <a:pt x="39" y="274"/>
                    <a:pt x="64" y="293"/>
                    <a:pt x="71" y="293"/>
                  </a:cubicBezTo>
                  <a:cubicBezTo>
                    <a:pt x="73" y="293"/>
                    <a:pt x="77" y="284"/>
                    <a:pt x="81" y="284"/>
                  </a:cubicBezTo>
                  <a:cubicBezTo>
                    <a:pt x="86" y="284"/>
                    <a:pt x="86" y="291"/>
                    <a:pt x="86" y="292"/>
                  </a:cubicBezTo>
                  <a:cubicBezTo>
                    <a:pt x="86" y="296"/>
                    <a:pt x="86" y="296"/>
                    <a:pt x="86" y="303"/>
                  </a:cubicBezTo>
                  <a:cubicBezTo>
                    <a:pt x="86" y="307"/>
                    <a:pt x="88" y="316"/>
                    <a:pt x="91" y="316"/>
                  </a:cubicBezTo>
                  <a:cubicBezTo>
                    <a:pt x="93" y="316"/>
                    <a:pt x="96" y="312"/>
                    <a:pt x="99" y="312"/>
                  </a:cubicBezTo>
                  <a:cubicBezTo>
                    <a:pt x="101" y="312"/>
                    <a:pt x="100" y="312"/>
                    <a:pt x="105" y="312"/>
                  </a:cubicBezTo>
                  <a:cubicBezTo>
                    <a:pt x="105" y="310"/>
                    <a:pt x="105" y="307"/>
                    <a:pt x="106" y="304"/>
                  </a:cubicBezTo>
                  <a:cubicBezTo>
                    <a:pt x="115" y="311"/>
                    <a:pt x="118" y="314"/>
                    <a:pt x="131" y="319"/>
                  </a:cubicBezTo>
                  <a:cubicBezTo>
                    <a:pt x="132" y="315"/>
                    <a:pt x="133" y="313"/>
                    <a:pt x="135" y="309"/>
                  </a:cubicBezTo>
                  <a:cubicBezTo>
                    <a:pt x="140" y="311"/>
                    <a:pt x="143" y="313"/>
                    <a:pt x="149" y="313"/>
                  </a:cubicBezTo>
                  <a:cubicBezTo>
                    <a:pt x="157" y="313"/>
                    <a:pt x="161" y="310"/>
                    <a:pt x="169" y="306"/>
                  </a:cubicBezTo>
                  <a:cubicBezTo>
                    <a:pt x="176" y="306"/>
                    <a:pt x="176" y="306"/>
                    <a:pt x="176" y="306"/>
                  </a:cubicBezTo>
                  <a:cubicBezTo>
                    <a:pt x="164" y="314"/>
                    <a:pt x="164" y="330"/>
                    <a:pt x="152" y="338"/>
                  </a:cubicBezTo>
                  <a:cubicBezTo>
                    <a:pt x="139" y="347"/>
                    <a:pt x="118" y="356"/>
                    <a:pt x="109" y="367"/>
                  </a:cubicBezTo>
                  <a:cubicBezTo>
                    <a:pt x="103" y="375"/>
                    <a:pt x="93" y="370"/>
                    <a:pt x="84" y="375"/>
                  </a:cubicBezTo>
                  <a:cubicBezTo>
                    <a:pt x="78" y="378"/>
                    <a:pt x="74" y="389"/>
                    <a:pt x="67" y="393"/>
                  </a:cubicBezTo>
                  <a:cubicBezTo>
                    <a:pt x="58" y="398"/>
                    <a:pt x="48" y="394"/>
                    <a:pt x="42" y="404"/>
                  </a:cubicBezTo>
                  <a:cubicBezTo>
                    <a:pt x="45" y="404"/>
                    <a:pt x="47" y="405"/>
                    <a:pt x="50" y="405"/>
                  </a:cubicBezTo>
                  <a:cubicBezTo>
                    <a:pt x="67" y="405"/>
                    <a:pt x="77" y="387"/>
                    <a:pt x="94" y="385"/>
                  </a:cubicBezTo>
                  <a:cubicBezTo>
                    <a:pt x="109" y="382"/>
                    <a:pt x="128" y="377"/>
                    <a:pt x="136" y="369"/>
                  </a:cubicBezTo>
                  <a:cubicBezTo>
                    <a:pt x="144" y="360"/>
                    <a:pt x="162" y="355"/>
                    <a:pt x="170" y="345"/>
                  </a:cubicBezTo>
                  <a:cubicBezTo>
                    <a:pt x="174" y="340"/>
                    <a:pt x="176" y="334"/>
                    <a:pt x="183" y="332"/>
                  </a:cubicBezTo>
                  <a:cubicBezTo>
                    <a:pt x="195" y="327"/>
                    <a:pt x="207" y="323"/>
                    <a:pt x="207" y="311"/>
                  </a:cubicBezTo>
                  <a:cubicBezTo>
                    <a:pt x="207" y="308"/>
                    <a:pt x="207" y="305"/>
                    <a:pt x="207" y="303"/>
                  </a:cubicBezTo>
                  <a:cubicBezTo>
                    <a:pt x="207" y="285"/>
                    <a:pt x="242" y="256"/>
                    <a:pt x="255" y="256"/>
                  </a:cubicBezTo>
                  <a:cubicBezTo>
                    <a:pt x="257" y="256"/>
                    <a:pt x="256" y="256"/>
                    <a:pt x="261" y="256"/>
                  </a:cubicBezTo>
                  <a:cubicBezTo>
                    <a:pt x="261" y="258"/>
                    <a:pt x="260" y="260"/>
                    <a:pt x="260" y="262"/>
                  </a:cubicBezTo>
                  <a:cubicBezTo>
                    <a:pt x="245" y="266"/>
                    <a:pt x="237" y="275"/>
                    <a:pt x="237" y="287"/>
                  </a:cubicBezTo>
                  <a:cubicBezTo>
                    <a:pt x="237" y="290"/>
                    <a:pt x="235" y="290"/>
                    <a:pt x="238" y="293"/>
                  </a:cubicBezTo>
                  <a:cubicBezTo>
                    <a:pt x="237" y="294"/>
                    <a:pt x="233" y="294"/>
                    <a:pt x="233" y="298"/>
                  </a:cubicBezTo>
                  <a:cubicBezTo>
                    <a:pt x="233" y="300"/>
                    <a:pt x="237" y="301"/>
                    <a:pt x="239" y="301"/>
                  </a:cubicBezTo>
                  <a:cubicBezTo>
                    <a:pt x="251" y="301"/>
                    <a:pt x="285" y="282"/>
                    <a:pt x="292" y="272"/>
                  </a:cubicBezTo>
                  <a:cubicBezTo>
                    <a:pt x="289" y="270"/>
                    <a:pt x="288" y="268"/>
                    <a:pt x="286" y="264"/>
                  </a:cubicBezTo>
                  <a:cubicBezTo>
                    <a:pt x="291" y="262"/>
                    <a:pt x="302" y="259"/>
                    <a:pt x="308" y="256"/>
                  </a:cubicBezTo>
                  <a:cubicBezTo>
                    <a:pt x="317" y="275"/>
                    <a:pt x="340" y="277"/>
                    <a:pt x="358" y="283"/>
                  </a:cubicBezTo>
                  <a:cubicBezTo>
                    <a:pt x="387" y="283"/>
                    <a:pt x="387" y="283"/>
                    <a:pt x="387" y="283"/>
                  </a:cubicBezTo>
                  <a:cubicBezTo>
                    <a:pt x="402" y="292"/>
                    <a:pt x="420" y="291"/>
                    <a:pt x="434" y="301"/>
                  </a:cubicBezTo>
                  <a:cubicBezTo>
                    <a:pt x="440" y="306"/>
                    <a:pt x="448" y="321"/>
                    <a:pt x="459" y="321"/>
                  </a:cubicBezTo>
                  <a:cubicBezTo>
                    <a:pt x="463" y="321"/>
                    <a:pt x="465" y="316"/>
                    <a:pt x="467" y="312"/>
                  </a:cubicBezTo>
                  <a:cubicBezTo>
                    <a:pt x="471" y="316"/>
                    <a:pt x="475" y="320"/>
                    <a:pt x="483" y="320"/>
                  </a:cubicBezTo>
                  <a:cubicBezTo>
                    <a:pt x="483" y="319"/>
                    <a:pt x="484" y="318"/>
                    <a:pt x="485" y="318"/>
                  </a:cubicBezTo>
                  <a:cubicBezTo>
                    <a:pt x="487" y="318"/>
                    <a:pt x="490" y="321"/>
                    <a:pt x="492" y="323"/>
                  </a:cubicBezTo>
                  <a:cubicBezTo>
                    <a:pt x="491" y="326"/>
                    <a:pt x="487" y="328"/>
                    <a:pt x="487" y="334"/>
                  </a:cubicBezTo>
                  <a:cubicBezTo>
                    <a:pt x="487" y="338"/>
                    <a:pt x="493" y="342"/>
                    <a:pt x="495" y="342"/>
                  </a:cubicBezTo>
                  <a:cubicBezTo>
                    <a:pt x="502" y="342"/>
                    <a:pt x="499" y="336"/>
                    <a:pt x="509" y="335"/>
                  </a:cubicBezTo>
                  <a:cubicBezTo>
                    <a:pt x="509" y="337"/>
                    <a:pt x="509" y="339"/>
                    <a:pt x="509" y="342"/>
                  </a:cubicBezTo>
                  <a:cubicBezTo>
                    <a:pt x="509" y="347"/>
                    <a:pt x="501" y="347"/>
                    <a:pt x="501" y="351"/>
                  </a:cubicBezTo>
                  <a:cubicBezTo>
                    <a:pt x="501" y="355"/>
                    <a:pt x="503" y="359"/>
                    <a:pt x="511" y="359"/>
                  </a:cubicBezTo>
                  <a:cubicBezTo>
                    <a:pt x="520" y="359"/>
                    <a:pt x="526" y="359"/>
                    <a:pt x="526" y="367"/>
                  </a:cubicBezTo>
                  <a:cubicBezTo>
                    <a:pt x="526" y="372"/>
                    <a:pt x="526" y="370"/>
                    <a:pt x="526" y="375"/>
                  </a:cubicBezTo>
                  <a:cubicBezTo>
                    <a:pt x="526" y="381"/>
                    <a:pt x="540" y="391"/>
                    <a:pt x="549" y="391"/>
                  </a:cubicBezTo>
                  <a:cubicBezTo>
                    <a:pt x="551" y="391"/>
                    <a:pt x="551" y="390"/>
                    <a:pt x="554" y="390"/>
                  </a:cubicBezTo>
                  <a:cubicBezTo>
                    <a:pt x="554" y="387"/>
                    <a:pt x="561" y="386"/>
                    <a:pt x="561" y="380"/>
                  </a:cubicBezTo>
                  <a:cubicBezTo>
                    <a:pt x="561" y="380"/>
                    <a:pt x="561" y="380"/>
                    <a:pt x="561" y="380"/>
                  </a:cubicBezTo>
                  <a:cubicBezTo>
                    <a:pt x="561" y="369"/>
                    <a:pt x="552" y="366"/>
                    <a:pt x="548" y="361"/>
                  </a:cubicBezTo>
                  <a:cubicBezTo>
                    <a:pt x="544" y="357"/>
                    <a:pt x="538" y="359"/>
                    <a:pt x="535" y="356"/>
                  </a:cubicBezTo>
                  <a:cubicBezTo>
                    <a:pt x="529" y="350"/>
                    <a:pt x="526" y="342"/>
                    <a:pt x="524" y="335"/>
                  </a:cubicBezTo>
                  <a:cubicBezTo>
                    <a:pt x="523" y="331"/>
                    <a:pt x="519" y="330"/>
                    <a:pt x="518" y="328"/>
                  </a:cubicBezTo>
                  <a:cubicBezTo>
                    <a:pt x="504" y="307"/>
                    <a:pt x="496" y="301"/>
                    <a:pt x="480" y="285"/>
                  </a:cubicBezTo>
                  <a:cubicBezTo>
                    <a:pt x="476" y="288"/>
                    <a:pt x="473" y="287"/>
                    <a:pt x="470" y="288"/>
                  </a:cubicBezTo>
                  <a:cubicBezTo>
                    <a:pt x="463" y="290"/>
                    <a:pt x="463" y="301"/>
                    <a:pt x="455" y="301"/>
                  </a:cubicBezTo>
                  <a:cubicBezTo>
                    <a:pt x="445" y="301"/>
                    <a:pt x="434" y="287"/>
                    <a:pt x="429" y="280"/>
                  </a:cubicBezTo>
                  <a:cubicBezTo>
                    <a:pt x="426" y="276"/>
                    <a:pt x="421" y="275"/>
                    <a:pt x="416" y="275"/>
                  </a:cubicBezTo>
                  <a:cubicBezTo>
                    <a:pt x="415" y="275"/>
                    <a:pt x="414" y="275"/>
                    <a:pt x="413" y="275"/>
                  </a:cubicBezTo>
                  <a:cubicBezTo>
                    <a:pt x="412" y="275"/>
                    <a:pt x="411" y="275"/>
                    <a:pt x="410" y="275"/>
                  </a:cubicBezTo>
                  <a:cubicBezTo>
                    <a:pt x="406" y="275"/>
                    <a:pt x="402" y="275"/>
                    <a:pt x="400" y="272"/>
                  </a:cubicBezTo>
                  <a:cubicBezTo>
                    <a:pt x="400" y="44"/>
                    <a:pt x="400" y="44"/>
                    <a:pt x="400" y="44"/>
                  </a:cubicBezTo>
                  <a:cubicBezTo>
                    <a:pt x="400" y="44"/>
                    <a:pt x="400" y="44"/>
                    <a:pt x="400" y="44"/>
                  </a:cubicBezTo>
                  <a:cubicBezTo>
                    <a:pt x="387" y="40"/>
                    <a:pt x="382" y="34"/>
                    <a:pt x="367" y="34"/>
                  </a:cubicBezTo>
                  <a:cubicBezTo>
                    <a:pt x="357" y="34"/>
                    <a:pt x="351" y="37"/>
                    <a:pt x="342" y="37"/>
                  </a:cubicBezTo>
                  <a:cubicBezTo>
                    <a:pt x="325" y="37"/>
                    <a:pt x="293" y="35"/>
                    <a:pt x="282" y="24"/>
                  </a:cubicBezTo>
                  <a:cubicBezTo>
                    <a:pt x="241" y="24"/>
                    <a:pt x="241" y="24"/>
                    <a:pt x="241" y="24"/>
                  </a:cubicBezTo>
                  <a:cubicBezTo>
                    <a:pt x="234" y="20"/>
                    <a:pt x="232" y="18"/>
                    <a:pt x="226" y="13"/>
                  </a:cubicBezTo>
                  <a:cubicBezTo>
                    <a:pt x="199" y="13"/>
                    <a:pt x="199" y="13"/>
                    <a:pt x="199" y="13"/>
                  </a:cubicBezTo>
                  <a:cubicBezTo>
                    <a:pt x="194" y="12"/>
                    <a:pt x="193" y="10"/>
                    <a:pt x="187" y="8"/>
                  </a:cubicBezTo>
                  <a:cubicBezTo>
                    <a:pt x="185" y="12"/>
                    <a:pt x="180" y="15"/>
                    <a:pt x="176" y="15"/>
                  </a:cubicBezTo>
                  <a:cubicBezTo>
                    <a:pt x="175" y="15"/>
                    <a:pt x="174" y="15"/>
                    <a:pt x="174" y="15"/>
                  </a:cubicBezTo>
                  <a:cubicBezTo>
                    <a:pt x="175" y="12"/>
                    <a:pt x="176" y="11"/>
                    <a:pt x="179" y="8"/>
                  </a:cubicBezTo>
                  <a:cubicBezTo>
                    <a:pt x="172" y="6"/>
                    <a:pt x="169" y="0"/>
                    <a:pt x="16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35"/>
            <p:cNvSpPr>
              <a:spLocks/>
            </p:cNvSpPr>
            <p:nvPr/>
          </p:nvSpPr>
          <p:spPr bwMode="auto">
            <a:xfrm>
              <a:off x="-1314" y="830"/>
              <a:ext cx="64" cy="80"/>
            </a:xfrm>
            <a:custGeom>
              <a:avLst/>
              <a:gdLst>
                <a:gd name="T0" fmla="*/ 6 w 27"/>
                <a:gd name="T1" fmla="*/ 0 h 34"/>
                <a:gd name="T2" fmla="*/ 0 w 27"/>
                <a:gd name="T3" fmla="*/ 12 h 34"/>
                <a:gd name="T4" fmla="*/ 5 w 27"/>
                <a:gd name="T5" fmla="*/ 10 h 34"/>
                <a:gd name="T6" fmla="*/ 12 w 27"/>
                <a:gd name="T7" fmla="*/ 12 h 34"/>
                <a:gd name="T8" fmla="*/ 12 w 27"/>
                <a:gd name="T9" fmla="*/ 23 h 34"/>
                <a:gd name="T10" fmla="*/ 23 w 27"/>
                <a:gd name="T11" fmla="*/ 34 h 34"/>
                <a:gd name="T12" fmla="*/ 27 w 27"/>
                <a:gd name="T13" fmla="*/ 29 h 34"/>
                <a:gd name="T14" fmla="*/ 14 w 27"/>
                <a:gd name="T15" fmla="*/ 2 h 34"/>
                <a:gd name="T16" fmla="*/ 6 w 27"/>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4">
                  <a:moveTo>
                    <a:pt x="6" y="0"/>
                  </a:moveTo>
                  <a:cubicBezTo>
                    <a:pt x="2" y="0"/>
                    <a:pt x="0" y="3"/>
                    <a:pt x="0" y="12"/>
                  </a:cubicBezTo>
                  <a:cubicBezTo>
                    <a:pt x="3" y="10"/>
                    <a:pt x="4" y="10"/>
                    <a:pt x="5" y="10"/>
                  </a:cubicBezTo>
                  <a:cubicBezTo>
                    <a:pt x="6" y="10"/>
                    <a:pt x="7" y="11"/>
                    <a:pt x="12" y="12"/>
                  </a:cubicBezTo>
                  <a:cubicBezTo>
                    <a:pt x="10" y="15"/>
                    <a:pt x="12" y="19"/>
                    <a:pt x="12" y="23"/>
                  </a:cubicBezTo>
                  <a:cubicBezTo>
                    <a:pt x="12" y="23"/>
                    <a:pt x="18" y="34"/>
                    <a:pt x="23" y="34"/>
                  </a:cubicBezTo>
                  <a:cubicBezTo>
                    <a:pt x="25" y="34"/>
                    <a:pt x="27" y="33"/>
                    <a:pt x="27" y="29"/>
                  </a:cubicBezTo>
                  <a:cubicBezTo>
                    <a:pt x="27" y="17"/>
                    <a:pt x="13" y="16"/>
                    <a:pt x="14" y="2"/>
                  </a:cubicBezTo>
                  <a:cubicBezTo>
                    <a:pt x="11" y="1"/>
                    <a:pt x="8"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36"/>
            <p:cNvSpPr>
              <a:spLocks/>
            </p:cNvSpPr>
            <p:nvPr/>
          </p:nvSpPr>
          <p:spPr bwMode="auto">
            <a:xfrm>
              <a:off x="-1406" y="733"/>
              <a:ext cx="66" cy="101"/>
            </a:xfrm>
            <a:custGeom>
              <a:avLst/>
              <a:gdLst>
                <a:gd name="T0" fmla="*/ 18 w 28"/>
                <a:gd name="T1" fmla="*/ 0 h 43"/>
                <a:gd name="T2" fmla="*/ 14 w 28"/>
                <a:gd name="T3" fmla="*/ 2 h 43"/>
                <a:gd name="T4" fmla="*/ 6 w 28"/>
                <a:gd name="T5" fmla="*/ 0 h 43"/>
                <a:gd name="T6" fmla="*/ 0 w 28"/>
                <a:gd name="T7" fmla="*/ 6 h 43"/>
                <a:gd name="T8" fmla="*/ 14 w 28"/>
                <a:gd name="T9" fmla="*/ 21 h 43"/>
                <a:gd name="T10" fmla="*/ 22 w 28"/>
                <a:gd name="T11" fmla="*/ 43 h 43"/>
                <a:gd name="T12" fmla="*/ 24 w 28"/>
                <a:gd name="T13" fmla="*/ 22 h 43"/>
                <a:gd name="T14" fmla="*/ 20 w 28"/>
                <a:gd name="T15" fmla="*/ 23 h 43"/>
                <a:gd name="T16" fmla="*/ 18 w 28"/>
                <a:gd name="T17" fmla="*/ 22 h 43"/>
                <a:gd name="T18" fmla="*/ 18 w 28"/>
                <a:gd name="T1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3">
                  <a:moveTo>
                    <a:pt x="18" y="0"/>
                  </a:moveTo>
                  <a:cubicBezTo>
                    <a:pt x="16" y="2"/>
                    <a:pt x="15" y="2"/>
                    <a:pt x="14" y="2"/>
                  </a:cubicBezTo>
                  <a:cubicBezTo>
                    <a:pt x="12" y="2"/>
                    <a:pt x="12" y="0"/>
                    <a:pt x="6" y="0"/>
                  </a:cubicBezTo>
                  <a:cubicBezTo>
                    <a:pt x="4" y="0"/>
                    <a:pt x="0" y="1"/>
                    <a:pt x="0" y="6"/>
                  </a:cubicBezTo>
                  <a:cubicBezTo>
                    <a:pt x="0" y="13"/>
                    <a:pt x="6" y="20"/>
                    <a:pt x="14" y="21"/>
                  </a:cubicBezTo>
                  <a:cubicBezTo>
                    <a:pt x="14" y="30"/>
                    <a:pt x="16" y="36"/>
                    <a:pt x="22" y="43"/>
                  </a:cubicBezTo>
                  <a:cubicBezTo>
                    <a:pt x="28" y="37"/>
                    <a:pt x="22" y="30"/>
                    <a:pt x="24" y="22"/>
                  </a:cubicBezTo>
                  <a:cubicBezTo>
                    <a:pt x="23" y="23"/>
                    <a:pt x="21" y="23"/>
                    <a:pt x="20" y="23"/>
                  </a:cubicBezTo>
                  <a:cubicBezTo>
                    <a:pt x="19" y="23"/>
                    <a:pt x="18" y="23"/>
                    <a:pt x="18" y="22"/>
                  </a:cubicBezTo>
                  <a:cubicBezTo>
                    <a:pt x="16" y="14"/>
                    <a:pt x="18" y="14"/>
                    <a:pt x="1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37"/>
            <p:cNvSpPr>
              <a:spLocks/>
            </p:cNvSpPr>
            <p:nvPr/>
          </p:nvSpPr>
          <p:spPr bwMode="auto">
            <a:xfrm>
              <a:off x="-801" y="-204"/>
              <a:ext cx="655" cy="343"/>
            </a:xfrm>
            <a:custGeom>
              <a:avLst/>
              <a:gdLst>
                <a:gd name="T0" fmla="*/ 202 w 277"/>
                <a:gd name="T1" fmla="*/ 0 h 145"/>
                <a:gd name="T2" fmla="*/ 186 w 277"/>
                <a:gd name="T3" fmla="*/ 9 h 145"/>
                <a:gd name="T4" fmla="*/ 186 w 277"/>
                <a:gd name="T5" fmla="*/ 15 h 145"/>
                <a:gd name="T6" fmla="*/ 181 w 277"/>
                <a:gd name="T7" fmla="*/ 16 h 145"/>
                <a:gd name="T8" fmla="*/ 171 w 277"/>
                <a:gd name="T9" fmla="*/ 15 h 145"/>
                <a:gd name="T10" fmla="*/ 162 w 277"/>
                <a:gd name="T11" fmla="*/ 21 h 145"/>
                <a:gd name="T12" fmla="*/ 174 w 277"/>
                <a:gd name="T13" fmla="*/ 58 h 145"/>
                <a:gd name="T14" fmla="*/ 167 w 277"/>
                <a:gd name="T15" fmla="*/ 62 h 145"/>
                <a:gd name="T16" fmla="*/ 158 w 277"/>
                <a:gd name="T17" fmla="*/ 43 h 145"/>
                <a:gd name="T18" fmla="*/ 141 w 277"/>
                <a:gd name="T19" fmla="*/ 28 h 145"/>
                <a:gd name="T20" fmla="*/ 129 w 277"/>
                <a:gd name="T21" fmla="*/ 28 h 145"/>
                <a:gd name="T22" fmla="*/ 132 w 277"/>
                <a:gd name="T23" fmla="*/ 37 h 145"/>
                <a:gd name="T24" fmla="*/ 116 w 277"/>
                <a:gd name="T25" fmla="*/ 41 h 145"/>
                <a:gd name="T26" fmla="*/ 92 w 277"/>
                <a:gd name="T27" fmla="*/ 25 h 145"/>
                <a:gd name="T28" fmla="*/ 76 w 277"/>
                <a:gd name="T29" fmla="*/ 35 h 145"/>
                <a:gd name="T30" fmla="*/ 67 w 277"/>
                <a:gd name="T31" fmla="*/ 16 h 145"/>
                <a:gd name="T32" fmla="*/ 0 w 277"/>
                <a:gd name="T33" fmla="*/ 61 h 145"/>
                <a:gd name="T34" fmla="*/ 16 w 277"/>
                <a:gd name="T35" fmla="*/ 72 h 145"/>
                <a:gd name="T36" fmla="*/ 26 w 277"/>
                <a:gd name="T37" fmla="*/ 71 h 145"/>
                <a:gd name="T38" fmla="*/ 34 w 277"/>
                <a:gd name="T39" fmla="*/ 72 h 145"/>
                <a:gd name="T40" fmla="*/ 13 w 277"/>
                <a:gd name="T41" fmla="*/ 83 h 145"/>
                <a:gd name="T42" fmla="*/ 33 w 277"/>
                <a:gd name="T43" fmla="*/ 94 h 145"/>
                <a:gd name="T44" fmla="*/ 54 w 277"/>
                <a:gd name="T45" fmla="*/ 93 h 145"/>
                <a:gd name="T46" fmla="*/ 82 w 277"/>
                <a:gd name="T47" fmla="*/ 93 h 145"/>
                <a:gd name="T48" fmla="*/ 95 w 277"/>
                <a:gd name="T49" fmla="*/ 98 h 145"/>
                <a:gd name="T50" fmla="*/ 77 w 277"/>
                <a:gd name="T51" fmla="*/ 99 h 145"/>
                <a:gd name="T52" fmla="*/ 26 w 277"/>
                <a:gd name="T53" fmla="*/ 111 h 145"/>
                <a:gd name="T54" fmla="*/ 51 w 277"/>
                <a:gd name="T55" fmla="*/ 130 h 145"/>
                <a:gd name="T56" fmla="*/ 64 w 277"/>
                <a:gd name="T57" fmla="*/ 129 h 145"/>
                <a:gd name="T58" fmla="*/ 80 w 277"/>
                <a:gd name="T59" fmla="*/ 132 h 145"/>
                <a:gd name="T60" fmla="*/ 90 w 277"/>
                <a:gd name="T61" fmla="*/ 145 h 145"/>
                <a:gd name="T62" fmla="*/ 137 w 277"/>
                <a:gd name="T63" fmla="*/ 145 h 145"/>
                <a:gd name="T64" fmla="*/ 175 w 277"/>
                <a:gd name="T65" fmla="*/ 135 h 145"/>
                <a:gd name="T66" fmla="*/ 189 w 277"/>
                <a:gd name="T67" fmla="*/ 125 h 145"/>
                <a:gd name="T68" fmla="*/ 232 w 277"/>
                <a:gd name="T69" fmla="*/ 141 h 145"/>
                <a:gd name="T70" fmla="*/ 236 w 277"/>
                <a:gd name="T71" fmla="*/ 141 h 145"/>
                <a:gd name="T72" fmla="*/ 262 w 277"/>
                <a:gd name="T73" fmla="*/ 132 h 145"/>
                <a:gd name="T74" fmla="*/ 257 w 277"/>
                <a:gd name="T75" fmla="*/ 124 h 145"/>
                <a:gd name="T76" fmla="*/ 249 w 277"/>
                <a:gd name="T77" fmla="*/ 120 h 145"/>
                <a:gd name="T78" fmla="*/ 256 w 277"/>
                <a:gd name="T79" fmla="*/ 115 h 145"/>
                <a:gd name="T80" fmla="*/ 265 w 277"/>
                <a:gd name="T81" fmla="*/ 115 h 145"/>
                <a:gd name="T82" fmla="*/ 277 w 277"/>
                <a:gd name="T83" fmla="*/ 111 h 145"/>
                <a:gd name="T84" fmla="*/ 223 w 277"/>
                <a:gd name="T85" fmla="*/ 74 h 145"/>
                <a:gd name="T86" fmla="*/ 208 w 277"/>
                <a:gd name="T87" fmla="*/ 29 h 145"/>
                <a:gd name="T88" fmla="*/ 220 w 277"/>
                <a:gd name="T89" fmla="*/ 12 h 145"/>
                <a:gd name="T90" fmla="*/ 202 w 277"/>
                <a:gd name="T91"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77" h="145">
                  <a:moveTo>
                    <a:pt x="202" y="0"/>
                  </a:moveTo>
                  <a:cubicBezTo>
                    <a:pt x="193" y="0"/>
                    <a:pt x="186" y="4"/>
                    <a:pt x="186" y="9"/>
                  </a:cubicBezTo>
                  <a:cubicBezTo>
                    <a:pt x="186" y="11"/>
                    <a:pt x="186" y="13"/>
                    <a:pt x="186" y="15"/>
                  </a:cubicBezTo>
                  <a:cubicBezTo>
                    <a:pt x="183" y="16"/>
                    <a:pt x="182" y="16"/>
                    <a:pt x="181" y="16"/>
                  </a:cubicBezTo>
                  <a:cubicBezTo>
                    <a:pt x="178" y="16"/>
                    <a:pt x="178" y="15"/>
                    <a:pt x="171" y="15"/>
                  </a:cubicBezTo>
                  <a:cubicBezTo>
                    <a:pt x="167" y="15"/>
                    <a:pt x="162" y="17"/>
                    <a:pt x="162" y="21"/>
                  </a:cubicBezTo>
                  <a:cubicBezTo>
                    <a:pt x="162" y="26"/>
                    <a:pt x="170" y="51"/>
                    <a:pt x="174" y="58"/>
                  </a:cubicBezTo>
                  <a:cubicBezTo>
                    <a:pt x="171" y="60"/>
                    <a:pt x="171" y="62"/>
                    <a:pt x="167" y="62"/>
                  </a:cubicBezTo>
                  <a:cubicBezTo>
                    <a:pt x="158" y="62"/>
                    <a:pt x="161" y="49"/>
                    <a:pt x="158" y="43"/>
                  </a:cubicBezTo>
                  <a:cubicBezTo>
                    <a:pt x="156" y="37"/>
                    <a:pt x="148" y="30"/>
                    <a:pt x="141" y="28"/>
                  </a:cubicBezTo>
                  <a:cubicBezTo>
                    <a:pt x="129" y="28"/>
                    <a:pt x="129" y="28"/>
                    <a:pt x="129" y="28"/>
                  </a:cubicBezTo>
                  <a:cubicBezTo>
                    <a:pt x="130" y="31"/>
                    <a:pt x="131" y="33"/>
                    <a:pt x="132" y="37"/>
                  </a:cubicBezTo>
                  <a:cubicBezTo>
                    <a:pt x="126" y="39"/>
                    <a:pt x="122" y="40"/>
                    <a:pt x="116" y="41"/>
                  </a:cubicBezTo>
                  <a:cubicBezTo>
                    <a:pt x="112" y="31"/>
                    <a:pt x="107" y="25"/>
                    <a:pt x="92" y="25"/>
                  </a:cubicBezTo>
                  <a:cubicBezTo>
                    <a:pt x="84" y="25"/>
                    <a:pt x="80" y="32"/>
                    <a:pt x="76" y="35"/>
                  </a:cubicBezTo>
                  <a:cubicBezTo>
                    <a:pt x="74" y="31"/>
                    <a:pt x="74" y="16"/>
                    <a:pt x="67" y="16"/>
                  </a:cubicBezTo>
                  <a:cubicBezTo>
                    <a:pt x="48" y="16"/>
                    <a:pt x="0" y="35"/>
                    <a:pt x="0" y="61"/>
                  </a:cubicBezTo>
                  <a:cubicBezTo>
                    <a:pt x="0" y="64"/>
                    <a:pt x="10" y="72"/>
                    <a:pt x="16" y="72"/>
                  </a:cubicBezTo>
                  <a:cubicBezTo>
                    <a:pt x="20" y="72"/>
                    <a:pt x="23" y="71"/>
                    <a:pt x="26" y="71"/>
                  </a:cubicBezTo>
                  <a:cubicBezTo>
                    <a:pt x="28" y="71"/>
                    <a:pt x="31" y="71"/>
                    <a:pt x="34" y="72"/>
                  </a:cubicBezTo>
                  <a:cubicBezTo>
                    <a:pt x="28" y="76"/>
                    <a:pt x="13" y="72"/>
                    <a:pt x="13" y="83"/>
                  </a:cubicBezTo>
                  <a:cubicBezTo>
                    <a:pt x="13" y="92"/>
                    <a:pt x="23" y="94"/>
                    <a:pt x="33" y="94"/>
                  </a:cubicBezTo>
                  <a:cubicBezTo>
                    <a:pt x="41" y="94"/>
                    <a:pt x="49" y="93"/>
                    <a:pt x="54" y="93"/>
                  </a:cubicBezTo>
                  <a:cubicBezTo>
                    <a:pt x="59" y="93"/>
                    <a:pt x="72" y="93"/>
                    <a:pt x="82" y="93"/>
                  </a:cubicBezTo>
                  <a:cubicBezTo>
                    <a:pt x="87" y="93"/>
                    <a:pt x="91" y="96"/>
                    <a:pt x="95" y="98"/>
                  </a:cubicBezTo>
                  <a:cubicBezTo>
                    <a:pt x="89" y="98"/>
                    <a:pt x="85" y="99"/>
                    <a:pt x="77" y="99"/>
                  </a:cubicBezTo>
                  <a:cubicBezTo>
                    <a:pt x="55" y="99"/>
                    <a:pt x="39" y="102"/>
                    <a:pt x="26" y="111"/>
                  </a:cubicBezTo>
                  <a:cubicBezTo>
                    <a:pt x="30" y="117"/>
                    <a:pt x="39" y="130"/>
                    <a:pt x="51" y="130"/>
                  </a:cubicBezTo>
                  <a:cubicBezTo>
                    <a:pt x="54" y="130"/>
                    <a:pt x="59" y="129"/>
                    <a:pt x="64" y="129"/>
                  </a:cubicBezTo>
                  <a:cubicBezTo>
                    <a:pt x="70" y="129"/>
                    <a:pt x="77" y="130"/>
                    <a:pt x="80" y="132"/>
                  </a:cubicBezTo>
                  <a:cubicBezTo>
                    <a:pt x="86" y="137"/>
                    <a:pt x="81" y="145"/>
                    <a:pt x="90" y="145"/>
                  </a:cubicBezTo>
                  <a:cubicBezTo>
                    <a:pt x="104" y="145"/>
                    <a:pt x="113" y="145"/>
                    <a:pt x="137" y="145"/>
                  </a:cubicBezTo>
                  <a:cubicBezTo>
                    <a:pt x="148" y="138"/>
                    <a:pt x="161" y="142"/>
                    <a:pt x="175" y="135"/>
                  </a:cubicBezTo>
                  <a:cubicBezTo>
                    <a:pt x="183" y="131"/>
                    <a:pt x="179" y="125"/>
                    <a:pt x="189" y="125"/>
                  </a:cubicBezTo>
                  <a:cubicBezTo>
                    <a:pt x="204" y="125"/>
                    <a:pt x="212" y="141"/>
                    <a:pt x="232" y="141"/>
                  </a:cubicBezTo>
                  <a:cubicBezTo>
                    <a:pt x="233" y="141"/>
                    <a:pt x="235" y="141"/>
                    <a:pt x="236" y="141"/>
                  </a:cubicBezTo>
                  <a:cubicBezTo>
                    <a:pt x="248" y="141"/>
                    <a:pt x="258" y="141"/>
                    <a:pt x="262" y="132"/>
                  </a:cubicBezTo>
                  <a:cubicBezTo>
                    <a:pt x="260" y="130"/>
                    <a:pt x="257" y="129"/>
                    <a:pt x="257" y="124"/>
                  </a:cubicBezTo>
                  <a:cubicBezTo>
                    <a:pt x="255" y="124"/>
                    <a:pt x="249" y="124"/>
                    <a:pt x="249" y="120"/>
                  </a:cubicBezTo>
                  <a:cubicBezTo>
                    <a:pt x="249" y="116"/>
                    <a:pt x="252" y="115"/>
                    <a:pt x="256" y="115"/>
                  </a:cubicBezTo>
                  <a:cubicBezTo>
                    <a:pt x="260" y="115"/>
                    <a:pt x="262" y="115"/>
                    <a:pt x="265" y="115"/>
                  </a:cubicBezTo>
                  <a:cubicBezTo>
                    <a:pt x="268" y="115"/>
                    <a:pt x="271" y="114"/>
                    <a:pt x="277" y="111"/>
                  </a:cubicBezTo>
                  <a:cubicBezTo>
                    <a:pt x="267" y="103"/>
                    <a:pt x="223" y="91"/>
                    <a:pt x="223" y="74"/>
                  </a:cubicBezTo>
                  <a:cubicBezTo>
                    <a:pt x="223" y="60"/>
                    <a:pt x="208" y="48"/>
                    <a:pt x="208" y="29"/>
                  </a:cubicBezTo>
                  <a:cubicBezTo>
                    <a:pt x="208" y="25"/>
                    <a:pt x="220" y="20"/>
                    <a:pt x="220" y="12"/>
                  </a:cubicBezTo>
                  <a:cubicBezTo>
                    <a:pt x="220" y="4"/>
                    <a:pt x="211" y="0"/>
                    <a:pt x="20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38"/>
            <p:cNvSpPr>
              <a:spLocks/>
            </p:cNvSpPr>
            <p:nvPr/>
          </p:nvSpPr>
          <p:spPr bwMode="auto">
            <a:xfrm>
              <a:off x="-1042" y="-254"/>
              <a:ext cx="366" cy="237"/>
            </a:xfrm>
            <a:custGeom>
              <a:avLst/>
              <a:gdLst>
                <a:gd name="T0" fmla="*/ 67 w 155"/>
                <a:gd name="T1" fmla="*/ 0 h 100"/>
                <a:gd name="T2" fmla="*/ 50 w 155"/>
                <a:gd name="T3" fmla="*/ 4 h 100"/>
                <a:gd name="T4" fmla="*/ 30 w 155"/>
                <a:gd name="T5" fmla="*/ 2 h 100"/>
                <a:gd name="T6" fmla="*/ 18 w 155"/>
                <a:gd name="T7" fmla="*/ 4 h 100"/>
                <a:gd name="T8" fmla="*/ 26 w 155"/>
                <a:gd name="T9" fmla="*/ 22 h 100"/>
                <a:gd name="T10" fmla="*/ 0 w 155"/>
                <a:gd name="T11" fmla="*/ 74 h 100"/>
                <a:gd name="T12" fmla="*/ 25 w 155"/>
                <a:gd name="T13" fmla="*/ 85 h 100"/>
                <a:gd name="T14" fmla="*/ 33 w 155"/>
                <a:gd name="T15" fmla="*/ 95 h 100"/>
                <a:gd name="T16" fmla="*/ 41 w 155"/>
                <a:gd name="T17" fmla="*/ 100 h 100"/>
                <a:gd name="T18" fmla="*/ 82 w 155"/>
                <a:gd name="T19" fmla="*/ 83 h 100"/>
                <a:gd name="T20" fmla="*/ 121 w 155"/>
                <a:gd name="T21" fmla="*/ 43 h 100"/>
                <a:gd name="T22" fmla="*/ 155 w 155"/>
                <a:gd name="T23" fmla="*/ 32 h 100"/>
                <a:gd name="T24" fmla="*/ 118 w 155"/>
                <a:gd name="T25" fmla="*/ 9 h 100"/>
                <a:gd name="T26" fmla="*/ 104 w 155"/>
                <a:gd name="T27" fmla="*/ 13 h 100"/>
                <a:gd name="T28" fmla="*/ 100 w 155"/>
                <a:gd name="T29" fmla="*/ 11 h 100"/>
                <a:gd name="T30" fmla="*/ 71 w 155"/>
                <a:gd name="T31" fmla="*/ 0 h 100"/>
                <a:gd name="T32" fmla="*/ 67 w 155"/>
                <a:gd name="T33"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100">
                  <a:moveTo>
                    <a:pt x="67" y="0"/>
                  </a:moveTo>
                  <a:cubicBezTo>
                    <a:pt x="60" y="0"/>
                    <a:pt x="55" y="4"/>
                    <a:pt x="50" y="4"/>
                  </a:cubicBezTo>
                  <a:cubicBezTo>
                    <a:pt x="42" y="4"/>
                    <a:pt x="36" y="2"/>
                    <a:pt x="30" y="2"/>
                  </a:cubicBezTo>
                  <a:cubicBezTo>
                    <a:pt x="26" y="2"/>
                    <a:pt x="23" y="2"/>
                    <a:pt x="18" y="4"/>
                  </a:cubicBezTo>
                  <a:cubicBezTo>
                    <a:pt x="19" y="10"/>
                    <a:pt x="26" y="18"/>
                    <a:pt x="26" y="22"/>
                  </a:cubicBezTo>
                  <a:cubicBezTo>
                    <a:pt x="26" y="41"/>
                    <a:pt x="0" y="56"/>
                    <a:pt x="0" y="74"/>
                  </a:cubicBezTo>
                  <a:cubicBezTo>
                    <a:pt x="0" y="80"/>
                    <a:pt x="21" y="79"/>
                    <a:pt x="25" y="85"/>
                  </a:cubicBezTo>
                  <a:cubicBezTo>
                    <a:pt x="27" y="87"/>
                    <a:pt x="31" y="95"/>
                    <a:pt x="33" y="95"/>
                  </a:cubicBezTo>
                  <a:cubicBezTo>
                    <a:pt x="36" y="95"/>
                    <a:pt x="37" y="100"/>
                    <a:pt x="41" y="100"/>
                  </a:cubicBezTo>
                  <a:cubicBezTo>
                    <a:pt x="45" y="100"/>
                    <a:pt x="82" y="87"/>
                    <a:pt x="82" y="83"/>
                  </a:cubicBezTo>
                  <a:cubicBezTo>
                    <a:pt x="82" y="71"/>
                    <a:pt x="105" y="49"/>
                    <a:pt x="121" y="43"/>
                  </a:cubicBezTo>
                  <a:cubicBezTo>
                    <a:pt x="127" y="42"/>
                    <a:pt x="155" y="38"/>
                    <a:pt x="155" y="32"/>
                  </a:cubicBezTo>
                  <a:cubicBezTo>
                    <a:pt x="155" y="20"/>
                    <a:pt x="129" y="9"/>
                    <a:pt x="118" y="9"/>
                  </a:cubicBezTo>
                  <a:cubicBezTo>
                    <a:pt x="113" y="9"/>
                    <a:pt x="108" y="13"/>
                    <a:pt x="104" y="13"/>
                  </a:cubicBezTo>
                  <a:cubicBezTo>
                    <a:pt x="102" y="13"/>
                    <a:pt x="101" y="12"/>
                    <a:pt x="100" y="11"/>
                  </a:cubicBezTo>
                  <a:cubicBezTo>
                    <a:pt x="88" y="10"/>
                    <a:pt x="83" y="3"/>
                    <a:pt x="71" y="0"/>
                  </a:cubicBezTo>
                  <a:cubicBezTo>
                    <a:pt x="70" y="0"/>
                    <a:pt x="68" y="0"/>
                    <a:pt x="6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39"/>
            <p:cNvSpPr>
              <a:spLocks noEditPoints="1"/>
            </p:cNvSpPr>
            <p:nvPr/>
          </p:nvSpPr>
          <p:spPr bwMode="auto">
            <a:xfrm>
              <a:off x="-751" y="-429"/>
              <a:ext cx="437" cy="185"/>
            </a:xfrm>
            <a:custGeom>
              <a:avLst/>
              <a:gdLst>
                <a:gd name="T0" fmla="*/ 37 w 185"/>
                <a:gd name="T1" fmla="*/ 43 h 78"/>
                <a:gd name="T2" fmla="*/ 33 w 185"/>
                <a:gd name="T3" fmla="*/ 42 h 78"/>
                <a:gd name="T4" fmla="*/ 37 w 185"/>
                <a:gd name="T5" fmla="*/ 43 h 78"/>
                <a:gd name="T6" fmla="*/ 46 w 185"/>
                <a:gd name="T7" fmla="*/ 31 h 78"/>
                <a:gd name="T8" fmla="*/ 37 w 185"/>
                <a:gd name="T9" fmla="*/ 30 h 78"/>
                <a:gd name="T10" fmla="*/ 46 w 185"/>
                <a:gd name="T11" fmla="*/ 31 h 78"/>
                <a:gd name="T12" fmla="*/ 42 w 185"/>
                <a:gd name="T13" fmla="*/ 21 h 78"/>
                <a:gd name="T14" fmla="*/ 43 w 185"/>
                <a:gd name="T15" fmla="*/ 21 h 78"/>
                <a:gd name="T16" fmla="*/ 42 w 185"/>
                <a:gd name="T17" fmla="*/ 21 h 78"/>
                <a:gd name="T18" fmla="*/ 128 w 185"/>
                <a:gd name="T19" fmla="*/ 0 h 78"/>
                <a:gd name="T20" fmla="*/ 109 w 185"/>
                <a:gd name="T21" fmla="*/ 17 h 78"/>
                <a:gd name="T22" fmla="*/ 122 w 185"/>
                <a:gd name="T23" fmla="*/ 25 h 78"/>
                <a:gd name="T24" fmla="*/ 122 w 185"/>
                <a:gd name="T25" fmla="*/ 32 h 78"/>
                <a:gd name="T26" fmla="*/ 117 w 185"/>
                <a:gd name="T27" fmla="*/ 34 h 78"/>
                <a:gd name="T28" fmla="*/ 128 w 185"/>
                <a:gd name="T29" fmla="*/ 36 h 78"/>
                <a:gd name="T30" fmla="*/ 116 w 185"/>
                <a:gd name="T31" fmla="*/ 43 h 78"/>
                <a:gd name="T32" fmla="*/ 66 w 185"/>
                <a:gd name="T33" fmla="*/ 22 h 78"/>
                <a:gd name="T34" fmla="*/ 54 w 185"/>
                <a:gd name="T35" fmla="*/ 22 h 78"/>
                <a:gd name="T36" fmla="*/ 45 w 185"/>
                <a:gd name="T37" fmla="*/ 15 h 78"/>
                <a:gd name="T38" fmla="*/ 35 w 185"/>
                <a:gd name="T39" fmla="*/ 14 h 78"/>
                <a:gd name="T40" fmla="*/ 27 w 185"/>
                <a:gd name="T41" fmla="*/ 15 h 78"/>
                <a:gd name="T42" fmla="*/ 31 w 185"/>
                <a:gd name="T43" fmla="*/ 20 h 78"/>
                <a:gd name="T44" fmla="*/ 30 w 185"/>
                <a:gd name="T45" fmla="*/ 20 h 78"/>
                <a:gd name="T46" fmla="*/ 19 w 185"/>
                <a:gd name="T47" fmla="*/ 26 h 78"/>
                <a:gd name="T48" fmla="*/ 25 w 185"/>
                <a:gd name="T49" fmla="*/ 28 h 78"/>
                <a:gd name="T50" fmla="*/ 22 w 185"/>
                <a:gd name="T51" fmla="*/ 28 h 78"/>
                <a:gd name="T52" fmla="*/ 17 w 185"/>
                <a:gd name="T53" fmla="*/ 27 h 78"/>
                <a:gd name="T54" fmla="*/ 13 w 185"/>
                <a:gd name="T55" fmla="*/ 28 h 78"/>
                <a:gd name="T56" fmla="*/ 13 w 185"/>
                <a:gd name="T57" fmla="*/ 36 h 78"/>
                <a:gd name="T58" fmla="*/ 18 w 185"/>
                <a:gd name="T59" fmla="*/ 38 h 78"/>
                <a:gd name="T60" fmla="*/ 13 w 185"/>
                <a:gd name="T61" fmla="*/ 37 h 78"/>
                <a:gd name="T62" fmla="*/ 0 w 185"/>
                <a:gd name="T63" fmla="*/ 43 h 78"/>
                <a:gd name="T64" fmla="*/ 0 w 185"/>
                <a:gd name="T65" fmla="*/ 50 h 78"/>
                <a:gd name="T66" fmla="*/ 8 w 185"/>
                <a:gd name="T67" fmla="*/ 58 h 78"/>
                <a:gd name="T68" fmla="*/ 26 w 185"/>
                <a:gd name="T69" fmla="*/ 62 h 78"/>
                <a:gd name="T70" fmla="*/ 49 w 185"/>
                <a:gd name="T71" fmla="*/ 58 h 78"/>
                <a:gd name="T72" fmla="*/ 54 w 185"/>
                <a:gd name="T73" fmla="*/ 51 h 78"/>
                <a:gd name="T74" fmla="*/ 63 w 185"/>
                <a:gd name="T75" fmla="*/ 64 h 78"/>
                <a:gd name="T76" fmla="*/ 57 w 185"/>
                <a:gd name="T77" fmla="*/ 63 h 78"/>
                <a:gd name="T78" fmla="*/ 49 w 185"/>
                <a:gd name="T79" fmla="*/ 70 h 78"/>
                <a:gd name="T80" fmla="*/ 63 w 185"/>
                <a:gd name="T81" fmla="*/ 78 h 78"/>
                <a:gd name="T82" fmla="*/ 98 w 185"/>
                <a:gd name="T83" fmla="*/ 70 h 78"/>
                <a:gd name="T84" fmla="*/ 133 w 185"/>
                <a:gd name="T85" fmla="*/ 61 h 78"/>
                <a:gd name="T86" fmla="*/ 136 w 185"/>
                <a:gd name="T87" fmla="*/ 61 h 78"/>
                <a:gd name="T88" fmla="*/ 150 w 185"/>
                <a:gd name="T89" fmla="*/ 61 h 78"/>
                <a:gd name="T90" fmla="*/ 165 w 185"/>
                <a:gd name="T91" fmla="*/ 62 h 78"/>
                <a:gd name="T92" fmla="*/ 167 w 185"/>
                <a:gd name="T93" fmla="*/ 62 h 78"/>
                <a:gd name="T94" fmla="*/ 185 w 185"/>
                <a:gd name="T95" fmla="*/ 37 h 78"/>
                <a:gd name="T96" fmla="*/ 173 w 185"/>
                <a:gd name="T97" fmla="*/ 24 h 78"/>
                <a:gd name="T98" fmla="*/ 158 w 185"/>
                <a:gd name="T99" fmla="*/ 30 h 78"/>
                <a:gd name="T100" fmla="*/ 138 w 185"/>
                <a:gd name="T101" fmla="*/ 11 h 78"/>
                <a:gd name="T102" fmla="*/ 138 w 185"/>
                <a:gd name="T103" fmla="*/ 4 h 78"/>
                <a:gd name="T104" fmla="*/ 128 w 185"/>
                <a:gd name="T105"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5" h="78">
                  <a:moveTo>
                    <a:pt x="37" y="43"/>
                  </a:moveTo>
                  <a:cubicBezTo>
                    <a:pt x="36" y="42"/>
                    <a:pt x="34" y="42"/>
                    <a:pt x="33" y="42"/>
                  </a:cubicBezTo>
                  <a:cubicBezTo>
                    <a:pt x="34" y="42"/>
                    <a:pt x="36" y="42"/>
                    <a:pt x="37" y="43"/>
                  </a:cubicBezTo>
                  <a:moveTo>
                    <a:pt x="46" y="31"/>
                  </a:moveTo>
                  <a:cubicBezTo>
                    <a:pt x="44" y="31"/>
                    <a:pt x="41" y="31"/>
                    <a:pt x="37" y="30"/>
                  </a:cubicBezTo>
                  <a:cubicBezTo>
                    <a:pt x="40" y="30"/>
                    <a:pt x="43" y="31"/>
                    <a:pt x="46" y="31"/>
                  </a:cubicBezTo>
                  <a:moveTo>
                    <a:pt x="42" y="21"/>
                  </a:moveTo>
                  <a:cubicBezTo>
                    <a:pt x="42" y="21"/>
                    <a:pt x="43" y="21"/>
                    <a:pt x="43" y="21"/>
                  </a:cubicBezTo>
                  <a:cubicBezTo>
                    <a:pt x="43" y="21"/>
                    <a:pt x="42" y="21"/>
                    <a:pt x="42" y="21"/>
                  </a:cubicBezTo>
                  <a:moveTo>
                    <a:pt x="128" y="0"/>
                  </a:moveTo>
                  <a:cubicBezTo>
                    <a:pt x="123" y="4"/>
                    <a:pt x="109" y="9"/>
                    <a:pt x="109" y="17"/>
                  </a:cubicBezTo>
                  <a:cubicBezTo>
                    <a:pt x="109" y="22"/>
                    <a:pt x="119" y="25"/>
                    <a:pt x="122" y="25"/>
                  </a:cubicBezTo>
                  <a:cubicBezTo>
                    <a:pt x="122" y="32"/>
                    <a:pt x="122" y="32"/>
                    <a:pt x="122" y="32"/>
                  </a:cubicBezTo>
                  <a:cubicBezTo>
                    <a:pt x="121" y="32"/>
                    <a:pt x="118" y="33"/>
                    <a:pt x="117" y="34"/>
                  </a:cubicBezTo>
                  <a:cubicBezTo>
                    <a:pt x="119" y="35"/>
                    <a:pt x="122" y="36"/>
                    <a:pt x="128" y="36"/>
                  </a:cubicBezTo>
                  <a:cubicBezTo>
                    <a:pt x="126" y="40"/>
                    <a:pt x="123" y="43"/>
                    <a:pt x="116" y="43"/>
                  </a:cubicBezTo>
                  <a:cubicBezTo>
                    <a:pt x="93" y="43"/>
                    <a:pt x="82" y="22"/>
                    <a:pt x="66" y="22"/>
                  </a:cubicBezTo>
                  <a:cubicBezTo>
                    <a:pt x="65" y="22"/>
                    <a:pt x="60" y="22"/>
                    <a:pt x="54" y="22"/>
                  </a:cubicBezTo>
                  <a:cubicBezTo>
                    <a:pt x="53" y="16"/>
                    <a:pt x="47" y="15"/>
                    <a:pt x="45" y="15"/>
                  </a:cubicBezTo>
                  <a:cubicBezTo>
                    <a:pt x="42" y="15"/>
                    <a:pt x="39" y="14"/>
                    <a:pt x="35" y="14"/>
                  </a:cubicBezTo>
                  <a:cubicBezTo>
                    <a:pt x="33" y="14"/>
                    <a:pt x="31" y="14"/>
                    <a:pt x="27" y="15"/>
                  </a:cubicBezTo>
                  <a:cubicBezTo>
                    <a:pt x="27" y="17"/>
                    <a:pt x="29" y="19"/>
                    <a:pt x="31" y="20"/>
                  </a:cubicBezTo>
                  <a:cubicBezTo>
                    <a:pt x="31" y="20"/>
                    <a:pt x="30" y="20"/>
                    <a:pt x="30" y="20"/>
                  </a:cubicBezTo>
                  <a:cubicBezTo>
                    <a:pt x="26" y="20"/>
                    <a:pt x="22" y="22"/>
                    <a:pt x="19" y="26"/>
                  </a:cubicBezTo>
                  <a:cubicBezTo>
                    <a:pt x="21" y="27"/>
                    <a:pt x="23" y="27"/>
                    <a:pt x="25" y="28"/>
                  </a:cubicBezTo>
                  <a:cubicBezTo>
                    <a:pt x="23" y="28"/>
                    <a:pt x="23" y="28"/>
                    <a:pt x="22" y="28"/>
                  </a:cubicBezTo>
                  <a:cubicBezTo>
                    <a:pt x="22" y="28"/>
                    <a:pt x="20" y="27"/>
                    <a:pt x="17" y="27"/>
                  </a:cubicBezTo>
                  <a:cubicBezTo>
                    <a:pt x="16" y="27"/>
                    <a:pt x="15" y="28"/>
                    <a:pt x="13" y="28"/>
                  </a:cubicBezTo>
                  <a:cubicBezTo>
                    <a:pt x="13" y="36"/>
                    <a:pt x="13" y="36"/>
                    <a:pt x="13" y="36"/>
                  </a:cubicBezTo>
                  <a:cubicBezTo>
                    <a:pt x="15" y="36"/>
                    <a:pt x="17" y="37"/>
                    <a:pt x="18" y="38"/>
                  </a:cubicBezTo>
                  <a:cubicBezTo>
                    <a:pt x="17" y="37"/>
                    <a:pt x="15" y="37"/>
                    <a:pt x="13" y="37"/>
                  </a:cubicBezTo>
                  <a:cubicBezTo>
                    <a:pt x="8" y="37"/>
                    <a:pt x="5" y="41"/>
                    <a:pt x="0" y="43"/>
                  </a:cubicBezTo>
                  <a:cubicBezTo>
                    <a:pt x="2" y="46"/>
                    <a:pt x="0" y="45"/>
                    <a:pt x="0" y="50"/>
                  </a:cubicBezTo>
                  <a:cubicBezTo>
                    <a:pt x="0" y="55"/>
                    <a:pt x="4" y="58"/>
                    <a:pt x="8" y="58"/>
                  </a:cubicBezTo>
                  <a:cubicBezTo>
                    <a:pt x="12" y="58"/>
                    <a:pt x="19" y="62"/>
                    <a:pt x="26" y="62"/>
                  </a:cubicBezTo>
                  <a:cubicBezTo>
                    <a:pt x="33" y="62"/>
                    <a:pt x="40" y="59"/>
                    <a:pt x="49" y="58"/>
                  </a:cubicBezTo>
                  <a:cubicBezTo>
                    <a:pt x="49" y="55"/>
                    <a:pt x="51" y="52"/>
                    <a:pt x="54" y="51"/>
                  </a:cubicBezTo>
                  <a:cubicBezTo>
                    <a:pt x="55" y="57"/>
                    <a:pt x="60" y="59"/>
                    <a:pt x="63" y="64"/>
                  </a:cubicBezTo>
                  <a:cubicBezTo>
                    <a:pt x="61" y="64"/>
                    <a:pt x="59" y="63"/>
                    <a:pt x="57" y="63"/>
                  </a:cubicBezTo>
                  <a:cubicBezTo>
                    <a:pt x="53" y="63"/>
                    <a:pt x="49" y="64"/>
                    <a:pt x="49" y="70"/>
                  </a:cubicBezTo>
                  <a:cubicBezTo>
                    <a:pt x="49" y="73"/>
                    <a:pt x="57" y="78"/>
                    <a:pt x="63" y="78"/>
                  </a:cubicBezTo>
                  <a:cubicBezTo>
                    <a:pt x="77" y="78"/>
                    <a:pt x="87" y="74"/>
                    <a:pt x="98" y="70"/>
                  </a:cubicBezTo>
                  <a:cubicBezTo>
                    <a:pt x="99" y="69"/>
                    <a:pt x="133" y="62"/>
                    <a:pt x="133" y="61"/>
                  </a:cubicBezTo>
                  <a:cubicBezTo>
                    <a:pt x="133" y="61"/>
                    <a:pt x="134" y="61"/>
                    <a:pt x="136" y="61"/>
                  </a:cubicBezTo>
                  <a:cubicBezTo>
                    <a:pt x="139" y="61"/>
                    <a:pt x="145" y="61"/>
                    <a:pt x="150" y="61"/>
                  </a:cubicBezTo>
                  <a:cubicBezTo>
                    <a:pt x="156" y="62"/>
                    <a:pt x="162" y="62"/>
                    <a:pt x="165" y="62"/>
                  </a:cubicBezTo>
                  <a:cubicBezTo>
                    <a:pt x="166" y="62"/>
                    <a:pt x="167" y="62"/>
                    <a:pt x="167" y="62"/>
                  </a:cubicBezTo>
                  <a:cubicBezTo>
                    <a:pt x="172" y="60"/>
                    <a:pt x="185" y="45"/>
                    <a:pt x="185" y="37"/>
                  </a:cubicBezTo>
                  <a:cubicBezTo>
                    <a:pt x="185" y="31"/>
                    <a:pt x="179" y="24"/>
                    <a:pt x="173" y="24"/>
                  </a:cubicBezTo>
                  <a:cubicBezTo>
                    <a:pt x="166" y="24"/>
                    <a:pt x="163" y="30"/>
                    <a:pt x="158" y="30"/>
                  </a:cubicBezTo>
                  <a:cubicBezTo>
                    <a:pt x="148" y="30"/>
                    <a:pt x="138" y="19"/>
                    <a:pt x="138" y="11"/>
                  </a:cubicBezTo>
                  <a:cubicBezTo>
                    <a:pt x="138" y="10"/>
                    <a:pt x="138" y="8"/>
                    <a:pt x="138" y="4"/>
                  </a:cubicBezTo>
                  <a:cubicBezTo>
                    <a:pt x="135" y="4"/>
                    <a:pt x="131" y="2"/>
                    <a:pt x="1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140"/>
            <p:cNvSpPr>
              <a:spLocks/>
            </p:cNvSpPr>
            <p:nvPr/>
          </p:nvSpPr>
          <p:spPr bwMode="auto">
            <a:xfrm>
              <a:off x="-813" y="-362"/>
              <a:ext cx="57" cy="42"/>
            </a:xfrm>
            <a:custGeom>
              <a:avLst/>
              <a:gdLst>
                <a:gd name="T0" fmla="*/ 23 w 24"/>
                <a:gd name="T1" fmla="*/ 0 h 18"/>
                <a:gd name="T2" fmla="*/ 0 w 24"/>
                <a:gd name="T3" fmla="*/ 12 h 18"/>
                <a:gd name="T4" fmla="*/ 9 w 24"/>
                <a:gd name="T5" fmla="*/ 18 h 18"/>
                <a:gd name="T6" fmla="*/ 24 w 24"/>
                <a:gd name="T7" fmla="*/ 0 h 18"/>
                <a:gd name="T8" fmla="*/ 23 w 24"/>
                <a:gd name="T9" fmla="*/ 0 h 18"/>
              </a:gdLst>
              <a:ahLst/>
              <a:cxnLst>
                <a:cxn ang="0">
                  <a:pos x="T0" y="T1"/>
                </a:cxn>
                <a:cxn ang="0">
                  <a:pos x="T2" y="T3"/>
                </a:cxn>
                <a:cxn ang="0">
                  <a:pos x="T4" y="T5"/>
                </a:cxn>
                <a:cxn ang="0">
                  <a:pos x="T6" y="T7"/>
                </a:cxn>
                <a:cxn ang="0">
                  <a:pos x="T8" y="T9"/>
                </a:cxn>
              </a:cxnLst>
              <a:rect l="0" t="0" r="r" b="b"/>
              <a:pathLst>
                <a:path w="24" h="18">
                  <a:moveTo>
                    <a:pt x="23" y="0"/>
                  </a:moveTo>
                  <a:cubicBezTo>
                    <a:pt x="17" y="0"/>
                    <a:pt x="0" y="4"/>
                    <a:pt x="0" y="12"/>
                  </a:cubicBezTo>
                  <a:cubicBezTo>
                    <a:pt x="0" y="16"/>
                    <a:pt x="4" y="18"/>
                    <a:pt x="9" y="18"/>
                  </a:cubicBezTo>
                  <a:cubicBezTo>
                    <a:pt x="15" y="18"/>
                    <a:pt x="23" y="7"/>
                    <a:pt x="24" y="0"/>
                  </a:cubicBezTo>
                  <a:cubicBezTo>
                    <a:pt x="24" y="0"/>
                    <a:pt x="24" y="0"/>
                    <a:pt x="2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41"/>
            <p:cNvSpPr>
              <a:spLocks/>
            </p:cNvSpPr>
            <p:nvPr/>
          </p:nvSpPr>
          <p:spPr bwMode="auto">
            <a:xfrm>
              <a:off x="-655" y="-426"/>
              <a:ext cx="43" cy="16"/>
            </a:xfrm>
            <a:custGeom>
              <a:avLst/>
              <a:gdLst>
                <a:gd name="T0" fmla="*/ 18 w 18"/>
                <a:gd name="T1" fmla="*/ 0 h 7"/>
                <a:gd name="T2" fmla="*/ 0 w 18"/>
                <a:gd name="T3" fmla="*/ 0 h 7"/>
                <a:gd name="T4" fmla="*/ 6 w 18"/>
                <a:gd name="T5" fmla="*/ 7 h 7"/>
                <a:gd name="T6" fmla="*/ 18 w 18"/>
                <a:gd name="T7" fmla="*/ 7 h 7"/>
                <a:gd name="T8" fmla="*/ 18 w 18"/>
                <a:gd name="T9" fmla="*/ 0 h 7"/>
              </a:gdLst>
              <a:ahLst/>
              <a:cxnLst>
                <a:cxn ang="0">
                  <a:pos x="T0" y="T1"/>
                </a:cxn>
                <a:cxn ang="0">
                  <a:pos x="T2" y="T3"/>
                </a:cxn>
                <a:cxn ang="0">
                  <a:pos x="T4" y="T5"/>
                </a:cxn>
                <a:cxn ang="0">
                  <a:pos x="T6" y="T7"/>
                </a:cxn>
                <a:cxn ang="0">
                  <a:pos x="T8" y="T9"/>
                </a:cxn>
              </a:cxnLst>
              <a:rect l="0" t="0" r="r" b="b"/>
              <a:pathLst>
                <a:path w="18" h="7">
                  <a:moveTo>
                    <a:pt x="18" y="0"/>
                  </a:moveTo>
                  <a:cubicBezTo>
                    <a:pt x="0" y="0"/>
                    <a:pt x="0" y="0"/>
                    <a:pt x="0" y="0"/>
                  </a:cubicBezTo>
                  <a:cubicBezTo>
                    <a:pt x="0" y="5"/>
                    <a:pt x="4" y="7"/>
                    <a:pt x="6" y="7"/>
                  </a:cubicBezTo>
                  <a:cubicBezTo>
                    <a:pt x="6" y="7"/>
                    <a:pt x="16" y="7"/>
                    <a:pt x="18" y="7"/>
                  </a:cubicBezTo>
                  <a:cubicBezTo>
                    <a:pt x="18" y="0"/>
                    <a:pt x="18" y="0"/>
                    <a:pt x="1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42"/>
            <p:cNvSpPr>
              <a:spLocks/>
            </p:cNvSpPr>
            <p:nvPr/>
          </p:nvSpPr>
          <p:spPr bwMode="auto">
            <a:xfrm>
              <a:off x="-938" y="-471"/>
              <a:ext cx="248" cy="128"/>
            </a:xfrm>
            <a:custGeom>
              <a:avLst/>
              <a:gdLst>
                <a:gd name="T0" fmla="*/ 96 w 105"/>
                <a:gd name="T1" fmla="*/ 0 h 54"/>
                <a:gd name="T2" fmla="*/ 74 w 105"/>
                <a:gd name="T3" fmla="*/ 3 h 54"/>
                <a:gd name="T4" fmla="*/ 64 w 105"/>
                <a:gd name="T5" fmla="*/ 2 h 54"/>
                <a:gd name="T6" fmla="*/ 37 w 105"/>
                <a:gd name="T7" fmla="*/ 22 h 54"/>
                <a:gd name="T8" fmla="*/ 11 w 105"/>
                <a:gd name="T9" fmla="*/ 33 h 54"/>
                <a:gd name="T10" fmla="*/ 0 w 105"/>
                <a:gd name="T11" fmla="*/ 42 h 54"/>
                <a:gd name="T12" fmla="*/ 5 w 105"/>
                <a:gd name="T13" fmla="*/ 50 h 54"/>
                <a:gd name="T14" fmla="*/ 14 w 105"/>
                <a:gd name="T15" fmla="*/ 46 h 54"/>
                <a:gd name="T16" fmla="*/ 23 w 105"/>
                <a:gd name="T17" fmla="*/ 47 h 54"/>
                <a:gd name="T18" fmla="*/ 29 w 105"/>
                <a:gd name="T19" fmla="*/ 46 h 54"/>
                <a:gd name="T20" fmla="*/ 38 w 105"/>
                <a:gd name="T21" fmla="*/ 54 h 54"/>
                <a:gd name="T22" fmla="*/ 49 w 105"/>
                <a:gd name="T23" fmla="*/ 42 h 54"/>
                <a:gd name="T24" fmla="*/ 50 w 105"/>
                <a:gd name="T25" fmla="*/ 42 h 54"/>
                <a:gd name="T26" fmla="*/ 67 w 105"/>
                <a:gd name="T27" fmla="*/ 26 h 54"/>
                <a:gd name="T28" fmla="*/ 80 w 105"/>
                <a:gd name="T29" fmla="*/ 40 h 54"/>
                <a:gd name="T30" fmla="*/ 103 w 105"/>
                <a:gd name="T31" fmla="*/ 24 h 54"/>
                <a:gd name="T32" fmla="*/ 98 w 105"/>
                <a:gd name="T33" fmla="*/ 13 h 54"/>
                <a:gd name="T34" fmla="*/ 105 w 105"/>
                <a:gd name="T35" fmla="*/ 5 h 54"/>
                <a:gd name="T36" fmla="*/ 96 w 105"/>
                <a:gd name="T3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5" h="54">
                  <a:moveTo>
                    <a:pt x="96" y="0"/>
                  </a:moveTo>
                  <a:cubicBezTo>
                    <a:pt x="87" y="0"/>
                    <a:pt x="74" y="3"/>
                    <a:pt x="74" y="3"/>
                  </a:cubicBezTo>
                  <a:cubicBezTo>
                    <a:pt x="69" y="3"/>
                    <a:pt x="68" y="2"/>
                    <a:pt x="64" y="2"/>
                  </a:cubicBezTo>
                  <a:cubicBezTo>
                    <a:pt x="49" y="2"/>
                    <a:pt x="47" y="16"/>
                    <a:pt x="37" y="22"/>
                  </a:cubicBezTo>
                  <a:cubicBezTo>
                    <a:pt x="28" y="27"/>
                    <a:pt x="20" y="28"/>
                    <a:pt x="11" y="33"/>
                  </a:cubicBezTo>
                  <a:cubicBezTo>
                    <a:pt x="9" y="34"/>
                    <a:pt x="0" y="41"/>
                    <a:pt x="0" y="42"/>
                  </a:cubicBezTo>
                  <a:cubicBezTo>
                    <a:pt x="0" y="44"/>
                    <a:pt x="4" y="46"/>
                    <a:pt x="5" y="50"/>
                  </a:cubicBezTo>
                  <a:cubicBezTo>
                    <a:pt x="9" y="49"/>
                    <a:pt x="11" y="46"/>
                    <a:pt x="14" y="46"/>
                  </a:cubicBezTo>
                  <a:cubicBezTo>
                    <a:pt x="18" y="46"/>
                    <a:pt x="20" y="47"/>
                    <a:pt x="23" y="47"/>
                  </a:cubicBezTo>
                  <a:cubicBezTo>
                    <a:pt x="25" y="47"/>
                    <a:pt x="27" y="47"/>
                    <a:pt x="29" y="46"/>
                  </a:cubicBezTo>
                  <a:cubicBezTo>
                    <a:pt x="30" y="48"/>
                    <a:pt x="34" y="54"/>
                    <a:pt x="38" y="54"/>
                  </a:cubicBezTo>
                  <a:cubicBezTo>
                    <a:pt x="44" y="54"/>
                    <a:pt x="48" y="48"/>
                    <a:pt x="49" y="42"/>
                  </a:cubicBezTo>
                  <a:cubicBezTo>
                    <a:pt x="49" y="42"/>
                    <a:pt x="50" y="42"/>
                    <a:pt x="50" y="42"/>
                  </a:cubicBezTo>
                  <a:cubicBezTo>
                    <a:pt x="59" y="42"/>
                    <a:pt x="66" y="34"/>
                    <a:pt x="67" y="26"/>
                  </a:cubicBezTo>
                  <a:cubicBezTo>
                    <a:pt x="72" y="28"/>
                    <a:pt x="71" y="40"/>
                    <a:pt x="80" y="40"/>
                  </a:cubicBezTo>
                  <a:cubicBezTo>
                    <a:pt x="103" y="24"/>
                    <a:pt x="103" y="24"/>
                    <a:pt x="103" y="24"/>
                  </a:cubicBezTo>
                  <a:cubicBezTo>
                    <a:pt x="103" y="19"/>
                    <a:pt x="99" y="18"/>
                    <a:pt x="98" y="13"/>
                  </a:cubicBezTo>
                  <a:cubicBezTo>
                    <a:pt x="102" y="12"/>
                    <a:pt x="105" y="8"/>
                    <a:pt x="105" y="5"/>
                  </a:cubicBezTo>
                  <a:cubicBezTo>
                    <a:pt x="105" y="1"/>
                    <a:pt x="101" y="0"/>
                    <a:pt x="9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143"/>
            <p:cNvSpPr>
              <a:spLocks/>
            </p:cNvSpPr>
            <p:nvPr/>
          </p:nvSpPr>
          <p:spPr bwMode="auto">
            <a:xfrm>
              <a:off x="-605" y="-570"/>
              <a:ext cx="142" cy="42"/>
            </a:xfrm>
            <a:custGeom>
              <a:avLst/>
              <a:gdLst>
                <a:gd name="T0" fmla="*/ 38 w 60"/>
                <a:gd name="T1" fmla="*/ 0 h 18"/>
                <a:gd name="T2" fmla="*/ 0 w 60"/>
                <a:gd name="T3" fmla="*/ 18 h 18"/>
                <a:gd name="T4" fmla="*/ 10 w 60"/>
                <a:gd name="T5" fmla="*/ 14 h 18"/>
                <a:gd name="T6" fmla="*/ 23 w 60"/>
                <a:gd name="T7" fmla="*/ 18 h 18"/>
                <a:gd name="T8" fmla="*/ 46 w 60"/>
                <a:gd name="T9" fmla="*/ 18 h 18"/>
                <a:gd name="T10" fmla="*/ 60 w 60"/>
                <a:gd name="T11" fmla="*/ 13 h 18"/>
                <a:gd name="T12" fmla="*/ 38 w 60"/>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60" h="18">
                  <a:moveTo>
                    <a:pt x="38" y="0"/>
                  </a:moveTo>
                  <a:cubicBezTo>
                    <a:pt x="31" y="0"/>
                    <a:pt x="0" y="11"/>
                    <a:pt x="0" y="18"/>
                  </a:cubicBezTo>
                  <a:cubicBezTo>
                    <a:pt x="4" y="17"/>
                    <a:pt x="6" y="14"/>
                    <a:pt x="10" y="14"/>
                  </a:cubicBezTo>
                  <a:cubicBezTo>
                    <a:pt x="16" y="14"/>
                    <a:pt x="17" y="18"/>
                    <a:pt x="23" y="18"/>
                  </a:cubicBezTo>
                  <a:cubicBezTo>
                    <a:pt x="35" y="18"/>
                    <a:pt x="32" y="18"/>
                    <a:pt x="46" y="18"/>
                  </a:cubicBezTo>
                  <a:cubicBezTo>
                    <a:pt x="53" y="18"/>
                    <a:pt x="56" y="15"/>
                    <a:pt x="60" y="13"/>
                  </a:cubicBezTo>
                  <a:cubicBezTo>
                    <a:pt x="58" y="6"/>
                    <a:pt x="49" y="0"/>
                    <a:pt x="3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144"/>
            <p:cNvSpPr>
              <a:spLocks/>
            </p:cNvSpPr>
            <p:nvPr/>
          </p:nvSpPr>
          <p:spPr bwMode="auto">
            <a:xfrm>
              <a:off x="-603" y="-521"/>
              <a:ext cx="126" cy="64"/>
            </a:xfrm>
            <a:custGeom>
              <a:avLst/>
              <a:gdLst>
                <a:gd name="T0" fmla="*/ 44 w 53"/>
                <a:gd name="T1" fmla="*/ 0 h 27"/>
                <a:gd name="T2" fmla="*/ 0 w 53"/>
                <a:gd name="T3" fmla="*/ 13 h 27"/>
                <a:gd name="T4" fmla="*/ 17 w 53"/>
                <a:gd name="T5" fmla="*/ 27 h 27"/>
                <a:gd name="T6" fmla="*/ 45 w 53"/>
                <a:gd name="T7" fmla="*/ 11 h 27"/>
                <a:gd name="T8" fmla="*/ 30 w 53"/>
                <a:gd name="T9" fmla="*/ 11 h 27"/>
                <a:gd name="T10" fmla="*/ 53 w 53"/>
                <a:gd name="T11" fmla="*/ 5 h 27"/>
                <a:gd name="T12" fmla="*/ 44 w 53"/>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53" h="27">
                  <a:moveTo>
                    <a:pt x="44" y="0"/>
                  </a:moveTo>
                  <a:cubicBezTo>
                    <a:pt x="33" y="0"/>
                    <a:pt x="0" y="1"/>
                    <a:pt x="0" y="13"/>
                  </a:cubicBezTo>
                  <a:cubicBezTo>
                    <a:pt x="0" y="18"/>
                    <a:pt x="9" y="27"/>
                    <a:pt x="17" y="27"/>
                  </a:cubicBezTo>
                  <a:cubicBezTo>
                    <a:pt x="29" y="27"/>
                    <a:pt x="46" y="22"/>
                    <a:pt x="45" y="11"/>
                  </a:cubicBezTo>
                  <a:cubicBezTo>
                    <a:pt x="30" y="11"/>
                    <a:pt x="30" y="11"/>
                    <a:pt x="30" y="11"/>
                  </a:cubicBezTo>
                  <a:cubicBezTo>
                    <a:pt x="38" y="11"/>
                    <a:pt x="47" y="10"/>
                    <a:pt x="53" y="5"/>
                  </a:cubicBezTo>
                  <a:cubicBezTo>
                    <a:pt x="52" y="3"/>
                    <a:pt x="49" y="0"/>
                    <a:pt x="4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145"/>
            <p:cNvSpPr>
              <a:spLocks/>
            </p:cNvSpPr>
            <p:nvPr/>
          </p:nvSpPr>
          <p:spPr bwMode="auto">
            <a:xfrm>
              <a:off x="-662" y="-514"/>
              <a:ext cx="43" cy="33"/>
            </a:xfrm>
            <a:custGeom>
              <a:avLst/>
              <a:gdLst>
                <a:gd name="T0" fmla="*/ 4 w 18"/>
                <a:gd name="T1" fmla="*/ 0 h 14"/>
                <a:gd name="T2" fmla="*/ 0 w 18"/>
                <a:gd name="T3" fmla="*/ 6 h 14"/>
                <a:gd name="T4" fmla="*/ 11 w 18"/>
                <a:gd name="T5" fmla="*/ 14 h 14"/>
                <a:gd name="T6" fmla="*/ 18 w 18"/>
                <a:gd name="T7" fmla="*/ 7 h 14"/>
                <a:gd name="T8" fmla="*/ 4 w 18"/>
                <a:gd name="T9" fmla="*/ 0 h 14"/>
              </a:gdLst>
              <a:ahLst/>
              <a:cxnLst>
                <a:cxn ang="0">
                  <a:pos x="T0" y="T1"/>
                </a:cxn>
                <a:cxn ang="0">
                  <a:pos x="T2" y="T3"/>
                </a:cxn>
                <a:cxn ang="0">
                  <a:pos x="T4" y="T5"/>
                </a:cxn>
                <a:cxn ang="0">
                  <a:pos x="T6" y="T7"/>
                </a:cxn>
                <a:cxn ang="0">
                  <a:pos x="T8" y="T9"/>
                </a:cxn>
              </a:cxnLst>
              <a:rect l="0" t="0" r="r" b="b"/>
              <a:pathLst>
                <a:path w="18" h="14">
                  <a:moveTo>
                    <a:pt x="4" y="0"/>
                  </a:moveTo>
                  <a:cubicBezTo>
                    <a:pt x="2" y="0"/>
                    <a:pt x="0" y="1"/>
                    <a:pt x="0" y="6"/>
                  </a:cubicBezTo>
                  <a:cubicBezTo>
                    <a:pt x="0" y="8"/>
                    <a:pt x="6" y="14"/>
                    <a:pt x="11" y="14"/>
                  </a:cubicBezTo>
                  <a:cubicBezTo>
                    <a:pt x="14" y="14"/>
                    <a:pt x="16" y="10"/>
                    <a:pt x="18" y="7"/>
                  </a:cubicBezTo>
                  <a:cubicBezTo>
                    <a:pt x="16" y="6"/>
                    <a:pt x="8"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146"/>
            <p:cNvSpPr>
              <a:spLocks/>
            </p:cNvSpPr>
            <p:nvPr/>
          </p:nvSpPr>
          <p:spPr bwMode="auto">
            <a:xfrm>
              <a:off x="-201" y="-202"/>
              <a:ext cx="213" cy="171"/>
            </a:xfrm>
            <a:custGeom>
              <a:avLst/>
              <a:gdLst>
                <a:gd name="T0" fmla="*/ 39 w 90"/>
                <a:gd name="T1" fmla="*/ 0 h 72"/>
                <a:gd name="T2" fmla="*/ 19 w 90"/>
                <a:gd name="T3" fmla="*/ 7 h 72"/>
                <a:gd name="T4" fmla="*/ 15 w 90"/>
                <a:gd name="T5" fmla="*/ 11 h 72"/>
                <a:gd name="T6" fmla="*/ 32 w 90"/>
                <a:gd name="T7" fmla="*/ 18 h 72"/>
                <a:gd name="T8" fmla="*/ 32 w 90"/>
                <a:gd name="T9" fmla="*/ 32 h 72"/>
                <a:gd name="T10" fmla="*/ 24 w 90"/>
                <a:gd name="T11" fmla="*/ 32 h 72"/>
                <a:gd name="T12" fmla="*/ 0 w 90"/>
                <a:gd name="T13" fmla="*/ 26 h 72"/>
                <a:gd name="T14" fmla="*/ 0 w 90"/>
                <a:gd name="T15" fmla="*/ 35 h 72"/>
                <a:gd name="T16" fmla="*/ 47 w 90"/>
                <a:gd name="T17" fmla="*/ 63 h 72"/>
                <a:gd name="T18" fmla="*/ 58 w 90"/>
                <a:gd name="T19" fmla="*/ 72 h 72"/>
                <a:gd name="T20" fmla="*/ 69 w 90"/>
                <a:gd name="T21" fmla="*/ 64 h 72"/>
                <a:gd name="T22" fmla="*/ 90 w 90"/>
                <a:gd name="T23" fmla="*/ 36 h 72"/>
                <a:gd name="T24" fmla="*/ 78 w 90"/>
                <a:gd name="T25" fmla="*/ 34 h 72"/>
                <a:gd name="T26" fmla="*/ 80 w 90"/>
                <a:gd name="T27" fmla="*/ 26 h 72"/>
                <a:gd name="T28" fmla="*/ 75 w 90"/>
                <a:gd name="T29" fmla="*/ 23 h 72"/>
                <a:gd name="T30" fmla="*/ 60 w 90"/>
                <a:gd name="T31" fmla="*/ 25 h 72"/>
                <a:gd name="T32" fmla="*/ 77 w 90"/>
                <a:gd name="T33" fmla="*/ 6 h 72"/>
                <a:gd name="T34" fmla="*/ 72 w 90"/>
                <a:gd name="T35" fmla="*/ 0 h 72"/>
                <a:gd name="T36" fmla="*/ 50 w 90"/>
                <a:gd name="T37" fmla="*/ 0 h 72"/>
                <a:gd name="T38" fmla="*/ 39 w 90"/>
                <a:gd name="T3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72">
                  <a:moveTo>
                    <a:pt x="39" y="0"/>
                  </a:moveTo>
                  <a:cubicBezTo>
                    <a:pt x="31" y="0"/>
                    <a:pt x="24" y="1"/>
                    <a:pt x="19" y="7"/>
                  </a:cubicBezTo>
                  <a:cubicBezTo>
                    <a:pt x="18" y="8"/>
                    <a:pt x="15" y="9"/>
                    <a:pt x="15" y="11"/>
                  </a:cubicBezTo>
                  <a:cubicBezTo>
                    <a:pt x="15" y="18"/>
                    <a:pt x="25" y="17"/>
                    <a:pt x="32" y="18"/>
                  </a:cubicBezTo>
                  <a:cubicBezTo>
                    <a:pt x="32" y="32"/>
                    <a:pt x="32" y="32"/>
                    <a:pt x="32" y="32"/>
                  </a:cubicBezTo>
                  <a:cubicBezTo>
                    <a:pt x="28" y="32"/>
                    <a:pt x="29" y="32"/>
                    <a:pt x="24" y="32"/>
                  </a:cubicBezTo>
                  <a:cubicBezTo>
                    <a:pt x="15" y="32"/>
                    <a:pt x="7" y="26"/>
                    <a:pt x="0" y="26"/>
                  </a:cubicBezTo>
                  <a:cubicBezTo>
                    <a:pt x="0" y="35"/>
                    <a:pt x="0" y="35"/>
                    <a:pt x="0" y="35"/>
                  </a:cubicBezTo>
                  <a:cubicBezTo>
                    <a:pt x="16" y="50"/>
                    <a:pt x="32" y="48"/>
                    <a:pt x="47" y="63"/>
                  </a:cubicBezTo>
                  <a:cubicBezTo>
                    <a:pt x="50" y="66"/>
                    <a:pt x="51" y="72"/>
                    <a:pt x="58" y="72"/>
                  </a:cubicBezTo>
                  <a:cubicBezTo>
                    <a:pt x="63" y="72"/>
                    <a:pt x="64" y="65"/>
                    <a:pt x="69" y="64"/>
                  </a:cubicBezTo>
                  <a:cubicBezTo>
                    <a:pt x="86" y="57"/>
                    <a:pt x="88" y="65"/>
                    <a:pt x="90" y="36"/>
                  </a:cubicBezTo>
                  <a:cubicBezTo>
                    <a:pt x="87" y="35"/>
                    <a:pt x="80" y="34"/>
                    <a:pt x="78" y="34"/>
                  </a:cubicBezTo>
                  <a:cubicBezTo>
                    <a:pt x="78" y="28"/>
                    <a:pt x="80" y="33"/>
                    <a:pt x="80" y="26"/>
                  </a:cubicBezTo>
                  <a:cubicBezTo>
                    <a:pt x="80" y="24"/>
                    <a:pt x="77" y="23"/>
                    <a:pt x="75" y="23"/>
                  </a:cubicBezTo>
                  <a:cubicBezTo>
                    <a:pt x="70" y="23"/>
                    <a:pt x="63" y="25"/>
                    <a:pt x="60" y="25"/>
                  </a:cubicBezTo>
                  <a:cubicBezTo>
                    <a:pt x="64" y="20"/>
                    <a:pt x="77" y="16"/>
                    <a:pt x="77" y="6"/>
                  </a:cubicBezTo>
                  <a:cubicBezTo>
                    <a:pt x="77" y="3"/>
                    <a:pt x="73" y="0"/>
                    <a:pt x="72" y="0"/>
                  </a:cubicBezTo>
                  <a:cubicBezTo>
                    <a:pt x="72" y="0"/>
                    <a:pt x="60" y="0"/>
                    <a:pt x="50" y="0"/>
                  </a:cubicBezTo>
                  <a:cubicBezTo>
                    <a:pt x="47" y="0"/>
                    <a:pt x="43" y="0"/>
                    <a:pt x="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147"/>
            <p:cNvSpPr>
              <a:spLocks/>
            </p:cNvSpPr>
            <p:nvPr/>
          </p:nvSpPr>
          <p:spPr bwMode="auto">
            <a:xfrm>
              <a:off x="-276" y="-410"/>
              <a:ext cx="236" cy="121"/>
            </a:xfrm>
            <a:custGeom>
              <a:avLst/>
              <a:gdLst>
                <a:gd name="T0" fmla="*/ 50 w 100"/>
                <a:gd name="T1" fmla="*/ 0 h 51"/>
                <a:gd name="T2" fmla="*/ 46 w 100"/>
                <a:gd name="T3" fmla="*/ 1 h 51"/>
                <a:gd name="T4" fmla="*/ 64 w 100"/>
                <a:gd name="T5" fmla="*/ 8 h 51"/>
                <a:gd name="T6" fmla="*/ 64 w 100"/>
                <a:gd name="T7" fmla="*/ 20 h 51"/>
                <a:gd name="T8" fmla="*/ 35 w 100"/>
                <a:gd name="T9" fmla="*/ 8 h 51"/>
                <a:gd name="T10" fmla="*/ 35 w 100"/>
                <a:gd name="T11" fmla="*/ 14 h 51"/>
                <a:gd name="T12" fmla="*/ 46 w 100"/>
                <a:gd name="T13" fmla="*/ 23 h 51"/>
                <a:gd name="T14" fmla="*/ 42 w 100"/>
                <a:gd name="T15" fmla="*/ 24 h 51"/>
                <a:gd name="T16" fmla="*/ 6 w 100"/>
                <a:gd name="T17" fmla="*/ 1 h 51"/>
                <a:gd name="T18" fmla="*/ 0 w 100"/>
                <a:gd name="T19" fmla="*/ 1 h 51"/>
                <a:gd name="T20" fmla="*/ 1 w 100"/>
                <a:gd name="T21" fmla="*/ 7 h 51"/>
                <a:gd name="T22" fmla="*/ 1 w 100"/>
                <a:gd name="T23" fmla="*/ 7 h 51"/>
                <a:gd name="T24" fmla="*/ 1 w 100"/>
                <a:gd name="T25" fmla="*/ 16 h 51"/>
                <a:gd name="T26" fmla="*/ 11 w 100"/>
                <a:gd name="T27" fmla="*/ 22 h 51"/>
                <a:gd name="T28" fmla="*/ 14 w 100"/>
                <a:gd name="T29" fmla="*/ 21 h 51"/>
                <a:gd name="T30" fmla="*/ 15 w 100"/>
                <a:gd name="T31" fmla="*/ 27 h 51"/>
                <a:gd name="T32" fmla="*/ 23 w 100"/>
                <a:gd name="T33" fmla="*/ 27 h 51"/>
                <a:gd name="T34" fmla="*/ 30 w 100"/>
                <a:gd name="T35" fmla="*/ 33 h 51"/>
                <a:gd name="T36" fmla="*/ 68 w 100"/>
                <a:gd name="T37" fmla="*/ 28 h 51"/>
                <a:gd name="T38" fmla="*/ 75 w 100"/>
                <a:gd name="T39" fmla="*/ 29 h 51"/>
                <a:gd name="T40" fmla="*/ 61 w 100"/>
                <a:gd name="T41" fmla="*/ 37 h 51"/>
                <a:gd name="T42" fmla="*/ 61 w 100"/>
                <a:gd name="T43" fmla="*/ 42 h 51"/>
                <a:gd name="T44" fmla="*/ 58 w 100"/>
                <a:gd name="T45" fmla="*/ 48 h 51"/>
                <a:gd name="T46" fmla="*/ 66 w 100"/>
                <a:gd name="T47" fmla="*/ 51 h 51"/>
                <a:gd name="T48" fmla="*/ 75 w 100"/>
                <a:gd name="T49" fmla="*/ 50 h 51"/>
                <a:gd name="T50" fmla="*/ 96 w 100"/>
                <a:gd name="T51" fmla="*/ 48 h 51"/>
                <a:gd name="T52" fmla="*/ 100 w 100"/>
                <a:gd name="T53" fmla="*/ 14 h 51"/>
                <a:gd name="T54" fmla="*/ 89 w 100"/>
                <a:gd name="T55" fmla="*/ 1 h 51"/>
                <a:gd name="T56" fmla="*/ 79 w 100"/>
                <a:gd name="T57" fmla="*/ 5 h 51"/>
                <a:gd name="T58" fmla="*/ 55 w 100"/>
                <a:gd name="T59" fmla="*/ 0 h 51"/>
                <a:gd name="T60" fmla="*/ 50 w 100"/>
                <a:gd name="T6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0" h="51">
                  <a:moveTo>
                    <a:pt x="50" y="0"/>
                  </a:moveTo>
                  <a:cubicBezTo>
                    <a:pt x="48" y="0"/>
                    <a:pt x="47" y="0"/>
                    <a:pt x="46" y="1"/>
                  </a:cubicBezTo>
                  <a:cubicBezTo>
                    <a:pt x="48" y="8"/>
                    <a:pt x="55" y="8"/>
                    <a:pt x="64" y="8"/>
                  </a:cubicBezTo>
                  <a:cubicBezTo>
                    <a:pt x="64" y="20"/>
                    <a:pt x="64" y="20"/>
                    <a:pt x="64" y="20"/>
                  </a:cubicBezTo>
                  <a:cubicBezTo>
                    <a:pt x="51" y="20"/>
                    <a:pt x="47" y="8"/>
                    <a:pt x="35" y="8"/>
                  </a:cubicBezTo>
                  <a:cubicBezTo>
                    <a:pt x="35" y="14"/>
                    <a:pt x="35" y="14"/>
                    <a:pt x="35" y="14"/>
                  </a:cubicBezTo>
                  <a:cubicBezTo>
                    <a:pt x="37" y="17"/>
                    <a:pt x="41" y="21"/>
                    <a:pt x="46" y="23"/>
                  </a:cubicBezTo>
                  <a:cubicBezTo>
                    <a:pt x="44" y="24"/>
                    <a:pt x="43" y="24"/>
                    <a:pt x="42" y="24"/>
                  </a:cubicBezTo>
                  <a:cubicBezTo>
                    <a:pt x="28" y="24"/>
                    <a:pt x="20" y="1"/>
                    <a:pt x="6" y="1"/>
                  </a:cubicBezTo>
                  <a:cubicBezTo>
                    <a:pt x="4" y="1"/>
                    <a:pt x="2" y="1"/>
                    <a:pt x="0" y="1"/>
                  </a:cubicBezTo>
                  <a:cubicBezTo>
                    <a:pt x="0" y="4"/>
                    <a:pt x="0" y="6"/>
                    <a:pt x="1" y="7"/>
                  </a:cubicBezTo>
                  <a:cubicBezTo>
                    <a:pt x="1" y="7"/>
                    <a:pt x="1" y="7"/>
                    <a:pt x="1" y="7"/>
                  </a:cubicBezTo>
                  <a:cubicBezTo>
                    <a:pt x="1" y="16"/>
                    <a:pt x="1" y="16"/>
                    <a:pt x="1" y="16"/>
                  </a:cubicBezTo>
                  <a:cubicBezTo>
                    <a:pt x="4" y="19"/>
                    <a:pt x="7" y="22"/>
                    <a:pt x="11" y="22"/>
                  </a:cubicBezTo>
                  <a:cubicBezTo>
                    <a:pt x="12" y="22"/>
                    <a:pt x="13" y="22"/>
                    <a:pt x="14" y="21"/>
                  </a:cubicBezTo>
                  <a:cubicBezTo>
                    <a:pt x="15" y="27"/>
                    <a:pt x="15" y="27"/>
                    <a:pt x="15" y="27"/>
                  </a:cubicBezTo>
                  <a:cubicBezTo>
                    <a:pt x="23" y="27"/>
                    <a:pt x="23" y="27"/>
                    <a:pt x="23" y="27"/>
                  </a:cubicBezTo>
                  <a:cubicBezTo>
                    <a:pt x="23" y="30"/>
                    <a:pt x="26" y="33"/>
                    <a:pt x="30" y="33"/>
                  </a:cubicBezTo>
                  <a:cubicBezTo>
                    <a:pt x="40" y="33"/>
                    <a:pt x="59" y="28"/>
                    <a:pt x="68" y="28"/>
                  </a:cubicBezTo>
                  <a:cubicBezTo>
                    <a:pt x="70" y="28"/>
                    <a:pt x="73" y="28"/>
                    <a:pt x="75" y="29"/>
                  </a:cubicBezTo>
                  <a:cubicBezTo>
                    <a:pt x="71" y="32"/>
                    <a:pt x="61" y="32"/>
                    <a:pt x="61" y="37"/>
                  </a:cubicBezTo>
                  <a:cubicBezTo>
                    <a:pt x="61" y="39"/>
                    <a:pt x="61" y="41"/>
                    <a:pt x="61" y="42"/>
                  </a:cubicBezTo>
                  <a:cubicBezTo>
                    <a:pt x="59" y="43"/>
                    <a:pt x="58" y="46"/>
                    <a:pt x="58" y="48"/>
                  </a:cubicBezTo>
                  <a:cubicBezTo>
                    <a:pt x="58" y="50"/>
                    <a:pt x="62" y="51"/>
                    <a:pt x="66" y="51"/>
                  </a:cubicBezTo>
                  <a:cubicBezTo>
                    <a:pt x="69" y="51"/>
                    <a:pt x="73" y="50"/>
                    <a:pt x="75" y="50"/>
                  </a:cubicBezTo>
                  <a:cubicBezTo>
                    <a:pt x="76" y="50"/>
                    <a:pt x="88" y="50"/>
                    <a:pt x="96" y="48"/>
                  </a:cubicBezTo>
                  <a:cubicBezTo>
                    <a:pt x="94" y="33"/>
                    <a:pt x="100" y="27"/>
                    <a:pt x="100" y="14"/>
                  </a:cubicBezTo>
                  <a:cubicBezTo>
                    <a:pt x="100" y="7"/>
                    <a:pt x="99" y="1"/>
                    <a:pt x="89" y="1"/>
                  </a:cubicBezTo>
                  <a:cubicBezTo>
                    <a:pt x="85" y="1"/>
                    <a:pt x="83" y="5"/>
                    <a:pt x="79" y="5"/>
                  </a:cubicBezTo>
                  <a:cubicBezTo>
                    <a:pt x="69" y="5"/>
                    <a:pt x="63" y="0"/>
                    <a:pt x="55" y="0"/>
                  </a:cubicBezTo>
                  <a:cubicBezTo>
                    <a:pt x="53" y="0"/>
                    <a:pt x="51" y="0"/>
                    <a:pt x="5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148"/>
            <p:cNvSpPr>
              <a:spLocks/>
            </p:cNvSpPr>
            <p:nvPr/>
          </p:nvSpPr>
          <p:spPr bwMode="auto">
            <a:xfrm>
              <a:off x="-97" y="66"/>
              <a:ext cx="140" cy="83"/>
            </a:xfrm>
            <a:custGeom>
              <a:avLst/>
              <a:gdLst>
                <a:gd name="T0" fmla="*/ 27 w 59"/>
                <a:gd name="T1" fmla="*/ 0 h 35"/>
                <a:gd name="T2" fmla="*/ 12 w 59"/>
                <a:gd name="T3" fmla="*/ 17 h 35"/>
                <a:gd name="T4" fmla="*/ 11 w 59"/>
                <a:gd name="T5" fmla="*/ 17 h 35"/>
                <a:gd name="T6" fmla="*/ 8 w 59"/>
                <a:gd name="T7" fmla="*/ 17 h 35"/>
                <a:gd name="T8" fmla="*/ 6 w 59"/>
                <a:gd name="T9" fmla="*/ 17 h 35"/>
                <a:gd name="T10" fmla="*/ 0 w 59"/>
                <a:gd name="T11" fmla="*/ 19 h 35"/>
                <a:gd name="T12" fmla="*/ 46 w 59"/>
                <a:gd name="T13" fmla="*/ 35 h 35"/>
                <a:gd name="T14" fmla="*/ 59 w 59"/>
                <a:gd name="T15" fmla="*/ 27 h 35"/>
                <a:gd name="T16" fmla="*/ 27 w 59"/>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35">
                  <a:moveTo>
                    <a:pt x="27" y="0"/>
                  </a:moveTo>
                  <a:cubicBezTo>
                    <a:pt x="16" y="0"/>
                    <a:pt x="18" y="15"/>
                    <a:pt x="12" y="17"/>
                  </a:cubicBezTo>
                  <a:cubicBezTo>
                    <a:pt x="11" y="17"/>
                    <a:pt x="11" y="17"/>
                    <a:pt x="11" y="17"/>
                  </a:cubicBezTo>
                  <a:cubicBezTo>
                    <a:pt x="10" y="17"/>
                    <a:pt x="9" y="17"/>
                    <a:pt x="8" y="17"/>
                  </a:cubicBezTo>
                  <a:cubicBezTo>
                    <a:pt x="8" y="17"/>
                    <a:pt x="7" y="17"/>
                    <a:pt x="6" y="17"/>
                  </a:cubicBezTo>
                  <a:cubicBezTo>
                    <a:pt x="3" y="17"/>
                    <a:pt x="0" y="17"/>
                    <a:pt x="0" y="19"/>
                  </a:cubicBezTo>
                  <a:cubicBezTo>
                    <a:pt x="0" y="21"/>
                    <a:pt x="39" y="35"/>
                    <a:pt x="46" y="35"/>
                  </a:cubicBezTo>
                  <a:cubicBezTo>
                    <a:pt x="52" y="35"/>
                    <a:pt x="54" y="30"/>
                    <a:pt x="59" y="27"/>
                  </a:cubicBezTo>
                  <a:cubicBezTo>
                    <a:pt x="56" y="19"/>
                    <a:pt x="34" y="0"/>
                    <a:pt x="2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149"/>
            <p:cNvSpPr>
              <a:spLocks/>
            </p:cNvSpPr>
            <p:nvPr/>
          </p:nvSpPr>
          <p:spPr bwMode="auto">
            <a:xfrm>
              <a:off x="38" y="-228"/>
              <a:ext cx="184" cy="149"/>
            </a:xfrm>
            <a:custGeom>
              <a:avLst/>
              <a:gdLst>
                <a:gd name="T0" fmla="*/ 26 w 78"/>
                <a:gd name="T1" fmla="*/ 0 h 63"/>
                <a:gd name="T2" fmla="*/ 12 w 78"/>
                <a:gd name="T3" fmla="*/ 8 h 63"/>
                <a:gd name="T4" fmla="*/ 12 w 78"/>
                <a:gd name="T5" fmla="*/ 13 h 63"/>
                <a:gd name="T6" fmla="*/ 0 w 78"/>
                <a:gd name="T7" fmla="*/ 13 h 63"/>
                <a:gd name="T8" fmla="*/ 0 w 78"/>
                <a:gd name="T9" fmla="*/ 22 h 63"/>
                <a:gd name="T10" fmla="*/ 8 w 78"/>
                <a:gd name="T11" fmla="*/ 47 h 63"/>
                <a:gd name="T12" fmla="*/ 8 w 78"/>
                <a:gd name="T13" fmla="*/ 63 h 63"/>
                <a:gd name="T14" fmla="*/ 18 w 78"/>
                <a:gd name="T15" fmla="*/ 63 h 63"/>
                <a:gd name="T16" fmla="*/ 30 w 78"/>
                <a:gd name="T17" fmla="*/ 46 h 63"/>
                <a:gd name="T18" fmla="*/ 23 w 78"/>
                <a:gd name="T19" fmla="*/ 46 h 63"/>
                <a:gd name="T20" fmla="*/ 27 w 78"/>
                <a:gd name="T21" fmla="*/ 40 h 63"/>
                <a:gd name="T22" fmla="*/ 38 w 78"/>
                <a:gd name="T23" fmla="*/ 42 h 63"/>
                <a:gd name="T24" fmla="*/ 68 w 78"/>
                <a:gd name="T25" fmla="*/ 21 h 63"/>
                <a:gd name="T26" fmla="*/ 78 w 78"/>
                <a:gd name="T27" fmla="*/ 13 h 63"/>
                <a:gd name="T28" fmla="*/ 78 w 78"/>
                <a:gd name="T29" fmla="*/ 6 h 63"/>
                <a:gd name="T30" fmla="*/ 26 w 78"/>
                <a:gd name="T3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8" h="63">
                  <a:moveTo>
                    <a:pt x="26" y="0"/>
                  </a:moveTo>
                  <a:cubicBezTo>
                    <a:pt x="15" y="0"/>
                    <a:pt x="12" y="7"/>
                    <a:pt x="12" y="8"/>
                  </a:cubicBezTo>
                  <a:cubicBezTo>
                    <a:pt x="12" y="9"/>
                    <a:pt x="11" y="12"/>
                    <a:pt x="12" y="13"/>
                  </a:cubicBezTo>
                  <a:cubicBezTo>
                    <a:pt x="10" y="13"/>
                    <a:pt x="4" y="13"/>
                    <a:pt x="0" y="13"/>
                  </a:cubicBezTo>
                  <a:cubicBezTo>
                    <a:pt x="0" y="22"/>
                    <a:pt x="0" y="22"/>
                    <a:pt x="0" y="22"/>
                  </a:cubicBezTo>
                  <a:cubicBezTo>
                    <a:pt x="3" y="32"/>
                    <a:pt x="0" y="39"/>
                    <a:pt x="8" y="47"/>
                  </a:cubicBezTo>
                  <a:cubicBezTo>
                    <a:pt x="8" y="50"/>
                    <a:pt x="8" y="56"/>
                    <a:pt x="8" y="63"/>
                  </a:cubicBezTo>
                  <a:cubicBezTo>
                    <a:pt x="18" y="63"/>
                    <a:pt x="18" y="63"/>
                    <a:pt x="18" y="63"/>
                  </a:cubicBezTo>
                  <a:cubicBezTo>
                    <a:pt x="24" y="57"/>
                    <a:pt x="29" y="55"/>
                    <a:pt x="30" y="46"/>
                  </a:cubicBezTo>
                  <a:cubicBezTo>
                    <a:pt x="23" y="46"/>
                    <a:pt x="23" y="46"/>
                    <a:pt x="23" y="46"/>
                  </a:cubicBezTo>
                  <a:cubicBezTo>
                    <a:pt x="25" y="41"/>
                    <a:pt x="26" y="40"/>
                    <a:pt x="27" y="40"/>
                  </a:cubicBezTo>
                  <a:cubicBezTo>
                    <a:pt x="29" y="40"/>
                    <a:pt x="32" y="42"/>
                    <a:pt x="38" y="42"/>
                  </a:cubicBezTo>
                  <a:cubicBezTo>
                    <a:pt x="54" y="42"/>
                    <a:pt x="61" y="30"/>
                    <a:pt x="68" y="21"/>
                  </a:cubicBezTo>
                  <a:cubicBezTo>
                    <a:pt x="68" y="21"/>
                    <a:pt x="78" y="14"/>
                    <a:pt x="78" y="13"/>
                  </a:cubicBezTo>
                  <a:cubicBezTo>
                    <a:pt x="78" y="10"/>
                    <a:pt x="77" y="9"/>
                    <a:pt x="78" y="6"/>
                  </a:cubicBezTo>
                  <a:cubicBezTo>
                    <a:pt x="59" y="6"/>
                    <a:pt x="44" y="0"/>
                    <a:pt x="2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150"/>
            <p:cNvSpPr>
              <a:spLocks/>
            </p:cNvSpPr>
            <p:nvPr/>
          </p:nvSpPr>
          <p:spPr bwMode="auto">
            <a:xfrm>
              <a:off x="-338" y="-495"/>
              <a:ext cx="62" cy="50"/>
            </a:xfrm>
            <a:custGeom>
              <a:avLst/>
              <a:gdLst>
                <a:gd name="T0" fmla="*/ 0 w 26"/>
                <a:gd name="T1" fmla="*/ 0 h 21"/>
                <a:gd name="T2" fmla="*/ 19 w 26"/>
                <a:gd name="T3" fmla="*/ 21 h 21"/>
                <a:gd name="T4" fmla="*/ 26 w 26"/>
                <a:gd name="T5" fmla="*/ 15 h 21"/>
                <a:gd name="T6" fmla="*/ 0 w 26"/>
                <a:gd name="T7" fmla="*/ 0 h 21"/>
              </a:gdLst>
              <a:ahLst/>
              <a:cxnLst>
                <a:cxn ang="0">
                  <a:pos x="T0" y="T1"/>
                </a:cxn>
                <a:cxn ang="0">
                  <a:pos x="T2" y="T3"/>
                </a:cxn>
                <a:cxn ang="0">
                  <a:pos x="T4" y="T5"/>
                </a:cxn>
                <a:cxn ang="0">
                  <a:pos x="T6" y="T7"/>
                </a:cxn>
              </a:cxnLst>
              <a:rect l="0" t="0" r="r" b="b"/>
              <a:pathLst>
                <a:path w="26" h="21">
                  <a:moveTo>
                    <a:pt x="0" y="0"/>
                  </a:moveTo>
                  <a:cubicBezTo>
                    <a:pt x="0" y="7"/>
                    <a:pt x="13" y="21"/>
                    <a:pt x="19" y="21"/>
                  </a:cubicBezTo>
                  <a:cubicBezTo>
                    <a:pt x="22" y="21"/>
                    <a:pt x="26" y="19"/>
                    <a:pt x="26" y="15"/>
                  </a:cubicBezTo>
                  <a:cubicBezTo>
                    <a:pt x="15" y="11"/>
                    <a:pt x="14"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151"/>
            <p:cNvSpPr>
              <a:spLocks/>
            </p:cNvSpPr>
            <p:nvPr/>
          </p:nvSpPr>
          <p:spPr bwMode="auto">
            <a:xfrm>
              <a:off x="-300" y="-325"/>
              <a:ext cx="45" cy="34"/>
            </a:xfrm>
            <a:custGeom>
              <a:avLst/>
              <a:gdLst>
                <a:gd name="T0" fmla="*/ 15 w 19"/>
                <a:gd name="T1" fmla="*/ 0 h 14"/>
                <a:gd name="T2" fmla="*/ 0 w 19"/>
                <a:gd name="T3" fmla="*/ 14 h 14"/>
                <a:gd name="T4" fmla="*/ 2 w 19"/>
                <a:gd name="T5" fmla="*/ 14 h 14"/>
                <a:gd name="T6" fmla="*/ 11 w 19"/>
                <a:gd name="T7" fmla="*/ 14 h 14"/>
                <a:gd name="T8" fmla="*/ 19 w 19"/>
                <a:gd name="T9" fmla="*/ 7 h 14"/>
                <a:gd name="T10" fmla="*/ 15 w 19"/>
                <a:gd name="T11" fmla="*/ 0 h 14"/>
              </a:gdLst>
              <a:ahLst/>
              <a:cxnLst>
                <a:cxn ang="0">
                  <a:pos x="T0" y="T1"/>
                </a:cxn>
                <a:cxn ang="0">
                  <a:pos x="T2" y="T3"/>
                </a:cxn>
                <a:cxn ang="0">
                  <a:pos x="T4" y="T5"/>
                </a:cxn>
                <a:cxn ang="0">
                  <a:pos x="T6" y="T7"/>
                </a:cxn>
                <a:cxn ang="0">
                  <a:pos x="T8" y="T9"/>
                </a:cxn>
                <a:cxn ang="0">
                  <a:pos x="T10" y="T11"/>
                </a:cxn>
              </a:cxnLst>
              <a:rect l="0" t="0" r="r" b="b"/>
              <a:pathLst>
                <a:path w="19" h="14">
                  <a:moveTo>
                    <a:pt x="15" y="0"/>
                  </a:moveTo>
                  <a:cubicBezTo>
                    <a:pt x="7" y="2"/>
                    <a:pt x="2" y="5"/>
                    <a:pt x="0" y="14"/>
                  </a:cubicBezTo>
                  <a:cubicBezTo>
                    <a:pt x="1" y="14"/>
                    <a:pt x="2" y="14"/>
                    <a:pt x="2" y="14"/>
                  </a:cubicBezTo>
                  <a:cubicBezTo>
                    <a:pt x="5" y="14"/>
                    <a:pt x="6" y="14"/>
                    <a:pt x="11" y="14"/>
                  </a:cubicBezTo>
                  <a:cubicBezTo>
                    <a:pt x="14" y="14"/>
                    <a:pt x="19" y="14"/>
                    <a:pt x="19" y="7"/>
                  </a:cubicBezTo>
                  <a:cubicBezTo>
                    <a:pt x="19" y="4"/>
                    <a:pt x="16" y="2"/>
                    <a:pt x="1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152"/>
            <p:cNvSpPr>
              <a:spLocks/>
            </p:cNvSpPr>
            <p:nvPr/>
          </p:nvSpPr>
          <p:spPr bwMode="auto">
            <a:xfrm>
              <a:off x="-321" y="-620"/>
              <a:ext cx="231" cy="123"/>
            </a:xfrm>
            <a:custGeom>
              <a:avLst/>
              <a:gdLst>
                <a:gd name="T0" fmla="*/ 17 w 98"/>
                <a:gd name="T1" fmla="*/ 0 h 52"/>
                <a:gd name="T2" fmla="*/ 0 w 98"/>
                <a:gd name="T3" fmla="*/ 5 h 52"/>
                <a:gd name="T4" fmla="*/ 9 w 98"/>
                <a:gd name="T5" fmla="*/ 13 h 52"/>
                <a:gd name="T6" fmla="*/ 5 w 98"/>
                <a:gd name="T7" fmla="*/ 18 h 52"/>
                <a:gd name="T8" fmla="*/ 9 w 98"/>
                <a:gd name="T9" fmla="*/ 19 h 52"/>
                <a:gd name="T10" fmla="*/ 24 w 98"/>
                <a:gd name="T11" fmla="*/ 18 h 52"/>
                <a:gd name="T12" fmla="*/ 24 w 98"/>
                <a:gd name="T13" fmla="*/ 24 h 52"/>
                <a:gd name="T14" fmla="*/ 8 w 98"/>
                <a:gd name="T15" fmla="*/ 31 h 52"/>
                <a:gd name="T16" fmla="*/ 19 w 98"/>
                <a:gd name="T17" fmla="*/ 35 h 52"/>
                <a:gd name="T18" fmla="*/ 22 w 98"/>
                <a:gd name="T19" fmla="*/ 35 h 52"/>
                <a:gd name="T20" fmla="*/ 33 w 98"/>
                <a:gd name="T21" fmla="*/ 34 h 52"/>
                <a:gd name="T22" fmla="*/ 40 w 98"/>
                <a:gd name="T23" fmla="*/ 37 h 52"/>
                <a:gd name="T24" fmla="*/ 44 w 98"/>
                <a:gd name="T25" fmla="*/ 37 h 52"/>
                <a:gd name="T26" fmla="*/ 65 w 98"/>
                <a:gd name="T27" fmla="*/ 39 h 52"/>
                <a:gd name="T28" fmla="*/ 88 w 98"/>
                <a:gd name="T29" fmla="*/ 52 h 52"/>
                <a:gd name="T30" fmla="*/ 98 w 98"/>
                <a:gd name="T31" fmla="*/ 45 h 52"/>
                <a:gd name="T32" fmla="*/ 83 w 98"/>
                <a:gd name="T33" fmla="*/ 31 h 52"/>
                <a:gd name="T34" fmla="*/ 87 w 98"/>
                <a:gd name="T35" fmla="*/ 26 h 52"/>
                <a:gd name="T36" fmla="*/ 71 w 98"/>
                <a:gd name="T37" fmla="*/ 14 h 52"/>
                <a:gd name="T38" fmla="*/ 63 w 98"/>
                <a:gd name="T39" fmla="*/ 18 h 52"/>
                <a:gd name="T40" fmla="*/ 48 w 98"/>
                <a:gd name="T41" fmla="*/ 6 h 52"/>
                <a:gd name="T42" fmla="*/ 37 w 98"/>
                <a:gd name="T43" fmla="*/ 10 h 52"/>
                <a:gd name="T44" fmla="*/ 17 w 98"/>
                <a:gd name="T4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8" h="52">
                  <a:moveTo>
                    <a:pt x="17" y="0"/>
                  </a:moveTo>
                  <a:cubicBezTo>
                    <a:pt x="11" y="0"/>
                    <a:pt x="6" y="4"/>
                    <a:pt x="0" y="5"/>
                  </a:cubicBezTo>
                  <a:cubicBezTo>
                    <a:pt x="0" y="11"/>
                    <a:pt x="2" y="13"/>
                    <a:pt x="9" y="13"/>
                  </a:cubicBezTo>
                  <a:cubicBezTo>
                    <a:pt x="9" y="15"/>
                    <a:pt x="7" y="17"/>
                    <a:pt x="5" y="18"/>
                  </a:cubicBezTo>
                  <a:cubicBezTo>
                    <a:pt x="7" y="19"/>
                    <a:pt x="8" y="19"/>
                    <a:pt x="9" y="19"/>
                  </a:cubicBezTo>
                  <a:cubicBezTo>
                    <a:pt x="12" y="19"/>
                    <a:pt x="16" y="18"/>
                    <a:pt x="24" y="18"/>
                  </a:cubicBezTo>
                  <a:cubicBezTo>
                    <a:pt x="23" y="20"/>
                    <a:pt x="23" y="23"/>
                    <a:pt x="24" y="24"/>
                  </a:cubicBezTo>
                  <a:cubicBezTo>
                    <a:pt x="18" y="26"/>
                    <a:pt x="13" y="26"/>
                    <a:pt x="8" y="31"/>
                  </a:cubicBezTo>
                  <a:cubicBezTo>
                    <a:pt x="12" y="34"/>
                    <a:pt x="14" y="35"/>
                    <a:pt x="19" y="35"/>
                  </a:cubicBezTo>
                  <a:cubicBezTo>
                    <a:pt x="20" y="35"/>
                    <a:pt x="21" y="35"/>
                    <a:pt x="22" y="35"/>
                  </a:cubicBezTo>
                  <a:cubicBezTo>
                    <a:pt x="26" y="35"/>
                    <a:pt x="30" y="34"/>
                    <a:pt x="33" y="34"/>
                  </a:cubicBezTo>
                  <a:cubicBezTo>
                    <a:pt x="36" y="34"/>
                    <a:pt x="38" y="35"/>
                    <a:pt x="40" y="37"/>
                  </a:cubicBezTo>
                  <a:cubicBezTo>
                    <a:pt x="41" y="37"/>
                    <a:pt x="42" y="37"/>
                    <a:pt x="44" y="37"/>
                  </a:cubicBezTo>
                  <a:cubicBezTo>
                    <a:pt x="51" y="37"/>
                    <a:pt x="56" y="39"/>
                    <a:pt x="65" y="39"/>
                  </a:cubicBezTo>
                  <a:cubicBezTo>
                    <a:pt x="77" y="39"/>
                    <a:pt x="76" y="52"/>
                    <a:pt x="88" y="52"/>
                  </a:cubicBezTo>
                  <a:cubicBezTo>
                    <a:pt x="92" y="52"/>
                    <a:pt x="98" y="51"/>
                    <a:pt x="98" y="45"/>
                  </a:cubicBezTo>
                  <a:cubicBezTo>
                    <a:pt x="98" y="40"/>
                    <a:pt x="87" y="35"/>
                    <a:pt x="83" y="31"/>
                  </a:cubicBezTo>
                  <a:cubicBezTo>
                    <a:pt x="84" y="30"/>
                    <a:pt x="86" y="27"/>
                    <a:pt x="87" y="26"/>
                  </a:cubicBezTo>
                  <a:cubicBezTo>
                    <a:pt x="85" y="23"/>
                    <a:pt x="79" y="14"/>
                    <a:pt x="71" y="14"/>
                  </a:cubicBezTo>
                  <a:cubicBezTo>
                    <a:pt x="68" y="14"/>
                    <a:pt x="67" y="18"/>
                    <a:pt x="63" y="18"/>
                  </a:cubicBezTo>
                  <a:cubicBezTo>
                    <a:pt x="58" y="18"/>
                    <a:pt x="58" y="6"/>
                    <a:pt x="48" y="6"/>
                  </a:cubicBezTo>
                  <a:cubicBezTo>
                    <a:pt x="43" y="6"/>
                    <a:pt x="41" y="10"/>
                    <a:pt x="37" y="10"/>
                  </a:cubicBezTo>
                  <a:cubicBezTo>
                    <a:pt x="31" y="10"/>
                    <a:pt x="28" y="0"/>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153"/>
            <p:cNvSpPr>
              <a:spLocks/>
            </p:cNvSpPr>
            <p:nvPr/>
          </p:nvSpPr>
          <p:spPr bwMode="auto">
            <a:xfrm>
              <a:off x="-229" y="-514"/>
              <a:ext cx="61" cy="19"/>
            </a:xfrm>
            <a:custGeom>
              <a:avLst/>
              <a:gdLst>
                <a:gd name="T0" fmla="*/ 14 w 26"/>
                <a:gd name="T1" fmla="*/ 0 h 8"/>
                <a:gd name="T2" fmla="*/ 9 w 26"/>
                <a:gd name="T3" fmla="*/ 8 h 8"/>
                <a:gd name="T4" fmla="*/ 26 w 26"/>
                <a:gd name="T5" fmla="*/ 5 h 8"/>
                <a:gd name="T6" fmla="*/ 14 w 26"/>
                <a:gd name="T7" fmla="*/ 0 h 8"/>
              </a:gdLst>
              <a:ahLst/>
              <a:cxnLst>
                <a:cxn ang="0">
                  <a:pos x="T0" y="T1"/>
                </a:cxn>
                <a:cxn ang="0">
                  <a:pos x="T2" y="T3"/>
                </a:cxn>
                <a:cxn ang="0">
                  <a:pos x="T4" y="T5"/>
                </a:cxn>
                <a:cxn ang="0">
                  <a:pos x="T6" y="T7"/>
                </a:cxn>
              </a:cxnLst>
              <a:rect l="0" t="0" r="r" b="b"/>
              <a:pathLst>
                <a:path w="26" h="8">
                  <a:moveTo>
                    <a:pt x="14" y="0"/>
                  </a:moveTo>
                  <a:cubicBezTo>
                    <a:pt x="12" y="0"/>
                    <a:pt x="0" y="8"/>
                    <a:pt x="9" y="8"/>
                  </a:cubicBezTo>
                  <a:cubicBezTo>
                    <a:pt x="17" y="8"/>
                    <a:pt x="23" y="8"/>
                    <a:pt x="26" y="5"/>
                  </a:cubicBezTo>
                  <a:cubicBezTo>
                    <a:pt x="21" y="3"/>
                    <a:pt x="20" y="0"/>
                    <a:pt x="1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154"/>
            <p:cNvSpPr>
              <a:spLocks/>
            </p:cNvSpPr>
            <p:nvPr/>
          </p:nvSpPr>
          <p:spPr bwMode="auto">
            <a:xfrm>
              <a:off x="-2" y="-440"/>
              <a:ext cx="610" cy="189"/>
            </a:xfrm>
            <a:custGeom>
              <a:avLst/>
              <a:gdLst>
                <a:gd name="T0" fmla="*/ 16 w 258"/>
                <a:gd name="T1" fmla="*/ 0 h 80"/>
                <a:gd name="T2" fmla="*/ 0 w 258"/>
                <a:gd name="T3" fmla="*/ 8 h 80"/>
                <a:gd name="T4" fmla="*/ 38 w 258"/>
                <a:gd name="T5" fmla="*/ 26 h 80"/>
                <a:gd name="T6" fmla="*/ 48 w 258"/>
                <a:gd name="T7" fmla="*/ 21 h 80"/>
                <a:gd name="T8" fmla="*/ 69 w 258"/>
                <a:gd name="T9" fmla="*/ 48 h 80"/>
                <a:gd name="T10" fmla="*/ 63 w 258"/>
                <a:gd name="T11" fmla="*/ 56 h 80"/>
                <a:gd name="T12" fmla="*/ 101 w 258"/>
                <a:gd name="T13" fmla="*/ 80 h 80"/>
                <a:gd name="T14" fmla="*/ 116 w 258"/>
                <a:gd name="T15" fmla="*/ 71 h 80"/>
                <a:gd name="T16" fmla="*/ 122 w 258"/>
                <a:gd name="T17" fmla="*/ 71 h 80"/>
                <a:gd name="T18" fmla="*/ 139 w 258"/>
                <a:gd name="T19" fmla="*/ 80 h 80"/>
                <a:gd name="T20" fmla="*/ 149 w 258"/>
                <a:gd name="T21" fmla="*/ 79 h 80"/>
                <a:gd name="T22" fmla="*/ 191 w 258"/>
                <a:gd name="T23" fmla="*/ 79 h 80"/>
                <a:gd name="T24" fmla="*/ 204 w 258"/>
                <a:gd name="T25" fmla="*/ 72 h 80"/>
                <a:gd name="T26" fmla="*/ 215 w 258"/>
                <a:gd name="T27" fmla="*/ 80 h 80"/>
                <a:gd name="T28" fmla="*/ 258 w 258"/>
                <a:gd name="T29" fmla="*/ 62 h 80"/>
                <a:gd name="T30" fmla="*/ 256 w 258"/>
                <a:gd name="T31" fmla="*/ 62 h 80"/>
                <a:gd name="T32" fmla="*/ 252 w 258"/>
                <a:gd name="T33" fmla="*/ 61 h 80"/>
                <a:gd name="T34" fmla="*/ 254 w 258"/>
                <a:gd name="T35" fmla="*/ 56 h 80"/>
                <a:gd name="T36" fmla="*/ 258 w 258"/>
                <a:gd name="T37" fmla="*/ 55 h 80"/>
                <a:gd name="T38" fmla="*/ 216 w 258"/>
                <a:gd name="T39" fmla="*/ 41 h 80"/>
                <a:gd name="T40" fmla="*/ 150 w 258"/>
                <a:gd name="T41" fmla="*/ 54 h 80"/>
                <a:gd name="T42" fmla="*/ 114 w 258"/>
                <a:gd name="T43" fmla="*/ 48 h 80"/>
                <a:gd name="T44" fmla="*/ 109 w 258"/>
                <a:gd name="T45" fmla="*/ 50 h 80"/>
                <a:gd name="T46" fmla="*/ 105 w 258"/>
                <a:gd name="T47" fmla="*/ 45 h 80"/>
                <a:gd name="T48" fmla="*/ 109 w 258"/>
                <a:gd name="T49" fmla="*/ 42 h 80"/>
                <a:gd name="T50" fmla="*/ 85 w 258"/>
                <a:gd name="T51" fmla="*/ 30 h 80"/>
                <a:gd name="T52" fmla="*/ 106 w 258"/>
                <a:gd name="T53" fmla="*/ 30 h 80"/>
                <a:gd name="T54" fmla="*/ 82 w 258"/>
                <a:gd name="T55" fmla="*/ 14 h 80"/>
                <a:gd name="T56" fmla="*/ 72 w 258"/>
                <a:gd name="T57" fmla="*/ 14 h 80"/>
                <a:gd name="T58" fmla="*/ 62 w 258"/>
                <a:gd name="T59" fmla="*/ 18 h 80"/>
                <a:gd name="T60" fmla="*/ 16 w 258"/>
                <a:gd name="T61"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8" h="80">
                  <a:moveTo>
                    <a:pt x="16" y="0"/>
                  </a:moveTo>
                  <a:cubicBezTo>
                    <a:pt x="9" y="0"/>
                    <a:pt x="0" y="0"/>
                    <a:pt x="0" y="8"/>
                  </a:cubicBezTo>
                  <a:cubicBezTo>
                    <a:pt x="0" y="13"/>
                    <a:pt x="32" y="26"/>
                    <a:pt x="38" y="26"/>
                  </a:cubicBezTo>
                  <a:cubicBezTo>
                    <a:pt x="42" y="26"/>
                    <a:pt x="45" y="24"/>
                    <a:pt x="48" y="21"/>
                  </a:cubicBezTo>
                  <a:cubicBezTo>
                    <a:pt x="57" y="30"/>
                    <a:pt x="60" y="39"/>
                    <a:pt x="69" y="48"/>
                  </a:cubicBezTo>
                  <a:cubicBezTo>
                    <a:pt x="67" y="49"/>
                    <a:pt x="63" y="53"/>
                    <a:pt x="63" y="56"/>
                  </a:cubicBezTo>
                  <a:cubicBezTo>
                    <a:pt x="63" y="67"/>
                    <a:pt x="89" y="80"/>
                    <a:pt x="101" y="80"/>
                  </a:cubicBezTo>
                  <a:cubicBezTo>
                    <a:pt x="106" y="80"/>
                    <a:pt x="114" y="74"/>
                    <a:pt x="116" y="71"/>
                  </a:cubicBezTo>
                  <a:cubicBezTo>
                    <a:pt x="122" y="71"/>
                    <a:pt x="122" y="71"/>
                    <a:pt x="122" y="71"/>
                  </a:cubicBezTo>
                  <a:cubicBezTo>
                    <a:pt x="121" y="78"/>
                    <a:pt x="130" y="80"/>
                    <a:pt x="139" y="80"/>
                  </a:cubicBezTo>
                  <a:cubicBezTo>
                    <a:pt x="142" y="80"/>
                    <a:pt x="146" y="80"/>
                    <a:pt x="149" y="79"/>
                  </a:cubicBezTo>
                  <a:cubicBezTo>
                    <a:pt x="191" y="79"/>
                    <a:pt x="191" y="79"/>
                    <a:pt x="191" y="79"/>
                  </a:cubicBezTo>
                  <a:cubicBezTo>
                    <a:pt x="196" y="76"/>
                    <a:pt x="197" y="73"/>
                    <a:pt x="204" y="72"/>
                  </a:cubicBezTo>
                  <a:cubicBezTo>
                    <a:pt x="205" y="76"/>
                    <a:pt x="208" y="80"/>
                    <a:pt x="215" y="80"/>
                  </a:cubicBezTo>
                  <a:cubicBezTo>
                    <a:pt x="233" y="80"/>
                    <a:pt x="257" y="80"/>
                    <a:pt x="258" y="62"/>
                  </a:cubicBezTo>
                  <a:cubicBezTo>
                    <a:pt x="258" y="62"/>
                    <a:pt x="258" y="62"/>
                    <a:pt x="256" y="62"/>
                  </a:cubicBezTo>
                  <a:cubicBezTo>
                    <a:pt x="255" y="62"/>
                    <a:pt x="253" y="62"/>
                    <a:pt x="252" y="61"/>
                  </a:cubicBezTo>
                  <a:cubicBezTo>
                    <a:pt x="252" y="59"/>
                    <a:pt x="253" y="58"/>
                    <a:pt x="254" y="56"/>
                  </a:cubicBezTo>
                  <a:cubicBezTo>
                    <a:pt x="256" y="56"/>
                    <a:pt x="258" y="56"/>
                    <a:pt x="258" y="55"/>
                  </a:cubicBezTo>
                  <a:cubicBezTo>
                    <a:pt x="251" y="42"/>
                    <a:pt x="237" y="41"/>
                    <a:pt x="216" y="41"/>
                  </a:cubicBezTo>
                  <a:cubicBezTo>
                    <a:pt x="189" y="41"/>
                    <a:pt x="179" y="54"/>
                    <a:pt x="150" y="54"/>
                  </a:cubicBezTo>
                  <a:cubicBezTo>
                    <a:pt x="137" y="54"/>
                    <a:pt x="126" y="51"/>
                    <a:pt x="114" y="48"/>
                  </a:cubicBezTo>
                  <a:cubicBezTo>
                    <a:pt x="113" y="48"/>
                    <a:pt x="110" y="50"/>
                    <a:pt x="109" y="50"/>
                  </a:cubicBezTo>
                  <a:cubicBezTo>
                    <a:pt x="107" y="50"/>
                    <a:pt x="105" y="48"/>
                    <a:pt x="105" y="45"/>
                  </a:cubicBezTo>
                  <a:cubicBezTo>
                    <a:pt x="105" y="43"/>
                    <a:pt x="108" y="43"/>
                    <a:pt x="109" y="42"/>
                  </a:cubicBezTo>
                  <a:cubicBezTo>
                    <a:pt x="102" y="36"/>
                    <a:pt x="88" y="44"/>
                    <a:pt x="85" y="30"/>
                  </a:cubicBezTo>
                  <a:cubicBezTo>
                    <a:pt x="106" y="30"/>
                    <a:pt x="106" y="30"/>
                    <a:pt x="106" y="30"/>
                  </a:cubicBezTo>
                  <a:cubicBezTo>
                    <a:pt x="102" y="23"/>
                    <a:pt x="77" y="26"/>
                    <a:pt x="82" y="14"/>
                  </a:cubicBezTo>
                  <a:cubicBezTo>
                    <a:pt x="82" y="14"/>
                    <a:pt x="76" y="14"/>
                    <a:pt x="72" y="14"/>
                  </a:cubicBezTo>
                  <a:cubicBezTo>
                    <a:pt x="70" y="17"/>
                    <a:pt x="67" y="18"/>
                    <a:pt x="62" y="18"/>
                  </a:cubicBezTo>
                  <a:cubicBezTo>
                    <a:pt x="44" y="18"/>
                    <a:pt x="39" y="0"/>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Freeform 155"/>
            <p:cNvSpPr>
              <a:spLocks/>
            </p:cNvSpPr>
            <p:nvPr/>
          </p:nvSpPr>
          <p:spPr bwMode="auto">
            <a:xfrm>
              <a:off x="5" y="-339"/>
              <a:ext cx="106" cy="83"/>
            </a:xfrm>
            <a:custGeom>
              <a:avLst/>
              <a:gdLst>
                <a:gd name="T0" fmla="*/ 23 w 45"/>
                <a:gd name="T1" fmla="*/ 0 h 35"/>
                <a:gd name="T2" fmla="*/ 7 w 45"/>
                <a:gd name="T3" fmla="*/ 12 h 35"/>
                <a:gd name="T4" fmla="*/ 0 w 45"/>
                <a:gd name="T5" fmla="*/ 20 h 35"/>
                <a:gd name="T6" fmla="*/ 35 w 45"/>
                <a:gd name="T7" fmla="*/ 35 h 35"/>
                <a:gd name="T8" fmla="*/ 45 w 45"/>
                <a:gd name="T9" fmla="*/ 18 h 35"/>
                <a:gd name="T10" fmla="*/ 23 w 45"/>
                <a:gd name="T11" fmla="*/ 0 h 35"/>
              </a:gdLst>
              <a:ahLst/>
              <a:cxnLst>
                <a:cxn ang="0">
                  <a:pos x="T0" y="T1"/>
                </a:cxn>
                <a:cxn ang="0">
                  <a:pos x="T2" y="T3"/>
                </a:cxn>
                <a:cxn ang="0">
                  <a:pos x="T4" y="T5"/>
                </a:cxn>
                <a:cxn ang="0">
                  <a:pos x="T6" y="T7"/>
                </a:cxn>
                <a:cxn ang="0">
                  <a:pos x="T8" y="T9"/>
                </a:cxn>
                <a:cxn ang="0">
                  <a:pos x="T10" y="T11"/>
                </a:cxn>
              </a:cxnLst>
              <a:rect l="0" t="0" r="r" b="b"/>
              <a:pathLst>
                <a:path w="45" h="35">
                  <a:moveTo>
                    <a:pt x="23" y="0"/>
                  </a:moveTo>
                  <a:cubicBezTo>
                    <a:pt x="11" y="0"/>
                    <a:pt x="13" y="12"/>
                    <a:pt x="7" y="12"/>
                  </a:cubicBezTo>
                  <a:cubicBezTo>
                    <a:pt x="6" y="12"/>
                    <a:pt x="0" y="15"/>
                    <a:pt x="0" y="20"/>
                  </a:cubicBezTo>
                  <a:cubicBezTo>
                    <a:pt x="0" y="20"/>
                    <a:pt x="31" y="35"/>
                    <a:pt x="35" y="35"/>
                  </a:cubicBezTo>
                  <a:cubicBezTo>
                    <a:pt x="42" y="35"/>
                    <a:pt x="45" y="27"/>
                    <a:pt x="45" y="18"/>
                  </a:cubicBezTo>
                  <a:cubicBezTo>
                    <a:pt x="45" y="11"/>
                    <a:pt x="33" y="0"/>
                    <a:pt x="2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156"/>
            <p:cNvSpPr>
              <a:spLocks/>
            </p:cNvSpPr>
            <p:nvPr/>
          </p:nvSpPr>
          <p:spPr bwMode="auto">
            <a:xfrm>
              <a:off x="19" y="-495"/>
              <a:ext cx="97" cy="29"/>
            </a:xfrm>
            <a:custGeom>
              <a:avLst/>
              <a:gdLst>
                <a:gd name="T0" fmla="*/ 41 w 41"/>
                <a:gd name="T1" fmla="*/ 0 h 12"/>
                <a:gd name="T2" fmla="*/ 38 w 41"/>
                <a:gd name="T3" fmla="*/ 1 h 12"/>
                <a:gd name="T4" fmla="*/ 34 w 41"/>
                <a:gd name="T5" fmla="*/ 0 h 12"/>
                <a:gd name="T6" fmla="*/ 0 w 41"/>
                <a:gd name="T7" fmla="*/ 7 h 12"/>
                <a:gd name="T8" fmla="*/ 33 w 41"/>
                <a:gd name="T9" fmla="*/ 12 h 12"/>
                <a:gd name="T10" fmla="*/ 41 w 41"/>
                <a:gd name="T11" fmla="*/ 7 h 12"/>
                <a:gd name="T12" fmla="*/ 41 w 41"/>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1" h="12">
                  <a:moveTo>
                    <a:pt x="41" y="0"/>
                  </a:moveTo>
                  <a:cubicBezTo>
                    <a:pt x="39" y="1"/>
                    <a:pt x="38" y="1"/>
                    <a:pt x="38" y="1"/>
                  </a:cubicBezTo>
                  <a:cubicBezTo>
                    <a:pt x="37" y="1"/>
                    <a:pt x="38" y="0"/>
                    <a:pt x="34" y="0"/>
                  </a:cubicBezTo>
                  <a:cubicBezTo>
                    <a:pt x="24" y="0"/>
                    <a:pt x="5" y="1"/>
                    <a:pt x="0" y="7"/>
                  </a:cubicBezTo>
                  <a:cubicBezTo>
                    <a:pt x="0" y="7"/>
                    <a:pt x="30" y="12"/>
                    <a:pt x="33" y="12"/>
                  </a:cubicBezTo>
                  <a:cubicBezTo>
                    <a:pt x="38" y="12"/>
                    <a:pt x="41" y="10"/>
                    <a:pt x="41" y="7"/>
                  </a:cubicBezTo>
                  <a:cubicBezTo>
                    <a:pt x="41" y="6"/>
                    <a:pt x="41" y="4"/>
                    <a:pt x="4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157"/>
            <p:cNvSpPr>
              <a:spLocks/>
            </p:cNvSpPr>
            <p:nvPr/>
          </p:nvSpPr>
          <p:spPr bwMode="auto">
            <a:xfrm>
              <a:off x="-57" y="-587"/>
              <a:ext cx="116" cy="87"/>
            </a:xfrm>
            <a:custGeom>
              <a:avLst/>
              <a:gdLst>
                <a:gd name="T0" fmla="*/ 12 w 49"/>
                <a:gd name="T1" fmla="*/ 0 h 37"/>
                <a:gd name="T2" fmla="*/ 0 w 49"/>
                <a:gd name="T3" fmla="*/ 8 h 37"/>
                <a:gd name="T4" fmla="*/ 17 w 49"/>
                <a:gd name="T5" fmla="*/ 28 h 37"/>
                <a:gd name="T6" fmla="*/ 12 w 49"/>
                <a:gd name="T7" fmla="*/ 33 h 37"/>
                <a:gd name="T8" fmla="*/ 22 w 49"/>
                <a:gd name="T9" fmla="*/ 37 h 37"/>
                <a:gd name="T10" fmla="*/ 49 w 49"/>
                <a:gd name="T11" fmla="*/ 33 h 37"/>
                <a:gd name="T12" fmla="*/ 49 w 49"/>
                <a:gd name="T13" fmla="*/ 20 h 37"/>
                <a:gd name="T14" fmla="*/ 31 w 49"/>
                <a:gd name="T15" fmla="*/ 8 h 37"/>
                <a:gd name="T16" fmla="*/ 12 w 49"/>
                <a:gd name="T1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37">
                  <a:moveTo>
                    <a:pt x="12" y="0"/>
                  </a:moveTo>
                  <a:cubicBezTo>
                    <a:pt x="7" y="0"/>
                    <a:pt x="0" y="2"/>
                    <a:pt x="0" y="8"/>
                  </a:cubicBezTo>
                  <a:cubicBezTo>
                    <a:pt x="0" y="18"/>
                    <a:pt x="11" y="21"/>
                    <a:pt x="17" y="28"/>
                  </a:cubicBezTo>
                  <a:cubicBezTo>
                    <a:pt x="16" y="28"/>
                    <a:pt x="12" y="30"/>
                    <a:pt x="12" y="33"/>
                  </a:cubicBezTo>
                  <a:cubicBezTo>
                    <a:pt x="12" y="36"/>
                    <a:pt x="16" y="37"/>
                    <a:pt x="22" y="37"/>
                  </a:cubicBezTo>
                  <a:cubicBezTo>
                    <a:pt x="29" y="37"/>
                    <a:pt x="39" y="35"/>
                    <a:pt x="49" y="33"/>
                  </a:cubicBezTo>
                  <a:cubicBezTo>
                    <a:pt x="48" y="27"/>
                    <a:pt x="49" y="23"/>
                    <a:pt x="49" y="20"/>
                  </a:cubicBezTo>
                  <a:cubicBezTo>
                    <a:pt x="49" y="9"/>
                    <a:pt x="31" y="20"/>
                    <a:pt x="31" y="8"/>
                  </a:cubicBezTo>
                  <a:cubicBezTo>
                    <a:pt x="25" y="8"/>
                    <a:pt x="14" y="4"/>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158"/>
            <p:cNvSpPr>
              <a:spLocks/>
            </p:cNvSpPr>
            <p:nvPr/>
          </p:nvSpPr>
          <p:spPr bwMode="auto">
            <a:xfrm>
              <a:off x="-99" y="-672"/>
              <a:ext cx="42" cy="26"/>
            </a:xfrm>
            <a:custGeom>
              <a:avLst/>
              <a:gdLst>
                <a:gd name="T0" fmla="*/ 7 w 18"/>
                <a:gd name="T1" fmla="*/ 0 h 11"/>
                <a:gd name="T2" fmla="*/ 0 w 18"/>
                <a:gd name="T3" fmla="*/ 0 h 11"/>
                <a:gd name="T4" fmla="*/ 9 w 18"/>
                <a:gd name="T5" fmla="*/ 11 h 11"/>
                <a:gd name="T6" fmla="*/ 18 w 18"/>
                <a:gd name="T7" fmla="*/ 11 h 11"/>
                <a:gd name="T8" fmla="*/ 18 w 18"/>
                <a:gd name="T9" fmla="*/ 0 h 11"/>
                <a:gd name="T10" fmla="*/ 7 w 18"/>
                <a:gd name="T11" fmla="*/ 0 h 11"/>
              </a:gdLst>
              <a:ahLst/>
              <a:cxnLst>
                <a:cxn ang="0">
                  <a:pos x="T0" y="T1"/>
                </a:cxn>
                <a:cxn ang="0">
                  <a:pos x="T2" y="T3"/>
                </a:cxn>
                <a:cxn ang="0">
                  <a:pos x="T4" y="T5"/>
                </a:cxn>
                <a:cxn ang="0">
                  <a:pos x="T6" y="T7"/>
                </a:cxn>
                <a:cxn ang="0">
                  <a:pos x="T8" y="T9"/>
                </a:cxn>
                <a:cxn ang="0">
                  <a:pos x="T10" y="T11"/>
                </a:cxn>
              </a:cxnLst>
              <a:rect l="0" t="0" r="r" b="b"/>
              <a:pathLst>
                <a:path w="18" h="11">
                  <a:moveTo>
                    <a:pt x="7" y="0"/>
                  </a:moveTo>
                  <a:cubicBezTo>
                    <a:pt x="4" y="0"/>
                    <a:pt x="2" y="0"/>
                    <a:pt x="0" y="0"/>
                  </a:cubicBezTo>
                  <a:cubicBezTo>
                    <a:pt x="0" y="7"/>
                    <a:pt x="6" y="8"/>
                    <a:pt x="9" y="11"/>
                  </a:cubicBezTo>
                  <a:cubicBezTo>
                    <a:pt x="18" y="11"/>
                    <a:pt x="18" y="11"/>
                    <a:pt x="18" y="11"/>
                  </a:cubicBezTo>
                  <a:cubicBezTo>
                    <a:pt x="18" y="0"/>
                    <a:pt x="18" y="0"/>
                    <a:pt x="18" y="0"/>
                  </a:cubicBezTo>
                  <a:cubicBezTo>
                    <a:pt x="16" y="0"/>
                    <a:pt x="11"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159"/>
            <p:cNvSpPr>
              <a:spLocks/>
            </p:cNvSpPr>
            <p:nvPr/>
          </p:nvSpPr>
          <p:spPr bwMode="auto">
            <a:xfrm>
              <a:off x="24" y="-783"/>
              <a:ext cx="390" cy="262"/>
            </a:xfrm>
            <a:custGeom>
              <a:avLst/>
              <a:gdLst>
                <a:gd name="T0" fmla="*/ 29 w 165"/>
                <a:gd name="T1" fmla="*/ 0 h 111"/>
                <a:gd name="T2" fmla="*/ 45 w 165"/>
                <a:gd name="T3" fmla="*/ 11 h 111"/>
                <a:gd name="T4" fmla="*/ 36 w 165"/>
                <a:gd name="T5" fmla="*/ 11 h 111"/>
                <a:gd name="T6" fmla="*/ 31 w 165"/>
                <a:gd name="T7" fmla="*/ 11 h 111"/>
                <a:gd name="T8" fmla="*/ 16 w 165"/>
                <a:gd name="T9" fmla="*/ 16 h 111"/>
                <a:gd name="T10" fmla="*/ 23 w 165"/>
                <a:gd name="T11" fmla="*/ 25 h 111"/>
                <a:gd name="T12" fmla="*/ 32 w 165"/>
                <a:gd name="T13" fmla="*/ 23 h 111"/>
                <a:gd name="T14" fmla="*/ 38 w 165"/>
                <a:gd name="T15" fmla="*/ 25 h 111"/>
                <a:gd name="T16" fmla="*/ 32 w 165"/>
                <a:gd name="T17" fmla="*/ 30 h 111"/>
                <a:gd name="T18" fmla="*/ 18 w 165"/>
                <a:gd name="T19" fmla="*/ 26 h 111"/>
                <a:gd name="T20" fmla="*/ 15 w 165"/>
                <a:gd name="T21" fmla="*/ 26 h 111"/>
                <a:gd name="T22" fmla="*/ 6 w 165"/>
                <a:gd name="T23" fmla="*/ 31 h 111"/>
                <a:gd name="T24" fmla="*/ 29 w 165"/>
                <a:gd name="T25" fmla="*/ 43 h 111"/>
                <a:gd name="T26" fmla="*/ 24 w 165"/>
                <a:gd name="T27" fmla="*/ 47 h 111"/>
                <a:gd name="T28" fmla="*/ 8 w 165"/>
                <a:gd name="T29" fmla="*/ 42 h 111"/>
                <a:gd name="T30" fmla="*/ 0 w 165"/>
                <a:gd name="T31" fmla="*/ 42 h 111"/>
                <a:gd name="T32" fmla="*/ 31 w 165"/>
                <a:gd name="T33" fmla="*/ 59 h 111"/>
                <a:gd name="T34" fmla="*/ 19 w 165"/>
                <a:gd name="T35" fmla="*/ 66 h 111"/>
                <a:gd name="T36" fmla="*/ 23 w 165"/>
                <a:gd name="T37" fmla="*/ 71 h 111"/>
                <a:gd name="T38" fmla="*/ 34 w 165"/>
                <a:gd name="T39" fmla="*/ 67 h 111"/>
                <a:gd name="T40" fmla="*/ 42 w 165"/>
                <a:gd name="T41" fmla="*/ 74 h 111"/>
                <a:gd name="T42" fmla="*/ 57 w 165"/>
                <a:gd name="T43" fmla="*/ 69 h 111"/>
                <a:gd name="T44" fmla="*/ 79 w 165"/>
                <a:gd name="T45" fmla="*/ 74 h 111"/>
                <a:gd name="T46" fmla="*/ 39 w 165"/>
                <a:gd name="T47" fmla="*/ 84 h 111"/>
                <a:gd name="T48" fmla="*/ 63 w 165"/>
                <a:gd name="T49" fmla="*/ 97 h 111"/>
                <a:gd name="T50" fmla="*/ 56 w 165"/>
                <a:gd name="T51" fmla="*/ 101 h 111"/>
                <a:gd name="T52" fmla="*/ 77 w 165"/>
                <a:gd name="T53" fmla="*/ 111 h 111"/>
                <a:gd name="T54" fmla="*/ 90 w 165"/>
                <a:gd name="T55" fmla="*/ 99 h 111"/>
                <a:gd name="T56" fmla="*/ 108 w 165"/>
                <a:gd name="T57" fmla="*/ 108 h 111"/>
                <a:gd name="T58" fmla="*/ 109 w 165"/>
                <a:gd name="T59" fmla="*/ 108 h 111"/>
                <a:gd name="T60" fmla="*/ 109 w 165"/>
                <a:gd name="T61" fmla="*/ 101 h 111"/>
                <a:gd name="T62" fmla="*/ 118 w 165"/>
                <a:gd name="T63" fmla="*/ 101 h 111"/>
                <a:gd name="T64" fmla="*/ 111 w 165"/>
                <a:gd name="T65" fmla="*/ 91 h 111"/>
                <a:gd name="T66" fmla="*/ 118 w 165"/>
                <a:gd name="T67" fmla="*/ 83 h 111"/>
                <a:gd name="T68" fmla="*/ 126 w 165"/>
                <a:gd name="T69" fmla="*/ 93 h 111"/>
                <a:gd name="T70" fmla="*/ 151 w 165"/>
                <a:gd name="T71" fmla="*/ 76 h 111"/>
                <a:gd name="T72" fmla="*/ 163 w 165"/>
                <a:gd name="T73" fmla="*/ 74 h 111"/>
                <a:gd name="T74" fmla="*/ 164 w 165"/>
                <a:gd name="T75" fmla="*/ 66 h 111"/>
                <a:gd name="T76" fmla="*/ 138 w 165"/>
                <a:gd name="T77" fmla="*/ 59 h 111"/>
                <a:gd name="T78" fmla="*/ 131 w 165"/>
                <a:gd name="T79" fmla="*/ 61 h 111"/>
                <a:gd name="T80" fmla="*/ 129 w 165"/>
                <a:gd name="T81" fmla="*/ 59 h 111"/>
                <a:gd name="T82" fmla="*/ 132 w 165"/>
                <a:gd name="T83" fmla="*/ 51 h 111"/>
                <a:gd name="T84" fmla="*/ 126 w 165"/>
                <a:gd name="T85" fmla="*/ 43 h 111"/>
                <a:gd name="T86" fmla="*/ 119 w 165"/>
                <a:gd name="T87" fmla="*/ 34 h 111"/>
                <a:gd name="T88" fmla="*/ 114 w 165"/>
                <a:gd name="T89" fmla="*/ 34 h 111"/>
                <a:gd name="T90" fmla="*/ 117 w 165"/>
                <a:gd name="T91" fmla="*/ 38 h 111"/>
                <a:gd name="T92" fmla="*/ 117 w 165"/>
                <a:gd name="T93" fmla="*/ 45 h 111"/>
                <a:gd name="T94" fmla="*/ 110 w 165"/>
                <a:gd name="T95" fmla="*/ 45 h 111"/>
                <a:gd name="T96" fmla="*/ 101 w 165"/>
                <a:gd name="T97" fmla="*/ 30 h 111"/>
                <a:gd name="T98" fmla="*/ 95 w 165"/>
                <a:gd name="T99" fmla="*/ 29 h 111"/>
                <a:gd name="T100" fmla="*/ 90 w 165"/>
                <a:gd name="T101" fmla="*/ 29 h 111"/>
                <a:gd name="T102" fmla="*/ 85 w 165"/>
                <a:gd name="T103" fmla="*/ 30 h 111"/>
                <a:gd name="T104" fmla="*/ 80 w 165"/>
                <a:gd name="T105" fmla="*/ 29 h 111"/>
                <a:gd name="T106" fmla="*/ 63 w 165"/>
                <a:gd name="T107" fmla="*/ 6 h 111"/>
                <a:gd name="T108" fmla="*/ 29 w 165"/>
                <a:gd name="T109"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5" h="111">
                  <a:moveTo>
                    <a:pt x="29" y="0"/>
                  </a:moveTo>
                  <a:cubicBezTo>
                    <a:pt x="30" y="8"/>
                    <a:pt x="39" y="8"/>
                    <a:pt x="45" y="11"/>
                  </a:cubicBezTo>
                  <a:cubicBezTo>
                    <a:pt x="36" y="11"/>
                    <a:pt x="36" y="11"/>
                    <a:pt x="36" y="11"/>
                  </a:cubicBezTo>
                  <a:cubicBezTo>
                    <a:pt x="34" y="11"/>
                    <a:pt x="32" y="11"/>
                    <a:pt x="31" y="11"/>
                  </a:cubicBezTo>
                  <a:cubicBezTo>
                    <a:pt x="25" y="11"/>
                    <a:pt x="21" y="13"/>
                    <a:pt x="16" y="16"/>
                  </a:cubicBezTo>
                  <a:cubicBezTo>
                    <a:pt x="16" y="17"/>
                    <a:pt x="21" y="25"/>
                    <a:pt x="23" y="25"/>
                  </a:cubicBezTo>
                  <a:cubicBezTo>
                    <a:pt x="25" y="25"/>
                    <a:pt x="29" y="23"/>
                    <a:pt x="32" y="23"/>
                  </a:cubicBezTo>
                  <a:cubicBezTo>
                    <a:pt x="34" y="23"/>
                    <a:pt x="36" y="24"/>
                    <a:pt x="38" y="25"/>
                  </a:cubicBezTo>
                  <a:cubicBezTo>
                    <a:pt x="36" y="26"/>
                    <a:pt x="35" y="30"/>
                    <a:pt x="32" y="30"/>
                  </a:cubicBezTo>
                  <a:cubicBezTo>
                    <a:pt x="28" y="30"/>
                    <a:pt x="25" y="26"/>
                    <a:pt x="18" y="26"/>
                  </a:cubicBezTo>
                  <a:cubicBezTo>
                    <a:pt x="17" y="26"/>
                    <a:pt x="16" y="26"/>
                    <a:pt x="15" y="26"/>
                  </a:cubicBezTo>
                  <a:cubicBezTo>
                    <a:pt x="11" y="26"/>
                    <a:pt x="6" y="27"/>
                    <a:pt x="6" y="31"/>
                  </a:cubicBezTo>
                  <a:cubicBezTo>
                    <a:pt x="6" y="37"/>
                    <a:pt x="22" y="41"/>
                    <a:pt x="29" y="43"/>
                  </a:cubicBezTo>
                  <a:cubicBezTo>
                    <a:pt x="29" y="43"/>
                    <a:pt x="26" y="47"/>
                    <a:pt x="24" y="47"/>
                  </a:cubicBezTo>
                  <a:cubicBezTo>
                    <a:pt x="19" y="47"/>
                    <a:pt x="11" y="44"/>
                    <a:pt x="8" y="42"/>
                  </a:cubicBezTo>
                  <a:cubicBezTo>
                    <a:pt x="0" y="42"/>
                    <a:pt x="0" y="42"/>
                    <a:pt x="0" y="42"/>
                  </a:cubicBezTo>
                  <a:cubicBezTo>
                    <a:pt x="2" y="57"/>
                    <a:pt x="13" y="59"/>
                    <a:pt x="31" y="59"/>
                  </a:cubicBezTo>
                  <a:cubicBezTo>
                    <a:pt x="28" y="63"/>
                    <a:pt x="24" y="64"/>
                    <a:pt x="19" y="66"/>
                  </a:cubicBezTo>
                  <a:cubicBezTo>
                    <a:pt x="19" y="69"/>
                    <a:pt x="19" y="71"/>
                    <a:pt x="23" y="71"/>
                  </a:cubicBezTo>
                  <a:cubicBezTo>
                    <a:pt x="27" y="71"/>
                    <a:pt x="29" y="69"/>
                    <a:pt x="34" y="67"/>
                  </a:cubicBezTo>
                  <a:cubicBezTo>
                    <a:pt x="36" y="70"/>
                    <a:pt x="36" y="74"/>
                    <a:pt x="42" y="74"/>
                  </a:cubicBezTo>
                  <a:cubicBezTo>
                    <a:pt x="48" y="74"/>
                    <a:pt x="49" y="69"/>
                    <a:pt x="57" y="69"/>
                  </a:cubicBezTo>
                  <a:cubicBezTo>
                    <a:pt x="65" y="69"/>
                    <a:pt x="71" y="72"/>
                    <a:pt x="79" y="74"/>
                  </a:cubicBezTo>
                  <a:cubicBezTo>
                    <a:pt x="72" y="75"/>
                    <a:pt x="39" y="74"/>
                    <a:pt x="39" y="84"/>
                  </a:cubicBezTo>
                  <a:cubicBezTo>
                    <a:pt x="39" y="92"/>
                    <a:pt x="54" y="97"/>
                    <a:pt x="63" y="97"/>
                  </a:cubicBezTo>
                  <a:cubicBezTo>
                    <a:pt x="61" y="99"/>
                    <a:pt x="59" y="101"/>
                    <a:pt x="56" y="101"/>
                  </a:cubicBezTo>
                  <a:cubicBezTo>
                    <a:pt x="57" y="109"/>
                    <a:pt x="68" y="111"/>
                    <a:pt x="77" y="111"/>
                  </a:cubicBezTo>
                  <a:cubicBezTo>
                    <a:pt x="85" y="111"/>
                    <a:pt x="90" y="108"/>
                    <a:pt x="90" y="99"/>
                  </a:cubicBezTo>
                  <a:cubicBezTo>
                    <a:pt x="94" y="102"/>
                    <a:pt x="103" y="108"/>
                    <a:pt x="108" y="108"/>
                  </a:cubicBezTo>
                  <a:cubicBezTo>
                    <a:pt x="108" y="108"/>
                    <a:pt x="108" y="108"/>
                    <a:pt x="109" y="108"/>
                  </a:cubicBezTo>
                  <a:cubicBezTo>
                    <a:pt x="109" y="101"/>
                    <a:pt x="109" y="101"/>
                    <a:pt x="109" y="101"/>
                  </a:cubicBezTo>
                  <a:cubicBezTo>
                    <a:pt x="118" y="101"/>
                    <a:pt x="118" y="101"/>
                    <a:pt x="118" y="101"/>
                  </a:cubicBezTo>
                  <a:cubicBezTo>
                    <a:pt x="117" y="97"/>
                    <a:pt x="114" y="96"/>
                    <a:pt x="111" y="91"/>
                  </a:cubicBezTo>
                  <a:cubicBezTo>
                    <a:pt x="114" y="88"/>
                    <a:pt x="115" y="85"/>
                    <a:pt x="118" y="83"/>
                  </a:cubicBezTo>
                  <a:cubicBezTo>
                    <a:pt x="119" y="89"/>
                    <a:pt x="119" y="93"/>
                    <a:pt x="126" y="93"/>
                  </a:cubicBezTo>
                  <a:cubicBezTo>
                    <a:pt x="133" y="93"/>
                    <a:pt x="140" y="77"/>
                    <a:pt x="151" y="76"/>
                  </a:cubicBezTo>
                  <a:cubicBezTo>
                    <a:pt x="155" y="76"/>
                    <a:pt x="161" y="77"/>
                    <a:pt x="163" y="74"/>
                  </a:cubicBezTo>
                  <a:cubicBezTo>
                    <a:pt x="165" y="72"/>
                    <a:pt x="164" y="69"/>
                    <a:pt x="164" y="66"/>
                  </a:cubicBezTo>
                  <a:cubicBezTo>
                    <a:pt x="157" y="65"/>
                    <a:pt x="143" y="59"/>
                    <a:pt x="138" y="59"/>
                  </a:cubicBezTo>
                  <a:cubicBezTo>
                    <a:pt x="137" y="59"/>
                    <a:pt x="133" y="61"/>
                    <a:pt x="131" y="61"/>
                  </a:cubicBezTo>
                  <a:cubicBezTo>
                    <a:pt x="130" y="61"/>
                    <a:pt x="129" y="61"/>
                    <a:pt x="129" y="59"/>
                  </a:cubicBezTo>
                  <a:cubicBezTo>
                    <a:pt x="129" y="56"/>
                    <a:pt x="132" y="55"/>
                    <a:pt x="132" y="51"/>
                  </a:cubicBezTo>
                  <a:cubicBezTo>
                    <a:pt x="132" y="47"/>
                    <a:pt x="126" y="47"/>
                    <a:pt x="126" y="43"/>
                  </a:cubicBezTo>
                  <a:cubicBezTo>
                    <a:pt x="126" y="37"/>
                    <a:pt x="127" y="34"/>
                    <a:pt x="119" y="34"/>
                  </a:cubicBezTo>
                  <a:cubicBezTo>
                    <a:pt x="118" y="34"/>
                    <a:pt x="115" y="34"/>
                    <a:pt x="114" y="34"/>
                  </a:cubicBezTo>
                  <a:cubicBezTo>
                    <a:pt x="117" y="38"/>
                    <a:pt x="117" y="38"/>
                    <a:pt x="117" y="38"/>
                  </a:cubicBezTo>
                  <a:cubicBezTo>
                    <a:pt x="117" y="45"/>
                    <a:pt x="117" y="45"/>
                    <a:pt x="117" y="45"/>
                  </a:cubicBezTo>
                  <a:cubicBezTo>
                    <a:pt x="110" y="45"/>
                    <a:pt x="110" y="45"/>
                    <a:pt x="110" y="45"/>
                  </a:cubicBezTo>
                  <a:cubicBezTo>
                    <a:pt x="105" y="40"/>
                    <a:pt x="109" y="33"/>
                    <a:pt x="101" y="30"/>
                  </a:cubicBezTo>
                  <a:cubicBezTo>
                    <a:pt x="99" y="29"/>
                    <a:pt x="97" y="29"/>
                    <a:pt x="95" y="29"/>
                  </a:cubicBezTo>
                  <a:cubicBezTo>
                    <a:pt x="93" y="29"/>
                    <a:pt x="92" y="29"/>
                    <a:pt x="90" y="29"/>
                  </a:cubicBezTo>
                  <a:cubicBezTo>
                    <a:pt x="88" y="30"/>
                    <a:pt x="87" y="30"/>
                    <a:pt x="85" y="30"/>
                  </a:cubicBezTo>
                  <a:cubicBezTo>
                    <a:pt x="83" y="30"/>
                    <a:pt x="82" y="30"/>
                    <a:pt x="80" y="29"/>
                  </a:cubicBezTo>
                  <a:cubicBezTo>
                    <a:pt x="71" y="26"/>
                    <a:pt x="73" y="10"/>
                    <a:pt x="63" y="6"/>
                  </a:cubicBezTo>
                  <a:cubicBezTo>
                    <a:pt x="53" y="2"/>
                    <a:pt x="43" y="1"/>
                    <a:pt x="2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160"/>
            <p:cNvSpPr>
              <a:spLocks/>
            </p:cNvSpPr>
            <p:nvPr/>
          </p:nvSpPr>
          <p:spPr bwMode="auto">
            <a:xfrm>
              <a:off x="336" y="305"/>
              <a:ext cx="255" cy="160"/>
            </a:xfrm>
            <a:custGeom>
              <a:avLst/>
              <a:gdLst>
                <a:gd name="T0" fmla="*/ 31 w 108"/>
                <a:gd name="T1" fmla="*/ 0 h 68"/>
                <a:gd name="T2" fmla="*/ 14 w 108"/>
                <a:gd name="T3" fmla="*/ 32 h 68"/>
                <a:gd name="T4" fmla="*/ 14 w 108"/>
                <a:gd name="T5" fmla="*/ 40 h 68"/>
                <a:gd name="T6" fmla="*/ 8 w 108"/>
                <a:gd name="T7" fmla="*/ 47 h 68"/>
                <a:gd name="T8" fmla="*/ 0 w 108"/>
                <a:gd name="T9" fmla="*/ 57 h 68"/>
                <a:gd name="T10" fmla="*/ 13 w 108"/>
                <a:gd name="T11" fmla="*/ 56 h 68"/>
                <a:gd name="T12" fmla="*/ 23 w 108"/>
                <a:gd name="T13" fmla="*/ 57 h 68"/>
                <a:gd name="T14" fmla="*/ 27 w 108"/>
                <a:gd name="T15" fmla="*/ 68 h 68"/>
                <a:gd name="T16" fmla="*/ 31 w 108"/>
                <a:gd name="T17" fmla="*/ 64 h 68"/>
                <a:gd name="T18" fmla="*/ 34 w 108"/>
                <a:gd name="T19" fmla="*/ 64 h 68"/>
                <a:gd name="T20" fmla="*/ 56 w 108"/>
                <a:gd name="T21" fmla="*/ 44 h 68"/>
                <a:gd name="T22" fmla="*/ 76 w 108"/>
                <a:gd name="T23" fmla="*/ 57 h 68"/>
                <a:gd name="T24" fmla="*/ 90 w 108"/>
                <a:gd name="T25" fmla="*/ 57 h 68"/>
                <a:gd name="T26" fmla="*/ 108 w 108"/>
                <a:gd name="T27" fmla="*/ 51 h 68"/>
                <a:gd name="T28" fmla="*/ 85 w 108"/>
                <a:gd name="T29" fmla="*/ 41 h 68"/>
                <a:gd name="T30" fmla="*/ 81 w 108"/>
                <a:gd name="T31" fmla="*/ 32 h 68"/>
                <a:gd name="T32" fmla="*/ 44 w 108"/>
                <a:gd name="T33" fmla="*/ 11 h 68"/>
                <a:gd name="T34" fmla="*/ 39 w 108"/>
                <a:gd name="T35" fmla="*/ 15 h 68"/>
                <a:gd name="T36" fmla="*/ 31 w 108"/>
                <a:gd name="T3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8" h="68">
                  <a:moveTo>
                    <a:pt x="31" y="0"/>
                  </a:moveTo>
                  <a:cubicBezTo>
                    <a:pt x="16" y="2"/>
                    <a:pt x="14" y="23"/>
                    <a:pt x="14" y="32"/>
                  </a:cubicBezTo>
                  <a:cubicBezTo>
                    <a:pt x="14" y="37"/>
                    <a:pt x="14" y="35"/>
                    <a:pt x="14" y="40"/>
                  </a:cubicBezTo>
                  <a:cubicBezTo>
                    <a:pt x="14" y="43"/>
                    <a:pt x="11" y="45"/>
                    <a:pt x="8" y="47"/>
                  </a:cubicBezTo>
                  <a:cubicBezTo>
                    <a:pt x="7" y="49"/>
                    <a:pt x="1" y="48"/>
                    <a:pt x="0" y="57"/>
                  </a:cubicBezTo>
                  <a:cubicBezTo>
                    <a:pt x="3" y="57"/>
                    <a:pt x="8" y="56"/>
                    <a:pt x="13" y="56"/>
                  </a:cubicBezTo>
                  <a:cubicBezTo>
                    <a:pt x="16" y="56"/>
                    <a:pt x="20" y="56"/>
                    <a:pt x="23" y="57"/>
                  </a:cubicBezTo>
                  <a:cubicBezTo>
                    <a:pt x="22" y="62"/>
                    <a:pt x="20" y="68"/>
                    <a:pt x="27" y="68"/>
                  </a:cubicBezTo>
                  <a:cubicBezTo>
                    <a:pt x="29" y="68"/>
                    <a:pt x="29" y="66"/>
                    <a:pt x="31" y="64"/>
                  </a:cubicBezTo>
                  <a:cubicBezTo>
                    <a:pt x="32" y="64"/>
                    <a:pt x="33" y="64"/>
                    <a:pt x="34" y="64"/>
                  </a:cubicBezTo>
                  <a:cubicBezTo>
                    <a:pt x="42" y="64"/>
                    <a:pt x="56" y="54"/>
                    <a:pt x="56" y="44"/>
                  </a:cubicBezTo>
                  <a:cubicBezTo>
                    <a:pt x="59" y="45"/>
                    <a:pt x="76" y="57"/>
                    <a:pt x="76" y="57"/>
                  </a:cubicBezTo>
                  <a:cubicBezTo>
                    <a:pt x="81" y="57"/>
                    <a:pt x="84" y="57"/>
                    <a:pt x="90" y="57"/>
                  </a:cubicBezTo>
                  <a:cubicBezTo>
                    <a:pt x="97" y="57"/>
                    <a:pt x="102" y="55"/>
                    <a:pt x="108" y="51"/>
                  </a:cubicBezTo>
                  <a:cubicBezTo>
                    <a:pt x="103" y="45"/>
                    <a:pt x="93" y="48"/>
                    <a:pt x="85" y="41"/>
                  </a:cubicBezTo>
                  <a:cubicBezTo>
                    <a:pt x="82" y="39"/>
                    <a:pt x="84" y="36"/>
                    <a:pt x="81" y="32"/>
                  </a:cubicBezTo>
                  <a:cubicBezTo>
                    <a:pt x="72" y="19"/>
                    <a:pt x="55" y="24"/>
                    <a:pt x="44" y="11"/>
                  </a:cubicBezTo>
                  <a:cubicBezTo>
                    <a:pt x="42" y="12"/>
                    <a:pt x="40" y="13"/>
                    <a:pt x="39" y="15"/>
                  </a:cubicBezTo>
                  <a:cubicBezTo>
                    <a:pt x="36" y="10"/>
                    <a:pt x="34" y="8"/>
                    <a:pt x="3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161"/>
            <p:cNvSpPr>
              <a:spLocks/>
            </p:cNvSpPr>
            <p:nvPr/>
          </p:nvSpPr>
          <p:spPr bwMode="auto">
            <a:xfrm>
              <a:off x="695" y="163"/>
              <a:ext cx="78" cy="61"/>
            </a:xfrm>
            <a:custGeom>
              <a:avLst/>
              <a:gdLst>
                <a:gd name="T0" fmla="*/ 16 w 33"/>
                <a:gd name="T1" fmla="*/ 0 h 26"/>
                <a:gd name="T2" fmla="*/ 0 w 33"/>
                <a:gd name="T3" fmla="*/ 14 h 26"/>
                <a:gd name="T4" fmla="*/ 14 w 33"/>
                <a:gd name="T5" fmla="*/ 26 h 26"/>
                <a:gd name="T6" fmla="*/ 33 w 33"/>
                <a:gd name="T7" fmla="*/ 14 h 26"/>
                <a:gd name="T8" fmla="*/ 16 w 33"/>
                <a:gd name="T9" fmla="*/ 0 h 26"/>
              </a:gdLst>
              <a:ahLst/>
              <a:cxnLst>
                <a:cxn ang="0">
                  <a:pos x="T0" y="T1"/>
                </a:cxn>
                <a:cxn ang="0">
                  <a:pos x="T2" y="T3"/>
                </a:cxn>
                <a:cxn ang="0">
                  <a:pos x="T4" y="T5"/>
                </a:cxn>
                <a:cxn ang="0">
                  <a:pos x="T6" y="T7"/>
                </a:cxn>
                <a:cxn ang="0">
                  <a:pos x="T8" y="T9"/>
                </a:cxn>
              </a:cxnLst>
              <a:rect l="0" t="0" r="r" b="b"/>
              <a:pathLst>
                <a:path w="33" h="26">
                  <a:moveTo>
                    <a:pt x="16" y="0"/>
                  </a:moveTo>
                  <a:cubicBezTo>
                    <a:pt x="8" y="0"/>
                    <a:pt x="0" y="4"/>
                    <a:pt x="0" y="14"/>
                  </a:cubicBezTo>
                  <a:cubicBezTo>
                    <a:pt x="0" y="21"/>
                    <a:pt x="6" y="26"/>
                    <a:pt x="14" y="26"/>
                  </a:cubicBezTo>
                  <a:cubicBezTo>
                    <a:pt x="20" y="26"/>
                    <a:pt x="33" y="21"/>
                    <a:pt x="33" y="14"/>
                  </a:cubicBezTo>
                  <a:cubicBezTo>
                    <a:pt x="33" y="5"/>
                    <a:pt x="24" y="0"/>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162"/>
            <p:cNvSpPr>
              <a:spLocks/>
            </p:cNvSpPr>
            <p:nvPr/>
          </p:nvSpPr>
          <p:spPr bwMode="auto">
            <a:xfrm>
              <a:off x="466" y="473"/>
              <a:ext cx="61" cy="47"/>
            </a:xfrm>
            <a:custGeom>
              <a:avLst/>
              <a:gdLst>
                <a:gd name="T0" fmla="*/ 18 w 26"/>
                <a:gd name="T1" fmla="*/ 0 h 20"/>
                <a:gd name="T2" fmla="*/ 11 w 26"/>
                <a:gd name="T3" fmla="*/ 0 h 20"/>
                <a:gd name="T4" fmla="*/ 0 w 26"/>
                <a:gd name="T5" fmla="*/ 14 h 20"/>
                <a:gd name="T6" fmla="*/ 0 w 26"/>
                <a:gd name="T7" fmla="*/ 20 h 20"/>
                <a:gd name="T8" fmla="*/ 26 w 26"/>
                <a:gd name="T9" fmla="*/ 3 h 20"/>
                <a:gd name="T10" fmla="*/ 18 w 26"/>
                <a:gd name="T11" fmla="*/ 0 h 20"/>
              </a:gdLst>
              <a:ahLst/>
              <a:cxnLst>
                <a:cxn ang="0">
                  <a:pos x="T0" y="T1"/>
                </a:cxn>
                <a:cxn ang="0">
                  <a:pos x="T2" y="T3"/>
                </a:cxn>
                <a:cxn ang="0">
                  <a:pos x="T4" y="T5"/>
                </a:cxn>
                <a:cxn ang="0">
                  <a:pos x="T6" y="T7"/>
                </a:cxn>
                <a:cxn ang="0">
                  <a:pos x="T8" y="T9"/>
                </a:cxn>
                <a:cxn ang="0">
                  <a:pos x="T10" y="T11"/>
                </a:cxn>
              </a:cxnLst>
              <a:rect l="0" t="0" r="r" b="b"/>
              <a:pathLst>
                <a:path w="26" h="20">
                  <a:moveTo>
                    <a:pt x="18" y="0"/>
                  </a:moveTo>
                  <a:cubicBezTo>
                    <a:pt x="17" y="0"/>
                    <a:pt x="15" y="0"/>
                    <a:pt x="11" y="0"/>
                  </a:cubicBezTo>
                  <a:cubicBezTo>
                    <a:pt x="11" y="4"/>
                    <a:pt x="4" y="8"/>
                    <a:pt x="0" y="14"/>
                  </a:cubicBezTo>
                  <a:cubicBezTo>
                    <a:pt x="0" y="20"/>
                    <a:pt x="0" y="20"/>
                    <a:pt x="0" y="20"/>
                  </a:cubicBezTo>
                  <a:cubicBezTo>
                    <a:pt x="8" y="19"/>
                    <a:pt x="21" y="9"/>
                    <a:pt x="26" y="3"/>
                  </a:cubicBezTo>
                  <a:cubicBezTo>
                    <a:pt x="22" y="1"/>
                    <a:pt x="21" y="0"/>
                    <a:pt x="1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163"/>
            <p:cNvSpPr>
              <a:spLocks/>
            </p:cNvSpPr>
            <p:nvPr/>
          </p:nvSpPr>
          <p:spPr bwMode="auto">
            <a:xfrm>
              <a:off x="565" y="-202"/>
              <a:ext cx="168" cy="74"/>
            </a:xfrm>
            <a:custGeom>
              <a:avLst/>
              <a:gdLst>
                <a:gd name="T0" fmla="*/ 9 w 71"/>
                <a:gd name="T1" fmla="*/ 0 h 31"/>
                <a:gd name="T2" fmla="*/ 0 w 71"/>
                <a:gd name="T3" fmla="*/ 8 h 31"/>
                <a:gd name="T4" fmla="*/ 11 w 71"/>
                <a:gd name="T5" fmla="*/ 19 h 31"/>
                <a:gd name="T6" fmla="*/ 26 w 71"/>
                <a:gd name="T7" fmla="*/ 31 h 31"/>
                <a:gd name="T8" fmla="*/ 46 w 71"/>
                <a:gd name="T9" fmla="*/ 26 h 31"/>
                <a:gd name="T10" fmla="*/ 62 w 71"/>
                <a:gd name="T11" fmla="*/ 29 h 31"/>
                <a:gd name="T12" fmla="*/ 71 w 71"/>
                <a:gd name="T13" fmla="*/ 21 h 31"/>
                <a:gd name="T14" fmla="*/ 35 w 71"/>
                <a:gd name="T15" fmla="*/ 5 h 31"/>
                <a:gd name="T16" fmla="*/ 9 w 71"/>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31">
                  <a:moveTo>
                    <a:pt x="9" y="0"/>
                  </a:moveTo>
                  <a:cubicBezTo>
                    <a:pt x="5" y="0"/>
                    <a:pt x="0" y="3"/>
                    <a:pt x="0" y="8"/>
                  </a:cubicBezTo>
                  <a:cubicBezTo>
                    <a:pt x="0" y="14"/>
                    <a:pt x="6" y="17"/>
                    <a:pt x="11" y="19"/>
                  </a:cubicBezTo>
                  <a:cubicBezTo>
                    <a:pt x="7" y="28"/>
                    <a:pt x="16" y="31"/>
                    <a:pt x="26" y="31"/>
                  </a:cubicBezTo>
                  <a:cubicBezTo>
                    <a:pt x="35" y="31"/>
                    <a:pt x="40" y="26"/>
                    <a:pt x="46" y="26"/>
                  </a:cubicBezTo>
                  <a:cubicBezTo>
                    <a:pt x="52" y="26"/>
                    <a:pt x="55" y="29"/>
                    <a:pt x="62" y="29"/>
                  </a:cubicBezTo>
                  <a:cubicBezTo>
                    <a:pt x="66" y="29"/>
                    <a:pt x="70" y="26"/>
                    <a:pt x="71" y="21"/>
                  </a:cubicBezTo>
                  <a:cubicBezTo>
                    <a:pt x="62" y="16"/>
                    <a:pt x="50" y="5"/>
                    <a:pt x="35" y="5"/>
                  </a:cubicBezTo>
                  <a:cubicBezTo>
                    <a:pt x="24" y="5"/>
                    <a:pt x="21"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164"/>
            <p:cNvSpPr>
              <a:spLocks/>
            </p:cNvSpPr>
            <p:nvPr/>
          </p:nvSpPr>
          <p:spPr bwMode="auto">
            <a:xfrm>
              <a:off x="579" y="508"/>
              <a:ext cx="43" cy="38"/>
            </a:xfrm>
            <a:custGeom>
              <a:avLst/>
              <a:gdLst>
                <a:gd name="T0" fmla="*/ 9 w 18"/>
                <a:gd name="T1" fmla="*/ 0 h 16"/>
                <a:gd name="T2" fmla="*/ 0 w 18"/>
                <a:gd name="T3" fmla="*/ 8 h 16"/>
                <a:gd name="T4" fmla="*/ 8 w 18"/>
                <a:gd name="T5" fmla="*/ 16 h 16"/>
                <a:gd name="T6" fmla="*/ 18 w 18"/>
                <a:gd name="T7" fmla="*/ 4 h 16"/>
                <a:gd name="T8" fmla="*/ 9 w 18"/>
                <a:gd name="T9" fmla="*/ 0 h 16"/>
              </a:gdLst>
              <a:ahLst/>
              <a:cxnLst>
                <a:cxn ang="0">
                  <a:pos x="T0" y="T1"/>
                </a:cxn>
                <a:cxn ang="0">
                  <a:pos x="T2" y="T3"/>
                </a:cxn>
                <a:cxn ang="0">
                  <a:pos x="T4" y="T5"/>
                </a:cxn>
                <a:cxn ang="0">
                  <a:pos x="T6" y="T7"/>
                </a:cxn>
                <a:cxn ang="0">
                  <a:pos x="T8" y="T9"/>
                </a:cxn>
              </a:cxnLst>
              <a:rect l="0" t="0" r="r" b="b"/>
              <a:pathLst>
                <a:path w="18" h="16">
                  <a:moveTo>
                    <a:pt x="9" y="0"/>
                  </a:moveTo>
                  <a:cubicBezTo>
                    <a:pt x="4" y="0"/>
                    <a:pt x="0" y="3"/>
                    <a:pt x="0" y="8"/>
                  </a:cubicBezTo>
                  <a:cubicBezTo>
                    <a:pt x="0" y="8"/>
                    <a:pt x="7" y="16"/>
                    <a:pt x="8" y="16"/>
                  </a:cubicBezTo>
                  <a:cubicBezTo>
                    <a:pt x="13" y="16"/>
                    <a:pt x="15" y="9"/>
                    <a:pt x="18" y="4"/>
                  </a:cubicBezTo>
                  <a:cubicBezTo>
                    <a:pt x="15" y="2"/>
                    <a:pt x="12"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Freeform 165"/>
            <p:cNvSpPr>
              <a:spLocks/>
            </p:cNvSpPr>
            <p:nvPr/>
          </p:nvSpPr>
          <p:spPr bwMode="auto">
            <a:xfrm>
              <a:off x="785" y="167"/>
              <a:ext cx="42" cy="24"/>
            </a:xfrm>
            <a:custGeom>
              <a:avLst/>
              <a:gdLst>
                <a:gd name="T0" fmla="*/ 7 w 18"/>
                <a:gd name="T1" fmla="*/ 0 h 10"/>
                <a:gd name="T2" fmla="*/ 0 w 18"/>
                <a:gd name="T3" fmla="*/ 5 h 10"/>
                <a:gd name="T4" fmla="*/ 7 w 18"/>
                <a:gd name="T5" fmla="*/ 10 h 10"/>
                <a:gd name="T6" fmla="*/ 11 w 18"/>
                <a:gd name="T7" fmla="*/ 10 h 10"/>
                <a:gd name="T8" fmla="*/ 18 w 18"/>
                <a:gd name="T9" fmla="*/ 9 h 10"/>
                <a:gd name="T10" fmla="*/ 7 w 18"/>
                <a:gd name="T11" fmla="*/ 0 h 10"/>
              </a:gdLst>
              <a:ahLst/>
              <a:cxnLst>
                <a:cxn ang="0">
                  <a:pos x="T0" y="T1"/>
                </a:cxn>
                <a:cxn ang="0">
                  <a:pos x="T2" y="T3"/>
                </a:cxn>
                <a:cxn ang="0">
                  <a:pos x="T4" y="T5"/>
                </a:cxn>
                <a:cxn ang="0">
                  <a:pos x="T6" y="T7"/>
                </a:cxn>
                <a:cxn ang="0">
                  <a:pos x="T8" y="T9"/>
                </a:cxn>
                <a:cxn ang="0">
                  <a:pos x="T10" y="T11"/>
                </a:cxn>
              </a:cxnLst>
              <a:rect l="0" t="0" r="r" b="b"/>
              <a:pathLst>
                <a:path w="18" h="10">
                  <a:moveTo>
                    <a:pt x="7" y="0"/>
                  </a:moveTo>
                  <a:cubicBezTo>
                    <a:pt x="6" y="0"/>
                    <a:pt x="0" y="4"/>
                    <a:pt x="0" y="5"/>
                  </a:cubicBezTo>
                  <a:cubicBezTo>
                    <a:pt x="0" y="9"/>
                    <a:pt x="4" y="10"/>
                    <a:pt x="7" y="10"/>
                  </a:cubicBezTo>
                  <a:cubicBezTo>
                    <a:pt x="9" y="10"/>
                    <a:pt x="10" y="10"/>
                    <a:pt x="11" y="10"/>
                  </a:cubicBezTo>
                  <a:cubicBezTo>
                    <a:pt x="13" y="10"/>
                    <a:pt x="14" y="10"/>
                    <a:pt x="18" y="9"/>
                  </a:cubicBezTo>
                  <a:cubicBezTo>
                    <a:pt x="16" y="6"/>
                    <a:pt x="12"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166"/>
            <p:cNvSpPr>
              <a:spLocks/>
            </p:cNvSpPr>
            <p:nvPr/>
          </p:nvSpPr>
          <p:spPr bwMode="auto">
            <a:xfrm>
              <a:off x="608" y="94"/>
              <a:ext cx="45" cy="31"/>
            </a:xfrm>
            <a:custGeom>
              <a:avLst/>
              <a:gdLst>
                <a:gd name="T0" fmla="*/ 19 w 19"/>
                <a:gd name="T1" fmla="*/ 0 h 13"/>
                <a:gd name="T2" fmla="*/ 7 w 19"/>
                <a:gd name="T3" fmla="*/ 13 h 13"/>
                <a:gd name="T4" fmla="*/ 19 w 19"/>
                <a:gd name="T5" fmla="*/ 0 h 13"/>
              </a:gdLst>
              <a:ahLst/>
              <a:cxnLst>
                <a:cxn ang="0">
                  <a:pos x="T0" y="T1"/>
                </a:cxn>
                <a:cxn ang="0">
                  <a:pos x="T2" y="T3"/>
                </a:cxn>
                <a:cxn ang="0">
                  <a:pos x="T4" y="T5"/>
                </a:cxn>
              </a:cxnLst>
              <a:rect l="0" t="0" r="r" b="b"/>
              <a:pathLst>
                <a:path w="19" h="13">
                  <a:moveTo>
                    <a:pt x="19" y="0"/>
                  </a:moveTo>
                  <a:cubicBezTo>
                    <a:pt x="13" y="0"/>
                    <a:pt x="0" y="13"/>
                    <a:pt x="7" y="13"/>
                  </a:cubicBezTo>
                  <a:cubicBezTo>
                    <a:pt x="13" y="13"/>
                    <a:pt x="17" y="7"/>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167"/>
            <p:cNvSpPr>
              <a:spLocks/>
            </p:cNvSpPr>
            <p:nvPr/>
          </p:nvSpPr>
          <p:spPr bwMode="auto">
            <a:xfrm>
              <a:off x="234" y="-204"/>
              <a:ext cx="1026" cy="740"/>
            </a:xfrm>
            <a:custGeom>
              <a:avLst/>
              <a:gdLst>
                <a:gd name="T0" fmla="*/ 14 w 434"/>
                <a:gd name="T1" fmla="*/ 20 h 313"/>
                <a:gd name="T2" fmla="*/ 0 w 434"/>
                <a:gd name="T3" fmla="*/ 58 h 313"/>
                <a:gd name="T4" fmla="*/ 37 w 434"/>
                <a:gd name="T5" fmla="*/ 78 h 313"/>
                <a:gd name="T6" fmla="*/ 19 w 434"/>
                <a:gd name="T7" fmla="*/ 82 h 313"/>
                <a:gd name="T8" fmla="*/ 25 w 434"/>
                <a:gd name="T9" fmla="*/ 99 h 313"/>
                <a:gd name="T10" fmla="*/ 66 w 434"/>
                <a:gd name="T11" fmla="*/ 110 h 313"/>
                <a:gd name="T12" fmla="*/ 146 w 434"/>
                <a:gd name="T13" fmla="*/ 110 h 313"/>
                <a:gd name="T14" fmla="*/ 175 w 434"/>
                <a:gd name="T15" fmla="*/ 102 h 313"/>
                <a:gd name="T16" fmla="*/ 202 w 434"/>
                <a:gd name="T17" fmla="*/ 138 h 313"/>
                <a:gd name="T18" fmla="*/ 223 w 434"/>
                <a:gd name="T19" fmla="*/ 138 h 313"/>
                <a:gd name="T20" fmla="*/ 252 w 434"/>
                <a:gd name="T21" fmla="*/ 201 h 313"/>
                <a:gd name="T22" fmla="*/ 248 w 434"/>
                <a:gd name="T23" fmla="*/ 220 h 313"/>
                <a:gd name="T24" fmla="*/ 202 w 434"/>
                <a:gd name="T25" fmla="*/ 227 h 313"/>
                <a:gd name="T26" fmla="*/ 203 w 434"/>
                <a:gd name="T27" fmla="*/ 256 h 313"/>
                <a:gd name="T28" fmla="*/ 228 w 434"/>
                <a:gd name="T29" fmla="*/ 252 h 313"/>
                <a:gd name="T30" fmla="*/ 280 w 434"/>
                <a:gd name="T31" fmla="*/ 271 h 313"/>
                <a:gd name="T32" fmla="*/ 354 w 434"/>
                <a:gd name="T33" fmla="*/ 306 h 313"/>
                <a:gd name="T34" fmla="*/ 364 w 434"/>
                <a:gd name="T35" fmla="*/ 306 h 313"/>
                <a:gd name="T36" fmla="*/ 334 w 434"/>
                <a:gd name="T37" fmla="*/ 270 h 313"/>
                <a:gd name="T38" fmla="*/ 391 w 434"/>
                <a:gd name="T39" fmla="*/ 270 h 313"/>
                <a:gd name="T40" fmla="*/ 381 w 434"/>
                <a:gd name="T41" fmla="*/ 247 h 313"/>
                <a:gd name="T42" fmla="*/ 368 w 434"/>
                <a:gd name="T43" fmla="*/ 242 h 313"/>
                <a:gd name="T44" fmla="*/ 365 w 434"/>
                <a:gd name="T45" fmla="*/ 242 h 313"/>
                <a:gd name="T46" fmla="*/ 346 w 434"/>
                <a:gd name="T47" fmla="*/ 220 h 313"/>
                <a:gd name="T48" fmla="*/ 339 w 434"/>
                <a:gd name="T49" fmla="*/ 213 h 313"/>
                <a:gd name="T50" fmla="*/ 347 w 434"/>
                <a:gd name="T51" fmla="*/ 213 h 313"/>
                <a:gd name="T52" fmla="*/ 342 w 434"/>
                <a:gd name="T53" fmla="*/ 207 h 313"/>
                <a:gd name="T54" fmla="*/ 347 w 434"/>
                <a:gd name="T55" fmla="*/ 199 h 313"/>
                <a:gd name="T56" fmla="*/ 407 w 434"/>
                <a:gd name="T57" fmla="*/ 220 h 313"/>
                <a:gd name="T58" fmla="*/ 418 w 434"/>
                <a:gd name="T59" fmla="*/ 207 h 313"/>
                <a:gd name="T60" fmla="*/ 420 w 434"/>
                <a:gd name="T61" fmla="*/ 186 h 313"/>
                <a:gd name="T62" fmla="*/ 405 w 434"/>
                <a:gd name="T63" fmla="*/ 178 h 313"/>
                <a:gd name="T64" fmla="*/ 380 w 434"/>
                <a:gd name="T65" fmla="*/ 162 h 313"/>
                <a:gd name="T66" fmla="*/ 339 w 434"/>
                <a:gd name="T67" fmla="*/ 140 h 313"/>
                <a:gd name="T68" fmla="*/ 348 w 434"/>
                <a:gd name="T69" fmla="*/ 123 h 313"/>
                <a:gd name="T70" fmla="*/ 351 w 434"/>
                <a:gd name="T71" fmla="*/ 114 h 313"/>
                <a:gd name="T72" fmla="*/ 327 w 434"/>
                <a:gd name="T73" fmla="*/ 102 h 313"/>
                <a:gd name="T74" fmla="*/ 290 w 434"/>
                <a:gd name="T75" fmla="*/ 78 h 313"/>
                <a:gd name="T76" fmla="*/ 260 w 434"/>
                <a:gd name="T77" fmla="*/ 67 h 313"/>
                <a:gd name="T78" fmla="*/ 187 w 434"/>
                <a:gd name="T79" fmla="*/ 33 h 313"/>
                <a:gd name="T80" fmla="*/ 154 w 434"/>
                <a:gd name="T81" fmla="*/ 41 h 313"/>
                <a:gd name="T82" fmla="*/ 144 w 434"/>
                <a:gd name="T83" fmla="*/ 36 h 313"/>
                <a:gd name="T84" fmla="*/ 66 w 434"/>
                <a:gd name="T85" fmla="*/ 32 h 313"/>
                <a:gd name="T86" fmla="*/ 61 w 434"/>
                <a:gd name="T87" fmla="*/ 57 h 313"/>
                <a:gd name="T88" fmla="*/ 55 w 434"/>
                <a:gd name="T89" fmla="*/ 38 h 313"/>
                <a:gd name="T90" fmla="*/ 74 w 434"/>
                <a:gd name="T91" fmla="*/ 6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34" h="313">
                  <a:moveTo>
                    <a:pt x="57" y="0"/>
                  </a:moveTo>
                  <a:cubicBezTo>
                    <a:pt x="39" y="0"/>
                    <a:pt x="25" y="9"/>
                    <a:pt x="14" y="20"/>
                  </a:cubicBezTo>
                  <a:cubicBezTo>
                    <a:pt x="12" y="22"/>
                    <a:pt x="15" y="31"/>
                    <a:pt x="11" y="35"/>
                  </a:cubicBezTo>
                  <a:cubicBezTo>
                    <a:pt x="3" y="40"/>
                    <a:pt x="0" y="44"/>
                    <a:pt x="0" y="58"/>
                  </a:cubicBezTo>
                  <a:cubicBezTo>
                    <a:pt x="0" y="63"/>
                    <a:pt x="8" y="73"/>
                    <a:pt x="8" y="73"/>
                  </a:cubicBezTo>
                  <a:cubicBezTo>
                    <a:pt x="8" y="73"/>
                    <a:pt x="32" y="75"/>
                    <a:pt x="37" y="78"/>
                  </a:cubicBezTo>
                  <a:cubicBezTo>
                    <a:pt x="37" y="85"/>
                    <a:pt x="37" y="85"/>
                    <a:pt x="37" y="85"/>
                  </a:cubicBezTo>
                  <a:cubicBezTo>
                    <a:pt x="31" y="84"/>
                    <a:pt x="25" y="82"/>
                    <a:pt x="19" y="82"/>
                  </a:cubicBezTo>
                  <a:cubicBezTo>
                    <a:pt x="17" y="82"/>
                    <a:pt x="15" y="82"/>
                    <a:pt x="13" y="83"/>
                  </a:cubicBezTo>
                  <a:cubicBezTo>
                    <a:pt x="14" y="91"/>
                    <a:pt x="22" y="92"/>
                    <a:pt x="25" y="99"/>
                  </a:cubicBezTo>
                  <a:cubicBezTo>
                    <a:pt x="50" y="99"/>
                    <a:pt x="50" y="99"/>
                    <a:pt x="50" y="99"/>
                  </a:cubicBezTo>
                  <a:cubicBezTo>
                    <a:pt x="53" y="103"/>
                    <a:pt x="62" y="110"/>
                    <a:pt x="66" y="110"/>
                  </a:cubicBezTo>
                  <a:cubicBezTo>
                    <a:pt x="82" y="110"/>
                    <a:pt x="105" y="109"/>
                    <a:pt x="123" y="109"/>
                  </a:cubicBezTo>
                  <a:cubicBezTo>
                    <a:pt x="133" y="109"/>
                    <a:pt x="141" y="109"/>
                    <a:pt x="146" y="110"/>
                  </a:cubicBezTo>
                  <a:cubicBezTo>
                    <a:pt x="146" y="113"/>
                    <a:pt x="144" y="122"/>
                    <a:pt x="151" y="122"/>
                  </a:cubicBezTo>
                  <a:cubicBezTo>
                    <a:pt x="160" y="122"/>
                    <a:pt x="168" y="102"/>
                    <a:pt x="175" y="102"/>
                  </a:cubicBezTo>
                  <a:cubicBezTo>
                    <a:pt x="181" y="102"/>
                    <a:pt x="210" y="126"/>
                    <a:pt x="214" y="131"/>
                  </a:cubicBezTo>
                  <a:cubicBezTo>
                    <a:pt x="211" y="131"/>
                    <a:pt x="202" y="132"/>
                    <a:pt x="202" y="138"/>
                  </a:cubicBezTo>
                  <a:cubicBezTo>
                    <a:pt x="202" y="139"/>
                    <a:pt x="204" y="144"/>
                    <a:pt x="206" y="144"/>
                  </a:cubicBezTo>
                  <a:cubicBezTo>
                    <a:pt x="213" y="144"/>
                    <a:pt x="216" y="138"/>
                    <a:pt x="223" y="138"/>
                  </a:cubicBezTo>
                  <a:cubicBezTo>
                    <a:pt x="234" y="138"/>
                    <a:pt x="268" y="163"/>
                    <a:pt x="268" y="177"/>
                  </a:cubicBezTo>
                  <a:cubicBezTo>
                    <a:pt x="268" y="185"/>
                    <a:pt x="257" y="196"/>
                    <a:pt x="252" y="201"/>
                  </a:cubicBezTo>
                  <a:cubicBezTo>
                    <a:pt x="248" y="205"/>
                    <a:pt x="239" y="200"/>
                    <a:pt x="239" y="209"/>
                  </a:cubicBezTo>
                  <a:cubicBezTo>
                    <a:pt x="239" y="213"/>
                    <a:pt x="246" y="218"/>
                    <a:pt x="248" y="220"/>
                  </a:cubicBezTo>
                  <a:cubicBezTo>
                    <a:pt x="242" y="224"/>
                    <a:pt x="229" y="227"/>
                    <a:pt x="224" y="227"/>
                  </a:cubicBezTo>
                  <a:cubicBezTo>
                    <a:pt x="220" y="227"/>
                    <a:pt x="211" y="227"/>
                    <a:pt x="202" y="227"/>
                  </a:cubicBezTo>
                  <a:cubicBezTo>
                    <a:pt x="194" y="227"/>
                    <a:pt x="181" y="236"/>
                    <a:pt x="181" y="242"/>
                  </a:cubicBezTo>
                  <a:cubicBezTo>
                    <a:pt x="181" y="249"/>
                    <a:pt x="198" y="256"/>
                    <a:pt x="203" y="256"/>
                  </a:cubicBezTo>
                  <a:cubicBezTo>
                    <a:pt x="210" y="256"/>
                    <a:pt x="213" y="248"/>
                    <a:pt x="219" y="248"/>
                  </a:cubicBezTo>
                  <a:cubicBezTo>
                    <a:pt x="224" y="248"/>
                    <a:pt x="223" y="252"/>
                    <a:pt x="228" y="252"/>
                  </a:cubicBezTo>
                  <a:cubicBezTo>
                    <a:pt x="233" y="252"/>
                    <a:pt x="236" y="248"/>
                    <a:pt x="239" y="244"/>
                  </a:cubicBezTo>
                  <a:cubicBezTo>
                    <a:pt x="254" y="253"/>
                    <a:pt x="262" y="263"/>
                    <a:pt x="280" y="271"/>
                  </a:cubicBezTo>
                  <a:cubicBezTo>
                    <a:pt x="271" y="288"/>
                    <a:pt x="303" y="287"/>
                    <a:pt x="315" y="294"/>
                  </a:cubicBezTo>
                  <a:cubicBezTo>
                    <a:pt x="328" y="302"/>
                    <a:pt x="338" y="299"/>
                    <a:pt x="354" y="306"/>
                  </a:cubicBezTo>
                  <a:cubicBezTo>
                    <a:pt x="355" y="307"/>
                    <a:pt x="356" y="313"/>
                    <a:pt x="359" y="313"/>
                  </a:cubicBezTo>
                  <a:cubicBezTo>
                    <a:pt x="361" y="313"/>
                    <a:pt x="364" y="310"/>
                    <a:pt x="364" y="306"/>
                  </a:cubicBezTo>
                  <a:cubicBezTo>
                    <a:pt x="364" y="292"/>
                    <a:pt x="335" y="281"/>
                    <a:pt x="326" y="270"/>
                  </a:cubicBezTo>
                  <a:cubicBezTo>
                    <a:pt x="334" y="270"/>
                    <a:pt x="334" y="270"/>
                    <a:pt x="334" y="270"/>
                  </a:cubicBezTo>
                  <a:cubicBezTo>
                    <a:pt x="340" y="277"/>
                    <a:pt x="373" y="290"/>
                    <a:pt x="383" y="291"/>
                  </a:cubicBezTo>
                  <a:cubicBezTo>
                    <a:pt x="385" y="285"/>
                    <a:pt x="391" y="275"/>
                    <a:pt x="391" y="270"/>
                  </a:cubicBezTo>
                  <a:cubicBezTo>
                    <a:pt x="391" y="264"/>
                    <a:pt x="381" y="261"/>
                    <a:pt x="381" y="257"/>
                  </a:cubicBezTo>
                  <a:cubicBezTo>
                    <a:pt x="381" y="255"/>
                    <a:pt x="381" y="255"/>
                    <a:pt x="381" y="247"/>
                  </a:cubicBezTo>
                  <a:cubicBezTo>
                    <a:pt x="378" y="247"/>
                    <a:pt x="378" y="247"/>
                    <a:pt x="372" y="247"/>
                  </a:cubicBezTo>
                  <a:cubicBezTo>
                    <a:pt x="372" y="242"/>
                    <a:pt x="371" y="242"/>
                    <a:pt x="368" y="242"/>
                  </a:cubicBezTo>
                  <a:cubicBezTo>
                    <a:pt x="368" y="242"/>
                    <a:pt x="367" y="242"/>
                    <a:pt x="367" y="242"/>
                  </a:cubicBezTo>
                  <a:cubicBezTo>
                    <a:pt x="366" y="242"/>
                    <a:pt x="365" y="242"/>
                    <a:pt x="365" y="242"/>
                  </a:cubicBezTo>
                  <a:cubicBezTo>
                    <a:pt x="363" y="242"/>
                    <a:pt x="360" y="242"/>
                    <a:pt x="357" y="241"/>
                  </a:cubicBezTo>
                  <a:cubicBezTo>
                    <a:pt x="353" y="239"/>
                    <a:pt x="347" y="227"/>
                    <a:pt x="346" y="220"/>
                  </a:cubicBezTo>
                  <a:cubicBezTo>
                    <a:pt x="339" y="220"/>
                    <a:pt x="339" y="220"/>
                    <a:pt x="339" y="220"/>
                  </a:cubicBezTo>
                  <a:cubicBezTo>
                    <a:pt x="339" y="213"/>
                    <a:pt x="339" y="213"/>
                    <a:pt x="339" y="213"/>
                  </a:cubicBezTo>
                  <a:cubicBezTo>
                    <a:pt x="340" y="213"/>
                    <a:pt x="341" y="214"/>
                    <a:pt x="342" y="214"/>
                  </a:cubicBezTo>
                  <a:cubicBezTo>
                    <a:pt x="344" y="214"/>
                    <a:pt x="345" y="213"/>
                    <a:pt x="347" y="213"/>
                  </a:cubicBezTo>
                  <a:cubicBezTo>
                    <a:pt x="347" y="206"/>
                    <a:pt x="347" y="206"/>
                    <a:pt x="347" y="206"/>
                  </a:cubicBezTo>
                  <a:cubicBezTo>
                    <a:pt x="345" y="207"/>
                    <a:pt x="343" y="207"/>
                    <a:pt x="342" y="207"/>
                  </a:cubicBezTo>
                  <a:cubicBezTo>
                    <a:pt x="340" y="207"/>
                    <a:pt x="339" y="207"/>
                    <a:pt x="336" y="205"/>
                  </a:cubicBezTo>
                  <a:cubicBezTo>
                    <a:pt x="337" y="205"/>
                    <a:pt x="344" y="199"/>
                    <a:pt x="347" y="199"/>
                  </a:cubicBezTo>
                  <a:cubicBezTo>
                    <a:pt x="372" y="199"/>
                    <a:pt x="373" y="235"/>
                    <a:pt x="400" y="235"/>
                  </a:cubicBezTo>
                  <a:cubicBezTo>
                    <a:pt x="406" y="235"/>
                    <a:pt x="407" y="226"/>
                    <a:pt x="407" y="220"/>
                  </a:cubicBezTo>
                  <a:cubicBezTo>
                    <a:pt x="417" y="220"/>
                    <a:pt x="418" y="216"/>
                    <a:pt x="418" y="214"/>
                  </a:cubicBezTo>
                  <a:cubicBezTo>
                    <a:pt x="418" y="211"/>
                    <a:pt x="419" y="213"/>
                    <a:pt x="418" y="207"/>
                  </a:cubicBezTo>
                  <a:cubicBezTo>
                    <a:pt x="425" y="207"/>
                    <a:pt x="434" y="205"/>
                    <a:pt x="434" y="198"/>
                  </a:cubicBezTo>
                  <a:cubicBezTo>
                    <a:pt x="434" y="190"/>
                    <a:pt x="430" y="186"/>
                    <a:pt x="420" y="186"/>
                  </a:cubicBezTo>
                  <a:cubicBezTo>
                    <a:pt x="417" y="186"/>
                    <a:pt x="413" y="186"/>
                    <a:pt x="410" y="184"/>
                  </a:cubicBezTo>
                  <a:cubicBezTo>
                    <a:pt x="409" y="179"/>
                    <a:pt x="407" y="178"/>
                    <a:pt x="405" y="178"/>
                  </a:cubicBezTo>
                  <a:cubicBezTo>
                    <a:pt x="402" y="178"/>
                    <a:pt x="399" y="181"/>
                    <a:pt x="392" y="181"/>
                  </a:cubicBezTo>
                  <a:cubicBezTo>
                    <a:pt x="384" y="181"/>
                    <a:pt x="381" y="172"/>
                    <a:pt x="380" y="162"/>
                  </a:cubicBezTo>
                  <a:cubicBezTo>
                    <a:pt x="369" y="161"/>
                    <a:pt x="355" y="156"/>
                    <a:pt x="354" y="144"/>
                  </a:cubicBezTo>
                  <a:cubicBezTo>
                    <a:pt x="347" y="144"/>
                    <a:pt x="344" y="142"/>
                    <a:pt x="339" y="140"/>
                  </a:cubicBezTo>
                  <a:cubicBezTo>
                    <a:pt x="344" y="132"/>
                    <a:pt x="348" y="132"/>
                    <a:pt x="356" y="128"/>
                  </a:cubicBezTo>
                  <a:cubicBezTo>
                    <a:pt x="355" y="124"/>
                    <a:pt x="351" y="123"/>
                    <a:pt x="348" y="123"/>
                  </a:cubicBezTo>
                  <a:cubicBezTo>
                    <a:pt x="344" y="123"/>
                    <a:pt x="342" y="123"/>
                    <a:pt x="333" y="122"/>
                  </a:cubicBezTo>
                  <a:cubicBezTo>
                    <a:pt x="337" y="115"/>
                    <a:pt x="344" y="116"/>
                    <a:pt x="351" y="114"/>
                  </a:cubicBezTo>
                  <a:cubicBezTo>
                    <a:pt x="348" y="107"/>
                    <a:pt x="344" y="102"/>
                    <a:pt x="336" y="102"/>
                  </a:cubicBezTo>
                  <a:cubicBezTo>
                    <a:pt x="336" y="102"/>
                    <a:pt x="331" y="102"/>
                    <a:pt x="327" y="102"/>
                  </a:cubicBezTo>
                  <a:cubicBezTo>
                    <a:pt x="327" y="93"/>
                    <a:pt x="327" y="93"/>
                    <a:pt x="327" y="93"/>
                  </a:cubicBezTo>
                  <a:cubicBezTo>
                    <a:pt x="313" y="91"/>
                    <a:pt x="305" y="83"/>
                    <a:pt x="290" y="78"/>
                  </a:cubicBezTo>
                  <a:cubicBezTo>
                    <a:pt x="292" y="69"/>
                    <a:pt x="279" y="67"/>
                    <a:pt x="273" y="67"/>
                  </a:cubicBezTo>
                  <a:cubicBezTo>
                    <a:pt x="269" y="67"/>
                    <a:pt x="268" y="67"/>
                    <a:pt x="260" y="67"/>
                  </a:cubicBezTo>
                  <a:cubicBezTo>
                    <a:pt x="242" y="67"/>
                    <a:pt x="239" y="49"/>
                    <a:pt x="227" y="41"/>
                  </a:cubicBezTo>
                  <a:cubicBezTo>
                    <a:pt x="220" y="36"/>
                    <a:pt x="198" y="33"/>
                    <a:pt x="187" y="33"/>
                  </a:cubicBezTo>
                  <a:cubicBezTo>
                    <a:pt x="178" y="33"/>
                    <a:pt x="175" y="46"/>
                    <a:pt x="166" y="46"/>
                  </a:cubicBezTo>
                  <a:cubicBezTo>
                    <a:pt x="162" y="46"/>
                    <a:pt x="160" y="41"/>
                    <a:pt x="154" y="41"/>
                  </a:cubicBezTo>
                  <a:cubicBezTo>
                    <a:pt x="149" y="41"/>
                    <a:pt x="147" y="46"/>
                    <a:pt x="144" y="46"/>
                  </a:cubicBezTo>
                  <a:cubicBezTo>
                    <a:pt x="141" y="46"/>
                    <a:pt x="144" y="38"/>
                    <a:pt x="144" y="36"/>
                  </a:cubicBezTo>
                  <a:cubicBezTo>
                    <a:pt x="144" y="24"/>
                    <a:pt x="136" y="6"/>
                    <a:pt x="123" y="6"/>
                  </a:cubicBezTo>
                  <a:cubicBezTo>
                    <a:pt x="101" y="6"/>
                    <a:pt x="66" y="12"/>
                    <a:pt x="66" y="32"/>
                  </a:cubicBezTo>
                  <a:cubicBezTo>
                    <a:pt x="66" y="37"/>
                    <a:pt x="71" y="41"/>
                    <a:pt x="71" y="46"/>
                  </a:cubicBezTo>
                  <a:cubicBezTo>
                    <a:pt x="71" y="50"/>
                    <a:pt x="64" y="57"/>
                    <a:pt x="61" y="57"/>
                  </a:cubicBezTo>
                  <a:cubicBezTo>
                    <a:pt x="54" y="57"/>
                    <a:pt x="55" y="52"/>
                    <a:pt x="55" y="48"/>
                  </a:cubicBezTo>
                  <a:cubicBezTo>
                    <a:pt x="55" y="48"/>
                    <a:pt x="54" y="42"/>
                    <a:pt x="55" y="38"/>
                  </a:cubicBezTo>
                  <a:cubicBezTo>
                    <a:pt x="53" y="38"/>
                    <a:pt x="51" y="36"/>
                    <a:pt x="51" y="33"/>
                  </a:cubicBezTo>
                  <a:cubicBezTo>
                    <a:pt x="51" y="18"/>
                    <a:pt x="69" y="17"/>
                    <a:pt x="74" y="6"/>
                  </a:cubicBezTo>
                  <a:cubicBezTo>
                    <a:pt x="73" y="6"/>
                    <a:pt x="57" y="0"/>
                    <a:pt x="5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168"/>
            <p:cNvSpPr>
              <a:spLocks/>
            </p:cNvSpPr>
            <p:nvPr/>
          </p:nvSpPr>
          <p:spPr bwMode="auto">
            <a:xfrm>
              <a:off x="655" y="442"/>
              <a:ext cx="28" cy="16"/>
            </a:xfrm>
            <a:custGeom>
              <a:avLst/>
              <a:gdLst>
                <a:gd name="T0" fmla="*/ 5 w 12"/>
                <a:gd name="T1" fmla="*/ 0 h 7"/>
                <a:gd name="T2" fmla="*/ 0 w 12"/>
                <a:gd name="T3" fmla="*/ 4 h 7"/>
                <a:gd name="T4" fmla="*/ 6 w 12"/>
                <a:gd name="T5" fmla="*/ 7 h 7"/>
                <a:gd name="T6" fmla="*/ 12 w 12"/>
                <a:gd name="T7" fmla="*/ 4 h 7"/>
                <a:gd name="T8" fmla="*/ 5 w 12"/>
                <a:gd name="T9" fmla="*/ 0 h 7"/>
              </a:gdLst>
              <a:ahLst/>
              <a:cxnLst>
                <a:cxn ang="0">
                  <a:pos x="T0" y="T1"/>
                </a:cxn>
                <a:cxn ang="0">
                  <a:pos x="T2" y="T3"/>
                </a:cxn>
                <a:cxn ang="0">
                  <a:pos x="T4" y="T5"/>
                </a:cxn>
                <a:cxn ang="0">
                  <a:pos x="T6" y="T7"/>
                </a:cxn>
                <a:cxn ang="0">
                  <a:pos x="T8" y="T9"/>
                </a:cxn>
              </a:cxnLst>
              <a:rect l="0" t="0" r="r" b="b"/>
              <a:pathLst>
                <a:path w="12" h="7">
                  <a:moveTo>
                    <a:pt x="5" y="0"/>
                  </a:moveTo>
                  <a:cubicBezTo>
                    <a:pt x="4" y="0"/>
                    <a:pt x="2" y="1"/>
                    <a:pt x="0" y="4"/>
                  </a:cubicBezTo>
                  <a:cubicBezTo>
                    <a:pt x="3" y="6"/>
                    <a:pt x="4" y="7"/>
                    <a:pt x="6" y="7"/>
                  </a:cubicBezTo>
                  <a:cubicBezTo>
                    <a:pt x="8" y="7"/>
                    <a:pt x="9" y="6"/>
                    <a:pt x="12" y="4"/>
                  </a:cubicBezTo>
                  <a:cubicBezTo>
                    <a:pt x="8" y="2"/>
                    <a:pt x="7"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169"/>
            <p:cNvSpPr>
              <a:spLocks/>
            </p:cNvSpPr>
            <p:nvPr/>
          </p:nvSpPr>
          <p:spPr bwMode="auto">
            <a:xfrm>
              <a:off x="445" y="298"/>
              <a:ext cx="26" cy="21"/>
            </a:xfrm>
            <a:custGeom>
              <a:avLst/>
              <a:gdLst>
                <a:gd name="T0" fmla="*/ 4 w 11"/>
                <a:gd name="T1" fmla="*/ 0 h 9"/>
                <a:gd name="T2" fmla="*/ 1 w 11"/>
                <a:gd name="T3" fmla="*/ 1 h 9"/>
                <a:gd name="T4" fmla="*/ 11 w 11"/>
                <a:gd name="T5" fmla="*/ 9 h 9"/>
                <a:gd name="T6" fmla="*/ 4 w 11"/>
                <a:gd name="T7" fmla="*/ 0 h 9"/>
              </a:gdLst>
              <a:ahLst/>
              <a:cxnLst>
                <a:cxn ang="0">
                  <a:pos x="T0" y="T1"/>
                </a:cxn>
                <a:cxn ang="0">
                  <a:pos x="T2" y="T3"/>
                </a:cxn>
                <a:cxn ang="0">
                  <a:pos x="T4" y="T5"/>
                </a:cxn>
                <a:cxn ang="0">
                  <a:pos x="T6" y="T7"/>
                </a:cxn>
              </a:cxnLst>
              <a:rect l="0" t="0" r="r" b="b"/>
              <a:pathLst>
                <a:path w="11" h="9">
                  <a:moveTo>
                    <a:pt x="4" y="0"/>
                  </a:moveTo>
                  <a:cubicBezTo>
                    <a:pt x="3" y="0"/>
                    <a:pt x="2" y="0"/>
                    <a:pt x="1" y="1"/>
                  </a:cubicBezTo>
                  <a:cubicBezTo>
                    <a:pt x="0" y="4"/>
                    <a:pt x="4" y="8"/>
                    <a:pt x="11" y="9"/>
                  </a:cubicBezTo>
                  <a:cubicBezTo>
                    <a:pt x="8" y="5"/>
                    <a:pt x="8"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170"/>
            <p:cNvSpPr>
              <a:spLocks/>
            </p:cNvSpPr>
            <p:nvPr/>
          </p:nvSpPr>
          <p:spPr bwMode="auto">
            <a:xfrm>
              <a:off x="173" y="-947"/>
              <a:ext cx="1094" cy="575"/>
            </a:xfrm>
            <a:custGeom>
              <a:avLst/>
              <a:gdLst>
                <a:gd name="T0" fmla="*/ 261 w 463"/>
                <a:gd name="T1" fmla="*/ 9 h 243"/>
                <a:gd name="T2" fmla="*/ 235 w 463"/>
                <a:gd name="T3" fmla="*/ 7 h 243"/>
                <a:gd name="T4" fmla="*/ 162 w 463"/>
                <a:gd name="T5" fmla="*/ 13 h 243"/>
                <a:gd name="T6" fmla="*/ 151 w 463"/>
                <a:gd name="T7" fmla="*/ 14 h 243"/>
                <a:gd name="T8" fmla="*/ 89 w 463"/>
                <a:gd name="T9" fmla="*/ 27 h 243"/>
                <a:gd name="T10" fmla="*/ 64 w 463"/>
                <a:gd name="T11" fmla="*/ 42 h 243"/>
                <a:gd name="T12" fmla="*/ 0 w 463"/>
                <a:gd name="T13" fmla="*/ 62 h 243"/>
                <a:gd name="T14" fmla="*/ 19 w 463"/>
                <a:gd name="T15" fmla="*/ 58 h 243"/>
                <a:gd name="T16" fmla="*/ 20 w 463"/>
                <a:gd name="T17" fmla="*/ 67 h 243"/>
                <a:gd name="T18" fmla="*/ 51 w 463"/>
                <a:gd name="T19" fmla="*/ 62 h 243"/>
                <a:gd name="T20" fmla="*/ 29 w 463"/>
                <a:gd name="T21" fmla="*/ 79 h 243"/>
                <a:gd name="T22" fmla="*/ 54 w 463"/>
                <a:gd name="T23" fmla="*/ 79 h 243"/>
                <a:gd name="T24" fmla="*/ 68 w 463"/>
                <a:gd name="T25" fmla="*/ 96 h 243"/>
                <a:gd name="T26" fmla="*/ 87 w 463"/>
                <a:gd name="T27" fmla="*/ 91 h 243"/>
                <a:gd name="T28" fmla="*/ 118 w 463"/>
                <a:gd name="T29" fmla="*/ 96 h 243"/>
                <a:gd name="T30" fmla="*/ 177 w 463"/>
                <a:gd name="T31" fmla="*/ 88 h 243"/>
                <a:gd name="T32" fmla="*/ 159 w 463"/>
                <a:gd name="T33" fmla="*/ 103 h 243"/>
                <a:gd name="T34" fmla="*/ 129 w 463"/>
                <a:gd name="T35" fmla="*/ 108 h 243"/>
                <a:gd name="T36" fmla="*/ 146 w 463"/>
                <a:gd name="T37" fmla="*/ 125 h 243"/>
                <a:gd name="T38" fmla="*/ 102 w 463"/>
                <a:gd name="T39" fmla="*/ 105 h 243"/>
                <a:gd name="T40" fmla="*/ 83 w 463"/>
                <a:gd name="T41" fmla="*/ 105 h 243"/>
                <a:gd name="T42" fmla="*/ 88 w 463"/>
                <a:gd name="T43" fmla="*/ 112 h 243"/>
                <a:gd name="T44" fmla="*/ 75 w 463"/>
                <a:gd name="T45" fmla="*/ 116 h 243"/>
                <a:gd name="T46" fmla="*/ 81 w 463"/>
                <a:gd name="T47" fmla="*/ 157 h 243"/>
                <a:gd name="T48" fmla="*/ 66 w 463"/>
                <a:gd name="T49" fmla="*/ 181 h 243"/>
                <a:gd name="T50" fmla="*/ 79 w 463"/>
                <a:gd name="T51" fmla="*/ 177 h 243"/>
                <a:gd name="T52" fmla="*/ 111 w 463"/>
                <a:gd name="T53" fmla="*/ 203 h 243"/>
                <a:gd name="T54" fmla="*/ 68 w 463"/>
                <a:gd name="T55" fmla="*/ 189 h 243"/>
                <a:gd name="T56" fmla="*/ 55 w 463"/>
                <a:gd name="T57" fmla="*/ 194 h 243"/>
                <a:gd name="T58" fmla="*/ 34 w 463"/>
                <a:gd name="T59" fmla="*/ 231 h 243"/>
                <a:gd name="T60" fmla="*/ 46 w 463"/>
                <a:gd name="T61" fmla="*/ 230 h 243"/>
                <a:gd name="T62" fmla="*/ 112 w 463"/>
                <a:gd name="T63" fmla="*/ 235 h 243"/>
                <a:gd name="T64" fmla="*/ 169 w 463"/>
                <a:gd name="T65" fmla="*/ 243 h 243"/>
                <a:gd name="T66" fmla="*/ 204 w 463"/>
                <a:gd name="T67" fmla="*/ 220 h 243"/>
                <a:gd name="T68" fmla="*/ 190 w 463"/>
                <a:gd name="T69" fmla="*/ 220 h 243"/>
                <a:gd name="T70" fmla="*/ 208 w 463"/>
                <a:gd name="T71" fmla="*/ 188 h 243"/>
                <a:gd name="T72" fmla="*/ 258 w 463"/>
                <a:gd name="T73" fmla="*/ 163 h 243"/>
                <a:gd name="T74" fmla="*/ 251 w 463"/>
                <a:gd name="T75" fmla="*/ 151 h 243"/>
                <a:gd name="T76" fmla="*/ 244 w 463"/>
                <a:gd name="T77" fmla="*/ 141 h 243"/>
                <a:gd name="T78" fmla="*/ 282 w 463"/>
                <a:gd name="T79" fmla="*/ 129 h 243"/>
                <a:gd name="T80" fmla="*/ 296 w 463"/>
                <a:gd name="T81" fmla="*/ 130 h 243"/>
                <a:gd name="T82" fmla="*/ 353 w 463"/>
                <a:gd name="T83" fmla="*/ 88 h 243"/>
                <a:gd name="T84" fmla="*/ 411 w 463"/>
                <a:gd name="T85" fmla="*/ 62 h 243"/>
                <a:gd name="T86" fmla="*/ 387 w 463"/>
                <a:gd name="T87" fmla="*/ 64 h 243"/>
                <a:gd name="T88" fmla="*/ 449 w 463"/>
                <a:gd name="T89" fmla="*/ 41 h 243"/>
                <a:gd name="T90" fmla="*/ 428 w 463"/>
                <a:gd name="T91" fmla="*/ 20 h 243"/>
                <a:gd name="T92" fmla="*/ 410 w 463"/>
                <a:gd name="T93" fmla="*/ 7 h 243"/>
                <a:gd name="T94" fmla="*/ 377 w 463"/>
                <a:gd name="T95" fmla="*/ 13 h 243"/>
                <a:gd name="T96" fmla="*/ 309 w 463"/>
                <a:gd name="T97" fmla="*/ 4 h 243"/>
                <a:gd name="T98" fmla="*/ 278 w 463"/>
                <a:gd name="T99"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63" h="243">
                  <a:moveTo>
                    <a:pt x="278" y="0"/>
                  </a:moveTo>
                  <a:cubicBezTo>
                    <a:pt x="270" y="0"/>
                    <a:pt x="268" y="9"/>
                    <a:pt x="261" y="9"/>
                  </a:cubicBezTo>
                  <a:cubicBezTo>
                    <a:pt x="253" y="9"/>
                    <a:pt x="250" y="3"/>
                    <a:pt x="241" y="3"/>
                  </a:cubicBezTo>
                  <a:cubicBezTo>
                    <a:pt x="238" y="3"/>
                    <a:pt x="236" y="4"/>
                    <a:pt x="235" y="7"/>
                  </a:cubicBezTo>
                  <a:cubicBezTo>
                    <a:pt x="207" y="7"/>
                    <a:pt x="201" y="7"/>
                    <a:pt x="174" y="7"/>
                  </a:cubicBezTo>
                  <a:cubicBezTo>
                    <a:pt x="169" y="7"/>
                    <a:pt x="164" y="8"/>
                    <a:pt x="162" y="13"/>
                  </a:cubicBezTo>
                  <a:cubicBezTo>
                    <a:pt x="159" y="16"/>
                    <a:pt x="158" y="16"/>
                    <a:pt x="158" y="16"/>
                  </a:cubicBezTo>
                  <a:cubicBezTo>
                    <a:pt x="157" y="16"/>
                    <a:pt x="157" y="14"/>
                    <a:pt x="151" y="14"/>
                  </a:cubicBezTo>
                  <a:cubicBezTo>
                    <a:pt x="136" y="14"/>
                    <a:pt x="130" y="26"/>
                    <a:pt x="125" y="38"/>
                  </a:cubicBezTo>
                  <a:cubicBezTo>
                    <a:pt x="120" y="37"/>
                    <a:pt x="99" y="27"/>
                    <a:pt x="89" y="27"/>
                  </a:cubicBezTo>
                  <a:cubicBezTo>
                    <a:pt x="78" y="27"/>
                    <a:pt x="85" y="38"/>
                    <a:pt x="68" y="38"/>
                  </a:cubicBezTo>
                  <a:cubicBezTo>
                    <a:pt x="68" y="40"/>
                    <a:pt x="66" y="42"/>
                    <a:pt x="64" y="42"/>
                  </a:cubicBezTo>
                  <a:cubicBezTo>
                    <a:pt x="63" y="42"/>
                    <a:pt x="59" y="42"/>
                    <a:pt x="52" y="42"/>
                  </a:cubicBezTo>
                  <a:cubicBezTo>
                    <a:pt x="37" y="42"/>
                    <a:pt x="3" y="49"/>
                    <a:pt x="0" y="62"/>
                  </a:cubicBezTo>
                  <a:cubicBezTo>
                    <a:pt x="3" y="62"/>
                    <a:pt x="9" y="62"/>
                    <a:pt x="11" y="62"/>
                  </a:cubicBezTo>
                  <a:cubicBezTo>
                    <a:pt x="13" y="61"/>
                    <a:pt x="16" y="59"/>
                    <a:pt x="19" y="58"/>
                  </a:cubicBezTo>
                  <a:cubicBezTo>
                    <a:pt x="35" y="58"/>
                    <a:pt x="35" y="58"/>
                    <a:pt x="35" y="58"/>
                  </a:cubicBezTo>
                  <a:cubicBezTo>
                    <a:pt x="29" y="60"/>
                    <a:pt x="26" y="62"/>
                    <a:pt x="20" y="67"/>
                  </a:cubicBezTo>
                  <a:cubicBezTo>
                    <a:pt x="21" y="68"/>
                    <a:pt x="27" y="71"/>
                    <a:pt x="30" y="71"/>
                  </a:cubicBezTo>
                  <a:cubicBezTo>
                    <a:pt x="40" y="71"/>
                    <a:pt x="40" y="62"/>
                    <a:pt x="51" y="62"/>
                  </a:cubicBezTo>
                  <a:cubicBezTo>
                    <a:pt x="55" y="62"/>
                    <a:pt x="57" y="62"/>
                    <a:pt x="61" y="63"/>
                  </a:cubicBezTo>
                  <a:cubicBezTo>
                    <a:pt x="48" y="67"/>
                    <a:pt x="35" y="66"/>
                    <a:pt x="29" y="79"/>
                  </a:cubicBezTo>
                  <a:cubicBezTo>
                    <a:pt x="30" y="79"/>
                    <a:pt x="32" y="79"/>
                    <a:pt x="35" y="79"/>
                  </a:cubicBezTo>
                  <a:cubicBezTo>
                    <a:pt x="40" y="79"/>
                    <a:pt x="47" y="79"/>
                    <a:pt x="54" y="79"/>
                  </a:cubicBezTo>
                  <a:cubicBezTo>
                    <a:pt x="47" y="80"/>
                    <a:pt x="43" y="83"/>
                    <a:pt x="39" y="85"/>
                  </a:cubicBezTo>
                  <a:cubicBezTo>
                    <a:pt x="43" y="90"/>
                    <a:pt x="58" y="96"/>
                    <a:pt x="68" y="96"/>
                  </a:cubicBezTo>
                  <a:cubicBezTo>
                    <a:pt x="73" y="96"/>
                    <a:pt x="76" y="94"/>
                    <a:pt x="80" y="91"/>
                  </a:cubicBezTo>
                  <a:cubicBezTo>
                    <a:pt x="87" y="91"/>
                    <a:pt x="87" y="91"/>
                    <a:pt x="87" y="91"/>
                  </a:cubicBezTo>
                  <a:cubicBezTo>
                    <a:pt x="84" y="98"/>
                    <a:pt x="97" y="102"/>
                    <a:pt x="108" y="102"/>
                  </a:cubicBezTo>
                  <a:cubicBezTo>
                    <a:pt x="112" y="102"/>
                    <a:pt x="114" y="96"/>
                    <a:pt x="118" y="96"/>
                  </a:cubicBezTo>
                  <a:cubicBezTo>
                    <a:pt x="124" y="96"/>
                    <a:pt x="127" y="100"/>
                    <a:pt x="137" y="100"/>
                  </a:cubicBezTo>
                  <a:cubicBezTo>
                    <a:pt x="154" y="100"/>
                    <a:pt x="166" y="97"/>
                    <a:pt x="177" y="88"/>
                  </a:cubicBezTo>
                  <a:cubicBezTo>
                    <a:pt x="184" y="88"/>
                    <a:pt x="184" y="88"/>
                    <a:pt x="184" y="88"/>
                  </a:cubicBezTo>
                  <a:cubicBezTo>
                    <a:pt x="178" y="96"/>
                    <a:pt x="169" y="99"/>
                    <a:pt x="159" y="103"/>
                  </a:cubicBezTo>
                  <a:cubicBezTo>
                    <a:pt x="133" y="103"/>
                    <a:pt x="133" y="103"/>
                    <a:pt x="133" y="103"/>
                  </a:cubicBezTo>
                  <a:cubicBezTo>
                    <a:pt x="132" y="105"/>
                    <a:pt x="129" y="106"/>
                    <a:pt x="129" y="108"/>
                  </a:cubicBezTo>
                  <a:cubicBezTo>
                    <a:pt x="129" y="112"/>
                    <a:pt x="146" y="122"/>
                    <a:pt x="149" y="125"/>
                  </a:cubicBezTo>
                  <a:cubicBezTo>
                    <a:pt x="148" y="125"/>
                    <a:pt x="147" y="125"/>
                    <a:pt x="146" y="125"/>
                  </a:cubicBezTo>
                  <a:cubicBezTo>
                    <a:pt x="133" y="125"/>
                    <a:pt x="128" y="111"/>
                    <a:pt x="116" y="107"/>
                  </a:cubicBezTo>
                  <a:cubicBezTo>
                    <a:pt x="111" y="105"/>
                    <a:pt x="107" y="105"/>
                    <a:pt x="102" y="105"/>
                  </a:cubicBezTo>
                  <a:cubicBezTo>
                    <a:pt x="96" y="105"/>
                    <a:pt x="91" y="106"/>
                    <a:pt x="88" y="106"/>
                  </a:cubicBezTo>
                  <a:cubicBezTo>
                    <a:pt x="86" y="106"/>
                    <a:pt x="84" y="105"/>
                    <a:pt x="83" y="105"/>
                  </a:cubicBezTo>
                  <a:cubicBezTo>
                    <a:pt x="82" y="105"/>
                    <a:pt x="81" y="105"/>
                    <a:pt x="80" y="106"/>
                  </a:cubicBezTo>
                  <a:cubicBezTo>
                    <a:pt x="81" y="110"/>
                    <a:pt x="82" y="112"/>
                    <a:pt x="88" y="112"/>
                  </a:cubicBezTo>
                  <a:cubicBezTo>
                    <a:pt x="86" y="112"/>
                    <a:pt x="85" y="112"/>
                    <a:pt x="83" y="112"/>
                  </a:cubicBezTo>
                  <a:cubicBezTo>
                    <a:pt x="79" y="112"/>
                    <a:pt x="75" y="113"/>
                    <a:pt x="75" y="116"/>
                  </a:cubicBezTo>
                  <a:cubicBezTo>
                    <a:pt x="75" y="126"/>
                    <a:pt x="111" y="126"/>
                    <a:pt x="111" y="143"/>
                  </a:cubicBezTo>
                  <a:cubicBezTo>
                    <a:pt x="111" y="158"/>
                    <a:pt x="95" y="153"/>
                    <a:pt x="81" y="157"/>
                  </a:cubicBezTo>
                  <a:cubicBezTo>
                    <a:pt x="74" y="160"/>
                    <a:pt x="70" y="165"/>
                    <a:pt x="66" y="174"/>
                  </a:cubicBezTo>
                  <a:cubicBezTo>
                    <a:pt x="66" y="181"/>
                    <a:pt x="66" y="181"/>
                    <a:pt x="66" y="181"/>
                  </a:cubicBezTo>
                  <a:cubicBezTo>
                    <a:pt x="74" y="181"/>
                    <a:pt x="74" y="181"/>
                    <a:pt x="74" y="181"/>
                  </a:cubicBezTo>
                  <a:cubicBezTo>
                    <a:pt x="76" y="179"/>
                    <a:pt x="76" y="179"/>
                    <a:pt x="79" y="177"/>
                  </a:cubicBezTo>
                  <a:cubicBezTo>
                    <a:pt x="87" y="177"/>
                    <a:pt x="87" y="177"/>
                    <a:pt x="87" y="177"/>
                  </a:cubicBezTo>
                  <a:cubicBezTo>
                    <a:pt x="87" y="190"/>
                    <a:pt x="103" y="196"/>
                    <a:pt x="111" y="203"/>
                  </a:cubicBezTo>
                  <a:cubicBezTo>
                    <a:pt x="101" y="203"/>
                    <a:pt x="101" y="203"/>
                    <a:pt x="101" y="203"/>
                  </a:cubicBezTo>
                  <a:cubicBezTo>
                    <a:pt x="91" y="198"/>
                    <a:pt x="85" y="189"/>
                    <a:pt x="68" y="189"/>
                  </a:cubicBezTo>
                  <a:cubicBezTo>
                    <a:pt x="66" y="189"/>
                    <a:pt x="64" y="188"/>
                    <a:pt x="62" y="188"/>
                  </a:cubicBezTo>
                  <a:cubicBezTo>
                    <a:pt x="58" y="188"/>
                    <a:pt x="55" y="189"/>
                    <a:pt x="55" y="194"/>
                  </a:cubicBezTo>
                  <a:cubicBezTo>
                    <a:pt x="55" y="203"/>
                    <a:pt x="66" y="205"/>
                    <a:pt x="73" y="210"/>
                  </a:cubicBezTo>
                  <a:cubicBezTo>
                    <a:pt x="61" y="218"/>
                    <a:pt x="34" y="210"/>
                    <a:pt x="34" y="231"/>
                  </a:cubicBezTo>
                  <a:cubicBezTo>
                    <a:pt x="34" y="232"/>
                    <a:pt x="36" y="235"/>
                    <a:pt x="39" y="235"/>
                  </a:cubicBezTo>
                  <a:cubicBezTo>
                    <a:pt x="42" y="235"/>
                    <a:pt x="44" y="232"/>
                    <a:pt x="46" y="230"/>
                  </a:cubicBezTo>
                  <a:cubicBezTo>
                    <a:pt x="64" y="236"/>
                    <a:pt x="78" y="240"/>
                    <a:pt x="96" y="240"/>
                  </a:cubicBezTo>
                  <a:cubicBezTo>
                    <a:pt x="104" y="240"/>
                    <a:pt x="107" y="235"/>
                    <a:pt x="112" y="235"/>
                  </a:cubicBezTo>
                  <a:cubicBezTo>
                    <a:pt x="125" y="235"/>
                    <a:pt x="136" y="235"/>
                    <a:pt x="151" y="235"/>
                  </a:cubicBezTo>
                  <a:cubicBezTo>
                    <a:pt x="162" y="235"/>
                    <a:pt x="156" y="243"/>
                    <a:pt x="169" y="243"/>
                  </a:cubicBezTo>
                  <a:cubicBezTo>
                    <a:pt x="181" y="243"/>
                    <a:pt x="211" y="234"/>
                    <a:pt x="211" y="225"/>
                  </a:cubicBezTo>
                  <a:cubicBezTo>
                    <a:pt x="211" y="221"/>
                    <a:pt x="207" y="220"/>
                    <a:pt x="204" y="220"/>
                  </a:cubicBezTo>
                  <a:cubicBezTo>
                    <a:pt x="204" y="220"/>
                    <a:pt x="203" y="220"/>
                    <a:pt x="203" y="220"/>
                  </a:cubicBezTo>
                  <a:cubicBezTo>
                    <a:pt x="199" y="220"/>
                    <a:pt x="198" y="220"/>
                    <a:pt x="190" y="220"/>
                  </a:cubicBezTo>
                  <a:cubicBezTo>
                    <a:pt x="190" y="202"/>
                    <a:pt x="212" y="212"/>
                    <a:pt x="212" y="196"/>
                  </a:cubicBezTo>
                  <a:cubicBezTo>
                    <a:pt x="212" y="192"/>
                    <a:pt x="209" y="191"/>
                    <a:pt x="208" y="188"/>
                  </a:cubicBezTo>
                  <a:cubicBezTo>
                    <a:pt x="212" y="188"/>
                    <a:pt x="212" y="188"/>
                    <a:pt x="235" y="188"/>
                  </a:cubicBezTo>
                  <a:cubicBezTo>
                    <a:pt x="244" y="181"/>
                    <a:pt x="247" y="169"/>
                    <a:pt x="258" y="163"/>
                  </a:cubicBezTo>
                  <a:cubicBezTo>
                    <a:pt x="255" y="156"/>
                    <a:pt x="249" y="154"/>
                    <a:pt x="243" y="151"/>
                  </a:cubicBezTo>
                  <a:cubicBezTo>
                    <a:pt x="246" y="151"/>
                    <a:pt x="249" y="151"/>
                    <a:pt x="251" y="151"/>
                  </a:cubicBezTo>
                  <a:cubicBezTo>
                    <a:pt x="256" y="151"/>
                    <a:pt x="259" y="149"/>
                    <a:pt x="258" y="141"/>
                  </a:cubicBezTo>
                  <a:cubicBezTo>
                    <a:pt x="244" y="141"/>
                    <a:pt x="244" y="141"/>
                    <a:pt x="244" y="141"/>
                  </a:cubicBezTo>
                  <a:cubicBezTo>
                    <a:pt x="252" y="134"/>
                    <a:pt x="265" y="133"/>
                    <a:pt x="277" y="130"/>
                  </a:cubicBezTo>
                  <a:cubicBezTo>
                    <a:pt x="278" y="129"/>
                    <a:pt x="280" y="129"/>
                    <a:pt x="282" y="129"/>
                  </a:cubicBezTo>
                  <a:cubicBezTo>
                    <a:pt x="284" y="129"/>
                    <a:pt x="287" y="129"/>
                    <a:pt x="289" y="129"/>
                  </a:cubicBezTo>
                  <a:cubicBezTo>
                    <a:pt x="291" y="130"/>
                    <a:pt x="294" y="130"/>
                    <a:pt x="296" y="130"/>
                  </a:cubicBezTo>
                  <a:cubicBezTo>
                    <a:pt x="299" y="130"/>
                    <a:pt x="302" y="130"/>
                    <a:pt x="304" y="128"/>
                  </a:cubicBezTo>
                  <a:cubicBezTo>
                    <a:pt x="320" y="116"/>
                    <a:pt x="332" y="95"/>
                    <a:pt x="353" y="88"/>
                  </a:cubicBezTo>
                  <a:cubicBezTo>
                    <a:pt x="372" y="82"/>
                    <a:pt x="402" y="75"/>
                    <a:pt x="414" y="62"/>
                  </a:cubicBezTo>
                  <a:cubicBezTo>
                    <a:pt x="413" y="62"/>
                    <a:pt x="412" y="62"/>
                    <a:pt x="411" y="62"/>
                  </a:cubicBezTo>
                  <a:cubicBezTo>
                    <a:pt x="408" y="62"/>
                    <a:pt x="403" y="63"/>
                    <a:pt x="399" y="63"/>
                  </a:cubicBezTo>
                  <a:cubicBezTo>
                    <a:pt x="395" y="63"/>
                    <a:pt x="391" y="64"/>
                    <a:pt x="387" y="64"/>
                  </a:cubicBezTo>
                  <a:cubicBezTo>
                    <a:pt x="381" y="64"/>
                    <a:pt x="377" y="63"/>
                    <a:pt x="374" y="61"/>
                  </a:cubicBezTo>
                  <a:cubicBezTo>
                    <a:pt x="402" y="47"/>
                    <a:pt x="428" y="57"/>
                    <a:pt x="449" y="41"/>
                  </a:cubicBezTo>
                  <a:cubicBezTo>
                    <a:pt x="453" y="38"/>
                    <a:pt x="463" y="40"/>
                    <a:pt x="463" y="33"/>
                  </a:cubicBezTo>
                  <a:cubicBezTo>
                    <a:pt x="463" y="23"/>
                    <a:pt x="435" y="26"/>
                    <a:pt x="428" y="20"/>
                  </a:cubicBezTo>
                  <a:cubicBezTo>
                    <a:pt x="425" y="17"/>
                    <a:pt x="425" y="12"/>
                    <a:pt x="419" y="11"/>
                  </a:cubicBezTo>
                  <a:cubicBezTo>
                    <a:pt x="416" y="10"/>
                    <a:pt x="414" y="9"/>
                    <a:pt x="410" y="7"/>
                  </a:cubicBezTo>
                  <a:cubicBezTo>
                    <a:pt x="370" y="18"/>
                    <a:pt x="370" y="18"/>
                    <a:pt x="370" y="18"/>
                  </a:cubicBezTo>
                  <a:cubicBezTo>
                    <a:pt x="373" y="17"/>
                    <a:pt x="374" y="16"/>
                    <a:pt x="377" y="13"/>
                  </a:cubicBezTo>
                  <a:cubicBezTo>
                    <a:pt x="369" y="5"/>
                    <a:pt x="340" y="4"/>
                    <a:pt x="322" y="4"/>
                  </a:cubicBezTo>
                  <a:cubicBezTo>
                    <a:pt x="316" y="4"/>
                    <a:pt x="311" y="4"/>
                    <a:pt x="309" y="4"/>
                  </a:cubicBezTo>
                  <a:cubicBezTo>
                    <a:pt x="303" y="4"/>
                    <a:pt x="300" y="4"/>
                    <a:pt x="294" y="4"/>
                  </a:cubicBezTo>
                  <a:cubicBezTo>
                    <a:pt x="289" y="4"/>
                    <a:pt x="286" y="0"/>
                    <a:pt x="2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171"/>
            <p:cNvSpPr>
              <a:spLocks/>
            </p:cNvSpPr>
            <p:nvPr/>
          </p:nvSpPr>
          <p:spPr bwMode="auto">
            <a:xfrm>
              <a:off x="858" y="-1001"/>
              <a:ext cx="2139" cy="1627"/>
            </a:xfrm>
            <a:custGeom>
              <a:avLst/>
              <a:gdLst>
                <a:gd name="T0" fmla="*/ 489 w 905"/>
                <a:gd name="T1" fmla="*/ 15 h 688"/>
                <a:gd name="T2" fmla="*/ 468 w 905"/>
                <a:gd name="T3" fmla="*/ 22 h 688"/>
                <a:gd name="T4" fmla="*/ 425 w 905"/>
                <a:gd name="T5" fmla="*/ 18 h 688"/>
                <a:gd name="T6" fmla="*/ 370 w 905"/>
                <a:gd name="T7" fmla="*/ 43 h 688"/>
                <a:gd name="T8" fmla="*/ 328 w 905"/>
                <a:gd name="T9" fmla="*/ 45 h 688"/>
                <a:gd name="T10" fmla="*/ 312 w 905"/>
                <a:gd name="T11" fmla="*/ 64 h 688"/>
                <a:gd name="T12" fmla="*/ 284 w 905"/>
                <a:gd name="T13" fmla="*/ 66 h 688"/>
                <a:gd name="T14" fmla="*/ 173 w 905"/>
                <a:gd name="T15" fmla="*/ 71 h 688"/>
                <a:gd name="T16" fmla="*/ 86 w 905"/>
                <a:gd name="T17" fmla="*/ 122 h 688"/>
                <a:gd name="T18" fmla="*/ 100 w 905"/>
                <a:gd name="T19" fmla="*/ 168 h 688"/>
                <a:gd name="T20" fmla="*/ 67 w 905"/>
                <a:gd name="T21" fmla="*/ 170 h 688"/>
                <a:gd name="T22" fmla="*/ 0 w 905"/>
                <a:gd name="T23" fmla="*/ 198 h 688"/>
                <a:gd name="T24" fmla="*/ 77 w 905"/>
                <a:gd name="T25" fmla="*/ 216 h 688"/>
                <a:gd name="T26" fmla="*/ 61 w 905"/>
                <a:gd name="T27" fmla="*/ 227 h 688"/>
                <a:gd name="T28" fmla="*/ 22 w 905"/>
                <a:gd name="T29" fmla="*/ 242 h 688"/>
                <a:gd name="T30" fmla="*/ 62 w 905"/>
                <a:gd name="T31" fmla="*/ 251 h 688"/>
                <a:gd name="T32" fmla="*/ 89 w 905"/>
                <a:gd name="T33" fmla="*/ 273 h 688"/>
                <a:gd name="T34" fmla="*/ 98 w 905"/>
                <a:gd name="T35" fmla="*/ 264 h 688"/>
                <a:gd name="T36" fmla="*/ 146 w 905"/>
                <a:gd name="T37" fmla="*/ 262 h 688"/>
                <a:gd name="T38" fmla="*/ 270 w 905"/>
                <a:gd name="T39" fmla="*/ 370 h 688"/>
                <a:gd name="T40" fmla="*/ 286 w 905"/>
                <a:gd name="T41" fmla="*/ 393 h 688"/>
                <a:gd name="T42" fmla="*/ 288 w 905"/>
                <a:gd name="T43" fmla="*/ 423 h 688"/>
                <a:gd name="T44" fmla="*/ 335 w 905"/>
                <a:gd name="T45" fmla="*/ 446 h 688"/>
                <a:gd name="T46" fmla="*/ 305 w 905"/>
                <a:gd name="T47" fmla="*/ 482 h 688"/>
                <a:gd name="T48" fmla="*/ 284 w 905"/>
                <a:gd name="T49" fmla="*/ 525 h 688"/>
                <a:gd name="T50" fmla="*/ 289 w 905"/>
                <a:gd name="T51" fmla="*/ 538 h 688"/>
                <a:gd name="T52" fmla="*/ 315 w 905"/>
                <a:gd name="T53" fmla="*/ 587 h 688"/>
                <a:gd name="T54" fmla="*/ 331 w 905"/>
                <a:gd name="T55" fmla="*/ 587 h 688"/>
                <a:gd name="T56" fmla="*/ 357 w 905"/>
                <a:gd name="T57" fmla="*/ 655 h 688"/>
                <a:gd name="T58" fmla="*/ 422 w 905"/>
                <a:gd name="T59" fmla="*/ 687 h 688"/>
                <a:gd name="T60" fmla="*/ 459 w 905"/>
                <a:gd name="T61" fmla="*/ 655 h 688"/>
                <a:gd name="T62" fmla="*/ 478 w 905"/>
                <a:gd name="T63" fmla="*/ 586 h 688"/>
                <a:gd name="T64" fmla="*/ 520 w 905"/>
                <a:gd name="T65" fmla="*/ 551 h 688"/>
                <a:gd name="T66" fmla="*/ 539 w 905"/>
                <a:gd name="T67" fmla="*/ 548 h 688"/>
                <a:gd name="T68" fmla="*/ 610 w 905"/>
                <a:gd name="T69" fmla="*/ 497 h 688"/>
                <a:gd name="T70" fmla="*/ 700 w 905"/>
                <a:gd name="T71" fmla="*/ 475 h 688"/>
                <a:gd name="T72" fmla="*/ 702 w 905"/>
                <a:gd name="T73" fmla="*/ 422 h 688"/>
                <a:gd name="T74" fmla="*/ 711 w 905"/>
                <a:gd name="T75" fmla="*/ 402 h 688"/>
                <a:gd name="T76" fmla="*/ 772 w 905"/>
                <a:gd name="T77" fmla="*/ 422 h 688"/>
                <a:gd name="T78" fmla="*/ 723 w 905"/>
                <a:gd name="T79" fmla="*/ 356 h 688"/>
                <a:gd name="T80" fmla="*/ 763 w 905"/>
                <a:gd name="T81" fmla="*/ 365 h 688"/>
                <a:gd name="T82" fmla="*/ 758 w 905"/>
                <a:gd name="T83" fmla="*/ 353 h 688"/>
                <a:gd name="T84" fmla="*/ 805 w 905"/>
                <a:gd name="T85" fmla="*/ 311 h 688"/>
                <a:gd name="T86" fmla="*/ 801 w 905"/>
                <a:gd name="T87" fmla="*/ 282 h 688"/>
                <a:gd name="T88" fmla="*/ 787 w 905"/>
                <a:gd name="T89" fmla="*/ 242 h 688"/>
                <a:gd name="T90" fmla="*/ 801 w 905"/>
                <a:gd name="T91" fmla="*/ 216 h 688"/>
                <a:gd name="T92" fmla="*/ 779 w 905"/>
                <a:gd name="T93" fmla="*/ 204 h 688"/>
                <a:gd name="T94" fmla="*/ 804 w 905"/>
                <a:gd name="T95" fmla="*/ 158 h 688"/>
                <a:gd name="T96" fmla="*/ 827 w 905"/>
                <a:gd name="T97" fmla="*/ 130 h 688"/>
                <a:gd name="T98" fmla="*/ 840 w 905"/>
                <a:gd name="T99" fmla="*/ 113 h 688"/>
                <a:gd name="T100" fmla="*/ 874 w 905"/>
                <a:gd name="T101" fmla="*/ 61 h 688"/>
                <a:gd name="T102" fmla="*/ 818 w 905"/>
                <a:gd name="T103" fmla="*/ 79 h 688"/>
                <a:gd name="T104" fmla="*/ 771 w 905"/>
                <a:gd name="T105" fmla="*/ 77 h 688"/>
                <a:gd name="T106" fmla="*/ 744 w 905"/>
                <a:gd name="T107" fmla="*/ 60 h 688"/>
                <a:gd name="T108" fmla="*/ 693 w 905"/>
                <a:gd name="T109" fmla="*/ 63 h 688"/>
                <a:gd name="T110" fmla="*/ 595 w 905"/>
                <a:gd name="T111" fmla="*/ 64 h 688"/>
                <a:gd name="T112" fmla="*/ 718 w 905"/>
                <a:gd name="T113" fmla="*/ 3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5" h="688">
                  <a:moveTo>
                    <a:pt x="639" y="0"/>
                  </a:moveTo>
                  <a:cubicBezTo>
                    <a:pt x="612" y="0"/>
                    <a:pt x="592" y="0"/>
                    <a:pt x="562" y="0"/>
                  </a:cubicBezTo>
                  <a:cubicBezTo>
                    <a:pt x="535" y="0"/>
                    <a:pt x="515" y="15"/>
                    <a:pt x="489" y="15"/>
                  </a:cubicBezTo>
                  <a:cubicBezTo>
                    <a:pt x="484" y="15"/>
                    <a:pt x="480" y="15"/>
                    <a:pt x="476" y="15"/>
                  </a:cubicBezTo>
                  <a:cubicBezTo>
                    <a:pt x="473" y="15"/>
                    <a:pt x="471" y="15"/>
                    <a:pt x="468" y="15"/>
                  </a:cubicBezTo>
                  <a:cubicBezTo>
                    <a:pt x="468" y="22"/>
                    <a:pt x="468" y="22"/>
                    <a:pt x="468" y="22"/>
                  </a:cubicBezTo>
                  <a:cubicBezTo>
                    <a:pt x="458" y="22"/>
                    <a:pt x="458" y="22"/>
                    <a:pt x="458" y="22"/>
                  </a:cubicBezTo>
                  <a:cubicBezTo>
                    <a:pt x="449" y="18"/>
                    <a:pt x="441" y="18"/>
                    <a:pt x="432" y="18"/>
                  </a:cubicBezTo>
                  <a:cubicBezTo>
                    <a:pt x="430" y="18"/>
                    <a:pt x="428" y="18"/>
                    <a:pt x="425" y="18"/>
                  </a:cubicBezTo>
                  <a:cubicBezTo>
                    <a:pt x="408" y="18"/>
                    <a:pt x="394" y="22"/>
                    <a:pt x="380" y="28"/>
                  </a:cubicBezTo>
                  <a:cubicBezTo>
                    <a:pt x="383" y="32"/>
                    <a:pt x="387" y="33"/>
                    <a:pt x="391" y="36"/>
                  </a:cubicBezTo>
                  <a:cubicBezTo>
                    <a:pt x="386" y="37"/>
                    <a:pt x="370" y="35"/>
                    <a:pt x="370" y="43"/>
                  </a:cubicBezTo>
                  <a:cubicBezTo>
                    <a:pt x="370" y="53"/>
                    <a:pt x="391" y="60"/>
                    <a:pt x="400" y="64"/>
                  </a:cubicBezTo>
                  <a:cubicBezTo>
                    <a:pt x="376" y="64"/>
                    <a:pt x="376" y="64"/>
                    <a:pt x="376" y="64"/>
                  </a:cubicBezTo>
                  <a:cubicBezTo>
                    <a:pt x="363" y="57"/>
                    <a:pt x="350" y="45"/>
                    <a:pt x="328" y="45"/>
                  </a:cubicBezTo>
                  <a:cubicBezTo>
                    <a:pt x="323" y="45"/>
                    <a:pt x="315" y="46"/>
                    <a:pt x="315" y="52"/>
                  </a:cubicBezTo>
                  <a:cubicBezTo>
                    <a:pt x="315" y="56"/>
                    <a:pt x="318" y="60"/>
                    <a:pt x="319" y="64"/>
                  </a:cubicBezTo>
                  <a:cubicBezTo>
                    <a:pt x="319" y="64"/>
                    <a:pt x="314" y="64"/>
                    <a:pt x="312" y="64"/>
                  </a:cubicBezTo>
                  <a:cubicBezTo>
                    <a:pt x="301" y="60"/>
                    <a:pt x="292" y="61"/>
                    <a:pt x="286" y="51"/>
                  </a:cubicBezTo>
                  <a:cubicBezTo>
                    <a:pt x="281" y="56"/>
                    <a:pt x="281" y="56"/>
                    <a:pt x="281" y="56"/>
                  </a:cubicBezTo>
                  <a:cubicBezTo>
                    <a:pt x="281" y="60"/>
                    <a:pt x="284" y="63"/>
                    <a:pt x="284" y="66"/>
                  </a:cubicBezTo>
                  <a:cubicBezTo>
                    <a:pt x="274" y="66"/>
                    <a:pt x="271" y="51"/>
                    <a:pt x="261" y="51"/>
                  </a:cubicBezTo>
                  <a:cubicBezTo>
                    <a:pt x="247" y="51"/>
                    <a:pt x="237" y="59"/>
                    <a:pt x="222" y="63"/>
                  </a:cubicBezTo>
                  <a:cubicBezTo>
                    <a:pt x="202" y="63"/>
                    <a:pt x="194" y="68"/>
                    <a:pt x="173" y="71"/>
                  </a:cubicBezTo>
                  <a:cubicBezTo>
                    <a:pt x="156" y="73"/>
                    <a:pt x="170" y="97"/>
                    <a:pt x="152" y="97"/>
                  </a:cubicBezTo>
                  <a:cubicBezTo>
                    <a:pt x="146" y="97"/>
                    <a:pt x="142" y="96"/>
                    <a:pt x="138" y="93"/>
                  </a:cubicBezTo>
                  <a:cubicBezTo>
                    <a:pt x="127" y="103"/>
                    <a:pt x="104" y="116"/>
                    <a:pt x="86" y="122"/>
                  </a:cubicBezTo>
                  <a:cubicBezTo>
                    <a:pt x="83" y="122"/>
                    <a:pt x="75" y="125"/>
                    <a:pt x="75" y="130"/>
                  </a:cubicBezTo>
                  <a:cubicBezTo>
                    <a:pt x="75" y="140"/>
                    <a:pt x="105" y="139"/>
                    <a:pt x="115" y="140"/>
                  </a:cubicBezTo>
                  <a:cubicBezTo>
                    <a:pt x="115" y="154"/>
                    <a:pt x="109" y="163"/>
                    <a:pt x="100" y="168"/>
                  </a:cubicBezTo>
                  <a:cubicBezTo>
                    <a:pt x="96" y="171"/>
                    <a:pt x="92" y="171"/>
                    <a:pt x="86" y="171"/>
                  </a:cubicBezTo>
                  <a:cubicBezTo>
                    <a:pt x="83" y="171"/>
                    <a:pt x="80" y="171"/>
                    <a:pt x="77" y="171"/>
                  </a:cubicBezTo>
                  <a:cubicBezTo>
                    <a:pt x="74" y="171"/>
                    <a:pt x="71" y="170"/>
                    <a:pt x="67" y="170"/>
                  </a:cubicBezTo>
                  <a:cubicBezTo>
                    <a:pt x="63" y="170"/>
                    <a:pt x="59" y="171"/>
                    <a:pt x="55" y="172"/>
                  </a:cubicBezTo>
                  <a:cubicBezTo>
                    <a:pt x="45" y="175"/>
                    <a:pt x="40" y="181"/>
                    <a:pt x="30" y="184"/>
                  </a:cubicBezTo>
                  <a:cubicBezTo>
                    <a:pt x="19" y="188"/>
                    <a:pt x="0" y="182"/>
                    <a:pt x="0" y="198"/>
                  </a:cubicBezTo>
                  <a:cubicBezTo>
                    <a:pt x="0" y="207"/>
                    <a:pt x="51" y="221"/>
                    <a:pt x="53" y="221"/>
                  </a:cubicBezTo>
                  <a:cubicBezTo>
                    <a:pt x="60" y="221"/>
                    <a:pt x="63" y="221"/>
                    <a:pt x="71" y="221"/>
                  </a:cubicBezTo>
                  <a:cubicBezTo>
                    <a:pt x="74" y="221"/>
                    <a:pt x="76" y="219"/>
                    <a:pt x="77" y="216"/>
                  </a:cubicBezTo>
                  <a:cubicBezTo>
                    <a:pt x="98" y="216"/>
                    <a:pt x="98" y="216"/>
                    <a:pt x="98" y="216"/>
                  </a:cubicBezTo>
                  <a:cubicBezTo>
                    <a:pt x="96" y="222"/>
                    <a:pt x="96" y="224"/>
                    <a:pt x="91" y="227"/>
                  </a:cubicBezTo>
                  <a:cubicBezTo>
                    <a:pt x="61" y="227"/>
                    <a:pt x="61" y="227"/>
                    <a:pt x="61" y="227"/>
                  </a:cubicBezTo>
                  <a:cubicBezTo>
                    <a:pt x="58" y="231"/>
                    <a:pt x="57" y="232"/>
                    <a:pt x="51" y="232"/>
                  </a:cubicBezTo>
                  <a:cubicBezTo>
                    <a:pt x="48" y="232"/>
                    <a:pt x="44" y="232"/>
                    <a:pt x="38" y="232"/>
                  </a:cubicBezTo>
                  <a:cubicBezTo>
                    <a:pt x="34" y="232"/>
                    <a:pt x="23" y="235"/>
                    <a:pt x="22" y="242"/>
                  </a:cubicBezTo>
                  <a:cubicBezTo>
                    <a:pt x="26" y="243"/>
                    <a:pt x="27" y="244"/>
                    <a:pt x="29" y="244"/>
                  </a:cubicBezTo>
                  <a:cubicBezTo>
                    <a:pt x="32" y="244"/>
                    <a:pt x="33" y="242"/>
                    <a:pt x="41" y="242"/>
                  </a:cubicBezTo>
                  <a:cubicBezTo>
                    <a:pt x="47" y="242"/>
                    <a:pt x="53" y="248"/>
                    <a:pt x="62" y="251"/>
                  </a:cubicBezTo>
                  <a:cubicBezTo>
                    <a:pt x="60" y="256"/>
                    <a:pt x="56" y="257"/>
                    <a:pt x="51" y="260"/>
                  </a:cubicBezTo>
                  <a:cubicBezTo>
                    <a:pt x="58" y="268"/>
                    <a:pt x="74" y="272"/>
                    <a:pt x="86" y="272"/>
                  </a:cubicBezTo>
                  <a:cubicBezTo>
                    <a:pt x="88" y="272"/>
                    <a:pt x="89" y="273"/>
                    <a:pt x="89" y="273"/>
                  </a:cubicBezTo>
                  <a:cubicBezTo>
                    <a:pt x="90" y="273"/>
                    <a:pt x="91" y="272"/>
                    <a:pt x="92" y="271"/>
                  </a:cubicBezTo>
                  <a:cubicBezTo>
                    <a:pt x="91" y="270"/>
                    <a:pt x="89" y="268"/>
                    <a:pt x="87" y="267"/>
                  </a:cubicBezTo>
                  <a:cubicBezTo>
                    <a:pt x="90" y="265"/>
                    <a:pt x="92" y="264"/>
                    <a:pt x="98" y="264"/>
                  </a:cubicBezTo>
                  <a:cubicBezTo>
                    <a:pt x="104" y="264"/>
                    <a:pt x="109" y="269"/>
                    <a:pt x="114" y="269"/>
                  </a:cubicBezTo>
                  <a:cubicBezTo>
                    <a:pt x="120" y="269"/>
                    <a:pt x="124" y="262"/>
                    <a:pt x="130" y="262"/>
                  </a:cubicBezTo>
                  <a:cubicBezTo>
                    <a:pt x="135" y="262"/>
                    <a:pt x="137" y="262"/>
                    <a:pt x="146" y="262"/>
                  </a:cubicBezTo>
                  <a:cubicBezTo>
                    <a:pt x="205" y="262"/>
                    <a:pt x="242" y="308"/>
                    <a:pt x="257" y="353"/>
                  </a:cubicBezTo>
                  <a:cubicBezTo>
                    <a:pt x="257" y="361"/>
                    <a:pt x="257" y="361"/>
                    <a:pt x="257" y="361"/>
                  </a:cubicBezTo>
                  <a:cubicBezTo>
                    <a:pt x="262" y="362"/>
                    <a:pt x="270" y="362"/>
                    <a:pt x="270" y="370"/>
                  </a:cubicBezTo>
                  <a:cubicBezTo>
                    <a:pt x="270" y="382"/>
                    <a:pt x="259" y="381"/>
                    <a:pt x="259" y="393"/>
                  </a:cubicBezTo>
                  <a:cubicBezTo>
                    <a:pt x="259" y="401"/>
                    <a:pt x="263" y="402"/>
                    <a:pt x="273" y="402"/>
                  </a:cubicBezTo>
                  <a:cubicBezTo>
                    <a:pt x="280" y="402"/>
                    <a:pt x="281" y="393"/>
                    <a:pt x="286" y="393"/>
                  </a:cubicBezTo>
                  <a:cubicBezTo>
                    <a:pt x="304" y="393"/>
                    <a:pt x="308" y="418"/>
                    <a:pt x="325" y="423"/>
                  </a:cubicBezTo>
                  <a:cubicBezTo>
                    <a:pt x="324" y="426"/>
                    <a:pt x="325" y="431"/>
                    <a:pt x="319" y="431"/>
                  </a:cubicBezTo>
                  <a:cubicBezTo>
                    <a:pt x="307" y="431"/>
                    <a:pt x="299" y="423"/>
                    <a:pt x="288" y="423"/>
                  </a:cubicBezTo>
                  <a:cubicBezTo>
                    <a:pt x="285" y="423"/>
                    <a:pt x="284" y="422"/>
                    <a:pt x="282" y="422"/>
                  </a:cubicBezTo>
                  <a:cubicBezTo>
                    <a:pt x="281" y="422"/>
                    <a:pt x="280" y="422"/>
                    <a:pt x="278" y="423"/>
                  </a:cubicBezTo>
                  <a:cubicBezTo>
                    <a:pt x="280" y="438"/>
                    <a:pt x="319" y="440"/>
                    <a:pt x="335" y="446"/>
                  </a:cubicBezTo>
                  <a:cubicBezTo>
                    <a:pt x="331" y="460"/>
                    <a:pt x="323" y="466"/>
                    <a:pt x="319" y="481"/>
                  </a:cubicBezTo>
                  <a:cubicBezTo>
                    <a:pt x="316" y="480"/>
                    <a:pt x="314" y="479"/>
                    <a:pt x="313" y="479"/>
                  </a:cubicBezTo>
                  <a:cubicBezTo>
                    <a:pt x="311" y="479"/>
                    <a:pt x="309" y="480"/>
                    <a:pt x="305" y="482"/>
                  </a:cubicBezTo>
                  <a:cubicBezTo>
                    <a:pt x="305" y="484"/>
                    <a:pt x="305" y="484"/>
                    <a:pt x="305" y="484"/>
                  </a:cubicBezTo>
                  <a:cubicBezTo>
                    <a:pt x="294" y="492"/>
                    <a:pt x="291" y="503"/>
                    <a:pt x="284" y="513"/>
                  </a:cubicBezTo>
                  <a:cubicBezTo>
                    <a:pt x="284" y="525"/>
                    <a:pt x="284" y="525"/>
                    <a:pt x="284" y="525"/>
                  </a:cubicBezTo>
                  <a:cubicBezTo>
                    <a:pt x="285" y="523"/>
                    <a:pt x="287" y="523"/>
                    <a:pt x="288" y="523"/>
                  </a:cubicBezTo>
                  <a:cubicBezTo>
                    <a:pt x="290" y="523"/>
                    <a:pt x="292" y="524"/>
                    <a:pt x="294" y="525"/>
                  </a:cubicBezTo>
                  <a:cubicBezTo>
                    <a:pt x="293" y="530"/>
                    <a:pt x="289" y="533"/>
                    <a:pt x="289" y="538"/>
                  </a:cubicBezTo>
                  <a:cubicBezTo>
                    <a:pt x="289" y="552"/>
                    <a:pt x="303" y="558"/>
                    <a:pt x="306" y="568"/>
                  </a:cubicBezTo>
                  <a:cubicBezTo>
                    <a:pt x="308" y="573"/>
                    <a:pt x="309" y="583"/>
                    <a:pt x="312" y="585"/>
                  </a:cubicBezTo>
                  <a:cubicBezTo>
                    <a:pt x="313" y="586"/>
                    <a:pt x="314" y="587"/>
                    <a:pt x="315" y="587"/>
                  </a:cubicBezTo>
                  <a:cubicBezTo>
                    <a:pt x="317" y="587"/>
                    <a:pt x="319" y="586"/>
                    <a:pt x="321" y="585"/>
                  </a:cubicBezTo>
                  <a:cubicBezTo>
                    <a:pt x="322" y="584"/>
                    <a:pt x="324" y="583"/>
                    <a:pt x="325" y="583"/>
                  </a:cubicBezTo>
                  <a:cubicBezTo>
                    <a:pt x="327" y="583"/>
                    <a:pt x="329" y="584"/>
                    <a:pt x="331" y="587"/>
                  </a:cubicBezTo>
                  <a:cubicBezTo>
                    <a:pt x="327" y="591"/>
                    <a:pt x="323" y="590"/>
                    <a:pt x="323" y="597"/>
                  </a:cubicBezTo>
                  <a:cubicBezTo>
                    <a:pt x="323" y="612"/>
                    <a:pt x="343" y="636"/>
                    <a:pt x="354" y="645"/>
                  </a:cubicBezTo>
                  <a:cubicBezTo>
                    <a:pt x="355" y="646"/>
                    <a:pt x="354" y="653"/>
                    <a:pt x="357" y="655"/>
                  </a:cubicBezTo>
                  <a:cubicBezTo>
                    <a:pt x="366" y="661"/>
                    <a:pt x="371" y="658"/>
                    <a:pt x="375" y="670"/>
                  </a:cubicBezTo>
                  <a:cubicBezTo>
                    <a:pt x="381" y="669"/>
                    <a:pt x="390" y="663"/>
                    <a:pt x="397" y="663"/>
                  </a:cubicBezTo>
                  <a:cubicBezTo>
                    <a:pt x="410" y="663"/>
                    <a:pt x="409" y="687"/>
                    <a:pt x="422" y="687"/>
                  </a:cubicBezTo>
                  <a:cubicBezTo>
                    <a:pt x="426" y="687"/>
                    <a:pt x="427" y="684"/>
                    <a:pt x="433" y="683"/>
                  </a:cubicBezTo>
                  <a:cubicBezTo>
                    <a:pt x="434" y="686"/>
                    <a:pt x="436" y="688"/>
                    <a:pt x="439" y="688"/>
                  </a:cubicBezTo>
                  <a:cubicBezTo>
                    <a:pt x="454" y="688"/>
                    <a:pt x="447" y="661"/>
                    <a:pt x="459" y="655"/>
                  </a:cubicBezTo>
                  <a:cubicBezTo>
                    <a:pt x="458" y="649"/>
                    <a:pt x="459" y="636"/>
                    <a:pt x="459" y="626"/>
                  </a:cubicBezTo>
                  <a:cubicBezTo>
                    <a:pt x="459" y="611"/>
                    <a:pt x="484" y="617"/>
                    <a:pt x="484" y="599"/>
                  </a:cubicBezTo>
                  <a:cubicBezTo>
                    <a:pt x="484" y="593"/>
                    <a:pt x="478" y="590"/>
                    <a:pt x="478" y="586"/>
                  </a:cubicBezTo>
                  <a:cubicBezTo>
                    <a:pt x="478" y="584"/>
                    <a:pt x="480" y="582"/>
                    <a:pt x="482" y="580"/>
                  </a:cubicBezTo>
                  <a:cubicBezTo>
                    <a:pt x="482" y="579"/>
                    <a:pt x="480" y="576"/>
                    <a:pt x="480" y="575"/>
                  </a:cubicBezTo>
                  <a:cubicBezTo>
                    <a:pt x="480" y="557"/>
                    <a:pt x="509" y="562"/>
                    <a:pt x="520" y="551"/>
                  </a:cubicBezTo>
                  <a:cubicBezTo>
                    <a:pt x="525" y="546"/>
                    <a:pt x="523" y="541"/>
                    <a:pt x="531" y="538"/>
                  </a:cubicBezTo>
                  <a:cubicBezTo>
                    <a:pt x="531" y="548"/>
                    <a:pt x="531" y="548"/>
                    <a:pt x="531" y="548"/>
                  </a:cubicBezTo>
                  <a:cubicBezTo>
                    <a:pt x="539" y="548"/>
                    <a:pt x="539" y="548"/>
                    <a:pt x="539" y="548"/>
                  </a:cubicBezTo>
                  <a:cubicBezTo>
                    <a:pt x="550" y="541"/>
                    <a:pt x="568" y="543"/>
                    <a:pt x="578" y="533"/>
                  </a:cubicBezTo>
                  <a:cubicBezTo>
                    <a:pt x="586" y="525"/>
                    <a:pt x="587" y="514"/>
                    <a:pt x="597" y="506"/>
                  </a:cubicBezTo>
                  <a:cubicBezTo>
                    <a:pt x="610" y="497"/>
                    <a:pt x="610" y="497"/>
                    <a:pt x="610" y="497"/>
                  </a:cubicBezTo>
                  <a:cubicBezTo>
                    <a:pt x="610" y="493"/>
                    <a:pt x="615" y="491"/>
                    <a:pt x="620" y="488"/>
                  </a:cubicBezTo>
                  <a:cubicBezTo>
                    <a:pt x="645" y="488"/>
                    <a:pt x="645" y="488"/>
                    <a:pt x="645" y="488"/>
                  </a:cubicBezTo>
                  <a:cubicBezTo>
                    <a:pt x="665" y="479"/>
                    <a:pt x="681" y="481"/>
                    <a:pt x="700" y="475"/>
                  </a:cubicBezTo>
                  <a:cubicBezTo>
                    <a:pt x="715" y="470"/>
                    <a:pt x="720" y="455"/>
                    <a:pt x="738" y="449"/>
                  </a:cubicBezTo>
                  <a:cubicBezTo>
                    <a:pt x="747" y="446"/>
                    <a:pt x="752" y="446"/>
                    <a:pt x="760" y="439"/>
                  </a:cubicBezTo>
                  <a:cubicBezTo>
                    <a:pt x="749" y="435"/>
                    <a:pt x="702" y="438"/>
                    <a:pt x="702" y="422"/>
                  </a:cubicBezTo>
                  <a:cubicBezTo>
                    <a:pt x="705" y="421"/>
                    <a:pt x="714" y="420"/>
                    <a:pt x="714" y="415"/>
                  </a:cubicBezTo>
                  <a:cubicBezTo>
                    <a:pt x="714" y="411"/>
                    <a:pt x="709" y="409"/>
                    <a:pt x="709" y="402"/>
                  </a:cubicBezTo>
                  <a:cubicBezTo>
                    <a:pt x="709" y="402"/>
                    <a:pt x="710" y="402"/>
                    <a:pt x="711" y="402"/>
                  </a:cubicBezTo>
                  <a:cubicBezTo>
                    <a:pt x="713" y="402"/>
                    <a:pt x="715" y="402"/>
                    <a:pt x="716" y="402"/>
                  </a:cubicBezTo>
                  <a:cubicBezTo>
                    <a:pt x="738" y="402"/>
                    <a:pt x="733" y="428"/>
                    <a:pt x="758" y="428"/>
                  </a:cubicBezTo>
                  <a:cubicBezTo>
                    <a:pt x="763" y="428"/>
                    <a:pt x="772" y="428"/>
                    <a:pt x="772" y="422"/>
                  </a:cubicBezTo>
                  <a:cubicBezTo>
                    <a:pt x="772" y="392"/>
                    <a:pt x="738" y="383"/>
                    <a:pt x="719" y="364"/>
                  </a:cubicBezTo>
                  <a:cubicBezTo>
                    <a:pt x="719" y="356"/>
                    <a:pt x="719" y="356"/>
                    <a:pt x="719" y="356"/>
                  </a:cubicBezTo>
                  <a:cubicBezTo>
                    <a:pt x="720" y="356"/>
                    <a:pt x="721" y="356"/>
                    <a:pt x="723" y="356"/>
                  </a:cubicBezTo>
                  <a:cubicBezTo>
                    <a:pt x="723" y="356"/>
                    <a:pt x="725" y="356"/>
                    <a:pt x="726" y="356"/>
                  </a:cubicBezTo>
                  <a:cubicBezTo>
                    <a:pt x="729" y="366"/>
                    <a:pt x="746" y="380"/>
                    <a:pt x="755" y="380"/>
                  </a:cubicBezTo>
                  <a:cubicBezTo>
                    <a:pt x="761" y="380"/>
                    <a:pt x="763" y="371"/>
                    <a:pt x="763" y="365"/>
                  </a:cubicBezTo>
                  <a:cubicBezTo>
                    <a:pt x="763" y="350"/>
                    <a:pt x="739" y="355"/>
                    <a:pt x="734" y="341"/>
                  </a:cubicBezTo>
                  <a:cubicBezTo>
                    <a:pt x="742" y="341"/>
                    <a:pt x="742" y="341"/>
                    <a:pt x="742" y="341"/>
                  </a:cubicBezTo>
                  <a:cubicBezTo>
                    <a:pt x="746" y="347"/>
                    <a:pt x="752" y="349"/>
                    <a:pt x="758" y="353"/>
                  </a:cubicBezTo>
                  <a:cubicBezTo>
                    <a:pt x="762" y="342"/>
                    <a:pt x="783" y="349"/>
                    <a:pt x="787" y="333"/>
                  </a:cubicBezTo>
                  <a:cubicBezTo>
                    <a:pt x="784" y="332"/>
                    <a:pt x="781" y="329"/>
                    <a:pt x="781" y="325"/>
                  </a:cubicBezTo>
                  <a:cubicBezTo>
                    <a:pt x="791" y="324"/>
                    <a:pt x="802" y="319"/>
                    <a:pt x="805" y="311"/>
                  </a:cubicBezTo>
                  <a:cubicBezTo>
                    <a:pt x="799" y="309"/>
                    <a:pt x="784" y="309"/>
                    <a:pt x="784" y="300"/>
                  </a:cubicBezTo>
                  <a:cubicBezTo>
                    <a:pt x="784" y="293"/>
                    <a:pt x="792" y="293"/>
                    <a:pt x="801" y="293"/>
                  </a:cubicBezTo>
                  <a:cubicBezTo>
                    <a:pt x="798" y="290"/>
                    <a:pt x="801" y="286"/>
                    <a:pt x="801" y="282"/>
                  </a:cubicBezTo>
                  <a:cubicBezTo>
                    <a:pt x="801" y="274"/>
                    <a:pt x="793" y="271"/>
                    <a:pt x="793" y="259"/>
                  </a:cubicBezTo>
                  <a:cubicBezTo>
                    <a:pt x="786" y="259"/>
                    <a:pt x="776" y="259"/>
                    <a:pt x="776" y="250"/>
                  </a:cubicBezTo>
                  <a:cubicBezTo>
                    <a:pt x="776" y="246"/>
                    <a:pt x="781" y="242"/>
                    <a:pt x="787" y="242"/>
                  </a:cubicBezTo>
                  <a:cubicBezTo>
                    <a:pt x="791" y="242"/>
                    <a:pt x="798" y="243"/>
                    <a:pt x="805" y="243"/>
                  </a:cubicBezTo>
                  <a:cubicBezTo>
                    <a:pt x="815" y="243"/>
                    <a:pt x="824" y="242"/>
                    <a:pt x="824" y="234"/>
                  </a:cubicBezTo>
                  <a:cubicBezTo>
                    <a:pt x="824" y="222"/>
                    <a:pt x="803" y="224"/>
                    <a:pt x="801" y="216"/>
                  </a:cubicBezTo>
                  <a:cubicBezTo>
                    <a:pt x="804" y="216"/>
                    <a:pt x="808" y="214"/>
                    <a:pt x="810" y="213"/>
                  </a:cubicBezTo>
                  <a:cubicBezTo>
                    <a:pt x="805" y="208"/>
                    <a:pt x="798" y="203"/>
                    <a:pt x="789" y="203"/>
                  </a:cubicBezTo>
                  <a:cubicBezTo>
                    <a:pt x="785" y="203"/>
                    <a:pt x="782" y="204"/>
                    <a:pt x="779" y="204"/>
                  </a:cubicBezTo>
                  <a:cubicBezTo>
                    <a:pt x="777" y="204"/>
                    <a:pt x="775" y="204"/>
                    <a:pt x="773" y="203"/>
                  </a:cubicBezTo>
                  <a:cubicBezTo>
                    <a:pt x="777" y="197"/>
                    <a:pt x="776" y="185"/>
                    <a:pt x="782" y="180"/>
                  </a:cubicBezTo>
                  <a:cubicBezTo>
                    <a:pt x="792" y="173"/>
                    <a:pt x="804" y="169"/>
                    <a:pt x="804" y="158"/>
                  </a:cubicBezTo>
                  <a:cubicBezTo>
                    <a:pt x="804" y="156"/>
                    <a:pt x="804" y="156"/>
                    <a:pt x="804" y="150"/>
                  </a:cubicBezTo>
                  <a:cubicBezTo>
                    <a:pt x="814" y="147"/>
                    <a:pt x="827" y="145"/>
                    <a:pt x="827" y="137"/>
                  </a:cubicBezTo>
                  <a:cubicBezTo>
                    <a:pt x="827" y="131"/>
                    <a:pt x="831" y="137"/>
                    <a:pt x="827" y="130"/>
                  </a:cubicBezTo>
                  <a:cubicBezTo>
                    <a:pt x="837" y="128"/>
                    <a:pt x="851" y="128"/>
                    <a:pt x="851" y="113"/>
                  </a:cubicBezTo>
                  <a:cubicBezTo>
                    <a:pt x="849" y="115"/>
                    <a:pt x="848" y="115"/>
                    <a:pt x="846" y="115"/>
                  </a:cubicBezTo>
                  <a:cubicBezTo>
                    <a:pt x="845" y="115"/>
                    <a:pt x="843" y="115"/>
                    <a:pt x="840" y="113"/>
                  </a:cubicBezTo>
                  <a:cubicBezTo>
                    <a:pt x="864" y="113"/>
                    <a:pt x="875" y="98"/>
                    <a:pt x="892" y="92"/>
                  </a:cubicBezTo>
                  <a:cubicBezTo>
                    <a:pt x="895" y="91"/>
                    <a:pt x="905" y="86"/>
                    <a:pt x="905" y="80"/>
                  </a:cubicBezTo>
                  <a:cubicBezTo>
                    <a:pt x="905" y="73"/>
                    <a:pt x="881" y="61"/>
                    <a:pt x="874" y="61"/>
                  </a:cubicBezTo>
                  <a:cubicBezTo>
                    <a:pt x="869" y="61"/>
                    <a:pt x="865" y="62"/>
                    <a:pt x="863" y="68"/>
                  </a:cubicBezTo>
                  <a:cubicBezTo>
                    <a:pt x="838" y="68"/>
                    <a:pt x="838" y="68"/>
                    <a:pt x="838" y="68"/>
                  </a:cubicBezTo>
                  <a:cubicBezTo>
                    <a:pt x="829" y="72"/>
                    <a:pt x="828" y="75"/>
                    <a:pt x="818" y="79"/>
                  </a:cubicBezTo>
                  <a:cubicBezTo>
                    <a:pt x="818" y="79"/>
                    <a:pt x="818" y="79"/>
                    <a:pt x="817" y="79"/>
                  </a:cubicBezTo>
                  <a:cubicBezTo>
                    <a:pt x="814" y="79"/>
                    <a:pt x="806" y="77"/>
                    <a:pt x="806" y="77"/>
                  </a:cubicBezTo>
                  <a:cubicBezTo>
                    <a:pt x="806" y="77"/>
                    <a:pt x="785" y="77"/>
                    <a:pt x="771" y="77"/>
                  </a:cubicBezTo>
                  <a:cubicBezTo>
                    <a:pt x="762" y="83"/>
                    <a:pt x="736" y="118"/>
                    <a:pt x="722" y="122"/>
                  </a:cubicBezTo>
                  <a:cubicBezTo>
                    <a:pt x="724" y="117"/>
                    <a:pt x="758" y="81"/>
                    <a:pt x="758" y="76"/>
                  </a:cubicBezTo>
                  <a:cubicBezTo>
                    <a:pt x="758" y="68"/>
                    <a:pt x="754" y="60"/>
                    <a:pt x="744" y="60"/>
                  </a:cubicBezTo>
                  <a:cubicBezTo>
                    <a:pt x="727" y="60"/>
                    <a:pt x="696" y="90"/>
                    <a:pt x="682" y="90"/>
                  </a:cubicBezTo>
                  <a:cubicBezTo>
                    <a:pt x="678" y="90"/>
                    <a:pt x="701" y="68"/>
                    <a:pt x="702" y="64"/>
                  </a:cubicBezTo>
                  <a:cubicBezTo>
                    <a:pt x="701" y="63"/>
                    <a:pt x="697" y="63"/>
                    <a:pt x="693" y="63"/>
                  </a:cubicBezTo>
                  <a:cubicBezTo>
                    <a:pt x="684" y="63"/>
                    <a:pt x="670" y="64"/>
                    <a:pt x="656" y="65"/>
                  </a:cubicBezTo>
                  <a:cubicBezTo>
                    <a:pt x="642" y="65"/>
                    <a:pt x="627" y="66"/>
                    <a:pt x="615" y="66"/>
                  </a:cubicBezTo>
                  <a:cubicBezTo>
                    <a:pt x="605" y="66"/>
                    <a:pt x="598" y="66"/>
                    <a:pt x="595" y="64"/>
                  </a:cubicBezTo>
                  <a:cubicBezTo>
                    <a:pt x="711" y="57"/>
                    <a:pt x="711" y="57"/>
                    <a:pt x="711" y="57"/>
                  </a:cubicBezTo>
                  <a:cubicBezTo>
                    <a:pt x="725" y="52"/>
                    <a:pt x="761" y="55"/>
                    <a:pt x="764" y="36"/>
                  </a:cubicBezTo>
                  <a:cubicBezTo>
                    <a:pt x="751" y="33"/>
                    <a:pt x="732" y="37"/>
                    <a:pt x="718" y="31"/>
                  </a:cubicBezTo>
                  <a:cubicBezTo>
                    <a:pt x="693" y="21"/>
                    <a:pt x="670" y="0"/>
                    <a:pt x="6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172"/>
            <p:cNvSpPr>
              <a:spLocks/>
            </p:cNvSpPr>
            <p:nvPr/>
          </p:nvSpPr>
          <p:spPr bwMode="auto">
            <a:xfrm>
              <a:off x="1494" y="23"/>
              <a:ext cx="104" cy="69"/>
            </a:xfrm>
            <a:custGeom>
              <a:avLst/>
              <a:gdLst>
                <a:gd name="T0" fmla="*/ 12 w 44"/>
                <a:gd name="T1" fmla="*/ 0 h 29"/>
                <a:gd name="T2" fmla="*/ 0 w 44"/>
                <a:gd name="T3" fmla="*/ 11 h 29"/>
                <a:gd name="T4" fmla="*/ 11 w 44"/>
                <a:gd name="T5" fmla="*/ 29 h 29"/>
                <a:gd name="T6" fmla="*/ 22 w 44"/>
                <a:gd name="T7" fmla="*/ 29 h 29"/>
                <a:gd name="T8" fmla="*/ 44 w 44"/>
                <a:gd name="T9" fmla="*/ 19 h 29"/>
                <a:gd name="T10" fmla="*/ 12 w 44"/>
                <a:gd name="T11" fmla="*/ 0 h 29"/>
              </a:gdLst>
              <a:ahLst/>
              <a:cxnLst>
                <a:cxn ang="0">
                  <a:pos x="T0" y="T1"/>
                </a:cxn>
                <a:cxn ang="0">
                  <a:pos x="T2" y="T3"/>
                </a:cxn>
                <a:cxn ang="0">
                  <a:pos x="T4" y="T5"/>
                </a:cxn>
                <a:cxn ang="0">
                  <a:pos x="T6" y="T7"/>
                </a:cxn>
                <a:cxn ang="0">
                  <a:pos x="T8" y="T9"/>
                </a:cxn>
                <a:cxn ang="0">
                  <a:pos x="T10" y="T11"/>
                </a:cxn>
              </a:cxnLst>
              <a:rect l="0" t="0" r="r" b="b"/>
              <a:pathLst>
                <a:path w="44" h="29">
                  <a:moveTo>
                    <a:pt x="12" y="0"/>
                  </a:moveTo>
                  <a:cubicBezTo>
                    <a:pt x="7" y="0"/>
                    <a:pt x="0" y="3"/>
                    <a:pt x="0" y="11"/>
                  </a:cubicBezTo>
                  <a:cubicBezTo>
                    <a:pt x="0" y="17"/>
                    <a:pt x="6" y="29"/>
                    <a:pt x="11" y="29"/>
                  </a:cubicBezTo>
                  <a:cubicBezTo>
                    <a:pt x="22" y="29"/>
                    <a:pt x="22" y="29"/>
                    <a:pt x="22" y="29"/>
                  </a:cubicBezTo>
                  <a:cubicBezTo>
                    <a:pt x="31" y="29"/>
                    <a:pt x="43" y="28"/>
                    <a:pt x="44" y="19"/>
                  </a:cubicBezTo>
                  <a:cubicBezTo>
                    <a:pt x="30" y="15"/>
                    <a:pt x="26" y="0"/>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173"/>
            <p:cNvSpPr>
              <a:spLocks/>
            </p:cNvSpPr>
            <p:nvPr/>
          </p:nvSpPr>
          <p:spPr bwMode="auto">
            <a:xfrm>
              <a:off x="2770" y="-325"/>
              <a:ext cx="57" cy="34"/>
            </a:xfrm>
            <a:custGeom>
              <a:avLst/>
              <a:gdLst>
                <a:gd name="T0" fmla="*/ 15 w 24"/>
                <a:gd name="T1" fmla="*/ 0 h 14"/>
                <a:gd name="T2" fmla="*/ 5 w 24"/>
                <a:gd name="T3" fmla="*/ 0 h 14"/>
                <a:gd name="T4" fmla="*/ 0 w 24"/>
                <a:gd name="T5" fmla="*/ 6 h 14"/>
                <a:gd name="T6" fmla="*/ 7 w 24"/>
                <a:gd name="T7" fmla="*/ 14 h 14"/>
                <a:gd name="T8" fmla="*/ 24 w 24"/>
                <a:gd name="T9" fmla="*/ 6 h 14"/>
                <a:gd name="T10" fmla="*/ 15 w 24"/>
                <a:gd name="T11" fmla="*/ 6 h 14"/>
                <a:gd name="T12" fmla="*/ 15 w 24"/>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24" h="14">
                  <a:moveTo>
                    <a:pt x="15" y="0"/>
                  </a:moveTo>
                  <a:cubicBezTo>
                    <a:pt x="5" y="0"/>
                    <a:pt x="5" y="0"/>
                    <a:pt x="5" y="0"/>
                  </a:cubicBezTo>
                  <a:cubicBezTo>
                    <a:pt x="4" y="1"/>
                    <a:pt x="0" y="3"/>
                    <a:pt x="0" y="6"/>
                  </a:cubicBezTo>
                  <a:cubicBezTo>
                    <a:pt x="0" y="9"/>
                    <a:pt x="3" y="14"/>
                    <a:pt x="7" y="14"/>
                  </a:cubicBezTo>
                  <a:cubicBezTo>
                    <a:pt x="12" y="14"/>
                    <a:pt x="21" y="8"/>
                    <a:pt x="24" y="6"/>
                  </a:cubicBezTo>
                  <a:cubicBezTo>
                    <a:pt x="15" y="6"/>
                    <a:pt x="15" y="6"/>
                    <a:pt x="15" y="6"/>
                  </a:cubicBezTo>
                  <a:cubicBezTo>
                    <a:pt x="15" y="4"/>
                    <a:pt x="15" y="3"/>
                    <a:pt x="1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174"/>
            <p:cNvSpPr>
              <a:spLocks/>
            </p:cNvSpPr>
            <p:nvPr/>
          </p:nvSpPr>
          <p:spPr bwMode="auto">
            <a:xfrm>
              <a:off x="1340" y="1057"/>
              <a:ext cx="234" cy="227"/>
            </a:xfrm>
            <a:custGeom>
              <a:avLst/>
              <a:gdLst>
                <a:gd name="T0" fmla="*/ 50 w 99"/>
                <a:gd name="T1" fmla="*/ 0 h 96"/>
                <a:gd name="T2" fmla="*/ 34 w 99"/>
                <a:gd name="T3" fmla="*/ 16 h 96"/>
                <a:gd name="T4" fmla="*/ 6 w 99"/>
                <a:gd name="T5" fmla="*/ 59 h 96"/>
                <a:gd name="T6" fmla="*/ 10 w 99"/>
                <a:gd name="T7" fmla="*/ 62 h 96"/>
                <a:gd name="T8" fmla="*/ 10 w 99"/>
                <a:gd name="T9" fmla="*/ 65 h 96"/>
                <a:gd name="T10" fmla="*/ 0 w 99"/>
                <a:gd name="T11" fmla="*/ 75 h 96"/>
                <a:gd name="T12" fmla="*/ 6 w 99"/>
                <a:gd name="T13" fmla="*/ 80 h 96"/>
                <a:gd name="T14" fmla="*/ 22 w 99"/>
                <a:gd name="T15" fmla="*/ 77 h 96"/>
                <a:gd name="T16" fmla="*/ 38 w 99"/>
                <a:gd name="T17" fmla="*/ 81 h 96"/>
                <a:gd name="T18" fmla="*/ 48 w 99"/>
                <a:gd name="T19" fmla="*/ 78 h 96"/>
                <a:gd name="T20" fmla="*/ 54 w 99"/>
                <a:gd name="T21" fmla="*/ 81 h 96"/>
                <a:gd name="T22" fmla="*/ 63 w 99"/>
                <a:gd name="T23" fmla="*/ 80 h 96"/>
                <a:gd name="T24" fmla="*/ 57 w 99"/>
                <a:gd name="T25" fmla="*/ 89 h 96"/>
                <a:gd name="T26" fmla="*/ 58 w 99"/>
                <a:gd name="T27" fmla="*/ 89 h 96"/>
                <a:gd name="T28" fmla="*/ 61 w 99"/>
                <a:gd name="T29" fmla="*/ 89 h 96"/>
                <a:gd name="T30" fmla="*/ 76 w 99"/>
                <a:gd name="T31" fmla="*/ 74 h 96"/>
                <a:gd name="T32" fmla="*/ 81 w 99"/>
                <a:gd name="T33" fmla="*/ 89 h 96"/>
                <a:gd name="T34" fmla="*/ 85 w 99"/>
                <a:gd name="T35" fmla="*/ 90 h 96"/>
                <a:gd name="T36" fmla="*/ 90 w 99"/>
                <a:gd name="T37" fmla="*/ 96 h 96"/>
                <a:gd name="T38" fmla="*/ 99 w 99"/>
                <a:gd name="T39" fmla="*/ 83 h 96"/>
                <a:gd name="T40" fmla="*/ 95 w 99"/>
                <a:gd name="T41" fmla="*/ 72 h 96"/>
                <a:gd name="T42" fmla="*/ 88 w 99"/>
                <a:gd name="T43" fmla="*/ 75 h 96"/>
                <a:gd name="T44" fmla="*/ 84 w 99"/>
                <a:gd name="T45" fmla="*/ 67 h 96"/>
                <a:gd name="T46" fmla="*/ 90 w 99"/>
                <a:gd name="T47" fmla="*/ 59 h 96"/>
                <a:gd name="T48" fmla="*/ 84 w 99"/>
                <a:gd name="T49" fmla="*/ 61 h 96"/>
                <a:gd name="T50" fmla="*/ 84 w 99"/>
                <a:gd name="T51" fmla="*/ 43 h 96"/>
                <a:gd name="T52" fmla="*/ 78 w 99"/>
                <a:gd name="T53" fmla="*/ 44 h 96"/>
                <a:gd name="T54" fmla="*/ 69 w 99"/>
                <a:gd name="T55" fmla="*/ 43 h 96"/>
                <a:gd name="T56" fmla="*/ 63 w 99"/>
                <a:gd name="T57" fmla="*/ 45 h 96"/>
                <a:gd name="T58" fmla="*/ 63 w 99"/>
                <a:gd name="T59" fmla="*/ 43 h 96"/>
                <a:gd name="T60" fmla="*/ 53 w 99"/>
                <a:gd name="T61" fmla="*/ 43 h 96"/>
                <a:gd name="T62" fmla="*/ 53 w 99"/>
                <a:gd name="T63" fmla="*/ 38 h 96"/>
                <a:gd name="T64" fmla="*/ 56 w 99"/>
                <a:gd name="T65" fmla="*/ 35 h 96"/>
                <a:gd name="T66" fmla="*/ 47 w 99"/>
                <a:gd name="T67" fmla="*/ 33 h 96"/>
                <a:gd name="T68" fmla="*/ 39 w 99"/>
                <a:gd name="T69" fmla="*/ 37 h 96"/>
                <a:gd name="T70" fmla="*/ 39 w 99"/>
                <a:gd name="T71" fmla="*/ 32 h 96"/>
                <a:gd name="T72" fmla="*/ 54 w 99"/>
                <a:gd name="T73" fmla="*/ 5 h 96"/>
                <a:gd name="T74" fmla="*/ 50 w 99"/>
                <a:gd name="T7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9" h="96">
                  <a:moveTo>
                    <a:pt x="50" y="0"/>
                  </a:moveTo>
                  <a:cubicBezTo>
                    <a:pt x="42" y="0"/>
                    <a:pt x="38" y="9"/>
                    <a:pt x="34" y="16"/>
                  </a:cubicBezTo>
                  <a:cubicBezTo>
                    <a:pt x="26" y="28"/>
                    <a:pt x="20" y="52"/>
                    <a:pt x="6" y="59"/>
                  </a:cubicBezTo>
                  <a:cubicBezTo>
                    <a:pt x="6" y="61"/>
                    <a:pt x="8" y="62"/>
                    <a:pt x="10" y="62"/>
                  </a:cubicBezTo>
                  <a:cubicBezTo>
                    <a:pt x="10" y="65"/>
                    <a:pt x="10" y="65"/>
                    <a:pt x="10" y="65"/>
                  </a:cubicBezTo>
                  <a:cubicBezTo>
                    <a:pt x="10" y="65"/>
                    <a:pt x="0" y="73"/>
                    <a:pt x="0" y="75"/>
                  </a:cubicBezTo>
                  <a:cubicBezTo>
                    <a:pt x="0" y="77"/>
                    <a:pt x="3" y="80"/>
                    <a:pt x="6" y="80"/>
                  </a:cubicBezTo>
                  <a:cubicBezTo>
                    <a:pt x="12" y="80"/>
                    <a:pt x="14" y="77"/>
                    <a:pt x="22" y="77"/>
                  </a:cubicBezTo>
                  <a:cubicBezTo>
                    <a:pt x="28" y="77"/>
                    <a:pt x="31" y="81"/>
                    <a:pt x="38" y="81"/>
                  </a:cubicBezTo>
                  <a:cubicBezTo>
                    <a:pt x="42" y="81"/>
                    <a:pt x="45" y="80"/>
                    <a:pt x="48" y="78"/>
                  </a:cubicBezTo>
                  <a:cubicBezTo>
                    <a:pt x="50" y="81"/>
                    <a:pt x="52" y="81"/>
                    <a:pt x="54" y="81"/>
                  </a:cubicBezTo>
                  <a:cubicBezTo>
                    <a:pt x="57" y="81"/>
                    <a:pt x="60" y="80"/>
                    <a:pt x="63" y="80"/>
                  </a:cubicBezTo>
                  <a:cubicBezTo>
                    <a:pt x="62" y="83"/>
                    <a:pt x="57" y="83"/>
                    <a:pt x="57" y="89"/>
                  </a:cubicBezTo>
                  <a:cubicBezTo>
                    <a:pt x="57" y="89"/>
                    <a:pt x="58" y="89"/>
                    <a:pt x="58" y="89"/>
                  </a:cubicBezTo>
                  <a:cubicBezTo>
                    <a:pt x="59" y="89"/>
                    <a:pt x="60" y="89"/>
                    <a:pt x="61" y="89"/>
                  </a:cubicBezTo>
                  <a:cubicBezTo>
                    <a:pt x="67" y="89"/>
                    <a:pt x="72" y="81"/>
                    <a:pt x="76" y="74"/>
                  </a:cubicBezTo>
                  <a:cubicBezTo>
                    <a:pt x="80" y="79"/>
                    <a:pt x="77" y="89"/>
                    <a:pt x="81" y="89"/>
                  </a:cubicBezTo>
                  <a:cubicBezTo>
                    <a:pt x="83" y="89"/>
                    <a:pt x="84" y="90"/>
                    <a:pt x="85" y="90"/>
                  </a:cubicBezTo>
                  <a:cubicBezTo>
                    <a:pt x="85" y="92"/>
                    <a:pt x="86" y="96"/>
                    <a:pt x="90" y="96"/>
                  </a:cubicBezTo>
                  <a:cubicBezTo>
                    <a:pt x="95" y="96"/>
                    <a:pt x="99" y="90"/>
                    <a:pt x="99" y="83"/>
                  </a:cubicBezTo>
                  <a:cubicBezTo>
                    <a:pt x="99" y="78"/>
                    <a:pt x="95" y="79"/>
                    <a:pt x="95" y="72"/>
                  </a:cubicBezTo>
                  <a:cubicBezTo>
                    <a:pt x="92" y="74"/>
                    <a:pt x="93" y="75"/>
                    <a:pt x="88" y="75"/>
                  </a:cubicBezTo>
                  <a:cubicBezTo>
                    <a:pt x="88" y="72"/>
                    <a:pt x="84" y="70"/>
                    <a:pt x="84" y="67"/>
                  </a:cubicBezTo>
                  <a:cubicBezTo>
                    <a:pt x="84" y="65"/>
                    <a:pt x="89" y="64"/>
                    <a:pt x="90" y="59"/>
                  </a:cubicBezTo>
                  <a:cubicBezTo>
                    <a:pt x="87" y="59"/>
                    <a:pt x="85" y="60"/>
                    <a:pt x="84" y="61"/>
                  </a:cubicBezTo>
                  <a:cubicBezTo>
                    <a:pt x="84" y="53"/>
                    <a:pt x="84" y="48"/>
                    <a:pt x="84" y="43"/>
                  </a:cubicBezTo>
                  <a:cubicBezTo>
                    <a:pt x="83" y="44"/>
                    <a:pt x="81" y="44"/>
                    <a:pt x="78" y="44"/>
                  </a:cubicBezTo>
                  <a:cubicBezTo>
                    <a:pt x="75" y="44"/>
                    <a:pt x="72" y="44"/>
                    <a:pt x="69" y="43"/>
                  </a:cubicBezTo>
                  <a:cubicBezTo>
                    <a:pt x="63" y="45"/>
                    <a:pt x="63" y="45"/>
                    <a:pt x="63" y="45"/>
                  </a:cubicBezTo>
                  <a:cubicBezTo>
                    <a:pt x="63" y="45"/>
                    <a:pt x="63" y="43"/>
                    <a:pt x="63" y="43"/>
                  </a:cubicBezTo>
                  <a:cubicBezTo>
                    <a:pt x="53" y="43"/>
                    <a:pt x="53" y="43"/>
                    <a:pt x="53" y="43"/>
                  </a:cubicBezTo>
                  <a:cubicBezTo>
                    <a:pt x="53" y="38"/>
                    <a:pt x="53" y="38"/>
                    <a:pt x="53" y="38"/>
                  </a:cubicBezTo>
                  <a:cubicBezTo>
                    <a:pt x="56" y="35"/>
                    <a:pt x="56" y="35"/>
                    <a:pt x="56" y="35"/>
                  </a:cubicBezTo>
                  <a:cubicBezTo>
                    <a:pt x="54" y="33"/>
                    <a:pt x="50" y="33"/>
                    <a:pt x="47" y="33"/>
                  </a:cubicBezTo>
                  <a:cubicBezTo>
                    <a:pt x="44" y="33"/>
                    <a:pt x="44" y="36"/>
                    <a:pt x="39" y="37"/>
                  </a:cubicBezTo>
                  <a:cubicBezTo>
                    <a:pt x="39" y="32"/>
                    <a:pt x="39" y="32"/>
                    <a:pt x="39" y="32"/>
                  </a:cubicBezTo>
                  <a:cubicBezTo>
                    <a:pt x="43" y="23"/>
                    <a:pt x="54" y="17"/>
                    <a:pt x="54" y="5"/>
                  </a:cubicBezTo>
                  <a:cubicBezTo>
                    <a:pt x="54" y="3"/>
                    <a:pt x="52" y="0"/>
                    <a:pt x="5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175"/>
            <p:cNvSpPr>
              <a:spLocks/>
            </p:cNvSpPr>
            <p:nvPr/>
          </p:nvSpPr>
          <p:spPr bwMode="auto">
            <a:xfrm>
              <a:off x="8308" y="-398"/>
              <a:ext cx="275" cy="107"/>
            </a:xfrm>
            <a:custGeom>
              <a:avLst/>
              <a:gdLst>
                <a:gd name="T0" fmla="*/ 24 w 116"/>
                <a:gd name="T1" fmla="*/ 0 h 45"/>
                <a:gd name="T2" fmla="*/ 0 w 116"/>
                <a:gd name="T3" fmla="*/ 22 h 45"/>
                <a:gd name="T4" fmla="*/ 26 w 116"/>
                <a:gd name="T5" fmla="*/ 45 h 45"/>
                <a:gd name="T6" fmla="*/ 38 w 116"/>
                <a:gd name="T7" fmla="*/ 37 h 45"/>
                <a:gd name="T8" fmla="*/ 47 w 116"/>
                <a:gd name="T9" fmla="*/ 43 h 45"/>
                <a:gd name="T10" fmla="*/ 59 w 116"/>
                <a:gd name="T11" fmla="*/ 38 h 45"/>
                <a:gd name="T12" fmla="*/ 70 w 116"/>
                <a:gd name="T13" fmla="*/ 35 h 45"/>
                <a:gd name="T14" fmla="*/ 79 w 116"/>
                <a:gd name="T15" fmla="*/ 40 h 45"/>
                <a:gd name="T16" fmla="*/ 92 w 116"/>
                <a:gd name="T17" fmla="*/ 35 h 45"/>
                <a:gd name="T18" fmla="*/ 107 w 116"/>
                <a:gd name="T19" fmla="*/ 35 h 45"/>
                <a:gd name="T20" fmla="*/ 116 w 116"/>
                <a:gd name="T21" fmla="*/ 17 h 45"/>
                <a:gd name="T22" fmla="*/ 64 w 116"/>
                <a:gd name="T23" fmla="*/ 3 h 45"/>
                <a:gd name="T24" fmla="*/ 55 w 116"/>
                <a:gd name="T25" fmla="*/ 17 h 45"/>
                <a:gd name="T26" fmla="*/ 24 w 116"/>
                <a:gd name="T2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6" h="45">
                  <a:moveTo>
                    <a:pt x="24" y="0"/>
                  </a:moveTo>
                  <a:cubicBezTo>
                    <a:pt x="13" y="0"/>
                    <a:pt x="0" y="9"/>
                    <a:pt x="0" y="22"/>
                  </a:cubicBezTo>
                  <a:cubicBezTo>
                    <a:pt x="0" y="34"/>
                    <a:pt x="13" y="45"/>
                    <a:pt x="26" y="45"/>
                  </a:cubicBezTo>
                  <a:cubicBezTo>
                    <a:pt x="32" y="45"/>
                    <a:pt x="34" y="41"/>
                    <a:pt x="38" y="37"/>
                  </a:cubicBezTo>
                  <a:cubicBezTo>
                    <a:pt x="41" y="41"/>
                    <a:pt x="43" y="43"/>
                    <a:pt x="47" y="43"/>
                  </a:cubicBezTo>
                  <a:cubicBezTo>
                    <a:pt x="53" y="43"/>
                    <a:pt x="56" y="38"/>
                    <a:pt x="59" y="38"/>
                  </a:cubicBezTo>
                  <a:cubicBezTo>
                    <a:pt x="63" y="38"/>
                    <a:pt x="65" y="35"/>
                    <a:pt x="70" y="35"/>
                  </a:cubicBezTo>
                  <a:cubicBezTo>
                    <a:pt x="73" y="35"/>
                    <a:pt x="75" y="40"/>
                    <a:pt x="79" y="40"/>
                  </a:cubicBezTo>
                  <a:cubicBezTo>
                    <a:pt x="85" y="40"/>
                    <a:pt x="88" y="35"/>
                    <a:pt x="92" y="35"/>
                  </a:cubicBezTo>
                  <a:cubicBezTo>
                    <a:pt x="107" y="35"/>
                    <a:pt x="107" y="35"/>
                    <a:pt x="107" y="35"/>
                  </a:cubicBezTo>
                  <a:cubicBezTo>
                    <a:pt x="107" y="31"/>
                    <a:pt x="114" y="25"/>
                    <a:pt x="116" y="17"/>
                  </a:cubicBezTo>
                  <a:cubicBezTo>
                    <a:pt x="105" y="14"/>
                    <a:pt x="74" y="3"/>
                    <a:pt x="64" y="3"/>
                  </a:cubicBezTo>
                  <a:cubicBezTo>
                    <a:pt x="58" y="3"/>
                    <a:pt x="55" y="9"/>
                    <a:pt x="55" y="17"/>
                  </a:cubicBezTo>
                  <a:cubicBezTo>
                    <a:pt x="41" y="17"/>
                    <a:pt x="40" y="0"/>
                    <a:pt x="2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176"/>
            <p:cNvSpPr>
              <a:spLocks noEditPoints="1"/>
            </p:cNvSpPr>
            <p:nvPr/>
          </p:nvSpPr>
          <p:spPr bwMode="auto">
            <a:xfrm>
              <a:off x="-721" y="1877"/>
              <a:ext cx="1426" cy="958"/>
            </a:xfrm>
            <a:custGeom>
              <a:avLst/>
              <a:gdLst>
                <a:gd name="T0" fmla="*/ 298 w 603"/>
                <a:gd name="T1" fmla="*/ 109 h 405"/>
                <a:gd name="T2" fmla="*/ 296 w 603"/>
                <a:gd name="T3" fmla="*/ 104 h 405"/>
                <a:gd name="T4" fmla="*/ 1 w 603"/>
                <a:gd name="T5" fmla="*/ 0 h 405"/>
                <a:gd name="T6" fmla="*/ 0 w 603"/>
                <a:gd name="T7" fmla="*/ 4 h 405"/>
                <a:gd name="T8" fmla="*/ 48 w 603"/>
                <a:gd name="T9" fmla="*/ 82 h 405"/>
                <a:gd name="T10" fmla="*/ 62 w 603"/>
                <a:gd name="T11" fmla="*/ 101 h 405"/>
                <a:gd name="T12" fmla="*/ 83 w 603"/>
                <a:gd name="T13" fmla="*/ 136 h 405"/>
                <a:gd name="T14" fmla="*/ 115 w 603"/>
                <a:gd name="T15" fmla="*/ 156 h 405"/>
                <a:gd name="T16" fmla="*/ 88 w 603"/>
                <a:gd name="T17" fmla="*/ 114 h 405"/>
                <a:gd name="T18" fmla="*/ 43 w 603"/>
                <a:gd name="T19" fmla="*/ 50 h 405"/>
                <a:gd name="T20" fmla="*/ 59 w 603"/>
                <a:gd name="T21" fmla="*/ 27 h 405"/>
                <a:gd name="T22" fmla="*/ 93 w 603"/>
                <a:gd name="T23" fmla="*/ 82 h 405"/>
                <a:gd name="T24" fmla="*/ 119 w 603"/>
                <a:gd name="T25" fmla="*/ 105 h 405"/>
                <a:gd name="T26" fmla="*/ 178 w 603"/>
                <a:gd name="T27" fmla="*/ 179 h 405"/>
                <a:gd name="T28" fmla="*/ 185 w 603"/>
                <a:gd name="T29" fmla="*/ 217 h 405"/>
                <a:gd name="T30" fmla="*/ 233 w 603"/>
                <a:gd name="T31" fmla="*/ 243 h 405"/>
                <a:gd name="T32" fmla="*/ 256 w 603"/>
                <a:gd name="T33" fmla="*/ 255 h 405"/>
                <a:gd name="T34" fmla="*/ 294 w 603"/>
                <a:gd name="T35" fmla="*/ 271 h 405"/>
                <a:gd name="T36" fmla="*/ 317 w 603"/>
                <a:gd name="T37" fmla="*/ 277 h 405"/>
                <a:gd name="T38" fmla="*/ 352 w 603"/>
                <a:gd name="T39" fmla="*/ 271 h 405"/>
                <a:gd name="T40" fmla="*/ 435 w 603"/>
                <a:gd name="T41" fmla="*/ 314 h 405"/>
                <a:gd name="T42" fmla="*/ 468 w 603"/>
                <a:gd name="T43" fmla="*/ 337 h 405"/>
                <a:gd name="T44" fmla="*/ 486 w 603"/>
                <a:gd name="T45" fmla="*/ 367 h 405"/>
                <a:gd name="T46" fmla="*/ 515 w 603"/>
                <a:gd name="T47" fmla="*/ 387 h 405"/>
                <a:gd name="T48" fmla="*/ 534 w 603"/>
                <a:gd name="T49" fmla="*/ 391 h 405"/>
                <a:gd name="T50" fmla="*/ 556 w 603"/>
                <a:gd name="T51" fmla="*/ 393 h 405"/>
                <a:gd name="T52" fmla="*/ 584 w 603"/>
                <a:gd name="T53" fmla="*/ 394 h 405"/>
                <a:gd name="T54" fmla="*/ 591 w 603"/>
                <a:gd name="T55" fmla="*/ 397 h 405"/>
                <a:gd name="T56" fmla="*/ 574 w 603"/>
                <a:gd name="T57" fmla="*/ 368 h 405"/>
                <a:gd name="T58" fmla="*/ 506 w 603"/>
                <a:gd name="T59" fmla="*/ 346 h 405"/>
                <a:gd name="T60" fmla="*/ 510 w 603"/>
                <a:gd name="T61" fmla="*/ 282 h 405"/>
                <a:gd name="T62" fmla="*/ 428 w 603"/>
                <a:gd name="T63" fmla="*/ 269 h 405"/>
                <a:gd name="T64" fmla="*/ 437 w 603"/>
                <a:gd name="T65" fmla="*/ 230 h 405"/>
                <a:gd name="T66" fmla="*/ 448 w 603"/>
                <a:gd name="T67" fmla="*/ 216 h 405"/>
                <a:gd name="T68" fmla="*/ 445 w 603"/>
                <a:gd name="T69" fmla="*/ 184 h 405"/>
                <a:gd name="T70" fmla="*/ 391 w 603"/>
                <a:gd name="T71" fmla="*/ 224 h 405"/>
                <a:gd name="T72" fmla="*/ 345 w 603"/>
                <a:gd name="T73" fmla="*/ 236 h 405"/>
                <a:gd name="T74" fmla="*/ 300 w 603"/>
                <a:gd name="T75" fmla="*/ 192 h 405"/>
                <a:gd name="T76" fmla="*/ 294 w 603"/>
                <a:gd name="T77" fmla="*/ 139 h 405"/>
                <a:gd name="T78" fmla="*/ 297 w 603"/>
                <a:gd name="T79" fmla="*/ 108 h 405"/>
                <a:gd name="T80" fmla="*/ 206 w 603"/>
                <a:gd name="T81" fmla="*/ 60 h 405"/>
                <a:gd name="T82" fmla="*/ 135 w 603"/>
                <a:gd name="T83" fmla="*/ 13 h 405"/>
                <a:gd name="T84" fmla="*/ 34 w 603"/>
                <a:gd name="T85"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3" h="405">
                  <a:moveTo>
                    <a:pt x="296" y="104"/>
                  </a:moveTo>
                  <a:cubicBezTo>
                    <a:pt x="297" y="108"/>
                    <a:pt x="297" y="108"/>
                    <a:pt x="297" y="108"/>
                  </a:cubicBezTo>
                  <a:cubicBezTo>
                    <a:pt x="298" y="108"/>
                    <a:pt x="298" y="109"/>
                    <a:pt x="298" y="109"/>
                  </a:cubicBezTo>
                  <a:cubicBezTo>
                    <a:pt x="298" y="107"/>
                    <a:pt x="297" y="106"/>
                    <a:pt x="296" y="104"/>
                  </a:cubicBezTo>
                  <a:moveTo>
                    <a:pt x="296" y="103"/>
                  </a:moveTo>
                  <a:cubicBezTo>
                    <a:pt x="296" y="104"/>
                    <a:pt x="296" y="104"/>
                    <a:pt x="296" y="104"/>
                  </a:cubicBezTo>
                  <a:cubicBezTo>
                    <a:pt x="296" y="103"/>
                    <a:pt x="296" y="103"/>
                    <a:pt x="296" y="103"/>
                  </a:cubicBezTo>
                  <a:moveTo>
                    <a:pt x="34" y="0"/>
                  </a:moveTo>
                  <a:cubicBezTo>
                    <a:pt x="1" y="0"/>
                    <a:pt x="1" y="0"/>
                    <a:pt x="1" y="0"/>
                  </a:cubicBezTo>
                  <a:cubicBezTo>
                    <a:pt x="1" y="0"/>
                    <a:pt x="1" y="0"/>
                    <a:pt x="1" y="0"/>
                  </a:cubicBezTo>
                  <a:cubicBezTo>
                    <a:pt x="0" y="0"/>
                    <a:pt x="0" y="0"/>
                    <a:pt x="0" y="0"/>
                  </a:cubicBezTo>
                  <a:cubicBezTo>
                    <a:pt x="0" y="4"/>
                    <a:pt x="0" y="4"/>
                    <a:pt x="0" y="4"/>
                  </a:cubicBezTo>
                  <a:cubicBezTo>
                    <a:pt x="4" y="16"/>
                    <a:pt x="9" y="19"/>
                    <a:pt x="13" y="29"/>
                  </a:cubicBezTo>
                  <a:cubicBezTo>
                    <a:pt x="17" y="35"/>
                    <a:pt x="16" y="50"/>
                    <a:pt x="22" y="54"/>
                  </a:cubicBezTo>
                  <a:cubicBezTo>
                    <a:pt x="32" y="60"/>
                    <a:pt x="40" y="71"/>
                    <a:pt x="48" y="82"/>
                  </a:cubicBezTo>
                  <a:cubicBezTo>
                    <a:pt x="51" y="86"/>
                    <a:pt x="47" y="87"/>
                    <a:pt x="43" y="87"/>
                  </a:cubicBezTo>
                  <a:cubicBezTo>
                    <a:pt x="41" y="87"/>
                    <a:pt x="39" y="87"/>
                    <a:pt x="38" y="87"/>
                  </a:cubicBezTo>
                  <a:cubicBezTo>
                    <a:pt x="43" y="95"/>
                    <a:pt x="55" y="93"/>
                    <a:pt x="62" y="101"/>
                  </a:cubicBezTo>
                  <a:cubicBezTo>
                    <a:pt x="67" y="106"/>
                    <a:pt x="71" y="112"/>
                    <a:pt x="77" y="118"/>
                  </a:cubicBezTo>
                  <a:cubicBezTo>
                    <a:pt x="77" y="131"/>
                    <a:pt x="77" y="131"/>
                    <a:pt x="77" y="131"/>
                  </a:cubicBezTo>
                  <a:cubicBezTo>
                    <a:pt x="79" y="134"/>
                    <a:pt x="79" y="134"/>
                    <a:pt x="83" y="136"/>
                  </a:cubicBezTo>
                  <a:cubicBezTo>
                    <a:pt x="88" y="140"/>
                    <a:pt x="93" y="152"/>
                    <a:pt x="103" y="152"/>
                  </a:cubicBezTo>
                  <a:cubicBezTo>
                    <a:pt x="103" y="154"/>
                    <a:pt x="111" y="164"/>
                    <a:pt x="112" y="164"/>
                  </a:cubicBezTo>
                  <a:cubicBezTo>
                    <a:pt x="113" y="164"/>
                    <a:pt x="115" y="158"/>
                    <a:pt x="115" y="156"/>
                  </a:cubicBezTo>
                  <a:cubicBezTo>
                    <a:pt x="115" y="152"/>
                    <a:pt x="111" y="146"/>
                    <a:pt x="107" y="146"/>
                  </a:cubicBezTo>
                  <a:cubicBezTo>
                    <a:pt x="106" y="146"/>
                    <a:pt x="105" y="146"/>
                    <a:pt x="105" y="147"/>
                  </a:cubicBezTo>
                  <a:cubicBezTo>
                    <a:pt x="95" y="140"/>
                    <a:pt x="92" y="127"/>
                    <a:pt x="88" y="114"/>
                  </a:cubicBezTo>
                  <a:cubicBezTo>
                    <a:pt x="84" y="103"/>
                    <a:pt x="74" y="97"/>
                    <a:pt x="70" y="85"/>
                  </a:cubicBezTo>
                  <a:cubicBezTo>
                    <a:pt x="67" y="76"/>
                    <a:pt x="66" y="71"/>
                    <a:pt x="59" y="63"/>
                  </a:cubicBezTo>
                  <a:cubicBezTo>
                    <a:pt x="53" y="58"/>
                    <a:pt x="47" y="58"/>
                    <a:pt x="43" y="50"/>
                  </a:cubicBezTo>
                  <a:cubicBezTo>
                    <a:pt x="39" y="41"/>
                    <a:pt x="33" y="34"/>
                    <a:pt x="33" y="23"/>
                  </a:cubicBezTo>
                  <a:cubicBezTo>
                    <a:pt x="33" y="22"/>
                    <a:pt x="33" y="18"/>
                    <a:pt x="34" y="16"/>
                  </a:cubicBezTo>
                  <a:cubicBezTo>
                    <a:pt x="41" y="23"/>
                    <a:pt x="50" y="23"/>
                    <a:pt x="59" y="27"/>
                  </a:cubicBezTo>
                  <a:cubicBezTo>
                    <a:pt x="63" y="29"/>
                    <a:pt x="62" y="41"/>
                    <a:pt x="67" y="45"/>
                  </a:cubicBezTo>
                  <a:cubicBezTo>
                    <a:pt x="71" y="50"/>
                    <a:pt x="70" y="59"/>
                    <a:pt x="75" y="64"/>
                  </a:cubicBezTo>
                  <a:cubicBezTo>
                    <a:pt x="80" y="70"/>
                    <a:pt x="86" y="75"/>
                    <a:pt x="93" y="82"/>
                  </a:cubicBezTo>
                  <a:cubicBezTo>
                    <a:pt x="93" y="82"/>
                    <a:pt x="94" y="81"/>
                    <a:pt x="94" y="81"/>
                  </a:cubicBezTo>
                  <a:cubicBezTo>
                    <a:pt x="95" y="81"/>
                    <a:pt x="96" y="82"/>
                    <a:pt x="98" y="82"/>
                  </a:cubicBezTo>
                  <a:cubicBezTo>
                    <a:pt x="98" y="95"/>
                    <a:pt x="115" y="96"/>
                    <a:pt x="119" y="105"/>
                  </a:cubicBezTo>
                  <a:cubicBezTo>
                    <a:pt x="122" y="111"/>
                    <a:pt x="118" y="117"/>
                    <a:pt x="123" y="121"/>
                  </a:cubicBezTo>
                  <a:cubicBezTo>
                    <a:pt x="128" y="126"/>
                    <a:pt x="136" y="128"/>
                    <a:pt x="142" y="133"/>
                  </a:cubicBezTo>
                  <a:cubicBezTo>
                    <a:pt x="153" y="145"/>
                    <a:pt x="171" y="160"/>
                    <a:pt x="178" y="179"/>
                  </a:cubicBezTo>
                  <a:cubicBezTo>
                    <a:pt x="179" y="183"/>
                    <a:pt x="183" y="185"/>
                    <a:pt x="183" y="192"/>
                  </a:cubicBezTo>
                  <a:cubicBezTo>
                    <a:pt x="183" y="197"/>
                    <a:pt x="178" y="201"/>
                    <a:pt x="178" y="206"/>
                  </a:cubicBezTo>
                  <a:cubicBezTo>
                    <a:pt x="178" y="211"/>
                    <a:pt x="181" y="217"/>
                    <a:pt x="185" y="217"/>
                  </a:cubicBezTo>
                  <a:cubicBezTo>
                    <a:pt x="187" y="224"/>
                    <a:pt x="203" y="227"/>
                    <a:pt x="210" y="234"/>
                  </a:cubicBezTo>
                  <a:cubicBezTo>
                    <a:pt x="211" y="235"/>
                    <a:pt x="212" y="236"/>
                    <a:pt x="216" y="237"/>
                  </a:cubicBezTo>
                  <a:cubicBezTo>
                    <a:pt x="222" y="241"/>
                    <a:pt x="226" y="240"/>
                    <a:pt x="233" y="243"/>
                  </a:cubicBezTo>
                  <a:cubicBezTo>
                    <a:pt x="240" y="246"/>
                    <a:pt x="242" y="253"/>
                    <a:pt x="249" y="255"/>
                  </a:cubicBezTo>
                  <a:cubicBezTo>
                    <a:pt x="251" y="255"/>
                    <a:pt x="252" y="255"/>
                    <a:pt x="253" y="255"/>
                  </a:cubicBezTo>
                  <a:cubicBezTo>
                    <a:pt x="254" y="255"/>
                    <a:pt x="255" y="255"/>
                    <a:pt x="256" y="255"/>
                  </a:cubicBezTo>
                  <a:cubicBezTo>
                    <a:pt x="257" y="255"/>
                    <a:pt x="258" y="255"/>
                    <a:pt x="260" y="255"/>
                  </a:cubicBezTo>
                  <a:cubicBezTo>
                    <a:pt x="261" y="255"/>
                    <a:pt x="263" y="255"/>
                    <a:pt x="265" y="256"/>
                  </a:cubicBezTo>
                  <a:cubicBezTo>
                    <a:pt x="270" y="259"/>
                    <a:pt x="288" y="271"/>
                    <a:pt x="294" y="271"/>
                  </a:cubicBezTo>
                  <a:cubicBezTo>
                    <a:pt x="296" y="271"/>
                    <a:pt x="298" y="271"/>
                    <a:pt x="300" y="271"/>
                  </a:cubicBezTo>
                  <a:cubicBezTo>
                    <a:pt x="302" y="271"/>
                    <a:pt x="304" y="271"/>
                    <a:pt x="306" y="272"/>
                  </a:cubicBezTo>
                  <a:cubicBezTo>
                    <a:pt x="308" y="273"/>
                    <a:pt x="313" y="277"/>
                    <a:pt x="317" y="277"/>
                  </a:cubicBezTo>
                  <a:cubicBezTo>
                    <a:pt x="326" y="277"/>
                    <a:pt x="327" y="266"/>
                    <a:pt x="337" y="266"/>
                  </a:cubicBezTo>
                  <a:cubicBezTo>
                    <a:pt x="341" y="266"/>
                    <a:pt x="344" y="268"/>
                    <a:pt x="349" y="271"/>
                  </a:cubicBezTo>
                  <a:cubicBezTo>
                    <a:pt x="352" y="271"/>
                    <a:pt x="352" y="271"/>
                    <a:pt x="352" y="271"/>
                  </a:cubicBezTo>
                  <a:cubicBezTo>
                    <a:pt x="366" y="278"/>
                    <a:pt x="368" y="290"/>
                    <a:pt x="385" y="298"/>
                  </a:cubicBezTo>
                  <a:cubicBezTo>
                    <a:pt x="395" y="303"/>
                    <a:pt x="402" y="300"/>
                    <a:pt x="413" y="305"/>
                  </a:cubicBezTo>
                  <a:cubicBezTo>
                    <a:pt x="419" y="308"/>
                    <a:pt x="425" y="314"/>
                    <a:pt x="435" y="314"/>
                  </a:cubicBezTo>
                  <a:cubicBezTo>
                    <a:pt x="438" y="314"/>
                    <a:pt x="441" y="311"/>
                    <a:pt x="445" y="311"/>
                  </a:cubicBezTo>
                  <a:cubicBezTo>
                    <a:pt x="446" y="311"/>
                    <a:pt x="447" y="311"/>
                    <a:pt x="448" y="311"/>
                  </a:cubicBezTo>
                  <a:cubicBezTo>
                    <a:pt x="451" y="324"/>
                    <a:pt x="460" y="329"/>
                    <a:pt x="468" y="337"/>
                  </a:cubicBezTo>
                  <a:cubicBezTo>
                    <a:pt x="471" y="340"/>
                    <a:pt x="474" y="341"/>
                    <a:pt x="475" y="346"/>
                  </a:cubicBezTo>
                  <a:cubicBezTo>
                    <a:pt x="478" y="354"/>
                    <a:pt x="473" y="362"/>
                    <a:pt x="481" y="367"/>
                  </a:cubicBezTo>
                  <a:cubicBezTo>
                    <a:pt x="486" y="367"/>
                    <a:pt x="486" y="367"/>
                    <a:pt x="486" y="367"/>
                  </a:cubicBezTo>
                  <a:cubicBezTo>
                    <a:pt x="485" y="366"/>
                    <a:pt x="485" y="364"/>
                    <a:pt x="486" y="362"/>
                  </a:cubicBezTo>
                  <a:cubicBezTo>
                    <a:pt x="486" y="362"/>
                    <a:pt x="504" y="373"/>
                    <a:pt x="506" y="376"/>
                  </a:cubicBezTo>
                  <a:cubicBezTo>
                    <a:pt x="508" y="381"/>
                    <a:pt x="508" y="386"/>
                    <a:pt x="515" y="387"/>
                  </a:cubicBezTo>
                  <a:cubicBezTo>
                    <a:pt x="515" y="388"/>
                    <a:pt x="517" y="391"/>
                    <a:pt x="518" y="391"/>
                  </a:cubicBezTo>
                  <a:cubicBezTo>
                    <a:pt x="520" y="391"/>
                    <a:pt x="525" y="389"/>
                    <a:pt x="528" y="389"/>
                  </a:cubicBezTo>
                  <a:cubicBezTo>
                    <a:pt x="531" y="389"/>
                    <a:pt x="533" y="390"/>
                    <a:pt x="534" y="391"/>
                  </a:cubicBezTo>
                  <a:cubicBezTo>
                    <a:pt x="538" y="395"/>
                    <a:pt x="543" y="405"/>
                    <a:pt x="552" y="405"/>
                  </a:cubicBezTo>
                  <a:cubicBezTo>
                    <a:pt x="556" y="405"/>
                    <a:pt x="559" y="403"/>
                    <a:pt x="560" y="397"/>
                  </a:cubicBezTo>
                  <a:cubicBezTo>
                    <a:pt x="559" y="397"/>
                    <a:pt x="556" y="395"/>
                    <a:pt x="556" y="393"/>
                  </a:cubicBezTo>
                  <a:cubicBezTo>
                    <a:pt x="556" y="389"/>
                    <a:pt x="570" y="379"/>
                    <a:pt x="574" y="379"/>
                  </a:cubicBezTo>
                  <a:cubicBezTo>
                    <a:pt x="580" y="379"/>
                    <a:pt x="581" y="386"/>
                    <a:pt x="587" y="388"/>
                  </a:cubicBezTo>
                  <a:cubicBezTo>
                    <a:pt x="586" y="391"/>
                    <a:pt x="584" y="392"/>
                    <a:pt x="584" y="394"/>
                  </a:cubicBezTo>
                  <a:cubicBezTo>
                    <a:pt x="584" y="395"/>
                    <a:pt x="589" y="397"/>
                    <a:pt x="590" y="398"/>
                  </a:cubicBezTo>
                  <a:cubicBezTo>
                    <a:pt x="590" y="398"/>
                    <a:pt x="590" y="398"/>
                    <a:pt x="590" y="398"/>
                  </a:cubicBezTo>
                  <a:cubicBezTo>
                    <a:pt x="590" y="398"/>
                    <a:pt x="591" y="398"/>
                    <a:pt x="591" y="397"/>
                  </a:cubicBezTo>
                  <a:cubicBezTo>
                    <a:pt x="593" y="396"/>
                    <a:pt x="597" y="392"/>
                    <a:pt x="600" y="389"/>
                  </a:cubicBezTo>
                  <a:cubicBezTo>
                    <a:pt x="602" y="387"/>
                    <a:pt x="603" y="386"/>
                    <a:pt x="603" y="385"/>
                  </a:cubicBezTo>
                  <a:cubicBezTo>
                    <a:pt x="595" y="379"/>
                    <a:pt x="588" y="368"/>
                    <a:pt x="574" y="368"/>
                  </a:cubicBezTo>
                  <a:cubicBezTo>
                    <a:pt x="561" y="368"/>
                    <a:pt x="554" y="379"/>
                    <a:pt x="540" y="379"/>
                  </a:cubicBezTo>
                  <a:cubicBezTo>
                    <a:pt x="531" y="379"/>
                    <a:pt x="531" y="369"/>
                    <a:pt x="525" y="366"/>
                  </a:cubicBezTo>
                  <a:cubicBezTo>
                    <a:pt x="517" y="362"/>
                    <a:pt x="506" y="357"/>
                    <a:pt x="506" y="346"/>
                  </a:cubicBezTo>
                  <a:cubicBezTo>
                    <a:pt x="506" y="337"/>
                    <a:pt x="506" y="326"/>
                    <a:pt x="506" y="313"/>
                  </a:cubicBezTo>
                  <a:cubicBezTo>
                    <a:pt x="509" y="308"/>
                    <a:pt x="510" y="295"/>
                    <a:pt x="510" y="290"/>
                  </a:cubicBezTo>
                  <a:cubicBezTo>
                    <a:pt x="510" y="288"/>
                    <a:pt x="510" y="285"/>
                    <a:pt x="510" y="282"/>
                  </a:cubicBezTo>
                  <a:cubicBezTo>
                    <a:pt x="500" y="280"/>
                    <a:pt x="497" y="271"/>
                    <a:pt x="484" y="271"/>
                  </a:cubicBezTo>
                  <a:cubicBezTo>
                    <a:pt x="466" y="271"/>
                    <a:pt x="452" y="274"/>
                    <a:pt x="434" y="274"/>
                  </a:cubicBezTo>
                  <a:cubicBezTo>
                    <a:pt x="431" y="274"/>
                    <a:pt x="428" y="272"/>
                    <a:pt x="428" y="269"/>
                  </a:cubicBezTo>
                  <a:cubicBezTo>
                    <a:pt x="428" y="268"/>
                    <a:pt x="428" y="267"/>
                    <a:pt x="428" y="266"/>
                  </a:cubicBezTo>
                  <a:cubicBezTo>
                    <a:pt x="431" y="263"/>
                    <a:pt x="437" y="261"/>
                    <a:pt x="437" y="255"/>
                  </a:cubicBezTo>
                  <a:cubicBezTo>
                    <a:pt x="437" y="248"/>
                    <a:pt x="437" y="236"/>
                    <a:pt x="437" y="230"/>
                  </a:cubicBezTo>
                  <a:cubicBezTo>
                    <a:pt x="439" y="230"/>
                    <a:pt x="440" y="230"/>
                    <a:pt x="442" y="230"/>
                  </a:cubicBezTo>
                  <a:cubicBezTo>
                    <a:pt x="442" y="231"/>
                    <a:pt x="442" y="233"/>
                    <a:pt x="442" y="234"/>
                  </a:cubicBezTo>
                  <a:cubicBezTo>
                    <a:pt x="445" y="228"/>
                    <a:pt x="448" y="225"/>
                    <a:pt x="448" y="216"/>
                  </a:cubicBezTo>
                  <a:cubicBezTo>
                    <a:pt x="448" y="206"/>
                    <a:pt x="457" y="197"/>
                    <a:pt x="457" y="189"/>
                  </a:cubicBezTo>
                  <a:cubicBezTo>
                    <a:pt x="457" y="188"/>
                    <a:pt x="457" y="186"/>
                    <a:pt x="457" y="185"/>
                  </a:cubicBezTo>
                  <a:cubicBezTo>
                    <a:pt x="454" y="185"/>
                    <a:pt x="447" y="184"/>
                    <a:pt x="445" y="184"/>
                  </a:cubicBezTo>
                  <a:cubicBezTo>
                    <a:pt x="443" y="183"/>
                    <a:pt x="439" y="182"/>
                    <a:pt x="434" y="182"/>
                  </a:cubicBezTo>
                  <a:cubicBezTo>
                    <a:pt x="420" y="182"/>
                    <a:pt x="402" y="187"/>
                    <a:pt x="402" y="203"/>
                  </a:cubicBezTo>
                  <a:cubicBezTo>
                    <a:pt x="402" y="211"/>
                    <a:pt x="393" y="217"/>
                    <a:pt x="391" y="224"/>
                  </a:cubicBezTo>
                  <a:cubicBezTo>
                    <a:pt x="391" y="226"/>
                    <a:pt x="388" y="232"/>
                    <a:pt x="384" y="232"/>
                  </a:cubicBezTo>
                  <a:cubicBezTo>
                    <a:pt x="382" y="232"/>
                    <a:pt x="380" y="229"/>
                    <a:pt x="374" y="229"/>
                  </a:cubicBezTo>
                  <a:cubicBezTo>
                    <a:pt x="363" y="229"/>
                    <a:pt x="355" y="236"/>
                    <a:pt x="345" y="236"/>
                  </a:cubicBezTo>
                  <a:cubicBezTo>
                    <a:pt x="341" y="236"/>
                    <a:pt x="341" y="232"/>
                    <a:pt x="336" y="230"/>
                  </a:cubicBezTo>
                  <a:cubicBezTo>
                    <a:pt x="322" y="226"/>
                    <a:pt x="322" y="217"/>
                    <a:pt x="313" y="207"/>
                  </a:cubicBezTo>
                  <a:cubicBezTo>
                    <a:pt x="309" y="204"/>
                    <a:pt x="302" y="196"/>
                    <a:pt x="300" y="192"/>
                  </a:cubicBezTo>
                  <a:cubicBezTo>
                    <a:pt x="298" y="187"/>
                    <a:pt x="301" y="184"/>
                    <a:pt x="298" y="179"/>
                  </a:cubicBezTo>
                  <a:cubicBezTo>
                    <a:pt x="297" y="177"/>
                    <a:pt x="293" y="173"/>
                    <a:pt x="294" y="169"/>
                  </a:cubicBezTo>
                  <a:cubicBezTo>
                    <a:pt x="294" y="139"/>
                    <a:pt x="294" y="139"/>
                    <a:pt x="294" y="139"/>
                  </a:cubicBezTo>
                  <a:cubicBezTo>
                    <a:pt x="296" y="131"/>
                    <a:pt x="300" y="128"/>
                    <a:pt x="300" y="118"/>
                  </a:cubicBezTo>
                  <a:cubicBezTo>
                    <a:pt x="300" y="115"/>
                    <a:pt x="298" y="113"/>
                    <a:pt x="297" y="110"/>
                  </a:cubicBezTo>
                  <a:cubicBezTo>
                    <a:pt x="297" y="108"/>
                    <a:pt x="297" y="108"/>
                    <a:pt x="297" y="108"/>
                  </a:cubicBezTo>
                  <a:cubicBezTo>
                    <a:pt x="288" y="107"/>
                    <a:pt x="276" y="105"/>
                    <a:pt x="272" y="101"/>
                  </a:cubicBezTo>
                  <a:cubicBezTo>
                    <a:pt x="255" y="84"/>
                    <a:pt x="256" y="45"/>
                    <a:pt x="225" y="45"/>
                  </a:cubicBezTo>
                  <a:cubicBezTo>
                    <a:pt x="213" y="45"/>
                    <a:pt x="216" y="60"/>
                    <a:pt x="206" y="60"/>
                  </a:cubicBezTo>
                  <a:cubicBezTo>
                    <a:pt x="195" y="60"/>
                    <a:pt x="187" y="42"/>
                    <a:pt x="182" y="35"/>
                  </a:cubicBezTo>
                  <a:cubicBezTo>
                    <a:pt x="173" y="19"/>
                    <a:pt x="163" y="17"/>
                    <a:pt x="145" y="13"/>
                  </a:cubicBezTo>
                  <a:cubicBezTo>
                    <a:pt x="135" y="13"/>
                    <a:pt x="135" y="13"/>
                    <a:pt x="135" y="13"/>
                  </a:cubicBezTo>
                  <a:cubicBezTo>
                    <a:pt x="135" y="19"/>
                    <a:pt x="135" y="19"/>
                    <a:pt x="135" y="19"/>
                  </a:cubicBezTo>
                  <a:cubicBezTo>
                    <a:pt x="91" y="19"/>
                    <a:pt x="91" y="19"/>
                    <a:pt x="91" y="19"/>
                  </a:cubicBezTo>
                  <a:cubicBezTo>
                    <a:pt x="34" y="0"/>
                    <a:pt x="34" y="0"/>
                    <a:pt x="3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177"/>
            <p:cNvSpPr>
              <a:spLocks/>
            </p:cNvSpPr>
            <p:nvPr/>
          </p:nvSpPr>
          <p:spPr bwMode="auto">
            <a:xfrm>
              <a:off x="532" y="986"/>
              <a:ext cx="43" cy="21"/>
            </a:xfrm>
            <a:custGeom>
              <a:avLst/>
              <a:gdLst>
                <a:gd name="T0" fmla="*/ 0 w 18"/>
                <a:gd name="T1" fmla="*/ 0 h 9"/>
                <a:gd name="T2" fmla="*/ 0 w 18"/>
                <a:gd name="T3" fmla="*/ 4 h 9"/>
                <a:gd name="T4" fmla="*/ 15 w 18"/>
                <a:gd name="T5" fmla="*/ 9 h 9"/>
                <a:gd name="T6" fmla="*/ 17 w 18"/>
                <a:gd name="T7" fmla="*/ 9 h 9"/>
                <a:gd name="T8" fmla="*/ 18 w 18"/>
                <a:gd name="T9" fmla="*/ 9 h 9"/>
                <a:gd name="T10" fmla="*/ 0 w 18"/>
                <a:gd name="T11" fmla="*/ 0 h 9"/>
              </a:gdLst>
              <a:ahLst/>
              <a:cxnLst>
                <a:cxn ang="0">
                  <a:pos x="T0" y="T1"/>
                </a:cxn>
                <a:cxn ang="0">
                  <a:pos x="T2" y="T3"/>
                </a:cxn>
                <a:cxn ang="0">
                  <a:pos x="T4" y="T5"/>
                </a:cxn>
                <a:cxn ang="0">
                  <a:pos x="T6" y="T7"/>
                </a:cxn>
                <a:cxn ang="0">
                  <a:pos x="T8" y="T9"/>
                </a:cxn>
                <a:cxn ang="0">
                  <a:pos x="T10" y="T11"/>
                </a:cxn>
              </a:cxnLst>
              <a:rect l="0" t="0" r="r" b="b"/>
              <a:pathLst>
                <a:path w="18" h="9">
                  <a:moveTo>
                    <a:pt x="0" y="0"/>
                  </a:moveTo>
                  <a:cubicBezTo>
                    <a:pt x="0" y="1"/>
                    <a:pt x="0" y="3"/>
                    <a:pt x="0" y="4"/>
                  </a:cubicBezTo>
                  <a:cubicBezTo>
                    <a:pt x="3" y="7"/>
                    <a:pt x="10" y="9"/>
                    <a:pt x="15" y="9"/>
                  </a:cubicBezTo>
                  <a:cubicBezTo>
                    <a:pt x="15" y="9"/>
                    <a:pt x="16" y="9"/>
                    <a:pt x="17" y="9"/>
                  </a:cubicBezTo>
                  <a:cubicBezTo>
                    <a:pt x="17" y="9"/>
                    <a:pt x="18" y="9"/>
                    <a:pt x="18" y="9"/>
                  </a:cubicBezTo>
                  <a:cubicBezTo>
                    <a:pt x="18" y="1"/>
                    <a:pt x="9"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178"/>
            <p:cNvSpPr>
              <a:spLocks/>
            </p:cNvSpPr>
            <p:nvPr/>
          </p:nvSpPr>
          <p:spPr bwMode="auto">
            <a:xfrm>
              <a:off x="-1118" y="1104"/>
              <a:ext cx="168" cy="109"/>
            </a:xfrm>
            <a:custGeom>
              <a:avLst/>
              <a:gdLst>
                <a:gd name="T0" fmla="*/ 8 w 71"/>
                <a:gd name="T1" fmla="*/ 0 h 46"/>
                <a:gd name="T2" fmla="*/ 0 w 71"/>
                <a:gd name="T3" fmla="*/ 3 h 46"/>
                <a:gd name="T4" fmla="*/ 2 w 71"/>
                <a:gd name="T5" fmla="*/ 3 h 46"/>
                <a:gd name="T6" fmla="*/ 10 w 71"/>
                <a:gd name="T7" fmla="*/ 5 h 46"/>
                <a:gd name="T8" fmla="*/ 5 w 71"/>
                <a:gd name="T9" fmla="*/ 10 h 46"/>
                <a:gd name="T10" fmla="*/ 32 w 71"/>
                <a:gd name="T11" fmla="*/ 21 h 46"/>
                <a:gd name="T12" fmla="*/ 27 w 71"/>
                <a:gd name="T13" fmla="*/ 26 h 46"/>
                <a:gd name="T14" fmla="*/ 66 w 71"/>
                <a:gd name="T15" fmla="*/ 46 h 46"/>
                <a:gd name="T16" fmla="*/ 71 w 71"/>
                <a:gd name="T17" fmla="*/ 46 h 46"/>
                <a:gd name="T18" fmla="*/ 71 w 71"/>
                <a:gd name="T19" fmla="*/ 41 h 46"/>
                <a:gd name="T20" fmla="*/ 22 w 71"/>
                <a:gd name="T21" fmla="*/ 7 h 46"/>
                <a:gd name="T22" fmla="*/ 8 w 71"/>
                <a:gd name="T2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 h="46">
                  <a:moveTo>
                    <a:pt x="8" y="0"/>
                  </a:moveTo>
                  <a:cubicBezTo>
                    <a:pt x="5" y="0"/>
                    <a:pt x="2" y="2"/>
                    <a:pt x="0" y="3"/>
                  </a:cubicBezTo>
                  <a:cubicBezTo>
                    <a:pt x="2" y="3"/>
                    <a:pt x="2" y="3"/>
                    <a:pt x="2" y="3"/>
                  </a:cubicBezTo>
                  <a:cubicBezTo>
                    <a:pt x="2" y="3"/>
                    <a:pt x="8" y="4"/>
                    <a:pt x="10" y="5"/>
                  </a:cubicBezTo>
                  <a:cubicBezTo>
                    <a:pt x="10" y="6"/>
                    <a:pt x="8" y="9"/>
                    <a:pt x="5" y="10"/>
                  </a:cubicBezTo>
                  <a:cubicBezTo>
                    <a:pt x="7" y="16"/>
                    <a:pt x="22" y="21"/>
                    <a:pt x="32" y="21"/>
                  </a:cubicBezTo>
                  <a:cubicBezTo>
                    <a:pt x="31" y="23"/>
                    <a:pt x="28" y="23"/>
                    <a:pt x="27" y="26"/>
                  </a:cubicBezTo>
                  <a:cubicBezTo>
                    <a:pt x="36" y="32"/>
                    <a:pt x="54" y="46"/>
                    <a:pt x="66" y="46"/>
                  </a:cubicBezTo>
                  <a:cubicBezTo>
                    <a:pt x="68" y="46"/>
                    <a:pt x="69" y="46"/>
                    <a:pt x="71" y="46"/>
                  </a:cubicBezTo>
                  <a:cubicBezTo>
                    <a:pt x="71" y="41"/>
                    <a:pt x="71" y="41"/>
                    <a:pt x="71" y="41"/>
                  </a:cubicBezTo>
                  <a:cubicBezTo>
                    <a:pt x="57" y="28"/>
                    <a:pt x="45" y="15"/>
                    <a:pt x="22" y="7"/>
                  </a:cubicBezTo>
                  <a:cubicBezTo>
                    <a:pt x="18" y="6"/>
                    <a:pt x="13"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179"/>
            <p:cNvSpPr>
              <a:spLocks/>
            </p:cNvSpPr>
            <p:nvPr/>
          </p:nvSpPr>
          <p:spPr bwMode="auto">
            <a:xfrm>
              <a:off x="-1283" y="948"/>
              <a:ext cx="59" cy="85"/>
            </a:xfrm>
            <a:custGeom>
              <a:avLst/>
              <a:gdLst>
                <a:gd name="T0" fmla="*/ 0 w 25"/>
                <a:gd name="T1" fmla="*/ 0 h 36"/>
                <a:gd name="T2" fmla="*/ 0 w 25"/>
                <a:gd name="T3" fmla="*/ 4 h 36"/>
                <a:gd name="T4" fmla="*/ 6 w 25"/>
                <a:gd name="T5" fmla="*/ 13 h 36"/>
                <a:gd name="T6" fmla="*/ 14 w 25"/>
                <a:gd name="T7" fmla="*/ 20 h 36"/>
                <a:gd name="T8" fmla="*/ 12 w 25"/>
                <a:gd name="T9" fmla="*/ 26 h 36"/>
                <a:gd name="T10" fmla="*/ 20 w 25"/>
                <a:gd name="T11" fmla="*/ 36 h 36"/>
                <a:gd name="T12" fmla="*/ 15 w 25"/>
                <a:gd name="T13" fmla="*/ 26 h 36"/>
                <a:gd name="T14" fmla="*/ 18 w 25"/>
                <a:gd name="T15" fmla="*/ 21 h 36"/>
                <a:gd name="T16" fmla="*/ 15 w 25"/>
                <a:gd name="T17" fmla="*/ 14 h 36"/>
                <a:gd name="T18" fmla="*/ 15 w 25"/>
                <a:gd name="T19" fmla="*/ 3 h 36"/>
                <a:gd name="T20" fmla="*/ 8 w 25"/>
                <a:gd name="T21" fmla="*/ 10 h 36"/>
                <a:gd name="T22" fmla="*/ 12 w 25"/>
                <a:gd name="T23" fmla="*/ 3 h 36"/>
                <a:gd name="T24" fmla="*/ 0 w 25"/>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36">
                  <a:moveTo>
                    <a:pt x="0" y="0"/>
                  </a:moveTo>
                  <a:cubicBezTo>
                    <a:pt x="0" y="4"/>
                    <a:pt x="0" y="4"/>
                    <a:pt x="0" y="4"/>
                  </a:cubicBezTo>
                  <a:cubicBezTo>
                    <a:pt x="2" y="7"/>
                    <a:pt x="4" y="13"/>
                    <a:pt x="6" y="13"/>
                  </a:cubicBezTo>
                  <a:cubicBezTo>
                    <a:pt x="9" y="13"/>
                    <a:pt x="10" y="19"/>
                    <a:pt x="14" y="20"/>
                  </a:cubicBezTo>
                  <a:cubicBezTo>
                    <a:pt x="14" y="21"/>
                    <a:pt x="12" y="23"/>
                    <a:pt x="12" y="26"/>
                  </a:cubicBezTo>
                  <a:cubicBezTo>
                    <a:pt x="12" y="30"/>
                    <a:pt x="15" y="36"/>
                    <a:pt x="20" y="36"/>
                  </a:cubicBezTo>
                  <a:cubicBezTo>
                    <a:pt x="25" y="36"/>
                    <a:pt x="15" y="28"/>
                    <a:pt x="15" y="26"/>
                  </a:cubicBezTo>
                  <a:cubicBezTo>
                    <a:pt x="15" y="24"/>
                    <a:pt x="18" y="23"/>
                    <a:pt x="18" y="21"/>
                  </a:cubicBezTo>
                  <a:cubicBezTo>
                    <a:pt x="18" y="18"/>
                    <a:pt x="15" y="17"/>
                    <a:pt x="15" y="14"/>
                  </a:cubicBezTo>
                  <a:cubicBezTo>
                    <a:pt x="15" y="9"/>
                    <a:pt x="16" y="6"/>
                    <a:pt x="15" y="3"/>
                  </a:cubicBezTo>
                  <a:cubicBezTo>
                    <a:pt x="14" y="5"/>
                    <a:pt x="12" y="10"/>
                    <a:pt x="8" y="10"/>
                  </a:cubicBezTo>
                  <a:cubicBezTo>
                    <a:pt x="5" y="10"/>
                    <a:pt x="12" y="4"/>
                    <a:pt x="12" y="3"/>
                  </a:cubicBezTo>
                  <a:cubicBezTo>
                    <a:pt x="7" y="3"/>
                    <a:pt x="4"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180"/>
            <p:cNvSpPr>
              <a:spLocks/>
            </p:cNvSpPr>
            <p:nvPr/>
          </p:nvSpPr>
          <p:spPr bwMode="auto">
            <a:xfrm>
              <a:off x="-2047" y="759"/>
              <a:ext cx="76" cy="49"/>
            </a:xfrm>
            <a:custGeom>
              <a:avLst/>
              <a:gdLst>
                <a:gd name="T0" fmla="*/ 32 w 32"/>
                <a:gd name="T1" fmla="*/ 0 h 21"/>
                <a:gd name="T2" fmla="*/ 25 w 32"/>
                <a:gd name="T3" fmla="*/ 0 h 21"/>
                <a:gd name="T4" fmla="*/ 0 w 32"/>
                <a:gd name="T5" fmla="*/ 8 h 21"/>
                <a:gd name="T6" fmla="*/ 0 w 32"/>
                <a:gd name="T7" fmla="*/ 14 h 21"/>
                <a:gd name="T8" fmla="*/ 11 w 32"/>
                <a:gd name="T9" fmla="*/ 21 h 21"/>
                <a:gd name="T10" fmla="*/ 32 w 32"/>
                <a:gd name="T11" fmla="*/ 6 h 21"/>
                <a:gd name="T12" fmla="*/ 32 w 3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32" h="21">
                  <a:moveTo>
                    <a:pt x="32" y="0"/>
                  </a:moveTo>
                  <a:cubicBezTo>
                    <a:pt x="29" y="0"/>
                    <a:pt x="29" y="0"/>
                    <a:pt x="25" y="0"/>
                  </a:cubicBezTo>
                  <a:cubicBezTo>
                    <a:pt x="16" y="0"/>
                    <a:pt x="9" y="5"/>
                    <a:pt x="0" y="8"/>
                  </a:cubicBezTo>
                  <a:cubicBezTo>
                    <a:pt x="0" y="14"/>
                    <a:pt x="0" y="14"/>
                    <a:pt x="0" y="14"/>
                  </a:cubicBezTo>
                  <a:cubicBezTo>
                    <a:pt x="4" y="17"/>
                    <a:pt x="6" y="17"/>
                    <a:pt x="11" y="21"/>
                  </a:cubicBezTo>
                  <a:cubicBezTo>
                    <a:pt x="19" y="15"/>
                    <a:pt x="22" y="11"/>
                    <a:pt x="32" y="6"/>
                  </a:cubicBezTo>
                  <a:cubicBezTo>
                    <a:pt x="32" y="0"/>
                    <a:pt x="32" y="0"/>
                    <a:pt x="3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181"/>
            <p:cNvSpPr>
              <a:spLocks/>
            </p:cNvSpPr>
            <p:nvPr/>
          </p:nvSpPr>
          <p:spPr bwMode="auto">
            <a:xfrm>
              <a:off x="3881" y="1648"/>
              <a:ext cx="97" cy="59"/>
            </a:xfrm>
            <a:custGeom>
              <a:avLst/>
              <a:gdLst>
                <a:gd name="T0" fmla="*/ 38 w 41"/>
                <a:gd name="T1" fmla="*/ 0 h 25"/>
                <a:gd name="T2" fmla="*/ 23 w 41"/>
                <a:gd name="T3" fmla="*/ 4 h 25"/>
                <a:gd name="T4" fmla="*/ 8 w 41"/>
                <a:gd name="T5" fmla="*/ 0 h 25"/>
                <a:gd name="T6" fmla="*/ 0 w 41"/>
                <a:gd name="T7" fmla="*/ 2 h 25"/>
                <a:gd name="T8" fmla="*/ 0 w 41"/>
                <a:gd name="T9" fmla="*/ 6 h 25"/>
                <a:gd name="T10" fmla="*/ 7 w 41"/>
                <a:gd name="T11" fmla="*/ 9 h 25"/>
                <a:gd name="T12" fmla="*/ 31 w 41"/>
                <a:gd name="T13" fmla="*/ 22 h 25"/>
                <a:gd name="T14" fmla="*/ 36 w 41"/>
                <a:gd name="T15" fmla="*/ 25 h 25"/>
                <a:gd name="T16" fmla="*/ 39 w 41"/>
                <a:gd name="T17" fmla="*/ 21 h 25"/>
                <a:gd name="T18" fmla="*/ 36 w 41"/>
                <a:gd name="T19" fmla="*/ 12 h 25"/>
                <a:gd name="T20" fmla="*/ 39 w 41"/>
                <a:gd name="T21" fmla="*/ 7 h 25"/>
                <a:gd name="T22" fmla="*/ 41 w 41"/>
                <a:gd name="T23" fmla="*/ 0 h 25"/>
                <a:gd name="T24" fmla="*/ 38 w 41"/>
                <a:gd name="T2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25">
                  <a:moveTo>
                    <a:pt x="38" y="0"/>
                  </a:moveTo>
                  <a:cubicBezTo>
                    <a:pt x="32" y="0"/>
                    <a:pt x="29" y="4"/>
                    <a:pt x="23" y="4"/>
                  </a:cubicBezTo>
                  <a:cubicBezTo>
                    <a:pt x="18" y="4"/>
                    <a:pt x="14" y="0"/>
                    <a:pt x="8" y="0"/>
                  </a:cubicBezTo>
                  <a:cubicBezTo>
                    <a:pt x="5" y="0"/>
                    <a:pt x="3" y="1"/>
                    <a:pt x="0" y="2"/>
                  </a:cubicBezTo>
                  <a:cubicBezTo>
                    <a:pt x="0" y="6"/>
                    <a:pt x="0" y="6"/>
                    <a:pt x="0" y="6"/>
                  </a:cubicBezTo>
                  <a:cubicBezTo>
                    <a:pt x="1" y="9"/>
                    <a:pt x="6" y="8"/>
                    <a:pt x="7" y="9"/>
                  </a:cubicBezTo>
                  <a:cubicBezTo>
                    <a:pt x="16" y="11"/>
                    <a:pt x="22" y="20"/>
                    <a:pt x="31" y="22"/>
                  </a:cubicBezTo>
                  <a:cubicBezTo>
                    <a:pt x="31" y="24"/>
                    <a:pt x="34" y="25"/>
                    <a:pt x="36" y="25"/>
                  </a:cubicBezTo>
                  <a:cubicBezTo>
                    <a:pt x="37" y="25"/>
                    <a:pt x="39" y="22"/>
                    <a:pt x="39" y="21"/>
                  </a:cubicBezTo>
                  <a:cubicBezTo>
                    <a:pt x="39" y="17"/>
                    <a:pt x="36" y="16"/>
                    <a:pt x="36" y="12"/>
                  </a:cubicBezTo>
                  <a:cubicBezTo>
                    <a:pt x="36" y="10"/>
                    <a:pt x="39" y="7"/>
                    <a:pt x="39" y="7"/>
                  </a:cubicBezTo>
                  <a:cubicBezTo>
                    <a:pt x="41" y="0"/>
                    <a:pt x="41" y="0"/>
                    <a:pt x="41" y="0"/>
                  </a:cubicBezTo>
                  <a:cubicBezTo>
                    <a:pt x="40" y="0"/>
                    <a:pt x="39" y="0"/>
                    <a:pt x="3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182"/>
            <p:cNvSpPr>
              <a:spLocks/>
            </p:cNvSpPr>
            <p:nvPr/>
          </p:nvSpPr>
          <p:spPr bwMode="auto">
            <a:xfrm>
              <a:off x="3744" y="1447"/>
              <a:ext cx="33" cy="64"/>
            </a:xfrm>
            <a:custGeom>
              <a:avLst/>
              <a:gdLst>
                <a:gd name="T0" fmla="*/ 12 w 14"/>
                <a:gd name="T1" fmla="*/ 0 h 27"/>
                <a:gd name="T2" fmla="*/ 4 w 14"/>
                <a:gd name="T3" fmla="*/ 5 h 27"/>
                <a:gd name="T4" fmla="*/ 0 w 14"/>
                <a:gd name="T5" fmla="*/ 6 h 27"/>
                <a:gd name="T6" fmla="*/ 10 w 14"/>
                <a:gd name="T7" fmla="*/ 27 h 27"/>
                <a:gd name="T8" fmla="*/ 14 w 14"/>
                <a:gd name="T9" fmla="*/ 6 h 27"/>
                <a:gd name="T10" fmla="*/ 12 w 14"/>
                <a:gd name="T11" fmla="*/ 0 h 27"/>
              </a:gdLst>
              <a:ahLst/>
              <a:cxnLst>
                <a:cxn ang="0">
                  <a:pos x="T0" y="T1"/>
                </a:cxn>
                <a:cxn ang="0">
                  <a:pos x="T2" y="T3"/>
                </a:cxn>
                <a:cxn ang="0">
                  <a:pos x="T4" y="T5"/>
                </a:cxn>
                <a:cxn ang="0">
                  <a:pos x="T6" y="T7"/>
                </a:cxn>
                <a:cxn ang="0">
                  <a:pos x="T8" y="T9"/>
                </a:cxn>
                <a:cxn ang="0">
                  <a:pos x="T10" y="T11"/>
                </a:cxn>
              </a:cxnLst>
              <a:rect l="0" t="0" r="r" b="b"/>
              <a:pathLst>
                <a:path w="14" h="27">
                  <a:moveTo>
                    <a:pt x="12" y="0"/>
                  </a:moveTo>
                  <a:cubicBezTo>
                    <a:pt x="10" y="0"/>
                    <a:pt x="8" y="5"/>
                    <a:pt x="4" y="5"/>
                  </a:cubicBezTo>
                  <a:cubicBezTo>
                    <a:pt x="3" y="5"/>
                    <a:pt x="1" y="6"/>
                    <a:pt x="0" y="6"/>
                  </a:cubicBezTo>
                  <a:cubicBezTo>
                    <a:pt x="3" y="10"/>
                    <a:pt x="4" y="26"/>
                    <a:pt x="10" y="27"/>
                  </a:cubicBezTo>
                  <a:cubicBezTo>
                    <a:pt x="11" y="23"/>
                    <a:pt x="13" y="12"/>
                    <a:pt x="14" y="6"/>
                  </a:cubicBezTo>
                  <a:cubicBezTo>
                    <a:pt x="13" y="5"/>
                    <a:pt x="12" y="2"/>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183"/>
            <p:cNvSpPr>
              <a:spLocks/>
            </p:cNvSpPr>
            <p:nvPr/>
          </p:nvSpPr>
          <p:spPr bwMode="auto">
            <a:xfrm>
              <a:off x="3735" y="1518"/>
              <a:ext cx="54" cy="95"/>
            </a:xfrm>
            <a:custGeom>
              <a:avLst/>
              <a:gdLst>
                <a:gd name="T0" fmla="*/ 12 w 23"/>
                <a:gd name="T1" fmla="*/ 0 h 40"/>
                <a:gd name="T2" fmla="*/ 0 w 23"/>
                <a:gd name="T3" fmla="*/ 7 h 40"/>
                <a:gd name="T4" fmla="*/ 6 w 23"/>
                <a:gd name="T5" fmla="*/ 18 h 40"/>
                <a:gd name="T6" fmla="*/ 3 w 23"/>
                <a:gd name="T7" fmla="*/ 29 h 40"/>
                <a:gd name="T8" fmla="*/ 8 w 23"/>
                <a:gd name="T9" fmla="*/ 40 h 40"/>
                <a:gd name="T10" fmla="*/ 22 w 23"/>
                <a:gd name="T11" fmla="*/ 25 h 40"/>
                <a:gd name="T12" fmla="*/ 18 w 23"/>
                <a:gd name="T13" fmla="*/ 4 h 40"/>
                <a:gd name="T14" fmla="*/ 12 w 23"/>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40">
                  <a:moveTo>
                    <a:pt x="12" y="0"/>
                  </a:moveTo>
                  <a:cubicBezTo>
                    <a:pt x="7" y="0"/>
                    <a:pt x="6" y="6"/>
                    <a:pt x="0" y="7"/>
                  </a:cubicBezTo>
                  <a:cubicBezTo>
                    <a:pt x="1" y="11"/>
                    <a:pt x="6" y="14"/>
                    <a:pt x="6" y="18"/>
                  </a:cubicBezTo>
                  <a:cubicBezTo>
                    <a:pt x="6" y="22"/>
                    <a:pt x="3" y="25"/>
                    <a:pt x="3" y="29"/>
                  </a:cubicBezTo>
                  <a:cubicBezTo>
                    <a:pt x="3" y="33"/>
                    <a:pt x="3" y="40"/>
                    <a:pt x="8" y="40"/>
                  </a:cubicBezTo>
                  <a:cubicBezTo>
                    <a:pt x="12" y="40"/>
                    <a:pt x="22" y="33"/>
                    <a:pt x="22" y="25"/>
                  </a:cubicBezTo>
                  <a:cubicBezTo>
                    <a:pt x="22" y="17"/>
                    <a:pt x="23" y="12"/>
                    <a:pt x="18" y="4"/>
                  </a:cubicBezTo>
                  <a:cubicBezTo>
                    <a:pt x="17" y="4"/>
                    <a:pt x="15" y="0"/>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184"/>
            <p:cNvSpPr>
              <a:spLocks/>
            </p:cNvSpPr>
            <p:nvPr/>
          </p:nvSpPr>
          <p:spPr bwMode="auto">
            <a:xfrm>
              <a:off x="3534" y="1575"/>
              <a:ext cx="28" cy="21"/>
            </a:xfrm>
            <a:custGeom>
              <a:avLst/>
              <a:gdLst>
                <a:gd name="T0" fmla="*/ 9 w 12"/>
                <a:gd name="T1" fmla="*/ 0 h 9"/>
                <a:gd name="T2" fmla="*/ 0 w 12"/>
                <a:gd name="T3" fmla="*/ 4 h 9"/>
                <a:gd name="T4" fmla="*/ 7 w 12"/>
                <a:gd name="T5" fmla="*/ 9 h 9"/>
                <a:gd name="T6" fmla="*/ 12 w 12"/>
                <a:gd name="T7" fmla="*/ 6 h 9"/>
                <a:gd name="T8" fmla="*/ 9 w 12"/>
                <a:gd name="T9" fmla="*/ 0 h 9"/>
              </a:gdLst>
              <a:ahLst/>
              <a:cxnLst>
                <a:cxn ang="0">
                  <a:pos x="T0" y="T1"/>
                </a:cxn>
                <a:cxn ang="0">
                  <a:pos x="T2" y="T3"/>
                </a:cxn>
                <a:cxn ang="0">
                  <a:pos x="T4" y="T5"/>
                </a:cxn>
                <a:cxn ang="0">
                  <a:pos x="T6" y="T7"/>
                </a:cxn>
                <a:cxn ang="0">
                  <a:pos x="T8" y="T9"/>
                </a:cxn>
              </a:cxnLst>
              <a:rect l="0" t="0" r="r" b="b"/>
              <a:pathLst>
                <a:path w="12" h="9">
                  <a:moveTo>
                    <a:pt x="9" y="0"/>
                  </a:moveTo>
                  <a:cubicBezTo>
                    <a:pt x="6" y="1"/>
                    <a:pt x="4" y="2"/>
                    <a:pt x="0" y="4"/>
                  </a:cubicBezTo>
                  <a:cubicBezTo>
                    <a:pt x="1" y="4"/>
                    <a:pt x="5" y="9"/>
                    <a:pt x="7" y="9"/>
                  </a:cubicBezTo>
                  <a:cubicBezTo>
                    <a:pt x="9" y="9"/>
                    <a:pt x="12" y="7"/>
                    <a:pt x="12" y="6"/>
                  </a:cubicBezTo>
                  <a:cubicBezTo>
                    <a:pt x="12" y="4"/>
                    <a:pt x="9" y="1"/>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185"/>
            <p:cNvSpPr>
              <a:spLocks/>
            </p:cNvSpPr>
            <p:nvPr/>
          </p:nvSpPr>
          <p:spPr bwMode="auto">
            <a:xfrm>
              <a:off x="3794" y="858"/>
              <a:ext cx="31" cy="38"/>
            </a:xfrm>
            <a:custGeom>
              <a:avLst/>
              <a:gdLst>
                <a:gd name="T0" fmla="*/ 10 w 13"/>
                <a:gd name="T1" fmla="*/ 0 h 16"/>
                <a:gd name="T2" fmla="*/ 0 w 13"/>
                <a:gd name="T3" fmla="*/ 0 h 16"/>
                <a:gd name="T4" fmla="*/ 0 w 13"/>
                <a:gd name="T5" fmla="*/ 5 h 16"/>
                <a:gd name="T6" fmla="*/ 12 w 13"/>
                <a:gd name="T7" fmla="*/ 12 h 16"/>
                <a:gd name="T8" fmla="*/ 12 w 13"/>
                <a:gd name="T9" fmla="*/ 16 h 16"/>
                <a:gd name="T10" fmla="*/ 13 w 13"/>
                <a:gd name="T11" fmla="*/ 10 h 16"/>
                <a:gd name="T12" fmla="*/ 10 w 13"/>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13" h="16">
                  <a:moveTo>
                    <a:pt x="10" y="0"/>
                  </a:moveTo>
                  <a:cubicBezTo>
                    <a:pt x="0" y="0"/>
                    <a:pt x="0" y="0"/>
                    <a:pt x="0" y="0"/>
                  </a:cubicBezTo>
                  <a:cubicBezTo>
                    <a:pt x="0" y="1"/>
                    <a:pt x="0" y="3"/>
                    <a:pt x="0" y="5"/>
                  </a:cubicBezTo>
                  <a:cubicBezTo>
                    <a:pt x="0" y="10"/>
                    <a:pt x="6" y="12"/>
                    <a:pt x="12" y="12"/>
                  </a:cubicBezTo>
                  <a:cubicBezTo>
                    <a:pt x="12" y="13"/>
                    <a:pt x="12" y="14"/>
                    <a:pt x="12" y="16"/>
                  </a:cubicBezTo>
                  <a:cubicBezTo>
                    <a:pt x="12" y="13"/>
                    <a:pt x="13" y="14"/>
                    <a:pt x="13" y="10"/>
                  </a:cubicBezTo>
                  <a:cubicBezTo>
                    <a:pt x="13" y="5"/>
                    <a:pt x="10" y="6"/>
                    <a:pt x="1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186"/>
            <p:cNvSpPr>
              <a:spLocks/>
            </p:cNvSpPr>
            <p:nvPr/>
          </p:nvSpPr>
          <p:spPr bwMode="auto">
            <a:xfrm>
              <a:off x="3832" y="820"/>
              <a:ext cx="56" cy="83"/>
            </a:xfrm>
            <a:custGeom>
              <a:avLst/>
              <a:gdLst>
                <a:gd name="T0" fmla="*/ 10 w 24"/>
                <a:gd name="T1" fmla="*/ 0 h 35"/>
                <a:gd name="T2" fmla="*/ 0 w 24"/>
                <a:gd name="T3" fmla="*/ 16 h 35"/>
                <a:gd name="T4" fmla="*/ 11 w 24"/>
                <a:gd name="T5" fmla="*/ 24 h 35"/>
                <a:gd name="T6" fmla="*/ 4 w 24"/>
                <a:gd name="T7" fmla="*/ 31 h 35"/>
                <a:gd name="T8" fmla="*/ 3 w 24"/>
                <a:gd name="T9" fmla="*/ 29 h 35"/>
                <a:gd name="T10" fmla="*/ 0 w 24"/>
                <a:gd name="T11" fmla="*/ 32 h 35"/>
                <a:gd name="T12" fmla="*/ 8 w 24"/>
                <a:gd name="T13" fmla="*/ 35 h 35"/>
                <a:gd name="T14" fmla="*/ 24 w 24"/>
                <a:gd name="T15" fmla="*/ 14 h 35"/>
                <a:gd name="T16" fmla="*/ 10 w 24"/>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35">
                  <a:moveTo>
                    <a:pt x="10" y="0"/>
                  </a:moveTo>
                  <a:cubicBezTo>
                    <a:pt x="7" y="0"/>
                    <a:pt x="0" y="14"/>
                    <a:pt x="0" y="16"/>
                  </a:cubicBezTo>
                  <a:cubicBezTo>
                    <a:pt x="0" y="19"/>
                    <a:pt x="6" y="23"/>
                    <a:pt x="11" y="24"/>
                  </a:cubicBezTo>
                  <a:cubicBezTo>
                    <a:pt x="11" y="27"/>
                    <a:pt x="8" y="31"/>
                    <a:pt x="4" y="31"/>
                  </a:cubicBezTo>
                  <a:cubicBezTo>
                    <a:pt x="3" y="29"/>
                    <a:pt x="3" y="29"/>
                    <a:pt x="3" y="29"/>
                  </a:cubicBezTo>
                  <a:cubicBezTo>
                    <a:pt x="2" y="30"/>
                    <a:pt x="1" y="31"/>
                    <a:pt x="0" y="32"/>
                  </a:cubicBezTo>
                  <a:cubicBezTo>
                    <a:pt x="1" y="32"/>
                    <a:pt x="4" y="35"/>
                    <a:pt x="8" y="35"/>
                  </a:cubicBezTo>
                  <a:cubicBezTo>
                    <a:pt x="19" y="35"/>
                    <a:pt x="15" y="17"/>
                    <a:pt x="24" y="14"/>
                  </a:cubicBezTo>
                  <a:cubicBezTo>
                    <a:pt x="21" y="5"/>
                    <a:pt x="21" y="0"/>
                    <a:pt x="1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187"/>
            <p:cNvSpPr>
              <a:spLocks/>
            </p:cNvSpPr>
            <p:nvPr/>
          </p:nvSpPr>
          <p:spPr bwMode="auto">
            <a:xfrm>
              <a:off x="4077" y="730"/>
              <a:ext cx="31" cy="48"/>
            </a:xfrm>
            <a:custGeom>
              <a:avLst/>
              <a:gdLst>
                <a:gd name="T0" fmla="*/ 13 w 13"/>
                <a:gd name="T1" fmla="*/ 0 h 20"/>
                <a:gd name="T2" fmla="*/ 1 w 13"/>
                <a:gd name="T3" fmla="*/ 13 h 20"/>
                <a:gd name="T4" fmla="*/ 1 w 13"/>
                <a:gd name="T5" fmla="*/ 20 h 20"/>
                <a:gd name="T6" fmla="*/ 9 w 13"/>
                <a:gd name="T7" fmla="*/ 7 h 20"/>
                <a:gd name="T8" fmla="*/ 13 w 13"/>
                <a:gd name="T9" fmla="*/ 0 h 20"/>
              </a:gdLst>
              <a:ahLst/>
              <a:cxnLst>
                <a:cxn ang="0">
                  <a:pos x="T0" y="T1"/>
                </a:cxn>
                <a:cxn ang="0">
                  <a:pos x="T2" y="T3"/>
                </a:cxn>
                <a:cxn ang="0">
                  <a:pos x="T4" y="T5"/>
                </a:cxn>
                <a:cxn ang="0">
                  <a:pos x="T6" y="T7"/>
                </a:cxn>
                <a:cxn ang="0">
                  <a:pos x="T8" y="T9"/>
                </a:cxn>
              </a:cxnLst>
              <a:rect l="0" t="0" r="r" b="b"/>
              <a:pathLst>
                <a:path w="13" h="20">
                  <a:moveTo>
                    <a:pt x="13" y="0"/>
                  </a:moveTo>
                  <a:cubicBezTo>
                    <a:pt x="4" y="0"/>
                    <a:pt x="1" y="10"/>
                    <a:pt x="1" y="13"/>
                  </a:cubicBezTo>
                  <a:cubicBezTo>
                    <a:pt x="1" y="15"/>
                    <a:pt x="0" y="18"/>
                    <a:pt x="1" y="20"/>
                  </a:cubicBezTo>
                  <a:cubicBezTo>
                    <a:pt x="5" y="15"/>
                    <a:pt x="9" y="12"/>
                    <a:pt x="9" y="7"/>
                  </a:cubicBezTo>
                  <a:cubicBezTo>
                    <a:pt x="9" y="4"/>
                    <a:pt x="12" y="2"/>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Freeform 188"/>
            <p:cNvSpPr>
              <a:spLocks/>
            </p:cNvSpPr>
            <p:nvPr/>
          </p:nvSpPr>
          <p:spPr bwMode="auto">
            <a:xfrm>
              <a:off x="4210" y="666"/>
              <a:ext cx="42" cy="57"/>
            </a:xfrm>
            <a:custGeom>
              <a:avLst/>
              <a:gdLst>
                <a:gd name="T0" fmla="*/ 12 w 18"/>
                <a:gd name="T1" fmla="*/ 0 h 24"/>
                <a:gd name="T2" fmla="*/ 8 w 18"/>
                <a:gd name="T3" fmla="*/ 6 h 24"/>
                <a:gd name="T4" fmla="*/ 11 w 18"/>
                <a:gd name="T5" fmla="*/ 12 h 24"/>
                <a:gd name="T6" fmla="*/ 0 w 18"/>
                <a:gd name="T7" fmla="*/ 16 h 24"/>
                <a:gd name="T8" fmla="*/ 5 w 18"/>
                <a:gd name="T9" fmla="*/ 24 h 24"/>
                <a:gd name="T10" fmla="*/ 14 w 18"/>
                <a:gd name="T11" fmla="*/ 19 h 24"/>
                <a:gd name="T12" fmla="*/ 14 w 18"/>
                <a:gd name="T13" fmla="*/ 12 h 24"/>
                <a:gd name="T14" fmla="*/ 18 w 18"/>
                <a:gd name="T15" fmla="*/ 6 h 24"/>
                <a:gd name="T16" fmla="*/ 12 w 18"/>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4">
                  <a:moveTo>
                    <a:pt x="12" y="0"/>
                  </a:moveTo>
                  <a:cubicBezTo>
                    <a:pt x="12" y="0"/>
                    <a:pt x="8" y="3"/>
                    <a:pt x="8" y="6"/>
                  </a:cubicBezTo>
                  <a:cubicBezTo>
                    <a:pt x="8" y="8"/>
                    <a:pt x="10" y="10"/>
                    <a:pt x="11" y="12"/>
                  </a:cubicBezTo>
                  <a:cubicBezTo>
                    <a:pt x="7" y="12"/>
                    <a:pt x="4" y="16"/>
                    <a:pt x="0" y="16"/>
                  </a:cubicBezTo>
                  <a:cubicBezTo>
                    <a:pt x="0" y="19"/>
                    <a:pt x="0" y="24"/>
                    <a:pt x="5" y="24"/>
                  </a:cubicBezTo>
                  <a:cubicBezTo>
                    <a:pt x="7" y="24"/>
                    <a:pt x="14" y="20"/>
                    <a:pt x="14" y="19"/>
                  </a:cubicBezTo>
                  <a:cubicBezTo>
                    <a:pt x="14" y="17"/>
                    <a:pt x="14" y="15"/>
                    <a:pt x="14" y="12"/>
                  </a:cubicBezTo>
                  <a:cubicBezTo>
                    <a:pt x="15" y="12"/>
                    <a:pt x="18" y="8"/>
                    <a:pt x="18" y="6"/>
                  </a:cubicBezTo>
                  <a:cubicBezTo>
                    <a:pt x="16" y="5"/>
                    <a:pt x="15" y="3"/>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Freeform 189"/>
            <p:cNvSpPr>
              <a:spLocks/>
            </p:cNvSpPr>
            <p:nvPr/>
          </p:nvSpPr>
          <p:spPr bwMode="auto">
            <a:xfrm>
              <a:off x="4285" y="1762"/>
              <a:ext cx="81" cy="11"/>
            </a:xfrm>
            <a:custGeom>
              <a:avLst/>
              <a:gdLst>
                <a:gd name="T0" fmla="*/ 9 w 34"/>
                <a:gd name="T1" fmla="*/ 0 h 5"/>
                <a:gd name="T2" fmla="*/ 0 w 34"/>
                <a:gd name="T3" fmla="*/ 0 h 5"/>
                <a:gd name="T4" fmla="*/ 20 w 34"/>
                <a:gd name="T5" fmla="*/ 5 h 5"/>
                <a:gd name="T6" fmla="*/ 27 w 34"/>
                <a:gd name="T7" fmla="*/ 5 h 5"/>
                <a:gd name="T8" fmla="*/ 34 w 34"/>
                <a:gd name="T9" fmla="*/ 3 h 5"/>
                <a:gd name="T10" fmla="*/ 9 w 34"/>
                <a:gd name="T11" fmla="*/ 0 h 5"/>
              </a:gdLst>
              <a:ahLst/>
              <a:cxnLst>
                <a:cxn ang="0">
                  <a:pos x="T0" y="T1"/>
                </a:cxn>
                <a:cxn ang="0">
                  <a:pos x="T2" y="T3"/>
                </a:cxn>
                <a:cxn ang="0">
                  <a:pos x="T4" y="T5"/>
                </a:cxn>
                <a:cxn ang="0">
                  <a:pos x="T6" y="T7"/>
                </a:cxn>
                <a:cxn ang="0">
                  <a:pos x="T8" y="T9"/>
                </a:cxn>
                <a:cxn ang="0">
                  <a:pos x="T10" y="T11"/>
                </a:cxn>
              </a:cxnLst>
              <a:rect l="0" t="0" r="r" b="b"/>
              <a:pathLst>
                <a:path w="34" h="5">
                  <a:moveTo>
                    <a:pt x="9" y="0"/>
                  </a:moveTo>
                  <a:cubicBezTo>
                    <a:pt x="6" y="0"/>
                    <a:pt x="3" y="0"/>
                    <a:pt x="0" y="0"/>
                  </a:cubicBezTo>
                  <a:cubicBezTo>
                    <a:pt x="6" y="3"/>
                    <a:pt x="16" y="5"/>
                    <a:pt x="20" y="5"/>
                  </a:cubicBezTo>
                  <a:cubicBezTo>
                    <a:pt x="23" y="5"/>
                    <a:pt x="24" y="5"/>
                    <a:pt x="27" y="5"/>
                  </a:cubicBezTo>
                  <a:cubicBezTo>
                    <a:pt x="29" y="5"/>
                    <a:pt x="31" y="5"/>
                    <a:pt x="34" y="3"/>
                  </a:cubicBezTo>
                  <a:cubicBezTo>
                    <a:pt x="27" y="2"/>
                    <a:pt x="18"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Freeform 190"/>
            <p:cNvSpPr>
              <a:spLocks/>
            </p:cNvSpPr>
            <p:nvPr/>
          </p:nvSpPr>
          <p:spPr bwMode="auto">
            <a:xfrm>
              <a:off x="4588" y="1747"/>
              <a:ext cx="71" cy="38"/>
            </a:xfrm>
            <a:custGeom>
              <a:avLst/>
              <a:gdLst>
                <a:gd name="T0" fmla="*/ 30 w 30"/>
                <a:gd name="T1" fmla="*/ 0 h 16"/>
                <a:gd name="T2" fmla="*/ 0 w 30"/>
                <a:gd name="T3" fmla="*/ 11 h 16"/>
                <a:gd name="T4" fmla="*/ 2 w 30"/>
                <a:gd name="T5" fmla="*/ 13 h 16"/>
                <a:gd name="T6" fmla="*/ 6 w 30"/>
                <a:gd name="T7" fmla="*/ 16 h 16"/>
                <a:gd name="T8" fmla="*/ 22 w 30"/>
                <a:gd name="T9" fmla="*/ 10 h 16"/>
                <a:gd name="T10" fmla="*/ 23 w 30"/>
                <a:gd name="T11" fmla="*/ 5 h 16"/>
                <a:gd name="T12" fmla="*/ 30 w 30"/>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30" h="16">
                  <a:moveTo>
                    <a:pt x="30" y="0"/>
                  </a:moveTo>
                  <a:cubicBezTo>
                    <a:pt x="21" y="2"/>
                    <a:pt x="7" y="7"/>
                    <a:pt x="0" y="11"/>
                  </a:cubicBezTo>
                  <a:cubicBezTo>
                    <a:pt x="0" y="12"/>
                    <a:pt x="1" y="13"/>
                    <a:pt x="2" y="13"/>
                  </a:cubicBezTo>
                  <a:cubicBezTo>
                    <a:pt x="2" y="15"/>
                    <a:pt x="4" y="16"/>
                    <a:pt x="6" y="16"/>
                  </a:cubicBezTo>
                  <a:cubicBezTo>
                    <a:pt x="11" y="16"/>
                    <a:pt x="21" y="13"/>
                    <a:pt x="22" y="10"/>
                  </a:cubicBezTo>
                  <a:cubicBezTo>
                    <a:pt x="23" y="8"/>
                    <a:pt x="22" y="5"/>
                    <a:pt x="23" y="5"/>
                  </a:cubicBezTo>
                  <a:cubicBezTo>
                    <a:pt x="26" y="3"/>
                    <a:pt x="29" y="5"/>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Freeform 191"/>
            <p:cNvSpPr>
              <a:spLocks/>
            </p:cNvSpPr>
            <p:nvPr/>
          </p:nvSpPr>
          <p:spPr bwMode="auto">
            <a:xfrm>
              <a:off x="5328" y="2627"/>
              <a:ext cx="35" cy="17"/>
            </a:xfrm>
            <a:custGeom>
              <a:avLst/>
              <a:gdLst>
                <a:gd name="T0" fmla="*/ 15 w 15"/>
                <a:gd name="T1" fmla="*/ 0 h 7"/>
                <a:gd name="T2" fmla="*/ 0 w 15"/>
                <a:gd name="T3" fmla="*/ 3 h 7"/>
                <a:gd name="T4" fmla="*/ 5 w 15"/>
                <a:gd name="T5" fmla="*/ 7 h 7"/>
                <a:gd name="T6" fmla="*/ 15 w 15"/>
                <a:gd name="T7" fmla="*/ 0 h 7"/>
              </a:gdLst>
              <a:ahLst/>
              <a:cxnLst>
                <a:cxn ang="0">
                  <a:pos x="T0" y="T1"/>
                </a:cxn>
                <a:cxn ang="0">
                  <a:pos x="T2" y="T3"/>
                </a:cxn>
                <a:cxn ang="0">
                  <a:pos x="T4" y="T5"/>
                </a:cxn>
                <a:cxn ang="0">
                  <a:pos x="T6" y="T7"/>
                </a:cxn>
              </a:cxnLst>
              <a:rect l="0" t="0" r="r" b="b"/>
              <a:pathLst>
                <a:path w="15" h="7">
                  <a:moveTo>
                    <a:pt x="15" y="0"/>
                  </a:moveTo>
                  <a:cubicBezTo>
                    <a:pt x="8" y="0"/>
                    <a:pt x="4" y="1"/>
                    <a:pt x="0" y="3"/>
                  </a:cubicBezTo>
                  <a:cubicBezTo>
                    <a:pt x="0" y="5"/>
                    <a:pt x="4" y="7"/>
                    <a:pt x="5" y="7"/>
                  </a:cubicBezTo>
                  <a:cubicBezTo>
                    <a:pt x="10" y="7"/>
                    <a:pt x="14" y="2"/>
                    <a:pt x="1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Freeform 192"/>
            <p:cNvSpPr>
              <a:spLocks/>
            </p:cNvSpPr>
            <p:nvPr/>
          </p:nvSpPr>
          <p:spPr bwMode="auto">
            <a:xfrm>
              <a:off x="5134" y="68"/>
              <a:ext cx="76" cy="57"/>
            </a:xfrm>
            <a:custGeom>
              <a:avLst/>
              <a:gdLst>
                <a:gd name="T0" fmla="*/ 14 w 32"/>
                <a:gd name="T1" fmla="*/ 0 h 24"/>
                <a:gd name="T2" fmla="*/ 7 w 32"/>
                <a:gd name="T3" fmla="*/ 5 h 24"/>
                <a:gd name="T4" fmla="*/ 0 w 32"/>
                <a:gd name="T5" fmla="*/ 17 h 24"/>
                <a:gd name="T6" fmla="*/ 10 w 32"/>
                <a:gd name="T7" fmla="*/ 24 h 24"/>
                <a:gd name="T8" fmla="*/ 32 w 32"/>
                <a:gd name="T9" fmla="*/ 15 h 24"/>
                <a:gd name="T10" fmla="*/ 32 w 32"/>
                <a:gd name="T11" fmla="*/ 8 h 24"/>
                <a:gd name="T12" fmla="*/ 14 w 32"/>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32" h="24">
                  <a:moveTo>
                    <a:pt x="14" y="0"/>
                  </a:moveTo>
                  <a:cubicBezTo>
                    <a:pt x="11" y="0"/>
                    <a:pt x="10" y="5"/>
                    <a:pt x="7" y="5"/>
                  </a:cubicBezTo>
                  <a:cubicBezTo>
                    <a:pt x="6" y="5"/>
                    <a:pt x="0" y="15"/>
                    <a:pt x="0" y="17"/>
                  </a:cubicBezTo>
                  <a:cubicBezTo>
                    <a:pt x="0" y="23"/>
                    <a:pt x="3" y="24"/>
                    <a:pt x="10" y="24"/>
                  </a:cubicBezTo>
                  <a:cubicBezTo>
                    <a:pt x="19" y="24"/>
                    <a:pt x="25" y="18"/>
                    <a:pt x="32" y="15"/>
                  </a:cubicBezTo>
                  <a:cubicBezTo>
                    <a:pt x="32" y="8"/>
                    <a:pt x="32" y="8"/>
                    <a:pt x="32" y="8"/>
                  </a:cubicBezTo>
                  <a:cubicBezTo>
                    <a:pt x="25" y="7"/>
                    <a:pt x="21" y="0"/>
                    <a:pt x="1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Freeform 193"/>
            <p:cNvSpPr>
              <a:spLocks/>
            </p:cNvSpPr>
            <p:nvPr/>
          </p:nvSpPr>
          <p:spPr bwMode="auto">
            <a:xfrm>
              <a:off x="5510" y="18"/>
              <a:ext cx="59" cy="41"/>
            </a:xfrm>
            <a:custGeom>
              <a:avLst/>
              <a:gdLst>
                <a:gd name="T0" fmla="*/ 5 w 25"/>
                <a:gd name="T1" fmla="*/ 0 h 17"/>
                <a:gd name="T2" fmla="*/ 0 w 25"/>
                <a:gd name="T3" fmla="*/ 4 h 17"/>
                <a:gd name="T4" fmla="*/ 18 w 25"/>
                <a:gd name="T5" fmla="*/ 17 h 17"/>
                <a:gd name="T6" fmla="*/ 20 w 25"/>
                <a:gd name="T7" fmla="*/ 17 h 17"/>
                <a:gd name="T8" fmla="*/ 25 w 25"/>
                <a:gd name="T9" fmla="*/ 15 h 17"/>
                <a:gd name="T10" fmla="*/ 5 w 25"/>
                <a:gd name="T11" fmla="*/ 0 h 17"/>
              </a:gdLst>
              <a:ahLst/>
              <a:cxnLst>
                <a:cxn ang="0">
                  <a:pos x="T0" y="T1"/>
                </a:cxn>
                <a:cxn ang="0">
                  <a:pos x="T2" y="T3"/>
                </a:cxn>
                <a:cxn ang="0">
                  <a:pos x="T4" y="T5"/>
                </a:cxn>
                <a:cxn ang="0">
                  <a:pos x="T6" y="T7"/>
                </a:cxn>
                <a:cxn ang="0">
                  <a:pos x="T8" y="T9"/>
                </a:cxn>
                <a:cxn ang="0">
                  <a:pos x="T10" y="T11"/>
                </a:cxn>
              </a:cxnLst>
              <a:rect l="0" t="0" r="r" b="b"/>
              <a:pathLst>
                <a:path w="25" h="17">
                  <a:moveTo>
                    <a:pt x="5" y="0"/>
                  </a:moveTo>
                  <a:cubicBezTo>
                    <a:pt x="2" y="0"/>
                    <a:pt x="0" y="1"/>
                    <a:pt x="0" y="4"/>
                  </a:cubicBezTo>
                  <a:cubicBezTo>
                    <a:pt x="0" y="10"/>
                    <a:pt x="11" y="17"/>
                    <a:pt x="18" y="17"/>
                  </a:cubicBezTo>
                  <a:cubicBezTo>
                    <a:pt x="18" y="17"/>
                    <a:pt x="19" y="17"/>
                    <a:pt x="20" y="17"/>
                  </a:cubicBezTo>
                  <a:cubicBezTo>
                    <a:pt x="22" y="17"/>
                    <a:pt x="25" y="17"/>
                    <a:pt x="25" y="15"/>
                  </a:cubicBezTo>
                  <a:cubicBezTo>
                    <a:pt x="25" y="7"/>
                    <a:pt x="12"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Freeform 194"/>
            <p:cNvSpPr>
              <a:spLocks/>
            </p:cNvSpPr>
            <p:nvPr/>
          </p:nvSpPr>
          <p:spPr bwMode="auto">
            <a:xfrm>
              <a:off x="5914" y="-197"/>
              <a:ext cx="54" cy="38"/>
            </a:xfrm>
            <a:custGeom>
              <a:avLst/>
              <a:gdLst>
                <a:gd name="T0" fmla="*/ 10 w 23"/>
                <a:gd name="T1" fmla="*/ 0 h 16"/>
                <a:gd name="T2" fmla="*/ 2 w 23"/>
                <a:gd name="T3" fmla="*/ 10 h 16"/>
                <a:gd name="T4" fmla="*/ 2 w 23"/>
                <a:gd name="T5" fmla="*/ 16 h 16"/>
                <a:gd name="T6" fmla="*/ 23 w 23"/>
                <a:gd name="T7" fmla="*/ 10 h 16"/>
                <a:gd name="T8" fmla="*/ 10 w 23"/>
                <a:gd name="T9" fmla="*/ 0 h 16"/>
              </a:gdLst>
              <a:ahLst/>
              <a:cxnLst>
                <a:cxn ang="0">
                  <a:pos x="T0" y="T1"/>
                </a:cxn>
                <a:cxn ang="0">
                  <a:pos x="T2" y="T3"/>
                </a:cxn>
                <a:cxn ang="0">
                  <a:pos x="T4" y="T5"/>
                </a:cxn>
                <a:cxn ang="0">
                  <a:pos x="T6" y="T7"/>
                </a:cxn>
                <a:cxn ang="0">
                  <a:pos x="T8" y="T9"/>
                </a:cxn>
              </a:cxnLst>
              <a:rect l="0" t="0" r="r" b="b"/>
              <a:pathLst>
                <a:path w="23" h="16">
                  <a:moveTo>
                    <a:pt x="10" y="0"/>
                  </a:moveTo>
                  <a:cubicBezTo>
                    <a:pt x="5" y="0"/>
                    <a:pt x="2" y="6"/>
                    <a:pt x="2" y="10"/>
                  </a:cubicBezTo>
                  <a:cubicBezTo>
                    <a:pt x="2" y="12"/>
                    <a:pt x="0" y="16"/>
                    <a:pt x="2" y="16"/>
                  </a:cubicBezTo>
                  <a:cubicBezTo>
                    <a:pt x="8" y="16"/>
                    <a:pt x="20" y="12"/>
                    <a:pt x="23" y="10"/>
                  </a:cubicBezTo>
                  <a:cubicBezTo>
                    <a:pt x="18" y="6"/>
                    <a:pt x="16" y="0"/>
                    <a:pt x="1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Freeform 195"/>
            <p:cNvSpPr>
              <a:spLocks/>
            </p:cNvSpPr>
            <p:nvPr/>
          </p:nvSpPr>
          <p:spPr bwMode="auto">
            <a:xfrm>
              <a:off x="8417" y="-235"/>
              <a:ext cx="118" cy="50"/>
            </a:xfrm>
            <a:custGeom>
              <a:avLst/>
              <a:gdLst>
                <a:gd name="T0" fmla="*/ 25 w 50"/>
                <a:gd name="T1" fmla="*/ 0 h 21"/>
                <a:gd name="T2" fmla="*/ 0 w 50"/>
                <a:gd name="T3" fmla="*/ 16 h 21"/>
                <a:gd name="T4" fmla="*/ 2 w 50"/>
                <a:gd name="T5" fmla="*/ 13 h 21"/>
                <a:gd name="T6" fmla="*/ 34 w 50"/>
                <a:gd name="T7" fmla="*/ 21 h 21"/>
                <a:gd name="T8" fmla="*/ 50 w 50"/>
                <a:gd name="T9" fmla="*/ 21 h 21"/>
                <a:gd name="T10" fmla="*/ 25 w 50"/>
                <a:gd name="T11" fmla="*/ 0 h 21"/>
              </a:gdLst>
              <a:ahLst/>
              <a:cxnLst>
                <a:cxn ang="0">
                  <a:pos x="T0" y="T1"/>
                </a:cxn>
                <a:cxn ang="0">
                  <a:pos x="T2" y="T3"/>
                </a:cxn>
                <a:cxn ang="0">
                  <a:pos x="T4" y="T5"/>
                </a:cxn>
                <a:cxn ang="0">
                  <a:pos x="T6" y="T7"/>
                </a:cxn>
                <a:cxn ang="0">
                  <a:pos x="T8" y="T9"/>
                </a:cxn>
                <a:cxn ang="0">
                  <a:pos x="T10" y="T11"/>
                </a:cxn>
              </a:cxnLst>
              <a:rect l="0" t="0" r="r" b="b"/>
              <a:pathLst>
                <a:path w="50" h="21">
                  <a:moveTo>
                    <a:pt x="25" y="0"/>
                  </a:moveTo>
                  <a:cubicBezTo>
                    <a:pt x="13" y="0"/>
                    <a:pt x="6" y="8"/>
                    <a:pt x="0" y="16"/>
                  </a:cubicBezTo>
                  <a:cubicBezTo>
                    <a:pt x="2" y="13"/>
                    <a:pt x="2" y="13"/>
                    <a:pt x="2" y="13"/>
                  </a:cubicBezTo>
                  <a:cubicBezTo>
                    <a:pt x="13" y="17"/>
                    <a:pt x="25" y="16"/>
                    <a:pt x="34" y="21"/>
                  </a:cubicBezTo>
                  <a:cubicBezTo>
                    <a:pt x="50" y="21"/>
                    <a:pt x="50" y="21"/>
                    <a:pt x="50" y="21"/>
                  </a:cubicBezTo>
                  <a:cubicBezTo>
                    <a:pt x="49" y="9"/>
                    <a:pt x="39" y="0"/>
                    <a:pt x="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Freeform 196"/>
            <p:cNvSpPr>
              <a:spLocks/>
            </p:cNvSpPr>
            <p:nvPr/>
          </p:nvSpPr>
          <p:spPr bwMode="auto">
            <a:xfrm>
              <a:off x="8642" y="-351"/>
              <a:ext cx="158" cy="57"/>
            </a:xfrm>
            <a:custGeom>
              <a:avLst/>
              <a:gdLst>
                <a:gd name="T0" fmla="*/ 0 w 67"/>
                <a:gd name="T1" fmla="*/ 0 h 24"/>
                <a:gd name="T2" fmla="*/ 5 w 67"/>
                <a:gd name="T3" fmla="*/ 4 h 24"/>
                <a:gd name="T4" fmla="*/ 44 w 67"/>
                <a:gd name="T5" fmla="*/ 24 h 24"/>
                <a:gd name="T6" fmla="*/ 67 w 67"/>
                <a:gd name="T7" fmla="*/ 16 h 24"/>
                <a:gd name="T8" fmla="*/ 62 w 67"/>
                <a:gd name="T9" fmla="*/ 11 h 24"/>
                <a:gd name="T10" fmla="*/ 0 w 67"/>
                <a:gd name="T11" fmla="*/ 0 h 24"/>
              </a:gdLst>
              <a:ahLst/>
              <a:cxnLst>
                <a:cxn ang="0">
                  <a:pos x="T0" y="T1"/>
                </a:cxn>
                <a:cxn ang="0">
                  <a:pos x="T2" y="T3"/>
                </a:cxn>
                <a:cxn ang="0">
                  <a:pos x="T4" y="T5"/>
                </a:cxn>
                <a:cxn ang="0">
                  <a:pos x="T6" y="T7"/>
                </a:cxn>
                <a:cxn ang="0">
                  <a:pos x="T8" y="T9"/>
                </a:cxn>
                <a:cxn ang="0">
                  <a:pos x="T10" y="T11"/>
                </a:cxn>
              </a:cxnLst>
              <a:rect l="0" t="0" r="r" b="b"/>
              <a:pathLst>
                <a:path w="67" h="24">
                  <a:moveTo>
                    <a:pt x="0" y="0"/>
                  </a:moveTo>
                  <a:cubicBezTo>
                    <a:pt x="5" y="4"/>
                    <a:pt x="5" y="4"/>
                    <a:pt x="5" y="4"/>
                  </a:cubicBezTo>
                  <a:cubicBezTo>
                    <a:pt x="5" y="17"/>
                    <a:pt x="30" y="24"/>
                    <a:pt x="44" y="24"/>
                  </a:cubicBezTo>
                  <a:cubicBezTo>
                    <a:pt x="52" y="24"/>
                    <a:pt x="67" y="22"/>
                    <a:pt x="67" y="16"/>
                  </a:cubicBezTo>
                  <a:cubicBezTo>
                    <a:pt x="67" y="13"/>
                    <a:pt x="65" y="11"/>
                    <a:pt x="62" y="11"/>
                  </a:cubicBezTo>
                  <a:cubicBezTo>
                    <a:pt x="60" y="11"/>
                    <a:pt x="5"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Freeform 197"/>
            <p:cNvSpPr>
              <a:spLocks/>
            </p:cNvSpPr>
            <p:nvPr/>
          </p:nvSpPr>
          <p:spPr bwMode="auto">
            <a:xfrm>
              <a:off x="8415" y="-265"/>
              <a:ext cx="33" cy="30"/>
            </a:xfrm>
            <a:custGeom>
              <a:avLst/>
              <a:gdLst>
                <a:gd name="T0" fmla="*/ 7 w 14"/>
                <a:gd name="T1" fmla="*/ 0 h 13"/>
                <a:gd name="T2" fmla="*/ 0 w 14"/>
                <a:gd name="T3" fmla="*/ 6 h 13"/>
                <a:gd name="T4" fmla="*/ 6 w 14"/>
                <a:gd name="T5" fmla="*/ 13 h 13"/>
                <a:gd name="T6" fmla="*/ 14 w 14"/>
                <a:gd name="T7" fmla="*/ 6 h 13"/>
                <a:gd name="T8" fmla="*/ 7 w 14"/>
                <a:gd name="T9" fmla="*/ 0 h 13"/>
              </a:gdLst>
              <a:ahLst/>
              <a:cxnLst>
                <a:cxn ang="0">
                  <a:pos x="T0" y="T1"/>
                </a:cxn>
                <a:cxn ang="0">
                  <a:pos x="T2" y="T3"/>
                </a:cxn>
                <a:cxn ang="0">
                  <a:pos x="T4" y="T5"/>
                </a:cxn>
                <a:cxn ang="0">
                  <a:pos x="T6" y="T7"/>
                </a:cxn>
                <a:cxn ang="0">
                  <a:pos x="T8" y="T9"/>
                </a:cxn>
              </a:cxnLst>
              <a:rect l="0" t="0" r="r" b="b"/>
              <a:pathLst>
                <a:path w="14" h="13">
                  <a:moveTo>
                    <a:pt x="7" y="0"/>
                  </a:moveTo>
                  <a:cubicBezTo>
                    <a:pt x="3" y="0"/>
                    <a:pt x="0" y="2"/>
                    <a:pt x="0" y="6"/>
                  </a:cubicBezTo>
                  <a:cubicBezTo>
                    <a:pt x="0" y="11"/>
                    <a:pt x="0" y="13"/>
                    <a:pt x="6" y="13"/>
                  </a:cubicBezTo>
                  <a:cubicBezTo>
                    <a:pt x="10" y="13"/>
                    <a:pt x="14" y="10"/>
                    <a:pt x="14" y="6"/>
                  </a:cubicBezTo>
                  <a:cubicBezTo>
                    <a:pt x="14" y="2"/>
                    <a:pt x="10"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Freeform 198"/>
            <p:cNvSpPr>
              <a:spLocks/>
            </p:cNvSpPr>
            <p:nvPr/>
          </p:nvSpPr>
          <p:spPr bwMode="auto">
            <a:xfrm>
              <a:off x="1158" y="1139"/>
              <a:ext cx="90" cy="38"/>
            </a:xfrm>
            <a:custGeom>
              <a:avLst/>
              <a:gdLst>
                <a:gd name="T0" fmla="*/ 7 w 38"/>
                <a:gd name="T1" fmla="*/ 0 h 16"/>
                <a:gd name="T2" fmla="*/ 0 w 38"/>
                <a:gd name="T3" fmla="*/ 0 h 16"/>
                <a:gd name="T4" fmla="*/ 30 w 38"/>
                <a:gd name="T5" fmla="*/ 16 h 16"/>
                <a:gd name="T6" fmla="*/ 38 w 38"/>
                <a:gd name="T7" fmla="*/ 13 h 16"/>
                <a:gd name="T8" fmla="*/ 7 w 38"/>
                <a:gd name="T9" fmla="*/ 0 h 16"/>
              </a:gdLst>
              <a:ahLst/>
              <a:cxnLst>
                <a:cxn ang="0">
                  <a:pos x="T0" y="T1"/>
                </a:cxn>
                <a:cxn ang="0">
                  <a:pos x="T2" y="T3"/>
                </a:cxn>
                <a:cxn ang="0">
                  <a:pos x="T4" y="T5"/>
                </a:cxn>
                <a:cxn ang="0">
                  <a:pos x="T6" y="T7"/>
                </a:cxn>
                <a:cxn ang="0">
                  <a:pos x="T8" y="T9"/>
                </a:cxn>
              </a:cxnLst>
              <a:rect l="0" t="0" r="r" b="b"/>
              <a:pathLst>
                <a:path w="38" h="16">
                  <a:moveTo>
                    <a:pt x="7" y="0"/>
                  </a:moveTo>
                  <a:cubicBezTo>
                    <a:pt x="5" y="0"/>
                    <a:pt x="3" y="0"/>
                    <a:pt x="0" y="0"/>
                  </a:cubicBezTo>
                  <a:cubicBezTo>
                    <a:pt x="7" y="5"/>
                    <a:pt x="22" y="16"/>
                    <a:pt x="30" y="16"/>
                  </a:cubicBezTo>
                  <a:cubicBezTo>
                    <a:pt x="35" y="16"/>
                    <a:pt x="36" y="16"/>
                    <a:pt x="38" y="13"/>
                  </a:cubicBezTo>
                  <a:cubicBezTo>
                    <a:pt x="28" y="8"/>
                    <a:pt x="20"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Freeform 199"/>
            <p:cNvSpPr>
              <a:spLocks/>
            </p:cNvSpPr>
            <p:nvPr/>
          </p:nvSpPr>
          <p:spPr bwMode="auto">
            <a:xfrm>
              <a:off x="1165" y="1274"/>
              <a:ext cx="69" cy="43"/>
            </a:xfrm>
            <a:custGeom>
              <a:avLst/>
              <a:gdLst>
                <a:gd name="T0" fmla="*/ 2 w 29"/>
                <a:gd name="T1" fmla="*/ 0 h 18"/>
                <a:gd name="T2" fmla="*/ 0 w 29"/>
                <a:gd name="T3" fmla="*/ 4 h 18"/>
                <a:gd name="T4" fmla="*/ 23 w 29"/>
                <a:gd name="T5" fmla="*/ 18 h 18"/>
                <a:gd name="T6" fmla="*/ 29 w 29"/>
                <a:gd name="T7" fmla="*/ 12 h 18"/>
                <a:gd name="T8" fmla="*/ 29 w 29"/>
                <a:gd name="T9" fmla="*/ 9 h 18"/>
                <a:gd name="T10" fmla="*/ 14 w 29"/>
                <a:gd name="T11" fmla="*/ 9 h 18"/>
                <a:gd name="T12" fmla="*/ 2 w 29"/>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29" h="18">
                  <a:moveTo>
                    <a:pt x="2" y="0"/>
                  </a:moveTo>
                  <a:cubicBezTo>
                    <a:pt x="1" y="1"/>
                    <a:pt x="0" y="3"/>
                    <a:pt x="0" y="4"/>
                  </a:cubicBezTo>
                  <a:cubicBezTo>
                    <a:pt x="0" y="8"/>
                    <a:pt x="19" y="18"/>
                    <a:pt x="23" y="18"/>
                  </a:cubicBezTo>
                  <a:cubicBezTo>
                    <a:pt x="24" y="18"/>
                    <a:pt x="29" y="15"/>
                    <a:pt x="29" y="12"/>
                  </a:cubicBezTo>
                  <a:cubicBezTo>
                    <a:pt x="29" y="11"/>
                    <a:pt x="29" y="10"/>
                    <a:pt x="29" y="9"/>
                  </a:cubicBezTo>
                  <a:cubicBezTo>
                    <a:pt x="14" y="9"/>
                    <a:pt x="14" y="9"/>
                    <a:pt x="14" y="9"/>
                  </a:cubicBezTo>
                  <a:cubicBezTo>
                    <a:pt x="8" y="8"/>
                    <a:pt x="5" y="6"/>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Freeform 200"/>
            <p:cNvSpPr>
              <a:spLocks/>
            </p:cNvSpPr>
            <p:nvPr/>
          </p:nvSpPr>
          <p:spPr bwMode="auto">
            <a:xfrm>
              <a:off x="1267" y="1277"/>
              <a:ext cx="47" cy="56"/>
            </a:xfrm>
            <a:custGeom>
              <a:avLst/>
              <a:gdLst>
                <a:gd name="T0" fmla="*/ 12 w 20"/>
                <a:gd name="T1" fmla="*/ 0 h 24"/>
                <a:gd name="T2" fmla="*/ 0 w 20"/>
                <a:gd name="T3" fmla="*/ 18 h 24"/>
                <a:gd name="T4" fmla="*/ 8 w 20"/>
                <a:gd name="T5" fmla="*/ 24 h 24"/>
                <a:gd name="T6" fmla="*/ 20 w 20"/>
                <a:gd name="T7" fmla="*/ 17 h 24"/>
                <a:gd name="T8" fmla="*/ 20 w 20"/>
                <a:gd name="T9" fmla="*/ 13 h 24"/>
                <a:gd name="T10" fmla="*/ 16 w 20"/>
                <a:gd name="T11" fmla="*/ 5 h 24"/>
                <a:gd name="T12" fmla="*/ 12 w 20"/>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0" h="24">
                  <a:moveTo>
                    <a:pt x="12" y="0"/>
                  </a:moveTo>
                  <a:cubicBezTo>
                    <a:pt x="7" y="2"/>
                    <a:pt x="0" y="15"/>
                    <a:pt x="0" y="18"/>
                  </a:cubicBezTo>
                  <a:cubicBezTo>
                    <a:pt x="0" y="21"/>
                    <a:pt x="3" y="24"/>
                    <a:pt x="8" y="24"/>
                  </a:cubicBezTo>
                  <a:cubicBezTo>
                    <a:pt x="14" y="24"/>
                    <a:pt x="20" y="21"/>
                    <a:pt x="20" y="17"/>
                  </a:cubicBezTo>
                  <a:cubicBezTo>
                    <a:pt x="20" y="16"/>
                    <a:pt x="20" y="14"/>
                    <a:pt x="20" y="13"/>
                  </a:cubicBezTo>
                  <a:cubicBezTo>
                    <a:pt x="8" y="13"/>
                    <a:pt x="16" y="10"/>
                    <a:pt x="16" y="5"/>
                  </a:cubicBezTo>
                  <a:cubicBezTo>
                    <a:pt x="16" y="3"/>
                    <a:pt x="13" y="2"/>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Freeform 201"/>
            <p:cNvSpPr>
              <a:spLocks/>
            </p:cNvSpPr>
            <p:nvPr/>
          </p:nvSpPr>
          <p:spPr bwMode="auto">
            <a:xfrm>
              <a:off x="-2493" y="626"/>
              <a:ext cx="56" cy="22"/>
            </a:xfrm>
            <a:custGeom>
              <a:avLst/>
              <a:gdLst>
                <a:gd name="T0" fmla="*/ 13 w 24"/>
                <a:gd name="T1" fmla="*/ 0 h 9"/>
                <a:gd name="T2" fmla="*/ 8 w 24"/>
                <a:gd name="T3" fmla="*/ 4 h 9"/>
                <a:gd name="T4" fmla="*/ 0 w 24"/>
                <a:gd name="T5" fmla="*/ 4 h 9"/>
                <a:gd name="T6" fmla="*/ 7 w 24"/>
                <a:gd name="T7" fmla="*/ 9 h 9"/>
                <a:gd name="T8" fmla="*/ 24 w 24"/>
                <a:gd name="T9" fmla="*/ 9 h 9"/>
                <a:gd name="T10" fmla="*/ 16 w 24"/>
                <a:gd name="T11" fmla="*/ 0 h 9"/>
                <a:gd name="T12" fmla="*/ 13 w 24"/>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4" h="9">
                  <a:moveTo>
                    <a:pt x="13" y="0"/>
                  </a:moveTo>
                  <a:cubicBezTo>
                    <a:pt x="11" y="0"/>
                    <a:pt x="10" y="1"/>
                    <a:pt x="8" y="4"/>
                  </a:cubicBezTo>
                  <a:cubicBezTo>
                    <a:pt x="0" y="4"/>
                    <a:pt x="0" y="4"/>
                    <a:pt x="0" y="4"/>
                  </a:cubicBezTo>
                  <a:cubicBezTo>
                    <a:pt x="2" y="6"/>
                    <a:pt x="5" y="8"/>
                    <a:pt x="7" y="9"/>
                  </a:cubicBezTo>
                  <a:cubicBezTo>
                    <a:pt x="24" y="9"/>
                    <a:pt x="24" y="9"/>
                    <a:pt x="24" y="9"/>
                  </a:cubicBezTo>
                  <a:cubicBezTo>
                    <a:pt x="23" y="4"/>
                    <a:pt x="23" y="0"/>
                    <a:pt x="16" y="0"/>
                  </a:cubicBezTo>
                  <a:cubicBezTo>
                    <a:pt x="15" y="0"/>
                    <a:pt x="14"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Freeform 202"/>
            <p:cNvSpPr>
              <a:spLocks/>
            </p:cNvSpPr>
            <p:nvPr/>
          </p:nvSpPr>
          <p:spPr bwMode="auto">
            <a:xfrm>
              <a:off x="-2080" y="2393"/>
              <a:ext cx="31" cy="28"/>
            </a:xfrm>
            <a:custGeom>
              <a:avLst/>
              <a:gdLst>
                <a:gd name="T0" fmla="*/ 0 w 13"/>
                <a:gd name="T1" fmla="*/ 0 h 12"/>
                <a:gd name="T2" fmla="*/ 0 w 13"/>
                <a:gd name="T3" fmla="*/ 8 h 12"/>
                <a:gd name="T4" fmla="*/ 3 w 13"/>
                <a:gd name="T5" fmla="*/ 12 h 12"/>
                <a:gd name="T6" fmla="*/ 13 w 13"/>
                <a:gd name="T7" fmla="*/ 9 h 12"/>
                <a:gd name="T8" fmla="*/ 13 w 13"/>
                <a:gd name="T9" fmla="*/ 5 h 12"/>
                <a:gd name="T10" fmla="*/ 0 w 13"/>
                <a:gd name="T11" fmla="*/ 0 h 12"/>
              </a:gdLst>
              <a:ahLst/>
              <a:cxnLst>
                <a:cxn ang="0">
                  <a:pos x="T0" y="T1"/>
                </a:cxn>
                <a:cxn ang="0">
                  <a:pos x="T2" y="T3"/>
                </a:cxn>
                <a:cxn ang="0">
                  <a:pos x="T4" y="T5"/>
                </a:cxn>
                <a:cxn ang="0">
                  <a:pos x="T6" y="T7"/>
                </a:cxn>
                <a:cxn ang="0">
                  <a:pos x="T8" y="T9"/>
                </a:cxn>
                <a:cxn ang="0">
                  <a:pos x="T10" y="T11"/>
                </a:cxn>
              </a:cxnLst>
              <a:rect l="0" t="0" r="r" b="b"/>
              <a:pathLst>
                <a:path w="13" h="12">
                  <a:moveTo>
                    <a:pt x="0" y="0"/>
                  </a:moveTo>
                  <a:cubicBezTo>
                    <a:pt x="1" y="3"/>
                    <a:pt x="0" y="5"/>
                    <a:pt x="0" y="8"/>
                  </a:cubicBezTo>
                  <a:cubicBezTo>
                    <a:pt x="0" y="9"/>
                    <a:pt x="2" y="12"/>
                    <a:pt x="3" y="12"/>
                  </a:cubicBezTo>
                  <a:cubicBezTo>
                    <a:pt x="7" y="12"/>
                    <a:pt x="9" y="10"/>
                    <a:pt x="13" y="9"/>
                  </a:cubicBezTo>
                  <a:cubicBezTo>
                    <a:pt x="13" y="5"/>
                    <a:pt x="13" y="5"/>
                    <a:pt x="13" y="5"/>
                  </a:cubicBezTo>
                  <a:cubicBezTo>
                    <a:pt x="10" y="2"/>
                    <a:pt x="6"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Freeform 203"/>
            <p:cNvSpPr>
              <a:spLocks/>
            </p:cNvSpPr>
            <p:nvPr/>
          </p:nvSpPr>
          <p:spPr bwMode="auto">
            <a:xfrm>
              <a:off x="-2103" y="2353"/>
              <a:ext cx="16" cy="12"/>
            </a:xfrm>
            <a:custGeom>
              <a:avLst/>
              <a:gdLst>
                <a:gd name="T0" fmla="*/ 0 w 7"/>
                <a:gd name="T1" fmla="*/ 0 h 5"/>
                <a:gd name="T2" fmla="*/ 5 w 7"/>
                <a:gd name="T3" fmla="*/ 5 h 5"/>
                <a:gd name="T4" fmla="*/ 7 w 7"/>
                <a:gd name="T5" fmla="*/ 4 h 5"/>
                <a:gd name="T6" fmla="*/ 0 w 7"/>
                <a:gd name="T7" fmla="*/ 0 h 5"/>
              </a:gdLst>
              <a:ahLst/>
              <a:cxnLst>
                <a:cxn ang="0">
                  <a:pos x="T0" y="T1"/>
                </a:cxn>
                <a:cxn ang="0">
                  <a:pos x="T2" y="T3"/>
                </a:cxn>
                <a:cxn ang="0">
                  <a:pos x="T4" y="T5"/>
                </a:cxn>
                <a:cxn ang="0">
                  <a:pos x="T6" y="T7"/>
                </a:cxn>
              </a:cxnLst>
              <a:rect l="0" t="0" r="r" b="b"/>
              <a:pathLst>
                <a:path w="7" h="5">
                  <a:moveTo>
                    <a:pt x="0" y="0"/>
                  </a:moveTo>
                  <a:cubicBezTo>
                    <a:pt x="2" y="1"/>
                    <a:pt x="2" y="5"/>
                    <a:pt x="5" y="5"/>
                  </a:cubicBezTo>
                  <a:cubicBezTo>
                    <a:pt x="5" y="5"/>
                    <a:pt x="7" y="4"/>
                    <a:pt x="7" y="4"/>
                  </a:cubicBezTo>
                  <a:cubicBezTo>
                    <a:pt x="5" y="2"/>
                    <a:pt x="3"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Freeform 204"/>
            <p:cNvSpPr>
              <a:spLocks/>
            </p:cNvSpPr>
            <p:nvPr/>
          </p:nvSpPr>
          <p:spPr bwMode="auto">
            <a:xfrm>
              <a:off x="-2134" y="2339"/>
              <a:ext cx="21" cy="9"/>
            </a:xfrm>
            <a:custGeom>
              <a:avLst/>
              <a:gdLst>
                <a:gd name="T0" fmla="*/ 9 w 9"/>
                <a:gd name="T1" fmla="*/ 0 h 4"/>
                <a:gd name="T2" fmla="*/ 0 w 9"/>
                <a:gd name="T3" fmla="*/ 0 h 4"/>
                <a:gd name="T4" fmla="*/ 3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0" y="0"/>
                    <a:pt x="0" y="0"/>
                    <a:pt x="0" y="0"/>
                  </a:cubicBezTo>
                  <a:cubicBezTo>
                    <a:pt x="0" y="2"/>
                    <a:pt x="1" y="4"/>
                    <a:pt x="3" y="4"/>
                  </a:cubicBezTo>
                  <a:cubicBezTo>
                    <a:pt x="5" y="4"/>
                    <a:pt x="8" y="2"/>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Freeform 205"/>
            <p:cNvSpPr>
              <a:spLocks/>
            </p:cNvSpPr>
            <p:nvPr/>
          </p:nvSpPr>
          <p:spPr bwMode="auto">
            <a:xfrm>
              <a:off x="-2165" y="2324"/>
              <a:ext cx="19" cy="12"/>
            </a:xfrm>
            <a:custGeom>
              <a:avLst/>
              <a:gdLst>
                <a:gd name="T0" fmla="*/ 8 w 8"/>
                <a:gd name="T1" fmla="*/ 0 h 5"/>
                <a:gd name="T2" fmla="*/ 3 w 8"/>
                <a:gd name="T3" fmla="*/ 1 h 5"/>
                <a:gd name="T4" fmla="*/ 4 w 8"/>
                <a:gd name="T5" fmla="*/ 1 h 5"/>
                <a:gd name="T6" fmla="*/ 0 w 8"/>
                <a:gd name="T7" fmla="*/ 1 h 5"/>
                <a:gd name="T8" fmla="*/ 5 w 8"/>
                <a:gd name="T9" fmla="*/ 5 h 5"/>
                <a:gd name="T10" fmla="*/ 8 w 8"/>
                <a:gd name="T11" fmla="*/ 3 h 5"/>
                <a:gd name="T12" fmla="*/ 8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8" y="0"/>
                  </a:moveTo>
                  <a:cubicBezTo>
                    <a:pt x="6" y="0"/>
                    <a:pt x="5" y="0"/>
                    <a:pt x="3" y="1"/>
                  </a:cubicBezTo>
                  <a:cubicBezTo>
                    <a:pt x="4" y="1"/>
                    <a:pt x="4" y="1"/>
                    <a:pt x="4" y="1"/>
                  </a:cubicBezTo>
                  <a:cubicBezTo>
                    <a:pt x="3" y="1"/>
                    <a:pt x="1" y="1"/>
                    <a:pt x="0" y="1"/>
                  </a:cubicBezTo>
                  <a:cubicBezTo>
                    <a:pt x="0" y="1"/>
                    <a:pt x="3" y="5"/>
                    <a:pt x="5" y="5"/>
                  </a:cubicBezTo>
                  <a:cubicBezTo>
                    <a:pt x="6" y="5"/>
                    <a:pt x="8" y="4"/>
                    <a:pt x="8" y="3"/>
                  </a:cubicBezTo>
                  <a:cubicBezTo>
                    <a:pt x="8" y="2"/>
                    <a:pt x="8" y="1"/>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Freeform 206"/>
            <p:cNvSpPr>
              <a:spLocks/>
            </p:cNvSpPr>
            <p:nvPr/>
          </p:nvSpPr>
          <p:spPr bwMode="auto">
            <a:xfrm>
              <a:off x="-2215" y="2296"/>
              <a:ext cx="19" cy="17"/>
            </a:xfrm>
            <a:custGeom>
              <a:avLst/>
              <a:gdLst>
                <a:gd name="T0" fmla="*/ 3 w 8"/>
                <a:gd name="T1" fmla="*/ 0 h 7"/>
                <a:gd name="T2" fmla="*/ 0 w 8"/>
                <a:gd name="T3" fmla="*/ 3 h 7"/>
                <a:gd name="T4" fmla="*/ 4 w 8"/>
                <a:gd name="T5" fmla="*/ 7 h 7"/>
                <a:gd name="T6" fmla="*/ 8 w 8"/>
                <a:gd name="T7" fmla="*/ 7 h 7"/>
                <a:gd name="T8" fmla="*/ 7 w 8"/>
                <a:gd name="T9" fmla="*/ 2 h 7"/>
                <a:gd name="T10" fmla="*/ 3 w 8"/>
                <a:gd name="T11" fmla="*/ 0 h 7"/>
              </a:gdLst>
              <a:ahLst/>
              <a:cxnLst>
                <a:cxn ang="0">
                  <a:pos x="T0" y="T1"/>
                </a:cxn>
                <a:cxn ang="0">
                  <a:pos x="T2" y="T3"/>
                </a:cxn>
                <a:cxn ang="0">
                  <a:pos x="T4" y="T5"/>
                </a:cxn>
                <a:cxn ang="0">
                  <a:pos x="T6" y="T7"/>
                </a:cxn>
                <a:cxn ang="0">
                  <a:pos x="T8" y="T9"/>
                </a:cxn>
                <a:cxn ang="0">
                  <a:pos x="T10" y="T11"/>
                </a:cxn>
              </a:cxnLst>
              <a:rect l="0" t="0" r="r" b="b"/>
              <a:pathLst>
                <a:path w="8" h="7">
                  <a:moveTo>
                    <a:pt x="3" y="0"/>
                  </a:moveTo>
                  <a:cubicBezTo>
                    <a:pt x="2" y="1"/>
                    <a:pt x="1" y="2"/>
                    <a:pt x="0" y="3"/>
                  </a:cubicBezTo>
                  <a:cubicBezTo>
                    <a:pt x="0" y="4"/>
                    <a:pt x="2" y="7"/>
                    <a:pt x="4" y="7"/>
                  </a:cubicBezTo>
                  <a:cubicBezTo>
                    <a:pt x="5" y="7"/>
                    <a:pt x="7" y="7"/>
                    <a:pt x="8" y="7"/>
                  </a:cubicBezTo>
                  <a:cubicBezTo>
                    <a:pt x="7" y="5"/>
                    <a:pt x="7" y="4"/>
                    <a:pt x="7" y="2"/>
                  </a:cubicBezTo>
                  <a:cubicBezTo>
                    <a:pt x="5" y="2"/>
                    <a:pt x="4" y="1"/>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Rounded Rectangle 1"/>
          <p:cNvSpPr/>
          <p:nvPr/>
        </p:nvSpPr>
        <p:spPr>
          <a:xfrm>
            <a:off x="1094917" y="3264965"/>
            <a:ext cx="1828800" cy="18288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latin typeface="Arial" panose="020B0604020202020204" pitchFamily="34" charset="0"/>
              <a:cs typeface="Arial" panose="020B0604020202020204" pitchFamily="34" charset="0"/>
            </a:endParaRPr>
          </a:p>
          <a:p>
            <a:pPr algn="ctr"/>
            <a:r>
              <a:rPr lang="en-US" sz="2400" b="1" dirty="0">
                <a:solidFill>
                  <a:schemeClr val="bg1"/>
                </a:solidFill>
                <a:latin typeface="Arial" panose="020B0604020202020204" pitchFamily="34" charset="0"/>
                <a:cs typeface="Arial" panose="020B0604020202020204" pitchFamily="34" charset="0"/>
              </a:rPr>
              <a:t>DUTY</a:t>
            </a:r>
            <a:endParaRPr lang="en-US" b="1" dirty="0">
              <a:solidFill>
                <a:schemeClr val="bg1"/>
              </a:solidFill>
              <a:latin typeface="Arial" panose="020B0604020202020204" pitchFamily="34" charset="0"/>
              <a:cs typeface="Arial" panose="020B0604020202020204" pitchFamily="34" charset="0"/>
            </a:endParaRPr>
          </a:p>
          <a:p>
            <a:pPr algn="ctr"/>
            <a:endParaRPr lang="en-US" dirty="0">
              <a:blipFill dpi="0" rotWithShape="1">
                <a:blip r:embed="rId3">
                  <a:alphaModFix amt="0"/>
                </a:blip>
                <a:srcRect/>
                <a:tile tx="0" ty="0" sx="100000" sy="100000" flip="none" algn="tl"/>
              </a:blipFill>
            </a:endParaRPr>
          </a:p>
        </p:txBody>
      </p:sp>
      <p:sp>
        <p:nvSpPr>
          <p:cNvPr id="4" name="Rounded Rectangle 3"/>
          <p:cNvSpPr/>
          <p:nvPr/>
        </p:nvSpPr>
        <p:spPr>
          <a:xfrm>
            <a:off x="6587211" y="3264965"/>
            <a:ext cx="1828800" cy="18288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latin typeface="Arial" panose="020B0604020202020204" pitchFamily="34" charset="0"/>
              <a:cs typeface="Arial" panose="020B0604020202020204" pitchFamily="34" charset="0"/>
            </a:endParaRPr>
          </a:p>
          <a:p>
            <a:pPr algn="ctr"/>
            <a:r>
              <a:rPr lang="en-US" sz="2400" b="1" dirty="0">
                <a:solidFill>
                  <a:schemeClr val="bg1"/>
                </a:solidFill>
                <a:latin typeface="Arial" panose="020B0604020202020204" pitchFamily="34" charset="0"/>
                <a:cs typeface="Arial" panose="020B0604020202020204" pitchFamily="34" charset="0"/>
              </a:rPr>
              <a:t>INJURY</a:t>
            </a:r>
          </a:p>
          <a:p>
            <a:pPr algn="ctr"/>
            <a:endParaRPr lang="en-US" dirty="0"/>
          </a:p>
        </p:txBody>
      </p:sp>
      <p:sp>
        <p:nvSpPr>
          <p:cNvPr id="5" name="Rounded Rectangle 4"/>
          <p:cNvSpPr/>
          <p:nvPr/>
        </p:nvSpPr>
        <p:spPr>
          <a:xfrm>
            <a:off x="9309962" y="3154773"/>
            <a:ext cx="2173584" cy="193899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lumMod val="95000"/>
                  </a:schemeClr>
                </a:solidFill>
                <a:latin typeface="Arial" panose="020B0604020202020204" pitchFamily="34" charset="0"/>
                <a:cs typeface="Arial" panose="020B0604020202020204" pitchFamily="34" charset="0"/>
              </a:rPr>
              <a:t>CAUSATION</a:t>
            </a:r>
            <a:endParaRPr lang="en-US" sz="2400" dirty="0">
              <a:solidFill>
                <a:schemeClr val="bg1">
                  <a:lumMod val="95000"/>
                </a:schemeClr>
              </a:solidFill>
            </a:endParaRPr>
          </a:p>
        </p:txBody>
      </p:sp>
      <p:sp>
        <p:nvSpPr>
          <p:cNvPr id="7" name="Rectangle 6"/>
          <p:cNvSpPr/>
          <p:nvPr/>
        </p:nvSpPr>
        <p:spPr>
          <a:xfrm>
            <a:off x="1064782" y="4750112"/>
            <a:ext cx="1989787" cy="9526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2">
                  <a:lumMod val="50000"/>
                </a:schemeClr>
              </a:solidFill>
              <a:latin typeface="Arial" panose="020B0604020202020204" pitchFamily="34" charset="0"/>
              <a:cs typeface="Arial" panose="020B0604020202020204" pitchFamily="34" charset="0"/>
            </a:endParaRPr>
          </a:p>
        </p:txBody>
      </p:sp>
      <p:sp>
        <p:nvSpPr>
          <p:cNvPr id="8" name="Rectangle 7"/>
          <p:cNvSpPr/>
          <p:nvPr/>
        </p:nvSpPr>
        <p:spPr>
          <a:xfrm>
            <a:off x="3755665" y="4750112"/>
            <a:ext cx="1989787" cy="9526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2">
                  <a:lumMod val="50000"/>
                </a:schemeClr>
              </a:solidFill>
              <a:latin typeface="Arial" panose="020B0604020202020204" pitchFamily="34" charset="0"/>
              <a:cs typeface="Arial" panose="020B0604020202020204" pitchFamily="34" charset="0"/>
            </a:endParaRPr>
          </a:p>
        </p:txBody>
      </p:sp>
      <p:sp>
        <p:nvSpPr>
          <p:cNvPr id="9" name="Rectangle 8"/>
          <p:cNvSpPr/>
          <p:nvPr/>
        </p:nvSpPr>
        <p:spPr>
          <a:xfrm>
            <a:off x="6446548" y="4750112"/>
            <a:ext cx="1989787" cy="9526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2">
                  <a:lumMod val="50000"/>
                </a:schemeClr>
              </a:solidFill>
              <a:latin typeface="Arial" panose="020B0604020202020204" pitchFamily="34" charset="0"/>
              <a:cs typeface="Arial" panose="020B0604020202020204" pitchFamily="34" charset="0"/>
            </a:endParaRPr>
          </a:p>
        </p:txBody>
      </p:sp>
      <p:sp>
        <p:nvSpPr>
          <p:cNvPr id="10" name="Rectangle 9"/>
          <p:cNvSpPr/>
          <p:nvPr/>
        </p:nvSpPr>
        <p:spPr>
          <a:xfrm>
            <a:off x="9148975" y="4750112"/>
            <a:ext cx="1989787" cy="9526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2">
                  <a:lumMod val="50000"/>
                </a:schemeClr>
              </a:solidFill>
              <a:latin typeface="Arial" panose="020B0604020202020204" pitchFamily="34" charset="0"/>
              <a:cs typeface="Arial" panose="020B0604020202020204" pitchFamily="34" charset="0"/>
            </a:endParaRPr>
          </a:p>
        </p:txBody>
      </p:sp>
      <p:sp>
        <p:nvSpPr>
          <p:cNvPr id="11" name="Isosceles Triangle 10"/>
          <p:cNvSpPr/>
          <p:nvPr/>
        </p:nvSpPr>
        <p:spPr>
          <a:xfrm rot="5400000">
            <a:off x="3077577" y="3926881"/>
            <a:ext cx="701096" cy="504968"/>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rot="5400000">
            <a:off x="5745452" y="3926882"/>
            <a:ext cx="701096" cy="504968"/>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rot="5400000">
            <a:off x="8534565" y="3926881"/>
            <a:ext cx="701096" cy="504968"/>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9"/>
          <p:cNvGrpSpPr>
            <a:grpSpLocks noChangeAspect="1"/>
          </p:cNvGrpSpPr>
          <p:nvPr/>
        </p:nvGrpSpPr>
        <p:grpSpPr bwMode="auto">
          <a:xfrm>
            <a:off x="4213529" y="3034448"/>
            <a:ext cx="1074061" cy="710971"/>
            <a:chOff x="1348" y="362"/>
            <a:chExt cx="565" cy="374"/>
          </a:xfrm>
          <a:solidFill>
            <a:schemeClr val="bg1"/>
          </a:solidFill>
        </p:grpSpPr>
        <p:sp>
          <p:nvSpPr>
            <p:cNvPr id="23" name="Freeform 11"/>
            <p:cNvSpPr>
              <a:spLocks noEditPoints="1"/>
            </p:cNvSpPr>
            <p:nvPr/>
          </p:nvSpPr>
          <p:spPr bwMode="auto">
            <a:xfrm>
              <a:off x="1446" y="362"/>
              <a:ext cx="467" cy="274"/>
            </a:xfrm>
            <a:custGeom>
              <a:avLst/>
              <a:gdLst>
                <a:gd name="T0" fmla="*/ 1139 w 2800"/>
                <a:gd name="T1" fmla="*/ 116 h 1641"/>
                <a:gd name="T2" fmla="*/ 122 w 2800"/>
                <a:gd name="T3" fmla="*/ 366 h 1641"/>
                <a:gd name="T4" fmla="*/ 116 w 2800"/>
                <a:gd name="T5" fmla="*/ 393 h 1641"/>
                <a:gd name="T6" fmla="*/ 161 w 2800"/>
                <a:gd name="T7" fmla="*/ 474 h 1641"/>
                <a:gd name="T8" fmla="*/ 242 w 2800"/>
                <a:gd name="T9" fmla="*/ 605 h 1641"/>
                <a:gd name="T10" fmla="*/ 345 w 2800"/>
                <a:gd name="T11" fmla="*/ 751 h 1641"/>
                <a:gd name="T12" fmla="*/ 472 w 2800"/>
                <a:gd name="T13" fmla="*/ 905 h 1641"/>
                <a:gd name="T14" fmla="*/ 620 w 2800"/>
                <a:gd name="T15" fmla="*/ 1060 h 1641"/>
                <a:gd name="T16" fmla="*/ 793 w 2800"/>
                <a:gd name="T17" fmla="*/ 1205 h 1641"/>
                <a:gd name="T18" fmla="*/ 989 w 2800"/>
                <a:gd name="T19" fmla="*/ 1335 h 1641"/>
                <a:gd name="T20" fmla="*/ 1210 w 2800"/>
                <a:gd name="T21" fmla="*/ 1439 h 1641"/>
                <a:gd name="T22" fmla="*/ 1453 w 2800"/>
                <a:gd name="T23" fmla="*/ 1510 h 1641"/>
                <a:gd name="T24" fmla="*/ 2485 w 2800"/>
                <a:gd name="T25" fmla="*/ 1068 h 1641"/>
                <a:gd name="T26" fmla="*/ 2341 w 2800"/>
                <a:gd name="T27" fmla="*/ 1034 h 1641"/>
                <a:gd name="T28" fmla="*/ 2177 w 2800"/>
                <a:gd name="T29" fmla="*/ 983 h 1641"/>
                <a:gd name="T30" fmla="*/ 2002 w 2800"/>
                <a:gd name="T31" fmla="*/ 909 h 1641"/>
                <a:gd name="T32" fmla="*/ 1822 w 2800"/>
                <a:gd name="T33" fmla="*/ 810 h 1641"/>
                <a:gd name="T34" fmla="*/ 1644 w 2800"/>
                <a:gd name="T35" fmla="*/ 681 h 1641"/>
                <a:gd name="T36" fmla="*/ 1476 w 2800"/>
                <a:gd name="T37" fmla="*/ 518 h 1641"/>
                <a:gd name="T38" fmla="*/ 1323 w 2800"/>
                <a:gd name="T39" fmla="*/ 319 h 1641"/>
                <a:gd name="T40" fmla="*/ 1224 w 2800"/>
                <a:gd name="T41" fmla="*/ 147 h 1641"/>
                <a:gd name="T42" fmla="*/ 1174 w 2800"/>
                <a:gd name="T43" fmla="*/ 116 h 1641"/>
                <a:gd name="T44" fmla="*/ 1171 w 2800"/>
                <a:gd name="T45" fmla="*/ 1 h 1641"/>
                <a:gd name="T46" fmla="*/ 1255 w 2800"/>
                <a:gd name="T47" fmla="*/ 27 h 1641"/>
                <a:gd name="T48" fmla="*/ 1322 w 2800"/>
                <a:gd name="T49" fmla="*/ 87 h 1641"/>
                <a:gd name="T50" fmla="*/ 1424 w 2800"/>
                <a:gd name="T51" fmla="*/ 262 h 1641"/>
                <a:gd name="T52" fmla="*/ 1573 w 2800"/>
                <a:gd name="T53" fmla="*/ 454 h 1641"/>
                <a:gd name="T54" fmla="*/ 1738 w 2800"/>
                <a:gd name="T55" fmla="*/ 608 h 1641"/>
                <a:gd name="T56" fmla="*/ 1910 w 2800"/>
                <a:gd name="T57" fmla="*/ 729 h 1641"/>
                <a:gd name="T58" fmla="*/ 2084 w 2800"/>
                <a:gd name="T59" fmla="*/ 821 h 1641"/>
                <a:gd name="T60" fmla="*/ 2252 w 2800"/>
                <a:gd name="T61" fmla="*/ 888 h 1641"/>
                <a:gd name="T62" fmla="*/ 2407 w 2800"/>
                <a:gd name="T63" fmla="*/ 934 h 1641"/>
                <a:gd name="T64" fmla="*/ 2541 w 2800"/>
                <a:gd name="T65" fmla="*/ 961 h 1641"/>
                <a:gd name="T66" fmla="*/ 2646 w 2800"/>
                <a:gd name="T67" fmla="*/ 977 h 1641"/>
                <a:gd name="T68" fmla="*/ 2716 w 2800"/>
                <a:gd name="T69" fmla="*/ 983 h 1641"/>
                <a:gd name="T70" fmla="*/ 2743 w 2800"/>
                <a:gd name="T71" fmla="*/ 985 h 1641"/>
                <a:gd name="T72" fmla="*/ 2784 w 2800"/>
                <a:gd name="T73" fmla="*/ 1003 h 1641"/>
                <a:gd name="T74" fmla="*/ 2800 w 2800"/>
                <a:gd name="T75" fmla="*/ 1047 h 1641"/>
                <a:gd name="T76" fmla="*/ 2780 w 2800"/>
                <a:gd name="T77" fmla="*/ 1086 h 1641"/>
                <a:gd name="T78" fmla="*/ 1561 w 2800"/>
                <a:gd name="T79" fmla="*/ 1640 h 1641"/>
                <a:gd name="T80" fmla="*/ 1542 w 2800"/>
                <a:gd name="T81" fmla="*/ 1641 h 1641"/>
                <a:gd name="T82" fmla="*/ 1279 w 2800"/>
                <a:gd name="T83" fmla="*/ 1585 h 1641"/>
                <a:gd name="T84" fmla="*/ 1041 w 2800"/>
                <a:gd name="T85" fmla="*/ 1492 h 1641"/>
                <a:gd name="T86" fmla="*/ 827 w 2800"/>
                <a:gd name="T87" fmla="*/ 1371 h 1641"/>
                <a:gd name="T88" fmla="*/ 638 w 2800"/>
                <a:gd name="T89" fmla="*/ 1229 h 1641"/>
                <a:gd name="T90" fmla="*/ 471 w 2800"/>
                <a:gd name="T91" fmla="*/ 1074 h 1641"/>
                <a:gd name="T92" fmla="*/ 328 w 2800"/>
                <a:gd name="T93" fmla="*/ 915 h 1641"/>
                <a:gd name="T94" fmla="*/ 209 w 2800"/>
                <a:gd name="T95" fmla="*/ 760 h 1641"/>
                <a:gd name="T96" fmla="*/ 112 w 2800"/>
                <a:gd name="T97" fmla="*/ 616 h 1641"/>
                <a:gd name="T98" fmla="*/ 38 w 2800"/>
                <a:gd name="T99" fmla="*/ 492 h 1641"/>
                <a:gd name="T100" fmla="*/ 1 w 2800"/>
                <a:gd name="T101" fmla="*/ 404 h 1641"/>
                <a:gd name="T102" fmla="*/ 11 w 2800"/>
                <a:gd name="T103" fmla="*/ 327 h 1641"/>
                <a:gd name="T104" fmla="*/ 64 w 2800"/>
                <a:gd name="T105" fmla="*/ 265 h 1641"/>
                <a:gd name="T106" fmla="*/ 1112 w 2800"/>
                <a:gd name="T107" fmla="*/ 5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00" h="1641">
                  <a:moveTo>
                    <a:pt x="1155" y="114"/>
                  </a:moveTo>
                  <a:lnTo>
                    <a:pt x="1147" y="114"/>
                  </a:lnTo>
                  <a:lnTo>
                    <a:pt x="1139" y="116"/>
                  </a:lnTo>
                  <a:lnTo>
                    <a:pt x="144" y="355"/>
                  </a:lnTo>
                  <a:lnTo>
                    <a:pt x="132" y="359"/>
                  </a:lnTo>
                  <a:lnTo>
                    <a:pt x="122" y="366"/>
                  </a:lnTo>
                  <a:lnTo>
                    <a:pt x="117" y="373"/>
                  </a:lnTo>
                  <a:lnTo>
                    <a:pt x="115" y="383"/>
                  </a:lnTo>
                  <a:lnTo>
                    <a:pt x="116" y="393"/>
                  </a:lnTo>
                  <a:lnTo>
                    <a:pt x="120" y="401"/>
                  </a:lnTo>
                  <a:lnTo>
                    <a:pt x="140" y="436"/>
                  </a:lnTo>
                  <a:lnTo>
                    <a:pt x="161" y="474"/>
                  </a:lnTo>
                  <a:lnTo>
                    <a:pt x="185" y="515"/>
                  </a:lnTo>
                  <a:lnTo>
                    <a:pt x="212" y="559"/>
                  </a:lnTo>
                  <a:lnTo>
                    <a:pt x="242" y="605"/>
                  </a:lnTo>
                  <a:lnTo>
                    <a:pt x="274" y="652"/>
                  </a:lnTo>
                  <a:lnTo>
                    <a:pt x="308" y="701"/>
                  </a:lnTo>
                  <a:lnTo>
                    <a:pt x="345" y="751"/>
                  </a:lnTo>
                  <a:lnTo>
                    <a:pt x="384" y="801"/>
                  </a:lnTo>
                  <a:lnTo>
                    <a:pt x="426" y="854"/>
                  </a:lnTo>
                  <a:lnTo>
                    <a:pt x="472" y="905"/>
                  </a:lnTo>
                  <a:lnTo>
                    <a:pt x="518" y="957"/>
                  </a:lnTo>
                  <a:lnTo>
                    <a:pt x="569" y="1009"/>
                  </a:lnTo>
                  <a:lnTo>
                    <a:pt x="620" y="1060"/>
                  </a:lnTo>
                  <a:lnTo>
                    <a:pt x="676" y="1110"/>
                  </a:lnTo>
                  <a:lnTo>
                    <a:pt x="733" y="1158"/>
                  </a:lnTo>
                  <a:lnTo>
                    <a:pt x="793" y="1205"/>
                  </a:lnTo>
                  <a:lnTo>
                    <a:pt x="856" y="1251"/>
                  </a:lnTo>
                  <a:lnTo>
                    <a:pt x="921" y="1294"/>
                  </a:lnTo>
                  <a:lnTo>
                    <a:pt x="989" y="1335"/>
                  </a:lnTo>
                  <a:lnTo>
                    <a:pt x="1060" y="1373"/>
                  </a:lnTo>
                  <a:lnTo>
                    <a:pt x="1134" y="1407"/>
                  </a:lnTo>
                  <a:lnTo>
                    <a:pt x="1210" y="1439"/>
                  </a:lnTo>
                  <a:lnTo>
                    <a:pt x="1288" y="1467"/>
                  </a:lnTo>
                  <a:lnTo>
                    <a:pt x="1370" y="1491"/>
                  </a:lnTo>
                  <a:lnTo>
                    <a:pt x="1453" y="1510"/>
                  </a:lnTo>
                  <a:lnTo>
                    <a:pt x="1540" y="1524"/>
                  </a:lnTo>
                  <a:lnTo>
                    <a:pt x="2527" y="1076"/>
                  </a:lnTo>
                  <a:lnTo>
                    <a:pt x="2485" y="1068"/>
                  </a:lnTo>
                  <a:lnTo>
                    <a:pt x="2440" y="1059"/>
                  </a:lnTo>
                  <a:lnTo>
                    <a:pt x="2391" y="1048"/>
                  </a:lnTo>
                  <a:lnTo>
                    <a:pt x="2341" y="1034"/>
                  </a:lnTo>
                  <a:lnTo>
                    <a:pt x="2288" y="1020"/>
                  </a:lnTo>
                  <a:lnTo>
                    <a:pt x="2234" y="1002"/>
                  </a:lnTo>
                  <a:lnTo>
                    <a:pt x="2177" y="983"/>
                  </a:lnTo>
                  <a:lnTo>
                    <a:pt x="2120" y="961"/>
                  </a:lnTo>
                  <a:lnTo>
                    <a:pt x="2061" y="937"/>
                  </a:lnTo>
                  <a:lnTo>
                    <a:pt x="2002" y="909"/>
                  </a:lnTo>
                  <a:lnTo>
                    <a:pt x="1942" y="879"/>
                  </a:lnTo>
                  <a:lnTo>
                    <a:pt x="1882" y="847"/>
                  </a:lnTo>
                  <a:lnTo>
                    <a:pt x="1822" y="810"/>
                  </a:lnTo>
                  <a:lnTo>
                    <a:pt x="1762" y="771"/>
                  </a:lnTo>
                  <a:lnTo>
                    <a:pt x="1703" y="728"/>
                  </a:lnTo>
                  <a:lnTo>
                    <a:pt x="1644" y="681"/>
                  </a:lnTo>
                  <a:lnTo>
                    <a:pt x="1587" y="631"/>
                  </a:lnTo>
                  <a:lnTo>
                    <a:pt x="1531" y="577"/>
                  </a:lnTo>
                  <a:lnTo>
                    <a:pt x="1476" y="518"/>
                  </a:lnTo>
                  <a:lnTo>
                    <a:pt x="1423" y="457"/>
                  </a:lnTo>
                  <a:lnTo>
                    <a:pt x="1372" y="390"/>
                  </a:lnTo>
                  <a:lnTo>
                    <a:pt x="1323" y="319"/>
                  </a:lnTo>
                  <a:lnTo>
                    <a:pt x="1278" y="244"/>
                  </a:lnTo>
                  <a:lnTo>
                    <a:pt x="1235" y="164"/>
                  </a:lnTo>
                  <a:lnTo>
                    <a:pt x="1224" y="147"/>
                  </a:lnTo>
                  <a:lnTo>
                    <a:pt x="1210" y="134"/>
                  </a:lnTo>
                  <a:lnTo>
                    <a:pt x="1192" y="124"/>
                  </a:lnTo>
                  <a:lnTo>
                    <a:pt x="1174" y="116"/>
                  </a:lnTo>
                  <a:lnTo>
                    <a:pt x="1155" y="114"/>
                  </a:lnTo>
                  <a:close/>
                  <a:moveTo>
                    <a:pt x="1141" y="0"/>
                  </a:moveTo>
                  <a:lnTo>
                    <a:pt x="1171" y="1"/>
                  </a:lnTo>
                  <a:lnTo>
                    <a:pt x="1200" y="5"/>
                  </a:lnTo>
                  <a:lnTo>
                    <a:pt x="1228" y="14"/>
                  </a:lnTo>
                  <a:lnTo>
                    <a:pt x="1255" y="27"/>
                  </a:lnTo>
                  <a:lnTo>
                    <a:pt x="1281" y="44"/>
                  </a:lnTo>
                  <a:lnTo>
                    <a:pt x="1304" y="63"/>
                  </a:lnTo>
                  <a:lnTo>
                    <a:pt x="1322" y="87"/>
                  </a:lnTo>
                  <a:lnTo>
                    <a:pt x="1339" y="112"/>
                  </a:lnTo>
                  <a:lnTo>
                    <a:pt x="1380" y="189"/>
                  </a:lnTo>
                  <a:lnTo>
                    <a:pt x="1424" y="262"/>
                  </a:lnTo>
                  <a:lnTo>
                    <a:pt x="1472" y="331"/>
                  </a:lnTo>
                  <a:lnTo>
                    <a:pt x="1521" y="394"/>
                  </a:lnTo>
                  <a:lnTo>
                    <a:pt x="1573" y="454"/>
                  </a:lnTo>
                  <a:lnTo>
                    <a:pt x="1626" y="509"/>
                  </a:lnTo>
                  <a:lnTo>
                    <a:pt x="1681" y="560"/>
                  </a:lnTo>
                  <a:lnTo>
                    <a:pt x="1738" y="608"/>
                  </a:lnTo>
                  <a:lnTo>
                    <a:pt x="1794" y="652"/>
                  </a:lnTo>
                  <a:lnTo>
                    <a:pt x="1852" y="692"/>
                  </a:lnTo>
                  <a:lnTo>
                    <a:pt x="1910" y="729"/>
                  </a:lnTo>
                  <a:lnTo>
                    <a:pt x="1969" y="762"/>
                  </a:lnTo>
                  <a:lnTo>
                    <a:pt x="2026" y="793"/>
                  </a:lnTo>
                  <a:lnTo>
                    <a:pt x="2084" y="821"/>
                  </a:lnTo>
                  <a:lnTo>
                    <a:pt x="2142" y="846"/>
                  </a:lnTo>
                  <a:lnTo>
                    <a:pt x="2198" y="868"/>
                  </a:lnTo>
                  <a:lnTo>
                    <a:pt x="2252" y="888"/>
                  </a:lnTo>
                  <a:lnTo>
                    <a:pt x="2306" y="905"/>
                  </a:lnTo>
                  <a:lnTo>
                    <a:pt x="2357" y="920"/>
                  </a:lnTo>
                  <a:lnTo>
                    <a:pt x="2407" y="934"/>
                  </a:lnTo>
                  <a:lnTo>
                    <a:pt x="2454" y="944"/>
                  </a:lnTo>
                  <a:lnTo>
                    <a:pt x="2499" y="954"/>
                  </a:lnTo>
                  <a:lnTo>
                    <a:pt x="2541" y="961"/>
                  </a:lnTo>
                  <a:lnTo>
                    <a:pt x="2579" y="969"/>
                  </a:lnTo>
                  <a:lnTo>
                    <a:pt x="2615" y="974"/>
                  </a:lnTo>
                  <a:lnTo>
                    <a:pt x="2646" y="977"/>
                  </a:lnTo>
                  <a:lnTo>
                    <a:pt x="2674" y="980"/>
                  </a:lnTo>
                  <a:lnTo>
                    <a:pt x="2698" y="982"/>
                  </a:lnTo>
                  <a:lnTo>
                    <a:pt x="2716" y="983"/>
                  </a:lnTo>
                  <a:lnTo>
                    <a:pt x="2730" y="984"/>
                  </a:lnTo>
                  <a:lnTo>
                    <a:pt x="2739" y="985"/>
                  </a:lnTo>
                  <a:lnTo>
                    <a:pt x="2743" y="985"/>
                  </a:lnTo>
                  <a:lnTo>
                    <a:pt x="2758" y="987"/>
                  </a:lnTo>
                  <a:lnTo>
                    <a:pt x="2773" y="993"/>
                  </a:lnTo>
                  <a:lnTo>
                    <a:pt x="2784" y="1003"/>
                  </a:lnTo>
                  <a:lnTo>
                    <a:pt x="2793" y="1016"/>
                  </a:lnTo>
                  <a:lnTo>
                    <a:pt x="2799" y="1030"/>
                  </a:lnTo>
                  <a:lnTo>
                    <a:pt x="2800" y="1047"/>
                  </a:lnTo>
                  <a:lnTo>
                    <a:pt x="2796" y="1061"/>
                  </a:lnTo>
                  <a:lnTo>
                    <a:pt x="2790" y="1075"/>
                  </a:lnTo>
                  <a:lnTo>
                    <a:pt x="2780" y="1086"/>
                  </a:lnTo>
                  <a:lnTo>
                    <a:pt x="2767" y="1095"/>
                  </a:lnTo>
                  <a:lnTo>
                    <a:pt x="1573" y="1636"/>
                  </a:lnTo>
                  <a:lnTo>
                    <a:pt x="1561" y="1640"/>
                  </a:lnTo>
                  <a:lnTo>
                    <a:pt x="1549" y="1641"/>
                  </a:lnTo>
                  <a:lnTo>
                    <a:pt x="1545" y="1641"/>
                  </a:lnTo>
                  <a:lnTo>
                    <a:pt x="1542" y="1641"/>
                  </a:lnTo>
                  <a:lnTo>
                    <a:pt x="1451" y="1627"/>
                  </a:lnTo>
                  <a:lnTo>
                    <a:pt x="1364" y="1607"/>
                  </a:lnTo>
                  <a:lnTo>
                    <a:pt x="1279" y="1585"/>
                  </a:lnTo>
                  <a:lnTo>
                    <a:pt x="1197" y="1557"/>
                  </a:lnTo>
                  <a:lnTo>
                    <a:pt x="1117" y="1526"/>
                  </a:lnTo>
                  <a:lnTo>
                    <a:pt x="1041" y="1492"/>
                  </a:lnTo>
                  <a:lnTo>
                    <a:pt x="967" y="1454"/>
                  </a:lnTo>
                  <a:lnTo>
                    <a:pt x="895" y="1414"/>
                  </a:lnTo>
                  <a:lnTo>
                    <a:pt x="827" y="1371"/>
                  </a:lnTo>
                  <a:lnTo>
                    <a:pt x="761" y="1325"/>
                  </a:lnTo>
                  <a:lnTo>
                    <a:pt x="698" y="1277"/>
                  </a:lnTo>
                  <a:lnTo>
                    <a:pt x="638" y="1229"/>
                  </a:lnTo>
                  <a:lnTo>
                    <a:pt x="579" y="1178"/>
                  </a:lnTo>
                  <a:lnTo>
                    <a:pt x="524" y="1126"/>
                  </a:lnTo>
                  <a:lnTo>
                    <a:pt x="471" y="1074"/>
                  </a:lnTo>
                  <a:lnTo>
                    <a:pt x="421" y="1022"/>
                  </a:lnTo>
                  <a:lnTo>
                    <a:pt x="374" y="969"/>
                  </a:lnTo>
                  <a:lnTo>
                    <a:pt x="328" y="915"/>
                  </a:lnTo>
                  <a:lnTo>
                    <a:pt x="286" y="863"/>
                  </a:lnTo>
                  <a:lnTo>
                    <a:pt x="246" y="812"/>
                  </a:lnTo>
                  <a:lnTo>
                    <a:pt x="209" y="760"/>
                  </a:lnTo>
                  <a:lnTo>
                    <a:pt x="174" y="710"/>
                  </a:lnTo>
                  <a:lnTo>
                    <a:pt x="142" y="663"/>
                  </a:lnTo>
                  <a:lnTo>
                    <a:pt x="112" y="616"/>
                  </a:lnTo>
                  <a:lnTo>
                    <a:pt x="85" y="573"/>
                  </a:lnTo>
                  <a:lnTo>
                    <a:pt x="60" y="531"/>
                  </a:lnTo>
                  <a:lnTo>
                    <a:pt x="38" y="492"/>
                  </a:lnTo>
                  <a:lnTo>
                    <a:pt x="18" y="456"/>
                  </a:lnTo>
                  <a:lnTo>
                    <a:pt x="7" y="430"/>
                  </a:lnTo>
                  <a:lnTo>
                    <a:pt x="1" y="404"/>
                  </a:lnTo>
                  <a:lnTo>
                    <a:pt x="0" y="378"/>
                  </a:lnTo>
                  <a:lnTo>
                    <a:pt x="3" y="351"/>
                  </a:lnTo>
                  <a:lnTo>
                    <a:pt x="11" y="327"/>
                  </a:lnTo>
                  <a:lnTo>
                    <a:pt x="24" y="303"/>
                  </a:lnTo>
                  <a:lnTo>
                    <a:pt x="42" y="283"/>
                  </a:lnTo>
                  <a:lnTo>
                    <a:pt x="64" y="265"/>
                  </a:lnTo>
                  <a:lnTo>
                    <a:pt x="88" y="252"/>
                  </a:lnTo>
                  <a:lnTo>
                    <a:pt x="116" y="243"/>
                  </a:lnTo>
                  <a:lnTo>
                    <a:pt x="1112" y="5"/>
                  </a:lnTo>
                  <a:lnTo>
                    <a:pt x="11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Rectangle 12"/>
            <p:cNvSpPr>
              <a:spLocks noChangeArrowheads="1"/>
            </p:cNvSpPr>
            <p:nvPr/>
          </p:nvSpPr>
          <p:spPr bwMode="auto">
            <a:xfrm>
              <a:off x="1348" y="716"/>
              <a:ext cx="351" cy="2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13"/>
            <p:cNvSpPr>
              <a:spLocks/>
            </p:cNvSpPr>
            <p:nvPr/>
          </p:nvSpPr>
          <p:spPr bwMode="auto">
            <a:xfrm>
              <a:off x="1704" y="626"/>
              <a:ext cx="199" cy="110"/>
            </a:xfrm>
            <a:custGeom>
              <a:avLst/>
              <a:gdLst>
                <a:gd name="T0" fmla="*/ 1193 w 1193"/>
                <a:gd name="T1" fmla="*/ 0 h 658"/>
                <a:gd name="T2" fmla="*/ 1193 w 1193"/>
                <a:gd name="T3" fmla="*/ 121 h 658"/>
                <a:gd name="T4" fmla="*/ 0 w 1193"/>
                <a:gd name="T5" fmla="*/ 658 h 658"/>
                <a:gd name="T6" fmla="*/ 0 w 1193"/>
                <a:gd name="T7" fmla="*/ 537 h 658"/>
                <a:gd name="T8" fmla="*/ 1193 w 1193"/>
                <a:gd name="T9" fmla="*/ 0 h 658"/>
              </a:gdLst>
              <a:ahLst/>
              <a:cxnLst>
                <a:cxn ang="0">
                  <a:pos x="T0" y="T1"/>
                </a:cxn>
                <a:cxn ang="0">
                  <a:pos x="T2" y="T3"/>
                </a:cxn>
                <a:cxn ang="0">
                  <a:pos x="T4" y="T5"/>
                </a:cxn>
                <a:cxn ang="0">
                  <a:pos x="T6" y="T7"/>
                </a:cxn>
                <a:cxn ang="0">
                  <a:pos x="T8" y="T9"/>
                </a:cxn>
              </a:cxnLst>
              <a:rect l="0" t="0" r="r" b="b"/>
              <a:pathLst>
                <a:path w="1193" h="658">
                  <a:moveTo>
                    <a:pt x="1193" y="0"/>
                  </a:moveTo>
                  <a:lnTo>
                    <a:pt x="1193" y="121"/>
                  </a:lnTo>
                  <a:lnTo>
                    <a:pt x="0" y="658"/>
                  </a:lnTo>
                  <a:lnTo>
                    <a:pt x="0" y="537"/>
                  </a:lnTo>
                  <a:lnTo>
                    <a:pt x="11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4"/>
            <p:cNvSpPr>
              <a:spLocks/>
            </p:cNvSpPr>
            <p:nvPr/>
          </p:nvSpPr>
          <p:spPr bwMode="auto">
            <a:xfrm>
              <a:off x="1348" y="619"/>
              <a:ext cx="555" cy="89"/>
            </a:xfrm>
            <a:custGeom>
              <a:avLst/>
              <a:gdLst>
                <a:gd name="T0" fmla="*/ 3020 w 3330"/>
                <a:gd name="T1" fmla="*/ 0 h 536"/>
                <a:gd name="T2" fmla="*/ 3330 w 3330"/>
                <a:gd name="T3" fmla="*/ 0 h 536"/>
                <a:gd name="T4" fmla="*/ 2109 w 3330"/>
                <a:gd name="T5" fmla="*/ 536 h 536"/>
                <a:gd name="T6" fmla="*/ 0 w 3330"/>
                <a:gd name="T7" fmla="*/ 536 h 536"/>
                <a:gd name="T8" fmla="*/ 795 w 3330"/>
                <a:gd name="T9" fmla="*/ 217 h 536"/>
                <a:gd name="T10" fmla="*/ 871 w 3330"/>
                <a:gd name="T11" fmla="*/ 243 h 536"/>
                <a:gd name="T12" fmla="*/ 953 w 3330"/>
                <a:gd name="T13" fmla="*/ 267 h 536"/>
                <a:gd name="T14" fmla="*/ 1037 w 3330"/>
                <a:gd name="T15" fmla="*/ 291 h 536"/>
                <a:gd name="T16" fmla="*/ 1125 w 3330"/>
                <a:gd name="T17" fmla="*/ 313 h 536"/>
                <a:gd name="T18" fmla="*/ 1218 w 3330"/>
                <a:gd name="T19" fmla="*/ 334 h 536"/>
                <a:gd name="T20" fmla="*/ 1313 w 3330"/>
                <a:gd name="T21" fmla="*/ 353 h 536"/>
                <a:gd name="T22" fmla="*/ 1413 w 3330"/>
                <a:gd name="T23" fmla="*/ 370 h 536"/>
                <a:gd name="T24" fmla="*/ 1516 w 3330"/>
                <a:gd name="T25" fmla="*/ 385 h 536"/>
                <a:gd name="T26" fmla="*/ 1624 w 3330"/>
                <a:gd name="T27" fmla="*/ 399 h 536"/>
                <a:gd name="T28" fmla="*/ 1735 w 3330"/>
                <a:gd name="T29" fmla="*/ 409 h 536"/>
                <a:gd name="T30" fmla="*/ 1849 w 3330"/>
                <a:gd name="T31" fmla="*/ 417 h 536"/>
                <a:gd name="T32" fmla="*/ 1969 w 3330"/>
                <a:gd name="T33" fmla="*/ 421 h 536"/>
                <a:gd name="T34" fmla="*/ 2091 w 3330"/>
                <a:gd name="T35" fmla="*/ 423 h 536"/>
                <a:gd name="T36" fmla="*/ 2130 w 3330"/>
                <a:gd name="T37" fmla="*/ 423 h 536"/>
                <a:gd name="T38" fmla="*/ 3020 w 3330"/>
                <a:gd name="T39"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30" h="536">
                  <a:moveTo>
                    <a:pt x="3020" y="0"/>
                  </a:moveTo>
                  <a:lnTo>
                    <a:pt x="3330" y="0"/>
                  </a:lnTo>
                  <a:lnTo>
                    <a:pt x="2109" y="536"/>
                  </a:lnTo>
                  <a:lnTo>
                    <a:pt x="0" y="536"/>
                  </a:lnTo>
                  <a:lnTo>
                    <a:pt x="795" y="217"/>
                  </a:lnTo>
                  <a:lnTo>
                    <a:pt x="871" y="243"/>
                  </a:lnTo>
                  <a:lnTo>
                    <a:pt x="953" y="267"/>
                  </a:lnTo>
                  <a:lnTo>
                    <a:pt x="1037" y="291"/>
                  </a:lnTo>
                  <a:lnTo>
                    <a:pt x="1125" y="313"/>
                  </a:lnTo>
                  <a:lnTo>
                    <a:pt x="1218" y="334"/>
                  </a:lnTo>
                  <a:lnTo>
                    <a:pt x="1313" y="353"/>
                  </a:lnTo>
                  <a:lnTo>
                    <a:pt x="1413" y="370"/>
                  </a:lnTo>
                  <a:lnTo>
                    <a:pt x="1516" y="385"/>
                  </a:lnTo>
                  <a:lnTo>
                    <a:pt x="1624" y="399"/>
                  </a:lnTo>
                  <a:lnTo>
                    <a:pt x="1735" y="409"/>
                  </a:lnTo>
                  <a:lnTo>
                    <a:pt x="1849" y="417"/>
                  </a:lnTo>
                  <a:lnTo>
                    <a:pt x="1969" y="421"/>
                  </a:lnTo>
                  <a:lnTo>
                    <a:pt x="2091" y="423"/>
                  </a:lnTo>
                  <a:lnTo>
                    <a:pt x="2130" y="423"/>
                  </a:lnTo>
                  <a:lnTo>
                    <a:pt x="30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5"/>
            <p:cNvSpPr>
              <a:spLocks/>
            </p:cNvSpPr>
            <p:nvPr/>
          </p:nvSpPr>
          <p:spPr bwMode="auto">
            <a:xfrm>
              <a:off x="1380" y="525"/>
              <a:ext cx="517" cy="145"/>
            </a:xfrm>
            <a:custGeom>
              <a:avLst/>
              <a:gdLst>
                <a:gd name="T0" fmla="*/ 669 w 3105"/>
                <a:gd name="T1" fmla="*/ 0 h 870"/>
                <a:gd name="T2" fmla="*/ 711 w 3105"/>
                <a:gd name="T3" fmla="*/ 51 h 870"/>
                <a:gd name="T4" fmla="*/ 755 w 3105"/>
                <a:gd name="T5" fmla="*/ 103 h 870"/>
                <a:gd name="T6" fmla="*/ 803 w 3105"/>
                <a:gd name="T7" fmla="*/ 156 h 870"/>
                <a:gd name="T8" fmla="*/ 852 w 3105"/>
                <a:gd name="T9" fmla="*/ 207 h 870"/>
                <a:gd name="T10" fmla="*/ 905 w 3105"/>
                <a:gd name="T11" fmla="*/ 258 h 870"/>
                <a:gd name="T12" fmla="*/ 959 w 3105"/>
                <a:gd name="T13" fmla="*/ 308 h 870"/>
                <a:gd name="T14" fmla="*/ 1017 w 3105"/>
                <a:gd name="T15" fmla="*/ 358 h 870"/>
                <a:gd name="T16" fmla="*/ 1077 w 3105"/>
                <a:gd name="T17" fmla="*/ 406 h 870"/>
                <a:gd name="T18" fmla="*/ 1140 w 3105"/>
                <a:gd name="T19" fmla="*/ 453 h 870"/>
                <a:gd name="T20" fmla="*/ 1205 w 3105"/>
                <a:gd name="T21" fmla="*/ 497 h 870"/>
                <a:gd name="T22" fmla="*/ 1273 w 3105"/>
                <a:gd name="T23" fmla="*/ 539 h 870"/>
                <a:gd name="T24" fmla="*/ 1344 w 3105"/>
                <a:gd name="T25" fmla="*/ 579 h 870"/>
                <a:gd name="T26" fmla="*/ 1417 w 3105"/>
                <a:gd name="T27" fmla="*/ 616 h 870"/>
                <a:gd name="T28" fmla="*/ 1493 w 3105"/>
                <a:gd name="T29" fmla="*/ 650 h 870"/>
                <a:gd name="T30" fmla="*/ 1572 w 3105"/>
                <a:gd name="T31" fmla="*/ 681 h 870"/>
                <a:gd name="T32" fmla="*/ 1653 w 3105"/>
                <a:gd name="T33" fmla="*/ 707 h 870"/>
                <a:gd name="T34" fmla="*/ 1738 w 3105"/>
                <a:gd name="T35" fmla="*/ 730 h 870"/>
                <a:gd name="T36" fmla="*/ 1824 w 3105"/>
                <a:gd name="T37" fmla="*/ 749 h 870"/>
                <a:gd name="T38" fmla="*/ 1914 w 3105"/>
                <a:gd name="T39" fmla="*/ 763 h 870"/>
                <a:gd name="T40" fmla="*/ 1931 w 3105"/>
                <a:gd name="T41" fmla="*/ 766 h 870"/>
                <a:gd name="T42" fmla="*/ 2937 w 3105"/>
                <a:gd name="T43" fmla="*/ 308 h 870"/>
                <a:gd name="T44" fmla="*/ 2979 w 3105"/>
                <a:gd name="T45" fmla="*/ 309 h 870"/>
                <a:gd name="T46" fmla="*/ 3016 w 3105"/>
                <a:gd name="T47" fmla="*/ 311 h 870"/>
                <a:gd name="T48" fmla="*/ 3047 w 3105"/>
                <a:gd name="T49" fmla="*/ 311 h 870"/>
                <a:gd name="T50" fmla="*/ 3072 w 3105"/>
                <a:gd name="T51" fmla="*/ 312 h 870"/>
                <a:gd name="T52" fmla="*/ 3089 w 3105"/>
                <a:gd name="T53" fmla="*/ 312 h 870"/>
                <a:gd name="T54" fmla="*/ 3101 w 3105"/>
                <a:gd name="T55" fmla="*/ 312 h 870"/>
                <a:gd name="T56" fmla="*/ 3105 w 3105"/>
                <a:gd name="T57" fmla="*/ 312 h 870"/>
                <a:gd name="T58" fmla="*/ 1926 w 3105"/>
                <a:gd name="T59" fmla="*/ 870 h 870"/>
                <a:gd name="T60" fmla="*/ 1797 w 3105"/>
                <a:gd name="T61" fmla="*/ 869 h 870"/>
                <a:gd name="T62" fmla="*/ 1671 w 3105"/>
                <a:gd name="T63" fmla="*/ 864 h 870"/>
                <a:gd name="T64" fmla="*/ 1549 w 3105"/>
                <a:gd name="T65" fmla="*/ 856 h 870"/>
                <a:gd name="T66" fmla="*/ 1432 w 3105"/>
                <a:gd name="T67" fmla="*/ 845 h 870"/>
                <a:gd name="T68" fmla="*/ 1319 w 3105"/>
                <a:gd name="T69" fmla="*/ 831 h 870"/>
                <a:gd name="T70" fmla="*/ 1210 w 3105"/>
                <a:gd name="T71" fmla="*/ 814 h 870"/>
                <a:gd name="T72" fmla="*/ 1106 w 3105"/>
                <a:gd name="T73" fmla="*/ 796 h 870"/>
                <a:gd name="T74" fmla="*/ 1006 w 3105"/>
                <a:gd name="T75" fmla="*/ 774 h 870"/>
                <a:gd name="T76" fmla="*/ 910 w 3105"/>
                <a:gd name="T77" fmla="*/ 751 h 870"/>
                <a:gd name="T78" fmla="*/ 818 w 3105"/>
                <a:gd name="T79" fmla="*/ 727 h 870"/>
                <a:gd name="T80" fmla="*/ 731 w 3105"/>
                <a:gd name="T81" fmla="*/ 701 h 870"/>
                <a:gd name="T82" fmla="*/ 648 w 3105"/>
                <a:gd name="T83" fmla="*/ 675 h 870"/>
                <a:gd name="T84" fmla="*/ 570 w 3105"/>
                <a:gd name="T85" fmla="*/ 648 h 870"/>
                <a:gd name="T86" fmla="*/ 497 w 3105"/>
                <a:gd name="T87" fmla="*/ 620 h 870"/>
                <a:gd name="T88" fmla="*/ 426 w 3105"/>
                <a:gd name="T89" fmla="*/ 591 h 870"/>
                <a:gd name="T90" fmla="*/ 363 w 3105"/>
                <a:gd name="T91" fmla="*/ 564 h 870"/>
                <a:gd name="T92" fmla="*/ 302 w 3105"/>
                <a:gd name="T93" fmla="*/ 536 h 870"/>
                <a:gd name="T94" fmla="*/ 246 w 3105"/>
                <a:gd name="T95" fmla="*/ 509 h 870"/>
                <a:gd name="T96" fmla="*/ 195 w 3105"/>
                <a:gd name="T97" fmla="*/ 483 h 870"/>
                <a:gd name="T98" fmla="*/ 148 w 3105"/>
                <a:gd name="T99" fmla="*/ 458 h 870"/>
                <a:gd name="T100" fmla="*/ 107 w 3105"/>
                <a:gd name="T101" fmla="*/ 435 h 870"/>
                <a:gd name="T102" fmla="*/ 70 w 3105"/>
                <a:gd name="T103" fmla="*/ 413 h 870"/>
                <a:gd name="T104" fmla="*/ 37 w 3105"/>
                <a:gd name="T105" fmla="*/ 393 h 870"/>
                <a:gd name="T106" fmla="*/ 19 w 3105"/>
                <a:gd name="T107" fmla="*/ 379 h 870"/>
                <a:gd name="T108" fmla="*/ 7 w 3105"/>
                <a:gd name="T109" fmla="*/ 365 h 870"/>
                <a:gd name="T110" fmla="*/ 1 w 3105"/>
                <a:gd name="T111" fmla="*/ 349 h 870"/>
                <a:gd name="T112" fmla="*/ 0 w 3105"/>
                <a:gd name="T113" fmla="*/ 333 h 870"/>
                <a:gd name="T114" fmla="*/ 4 w 3105"/>
                <a:gd name="T115" fmla="*/ 319 h 870"/>
                <a:gd name="T116" fmla="*/ 13 w 3105"/>
                <a:gd name="T117" fmla="*/ 304 h 870"/>
                <a:gd name="T118" fmla="*/ 28 w 3105"/>
                <a:gd name="T119" fmla="*/ 291 h 870"/>
                <a:gd name="T120" fmla="*/ 47 w 3105"/>
                <a:gd name="T121" fmla="*/ 280 h 870"/>
                <a:gd name="T122" fmla="*/ 669 w 3105"/>
                <a:gd name="T123" fmla="*/ 0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05" h="870">
                  <a:moveTo>
                    <a:pt x="669" y="0"/>
                  </a:moveTo>
                  <a:lnTo>
                    <a:pt x="711" y="51"/>
                  </a:lnTo>
                  <a:lnTo>
                    <a:pt x="755" y="103"/>
                  </a:lnTo>
                  <a:lnTo>
                    <a:pt x="803" y="156"/>
                  </a:lnTo>
                  <a:lnTo>
                    <a:pt x="852" y="207"/>
                  </a:lnTo>
                  <a:lnTo>
                    <a:pt x="905" y="258"/>
                  </a:lnTo>
                  <a:lnTo>
                    <a:pt x="959" y="308"/>
                  </a:lnTo>
                  <a:lnTo>
                    <a:pt x="1017" y="358"/>
                  </a:lnTo>
                  <a:lnTo>
                    <a:pt x="1077" y="406"/>
                  </a:lnTo>
                  <a:lnTo>
                    <a:pt x="1140" y="453"/>
                  </a:lnTo>
                  <a:lnTo>
                    <a:pt x="1205" y="497"/>
                  </a:lnTo>
                  <a:lnTo>
                    <a:pt x="1273" y="539"/>
                  </a:lnTo>
                  <a:lnTo>
                    <a:pt x="1344" y="579"/>
                  </a:lnTo>
                  <a:lnTo>
                    <a:pt x="1417" y="616"/>
                  </a:lnTo>
                  <a:lnTo>
                    <a:pt x="1493" y="650"/>
                  </a:lnTo>
                  <a:lnTo>
                    <a:pt x="1572" y="681"/>
                  </a:lnTo>
                  <a:lnTo>
                    <a:pt x="1653" y="707"/>
                  </a:lnTo>
                  <a:lnTo>
                    <a:pt x="1738" y="730"/>
                  </a:lnTo>
                  <a:lnTo>
                    <a:pt x="1824" y="749"/>
                  </a:lnTo>
                  <a:lnTo>
                    <a:pt x="1914" y="763"/>
                  </a:lnTo>
                  <a:lnTo>
                    <a:pt x="1931" y="766"/>
                  </a:lnTo>
                  <a:lnTo>
                    <a:pt x="2937" y="308"/>
                  </a:lnTo>
                  <a:lnTo>
                    <a:pt x="2979" y="309"/>
                  </a:lnTo>
                  <a:lnTo>
                    <a:pt x="3016" y="311"/>
                  </a:lnTo>
                  <a:lnTo>
                    <a:pt x="3047" y="311"/>
                  </a:lnTo>
                  <a:lnTo>
                    <a:pt x="3072" y="312"/>
                  </a:lnTo>
                  <a:lnTo>
                    <a:pt x="3089" y="312"/>
                  </a:lnTo>
                  <a:lnTo>
                    <a:pt x="3101" y="312"/>
                  </a:lnTo>
                  <a:lnTo>
                    <a:pt x="3105" y="312"/>
                  </a:lnTo>
                  <a:lnTo>
                    <a:pt x="1926" y="870"/>
                  </a:lnTo>
                  <a:lnTo>
                    <a:pt x="1797" y="869"/>
                  </a:lnTo>
                  <a:lnTo>
                    <a:pt x="1671" y="864"/>
                  </a:lnTo>
                  <a:lnTo>
                    <a:pt x="1549" y="856"/>
                  </a:lnTo>
                  <a:lnTo>
                    <a:pt x="1432" y="845"/>
                  </a:lnTo>
                  <a:lnTo>
                    <a:pt x="1319" y="831"/>
                  </a:lnTo>
                  <a:lnTo>
                    <a:pt x="1210" y="814"/>
                  </a:lnTo>
                  <a:lnTo>
                    <a:pt x="1106" y="796"/>
                  </a:lnTo>
                  <a:lnTo>
                    <a:pt x="1006" y="774"/>
                  </a:lnTo>
                  <a:lnTo>
                    <a:pt x="910" y="751"/>
                  </a:lnTo>
                  <a:lnTo>
                    <a:pt x="818" y="727"/>
                  </a:lnTo>
                  <a:lnTo>
                    <a:pt x="731" y="701"/>
                  </a:lnTo>
                  <a:lnTo>
                    <a:pt x="648" y="675"/>
                  </a:lnTo>
                  <a:lnTo>
                    <a:pt x="570" y="648"/>
                  </a:lnTo>
                  <a:lnTo>
                    <a:pt x="497" y="620"/>
                  </a:lnTo>
                  <a:lnTo>
                    <a:pt x="426" y="591"/>
                  </a:lnTo>
                  <a:lnTo>
                    <a:pt x="363" y="564"/>
                  </a:lnTo>
                  <a:lnTo>
                    <a:pt x="302" y="536"/>
                  </a:lnTo>
                  <a:lnTo>
                    <a:pt x="246" y="509"/>
                  </a:lnTo>
                  <a:lnTo>
                    <a:pt x="195" y="483"/>
                  </a:lnTo>
                  <a:lnTo>
                    <a:pt x="148" y="458"/>
                  </a:lnTo>
                  <a:lnTo>
                    <a:pt x="107" y="435"/>
                  </a:lnTo>
                  <a:lnTo>
                    <a:pt x="70" y="413"/>
                  </a:lnTo>
                  <a:lnTo>
                    <a:pt x="37" y="393"/>
                  </a:lnTo>
                  <a:lnTo>
                    <a:pt x="19" y="379"/>
                  </a:lnTo>
                  <a:lnTo>
                    <a:pt x="7" y="365"/>
                  </a:lnTo>
                  <a:lnTo>
                    <a:pt x="1" y="349"/>
                  </a:lnTo>
                  <a:lnTo>
                    <a:pt x="0" y="333"/>
                  </a:lnTo>
                  <a:lnTo>
                    <a:pt x="4" y="319"/>
                  </a:lnTo>
                  <a:lnTo>
                    <a:pt x="13" y="304"/>
                  </a:lnTo>
                  <a:lnTo>
                    <a:pt x="28" y="291"/>
                  </a:lnTo>
                  <a:lnTo>
                    <a:pt x="47" y="280"/>
                  </a:lnTo>
                  <a:lnTo>
                    <a:pt x="6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27" name="Group 226"/>
          <p:cNvGrpSpPr/>
          <p:nvPr/>
        </p:nvGrpSpPr>
        <p:grpSpPr>
          <a:xfrm>
            <a:off x="0" y="6434667"/>
            <a:ext cx="12192000" cy="423333"/>
            <a:chOff x="0" y="6434667"/>
            <a:chExt cx="12192000" cy="423333"/>
          </a:xfrm>
        </p:grpSpPr>
        <p:sp>
          <p:nvSpPr>
            <p:cNvPr id="228" name="Rectangle 227"/>
            <p:cNvSpPr/>
            <p:nvPr/>
          </p:nvSpPr>
          <p:spPr>
            <a:xfrm>
              <a:off x="0" y="6434667"/>
              <a:ext cx="12192000" cy="423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TextBox 228"/>
            <p:cNvSpPr txBox="1"/>
            <p:nvPr/>
          </p:nvSpPr>
          <p:spPr>
            <a:xfrm>
              <a:off x="80189" y="6461667"/>
              <a:ext cx="2995629" cy="369332"/>
            </a:xfrm>
            <a:prstGeom prst="rect">
              <a:avLst/>
            </a:prstGeom>
            <a:noFill/>
          </p:spPr>
          <p:txBody>
            <a:bodyPr wrap="square" rtlCol="0">
              <a:spAutoFit/>
            </a:bodyPr>
            <a:lstStyle/>
            <a:p>
              <a:endParaRPr lang="en-US" b="1" dirty="0">
                <a:solidFill>
                  <a:schemeClr val="bg1"/>
                </a:solidFill>
                <a:latin typeface="Arial Narrow" panose="020B0606020202030204" pitchFamily="34" charset="0"/>
              </a:endParaRPr>
            </a:p>
          </p:txBody>
        </p:sp>
      </p:grpSp>
      <p:sp>
        <p:nvSpPr>
          <p:cNvPr id="231" name="Rounded Rectangle 230">
            <a:extLst>
              <a:ext uri="{FF2B5EF4-FFF2-40B4-BE49-F238E27FC236}">
                <a16:creationId xmlns:a16="http://schemas.microsoft.com/office/drawing/2014/main" id="{11227B4E-1A29-CA4F-9356-B46AA97FC651}"/>
              </a:ext>
            </a:extLst>
          </p:cNvPr>
          <p:cNvSpPr/>
          <p:nvPr/>
        </p:nvSpPr>
        <p:spPr>
          <a:xfrm>
            <a:off x="3868026" y="3264965"/>
            <a:ext cx="1828800" cy="18288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 panose="020B0604020202020204" pitchFamily="34" charset="0"/>
                <a:cs typeface="Arial" panose="020B0604020202020204" pitchFamily="34" charset="0"/>
              </a:rPr>
              <a:t>BREACH</a:t>
            </a:r>
            <a:endParaRPr lang="en-US" sz="2400" dirty="0">
              <a:solidFill>
                <a:schemeClr val="bg1"/>
              </a:solidFill>
            </a:endParaRPr>
          </a:p>
        </p:txBody>
      </p:sp>
      <p:sp>
        <p:nvSpPr>
          <p:cNvPr id="15" name="TextBox 14">
            <a:extLst>
              <a:ext uri="{FF2B5EF4-FFF2-40B4-BE49-F238E27FC236}">
                <a16:creationId xmlns:a16="http://schemas.microsoft.com/office/drawing/2014/main" id="{B266D11F-C9E8-2641-B33B-13CB056A043A}"/>
              </a:ext>
            </a:extLst>
          </p:cNvPr>
          <p:cNvSpPr txBox="1"/>
          <p:nvPr/>
        </p:nvSpPr>
        <p:spPr>
          <a:xfrm>
            <a:off x="1430569" y="345233"/>
            <a:ext cx="8858250" cy="1938992"/>
          </a:xfrm>
          <a:prstGeom prst="rect">
            <a:avLst/>
          </a:prstGeom>
          <a:noFill/>
        </p:spPr>
        <p:txBody>
          <a:bodyPr wrap="square" rtlCol="0">
            <a:spAutoFit/>
          </a:bodyPr>
          <a:lstStyle/>
          <a:p>
            <a:pPr algn="ctr"/>
            <a:r>
              <a:rPr lang="en-US" sz="6000" b="1" dirty="0">
                <a:solidFill>
                  <a:schemeClr val="bg1"/>
                </a:solidFill>
              </a:rPr>
              <a:t>ELEMENTS OF MEDICAL MALPRACTICE</a:t>
            </a:r>
          </a:p>
        </p:txBody>
      </p:sp>
    </p:spTree>
    <p:extLst>
      <p:ext uri="{BB962C8B-B14F-4D97-AF65-F5344CB8AC3E}">
        <p14:creationId xmlns:p14="http://schemas.microsoft.com/office/powerpoint/2010/main" val="3492281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2CD1B-00FD-1C4D-9520-F3339D2F85B2}"/>
              </a:ext>
            </a:extLst>
          </p:cNvPr>
          <p:cNvSpPr>
            <a:spLocks noGrp="1"/>
          </p:cNvSpPr>
          <p:nvPr>
            <p:ph type="title"/>
          </p:nvPr>
        </p:nvSpPr>
        <p:spPr>
          <a:xfrm>
            <a:off x="1154953" y="973668"/>
            <a:ext cx="8761413" cy="706964"/>
          </a:xfrm>
        </p:spPr>
        <p:txBody>
          <a:bodyPr anchor="ctr">
            <a:normAutofit fontScale="90000"/>
          </a:bodyPr>
          <a:lstStyle/>
          <a:p>
            <a:pPr algn="ctr"/>
            <a:r>
              <a:rPr lang="en-US" sz="6700" b="1" dirty="0"/>
              <a:t>DUTY</a:t>
            </a:r>
            <a:endParaRPr lang="en-US" b="1" dirty="0"/>
          </a:p>
        </p:txBody>
      </p:sp>
      <p:graphicFrame>
        <p:nvGraphicFramePr>
          <p:cNvPr id="5" name="Content Placeholder 2">
            <a:extLst>
              <a:ext uri="{FF2B5EF4-FFF2-40B4-BE49-F238E27FC236}">
                <a16:creationId xmlns:a16="http://schemas.microsoft.com/office/drawing/2014/main" id="{700A5A31-27F8-4643-BD5F-69895BFEDDB2}"/>
              </a:ext>
            </a:extLst>
          </p:cNvPr>
          <p:cNvGraphicFramePr>
            <a:graphicFrameLocks noGrp="1"/>
          </p:cNvGraphicFramePr>
          <p:nvPr>
            <p:ph idx="1"/>
            <p:extLst>
              <p:ext uri="{D42A27DB-BD31-4B8C-83A1-F6EECF244321}">
                <p14:modId xmlns:p14="http://schemas.microsoft.com/office/powerpoint/2010/main" val="2532189564"/>
              </p:ext>
            </p:extLst>
          </p:nvPr>
        </p:nvGraphicFramePr>
        <p:xfrm>
          <a:off x="1715294" y="2587024"/>
          <a:ext cx="8761412" cy="3416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55683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8FC92-F219-2845-A2BC-E1FE5BE4572E}"/>
              </a:ext>
            </a:extLst>
          </p:cNvPr>
          <p:cNvSpPr>
            <a:spLocks noGrp="1"/>
          </p:cNvSpPr>
          <p:nvPr>
            <p:ph type="title"/>
          </p:nvPr>
        </p:nvSpPr>
        <p:spPr>
          <a:xfrm>
            <a:off x="1715293" y="759485"/>
            <a:ext cx="8761413" cy="1011650"/>
          </a:xfrm>
        </p:spPr>
        <p:txBody>
          <a:bodyPr anchor="ctr">
            <a:normAutofit/>
          </a:bodyPr>
          <a:lstStyle/>
          <a:p>
            <a:pPr algn="ctr"/>
            <a:r>
              <a:rPr lang="en-US" sz="5400" b="1" dirty="0"/>
              <a:t>Standard of Care</a:t>
            </a:r>
          </a:p>
        </p:txBody>
      </p:sp>
      <p:sp>
        <p:nvSpPr>
          <p:cNvPr id="3" name="Content Placeholder 2">
            <a:extLst>
              <a:ext uri="{FF2B5EF4-FFF2-40B4-BE49-F238E27FC236}">
                <a16:creationId xmlns:a16="http://schemas.microsoft.com/office/drawing/2014/main" id="{0B13101B-D073-4C40-8D7B-6286B1843BFB}"/>
              </a:ext>
            </a:extLst>
          </p:cNvPr>
          <p:cNvSpPr>
            <a:spLocks noGrp="1"/>
          </p:cNvSpPr>
          <p:nvPr>
            <p:ph idx="1"/>
          </p:nvPr>
        </p:nvSpPr>
        <p:spPr>
          <a:xfrm>
            <a:off x="575352" y="2424701"/>
            <a:ext cx="11075541" cy="3770616"/>
          </a:xfrm>
        </p:spPr>
        <p:txBody>
          <a:bodyPr>
            <a:normAutofit/>
          </a:bodyPr>
          <a:lstStyle/>
          <a:p>
            <a:r>
              <a:rPr lang="en-US" sz="2000" dirty="0"/>
              <a:t>The classic definition:</a:t>
            </a:r>
          </a:p>
          <a:p>
            <a:pPr marL="0" indent="0" algn="ctr">
              <a:buNone/>
            </a:pPr>
            <a:endParaRPr lang="en-US" sz="1200" i="1" dirty="0"/>
          </a:p>
          <a:p>
            <a:pPr marL="0" indent="0" algn="ctr">
              <a:buNone/>
            </a:pPr>
            <a:r>
              <a:rPr lang="en-US" sz="2000" i="1" dirty="0"/>
              <a:t>	“the degree of care and skill of the average qualified practitioner, taking into account the advances in the profession.” </a:t>
            </a:r>
          </a:p>
          <a:p>
            <a:pPr marL="0" indent="0" algn="r">
              <a:buNone/>
            </a:pPr>
            <a:r>
              <a:rPr lang="en-US" i="1" dirty="0"/>
              <a:t>-</a:t>
            </a:r>
            <a:r>
              <a:rPr lang="en-US" i="1" u="sng" dirty="0" err="1"/>
              <a:t>Brune</a:t>
            </a:r>
            <a:r>
              <a:rPr lang="en-US" i="1" u="sng" dirty="0"/>
              <a:t> v. </a:t>
            </a:r>
            <a:r>
              <a:rPr lang="en-US" i="1" u="sng" dirty="0" err="1"/>
              <a:t>Belinkoff</a:t>
            </a:r>
            <a:r>
              <a:rPr lang="en-US" i="1" dirty="0"/>
              <a:t>, 354 Mass. 102,  109 (1968).</a:t>
            </a:r>
            <a:endParaRPr lang="en-US" sz="2000" dirty="0"/>
          </a:p>
          <a:p>
            <a:endParaRPr lang="en-US" sz="2000" dirty="0"/>
          </a:p>
          <a:p>
            <a:r>
              <a:rPr lang="en-US" sz="2000" dirty="0"/>
              <a:t>May consider “medical resources available” and ”type of community” of the practitioner. </a:t>
            </a:r>
            <a:r>
              <a:rPr lang="en-US" sz="2000" i="1" u="sng" dirty="0"/>
              <a:t>Id</a:t>
            </a:r>
            <a:r>
              <a:rPr lang="en-US" sz="2000" dirty="0"/>
              <a:t>. </a:t>
            </a:r>
          </a:p>
          <a:p>
            <a:endParaRPr lang="en-US" sz="2000" dirty="0"/>
          </a:p>
          <a:p>
            <a:pPr marL="0" indent="0">
              <a:buNone/>
            </a:pPr>
            <a:endParaRPr lang="en-US" dirty="0"/>
          </a:p>
          <a:p>
            <a:pPr marL="0" indent="0" algn="ctr">
              <a:buNone/>
            </a:pPr>
            <a:endParaRPr lang="en-US" sz="2000" i="1" dirty="0"/>
          </a:p>
        </p:txBody>
      </p:sp>
    </p:spTree>
    <p:extLst>
      <p:ext uri="{BB962C8B-B14F-4D97-AF65-F5344CB8AC3E}">
        <p14:creationId xmlns:p14="http://schemas.microsoft.com/office/powerpoint/2010/main" val="6915093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2C497-3B1A-4E43-ABEC-6816943464D3}"/>
              </a:ext>
            </a:extLst>
          </p:cNvPr>
          <p:cNvSpPr>
            <a:spLocks noGrp="1"/>
          </p:cNvSpPr>
          <p:nvPr>
            <p:ph type="title"/>
          </p:nvPr>
        </p:nvSpPr>
        <p:spPr>
          <a:xfrm>
            <a:off x="1154953" y="973667"/>
            <a:ext cx="8985825" cy="1011651"/>
          </a:xfrm>
        </p:spPr>
        <p:txBody>
          <a:bodyPr anchor="ctr">
            <a:normAutofit/>
          </a:bodyPr>
          <a:lstStyle/>
          <a:p>
            <a:pPr algn="ctr"/>
            <a:r>
              <a:rPr lang="en-US" sz="4800" b="1" dirty="0"/>
              <a:t>BREACH</a:t>
            </a:r>
          </a:p>
        </p:txBody>
      </p:sp>
      <p:graphicFrame>
        <p:nvGraphicFramePr>
          <p:cNvPr id="11" name="Content Placeholder 2">
            <a:extLst>
              <a:ext uri="{FF2B5EF4-FFF2-40B4-BE49-F238E27FC236}">
                <a16:creationId xmlns:a16="http://schemas.microsoft.com/office/drawing/2014/main" id="{2E59CD8B-7479-471F-8AEF-4D08E3262DEC}"/>
              </a:ext>
            </a:extLst>
          </p:cNvPr>
          <p:cNvGraphicFramePr>
            <a:graphicFrameLocks noGrp="1"/>
          </p:cNvGraphicFramePr>
          <p:nvPr>
            <p:ph idx="1"/>
            <p:extLst>
              <p:ext uri="{D42A27DB-BD31-4B8C-83A1-F6EECF244321}">
                <p14:modId xmlns:p14="http://schemas.microsoft.com/office/powerpoint/2010/main" val="1850123274"/>
              </p:ext>
            </p:extLst>
          </p:nvPr>
        </p:nvGraphicFramePr>
        <p:xfrm>
          <a:off x="1262047" y="2595262"/>
          <a:ext cx="8761412" cy="3416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94246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97679B-B0EC-DE4B-B49B-42DEA33223B5}"/>
              </a:ext>
            </a:extLst>
          </p:cNvPr>
          <p:cNvSpPr>
            <a:spLocks noGrp="1"/>
          </p:cNvSpPr>
          <p:nvPr>
            <p:ph type="title"/>
          </p:nvPr>
        </p:nvSpPr>
        <p:spPr>
          <a:xfrm>
            <a:off x="1715293" y="838200"/>
            <a:ext cx="8761413" cy="706964"/>
          </a:xfrm>
        </p:spPr>
        <p:txBody>
          <a:bodyPr anchor="ctr">
            <a:normAutofit fontScale="90000"/>
          </a:bodyPr>
          <a:lstStyle/>
          <a:p>
            <a:pPr algn="ctr"/>
            <a:r>
              <a:rPr lang="en-US" sz="6000" b="1" dirty="0"/>
              <a:t>INJURY</a:t>
            </a:r>
          </a:p>
        </p:txBody>
      </p:sp>
      <p:sp>
        <p:nvSpPr>
          <p:cNvPr id="5" name="Content Placeholder 4">
            <a:extLst>
              <a:ext uri="{FF2B5EF4-FFF2-40B4-BE49-F238E27FC236}">
                <a16:creationId xmlns:a16="http://schemas.microsoft.com/office/drawing/2014/main" id="{4C67E9E3-ED3F-AD48-A6CA-EF1561BFCDC4}"/>
              </a:ext>
            </a:extLst>
          </p:cNvPr>
          <p:cNvSpPr>
            <a:spLocks noGrp="1"/>
          </p:cNvSpPr>
          <p:nvPr>
            <p:ph idx="1"/>
          </p:nvPr>
        </p:nvSpPr>
        <p:spPr>
          <a:xfrm>
            <a:off x="1154954" y="2603500"/>
            <a:ext cx="10023791" cy="3714922"/>
          </a:xfrm>
        </p:spPr>
        <p:txBody>
          <a:bodyPr>
            <a:normAutofit/>
          </a:bodyPr>
          <a:lstStyle/>
          <a:p>
            <a:r>
              <a:rPr lang="en-US" sz="2800" dirty="0"/>
              <a:t>The “easiest” element of a medical malpractice claim</a:t>
            </a:r>
          </a:p>
          <a:p>
            <a:r>
              <a:rPr lang="en-US" sz="2800" dirty="0"/>
              <a:t>Includes physical and emotional harm</a:t>
            </a:r>
          </a:p>
          <a:p>
            <a:r>
              <a:rPr lang="en-US" sz="2800" dirty="0"/>
              <a:t>May extend beyond the patient (i.e. consortium claims)</a:t>
            </a:r>
          </a:p>
          <a:p>
            <a:r>
              <a:rPr lang="en-US" sz="2800" dirty="0"/>
              <a:t>Can include lost chance or lost opportunity for a better outcome</a:t>
            </a:r>
          </a:p>
        </p:txBody>
      </p:sp>
    </p:spTree>
    <p:extLst>
      <p:ext uri="{BB962C8B-B14F-4D97-AF65-F5344CB8AC3E}">
        <p14:creationId xmlns:p14="http://schemas.microsoft.com/office/powerpoint/2010/main" val="3668794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11" name="Freeform 7">
            <a:extLst>
              <a:ext uri="{FF2B5EF4-FFF2-40B4-BE49-F238E27FC236}">
                <a16:creationId xmlns:a16="http://schemas.microsoft.com/office/drawing/2014/main" id="{0A01F2A2-AEDD-47DC-AFB5-B97CEB9A5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AF0138F4-F517-CD41-A8E3-C9AE22F042CD}"/>
              </a:ext>
            </a:extLst>
          </p:cNvPr>
          <p:cNvSpPr>
            <a:spLocks noGrp="1"/>
          </p:cNvSpPr>
          <p:nvPr>
            <p:ph type="title"/>
          </p:nvPr>
        </p:nvSpPr>
        <p:spPr>
          <a:xfrm>
            <a:off x="648930" y="629267"/>
            <a:ext cx="9252154" cy="1016654"/>
          </a:xfrm>
        </p:spPr>
        <p:txBody>
          <a:bodyPr>
            <a:normAutofit/>
          </a:bodyPr>
          <a:lstStyle/>
          <a:p>
            <a:pPr>
              <a:lnSpc>
                <a:spcPct val="90000"/>
              </a:lnSpc>
            </a:pPr>
            <a:r>
              <a:rPr lang="en-US" sz="3300">
                <a:latin typeface="Times New Roman" panose="02020603050405020304" pitchFamily="18" charset="0"/>
                <a:cs typeface="Times New Roman" panose="02020603050405020304" pitchFamily="18" charset="0"/>
              </a:rPr>
              <a:t>LET’S TAKE THE CONCEPT OF CAUSATION BACK TO THE BEGINNING……</a:t>
            </a:r>
          </a:p>
        </p:txBody>
      </p:sp>
      <p:sp>
        <p:nvSpPr>
          <p:cNvPr id="13" name="Rectangle 12">
            <a:extLst>
              <a:ext uri="{FF2B5EF4-FFF2-40B4-BE49-F238E27FC236}">
                <a16:creationId xmlns:a16="http://schemas.microsoft.com/office/drawing/2014/main" id="{DB5AF5F3-AD0A-4EFA-854A-47C780F262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24298"/>
            <a:ext cx="12192417"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5">
            <a:extLst>
              <a:ext uri="{FF2B5EF4-FFF2-40B4-BE49-F238E27FC236}">
                <a16:creationId xmlns:a16="http://schemas.microsoft.com/office/drawing/2014/main" id="{1E3D6D6C-E192-4135-B1DB-17C71EEBC9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3" name="Content Placeholder 2">
            <a:extLst>
              <a:ext uri="{FF2B5EF4-FFF2-40B4-BE49-F238E27FC236}">
                <a16:creationId xmlns:a16="http://schemas.microsoft.com/office/drawing/2014/main" id="{2CD512B9-A8D3-1F49-87C9-AB7D6942C7C8}"/>
              </a:ext>
            </a:extLst>
          </p:cNvPr>
          <p:cNvSpPr>
            <a:spLocks noGrp="1"/>
          </p:cNvSpPr>
          <p:nvPr>
            <p:ph idx="1"/>
          </p:nvPr>
        </p:nvSpPr>
        <p:spPr>
          <a:xfrm>
            <a:off x="648931" y="2548281"/>
            <a:ext cx="5122606" cy="3658689"/>
          </a:xfrm>
        </p:spPr>
        <p:txBody>
          <a:bodyPr>
            <a:normAutofit/>
          </a:bodyPr>
          <a:lstStyle/>
          <a:p>
            <a:r>
              <a:rPr lang="en-US">
                <a:solidFill>
                  <a:schemeClr val="bg1"/>
                </a:solidFill>
                <a:latin typeface="Times New Roman" panose="02020603050405020304" pitchFamily="18" charset="0"/>
                <a:cs typeface="Times New Roman" panose="02020603050405020304" pitchFamily="18" charset="0"/>
              </a:rPr>
              <a:t>The Pillars of Negligence:</a:t>
            </a:r>
          </a:p>
          <a:p>
            <a:pPr marL="342900" indent="-342900">
              <a:buAutoNum type="arabicPeriod"/>
            </a:pPr>
            <a:r>
              <a:rPr lang="en-US">
                <a:solidFill>
                  <a:schemeClr val="bg1"/>
                </a:solidFill>
                <a:latin typeface="Times New Roman" panose="02020603050405020304" pitchFamily="18" charset="0"/>
                <a:cs typeface="Times New Roman" panose="02020603050405020304" pitchFamily="18" charset="0"/>
              </a:rPr>
              <a:t>Duty</a:t>
            </a:r>
          </a:p>
          <a:p>
            <a:pPr marL="342900" indent="-342900">
              <a:buAutoNum type="arabicPeriod"/>
            </a:pPr>
            <a:r>
              <a:rPr lang="en-US">
                <a:solidFill>
                  <a:schemeClr val="bg1"/>
                </a:solidFill>
                <a:latin typeface="Times New Roman" panose="02020603050405020304" pitchFamily="18" charset="0"/>
                <a:cs typeface="Times New Roman" panose="02020603050405020304" pitchFamily="18" charset="0"/>
              </a:rPr>
              <a:t>Breach of Duty</a:t>
            </a:r>
          </a:p>
          <a:p>
            <a:pPr marL="342900" indent="-342900">
              <a:buAutoNum type="arabicPeriod"/>
            </a:pPr>
            <a:r>
              <a:rPr lang="en-US">
                <a:solidFill>
                  <a:schemeClr val="bg1"/>
                </a:solidFill>
                <a:latin typeface="Times New Roman" panose="02020603050405020304" pitchFamily="18" charset="0"/>
                <a:cs typeface="Times New Roman" panose="02020603050405020304" pitchFamily="18" charset="0"/>
              </a:rPr>
              <a:t>Causation (actual/factual causation and proximate cause/foreseeability) </a:t>
            </a:r>
          </a:p>
          <a:p>
            <a:pPr marL="342900" indent="-342900">
              <a:buAutoNum type="arabicPeriod"/>
            </a:pPr>
            <a:r>
              <a:rPr lang="en-US">
                <a:solidFill>
                  <a:schemeClr val="bg1"/>
                </a:solidFill>
                <a:latin typeface="Times New Roman" panose="02020603050405020304" pitchFamily="18" charset="0"/>
                <a:cs typeface="Times New Roman" panose="02020603050405020304" pitchFamily="18" charset="0"/>
              </a:rPr>
              <a:t>Damages </a:t>
            </a:r>
          </a:p>
        </p:txBody>
      </p:sp>
      <p:pic>
        <p:nvPicPr>
          <p:cNvPr id="5" name="Picture 4">
            <a:extLst>
              <a:ext uri="{FF2B5EF4-FFF2-40B4-BE49-F238E27FC236}">
                <a16:creationId xmlns:a16="http://schemas.microsoft.com/office/drawing/2014/main" id="{06009E51-FBDB-5842-9E03-34E5F5B0ECB9}"/>
              </a:ext>
            </a:extLst>
          </p:cNvPr>
          <p:cNvPicPr>
            <a:picLocks noChangeAspect="1"/>
          </p:cNvPicPr>
          <p:nvPr/>
        </p:nvPicPr>
        <p:blipFill>
          <a:blip r:embed="rId3"/>
          <a:stretch>
            <a:fillRect/>
          </a:stretch>
        </p:blipFill>
        <p:spPr>
          <a:xfrm>
            <a:off x="6091916" y="3099487"/>
            <a:ext cx="5451627" cy="2559605"/>
          </a:xfrm>
          <a:prstGeom prst="rect">
            <a:avLst/>
          </a:prstGeom>
          <a:effectLst/>
        </p:spPr>
      </p:pic>
    </p:spTree>
    <p:extLst>
      <p:ext uri="{BB962C8B-B14F-4D97-AF65-F5344CB8AC3E}">
        <p14:creationId xmlns:p14="http://schemas.microsoft.com/office/powerpoint/2010/main" val="15552035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76DE1-4831-2841-8190-2C9D9CDB4A5B}"/>
              </a:ext>
            </a:extLst>
          </p:cNvPr>
          <p:cNvSpPr>
            <a:spLocks noGrp="1"/>
          </p:cNvSpPr>
          <p:nvPr>
            <p:ph type="title"/>
          </p:nvPr>
        </p:nvSpPr>
        <p:spPr>
          <a:xfrm>
            <a:off x="677334" y="609600"/>
            <a:ext cx="4211658" cy="5175624"/>
          </a:xfrm>
        </p:spPr>
        <p:txBody>
          <a:bodyPr anchor="ctr">
            <a:normAutofit/>
          </a:bodyPr>
          <a:lstStyle/>
          <a:p>
            <a:pPr algn="ctr"/>
            <a:r>
              <a:rPr lang="en-US" sz="6000" b="1" u="sng">
                <a:solidFill>
                  <a:schemeClr val="tx1">
                    <a:lumMod val="85000"/>
                    <a:lumOff val="15000"/>
                  </a:schemeClr>
                </a:solidFill>
              </a:rPr>
              <a:t>CAUSATION</a:t>
            </a:r>
            <a:endParaRPr lang="en-US" sz="6000" b="1" u="sng" dirty="0">
              <a:solidFill>
                <a:schemeClr val="tx1">
                  <a:lumMod val="85000"/>
                  <a:lumOff val="15000"/>
                </a:schemeClr>
              </a:solidFill>
            </a:endParaRPr>
          </a:p>
        </p:txBody>
      </p:sp>
      <p:sp>
        <p:nvSpPr>
          <p:cNvPr id="3" name="Content Placeholder 2">
            <a:extLst>
              <a:ext uri="{FF2B5EF4-FFF2-40B4-BE49-F238E27FC236}">
                <a16:creationId xmlns:a16="http://schemas.microsoft.com/office/drawing/2014/main" id="{B5266168-3D72-7E4A-BAC9-44D234E4BFCB}"/>
              </a:ext>
            </a:extLst>
          </p:cNvPr>
          <p:cNvSpPr>
            <a:spLocks noGrp="1"/>
          </p:cNvSpPr>
          <p:nvPr>
            <p:ph idx="1"/>
          </p:nvPr>
        </p:nvSpPr>
        <p:spPr>
          <a:xfrm>
            <a:off x="6116084" y="609601"/>
            <a:ext cx="5511296" cy="5175624"/>
          </a:xfrm>
        </p:spPr>
        <p:txBody>
          <a:bodyPr anchor="ctr">
            <a:normAutofit/>
          </a:bodyPr>
          <a:lstStyle/>
          <a:p>
            <a:pPr>
              <a:buFont typeface="Courier New" panose="02070309020205020404" pitchFamily="49" charset="0"/>
              <a:buChar char="o"/>
            </a:pPr>
            <a:r>
              <a:rPr lang="en-US" sz="2800" dirty="0">
                <a:solidFill>
                  <a:srgbClr val="FFFFFF"/>
                </a:solidFill>
              </a:rPr>
              <a:t>&gt; Negligence </a:t>
            </a:r>
            <a:r>
              <a:rPr lang="en-US" sz="2800" i="1" dirty="0">
                <a:solidFill>
                  <a:srgbClr val="FFFFFF"/>
                </a:solidFill>
              </a:rPr>
              <a:t>must</a:t>
            </a:r>
            <a:r>
              <a:rPr lang="en-US" sz="2800" dirty="0">
                <a:solidFill>
                  <a:srgbClr val="FFFFFF"/>
                </a:solidFill>
              </a:rPr>
              <a:t> cause injury for  recovery</a:t>
            </a:r>
          </a:p>
          <a:p>
            <a:pPr>
              <a:buFont typeface="Courier New" panose="02070309020205020404" pitchFamily="49" charset="0"/>
              <a:buChar char="o"/>
            </a:pPr>
            <a:r>
              <a:rPr lang="en-US" sz="2800" dirty="0">
                <a:solidFill>
                  <a:srgbClr val="FFFFFF"/>
                </a:solidFill>
              </a:rPr>
              <a:t>&gt; Requires expert testimony</a:t>
            </a:r>
          </a:p>
          <a:p>
            <a:pPr>
              <a:buFont typeface="Courier New" panose="02070309020205020404" pitchFamily="49" charset="0"/>
              <a:buChar char="o"/>
            </a:pPr>
            <a:r>
              <a:rPr lang="en-US" sz="2800" dirty="0">
                <a:solidFill>
                  <a:srgbClr val="FFFFFF"/>
                </a:solidFill>
              </a:rPr>
              <a:t>&gt; But-For Causation</a:t>
            </a:r>
          </a:p>
          <a:p>
            <a:pPr lvl="1">
              <a:buFont typeface="Courier New" panose="02070309020205020404" pitchFamily="49" charset="0"/>
              <a:buChar char="o"/>
            </a:pPr>
            <a:r>
              <a:rPr lang="en-US" sz="2800" dirty="0">
                <a:solidFill>
                  <a:srgbClr val="FFFFFF"/>
                </a:solidFill>
              </a:rPr>
              <a:t>- </a:t>
            </a:r>
            <a:r>
              <a:rPr lang="en-US" sz="2800" u="sng" dirty="0" err="1">
                <a:solidFill>
                  <a:srgbClr val="FFFFFF"/>
                </a:solidFill>
              </a:rPr>
              <a:t>Doull</a:t>
            </a:r>
            <a:r>
              <a:rPr lang="en-US" sz="2800" dirty="0">
                <a:solidFill>
                  <a:srgbClr val="FFFFFF"/>
                </a:solidFill>
              </a:rPr>
              <a:t> standards</a:t>
            </a:r>
          </a:p>
        </p:txBody>
      </p:sp>
      <p:pic>
        <p:nvPicPr>
          <p:cNvPr id="4" name="Picture 3">
            <a:extLst>
              <a:ext uri="{FF2B5EF4-FFF2-40B4-BE49-F238E27FC236}">
                <a16:creationId xmlns:a16="http://schemas.microsoft.com/office/drawing/2014/main" id="{723F6FCA-A0F7-F440-A5D5-A90F9C4637BD}"/>
              </a:ext>
            </a:extLst>
          </p:cNvPr>
          <p:cNvPicPr>
            <a:picLocks noChangeAspect="1"/>
          </p:cNvPicPr>
          <p:nvPr/>
        </p:nvPicPr>
        <p:blipFill>
          <a:blip r:embed="rId3"/>
          <a:stretch>
            <a:fillRect/>
          </a:stretch>
        </p:blipFill>
        <p:spPr>
          <a:xfrm>
            <a:off x="0" y="908"/>
            <a:ext cx="12192000" cy="6856184"/>
          </a:xfrm>
          <a:prstGeom prst="rect">
            <a:avLst/>
          </a:prstGeom>
        </p:spPr>
      </p:pic>
    </p:spTree>
    <p:extLst>
      <p:ext uri="{BB962C8B-B14F-4D97-AF65-F5344CB8AC3E}">
        <p14:creationId xmlns:p14="http://schemas.microsoft.com/office/powerpoint/2010/main" val="20498664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6D878-7B63-E54A-9EB4-5629A5916486}"/>
              </a:ext>
            </a:extLst>
          </p:cNvPr>
          <p:cNvSpPr>
            <a:spLocks noGrp="1"/>
          </p:cNvSpPr>
          <p:nvPr>
            <p:ph type="title"/>
          </p:nvPr>
        </p:nvSpPr>
        <p:spPr>
          <a:xfrm>
            <a:off x="1797666" y="726727"/>
            <a:ext cx="8596668" cy="1877568"/>
          </a:xfrm>
        </p:spPr>
        <p:txBody>
          <a:bodyPr anchor="ctr">
            <a:noAutofit/>
          </a:bodyPr>
          <a:lstStyle/>
          <a:p>
            <a:pPr algn="ctr"/>
            <a:r>
              <a:rPr lang="en-US" sz="6000" b="1" u="sng" dirty="0"/>
              <a:t>TYPES OF MEDICAL MALPRACTICE CASES</a:t>
            </a:r>
          </a:p>
        </p:txBody>
      </p:sp>
      <p:graphicFrame>
        <p:nvGraphicFramePr>
          <p:cNvPr id="45" name="Content Placeholder 2">
            <a:extLst>
              <a:ext uri="{FF2B5EF4-FFF2-40B4-BE49-F238E27FC236}">
                <a16:creationId xmlns:a16="http://schemas.microsoft.com/office/drawing/2014/main" id="{22D770FB-254A-4282-B9CE-41A393624C2B}"/>
              </a:ext>
            </a:extLst>
          </p:cNvPr>
          <p:cNvGraphicFramePr>
            <a:graphicFrameLocks noGrp="1"/>
          </p:cNvGraphicFramePr>
          <p:nvPr>
            <p:ph idx="1"/>
          </p:nvPr>
        </p:nvGraphicFramePr>
        <p:xfrm>
          <a:off x="1930530" y="2850962"/>
          <a:ext cx="8470898" cy="28768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20BDB853-F5D5-B947-B351-A492A31F4C39}"/>
              </a:ext>
            </a:extLst>
          </p:cNvPr>
          <p:cNvPicPr>
            <a:picLocks noChangeAspect="1"/>
          </p:cNvPicPr>
          <p:nvPr/>
        </p:nvPicPr>
        <p:blipFill>
          <a:blip r:embed="rId7"/>
          <a:stretch>
            <a:fillRect/>
          </a:stretch>
        </p:blipFill>
        <p:spPr>
          <a:xfrm>
            <a:off x="26331" y="-63062"/>
            <a:ext cx="12139337" cy="6858000"/>
          </a:xfrm>
          <a:prstGeom prst="rect">
            <a:avLst/>
          </a:prstGeom>
        </p:spPr>
      </p:pic>
    </p:spTree>
    <p:extLst>
      <p:ext uri="{BB962C8B-B14F-4D97-AF65-F5344CB8AC3E}">
        <p14:creationId xmlns:p14="http://schemas.microsoft.com/office/powerpoint/2010/main" val="3683481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406CEE7-9B6A-AE44-BFE7-F02D6A9CB891}"/>
              </a:ext>
            </a:extLst>
          </p:cNvPr>
          <p:cNvSpPr>
            <a:spLocks noGrp="1"/>
          </p:cNvSpPr>
          <p:nvPr>
            <p:ph type="title"/>
          </p:nvPr>
        </p:nvSpPr>
        <p:spPr>
          <a:xfrm>
            <a:off x="249142" y="1382486"/>
            <a:ext cx="4907473" cy="4093028"/>
          </a:xfrm>
        </p:spPr>
        <p:txBody>
          <a:bodyPr vert="horz" lIns="91440" tIns="45720" rIns="91440" bIns="45720" rtlCol="0" anchor="ctr">
            <a:normAutofit/>
          </a:bodyPr>
          <a:lstStyle/>
          <a:p>
            <a:r>
              <a:rPr lang="en-US" sz="5400" b="1" u="sng" dirty="0"/>
              <a:t>CAUSATION </a:t>
            </a:r>
            <a:r>
              <a:rPr lang="en-US" sz="4800" b="1" u="sng" dirty="0"/>
              <a:t>INSTRUCTIONS</a:t>
            </a:r>
          </a:p>
        </p:txBody>
      </p:sp>
      <p:graphicFrame>
        <p:nvGraphicFramePr>
          <p:cNvPr id="9" name="Text Placeholder 6">
            <a:extLst>
              <a:ext uri="{FF2B5EF4-FFF2-40B4-BE49-F238E27FC236}">
                <a16:creationId xmlns:a16="http://schemas.microsoft.com/office/drawing/2014/main" id="{2EE1AC59-6BAA-4041-812E-7730E42F6047}"/>
              </a:ext>
            </a:extLst>
          </p:cNvPr>
          <p:cNvGraphicFramePr/>
          <p:nvPr/>
        </p:nvGraphicFramePr>
        <p:xfrm>
          <a:off x="5331075" y="944563"/>
          <a:ext cx="6214281"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Graphical user interface&#10;&#10;Description automatically generated">
            <a:extLst>
              <a:ext uri="{FF2B5EF4-FFF2-40B4-BE49-F238E27FC236}">
                <a16:creationId xmlns:a16="http://schemas.microsoft.com/office/drawing/2014/main" id="{294C805A-30C9-624A-ACFC-51270F0A14B4}"/>
              </a:ext>
            </a:extLst>
          </p:cNvPr>
          <p:cNvPicPr>
            <a:picLocks noChangeAspect="1"/>
          </p:cNvPicPr>
          <p:nvPr/>
        </p:nvPicPr>
        <p:blipFill>
          <a:blip r:embed="rId7"/>
          <a:stretch>
            <a:fillRect/>
          </a:stretch>
        </p:blipFill>
        <p:spPr>
          <a:xfrm>
            <a:off x="27445" y="0"/>
            <a:ext cx="12137110" cy="6858000"/>
          </a:xfrm>
          <a:prstGeom prst="rect">
            <a:avLst/>
          </a:prstGeom>
        </p:spPr>
      </p:pic>
    </p:spTree>
    <p:extLst>
      <p:ext uri="{BB962C8B-B14F-4D97-AF65-F5344CB8AC3E}">
        <p14:creationId xmlns:p14="http://schemas.microsoft.com/office/powerpoint/2010/main" val="20594173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2E26FC-23D7-6347-9148-58B71FC97095}"/>
              </a:ext>
            </a:extLst>
          </p:cNvPr>
          <p:cNvSpPr>
            <a:spLocks noGrp="1"/>
          </p:cNvSpPr>
          <p:nvPr>
            <p:ph type="ctrTitle"/>
          </p:nvPr>
        </p:nvSpPr>
        <p:spPr/>
        <p:txBody>
          <a:bodyPr vert="horz" lIns="91440" tIns="45720" rIns="91440" bIns="45720" rtlCol="0" anchor="ctr">
            <a:normAutofit fontScale="90000"/>
          </a:bodyPr>
          <a:lstStyle/>
          <a:p>
            <a:pPr algn="ctr"/>
            <a:r>
              <a:rPr lang="en-US" sz="8000" b="1" dirty="0">
                <a:solidFill>
                  <a:srgbClr val="FFFFFF"/>
                </a:solidFill>
              </a:rPr>
              <a:t>Lower Court Causation Instructions</a:t>
            </a:r>
          </a:p>
        </p:txBody>
      </p:sp>
    </p:spTree>
    <p:extLst>
      <p:ext uri="{BB962C8B-B14F-4D97-AF65-F5344CB8AC3E}">
        <p14:creationId xmlns:p14="http://schemas.microsoft.com/office/powerpoint/2010/main" val="16719400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32F81-3C4F-5642-A59C-0CDE44646915}"/>
              </a:ext>
            </a:extLst>
          </p:cNvPr>
          <p:cNvSpPr>
            <a:spLocks noGrp="1"/>
          </p:cNvSpPr>
          <p:nvPr>
            <p:ph type="title"/>
          </p:nvPr>
        </p:nvSpPr>
        <p:spPr>
          <a:xfrm>
            <a:off x="1532764" y="838199"/>
            <a:ext cx="9126471" cy="996381"/>
          </a:xfrm>
        </p:spPr>
        <p:txBody>
          <a:bodyPr anchor="ctr">
            <a:normAutofit/>
          </a:bodyPr>
          <a:lstStyle/>
          <a:p>
            <a:pPr algn="ctr"/>
            <a:r>
              <a:rPr lang="en-US" sz="4400" b="1" dirty="0"/>
              <a:t>Lower Court</a:t>
            </a:r>
          </a:p>
        </p:txBody>
      </p:sp>
      <p:pic>
        <p:nvPicPr>
          <p:cNvPr id="18" name="Graphic 6" descr="Judge">
            <a:extLst>
              <a:ext uri="{FF2B5EF4-FFF2-40B4-BE49-F238E27FC236}">
                <a16:creationId xmlns:a16="http://schemas.microsoft.com/office/drawing/2014/main" id="{08DED7B8-3C0F-44DF-B47B-948C4954C6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59382" y="2603500"/>
            <a:ext cx="3416301" cy="3416301"/>
          </a:xfrm>
          <a:prstGeom prst="rect">
            <a:avLst/>
          </a:prstGeom>
        </p:spPr>
      </p:pic>
      <p:sp>
        <p:nvSpPr>
          <p:cNvPr id="3" name="Content Placeholder 2">
            <a:extLst>
              <a:ext uri="{FF2B5EF4-FFF2-40B4-BE49-F238E27FC236}">
                <a16:creationId xmlns:a16="http://schemas.microsoft.com/office/drawing/2014/main" id="{E0C8FB3D-F217-DA4A-B943-C513320E4429}"/>
              </a:ext>
            </a:extLst>
          </p:cNvPr>
          <p:cNvSpPr>
            <a:spLocks noGrp="1"/>
          </p:cNvSpPr>
          <p:nvPr>
            <p:ph sz="half" idx="2"/>
          </p:nvPr>
        </p:nvSpPr>
        <p:spPr>
          <a:xfrm>
            <a:off x="6208712" y="2468137"/>
            <a:ext cx="5358820" cy="3551663"/>
          </a:xfrm>
        </p:spPr>
        <p:txBody>
          <a:bodyPr>
            <a:normAutofit fontScale="92500"/>
          </a:bodyPr>
          <a:lstStyle/>
          <a:p>
            <a:pPr marL="0" indent="0">
              <a:buNone/>
            </a:pPr>
            <a:endParaRPr lang="en-US" i="1" dirty="0"/>
          </a:p>
          <a:p>
            <a:pPr marL="0" indent="0">
              <a:buNone/>
            </a:pPr>
            <a:r>
              <a:rPr lang="en-US" sz="2400" i="1" dirty="0"/>
              <a:t>With regard to this issue of causation, the Defendant in question’s conduct was a cause of the Plaintiff’s harm . . . if the harm would not have occurred absent, that is </a:t>
            </a:r>
            <a:r>
              <a:rPr lang="en-US" sz="2400" b="1" i="1" u="sng" dirty="0"/>
              <a:t>but for </a:t>
            </a:r>
            <a:r>
              <a:rPr lang="en-US" sz="2400" i="1" dirty="0"/>
              <a:t>the Defendant’s negligence. In other words, if the harm would have happened anyway, that Defendant is not liable. </a:t>
            </a:r>
          </a:p>
          <a:p>
            <a:pPr marL="0" indent="0">
              <a:buNone/>
            </a:pPr>
            <a:endParaRPr lang="en-US" i="1" dirty="0"/>
          </a:p>
          <a:p>
            <a:pPr marL="0" indent="0">
              <a:buNone/>
            </a:pPr>
            <a:endParaRPr lang="en-US" i="1" dirty="0"/>
          </a:p>
        </p:txBody>
      </p:sp>
    </p:spTree>
    <p:extLst>
      <p:ext uri="{BB962C8B-B14F-4D97-AF65-F5344CB8AC3E}">
        <p14:creationId xmlns:p14="http://schemas.microsoft.com/office/powerpoint/2010/main" val="18223722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32F81-3C4F-5642-A59C-0CDE44646915}"/>
              </a:ext>
            </a:extLst>
          </p:cNvPr>
          <p:cNvSpPr>
            <a:spLocks noGrp="1"/>
          </p:cNvSpPr>
          <p:nvPr>
            <p:ph type="title"/>
          </p:nvPr>
        </p:nvSpPr>
        <p:spPr>
          <a:xfrm>
            <a:off x="1532764" y="838199"/>
            <a:ext cx="9126471" cy="996381"/>
          </a:xfrm>
        </p:spPr>
        <p:txBody>
          <a:bodyPr anchor="ctr">
            <a:normAutofit/>
          </a:bodyPr>
          <a:lstStyle/>
          <a:p>
            <a:pPr algn="ctr"/>
            <a:r>
              <a:rPr lang="en-US" sz="4400" b="1" dirty="0"/>
              <a:t>Lower Court</a:t>
            </a:r>
          </a:p>
        </p:txBody>
      </p:sp>
      <p:pic>
        <p:nvPicPr>
          <p:cNvPr id="7" name="Graphic 6" descr="Judge">
            <a:extLst>
              <a:ext uri="{FF2B5EF4-FFF2-40B4-BE49-F238E27FC236}">
                <a16:creationId xmlns:a16="http://schemas.microsoft.com/office/drawing/2014/main" id="{7E12D001-C633-5E4B-BA9C-AE079C2DB0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16828" y="2510155"/>
            <a:ext cx="3251701" cy="3251701"/>
          </a:xfrm>
          <a:prstGeom prst="rect">
            <a:avLst/>
          </a:prstGeom>
        </p:spPr>
      </p:pic>
      <p:sp>
        <p:nvSpPr>
          <p:cNvPr id="8" name="Content Placeholder 2">
            <a:extLst>
              <a:ext uri="{FF2B5EF4-FFF2-40B4-BE49-F238E27FC236}">
                <a16:creationId xmlns:a16="http://schemas.microsoft.com/office/drawing/2014/main" id="{1B83C58A-362D-5243-9623-E373F3D08917}"/>
              </a:ext>
            </a:extLst>
          </p:cNvPr>
          <p:cNvSpPr>
            <a:spLocks noGrp="1"/>
          </p:cNvSpPr>
          <p:nvPr>
            <p:ph idx="1"/>
          </p:nvPr>
        </p:nvSpPr>
        <p:spPr>
          <a:xfrm>
            <a:off x="923608" y="2143123"/>
            <a:ext cx="4921876" cy="3985763"/>
          </a:xfrm>
        </p:spPr>
        <p:txBody>
          <a:bodyPr>
            <a:normAutofit fontScale="92500" lnSpcReduction="10000"/>
          </a:bodyPr>
          <a:lstStyle/>
          <a:p>
            <a:pPr marL="0" indent="0">
              <a:buNone/>
            </a:pPr>
            <a:endParaRPr lang="en-US" i="1" dirty="0"/>
          </a:p>
          <a:p>
            <a:pPr marL="0" indent="0">
              <a:buNone/>
            </a:pPr>
            <a:r>
              <a:rPr lang="en-US" sz="2800" i="1" dirty="0"/>
              <a:t>. . . what we mean by cause. I’m going to use the term </a:t>
            </a:r>
            <a:r>
              <a:rPr lang="en-US" sz="2800" b="1" i="1" u="sng" dirty="0"/>
              <a:t>legal cause </a:t>
            </a:r>
            <a:r>
              <a:rPr lang="en-US" sz="2800" i="1" dirty="0"/>
              <a:t>here because there can be other causes of things that aren’t necessarily within what the law considers to be legal cause. So I’m going to use that term </a:t>
            </a:r>
            <a:r>
              <a:rPr lang="en-US" sz="2800" b="1" i="1" u="sng" dirty="0"/>
              <a:t>legal cause</a:t>
            </a:r>
            <a:r>
              <a:rPr lang="en-US" sz="2800" i="1" dirty="0"/>
              <a:t>.  </a:t>
            </a:r>
          </a:p>
          <a:p>
            <a:pPr marL="0" indent="0">
              <a:buNone/>
            </a:pPr>
            <a:endParaRPr lang="en-US" i="1" dirty="0"/>
          </a:p>
          <a:p>
            <a:pPr marL="0" indent="0">
              <a:buNone/>
            </a:pPr>
            <a:endParaRPr lang="en-US" i="1" dirty="0"/>
          </a:p>
        </p:txBody>
      </p:sp>
    </p:spTree>
    <p:extLst>
      <p:ext uri="{BB962C8B-B14F-4D97-AF65-F5344CB8AC3E}">
        <p14:creationId xmlns:p14="http://schemas.microsoft.com/office/powerpoint/2010/main" val="24035601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32F81-3C4F-5642-A59C-0CDE44646915}"/>
              </a:ext>
            </a:extLst>
          </p:cNvPr>
          <p:cNvSpPr>
            <a:spLocks noGrp="1"/>
          </p:cNvSpPr>
          <p:nvPr>
            <p:ph type="title"/>
          </p:nvPr>
        </p:nvSpPr>
        <p:spPr>
          <a:xfrm>
            <a:off x="1532764" y="838199"/>
            <a:ext cx="9126471" cy="996381"/>
          </a:xfrm>
        </p:spPr>
        <p:txBody>
          <a:bodyPr anchor="ctr">
            <a:normAutofit/>
          </a:bodyPr>
          <a:lstStyle/>
          <a:p>
            <a:pPr algn="ctr"/>
            <a:r>
              <a:rPr lang="en-US" sz="4400" b="1" dirty="0"/>
              <a:t>Lower Court</a:t>
            </a:r>
          </a:p>
        </p:txBody>
      </p:sp>
      <p:pic>
        <p:nvPicPr>
          <p:cNvPr id="7" name="Graphic 6" descr="Judge">
            <a:extLst>
              <a:ext uri="{FF2B5EF4-FFF2-40B4-BE49-F238E27FC236}">
                <a16:creationId xmlns:a16="http://schemas.microsoft.com/office/drawing/2014/main" id="{7E12D001-C633-5E4B-BA9C-AE079C2DB0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3335" y="2859396"/>
            <a:ext cx="3251701" cy="3251701"/>
          </a:xfrm>
          <a:prstGeom prst="rect">
            <a:avLst/>
          </a:prstGeom>
        </p:spPr>
      </p:pic>
      <p:sp>
        <p:nvSpPr>
          <p:cNvPr id="9" name="Content Placeholder 2">
            <a:extLst>
              <a:ext uri="{FF2B5EF4-FFF2-40B4-BE49-F238E27FC236}">
                <a16:creationId xmlns:a16="http://schemas.microsoft.com/office/drawing/2014/main" id="{69D58CA0-A159-BE47-9E41-22BDAB6617C7}"/>
              </a:ext>
            </a:extLst>
          </p:cNvPr>
          <p:cNvSpPr>
            <a:spLocks noGrp="1"/>
          </p:cNvSpPr>
          <p:nvPr>
            <p:ph idx="1"/>
          </p:nvPr>
        </p:nvSpPr>
        <p:spPr>
          <a:xfrm>
            <a:off x="4348976" y="2488947"/>
            <a:ext cx="7396975" cy="3992600"/>
          </a:xfrm>
        </p:spPr>
        <p:txBody>
          <a:bodyPr anchor="ctr">
            <a:noAutofit/>
          </a:bodyPr>
          <a:lstStyle/>
          <a:p>
            <a:pPr marL="0" indent="0">
              <a:lnSpc>
                <a:spcPct val="90000"/>
              </a:lnSpc>
              <a:buNone/>
            </a:pPr>
            <a:r>
              <a:rPr lang="en-US" sz="2800" i="1" dirty="0">
                <a:solidFill>
                  <a:schemeClr val="tx1"/>
                </a:solidFill>
              </a:rPr>
              <a:t>. . . But I just want to explain to you when I say </a:t>
            </a:r>
            <a:r>
              <a:rPr lang="en-US" sz="2800" b="1" i="1" u="sng" dirty="0">
                <a:solidFill>
                  <a:schemeClr val="tx1"/>
                </a:solidFill>
              </a:rPr>
              <a:t>legal cause</a:t>
            </a:r>
            <a:r>
              <a:rPr lang="en-US" sz="2800" i="1" u="sng" dirty="0">
                <a:solidFill>
                  <a:schemeClr val="tx1"/>
                </a:solidFill>
              </a:rPr>
              <a:t> </a:t>
            </a:r>
            <a:r>
              <a:rPr lang="en-US" sz="2800" i="1" dirty="0">
                <a:solidFill>
                  <a:schemeClr val="tx1"/>
                </a:solidFill>
              </a:rPr>
              <a:t>what I mean by that word </a:t>
            </a:r>
            <a:r>
              <a:rPr lang="en-US" sz="2800" b="1" i="1" u="sng" dirty="0">
                <a:solidFill>
                  <a:schemeClr val="tx1"/>
                </a:solidFill>
              </a:rPr>
              <a:t>legal cause</a:t>
            </a:r>
            <a:r>
              <a:rPr lang="en-US" sz="2800" i="1" dirty="0">
                <a:solidFill>
                  <a:schemeClr val="tx1"/>
                </a:solidFill>
              </a:rPr>
              <a:t>. That is that the Plaintiffs must have proven that the Defendant in question[‘s] . . . conduct was the cause of . . . Laura </a:t>
            </a:r>
            <a:r>
              <a:rPr lang="en-US" sz="2800" i="1" dirty="0" err="1">
                <a:solidFill>
                  <a:schemeClr val="tx1"/>
                </a:solidFill>
              </a:rPr>
              <a:t>Doull’s</a:t>
            </a:r>
            <a:r>
              <a:rPr lang="en-US" sz="2800" i="1" dirty="0">
                <a:solidFill>
                  <a:schemeClr val="tx1"/>
                </a:solidFill>
              </a:rPr>
              <a:t> harm. That is the harm would not have occurred absent the Defendant in question’s negligence.</a:t>
            </a:r>
          </a:p>
        </p:txBody>
      </p:sp>
    </p:spTree>
    <p:extLst>
      <p:ext uri="{BB962C8B-B14F-4D97-AF65-F5344CB8AC3E}">
        <p14:creationId xmlns:p14="http://schemas.microsoft.com/office/powerpoint/2010/main" val="1298195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F2747-56C2-1E46-B52E-3AE635F15859}"/>
              </a:ext>
            </a:extLst>
          </p:cNvPr>
          <p:cNvSpPr>
            <a:spLocks noGrp="1"/>
          </p:cNvSpPr>
          <p:nvPr>
            <p:ph type="title"/>
          </p:nvPr>
        </p:nvSpPr>
        <p:spPr>
          <a:xfrm>
            <a:off x="782854" y="838200"/>
            <a:ext cx="9505613" cy="706964"/>
          </a:xfrm>
        </p:spPr>
        <p:txBody>
          <a:bodyPr anchor="ctr">
            <a:noAutofit/>
          </a:bodyPr>
          <a:lstStyle/>
          <a:p>
            <a:r>
              <a:rPr lang="en-US" sz="4800" b="1" dirty="0"/>
              <a:t>What the Lower Court Got Right</a:t>
            </a:r>
          </a:p>
        </p:txBody>
      </p:sp>
      <p:graphicFrame>
        <p:nvGraphicFramePr>
          <p:cNvPr id="14" name="Content Placeholder 2">
            <a:extLst>
              <a:ext uri="{FF2B5EF4-FFF2-40B4-BE49-F238E27FC236}">
                <a16:creationId xmlns:a16="http://schemas.microsoft.com/office/drawing/2014/main" id="{C3311DD6-A302-4EBD-9F8C-08E15160287B}"/>
              </a:ext>
            </a:extLst>
          </p:cNvPr>
          <p:cNvGraphicFramePr>
            <a:graphicFrameLocks noGrp="1"/>
          </p:cNvGraphicFramePr>
          <p:nvPr>
            <p:ph idx="1"/>
            <p:extLst>
              <p:ext uri="{D42A27DB-BD31-4B8C-83A1-F6EECF244321}">
                <p14:modId xmlns:p14="http://schemas.microsoft.com/office/powerpoint/2010/main" val="1463456459"/>
              </p:ext>
            </p:extLst>
          </p:nvPr>
        </p:nvGraphicFramePr>
        <p:xfrm>
          <a:off x="1715294" y="2529158"/>
          <a:ext cx="8761412" cy="3416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51894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F2747-56C2-1E46-B52E-3AE635F15859}"/>
              </a:ext>
            </a:extLst>
          </p:cNvPr>
          <p:cNvSpPr>
            <a:spLocks noGrp="1"/>
          </p:cNvSpPr>
          <p:nvPr>
            <p:ph type="title"/>
          </p:nvPr>
        </p:nvSpPr>
        <p:spPr>
          <a:xfrm>
            <a:off x="931929" y="1845021"/>
            <a:ext cx="3417046" cy="3167958"/>
          </a:xfrm>
        </p:spPr>
        <p:txBody>
          <a:bodyPr anchor="b">
            <a:normAutofit/>
          </a:bodyPr>
          <a:lstStyle/>
          <a:p>
            <a:pPr algn="ctr"/>
            <a:r>
              <a:rPr lang="en-US" sz="4400" b="1" dirty="0"/>
              <a:t>Problems With Lower Court Instructions</a:t>
            </a:r>
          </a:p>
        </p:txBody>
      </p:sp>
      <p:graphicFrame>
        <p:nvGraphicFramePr>
          <p:cNvPr id="5" name="Content Placeholder 2">
            <a:extLst>
              <a:ext uri="{FF2B5EF4-FFF2-40B4-BE49-F238E27FC236}">
                <a16:creationId xmlns:a16="http://schemas.microsoft.com/office/drawing/2014/main" id="{21380E56-C0A9-42E3-B541-467CBBC84615}"/>
              </a:ext>
            </a:extLst>
          </p:cNvPr>
          <p:cNvGraphicFramePr>
            <a:graphicFrameLocks noGrp="1"/>
          </p:cNvGraphicFramePr>
          <p:nvPr>
            <p:ph idx="1"/>
            <p:extLst>
              <p:ext uri="{D42A27DB-BD31-4B8C-83A1-F6EECF244321}">
                <p14:modId xmlns:p14="http://schemas.microsoft.com/office/powerpoint/2010/main" val="116285369"/>
              </p:ext>
            </p:extLst>
          </p:nvPr>
        </p:nvGraphicFramePr>
        <p:xfrm>
          <a:off x="5315415" y="1278673"/>
          <a:ext cx="6452838" cy="53377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858779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2E26FC-23D7-6347-9148-58B71FC97095}"/>
              </a:ext>
            </a:extLst>
          </p:cNvPr>
          <p:cNvSpPr>
            <a:spLocks noGrp="1"/>
          </p:cNvSpPr>
          <p:nvPr>
            <p:ph type="title"/>
          </p:nvPr>
        </p:nvSpPr>
        <p:spPr>
          <a:xfrm>
            <a:off x="1507067" y="871538"/>
            <a:ext cx="7766936" cy="4794616"/>
          </a:xfrm>
        </p:spPr>
        <p:txBody>
          <a:bodyPr vert="horz" lIns="91440" tIns="45720" rIns="91440" bIns="45720" rtlCol="0" anchor="ctr">
            <a:normAutofit/>
          </a:bodyPr>
          <a:lstStyle/>
          <a:p>
            <a:pPr algn="ctr"/>
            <a:r>
              <a:rPr lang="en-US" sz="8000" b="1" i="1" u="sng" dirty="0" err="1">
                <a:solidFill>
                  <a:srgbClr val="FFFFFF"/>
                </a:solidFill>
              </a:rPr>
              <a:t>Doull’s</a:t>
            </a:r>
            <a:r>
              <a:rPr lang="en-US" sz="8000" b="1" u="sng" dirty="0">
                <a:solidFill>
                  <a:srgbClr val="FFFFFF"/>
                </a:solidFill>
              </a:rPr>
              <a:t> Causation Instructions</a:t>
            </a:r>
            <a:r>
              <a:rPr lang="en-US" sz="8000" b="1" dirty="0">
                <a:solidFill>
                  <a:srgbClr val="FFFFFF"/>
                </a:solidFill>
              </a:rPr>
              <a:t>:</a:t>
            </a:r>
          </a:p>
        </p:txBody>
      </p:sp>
      <p:pic>
        <p:nvPicPr>
          <p:cNvPr id="3" name="Picture 2" descr="A picture containing graphical user interface&#10;&#10;Description automatically generated">
            <a:extLst>
              <a:ext uri="{FF2B5EF4-FFF2-40B4-BE49-F238E27FC236}">
                <a16:creationId xmlns:a16="http://schemas.microsoft.com/office/drawing/2014/main" id="{0491E73E-13A1-1446-B7AD-0D4574879E15}"/>
              </a:ext>
            </a:extLst>
          </p:cNvPr>
          <p:cNvPicPr>
            <a:picLocks noChangeAspect="1"/>
          </p:cNvPicPr>
          <p:nvPr/>
        </p:nvPicPr>
        <p:blipFill>
          <a:blip r:embed="rId2"/>
          <a:stretch>
            <a:fillRect/>
          </a:stretch>
        </p:blipFill>
        <p:spPr>
          <a:xfrm>
            <a:off x="0" y="846"/>
            <a:ext cx="12192000" cy="6815667"/>
          </a:xfrm>
          <a:prstGeom prst="rect">
            <a:avLst/>
          </a:prstGeom>
        </p:spPr>
      </p:pic>
    </p:spTree>
    <p:extLst>
      <p:ext uri="{BB962C8B-B14F-4D97-AF65-F5344CB8AC3E}">
        <p14:creationId xmlns:p14="http://schemas.microsoft.com/office/powerpoint/2010/main" val="3600954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2A4B36F-D9F7-CF47-A489-4843E8DF3825}"/>
              </a:ext>
            </a:extLst>
          </p:cNvPr>
          <p:cNvSpPr txBox="1">
            <a:spLocks/>
          </p:cNvSpPr>
          <p:nvPr/>
        </p:nvSpPr>
        <p:spPr>
          <a:xfrm>
            <a:off x="0" y="1"/>
            <a:ext cx="12192000" cy="1275346"/>
          </a:xfrm>
          <a:prstGeom prst="rect">
            <a:avLst/>
          </a:prstGeom>
          <a:solidFill>
            <a:srgbClr val="134077"/>
          </a:solidFill>
        </p:spPr>
        <p:txBody>
          <a:bodyPr vert="horz" lIns="91440" tIns="45720" rIns="91440" bIns="45720" rtlCol="0" anchor="ctr">
            <a:norm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90000"/>
              </a:lnSpc>
              <a:spcAft>
                <a:spcPts val="600"/>
              </a:spcAft>
            </a:pPr>
            <a:r>
              <a:rPr lang="en-US" sz="3200" b="1" dirty="0"/>
              <a:t>The Rise of the Substantial Contributing Factor Standard to Determine Factual Causation</a:t>
            </a:r>
          </a:p>
        </p:txBody>
      </p:sp>
      <p:sp>
        <p:nvSpPr>
          <p:cNvPr id="6" name="TextBox 5">
            <a:extLst>
              <a:ext uri="{FF2B5EF4-FFF2-40B4-BE49-F238E27FC236}">
                <a16:creationId xmlns:a16="http://schemas.microsoft.com/office/drawing/2014/main" id="{783C70E9-DDEE-E448-AD7C-3A12307A86EF}"/>
              </a:ext>
            </a:extLst>
          </p:cNvPr>
          <p:cNvSpPr txBox="1"/>
          <p:nvPr/>
        </p:nvSpPr>
        <p:spPr>
          <a:xfrm>
            <a:off x="192505" y="2073440"/>
            <a:ext cx="4576562" cy="4244045"/>
          </a:xfrm>
          <a:prstGeom prst="rect">
            <a:avLst/>
          </a:prstGeom>
        </p:spPr>
        <p:txBody>
          <a:bodyPr vert="horz" lIns="91440" tIns="45720" rIns="91440" bIns="45720" rtlCol="0">
            <a:normAutofit lnSpcReduction="10000"/>
          </a:bodyPr>
          <a:lstStyle/>
          <a:p>
            <a:pPr>
              <a:spcBef>
                <a:spcPts val="1000"/>
              </a:spcBef>
              <a:buClr>
                <a:schemeClr val="accent1"/>
              </a:buClr>
              <a:buSzPct val="80000"/>
              <a:buFont typeface="Wingdings 3" charset="2"/>
              <a:buChar char=""/>
            </a:pPr>
            <a:r>
              <a:rPr lang="en-US" sz="2400" dirty="0">
                <a:latin typeface="+mj-lt"/>
                <a:ea typeface="+mj-ea"/>
                <a:cs typeface="+mj-cs"/>
              </a:rPr>
              <a:t>Which of the fires will ultimately lead to a very bad day for the dog trying to enjoy his coffee? If the fires all started at the same time but in different areas of the room, is there a way to distinguish liability? </a:t>
            </a:r>
          </a:p>
          <a:p>
            <a:pPr>
              <a:spcBef>
                <a:spcPts val="1000"/>
              </a:spcBef>
              <a:buClr>
                <a:schemeClr val="accent1"/>
              </a:buClr>
              <a:buSzPct val="80000"/>
              <a:buFont typeface="Wingdings 3" charset="2"/>
              <a:buChar char=""/>
            </a:pPr>
            <a:endParaRPr lang="en-US" dirty="0">
              <a:latin typeface="+mj-lt"/>
              <a:ea typeface="+mj-ea"/>
              <a:cs typeface="+mj-cs"/>
            </a:endParaRPr>
          </a:p>
          <a:p>
            <a:pPr>
              <a:spcBef>
                <a:spcPts val="1000"/>
              </a:spcBef>
              <a:buClr>
                <a:schemeClr val="accent1"/>
              </a:buClr>
              <a:buSzPct val="80000"/>
              <a:buFont typeface="Wingdings 3" charset="2"/>
              <a:buChar char=""/>
            </a:pPr>
            <a:r>
              <a:rPr lang="en-US" dirty="0">
                <a:latin typeface="+mj-lt"/>
                <a:ea typeface="+mj-ea"/>
                <a:cs typeface="+mj-cs"/>
              </a:rPr>
              <a:t>See Anderson v. Minneapolis, St. Paul &amp; Sault Ste. Marie Ry. Co., 179 N.W. 45 (Minn. 1920).</a:t>
            </a:r>
          </a:p>
          <a:p>
            <a:pPr>
              <a:spcBef>
                <a:spcPts val="1000"/>
              </a:spcBef>
              <a:buClr>
                <a:schemeClr val="accent1"/>
              </a:buClr>
              <a:buSzPct val="80000"/>
              <a:buFont typeface="Wingdings 3" charset="2"/>
              <a:buChar char=""/>
            </a:pPr>
            <a:endParaRPr lang="en-US" dirty="0">
              <a:latin typeface="+mj-lt"/>
              <a:ea typeface="+mj-ea"/>
              <a:cs typeface="+mj-cs"/>
            </a:endParaRPr>
          </a:p>
        </p:txBody>
      </p:sp>
      <p:pic>
        <p:nvPicPr>
          <p:cNvPr id="5" name="Picture 4">
            <a:extLst>
              <a:ext uri="{FF2B5EF4-FFF2-40B4-BE49-F238E27FC236}">
                <a16:creationId xmlns:a16="http://schemas.microsoft.com/office/drawing/2014/main" id="{7C7AD5A2-A8C8-7441-AA12-EA8EFD3284E8}"/>
              </a:ext>
            </a:extLst>
          </p:cNvPr>
          <p:cNvPicPr>
            <a:picLocks noChangeAspect="1"/>
          </p:cNvPicPr>
          <p:nvPr/>
        </p:nvPicPr>
        <p:blipFill rotWithShape="1">
          <a:blip r:embed="rId3"/>
          <a:srcRect l="17773" r="2686" b="-1"/>
          <a:stretch/>
        </p:blipFill>
        <p:spPr>
          <a:xfrm>
            <a:off x="5050389" y="1447799"/>
            <a:ext cx="6493910" cy="4572001"/>
          </a:xfrm>
          <a:prstGeom prst="rect">
            <a:avLst/>
          </a:prstGeom>
          <a:effectLst>
            <a:outerShdw blurRad="50800" dist="38100" dir="5400000" algn="t" rotWithShape="0">
              <a:prstClr val="black">
                <a:alpha val="43000"/>
              </a:prstClr>
            </a:outerShdw>
          </a:effectLst>
        </p:spPr>
      </p:pic>
      <p:sp>
        <p:nvSpPr>
          <p:cNvPr id="12" name="Rectangle 11">
            <a:extLst>
              <a:ext uri="{FF2B5EF4-FFF2-40B4-BE49-F238E27FC236}">
                <a16:creationId xmlns:a16="http://schemas.microsoft.com/office/drawing/2014/main" id="{BB2A148B-35D1-9F4C-96EA-11CB3042D59F}"/>
              </a:ext>
            </a:extLst>
          </p:cNvPr>
          <p:cNvSpPr/>
          <p:nvPr/>
        </p:nvSpPr>
        <p:spPr>
          <a:xfrm>
            <a:off x="5244835" y="4486871"/>
            <a:ext cx="604653"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A</a:t>
            </a:r>
          </a:p>
        </p:txBody>
      </p:sp>
      <p:sp>
        <p:nvSpPr>
          <p:cNvPr id="13" name="Rectangle 12">
            <a:extLst>
              <a:ext uri="{FF2B5EF4-FFF2-40B4-BE49-F238E27FC236}">
                <a16:creationId xmlns:a16="http://schemas.microsoft.com/office/drawing/2014/main" id="{6C42712D-2A8F-A048-BF52-57927C70F330}"/>
              </a:ext>
            </a:extLst>
          </p:cNvPr>
          <p:cNvSpPr/>
          <p:nvPr/>
        </p:nvSpPr>
        <p:spPr>
          <a:xfrm>
            <a:off x="6096000" y="3272133"/>
            <a:ext cx="572593"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B</a:t>
            </a:r>
          </a:p>
        </p:txBody>
      </p:sp>
      <p:sp>
        <p:nvSpPr>
          <p:cNvPr id="14" name="Rectangle 13">
            <a:extLst>
              <a:ext uri="{FF2B5EF4-FFF2-40B4-BE49-F238E27FC236}">
                <a16:creationId xmlns:a16="http://schemas.microsoft.com/office/drawing/2014/main" id="{F5966CE4-C94B-7748-842F-2F326C6755B3}"/>
              </a:ext>
            </a:extLst>
          </p:cNvPr>
          <p:cNvSpPr/>
          <p:nvPr/>
        </p:nvSpPr>
        <p:spPr>
          <a:xfrm>
            <a:off x="9665613" y="3272133"/>
            <a:ext cx="551753"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a:t>
            </a:r>
          </a:p>
        </p:txBody>
      </p:sp>
      <p:sp>
        <p:nvSpPr>
          <p:cNvPr id="15" name="Rectangle 14">
            <a:extLst>
              <a:ext uri="{FF2B5EF4-FFF2-40B4-BE49-F238E27FC236}">
                <a16:creationId xmlns:a16="http://schemas.microsoft.com/office/drawing/2014/main" id="{48A08D2E-4376-FC4B-9852-DB5889DC55DB}"/>
              </a:ext>
            </a:extLst>
          </p:cNvPr>
          <p:cNvSpPr/>
          <p:nvPr/>
        </p:nvSpPr>
        <p:spPr>
          <a:xfrm flipH="1">
            <a:off x="10217365" y="5005136"/>
            <a:ext cx="1326933" cy="923330"/>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D</a:t>
            </a:r>
          </a:p>
        </p:txBody>
      </p:sp>
    </p:spTree>
    <p:extLst>
      <p:ext uri="{BB962C8B-B14F-4D97-AF65-F5344CB8AC3E}">
        <p14:creationId xmlns:p14="http://schemas.microsoft.com/office/powerpoint/2010/main" val="33827349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39BC3-CC45-0641-9E35-C9E7E6008553}"/>
              </a:ext>
            </a:extLst>
          </p:cNvPr>
          <p:cNvSpPr>
            <a:spLocks noGrp="1"/>
          </p:cNvSpPr>
          <p:nvPr>
            <p:ph type="title"/>
          </p:nvPr>
        </p:nvSpPr>
        <p:spPr>
          <a:xfrm>
            <a:off x="778329" y="445596"/>
            <a:ext cx="3262992" cy="2157412"/>
          </a:xfrm>
        </p:spPr>
        <p:txBody>
          <a:bodyPr anchor="ctr">
            <a:normAutofit/>
          </a:bodyPr>
          <a:lstStyle/>
          <a:p>
            <a:r>
              <a:rPr lang="en-US" sz="6000" b="1" i="1" u="sng" dirty="0" err="1"/>
              <a:t>Doull</a:t>
            </a:r>
            <a:r>
              <a:rPr lang="en-US" sz="6000" b="1" i="1" dirty="0"/>
              <a:t>:</a:t>
            </a:r>
            <a:br>
              <a:rPr lang="en-US" sz="6000" b="1" i="1" u="sng" dirty="0"/>
            </a:br>
            <a:endParaRPr lang="en-US" sz="6000" b="1" u="sng" dirty="0"/>
          </a:p>
        </p:txBody>
      </p:sp>
      <p:graphicFrame>
        <p:nvGraphicFramePr>
          <p:cNvPr id="36" name="Content Placeholder 2">
            <a:extLst>
              <a:ext uri="{FF2B5EF4-FFF2-40B4-BE49-F238E27FC236}">
                <a16:creationId xmlns:a16="http://schemas.microsoft.com/office/drawing/2014/main" id="{5A500BE6-40DB-4B77-AA45-E39B0EB29BA7}"/>
              </a:ext>
            </a:extLst>
          </p:cNvPr>
          <p:cNvGraphicFramePr>
            <a:graphicFrameLocks noGrp="1"/>
          </p:cNvGraphicFramePr>
          <p:nvPr>
            <p:ph idx="1"/>
            <p:extLst>
              <p:ext uri="{D42A27DB-BD31-4B8C-83A1-F6EECF244321}">
                <p14:modId xmlns:p14="http://schemas.microsoft.com/office/powerpoint/2010/main" val="3396449349"/>
              </p:ext>
            </p:extLst>
          </p:nvPr>
        </p:nvGraphicFramePr>
        <p:xfrm>
          <a:off x="1010645" y="2294165"/>
          <a:ext cx="10170710" cy="44737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64346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2">
            <a:extLst>
              <a:ext uri="{FF2B5EF4-FFF2-40B4-BE49-F238E27FC236}">
                <a16:creationId xmlns:a16="http://schemas.microsoft.com/office/drawing/2014/main" id="{6F972B00-C19A-49D4-A3D9-CBC6A661DBA0}"/>
              </a:ext>
            </a:extLst>
          </p:cNvPr>
          <p:cNvGraphicFramePr>
            <a:graphicFrameLocks noGrp="1"/>
          </p:cNvGraphicFramePr>
          <p:nvPr>
            <p:ph idx="1"/>
            <p:extLst>
              <p:ext uri="{D42A27DB-BD31-4B8C-83A1-F6EECF244321}">
                <p14:modId xmlns:p14="http://schemas.microsoft.com/office/powerpoint/2010/main" val="1321465348"/>
              </p:ext>
            </p:extLst>
          </p:nvPr>
        </p:nvGraphicFramePr>
        <p:xfrm>
          <a:off x="1178815" y="2421846"/>
          <a:ext cx="9834370" cy="38807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1">
            <a:extLst>
              <a:ext uri="{FF2B5EF4-FFF2-40B4-BE49-F238E27FC236}">
                <a16:creationId xmlns:a16="http://schemas.microsoft.com/office/drawing/2014/main" id="{D882CD17-13A4-B24E-ABB9-39CB220E50E0}"/>
              </a:ext>
            </a:extLst>
          </p:cNvPr>
          <p:cNvSpPr txBox="1">
            <a:spLocks/>
          </p:cNvSpPr>
          <p:nvPr/>
        </p:nvSpPr>
        <p:spPr bwMode="gray">
          <a:xfrm>
            <a:off x="778329" y="445596"/>
            <a:ext cx="3262992" cy="215741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000" b="1" i="1" u="sng"/>
              <a:t>Doull</a:t>
            </a:r>
            <a:r>
              <a:rPr lang="en-US" sz="6000" b="1" i="1"/>
              <a:t>:</a:t>
            </a:r>
            <a:br>
              <a:rPr lang="en-US" sz="6000" b="1" i="1" u="sng"/>
            </a:br>
            <a:endParaRPr lang="en-US" sz="6000" b="1" u="sng" dirty="0"/>
          </a:p>
        </p:txBody>
      </p:sp>
    </p:spTree>
    <p:extLst>
      <p:ext uri="{BB962C8B-B14F-4D97-AF65-F5344CB8AC3E}">
        <p14:creationId xmlns:p14="http://schemas.microsoft.com/office/powerpoint/2010/main" val="38721657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6793A21D-6E68-F845-B909-01DB0993A8AA}"/>
              </a:ext>
            </a:extLst>
          </p:cNvPr>
          <p:cNvSpPr>
            <a:spLocks noGrp="1"/>
          </p:cNvSpPr>
          <p:nvPr>
            <p:ph type="title" idx="4294967295"/>
          </p:nvPr>
        </p:nvSpPr>
        <p:spPr>
          <a:xfrm>
            <a:off x="388143" y="-186690"/>
            <a:ext cx="11415713" cy="1974850"/>
          </a:xfrm>
        </p:spPr>
        <p:txBody>
          <a:bodyPr>
            <a:normAutofit/>
          </a:bodyPr>
          <a:lstStyle/>
          <a:p>
            <a:pPr algn="ctr"/>
            <a:r>
              <a:rPr lang="en-US" sz="4800" b="1" i="1" u="sng" dirty="0" err="1">
                <a:solidFill>
                  <a:srgbClr val="154A7E"/>
                </a:solidFill>
              </a:rPr>
              <a:t>Doull</a:t>
            </a:r>
            <a:r>
              <a:rPr lang="en-US" sz="4800" b="1" i="1" dirty="0">
                <a:solidFill>
                  <a:srgbClr val="154A7E"/>
                </a:solidFill>
              </a:rPr>
              <a:t>:</a:t>
            </a:r>
            <a:br>
              <a:rPr lang="en-US" sz="4800" b="1" i="1" dirty="0">
                <a:solidFill>
                  <a:srgbClr val="154A7E"/>
                </a:solidFill>
              </a:rPr>
            </a:br>
            <a:r>
              <a:rPr lang="en-US" sz="4800" b="1" dirty="0">
                <a:solidFill>
                  <a:srgbClr val="154A7E"/>
                </a:solidFill>
              </a:rPr>
              <a:t>Multiple Sufficient Causes</a:t>
            </a:r>
          </a:p>
        </p:txBody>
      </p:sp>
      <p:graphicFrame>
        <p:nvGraphicFramePr>
          <p:cNvPr id="29" name="Content Placeholder 24">
            <a:extLst>
              <a:ext uri="{FF2B5EF4-FFF2-40B4-BE49-F238E27FC236}">
                <a16:creationId xmlns:a16="http://schemas.microsoft.com/office/drawing/2014/main" id="{5C22E250-4D15-4597-83D3-B69B172E0582}"/>
              </a:ext>
            </a:extLst>
          </p:cNvPr>
          <p:cNvGraphicFramePr>
            <a:graphicFrameLocks noGrp="1"/>
          </p:cNvGraphicFramePr>
          <p:nvPr>
            <p:ph idx="4294967295"/>
            <p:extLst>
              <p:ext uri="{D42A27DB-BD31-4B8C-83A1-F6EECF244321}">
                <p14:modId xmlns:p14="http://schemas.microsoft.com/office/powerpoint/2010/main" val="2581514357"/>
              </p:ext>
            </p:extLst>
          </p:nvPr>
        </p:nvGraphicFramePr>
        <p:xfrm>
          <a:off x="388143" y="1692049"/>
          <a:ext cx="11415713" cy="4972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287037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2E26FC-23D7-6347-9148-58B71FC97095}"/>
              </a:ext>
            </a:extLst>
          </p:cNvPr>
          <p:cNvSpPr>
            <a:spLocks noGrp="1"/>
          </p:cNvSpPr>
          <p:nvPr>
            <p:ph type="title"/>
          </p:nvPr>
        </p:nvSpPr>
        <p:spPr>
          <a:xfrm>
            <a:off x="1507067" y="871538"/>
            <a:ext cx="7766936" cy="4794616"/>
          </a:xfrm>
        </p:spPr>
        <p:txBody>
          <a:bodyPr vert="horz" lIns="91440" tIns="45720" rIns="91440" bIns="45720" rtlCol="0" anchor="ctr">
            <a:normAutofit/>
          </a:bodyPr>
          <a:lstStyle/>
          <a:p>
            <a:pPr algn="ctr"/>
            <a:r>
              <a:rPr lang="en-US" sz="8000" b="1" u="sng" dirty="0">
                <a:solidFill>
                  <a:srgbClr val="FFFFFF"/>
                </a:solidFill>
              </a:rPr>
              <a:t>MCLE Causation Instructions</a:t>
            </a:r>
            <a:r>
              <a:rPr lang="en-US" sz="8000" b="1" dirty="0">
                <a:solidFill>
                  <a:srgbClr val="FFFFFF"/>
                </a:solidFill>
              </a:rPr>
              <a:t>:</a:t>
            </a:r>
          </a:p>
        </p:txBody>
      </p:sp>
      <p:pic>
        <p:nvPicPr>
          <p:cNvPr id="3" name="Picture 2" descr="Graphical user interface&#10;&#10;Description automatically generated with medium confidence">
            <a:extLst>
              <a:ext uri="{FF2B5EF4-FFF2-40B4-BE49-F238E27FC236}">
                <a16:creationId xmlns:a16="http://schemas.microsoft.com/office/drawing/2014/main" id="{C4C5C284-C126-0742-8B14-44ABBC734C44}"/>
              </a:ext>
            </a:extLst>
          </p:cNvPr>
          <p:cNvPicPr>
            <a:picLocks noChangeAspect="1"/>
          </p:cNvPicPr>
          <p:nvPr/>
        </p:nvPicPr>
        <p:blipFill>
          <a:blip r:embed="rId2"/>
          <a:stretch>
            <a:fillRect/>
          </a:stretch>
        </p:blipFill>
        <p:spPr>
          <a:xfrm>
            <a:off x="11589" y="0"/>
            <a:ext cx="12168821" cy="6858000"/>
          </a:xfrm>
          <a:prstGeom prst="rect">
            <a:avLst/>
          </a:prstGeom>
        </p:spPr>
      </p:pic>
    </p:spTree>
    <p:extLst>
      <p:ext uri="{BB962C8B-B14F-4D97-AF65-F5344CB8AC3E}">
        <p14:creationId xmlns:p14="http://schemas.microsoft.com/office/powerpoint/2010/main" val="8668786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D7A4F-710D-A345-BDA8-DC08C396BAB7}"/>
              </a:ext>
            </a:extLst>
          </p:cNvPr>
          <p:cNvSpPr>
            <a:spLocks noGrp="1"/>
          </p:cNvSpPr>
          <p:nvPr>
            <p:ph type="title"/>
          </p:nvPr>
        </p:nvSpPr>
        <p:spPr>
          <a:xfrm>
            <a:off x="7829658" y="1253067"/>
            <a:ext cx="3371742" cy="4351866"/>
          </a:xfrm>
        </p:spPr>
        <p:txBody>
          <a:bodyPr anchor="ctr">
            <a:normAutofit/>
          </a:bodyPr>
          <a:lstStyle/>
          <a:p>
            <a:r>
              <a:rPr lang="en-US" sz="4000" b="1" u="sng" dirty="0">
                <a:solidFill>
                  <a:schemeClr val="bg1"/>
                </a:solidFill>
              </a:rPr>
              <a:t>MCLE Instructions</a:t>
            </a:r>
            <a:endParaRPr lang="en-US" sz="4000" b="1" i="1" u="sng" dirty="0">
              <a:solidFill>
                <a:schemeClr val="bg1"/>
              </a:solidFill>
            </a:endParaRPr>
          </a:p>
        </p:txBody>
      </p:sp>
      <p:sp>
        <p:nvSpPr>
          <p:cNvPr id="37" name="Content Placeholder 2">
            <a:extLst>
              <a:ext uri="{FF2B5EF4-FFF2-40B4-BE49-F238E27FC236}">
                <a16:creationId xmlns:a16="http://schemas.microsoft.com/office/drawing/2014/main" id="{FC41ECB6-0F54-AD4C-A3DE-91C4888419F5}"/>
              </a:ext>
            </a:extLst>
          </p:cNvPr>
          <p:cNvSpPr>
            <a:spLocks noGrp="1"/>
          </p:cNvSpPr>
          <p:nvPr>
            <p:ph idx="1"/>
          </p:nvPr>
        </p:nvSpPr>
        <p:spPr>
          <a:xfrm>
            <a:off x="677334" y="1253067"/>
            <a:ext cx="6155266" cy="4351866"/>
          </a:xfrm>
        </p:spPr>
        <p:txBody>
          <a:bodyPr anchor="ctr">
            <a:normAutofit/>
          </a:bodyPr>
          <a:lstStyle/>
          <a:p>
            <a:r>
              <a:rPr lang="en-US" sz="2400" dirty="0"/>
              <a:t>Prepared on behalf of Massachusetts Continuing Legal Education, Inc.</a:t>
            </a:r>
          </a:p>
          <a:p>
            <a:r>
              <a:rPr lang="en-US" sz="2400" dirty="0"/>
              <a:t>3</a:t>
            </a:r>
            <a:r>
              <a:rPr lang="en-US" sz="2400" baseline="30000" dirty="0"/>
              <a:t>rd</a:t>
            </a:r>
            <a:r>
              <a:rPr lang="en-US" sz="2400" dirty="0"/>
              <a:t> Edition 2014 with 2016 and 2018 Supplements</a:t>
            </a:r>
          </a:p>
          <a:p>
            <a:r>
              <a:rPr lang="en-US" sz="2400" dirty="0"/>
              <a:t>Instructions cover various practice areas</a:t>
            </a:r>
          </a:p>
          <a:p>
            <a:r>
              <a:rPr lang="en-US" sz="2400" dirty="0"/>
              <a:t>Massachusetts has not officially adopted any civil jury instructions</a:t>
            </a:r>
          </a:p>
          <a:p>
            <a:r>
              <a:rPr lang="en-US" sz="2400" dirty="0"/>
              <a:t>Appropriately separates factual and legal cause</a:t>
            </a:r>
          </a:p>
        </p:txBody>
      </p:sp>
      <p:pic>
        <p:nvPicPr>
          <p:cNvPr id="4" name="Picture 3" descr="Graphical user interface, application&#10;&#10;Description automatically generated">
            <a:extLst>
              <a:ext uri="{FF2B5EF4-FFF2-40B4-BE49-F238E27FC236}">
                <a16:creationId xmlns:a16="http://schemas.microsoft.com/office/drawing/2014/main" id="{99645A07-437A-1E4A-BF2D-876E23217D9F}"/>
              </a:ext>
            </a:extLst>
          </p:cNvPr>
          <p:cNvPicPr>
            <a:picLocks noChangeAspect="1"/>
          </p:cNvPicPr>
          <p:nvPr/>
        </p:nvPicPr>
        <p:blipFill>
          <a:blip r:embed="rId3"/>
          <a:stretch>
            <a:fillRect/>
          </a:stretch>
        </p:blipFill>
        <p:spPr>
          <a:xfrm>
            <a:off x="0" y="3191"/>
            <a:ext cx="12192000" cy="6851618"/>
          </a:xfrm>
          <a:prstGeom prst="rect">
            <a:avLst/>
          </a:prstGeom>
        </p:spPr>
      </p:pic>
    </p:spTree>
    <p:extLst>
      <p:ext uri="{BB962C8B-B14F-4D97-AF65-F5344CB8AC3E}">
        <p14:creationId xmlns:p14="http://schemas.microsoft.com/office/powerpoint/2010/main" val="38197193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38E99-7654-5540-9F75-7EE225639FE7}"/>
              </a:ext>
            </a:extLst>
          </p:cNvPr>
          <p:cNvSpPr>
            <a:spLocks noGrp="1"/>
          </p:cNvSpPr>
          <p:nvPr>
            <p:ph type="title"/>
          </p:nvPr>
        </p:nvSpPr>
        <p:spPr>
          <a:xfrm>
            <a:off x="943939" y="1137138"/>
            <a:ext cx="3573163" cy="3477322"/>
          </a:xfrm>
        </p:spPr>
        <p:txBody>
          <a:bodyPr anchor="b">
            <a:normAutofit fontScale="90000"/>
          </a:bodyPr>
          <a:lstStyle/>
          <a:p>
            <a:r>
              <a:rPr lang="en-US" sz="4800" b="1" dirty="0"/>
              <a:t>MCLE - Medical Malpractice Instructions</a:t>
            </a:r>
          </a:p>
        </p:txBody>
      </p:sp>
      <p:sp>
        <p:nvSpPr>
          <p:cNvPr id="3" name="Content Placeholder 2">
            <a:extLst>
              <a:ext uri="{FF2B5EF4-FFF2-40B4-BE49-F238E27FC236}">
                <a16:creationId xmlns:a16="http://schemas.microsoft.com/office/drawing/2014/main" id="{A05599EA-C21F-A64F-949D-492D2F50A031}"/>
              </a:ext>
            </a:extLst>
          </p:cNvPr>
          <p:cNvSpPr>
            <a:spLocks noGrp="1"/>
          </p:cNvSpPr>
          <p:nvPr>
            <p:ph idx="1"/>
          </p:nvPr>
        </p:nvSpPr>
        <p:spPr>
          <a:xfrm>
            <a:off x="5079867" y="1137138"/>
            <a:ext cx="7018348" cy="5087816"/>
          </a:xfrm>
        </p:spPr>
        <p:txBody>
          <a:bodyPr anchor="ctr">
            <a:normAutofit/>
          </a:bodyPr>
          <a:lstStyle/>
          <a:p>
            <a:pPr marL="0" indent="0">
              <a:lnSpc>
                <a:spcPct val="90000"/>
              </a:lnSpc>
              <a:buNone/>
            </a:pPr>
            <a:r>
              <a:rPr lang="en-US" b="1" u="sng" dirty="0"/>
              <a:t>§4.3.4 Causation</a:t>
            </a:r>
          </a:p>
          <a:p>
            <a:pPr marL="0" indent="0">
              <a:lnSpc>
                <a:spcPct val="90000"/>
              </a:lnSpc>
              <a:buNone/>
            </a:pPr>
            <a:endParaRPr lang="en-US" b="1" u="sng" dirty="0"/>
          </a:p>
          <a:p>
            <a:pPr marL="0" indent="0">
              <a:lnSpc>
                <a:spcPct val="90000"/>
              </a:lnSpc>
              <a:buNone/>
            </a:pPr>
            <a:r>
              <a:rPr lang="en-US" dirty="0"/>
              <a:t>If you decide that the defendant was negligent, you must then consider whether the defendant’s negligent conduct [caused/enhanced] the plaintiff’s injuries. Even if you find that the defendant was negligent, the defendant is not liable to the plaintiff unless [his/her] negligence caused the plaintiff’s harm. To meet [his/her] burden, the plaintiff need only show that there was greater likelihood or probability that the harm complained of was due to causes for which the defendant was responsible rather than from any other cause. Causation, like negligence, must be proved by expert medical testimony. </a:t>
            </a:r>
          </a:p>
        </p:txBody>
      </p:sp>
    </p:spTree>
    <p:extLst>
      <p:ext uri="{BB962C8B-B14F-4D97-AF65-F5344CB8AC3E}">
        <p14:creationId xmlns:p14="http://schemas.microsoft.com/office/powerpoint/2010/main" val="26136020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38E99-7654-5540-9F75-7EE225639FE7}"/>
              </a:ext>
            </a:extLst>
          </p:cNvPr>
          <p:cNvSpPr>
            <a:spLocks noGrp="1"/>
          </p:cNvSpPr>
          <p:nvPr>
            <p:ph type="title"/>
          </p:nvPr>
        </p:nvSpPr>
        <p:spPr>
          <a:xfrm>
            <a:off x="943939" y="1137138"/>
            <a:ext cx="3573163" cy="3477322"/>
          </a:xfrm>
        </p:spPr>
        <p:txBody>
          <a:bodyPr anchor="b">
            <a:normAutofit fontScale="90000"/>
          </a:bodyPr>
          <a:lstStyle/>
          <a:p>
            <a:r>
              <a:rPr lang="en-US" sz="4800" b="1" dirty="0"/>
              <a:t>MCLE - Medical Malpractice Instructions</a:t>
            </a:r>
          </a:p>
        </p:txBody>
      </p:sp>
      <p:sp>
        <p:nvSpPr>
          <p:cNvPr id="7" name="Content Placeholder 2">
            <a:extLst>
              <a:ext uri="{FF2B5EF4-FFF2-40B4-BE49-F238E27FC236}">
                <a16:creationId xmlns:a16="http://schemas.microsoft.com/office/drawing/2014/main" id="{06D74A61-425F-6D4D-B1B7-8C57B17F7E83}"/>
              </a:ext>
            </a:extLst>
          </p:cNvPr>
          <p:cNvSpPr txBox="1">
            <a:spLocks/>
          </p:cNvSpPr>
          <p:nvPr/>
        </p:nvSpPr>
        <p:spPr>
          <a:xfrm>
            <a:off x="5392156" y="485775"/>
            <a:ext cx="6341016" cy="5886450"/>
          </a:xfrm>
          <a:prstGeom prst="rect">
            <a:avLst/>
          </a:prstGeom>
        </p:spPr>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r>
              <a:rPr lang="en-US" sz="2800" b="1" u="sng" dirty="0"/>
              <a:t>§4.3.4 (a) But-For Causation</a:t>
            </a:r>
          </a:p>
          <a:p>
            <a:pPr marL="0" indent="0">
              <a:buFont typeface="Wingdings 3" charset="2"/>
              <a:buNone/>
            </a:pPr>
            <a:endParaRPr lang="en-US" sz="2800" b="1" u="sng" dirty="0"/>
          </a:p>
          <a:p>
            <a:pPr marL="0" indent="0">
              <a:buFont typeface="Wingdings 3" charset="2"/>
              <a:buNone/>
            </a:pPr>
            <a:r>
              <a:rPr lang="en-US" sz="2800" dirty="0"/>
              <a:t>The defendant’s conduct was a cause of the plaintiff’s harm if the harm would not have occurred without the defendant’s negligence. In other words, if the harm would have happened anyway, the defendant is not liable.</a:t>
            </a:r>
          </a:p>
        </p:txBody>
      </p:sp>
    </p:spTree>
    <p:extLst>
      <p:ext uri="{BB962C8B-B14F-4D97-AF65-F5344CB8AC3E}">
        <p14:creationId xmlns:p14="http://schemas.microsoft.com/office/powerpoint/2010/main" val="8638307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2D7A1-FC81-984E-876E-6CAA03F822BC}"/>
              </a:ext>
            </a:extLst>
          </p:cNvPr>
          <p:cNvSpPr>
            <a:spLocks noGrp="1"/>
          </p:cNvSpPr>
          <p:nvPr>
            <p:ph type="title"/>
          </p:nvPr>
        </p:nvSpPr>
        <p:spPr>
          <a:xfrm>
            <a:off x="1398092" y="996462"/>
            <a:ext cx="9395816" cy="842432"/>
          </a:xfrm>
        </p:spPr>
        <p:txBody>
          <a:bodyPr/>
          <a:lstStyle/>
          <a:p>
            <a:pPr algn="ctr"/>
            <a:r>
              <a:rPr lang="en-US" sz="4400" b="1" dirty="0"/>
              <a:t>Counterfactual But-For Causation</a:t>
            </a:r>
          </a:p>
        </p:txBody>
      </p:sp>
      <p:graphicFrame>
        <p:nvGraphicFramePr>
          <p:cNvPr id="7" name="Content Placeholder 2">
            <a:extLst>
              <a:ext uri="{FF2B5EF4-FFF2-40B4-BE49-F238E27FC236}">
                <a16:creationId xmlns:a16="http://schemas.microsoft.com/office/drawing/2014/main" id="{9F811F9B-C4DC-4381-9CC4-EA7BD27730E8}"/>
              </a:ext>
            </a:extLst>
          </p:cNvPr>
          <p:cNvGraphicFramePr>
            <a:graphicFrameLocks noGrp="1"/>
          </p:cNvGraphicFramePr>
          <p:nvPr>
            <p:ph idx="1"/>
            <p:extLst>
              <p:ext uri="{D42A27DB-BD31-4B8C-83A1-F6EECF244321}">
                <p14:modId xmlns:p14="http://schemas.microsoft.com/office/powerpoint/2010/main" val="2426401943"/>
              </p:ext>
            </p:extLst>
          </p:nvPr>
        </p:nvGraphicFramePr>
        <p:xfrm>
          <a:off x="1715293" y="2398345"/>
          <a:ext cx="8761413" cy="3416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22456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38E99-7654-5540-9F75-7EE225639FE7}"/>
              </a:ext>
            </a:extLst>
          </p:cNvPr>
          <p:cNvSpPr>
            <a:spLocks noGrp="1"/>
          </p:cNvSpPr>
          <p:nvPr>
            <p:ph type="title"/>
          </p:nvPr>
        </p:nvSpPr>
        <p:spPr>
          <a:xfrm>
            <a:off x="943939" y="1137138"/>
            <a:ext cx="3573163" cy="3477322"/>
          </a:xfrm>
        </p:spPr>
        <p:txBody>
          <a:bodyPr anchor="b">
            <a:normAutofit fontScale="90000"/>
          </a:bodyPr>
          <a:lstStyle/>
          <a:p>
            <a:r>
              <a:rPr lang="en-US" sz="4800" b="1" dirty="0"/>
              <a:t>MCLE - Medical Malpractice Instructions</a:t>
            </a:r>
          </a:p>
        </p:txBody>
      </p:sp>
      <p:sp>
        <p:nvSpPr>
          <p:cNvPr id="4" name="Content Placeholder 2">
            <a:extLst>
              <a:ext uri="{FF2B5EF4-FFF2-40B4-BE49-F238E27FC236}">
                <a16:creationId xmlns:a16="http://schemas.microsoft.com/office/drawing/2014/main" id="{FE1F8A71-25CE-BE4D-A4CC-3FECF8D8EECD}"/>
              </a:ext>
            </a:extLst>
          </p:cNvPr>
          <p:cNvSpPr>
            <a:spLocks noGrp="1"/>
          </p:cNvSpPr>
          <p:nvPr>
            <p:ph idx="1"/>
          </p:nvPr>
        </p:nvSpPr>
        <p:spPr>
          <a:xfrm>
            <a:off x="4923692" y="1266092"/>
            <a:ext cx="7268308" cy="5297101"/>
          </a:xfrm>
        </p:spPr>
        <p:txBody>
          <a:bodyPr>
            <a:noAutofit/>
          </a:bodyPr>
          <a:lstStyle/>
          <a:p>
            <a:pPr marL="0" indent="0">
              <a:buNone/>
            </a:pPr>
            <a:r>
              <a:rPr lang="en-US" sz="2400" b="1" u="sng" dirty="0"/>
              <a:t>§4.3.4 (b) Multiple Sufficient Causes or Tortfeasors: Substantial Factor Test</a:t>
            </a:r>
          </a:p>
          <a:p>
            <a:pPr marL="0" indent="0">
              <a:buNone/>
            </a:pPr>
            <a:endParaRPr lang="en-US" sz="1000" b="1" u="sng" dirty="0"/>
          </a:p>
          <a:p>
            <a:pPr marL="0" indent="0">
              <a:buNone/>
            </a:pPr>
            <a:r>
              <a:rPr lang="en-US" sz="2400" dirty="0"/>
              <a:t>There may be more than one cause present to produce an injury, and more than one person legally responsible for an injury. The plaintiff does not have to prove that the defendant’s negligence was the only or even the predominant cause of the injury. If two or more causes operating together contributed to the plaintiff’s injury, so that,  in effect, the damages suffered were inseparable, then it is enough for the plaintiff to prove that the defendant’s negligence was a substantial contributing factor in causing the injury.</a:t>
            </a:r>
          </a:p>
        </p:txBody>
      </p:sp>
    </p:spTree>
    <p:extLst>
      <p:ext uri="{BB962C8B-B14F-4D97-AF65-F5344CB8AC3E}">
        <p14:creationId xmlns:p14="http://schemas.microsoft.com/office/powerpoint/2010/main" val="15633610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38E99-7654-5540-9F75-7EE225639FE7}"/>
              </a:ext>
            </a:extLst>
          </p:cNvPr>
          <p:cNvSpPr>
            <a:spLocks noGrp="1"/>
          </p:cNvSpPr>
          <p:nvPr>
            <p:ph type="title"/>
          </p:nvPr>
        </p:nvSpPr>
        <p:spPr>
          <a:xfrm>
            <a:off x="1154954" y="1063416"/>
            <a:ext cx="9149631" cy="1723746"/>
          </a:xfrm>
        </p:spPr>
        <p:txBody>
          <a:bodyPr anchor="ctr">
            <a:normAutofit/>
          </a:bodyPr>
          <a:lstStyle/>
          <a:p>
            <a:pPr algn="ctr"/>
            <a:r>
              <a:rPr lang="en-US" sz="4400" b="1" dirty="0"/>
              <a:t>MCLE - Medical Malpractice Instructions</a:t>
            </a:r>
          </a:p>
        </p:txBody>
      </p:sp>
      <p:sp>
        <p:nvSpPr>
          <p:cNvPr id="3" name="Content Placeholder 2">
            <a:extLst>
              <a:ext uri="{FF2B5EF4-FFF2-40B4-BE49-F238E27FC236}">
                <a16:creationId xmlns:a16="http://schemas.microsoft.com/office/drawing/2014/main" id="{A05599EA-C21F-A64F-949D-492D2F50A031}"/>
              </a:ext>
            </a:extLst>
          </p:cNvPr>
          <p:cNvSpPr>
            <a:spLocks noGrp="1"/>
          </p:cNvSpPr>
          <p:nvPr>
            <p:ph type="body" sz="half" idx="2"/>
          </p:nvPr>
        </p:nvSpPr>
        <p:spPr>
          <a:xfrm>
            <a:off x="640373" y="3006970"/>
            <a:ext cx="10911253" cy="3912577"/>
          </a:xfrm>
        </p:spPr>
        <p:txBody>
          <a:bodyPr anchor="ctr">
            <a:normAutofit/>
          </a:bodyPr>
          <a:lstStyle/>
          <a:p>
            <a:pPr marL="0" indent="0">
              <a:lnSpc>
                <a:spcPct val="90000"/>
              </a:lnSpc>
              <a:buNone/>
            </a:pPr>
            <a:r>
              <a:rPr lang="en-US" sz="2000" b="1" u="sng" dirty="0"/>
              <a:t>§ 4.3.4 (b) Substantial Factor Test Continued</a:t>
            </a:r>
          </a:p>
          <a:p>
            <a:pPr marL="0" indent="0">
              <a:lnSpc>
                <a:spcPct val="90000"/>
              </a:lnSpc>
              <a:buNone/>
            </a:pPr>
            <a:endParaRPr lang="en-US" sz="2000" b="1" u="sng" dirty="0"/>
          </a:p>
          <a:p>
            <a:pPr marL="0" indent="0">
              <a:lnSpc>
                <a:spcPct val="90000"/>
              </a:lnSpc>
              <a:buNone/>
            </a:pPr>
            <a:r>
              <a:rPr lang="en-US" sz="2000" dirty="0"/>
              <a:t>By “substantial” I mean that the defendant’s contribution to the harmful result, i.e. the defendant’s negligence, was not an insignificant factor. The defendant’s negligence must contribute along with other factors to the result; it must be a material and important ingredient in causing the harm. If the defendant’s negligence was a substantial factor, then is is considered a cause of the plaintiff’s injury, and the plaintiff is entitled to recover. If it was not a substantial factor, if the negligence was only slight or tangential to causing the harm, then even though you may have found the defendant [it/he/she] cannot be held liable to pay damages to the plaintiff on his claim.</a:t>
            </a:r>
          </a:p>
        </p:txBody>
      </p:sp>
    </p:spTree>
    <p:extLst>
      <p:ext uri="{BB962C8B-B14F-4D97-AF65-F5344CB8AC3E}">
        <p14:creationId xmlns:p14="http://schemas.microsoft.com/office/powerpoint/2010/main" val="1975789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D9B8FD4-CDEB-4EB4-B4DE-C89E11938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2" name="Freeform 36">
            <a:extLst>
              <a:ext uri="{FF2B5EF4-FFF2-40B4-BE49-F238E27FC236}">
                <a16:creationId xmlns:a16="http://schemas.microsoft.com/office/drawing/2014/main" id="{5A2E3D1D-9E9F-4739-BA14-D4D7FA9FB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4" name="Freeform: Shape 13">
            <a:extLst>
              <a:ext uri="{FF2B5EF4-FFF2-40B4-BE49-F238E27FC236}">
                <a16:creationId xmlns:a16="http://schemas.microsoft.com/office/drawing/2014/main" id="{1FFB365B-E9DC-4859-B8AB-CB83EEBE4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ADAB9C8-EB37-4914-A699-C716FC8FE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Title 1">
            <a:extLst>
              <a:ext uri="{FF2B5EF4-FFF2-40B4-BE49-F238E27FC236}">
                <a16:creationId xmlns:a16="http://schemas.microsoft.com/office/drawing/2014/main" id="{E949D15F-350E-D444-ABE1-4C13154B95C5}"/>
              </a:ext>
            </a:extLst>
          </p:cNvPr>
          <p:cNvSpPr txBox="1">
            <a:spLocks/>
          </p:cNvSpPr>
          <p:nvPr/>
        </p:nvSpPr>
        <p:spPr>
          <a:xfrm>
            <a:off x="653143" y="1645920"/>
            <a:ext cx="3522879" cy="4470821"/>
          </a:xfrm>
          <a:prstGeom prst="rect">
            <a:avLst/>
          </a:prstGeom>
        </p:spPr>
        <p:txBody>
          <a:bodyPr vert="horz" lIns="91440" tIns="45720" rIns="91440" bIns="45720" rtlCol="0" anchor="t">
            <a:normAutofit lnSpcReduction="10000"/>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lnSpc>
                <a:spcPct val="90000"/>
              </a:lnSpc>
              <a:spcAft>
                <a:spcPts val="600"/>
              </a:spcAft>
            </a:pPr>
            <a:r>
              <a:rPr lang="en-US" sz="3900" dirty="0">
                <a:solidFill>
                  <a:schemeClr val="bg2"/>
                </a:solidFill>
              </a:rPr>
              <a:t>Restatement (First) of the Law of Torts (1934) </a:t>
            </a:r>
          </a:p>
          <a:p>
            <a:pPr algn="r">
              <a:lnSpc>
                <a:spcPct val="90000"/>
              </a:lnSpc>
              <a:spcAft>
                <a:spcPts val="600"/>
              </a:spcAft>
            </a:pPr>
            <a:r>
              <a:rPr lang="en-US" sz="3900" dirty="0">
                <a:solidFill>
                  <a:schemeClr val="bg2"/>
                </a:solidFill>
              </a:rPr>
              <a:t>and Restatement (Second) of the Law of Torts (1965)</a:t>
            </a:r>
          </a:p>
        </p:txBody>
      </p:sp>
      <p:sp>
        <p:nvSpPr>
          <p:cNvPr id="5" name="Content Placeholder 3">
            <a:extLst>
              <a:ext uri="{FF2B5EF4-FFF2-40B4-BE49-F238E27FC236}">
                <a16:creationId xmlns:a16="http://schemas.microsoft.com/office/drawing/2014/main" id="{89E0A0FD-946B-7B4F-B291-1B253BAF08FF}"/>
              </a:ext>
            </a:extLst>
          </p:cNvPr>
          <p:cNvSpPr txBox="1">
            <a:spLocks/>
          </p:cNvSpPr>
          <p:nvPr/>
        </p:nvSpPr>
        <p:spPr>
          <a:xfrm>
            <a:off x="5204109" y="1645920"/>
            <a:ext cx="6269434" cy="447082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r>
              <a:rPr lang="en-US" dirty="0"/>
              <a:t>While substantial factor initially appears in the First Restatement, most citations rely on the Second Restatement for guidance on how to employ the substantial factor analysis. In fact, substantial factor appears in the definition of actual/factual cause: “[</a:t>
            </a:r>
            <a:r>
              <a:rPr lang="en-US" dirty="0" err="1"/>
              <a:t>i</a:t>
            </a:r>
            <a:r>
              <a:rPr lang="en-US" dirty="0"/>
              <a:t>]f two forces are actively operating, one because of the actor's negligence, the other not because of any misconduct on his part, and each of itself is sufficient to bring about harm to another, the actor's negligence may be found to be a substantial factor in bringing it about.” Section 432(2). </a:t>
            </a:r>
          </a:p>
        </p:txBody>
      </p:sp>
    </p:spTree>
    <p:extLst>
      <p:ext uri="{BB962C8B-B14F-4D97-AF65-F5344CB8AC3E}">
        <p14:creationId xmlns:p14="http://schemas.microsoft.com/office/powerpoint/2010/main" val="22217608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38E99-7654-5540-9F75-7EE225639FE7}"/>
              </a:ext>
            </a:extLst>
          </p:cNvPr>
          <p:cNvSpPr>
            <a:spLocks noGrp="1"/>
          </p:cNvSpPr>
          <p:nvPr>
            <p:ph type="title"/>
          </p:nvPr>
        </p:nvSpPr>
        <p:spPr>
          <a:xfrm>
            <a:off x="1797666" y="-349405"/>
            <a:ext cx="8596668" cy="3403600"/>
          </a:xfrm>
        </p:spPr>
        <p:txBody>
          <a:bodyPr anchor="ctr">
            <a:normAutofit/>
          </a:bodyPr>
          <a:lstStyle/>
          <a:p>
            <a:pPr algn="ctr"/>
            <a:r>
              <a:rPr lang="en-US" sz="4400" b="1" dirty="0"/>
              <a:t>MCLE - Medical Malpractice Instructions</a:t>
            </a:r>
          </a:p>
        </p:txBody>
      </p:sp>
      <p:sp>
        <p:nvSpPr>
          <p:cNvPr id="8" name="Content Placeholder 2">
            <a:extLst>
              <a:ext uri="{FF2B5EF4-FFF2-40B4-BE49-F238E27FC236}">
                <a16:creationId xmlns:a16="http://schemas.microsoft.com/office/drawing/2014/main" id="{C3800E4A-DECB-D941-8877-F8BE513BE17A}"/>
              </a:ext>
            </a:extLst>
          </p:cNvPr>
          <p:cNvSpPr txBox="1">
            <a:spLocks/>
          </p:cNvSpPr>
          <p:nvPr/>
        </p:nvSpPr>
        <p:spPr>
          <a:xfrm>
            <a:off x="237392" y="2333031"/>
            <a:ext cx="11717216" cy="4384293"/>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nSpc>
                <a:spcPct val="90000"/>
              </a:lnSpc>
              <a:buFont typeface="Wingdings 3" charset="2"/>
              <a:buNone/>
            </a:pPr>
            <a:r>
              <a:rPr lang="en-US" sz="2200" b="1" u="sng" dirty="0"/>
              <a:t>§4.3.4 (c) Limitations on Scope of Liability – Foreseeability Test</a:t>
            </a:r>
          </a:p>
          <a:p>
            <a:pPr marL="0" indent="0">
              <a:lnSpc>
                <a:spcPct val="90000"/>
              </a:lnSpc>
              <a:buFont typeface="Wingdings 3" charset="2"/>
              <a:buNone/>
            </a:pPr>
            <a:endParaRPr lang="en-US" sz="900" b="1" u="sng" dirty="0"/>
          </a:p>
          <a:p>
            <a:pPr marL="0" indent="0">
              <a:lnSpc>
                <a:spcPct val="90000"/>
              </a:lnSpc>
              <a:buFont typeface="Wingdings 3" charset="2"/>
              <a:buNone/>
            </a:pPr>
            <a:r>
              <a:rPr lang="en-US" sz="2200" dirty="0"/>
              <a:t>Furthermore, to establish causation, the plaintiff must show that the general type of harm was reasonably foreseeable to someone in the defendant’s position at the time of the defendant’s negligence. The plaintiff does not have to establish that the defendant foresaw, or should have foreseen, the precise manner in which the harm occurred; but the plaintiff must show that [his/her] harm was a natural consequence of the defendant’s negligence.</a:t>
            </a:r>
          </a:p>
          <a:p>
            <a:pPr marL="0" indent="0">
              <a:lnSpc>
                <a:spcPct val="90000"/>
              </a:lnSpc>
              <a:buFont typeface="Wingdings 3" charset="2"/>
              <a:buNone/>
            </a:pPr>
            <a:endParaRPr lang="en-US" sz="1000" dirty="0"/>
          </a:p>
          <a:p>
            <a:pPr marL="0" indent="0">
              <a:lnSpc>
                <a:spcPct val="90000"/>
              </a:lnSpc>
              <a:buFont typeface="Wingdings 3" charset="2"/>
              <a:buNone/>
            </a:pPr>
            <a:r>
              <a:rPr lang="en-US" sz="2200" dirty="0"/>
              <a:t>The defendant is liable for those injuries that are a reasonably foreseeable consequence of [his/her/its] negligence. When we say that an injury or injuries [is/are] foreseeable, we mean that it is a predictable consequence of the defendant’s negligent act[s] or omission[s].</a:t>
            </a:r>
          </a:p>
        </p:txBody>
      </p:sp>
    </p:spTree>
    <p:extLst>
      <p:ext uri="{BB962C8B-B14F-4D97-AF65-F5344CB8AC3E}">
        <p14:creationId xmlns:p14="http://schemas.microsoft.com/office/powerpoint/2010/main" val="42590441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38E99-7654-5540-9F75-7EE225639FE7}"/>
              </a:ext>
            </a:extLst>
          </p:cNvPr>
          <p:cNvSpPr>
            <a:spLocks noGrp="1"/>
          </p:cNvSpPr>
          <p:nvPr>
            <p:ph type="title"/>
          </p:nvPr>
        </p:nvSpPr>
        <p:spPr>
          <a:xfrm>
            <a:off x="1797666" y="-349405"/>
            <a:ext cx="8596668" cy="3403600"/>
          </a:xfrm>
        </p:spPr>
        <p:txBody>
          <a:bodyPr anchor="ctr">
            <a:normAutofit/>
          </a:bodyPr>
          <a:lstStyle/>
          <a:p>
            <a:pPr algn="ctr"/>
            <a:r>
              <a:rPr lang="en-US" sz="4400" b="1" dirty="0"/>
              <a:t>MCLE - Medical Malpractice Instructions</a:t>
            </a:r>
          </a:p>
        </p:txBody>
      </p:sp>
      <p:sp>
        <p:nvSpPr>
          <p:cNvPr id="4" name="Content Placeholder 2">
            <a:extLst>
              <a:ext uri="{FF2B5EF4-FFF2-40B4-BE49-F238E27FC236}">
                <a16:creationId xmlns:a16="http://schemas.microsoft.com/office/drawing/2014/main" id="{9CA2D250-AB8E-9D43-AE51-40A506846405}"/>
              </a:ext>
            </a:extLst>
          </p:cNvPr>
          <p:cNvSpPr txBox="1">
            <a:spLocks/>
          </p:cNvSpPr>
          <p:nvPr/>
        </p:nvSpPr>
        <p:spPr>
          <a:xfrm>
            <a:off x="404977" y="2206869"/>
            <a:ext cx="11382045" cy="4552254"/>
          </a:xfrm>
          <a:prstGeom prst="rect">
            <a:avLst/>
          </a:prstGeom>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9pPr>
          </a:lstStyle>
          <a:p>
            <a:pPr>
              <a:lnSpc>
                <a:spcPct val="90000"/>
              </a:lnSpc>
            </a:pPr>
            <a:r>
              <a:rPr lang="en-US" sz="2000" b="1" u="sng" dirty="0"/>
              <a:t>§4.3.4 (d) Limitations of Scope of Liability – The Risk Standard</a:t>
            </a:r>
          </a:p>
          <a:p>
            <a:pPr>
              <a:lnSpc>
                <a:spcPct val="90000"/>
              </a:lnSpc>
            </a:pPr>
            <a:endParaRPr lang="en-US" sz="2000" b="1" u="sng" dirty="0"/>
          </a:p>
          <a:p>
            <a:pPr>
              <a:lnSpc>
                <a:spcPct val="90000"/>
              </a:lnSpc>
            </a:pPr>
            <a:r>
              <a:rPr lang="en-US" sz="2000" dirty="0"/>
              <a:t>On the causation issue, there is one other consideration you must address. A defendant’s liability is limited to those harms that result from the risks that made the defendant’s conduct negligent. You must decide whether the harm to the plaintiff is within the scope of the defendant’s liability. To do that you must first consider why you found the defendant negligent [or some other basis for tort liability]. You should consider all of the dangers that the defendant should have taken reasonable steps [or other tort obligation] to avoid. The defendant is liable for the plaintiff’s harm if you find that the plaintiff’s harm arose from the same general type of danger that was one of those that the defendant should have taken reasonable steps [or other tort obligation] to avoid. If the plaintiff’s harm, however, did not arise from the same general dangers that the defendant failed to take reasonable steps [or other tort obligation] to avoid, then you must find that the defendant is not liable for the plaintiff’s harm. </a:t>
            </a:r>
          </a:p>
        </p:txBody>
      </p:sp>
    </p:spTree>
    <p:extLst>
      <p:ext uri="{BB962C8B-B14F-4D97-AF65-F5344CB8AC3E}">
        <p14:creationId xmlns:p14="http://schemas.microsoft.com/office/powerpoint/2010/main" val="34601420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2EA81-5592-0842-B484-6E3ED3AAB140}"/>
              </a:ext>
            </a:extLst>
          </p:cNvPr>
          <p:cNvSpPr>
            <a:spLocks noGrp="1"/>
          </p:cNvSpPr>
          <p:nvPr>
            <p:ph type="title"/>
          </p:nvPr>
        </p:nvSpPr>
        <p:spPr>
          <a:xfrm>
            <a:off x="652481" y="1382486"/>
            <a:ext cx="3547581" cy="4093028"/>
          </a:xfrm>
        </p:spPr>
        <p:txBody>
          <a:bodyPr anchor="ctr">
            <a:normAutofit/>
          </a:bodyPr>
          <a:lstStyle/>
          <a:p>
            <a:r>
              <a:rPr lang="en-US" sz="4400"/>
              <a:t>What the MCLE Instructions Get Right</a:t>
            </a:r>
          </a:p>
        </p:txBody>
      </p:sp>
      <p:graphicFrame>
        <p:nvGraphicFramePr>
          <p:cNvPr id="5" name="Content Placeholder 2">
            <a:extLst>
              <a:ext uri="{FF2B5EF4-FFF2-40B4-BE49-F238E27FC236}">
                <a16:creationId xmlns:a16="http://schemas.microsoft.com/office/drawing/2014/main" id="{F6F9ED3F-033D-4203-84AE-FB4ECA8D9243}"/>
              </a:ext>
            </a:extLst>
          </p:cNvPr>
          <p:cNvGraphicFramePr>
            <a:graphicFrameLocks noGrp="1"/>
          </p:cNvGraphicFramePr>
          <p:nvPr>
            <p:ph idx="1"/>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A picture containing text&#10;&#10;Description automatically generated">
            <a:extLst>
              <a:ext uri="{FF2B5EF4-FFF2-40B4-BE49-F238E27FC236}">
                <a16:creationId xmlns:a16="http://schemas.microsoft.com/office/drawing/2014/main" id="{40E1584F-A967-AB4C-BFAD-E78A043B284D}"/>
              </a:ext>
            </a:extLst>
          </p:cNvPr>
          <p:cNvPicPr>
            <a:picLocks noChangeAspect="1"/>
          </p:cNvPicPr>
          <p:nvPr/>
        </p:nvPicPr>
        <p:blipFill>
          <a:blip r:embed="rId7"/>
          <a:stretch>
            <a:fillRect/>
          </a:stretch>
        </p:blipFill>
        <p:spPr>
          <a:xfrm>
            <a:off x="11589" y="0"/>
            <a:ext cx="12168821" cy="6858000"/>
          </a:xfrm>
          <a:prstGeom prst="rect">
            <a:avLst/>
          </a:prstGeom>
        </p:spPr>
      </p:pic>
    </p:spTree>
    <p:extLst>
      <p:ext uri="{BB962C8B-B14F-4D97-AF65-F5344CB8AC3E}">
        <p14:creationId xmlns:p14="http://schemas.microsoft.com/office/powerpoint/2010/main" val="42862538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08139-1500-4E41-801C-575F7800725E}"/>
              </a:ext>
            </a:extLst>
          </p:cNvPr>
          <p:cNvSpPr>
            <a:spLocks noGrp="1"/>
          </p:cNvSpPr>
          <p:nvPr>
            <p:ph type="title"/>
          </p:nvPr>
        </p:nvSpPr>
        <p:spPr>
          <a:xfrm>
            <a:off x="677507" y="313059"/>
            <a:ext cx="8596668" cy="1081026"/>
          </a:xfrm>
        </p:spPr>
        <p:txBody>
          <a:bodyPr vert="horz" lIns="91440" tIns="45720" rIns="91440" bIns="45720" rtlCol="0" anchor="t">
            <a:normAutofit/>
          </a:bodyPr>
          <a:lstStyle/>
          <a:p>
            <a:pPr algn="ctr"/>
            <a:r>
              <a:rPr lang="en-US" sz="4800" b="1" u="sng" dirty="0"/>
              <a:t>CONCLUSIONS</a:t>
            </a:r>
          </a:p>
        </p:txBody>
      </p:sp>
      <p:graphicFrame>
        <p:nvGraphicFramePr>
          <p:cNvPr id="5" name="Content Placeholder 2">
            <a:extLst>
              <a:ext uri="{FF2B5EF4-FFF2-40B4-BE49-F238E27FC236}">
                <a16:creationId xmlns:a16="http://schemas.microsoft.com/office/drawing/2014/main" id="{02A31FD0-8D9E-4975-85FB-8289CA1185D9}"/>
              </a:ext>
            </a:extLst>
          </p:cNvPr>
          <p:cNvGraphicFramePr>
            <a:graphicFrameLocks noGrp="1"/>
          </p:cNvGraphicFramePr>
          <p:nvPr>
            <p:ph idx="1"/>
          </p:nvPr>
        </p:nvGraphicFramePr>
        <p:xfrm>
          <a:off x="677863" y="1499016"/>
          <a:ext cx="8596312" cy="51116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Diagram&#10;&#10;Description automatically generated">
            <a:extLst>
              <a:ext uri="{FF2B5EF4-FFF2-40B4-BE49-F238E27FC236}">
                <a16:creationId xmlns:a16="http://schemas.microsoft.com/office/drawing/2014/main" id="{EC619ECB-1F16-A949-9037-949F6A94331A}"/>
              </a:ext>
            </a:extLst>
          </p:cNvPr>
          <p:cNvPicPr>
            <a:picLocks noChangeAspect="1"/>
          </p:cNvPicPr>
          <p:nvPr/>
        </p:nvPicPr>
        <p:blipFill>
          <a:blip r:embed="rId8"/>
          <a:stretch>
            <a:fillRect/>
          </a:stretch>
        </p:blipFill>
        <p:spPr>
          <a:xfrm>
            <a:off x="0" y="8974"/>
            <a:ext cx="12192000" cy="6840051"/>
          </a:xfrm>
          <a:prstGeom prst="rect">
            <a:avLst/>
          </a:prstGeom>
        </p:spPr>
      </p:pic>
    </p:spTree>
    <p:extLst>
      <p:ext uri="{BB962C8B-B14F-4D97-AF65-F5344CB8AC3E}">
        <p14:creationId xmlns:p14="http://schemas.microsoft.com/office/powerpoint/2010/main" val="22683964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16449-0A64-7247-808A-F7CDC109DD12}"/>
              </a:ext>
            </a:extLst>
          </p:cNvPr>
          <p:cNvSpPr>
            <a:spLocks noGrp="1"/>
          </p:cNvSpPr>
          <p:nvPr>
            <p:ph type="title"/>
          </p:nvPr>
        </p:nvSpPr>
        <p:spPr>
          <a:xfrm>
            <a:off x="1744977" y="3037402"/>
            <a:ext cx="4351023" cy="2229024"/>
          </a:xfrm>
        </p:spPr>
        <p:txBody>
          <a:bodyPr anchor="ctr">
            <a:normAutofit/>
          </a:bodyPr>
          <a:lstStyle/>
          <a:p>
            <a:r>
              <a:rPr lang="en-US" sz="3200" b="1" dirty="0">
                <a:solidFill>
                  <a:schemeClr val="tx1">
                    <a:lumMod val="75000"/>
                    <a:lumOff val="25000"/>
                  </a:schemeClr>
                </a:solidFill>
              </a:rPr>
              <a:t>Contacts:</a:t>
            </a:r>
          </a:p>
        </p:txBody>
      </p:sp>
      <p:sp>
        <p:nvSpPr>
          <p:cNvPr id="3" name="Content Placeholder 2">
            <a:extLst>
              <a:ext uri="{FF2B5EF4-FFF2-40B4-BE49-F238E27FC236}">
                <a16:creationId xmlns:a16="http://schemas.microsoft.com/office/drawing/2014/main" id="{B94E4EA3-1E55-F843-9DAE-BB7D19F7F7DC}"/>
              </a:ext>
            </a:extLst>
          </p:cNvPr>
          <p:cNvSpPr>
            <a:spLocks noGrp="1"/>
          </p:cNvSpPr>
          <p:nvPr>
            <p:ph type="body" idx="1"/>
          </p:nvPr>
        </p:nvSpPr>
        <p:spPr>
          <a:xfrm>
            <a:off x="5734878" y="4615737"/>
            <a:ext cx="5686816" cy="1568798"/>
          </a:xfrm>
        </p:spPr>
        <p:txBody>
          <a:bodyPr anchor="ctr">
            <a:normAutofit/>
          </a:bodyPr>
          <a:lstStyle/>
          <a:p>
            <a:r>
              <a:rPr lang="en-US" sz="2400" b="1" cap="none" dirty="0">
                <a:solidFill>
                  <a:schemeClr val="tx1">
                    <a:lumMod val="75000"/>
                    <a:lumOff val="25000"/>
                  </a:schemeClr>
                </a:solidFill>
              </a:rPr>
              <a:t>Email: </a:t>
            </a:r>
            <a:r>
              <a:rPr lang="en-US" sz="2400" cap="none" dirty="0" err="1">
                <a:solidFill>
                  <a:schemeClr val="tx1">
                    <a:lumMod val="75000"/>
                    <a:lumOff val="25000"/>
                  </a:schemeClr>
                </a:solidFill>
              </a:rPr>
              <a:t>robert.boston@smithduggan.com</a:t>
            </a:r>
            <a:endParaRPr lang="en-US" sz="2400" cap="none" dirty="0">
              <a:solidFill>
                <a:schemeClr val="tx1">
                  <a:lumMod val="75000"/>
                  <a:lumOff val="25000"/>
                </a:schemeClr>
              </a:solidFill>
            </a:endParaRPr>
          </a:p>
          <a:p>
            <a:r>
              <a:rPr lang="en-US" sz="2400" b="1" cap="none" dirty="0">
                <a:solidFill>
                  <a:schemeClr val="tx1">
                    <a:lumMod val="75000"/>
                    <a:lumOff val="25000"/>
                  </a:schemeClr>
                </a:solidFill>
              </a:rPr>
              <a:t>Phone: </a:t>
            </a:r>
            <a:r>
              <a:rPr lang="en-US" sz="2400" cap="none" dirty="0">
                <a:solidFill>
                  <a:schemeClr val="tx1">
                    <a:lumMod val="75000"/>
                    <a:lumOff val="25000"/>
                  </a:schemeClr>
                </a:solidFill>
              </a:rPr>
              <a:t>(617) 833 – 1194</a:t>
            </a:r>
          </a:p>
        </p:txBody>
      </p:sp>
      <p:sp>
        <p:nvSpPr>
          <p:cNvPr id="5" name="TextBox 4">
            <a:extLst>
              <a:ext uri="{FF2B5EF4-FFF2-40B4-BE49-F238E27FC236}">
                <a16:creationId xmlns:a16="http://schemas.microsoft.com/office/drawing/2014/main" id="{F748EB6D-8442-E145-8719-3AE27A916D2F}"/>
              </a:ext>
            </a:extLst>
          </p:cNvPr>
          <p:cNvSpPr txBox="1"/>
          <p:nvPr/>
        </p:nvSpPr>
        <p:spPr>
          <a:xfrm>
            <a:off x="5734878" y="2832652"/>
            <a:ext cx="5841035" cy="1815882"/>
          </a:xfrm>
          <a:prstGeom prst="rect">
            <a:avLst/>
          </a:prstGeom>
          <a:noFill/>
        </p:spPr>
        <p:txBody>
          <a:bodyPr wrap="square" rtlCol="0">
            <a:spAutoFit/>
          </a:bodyPr>
          <a:lstStyle/>
          <a:p>
            <a:r>
              <a:rPr lang="en-US" sz="4000" b="1" dirty="0">
                <a:solidFill>
                  <a:schemeClr val="tx1">
                    <a:lumMod val="75000"/>
                    <a:lumOff val="25000"/>
                  </a:schemeClr>
                </a:solidFill>
              </a:rPr>
              <a:t>Robert L. Boston</a:t>
            </a:r>
          </a:p>
          <a:p>
            <a:r>
              <a:rPr lang="en-US" sz="2400" dirty="0">
                <a:solidFill>
                  <a:schemeClr val="tx1">
                    <a:lumMod val="75000"/>
                    <a:lumOff val="25000"/>
                  </a:schemeClr>
                </a:solidFill>
              </a:rPr>
              <a:t>Smith Duggan Buell &amp; Rufo LLP</a:t>
            </a:r>
          </a:p>
          <a:p>
            <a:r>
              <a:rPr lang="en-US" sz="2400" dirty="0">
                <a:solidFill>
                  <a:schemeClr val="tx1">
                    <a:lumMod val="75000"/>
                    <a:lumOff val="25000"/>
                  </a:schemeClr>
                </a:solidFill>
              </a:rPr>
              <a:t>101 Arch Street, Suite 1950</a:t>
            </a:r>
          </a:p>
          <a:p>
            <a:r>
              <a:rPr lang="en-US" sz="2400" dirty="0">
                <a:solidFill>
                  <a:schemeClr val="tx1">
                    <a:lumMod val="75000"/>
                    <a:lumOff val="25000"/>
                  </a:schemeClr>
                </a:solidFill>
              </a:rPr>
              <a:t>Boston, Massachusetts 02110</a:t>
            </a:r>
          </a:p>
        </p:txBody>
      </p:sp>
      <p:pic>
        <p:nvPicPr>
          <p:cNvPr id="4" name="Picture 3">
            <a:extLst>
              <a:ext uri="{FF2B5EF4-FFF2-40B4-BE49-F238E27FC236}">
                <a16:creationId xmlns:a16="http://schemas.microsoft.com/office/drawing/2014/main" id="{F1A587E9-2579-1945-B1CB-B28797408EF1}"/>
              </a:ext>
            </a:extLst>
          </p:cNvPr>
          <p:cNvPicPr>
            <a:picLocks noChangeAspect="1"/>
          </p:cNvPicPr>
          <p:nvPr/>
        </p:nvPicPr>
        <p:blipFill>
          <a:blip r:embed="rId3"/>
          <a:stretch>
            <a:fillRect/>
          </a:stretch>
        </p:blipFill>
        <p:spPr>
          <a:xfrm>
            <a:off x="2335696" y="285644"/>
            <a:ext cx="6798364" cy="2022014"/>
          </a:xfrm>
          <a:prstGeom prst="rect">
            <a:avLst/>
          </a:prstGeom>
          <a:ln>
            <a:noFill/>
          </a:ln>
          <a:effectLst>
            <a:outerShdw blurRad="292100" dist="139700" dir="2700000" algn="tl" rotWithShape="0">
              <a:srgbClr val="333333">
                <a:alpha val="65000"/>
              </a:srgbClr>
            </a:outerShdw>
          </a:effectLst>
        </p:spPr>
      </p:pic>
      <p:pic>
        <p:nvPicPr>
          <p:cNvPr id="7" name="Picture 6" descr="Graphical user interface, text, application, chat or text message&#10;&#10;Description automatically generated">
            <a:extLst>
              <a:ext uri="{FF2B5EF4-FFF2-40B4-BE49-F238E27FC236}">
                <a16:creationId xmlns:a16="http://schemas.microsoft.com/office/drawing/2014/main" id="{D7EAA9B4-D38F-514E-82B3-00689A39E9C3}"/>
              </a:ext>
            </a:extLst>
          </p:cNvPr>
          <p:cNvPicPr>
            <a:picLocks noChangeAspect="1"/>
          </p:cNvPicPr>
          <p:nvPr/>
        </p:nvPicPr>
        <p:blipFill>
          <a:blip r:embed="rId4"/>
          <a:stretch>
            <a:fillRect/>
          </a:stretch>
        </p:blipFill>
        <p:spPr>
          <a:xfrm>
            <a:off x="8219" y="0"/>
            <a:ext cx="12175561" cy="6858000"/>
          </a:xfrm>
          <a:prstGeom prst="rect">
            <a:avLst/>
          </a:prstGeom>
        </p:spPr>
      </p:pic>
    </p:spTree>
    <p:extLst>
      <p:ext uri="{BB962C8B-B14F-4D97-AF65-F5344CB8AC3E}">
        <p14:creationId xmlns:p14="http://schemas.microsoft.com/office/powerpoint/2010/main" val="29289592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2056" name="Picture 74">
            <a:extLst>
              <a:ext uri="{FF2B5EF4-FFF2-40B4-BE49-F238E27FC236}">
                <a16:creationId xmlns:a16="http://schemas.microsoft.com/office/drawing/2014/main" id="{D2E20686-BA27-44D3-8886-87E4DB952AA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057" name="Picture 76">
            <a:extLst>
              <a:ext uri="{FF2B5EF4-FFF2-40B4-BE49-F238E27FC236}">
                <a16:creationId xmlns:a16="http://schemas.microsoft.com/office/drawing/2014/main" id="{46141683-172F-422B-8E85-E2BAF9A31E1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058" name="Oval 78">
            <a:extLst>
              <a:ext uri="{FF2B5EF4-FFF2-40B4-BE49-F238E27FC236}">
                <a16:creationId xmlns:a16="http://schemas.microsoft.com/office/drawing/2014/main" id="{56C8FBEC-2227-4822-B955-4D40B2A7A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2059" name="Picture 80">
            <a:extLst>
              <a:ext uri="{FF2B5EF4-FFF2-40B4-BE49-F238E27FC236}">
                <a16:creationId xmlns:a16="http://schemas.microsoft.com/office/drawing/2014/main" id="{E2FD85A9-DD91-4BD5-A893-D9048D397A0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060" name="Picture 82">
            <a:extLst>
              <a:ext uri="{FF2B5EF4-FFF2-40B4-BE49-F238E27FC236}">
                <a16:creationId xmlns:a16="http://schemas.microsoft.com/office/drawing/2014/main" id="{3DC4D3AE-6612-4A24-A4EE-D305432AA7C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061" name="Rectangle 84">
            <a:extLst>
              <a:ext uri="{FF2B5EF4-FFF2-40B4-BE49-F238E27FC236}">
                <a16:creationId xmlns:a16="http://schemas.microsoft.com/office/drawing/2014/main" id="{E9036EB8-50BA-47CB-9685-84CEA1CC17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7" name="Rectangle 86">
            <a:extLst>
              <a:ext uri="{FF2B5EF4-FFF2-40B4-BE49-F238E27FC236}">
                <a16:creationId xmlns:a16="http://schemas.microsoft.com/office/drawing/2014/main" id="{2211D440-FFAF-465C-B427-170AC253C9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0107" y="0"/>
            <a:ext cx="3573504"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9" name="Rectangle 88">
            <a:extLst>
              <a:ext uri="{FF2B5EF4-FFF2-40B4-BE49-F238E27FC236}">
                <a16:creationId xmlns:a16="http://schemas.microsoft.com/office/drawing/2014/main" id="{B4712529-DFA1-47AA-91B8-A82A785DE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550365" y="1295400"/>
            <a:ext cx="3574834" cy="5562600"/>
          </a:xfrm>
          <a:prstGeom prst="rect">
            <a:avLst/>
          </a:prstGeom>
          <a:solidFill>
            <a:schemeClr val="bg1">
              <a:alpha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84538A-96A4-0048-9491-777B3AEA9B30}"/>
              </a:ext>
            </a:extLst>
          </p:cNvPr>
          <p:cNvSpPr>
            <a:spLocks noGrp="1"/>
          </p:cNvSpPr>
          <p:nvPr>
            <p:ph type="title"/>
          </p:nvPr>
        </p:nvSpPr>
        <p:spPr>
          <a:xfrm>
            <a:off x="7710725" y="1447800"/>
            <a:ext cx="3355381" cy="3810000"/>
          </a:xfrm>
        </p:spPr>
        <p:txBody>
          <a:bodyPr vert="horz" lIns="91440" tIns="45720" rIns="91440" bIns="45720" rtlCol="0" anchor="b">
            <a:normAutofit/>
          </a:bodyPr>
          <a:lstStyle/>
          <a:p>
            <a:r>
              <a:rPr lang="en-US" sz="6000" b="1" i="1" dirty="0" err="1"/>
              <a:t>Doull</a:t>
            </a:r>
            <a:r>
              <a:rPr lang="en-US" sz="6000" b="1" dirty="0"/>
              <a:t> &amp; Toxic Tort Cases</a:t>
            </a:r>
          </a:p>
        </p:txBody>
      </p:sp>
      <p:pic>
        <p:nvPicPr>
          <p:cNvPr id="2054" name="Picture 6">
            <a:extLst>
              <a:ext uri="{FF2B5EF4-FFF2-40B4-BE49-F238E27FC236}">
                <a16:creationId xmlns:a16="http://schemas.microsoft.com/office/drawing/2014/main" id="{E3D4D294-654B-4D4D-884D-D711C5403DC4}"/>
              </a:ext>
            </a:extLst>
          </p:cNvPr>
          <p:cNvPicPr>
            <a:picLocks noChangeAspect="1" noChangeArrowheads="1"/>
          </p:cNvPicPr>
          <p:nvPr/>
        </p:nvPicPr>
        <p:blipFill rotWithShape="1">
          <a:blip r:embed="rId7">
            <a:alphaModFix/>
            <a:extLst>
              <a:ext uri="{28A0092B-C50C-407E-A947-70E740481C1C}">
                <a14:useLocalDpi xmlns:a14="http://schemas.microsoft.com/office/drawing/2010/main" val="0"/>
              </a:ext>
            </a:extLst>
          </a:blip>
          <a:srcRect t="14660" r="5" b="13424"/>
          <a:stretch/>
        </p:blipFill>
        <p:spPr bwMode="auto">
          <a:xfrm>
            <a:off x="1062404" y="1295400"/>
            <a:ext cx="3090250" cy="21335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ilica Gel Desiccant - Free photo on Pixabay">
            <a:extLst>
              <a:ext uri="{FF2B5EF4-FFF2-40B4-BE49-F238E27FC236}">
                <a16:creationId xmlns:a16="http://schemas.microsoft.com/office/drawing/2014/main" id="{447CF5DE-AAB2-AE4F-B016-F7214997C0AF}"/>
              </a:ext>
            </a:extLst>
          </p:cNvPr>
          <p:cNvPicPr>
            <a:picLocks noChangeAspect="1" noChangeArrowheads="1"/>
          </p:cNvPicPr>
          <p:nvPr/>
        </p:nvPicPr>
        <p:blipFill rotWithShape="1">
          <a:blip r:embed="rId8">
            <a:alphaModFix/>
            <a:extLst>
              <a:ext uri="{28A0092B-C50C-407E-A947-70E740481C1C}">
                <a14:useLocalDpi xmlns:a14="http://schemas.microsoft.com/office/drawing/2010/main" val="0"/>
              </a:ext>
            </a:extLst>
          </a:blip>
          <a:srcRect r="3321"/>
          <a:stretch/>
        </p:blipFill>
        <p:spPr bwMode="auto">
          <a:xfrm>
            <a:off x="4298652" y="1295400"/>
            <a:ext cx="3090250" cy="213359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sbestos | One of many pipes on campus wrapped in asbestos i… | Flickr">
            <a:extLst>
              <a:ext uri="{FF2B5EF4-FFF2-40B4-BE49-F238E27FC236}">
                <a16:creationId xmlns:a16="http://schemas.microsoft.com/office/drawing/2014/main" id="{93EA6ABE-E8CD-1849-A27A-439670B96492}"/>
              </a:ext>
            </a:extLst>
          </p:cNvPr>
          <p:cNvPicPr>
            <a:picLocks noChangeAspect="1" noChangeArrowheads="1"/>
          </p:cNvPicPr>
          <p:nvPr/>
        </p:nvPicPr>
        <p:blipFill rotWithShape="1">
          <a:blip r:embed="rId9">
            <a:alphaModFix/>
            <a:extLst>
              <a:ext uri="{28A0092B-C50C-407E-A947-70E740481C1C}">
                <a14:useLocalDpi xmlns:a14="http://schemas.microsoft.com/office/drawing/2010/main" val="0"/>
              </a:ext>
            </a:extLst>
          </a:blip>
          <a:srcRect t="6069" r="-3" b="24894"/>
          <a:stretch/>
        </p:blipFill>
        <p:spPr bwMode="auto">
          <a:xfrm>
            <a:off x="1062405" y="3579875"/>
            <a:ext cx="6331375" cy="3278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82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2050"/>
                                        </p:tgtEl>
                                        <p:attrNameLst>
                                          <p:attrName>style.visibility</p:attrName>
                                        </p:attrNameLst>
                                      </p:cBhvr>
                                      <p:to>
                                        <p:strVal val="visible"/>
                                      </p:to>
                                    </p:set>
                                    <p:animEffect transition="in" filter="fade">
                                      <p:cBhvr>
                                        <p:cTn id="7" dur="700"/>
                                        <p:tgtEl>
                                          <p:spTgt spid="2050"/>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2052"/>
                                        </p:tgtEl>
                                        <p:attrNameLst>
                                          <p:attrName>style.visibility</p:attrName>
                                        </p:attrNameLst>
                                      </p:cBhvr>
                                      <p:to>
                                        <p:strVal val="visible"/>
                                      </p:to>
                                    </p:set>
                                    <p:animEffect transition="in" filter="fade">
                                      <p:cBhvr>
                                        <p:cTn id="10" dur="700"/>
                                        <p:tgtEl>
                                          <p:spTgt spid="2052"/>
                                        </p:tgtEl>
                                      </p:cBhvr>
                                    </p:animEffect>
                                  </p:childTnLst>
                                </p:cTn>
                              </p:par>
                              <p:par>
                                <p:cTn id="11" presetID="10" presetClass="entr" presetSubtype="0" fill="hold" nodeType="withEffect">
                                  <p:stCondLst>
                                    <p:cond delay="0"/>
                                  </p:stCondLst>
                                  <p:iterate>
                                    <p:tmPct val="10000"/>
                                  </p:iterate>
                                  <p:childTnLst>
                                    <p:set>
                                      <p:cBhvr>
                                        <p:cTn id="12" dur="1" fill="hold">
                                          <p:stCondLst>
                                            <p:cond delay="0"/>
                                          </p:stCondLst>
                                        </p:cTn>
                                        <p:tgtEl>
                                          <p:spTgt spid="2054"/>
                                        </p:tgtEl>
                                        <p:attrNameLst>
                                          <p:attrName>style.visibility</p:attrName>
                                        </p:attrNameLst>
                                      </p:cBhvr>
                                      <p:to>
                                        <p:strVal val="visible"/>
                                      </p:to>
                                    </p:set>
                                    <p:animEffect transition="in" filter="fade">
                                      <p:cBhvr>
                                        <p:cTn id="13" dur="700"/>
                                        <p:tgtEl>
                                          <p:spTgt spid="2054"/>
                                        </p:tgtEl>
                                      </p:cBhvr>
                                    </p:animEffect>
                                  </p:childTnLst>
                                </p:cTn>
                              </p:par>
                              <p:par>
                                <p:cTn id="14" presetID="10" presetClass="entr" presetSubtype="0" fill="hold" grpId="0" nodeType="withEffect">
                                  <p:stCondLst>
                                    <p:cond delay="1000"/>
                                  </p:stCondLst>
                                  <p:iterate>
                                    <p:tmPct val="10000"/>
                                  </p:iterate>
                                  <p:childTnLst>
                                    <p:set>
                                      <p:cBhvr>
                                        <p:cTn id="15" dur="1" fill="hold">
                                          <p:stCondLst>
                                            <p:cond delay="0"/>
                                          </p:stCondLst>
                                        </p:cTn>
                                        <p:tgtEl>
                                          <p:spTgt spid="2"/>
                                        </p:tgtEl>
                                        <p:attrNameLst>
                                          <p:attrName>style.visibility</p:attrName>
                                        </p:attrNameLst>
                                      </p:cBhvr>
                                      <p:to>
                                        <p:strVal val="visible"/>
                                      </p:to>
                                    </p:set>
                                    <p:animEffect transition="in" filter="fade">
                                      <p:cBhvr>
                                        <p:cTn id="16" dur="700"/>
                                        <p:tgtEl>
                                          <p:spTgt spid="2"/>
                                        </p:tgtEl>
                                      </p:cBhvr>
                                    </p:animEffect>
                                  </p:childTnLst>
                                </p:cTn>
                              </p:par>
                              <p:par>
                                <p:cTn id="17" presetID="10" presetClass="entr" presetSubtype="0" fill="hold" nodeType="withEffect">
                                  <p:stCondLst>
                                    <p:cond delay="0"/>
                                  </p:stCondLst>
                                  <p:iterate>
                                    <p:tmPct val="10000"/>
                                  </p:iterate>
                                  <p:childTnLst>
                                    <p:set>
                                      <p:cBhvr>
                                        <p:cTn id="18" dur="1" fill="hold">
                                          <p:stCondLst>
                                            <p:cond delay="0"/>
                                          </p:stCondLst>
                                        </p:cTn>
                                        <p:tgtEl>
                                          <p:spTgt spid="2060"/>
                                        </p:tgtEl>
                                        <p:attrNameLst>
                                          <p:attrName>style.visibility</p:attrName>
                                        </p:attrNameLst>
                                      </p:cBhvr>
                                      <p:to>
                                        <p:strVal val="visible"/>
                                      </p:to>
                                    </p:set>
                                    <p:animEffect transition="in" filter="fade">
                                      <p:cBhvr>
                                        <p:cTn id="19" dur="700"/>
                                        <p:tgtEl>
                                          <p:spTgt spid="2060"/>
                                        </p:tgtEl>
                                      </p:cBhvr>
                                    </p:animEffect>
                                  </p:childTnLst>
                                </p:cTn>
                              </p:par>
                              <p:par>
                                <p:cTn id="20" presetID="10" presetClass="entr" presetSubtype="0" fill="hold" nodeType="withEffect">
                                  <p:stCondLst>
                                    <p:cond delay="0"/>
                                  </p:stCondLst>
                                  <p:iterate>
                                    <p:tmPct val="10000"/>
                                  </p:iterate>
                                  <p:childTnLst>
                                    <p:set>
                                      <p:cBhvr>
                                        <p:cTn id="21" dur="1" fill="hold">
                                          <p:stCondLst>
                                            <p:cond delay="0"/>
                                          </p:stCondLst>
                                        </p:cTn>
                                        <p:tgtEl>
                                          <p:spTgt spid="2059"/>
                                        </p:tgtEl>
                                        <p:attrNameLst>
                                          <p:attrName>style.visibility</p:attrName>
                                        </p:attrNameLst>
                                      </p:cBhvr>
                                      <p:to>
                                        <p:strVal val="visible"/>
                                      </p:to>
                                    </p:set>
                                    <p:animEffect transition="in" filter="fade">
                                      <p:cBhvr>
                                        <p:cTn id="22" dur="700"/>
                                        <p:tgtEl>
                                          <p:spTgt spid="2059"/>
                                        </p:tgtEl>
                                      </p:cBhvr>
                                    </p:animEffect>
                                  </p:childTnLst>
                                </p:cTn>
                              </p:par>
                              <p:par>
                                <p:cTn id="23" presetID="10" presetClass="entr" presetSubtype="0" fill="hold" nodeType="withEffect">
                                  <p:stCondLst>
                                    <p:cond delay="0"/>
                                  </p:stCondLst>
                                  <p:iterate>
                                    <p:tmPct val="10000"/>
                                  </p:iterate>
                                  <p:childTnLst>
                                    <p:set>
                                      <p:cBhvr>
                                        <p:cTn id="24" dur="1" fill="hold">
                                          <p:stCondLst>
                                            <p:cond delay="0"/>
                                          </p:stCondLst>
                                        </p:cTn>
                                        <p:tgtEl>
                                          <p:spTgt spid="2057"/>
                                        </p:tgtEl>
                                        <p:attrNameLst>
                                          <p:attrName>style.visibility</p:attrName>
                                        </p:attrNameLst>
                                      </p:cBhvr>
                                      <p:to>
                                        <p:strVal val="visible"/>
                                      </p:to>
                                    </p:set>
                                    <p:animEffect transition="in" filter="fade">
                                      <p:cBhvr>
                                        <p:cTn id="25" dur="700"/>
                                        <p:tgtEl>
                                          <p:spTgt spid="2057"/>
                                        </p:tgtEl>
                                      </p:cBhvr>
                                    </p:animEffect>
                                  </p:childTnLst>
                                </p:cTn>
                              </p:par>
                              <p:par>
                                <p:cTn id="26" presetID="10" presetClass="entr" presetSubtype="0" fill="hold" nodeType="withEffect">
                                  <p:stCondLst>
                                    <p:cond delay="0"/>
                                  </p:stCondLst>
                                  <p:iterate>
                                    <p:tmPct val="10000"/>
                                  </p:iterate>
                                  <p:childTnLst>
                                    <p:set>
                                      <p:cBhvr>
                                        <p:cTn id="27" dur="1" fill="hold">
                                          <p:stCondLst>
                                            <p:cond delay="0"/>
                                          </p:stCondLst>
                                        </p:cTn>
                                        <p:tgtEl>
                                          <p:spTgt spid="2056"/>
                                        </p:tgtEl>
                                        <p:attrNameLst>
                                          <p:attrName>style.visibility</p:attrName>
                                        </p:attrNameLst>
                                      </p:cBhvr>
                                      <p:to>
                                        <p:strVal val="visible"/>
                                      </p:to>
                                    </p:set>
                                    <p:animEffect transition="in" filter="fade">
                                      <p:cBhvr>
                                        <p:cTn id="28" dur="7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EDF19-8923-0143-85A5-74B148145F69}"/>
              </a:ext>
            </a:extLst>
          </p:cNvPr>
          <p:cNvSpPr>
            <a:spLocks noGrp="1"/>
          </p:cNvSpPr>
          <p:nvPr>
            <p:ph type="title"/>
          </p:nvPr>
        </p:nvSpPr>
        <p:spPr>
          <a:xfrm>
            <a:off x="703052" y="889518"/>
            <a:ext cx="3815152" cy="2006082"/>
          </a:xfrm>
        </p:spPr>
        <p:txBody>
          <a:bodyPr/>
          <a:lstStyle/>
          <a:p>
            <a:pPr algn="ctr"/>
            <a:r>
              <a:rPr lang="en-US" sz="3600" b="1" dirty="0"/>
              <a:t>Mass. Asbestos Causation Standard</a:t>
            </a:r>
          </a:p>
        </p:txBody>
      </p:sp>
      <p:graphicFrame>
        <p:nvGraphicFramePr>
          <p:cNvPr id="5" name="Content Placeholder 4">
            <a:extLst>
              <a:ext uri="{FF2B5EF4-FFF2-40B4-BE49-F238E27FC236}">
                <a16:creationId xmlns:a16="http://schemas.microsoft.com/office/drawing/2014/main" id="{F9A60B14-DA3A-E049-90CC-7AF86A35BBE1}"/>
              </a:ext>
            </a:extLst>
          </p:cNvPr>
          <p:cNvGraphicFramePr>
            <a:graphicFrameLocks noGrp="1"/>
          </p:cNvGraphicFramePr>
          <p:nvPr>
            <p:ph idx="1"/>
            <p:extLst>
              <p:ext uri="{D42A27DB-BD31-4B8C-83A1-F6EECF244321}">
                <p14:modId xmlns:p14="http://schemas.microsoft.com/office/powerpoint/2010/main" val="229868874"/>
              </p:ext>
            </p:extLst>
          </p:nvPr>
        </p:nvGraphicFramePr>
        <p:xfrm>
          <a:off x="5069633" y="1385596"/>
          <a:ext cx="6966857" cy="49903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A923282C-1E8D-2A41-B5D5-C3DE6E96B2E5}"/>
              </a:ext>
            </a:extLst>
          </p:cNvPr>
          <p:cNvSpPr>
            <a:spLocks noGrp="1"/>
          </p:cNvSpPr>
          <p:nvPr>
            <p:ph type="body" sz="half" idx="2"/>
          </p:nvPr>
        </p:nvSpPr>
        <p:spPr>
          <a:xfrm>
            <a:off x="892775" y="3113314"/>
            <a:ext cx="3435706" cy="3129279"/>
          </a:xfrm>
        </p:spPr>
        <p:txBody>
          <a:bodyPr>
            <a:normAutofit/>
          </a:bodyPr>
          <a:lstStyle/>
          <a:p>
            <a:pPr algn="ctr"/>
            <a:r>
              <a:rPr lang="en-US" sz="2400" b="1" i="1" dirty="0"/>
              <a:t>Morin v. AutoZone Northeast, Inc.</a:t>
            </a:r>
            <a:r>
              <a:rPr lang="en-US" sz="2400" b="1" dirty="0"/>
              <a:t>, 79 Mass. App. Ct. 39, 42 (2011)</a:t>
            </a:r>
          </a:p>
        </p:txBody>
      </p:sp>
    </p:spTree>
    <p:extLst>
      <p:ext uri="{BB962C8B-B14F-4D97-AF65-F5344CB8AC3E}">
        <p14:creationId xmlns:p14="http://schemas.microsoft.com/office/powerpoint/2010/main" val="15173757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F37BA-DCCD-6645-87BE-3474DC9336AA}"/>
              </a:ext>
            </a:extLst>
          </p:cNvPr>
          <p:cNvSpPr>
            <a:spLocks noGrp="1"/>
          </p:cNvSpPr>
          <p:nvPr>
            <p:ph type="title"/>
          </p:nvPr>
        </p:nvSpPr>
        <p:spPr>
          <a:xfrm>
            <a:off x="76184" y="2087813"/>
            <a:ext cx="5839423" cy="2682368"/>
          </a:xfrm>
        </p:spPr>
        <p:txBody>
          <a:bodyPr>
            <a:normAutofit/>
          </a:bodyPr>
          <a:lstStyle/>
          <a:p>
            <a:pPr algn="ctr"/>
            <a:r>
              <a:rPr lang="en-US" sz="5400" b="1" i="1" dirty="0" err="1"/>
              <a:t>Doull</a:t>
            </a:r>
            <a:r>
              <a:rPr lang="en-US" sz="5400" b="1" i="1" dirty="0"/>
              <a:t> v. Foster</a:t>
            </a:r>
            <a:r>
              <a:rPr lang="en-US" sz="5400" b="1" dirty="0"/>
              <a:t>, </a:t>
            </a:r>
            <a:br>
              <a:rPr lang="en-US" sz="5400" b="1" dirty="0"/>
            </a:br>
            <a:r>
              <a:rPr lang="en-US" sz="5400" b="1" dirty="0"/>
              <a:t>487 Mass. 1 (2021)</a:t>
            </a:r>
          </a:p>
        </p:txBody>
      </p:sp>
      <p:sp>
        <p:nvSpPr>
          <p:cNvPr id="73" name="Rectangle 72">
            <a:extLst>
              <a:ext uri="{FF2B5EF4-FFF2-40B4-BE49-F238E27FC236}">
                <a16:creationId xmlns:a16="http://schemas.microsoft.com/office/drawing/2014/main" id="{CE14FBD6-A8E7-4AAF-914D-B7E8BE5961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descr="Text, letter&#10;&#10;Description automatically generated">
            <a:extLst>
              <a:ext uri="{FF2B5EF4-FFF2-40B4-BE49-F238E27FC236}">
                <a16:creationId xmlns:a16="http://schemas.microsoft.com/office/drawing/2014/main" id="{4873796E-21AA-DF47-A1DF-BFB6697A2646}"/>
              </a:ext>
            </a:extLst>
          </p:cNvPr>
          <p:cNvPicPr>
            <a:picLocks noChangeAspect="1"/>
          </p:cNvPicPr>
          <p:nvPr/>
        </p:nvPicPr>
        <p:blipFill rotWithShape="1">
          <a:blip r:embed="rId3"/>
          <a:srcRect t="22070" r="-1" b="34559"/>
          <a:stretch/>
        </p:blipFill>
        <p:spPr>
          <a:xfrm>
            <a:off x="6103423" y="3428999"/>
            <a:ext cx="6087038" cy="3428540"/>
          </a:xfrm>
          <a:prstGeom prst="rect">
            <a:avLst/>
          </a:prstGeom>
        </p:spPr>
      </p:pic>
      <p:pic>
        <p:nvPicPr>
          <p:cNvPr id="3074" name="Picture 2" descr="John Adams Courthouse (Boston, Massachusetts) | The John Ada… | Flickr">
            <a:extLst>
              <a:ext uri="{FF2B5EF4-FFF2-40B4-BE49-F238E27FC236}">
                <a16:creationId xmlns:a16="http://schemas.microsoft.com/office/drawing/2014/main" id="{FD468711-48B6-BA43-B787-46CA06E129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 b="15609"/>
          <a:stretch/>
        </p:blipFill>
        <p:spPr bwMode="auto">
          <a:xfrm>
            <a:off x="6103423" y="-1"/>
            <a:ext cx="6087038" cy="3428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760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ohn Adams Courthouse (Boston, Massachusetts) | The John Ada… | Flickr">
            <a:extLst>
              <a:ext uri="{FF2B5EF4-FFF2-40B4-BE49-F238E27FC236}">
                <a16:creationId xmlns:a16="http://schemas.microsoft.com/office/drawing/2014/main" id="{FD468711-48B6-BA43-B787-46CA06E129F6}"/>
              </a:ext>
            </a:extLst>
          </p:cNvPr>
          <p:cNvPicPr>
            <a:picLocks noChangeAspect="1" noChangeArrowheads="1"/>
          </p:cNvPicPr>
          <p:nvPr/>
        </p:nvPicPr>
        <p:blipFill>
          <a:blip r:embed="rId2">
            <a:alphaModFix amt="12000"/>
            <a:extLst>
              <a:ext uri="{28A0092B-C50C-407E-A947-70E740481C1C}">
                <a14:useLocalDpi xmlns:a14="http://schemas.microsoft.com/office/drawing/2010/main" val="0"/>
              </a:ext>
            </a:extLst>
          </a:blip>
          <a:srcRect/>
          <a:stretch>
            <a:fillRect/>
          </a:stretch>
        </p:blipFill>
        <p:spPr bwMode="auto">
          <a:xfrm>
            <a:off x="-1" y="-1"/>
            <a:ext cx="12192001" cy="68622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DDF37BA-DCCD-6645-87BE-3474DC9336AA}"/>
              </a:ext>
            </a:extLst>
          </p:cNvPr>
          <p:cNvSpPr>
            <a:spLocks noGrp="1"/>
          </p:cNvSpPr>
          <p:nvPr>
            <p:ph type="title"/>
          </p:nvPr>
        </p:nvSpPr>
        <p:spPr>
          <a:xfrm>
            <a:off x="130625" y="25714"/>
            <a:ext cx="10406743" cy="858490"/>
          </a:xfrm>
        </p:spPr>
        <p:txBody>
          <a:bodyPr/>
          <a:lstStyle/>
          <a:p>
            <a:r>
              <a:rPr lang="en-US" sz="4800" b="1" i="1" dirty="0" err="1"/>
              <a:t>Doull</a:t>
            </a:r>
            <a:r>
              <a:rPr lang="en-US" sz="4800" b="1" i="1" dirty="0"/>
              <a:t> v. Foster</a:t>
            </a:r>
            <a:r>
              <a:rPr lang="en-US" sz="4800" b="1" dirty="0"/>
              <a:t>, 487 Mass. 1 (2021)</a:t>
            </a:r>
          </a:p>
        </p:txBody>
      </p:sp>
      <p:pic>
        <p:nvPicPr>
          <p:cNvPr id="5" name="Content Placeholder 4" descr="Text, letter&#10;&#10;Description automatically generated">
            <a:extLst>
              <a:ext uri="{FF2B5EF4-FFF2-40B4-BE49-F238E27FC236}">
                <a16:creationId xmlns:a16="http://schemas.microsoft.com/office/drawing/2014/main" id="{4873796E-21AA-DF47-A1DF-BFB6697A2646}"/>
              </a:ext>
            </a:extLst>
          </p:cNvPr>
          <p:cNvPicPr>
            <a:picLocks noGrp="1" noChangeAspect="1"/>
          </p:cNvPicPr>
          <p:nvPr>
            <p:ph idx="1"/>
          </p:nvPr>
        </p:nvPicPr>
        <p:blipFill>
          <a:blip r:embed="rId3"/>
          <a:stretch>
            <a:fillRect/>
          </a:stretch>
        </p:blipFill>
        <p:spPr>
          <a:xfrm>
            <a:off x="7311032" y="1463608"/>
            <a:ext cx="3229831" cy="4195762"/>
          </a:xfrm>
          <a:ln w="38100">
            <a:solidFill>
              <a:schemeClr val="bg1"/>
            </a:solidFill>
          </a:ln>
        </p:spPr>
      </p:pic>
      <p:pic>
        <p:nvPicPr>
          <p:cNvPr id="6" name="Content Placeholder 4" descr="Text, letter&#10;&#10;Description automatically generated">
            <a:extLst>
              <a:ext uri="{FF2B5EF4-FFF2-40B4-BE49-F238E27FC236}">
                <a16:creationId xmlns:a16="http://schemas.microsoft.com/office/drawing/2014/main" id="{63CD663A-E507-9D4A-8205-6E0BC1474B12}"/>
              </a:ext>
            </a:extLst>
          </p:cNvPr>
          <p:cNvPicPr>
            <a:picLocks noChangeAspect="1"/>
          </p:cNvPicPr>
          <p:nvPr/>
        </p:nvPicPr>
        <p:blipFill>
          <a:blip r:embed="rId3"/>
          <a:stretch>
            <a:fillRect/>
          </a:stretch>
        </p:blipFill>
        <p:spPr>
          <a:xfrm>
            <a:off x="7463432" y="1616008"/>
            <a:ext cx="3229831" cy="4195762"/>
          </a:xfrm>
          <a:prstGeom prst="rect">
            <a:avLst/>
          </a:prstGeom>
          <a:ln w="38100">
            <a:solidFill>
              <a:schemeClr val="bg1"/>
            </a:solidFill>
          </a:ln>
        </p:spPr>
      </p:pic>
      <p:pic>
        <p:nvPicPr>
          <p:cNvPr id="7" name="Content Placeholder 4" descr="Text, letter&#10;&#10;Description automatically generated">
            <a:extLst>
              <a:ext uri="{FF2B5EF4-FFF2-40B4-BE49-F238E27FC236}">
                <a16:creationId xmlns:a16="http://schemas.microsoft.com/office/drawing/2014/main" id="{75D150AA-03AD-8748-8B6F-E50503888B00}"/>
              </a:ext>
            </a:extLst>
          </p:cNvPr>
          <p:cNvPicPr>
            <a:picLocks noChangeAspect="1"/>
          </p:cNvPicPr>
          <p:nvPr/>
        </p:nvPicPr>
        <p:blipFill>
          <a:blip r:embed="rId3"/>
          <a:stretch>
            <a:fillRect/>
          </a:stretch>
        </p:blipFill>
        <p:spPr>
          <a:xfrm>
            <a:off x="7615832" y="1768408"/>
            <a:ext cx="3229831" cy="4195762"/>
          </a:xfrm>
          <a:prstGeom prst="rect">
            <a:avLst/>
          </a:prstGeom>
          <a:ln w="38100">
            <a:solidFill>
              <a:schemeClr val="bg1"/>
            </a:solidFill>
          </a:ln>
        </p:spPr>
      </p:pic>
      <p:pic>
        <p:nvPicPr>
          <p:cNvPr id="3" name="Picture 2">
            <a:extLst>
              <a:ext uri="{FF2B5EF4-FFF2-40B4-BE49-F238E27FC236}">
                <a16:creationId xmlns:a16="http://schemas.microsoft.com/office/drawing/2014/main" id="{6717CF10-CA40-764B-A4C9-AF5B15761DB6}"/>
              </a:ext>
            </a:extLst>
          </p:cNvPr>
          <p:cNvPicPr>
            <a:picLocks noChangeAspect="1"/>
          </p:cNvPicPr>
          <p:nvPr/>
        </p:nvPicPr>
        <p:blipFill>
          <a:blip r:embed="rId4"/>
          <a:stretch>
            <a:fillRect/>
          </a:stretch>
        </p:blipFill>
        <p:spPr>
          <a:xfrm>
            <a:off x="1046606" y="1691951"/>
            <a:ext cx="5237283" cy="4046376"/>
          </a:xfrm>
          <a:prstGeom prst="roundRect">
            <a:avLst>
              <a:gd name="adj" fmla="val 8594"/>
            </a:avLst>
          </a:prstGeom>
          <a:solidFill>
            <a:srgbClr val="FFFFFF">
              <a:shade val="85000"/>
            </a:srgbClr>
          </a:solidFill>
          <a:ln>
            <a:noFill/>
          </a:ln>
          <a:effectLst>
            <a:reflection blurRad="12700" stA="38000" endPos="11000" dist="5000" dir="5400000" sy="-100000" algn="bl" rotWithShape="0"/>
          </a:effectLst>
        </p:spPr>
      </p:pic>
    </p:spTree>
    <p:extLst>
      <p:ext uri="{BB962C8B-B14F-4D97-AF65-F5344CB8AC3E}">
        <p14:creationId xmlns:p14="http://schemas.microsoft.com/office/powerpoint/2010/main" val="24136256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ohn Adams Courthouse (Boston, Massachusetts) | The John Ada… | Flickr">
            <a:extLst>
              <a:ext uri="{FF2B5EF4-FFF2-40B4-BE49-F238E27FC236}">
                <a16:creationId xmlns:a16="http://schemas.microsoft.com/office/drawing/2014/main" id="{FD468711-48B6-BA43-B787-46CA06E129F6}"/>
              </a:ext>
            </a:extLst>
          </p:cNvPr>
          <p:cNvPicPr>
            <a:picLocks noChangeAspect="1" noChangeArrowheads="1"/>
          </p:cNvPicPr>
          <p:nvPr/>
        </p:nvPicPr>
        <p:blipFill>
          <a:blip r:embed="rId2">
            <a:alphaModFix amt="12000"/>
            <a:extLst>
              <a:ext uri="{28A0092B-C50C-407E-A947-70E740481C1C}">
                <a14:useLocalDpi xmlns:a14="http://schemas.microsoft.com/office/drawing/2010/main" val="0"/>
              </a:ext>
            </a:extLst>
          </a:blip>
          <a:srcRect/>
          <a:stretch>
            <a:fillRect/>
          </a:stretch>
        </p:blipFill>
        <p:spPr bwMode="auto">
          <a:xfrm>
            <a:off x="-1" y="-1"/>
            <a:ext cx="12192001" cy="68622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DDF37BA-DCCD-6645-87BE-3474DC9336AA}"/>
              </a:ext>
            </a:extLst>
          </p:cNvPr>
          <p:cNvSpPr>
            <a:spLocks noGrp="1"/>
          </p:cNvSpPr>
          <p:nvPr>
            <p:ph type="title"/>
          </p:nvPr>
        </p:nvSpPr>
        <p:spPr>
          <a:xfrm>
            <a:off x="130625" y="25714"/>
            <a:ext cx="10406743" cy="858490"/>
          </a:xfrm>
        </p:spPr>
        <p:txBody>
          <a:bodyPr/>
          <a:lstStyle/>
          <a:p>
            <a:r>
              <a:rPr lang="en-US" sz="4800" b="1" i="1" dirty="0" err="1"/>
              <a:t>Doull</a:t>
            </a:r>
            <a:r>
              <a:rPr lang="en-US" sz="4800" b="1" i="1" dirty="0"/>
              <a:t> v. Foster</a:t>
            </a:r>
            <a:r>
              <a:rPr lang="en-US" sz="4800" b="1" dirty="0"/>
              <a:t>, 487 Mass. 1 (2021)</a:t>
            </a:r>
          </a:p>
        </p:txBody>
      </p:sp>
      <p:pic>
        <p:nvPicPr>
          <p:cNvPr id="5" name="Content Placeholder 4" descr="Text, letter&#10;&#10;Description automatically generated">
            <a:extLst>
              <a:ext uri="{FF2B5EF4-FFF2-40B4-BE49-F238E27FC236}">
                <a16:creationId xmlns:a16="http://schemas.microsoft.com/office/drawing/2014/main" id="{4873796E-21AA-DF47-A1DF-BFB6697A2646}"/>
              </a:ext>
            </a:extLst>
          </p:cNvPr>
          <p:cNvPicPr>
            <a:picLocks noGrp="1" noChangeAspect="1"/>
          </p:cNvPicPr>
          <p:nvPr>
            <p:ph idx="1"/>
          </p:nvPr>
        </p:nvPicPr>
        <p:blipFill>
          <a:blip r:embed="rId3"/>
          <a:stretch>
            <a:fillRect/>
          </a:stretch>
        </p:blipFill>
        <p:spPr>
          <a:xfrm>
            <a:off x="915841" y="1616008"/>
            <a:ext cx="3229831" cy="4195762"/>
          </a:xfrm>
          <a:ln w="38100">
            <a:solidFill>
              <a:schemeClr val="bg1"/>
            </a:solidFill>
          </a:ln>
        </p:spPr>
      </p:pic>
      <p:pic>
        <p:nvPicPr>
          <p:cNvPr id="6" name="Content Placeholder 4" descr="Text, letter&#10;&#10;Description automatically generated">
            <a:extLst>
              <a:ext uri="{FF2B5EF4-FFF2-40B4-BE49-F238E27FC236}">
                <a16:creationId xmlns:a16="http://schemas.microsoft.com/office/drawing/2014/main" id="{63CD663A-E507-9D4A-8205-6E0BC1474B12}"/>
              </a:ext>
            </a:extLst>
          </p:cNvPr>
          <p:cNvPicPr>
            <a:picLocks noChangeAspect="1"/>
          </p:cNvPicPr>
          <p:nvPr/>
        </p:nvPicPr>
        <p:blipFill>
          <a:blip r:embed="rId3"/>
          <a:stretch>
            <a:fillRect/>
          </a:stretch>
        </p:blipFill>
        <p:spPr>
          <a:xfrm>
            <a:off x="1036005" y="1768408"/>
            <a:ext cx="3229831" cy="4195762"/>
          </a:xfrm>
          <a:prstGeom prst="rect">
            <a:avLst/>
          </a:prstGeom>
          <a:ln w="38100">
            <a:solidFill>
              <a:schemeClr val="bg1"/>
            </a:solidFill>
          </a:ln>
        </p:spPr>
      </p:pic>
      <p:pic>
        <p:nvPicPr>
          <p:cNvPr id="7" name="Content Placeholder 4" descr="Text, letter&#10;&#10;Description automatically generated">
            <a:extLst>
              <a:ext uri="{FF2B5EF4-FFF2-40B4-BE49-F238E27FC236}">
                <a16:creationId xmlns:a16="http://schemas.microsoft.com/office/drawing/2014/main" id="{75D150AA-03AD-8748-8B6F-E50503888B00}"/>
              </a:ext>
            </a:extLst>
          </p:cNvPr>
          <p:cNvPicPr>
            <a:picLocks noChangeAspect="1"/>
          </p:cNvPicPr>
          <p:nvPr/>
        </p:nvPicPr>
        <p:blipFill>
          <a:blip r:embed="rId3"/>
          <a:stretch>
            <a:fillRect/>
          </a:stretch>
        </p:blipFill>
        <p:spPr>
          <a:xfrm>
            <a:off x="1156169" y="1920808"/>
            <a:ext cx="3229831" cy="4195762"/>
          </a:xfrm>
          <a:prstGeom prst="rect">
            <a:avLst/>
          </a:prstGeom>
          <a:ln w="38100">
            <a:solidFill>
              <a:schemeClr val="bg1"/>
            </a:solidFill>
          </a:ln>
        </p:spPr>
      </p:pic>
      <p:pic>
        <p:nvPicPr>
          <p:cNvPr id="4" name="Picture 3">
            <a:extLst>
              <a:ext uri="{FF2B5EF4-FFF2-40B4-BE49-F238E27FC236}">
                <a16:creationId xmlns:a16="http://schemas.microsoft.com/office/drawing/2014/main" id="{1587B46C-111D-5A4A-A6DA-7A9640B503D9}"/>
              </a:ext>
            </a:extLst>
          </p:cNvPr>
          <p:cNvPicPr>
            <a:picLocks noChangeAspect="1"/>
          </p:cNvPicPr>
          <p:nvPr/>
        </p:nvPicPr>
        <p:blipFill>
          <a:blip r:embed="rId4"/>
          <a:stretch>
            <a:fillRect/>
          </a:stretch>
        </p:blipFill>
        <p:spPr>
          <a:xfrm>
            <a:off x="5771413" y="1908415"/>
            <a:ext cx="5504746" cy="3915747"/>
          </a:xfrm>
          <a:prstGeom prst="roundRect">
            <a:avLst>
              <a:gd name="adj" fmla="val 8594"/>
            </a:avLst>
          </a:prstGeom>
          <a:solidFill>
            <a:srgbClr val="FFFFFF">
              <a:shade val="85000"/>
            </a:srgbClr>
          </a:solidFill>
          <a:ln>
            <a:noFill/>
          </a:ln>
          <a:effectLst>
            <a:reflection blurRad="12700" stA="38000" endPos="11000" dist="5000" dir="5400000" sy="-100000" algn="bl" rotWithShape="0"/>
          </a:effectLst>
        </p:spPr>
      </p:pic>
    </p:spTree>
    <p:extLst>
      <p:ext uri="{BB962C8B-B14F-4D97-AF65-F5344CB8AC3E}">
        <p14:creationId xmlns:p14="http://schemas.microsoft.com/office/powerpoint/2010/main" val="2276320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52BEFF1-896C-45B1-B02C-96A6A1BC3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BA768A8-4FED-4ED8-9E46-6BE72188E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8389"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4" name="Freeform 36">
            <a:extLst>
              <a:ext uri="{FF2B5EF4-FFF2-40B4-BE49-F238E27FC236}">
                <a16:creationId xmlns:a16="http://schemas.microsoft.com/office/drawing/2014/main" id="{BB237A14-61B1-4C00-A670-5D8D68A866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87891"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2">
              <a:alpha val="20000"/>
            </a:schemeClr>
          </a:solidFill>
          <a:ln>
            <a:noFill/>
          </a:ln>
        </p:spPr>
        <p:txBody>
          <a:bodyPr rtlCol="0" anchor="ctr"/>
          <a:lstStyle/>
          <a:p>
            <a:pPr algn="ctr"/>
            <a:endParaRPr lang="en-US"/>
          </a:p>
        </p:txBody>
      </p:sp>
      <p:sp>
        <p:nvSpPr>
          <p:cNvPr id="5" name="Content Placeholder 3">
            <a:extLst>
              <a:ext uri="{FF2B5EF4-FFF2-40B4-BE49-F238E27FC236}">
                <a16:creationId xmlns:a16="http://schemas.microsoft.com/office/drawing/2014/main" id="{5E284147-E4C7-6145-8BCF-E2697A8CF3FA}"/>
              </a:ext>
            </a:extLst>
          </p:cNvPr>
          <p:cNvSpPr txBox="1">
            <a:spLocks/>
          </p:cNvSpPr>
          <p:nvPr/>
        </p:nvSpPr>
        <p:spPr>
          <a:xfrm>
            <a:off x="834080" y="2491091"/>
            <a:ext cx="6153810" cy="243710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r>
              <a:rPr lang="en-US" sz="2400" dirty="0"/>
              <a:t>Prior to the </a:t>
            </a:r>
            <a:r>
              <a:rPr lang="en-US" sz="2400" i="1" dirty="0" err="1"/>
              <a:t>Doull</a:t>
            </a:r>
            <a:r>
              <a:rPr lang="en-US" sz="2400" i="1" dirty="0"/>
              <a:t> </a:t>
            </a:r>
            <a:r>
              <a:rPr lang="en-US" sz="2400" dirty="0"/>
              <a:t>decision, the Commonwealth accepted that substantial contributing factor standard was appropriate in matters where there exists multiple causes or tortfeasors. </a:t>
            </a:r>
          </a:p>
        </p:txBody>
      </p:sp>
      <p:sp>
        <p:nvSpPr>
          <p:cNvPr id="16" name="Freeform: Shape 15">
            <a:extLst>
              <a:ext uri="{FF2B5EF4-FFF2-40B4-BE49-F238E27FC236}">
                <a16:creationId xmlns:a16="http://schemas.microsoft.com/office/drawing/2014/main" id="{8598F259-6F54-47A3-8D13-1603D786A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01089"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728976C5-CCDA-0F48-9F69-A982602803B5}"/>
              </a:ext>
            </a:extLst>
          </p:cNvPr>
          <p:cNvSpPr>
            <a:spLocks noGrp="1"/>
          </p:cNvSpPr>
          <p:nvPr>
            <p:ph type="title"/>
          </p:nvPr>
        </p:nvSpPr>
        <p:spPr>
          <a:xfrm>
            <a:off x="8015978" y="1645920"/>
            <a:ext cx="3522879" cy="4470821"/>
          </a:xfrm>
        </p:spPr>
        <p:txBody>
          <a:bodyPr vert="horz" lIns="91440" tIns="45720" rIns="91440" bIns="45720" rtlCol="0" anchor="t">
            <a:normAutofit/>
          </a:bodyPr>
          <a:lstStyle/>
          <a:p>
            <a:r>
              <a:rPr lang="en-US">
                <a:solidFill>
                  <a:srgbClr val="FFFFFF"/>
                </a:solidFill>
              </a:rPr>
              <a:t>Application of the Substantial Contributing Factor Standard</a:t>
            </a:r>
          </a:p>
        </p:txBody>
      </p:sp>
    </p:spTree>
    <p:extLst>
      <p:ext uri="{BB962C8B-B14F-4D97-AF65-F5344CB8AC3E}">
        <p14:creationId xmlns:p14="http://schemas.microsoft.com/office/powerpoint/2010/main" val="998794663"/>
      </p:ext>
    </p:extLst>
  </p:cSld>
  <p:clrMapOvr>
    <a:overrideClrMapping bg1="lt1" tx1="dk1" bg2="lt2" tx2="dk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ohn Adams Courthouse (Boston, Massachusetts) | The John Ada… | Flickr">
            <a:extLst>
              <a:ext uri="{FF2B5EF4-FFF2-40B4-BE49-F238E27FC236}">
                <a16:creationId xmlns:a16="http://schemas.microsoft.com/office/drawing/2014/main" id="{FD468711-48B6-BA43-B787-46CA06E129F6}"/>
              </a:ext>
            </a:extLst>
          </p:cNvPr>
          <p:cNvPicPr>
            <a:picLocks noChangeAspect="1" noChangeArrowheads="1"/>
          </p:cNvPicPr>
          <p:nvPr/>
        </p:nvPicPr>
        <p:blipFill>
          <a:blip r:embed="rId2">
            <a:alphaModFix amt="12000"/>
            <a:extLst>
              <a:ext uri="{28A0092B-C50C-407E-A947-70E740481C1C}">
                <a14:useLocalDpi xmlns:a14="http://schemas.microsoft.com/office/drawing/2010/main" val="0"/>
              </a:ext>
            </a:extLst>
          </a:blip>
          <a:srcRect/>
          <a:stretch>
            <a:fillRect/>
          </a:stretch>
        </p:blipFill>
        <p:spPr bwMode="auto">
          <a:xfrm>
            <a:off x="-1" y="-1"/>
            <a:ext cx="12192001" cy="68622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DDF37BA-DCCD-6645-87BE-3474DC9336AA}"/>
              </a:ext>
            </a:extLst>
          </p:cNvPr>
          <p:cNvSpPr>
            <a:spLocks noGrp="1"/>
          </p:cNvSpPr>
          <p:nvPr>
            <p:ph type="title"/>
          </p:nvPr>
        </p:nvSpPr>
        <p:spPr>
          <a:xfrm>
            <a:off x="217711" y="25714"/>
            <a:ext cx="10406743" cy="858490"/>
          </a:xfrm>
        </p:spPr>
        <p:txBody>
          <a:bodyPr/>
          <a:lstStyle/>
          <a:p>
            <a:r>
              <a:rPr lang="en-US" sz="4800" b="1" i="1" dirty="0" err="1"/>
              <a:t>Doull</a:t>
            </a:r>
            <a:r>
              <a:rPr lang="en-US" sz="4800" b="1" i="1" dirty="0"/>
              <a:t> v. Foster</a:t>
            </a:r>
            <a:r>
              <a:rPr lang="en-US" sz="4800" b="1" dirty="0"/>
              <a:t>, 487 Mass. 1 (2021)</a:t>
            </a:r>
          </a:p>
        </p:txBody>
      </p:sp>
      <p:pic>
        <p:nvPicPr>
          <p:cNvPr id="5" name="Content Placeholder 4" descr="Text, letter&#10;&#10;Description automatically generated">
            <a:extLst>
              <a:ext uri="{FF2B5EF4-FFF2-40B4-BE49-F238E27FC236}">
                <a16:creationId xmlns:a16="http://schemas.microsoft.com/office/drawing/2014/main" id="{4873796E-21AA-DF47-A1DF-BFB6697A2646}"/>
              </a:ext>
            </a:extLst>
          </p:cNvPr>
          <p:cNvPicPr>
            <a:picLocks noGrp="1" noChangeAspect="1"/>
          </p:cNvPicPr>
          <p:nvPr>
            <p:ph idx="1"/>
          </p:nvPr>
        </p:nvPicPr>
        <p:blipFill>
          <a:blip r:embed="rId3"/>
          <a:stretch>
            <a:fillRect/>
          </a:stretch>
        </p:blipFill>
        <p:spPr>
          <a:xfrm>
            <a:off x="7311032" y="1463608"/>
            <a:ext cx="3229831" cy="4195762"/>
          </a:xfrm>
          <a:ln w="38100">
            <a:solidFill>
              <a:schemeClr val="bg1"/>
            </a:solidFill>
          </a:ln>
        </p:spPr>
      </p:pic>
      <p:pic>
        <p:nvPicPr>
          <p:cNvPr id="6" name="Content Placeholder 4" descr="Text, letter&#10;&#10;Description automatically generated">
            <a:extLst>
              <a:ext uri="{FF2B5EF4-FFF2-40B4-BE49-F238E27FC236}">
                <a16:creationId xmlns:a16="http://schemas.microsoft.com/office/drawing/2014/main" id="{63CD663A-E507-9D4A-8205-6E0BC1474B12}"/>
              </a:ext>
            </a:extLst>
          </p:cNvPr>
          <p:cNvPicPr>
            <a:picLocks noChangeAspect="1"/>
          </p:cNvPicPr>
          <p:nvPr/>
        </p:nvPicPr>
        <p:blipFill>
          <a:blip r:embed="rId3"/>
          <a:stretch>
            <a:fillRect/>
          </a:stretch>
        </p:blipFill>
        <p:spPr>
          <a:xfrm>
            <a:off x="7463432" y="1616008"/>
            <a:ext cx="3229831" cy="4195762"/>
          </a:xfrm>
          <a:prstGeom prst="rect">
            <a:avLst/>
          </a:prstGeom>
          <a:ln w="38100">
            <a:solidFill>
              <a:schemeClr val="bg1"/>
            </a:solidFill>
          </a:ln>
        </p:spPr>
      </p:pic>
      <p:pic>
        <p:nvPicPr>
          <p:cNvPr id="7" name="Content Placeholder 4" descr="Text, letter&#10;&#10;Description automatically generated">
            <a:extLst>
              <a:ext uri="{FF2B5EF4-FFF2-40B4-BE49-F238E27FC236}">
                <a16:creationId xmlns:a16="http://schemas.microsoft.com/office/drawing/2014/main" id="{75D150AA-03AD-8748-8B6F-E50503888B00}"/>
              </a:ext>
            </a:extLst>
          </p:cNvPr>
          <p:cNvPicPr>
            <a:picLocks noChangeAspect="1"/>
          </p:cNvPicPr>
          <p:nvPr/>
        </p:nvPicPr>
        <p:blipFill>
          <a:blip r:embed="rId3"/>
          <a:stretch>
            <a:fillRect/>
          </a:stretch>
        </p:blipFill>
        <p:spPr>
          <a:xfrm>
            <a:off x="7615832" y="1768408"/>
            <a:ext cx="3229831" cy="4195762"/>
          </a:xfrm>
          <a:prstGeom prst="rect">
            <a:avLst/>
          </a:prstGeom>
          <a:ln w="38100">
            <a:solidFill>
              <a:schemeClr val="bg1"/>
            </a:solidFill>
          </a:ln>
        </p:spPr>
      </p:pic>
      <p:pic>
        <p:nvPicPr>
          <p:cNvPr id="12" name="Picture 11" descr="Text&#10;&#10;Description automatically generated">
            <a:extLst>
              <a:ext uri="{FF2B5EF4-FFF2-40B4-BE49-F238E27FC236}">
                <a16:creationId xmlns:a16="http://schemas.microsoft.com/office/drawing/2014/main" id="{4C8BDAF6-581E-164B-A1A3-5597D1B82C86}"/>
              </a:ext>
            </a:extLst>
          </p:cNvPr>
          <p:cNvPicPr>
            <a:picLocks noChangeAspect="1"/>
          </p:cNvPicPr>
          <p:nvPr/>
        </p:nvPicPr>
        <p:blipFill>
          <a:blip r:embed="rId4"/>
          <a:stretch>
            <a:fillRect/>
          </a:stretch>
        </p:blipFill>
        <p:spPr>
          <a:xfrm>
            <a:off x="408842" y="2414685"/>
            <a:ext cx="6493347" cy="20286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219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ohn Adams Courthouse (Boston, Massachusetts) | The John Ada… | Flickr">
            <a:extLst>
              <a:ext uri="{FF2B5EF4-FFF2-40B4-BE49-F238E27FC236}">
                <a16:creationId xmlns:a16="http://schemas.microsoft.com/office/drawing/2014/main" id="{FD468711-48B6-BA43-B787-46CA06E129F6}"/>
              </a:ext>
            </a:extLst>
          </p:cNvPr>
          <p:cNvPicPr>
            <a:picLocks noChangeAspect="1" noChangeArrowheads="1"/>
          </p:cNvPicPr>
          <p:nvPr/>
        </p:nvPicPr>
        <p:blipFill>
          <a:blip r:embed="rId2">
            <a:alphaModFix amt="12000"/>
            <a:extLst>
              <a:ext uri="{28A0092B-C50C-407E-A947-70E740481C1C}">
                <a14:useLocalDpi xmlns:a14="http://schemas.microsoft.com/office/drawing/2010/main" val="0"/>
              </a:ext>
            </a:extLst>
          </a:blip>
          <a:srcRect/>
          <a:stretch>
            <a:fillRect/>
          </a:stretch>
        </p:blipFill>
        <p:spPr bwMode="auto">
          <a:xfrm>
            <a:off x="-1" y="-1"/>
            <a:ext cx="12192001" cy="68622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DDF37BA-DCCD-6645-87BE-3474DC9336AA}"/>
              </a:ext>
            </a:extLst>
          </p:cNvPr>
          <p:cNvSpPr>
            <a:spLocks noGrp="1"/>
          </p:cNvSpPr>
          <p:nvPr>
            <p:ph type="title"/>
          </p:nvPr>
        </p:nvSpPr>
        <p:spPr>
          <a:xfrm>
            <a:off x="199051" y="25714"/>
            <a:ext cx="10406743" cy="858490"/>
          </a:xfrm>
        </p:spPr>
        <p:txBody>
          <a:bodyPr/>
          <a:lstStyle/>
          <a:p>
            <a:r>
              <a:rPr lang="en-US" sz="4800" b="1" i="1" dirty="0" err="1"/>
              <a:t>Doull</a:t>
            </a:r>
            <a:r>
              <a:rPr lang="en-US" sz="4800" b="1" i="1" dirty="0"/>
              <a:t> v. Foster</a:t>
            </a:r>
            <a:r>
              <a:rPr lang="en-US" sz="4800" b="1" dirty="0"/>
              <a:t>, 487 Mass. 1 (2021)</a:t>
            </a:r>
          </a:p>
        </p:txBody>
      </p:sp>
      <p:pic>
        <p:nvPicPr>
          <p:cNvPr id="5" name="Content Placeholder 4" descr="Text, letter&#10;&#10;Description automatically generated">
            <a:extLst>
              <a:ext uri="{FF2B5EF4-FFF2-40B4-BE49-F238E27FC236}">
                <a16:creationId xmlns:a16="http://schemas.microsoft.com/office/drawing/2014/main" id="{4873796E-21AA-DF47-A1DF-BFB6697A2646}"/>
              </a:ext>
            </a:extLst>
          </p:cNvPr>
          <p:cNvPicPr>
            <a:picLocks noGrp="1" noChangeAspect="1"/>
          </p:cNvPicPr>
          <p:nvPr>
            <p:ph idx="1"/>
          </p:nvPr>
        </p:nvPicPr>
        <p:blipFill>
          <a:blip r:embed="rId3"/>
          <a:stretch>
            <a:fillRect/>
          </a:stretch>
        </p:blipFill>
        <p:spPr>
          <a:xfrm>
            <a:off x="556814" y="1537471"/>
            <a:ext cx="3229831" cy="4195762"/>
          </a:xfrm>
          <a:ln w="38100">
            <a:solidFill>
              <a:schemeClr val="bg1"/>
            </a:solidFill>
          </a:ln>
        </p:spPr>
      </p:pic>
      <p:pic>
        <p:nvPicPr>
          <p:cNvPr id="6" name="Content Placeholder 4" descr="Text, letter&#10;&#10;Description automatically generated">
            <a:extLst>
              <a:ext uri="{FF2B5EF4-FFF2-40B4-BE49-F238E27FC236}">
                <a16:creationId xmlns:a16="http://schemas.microsoft.com/office/drawing/2014/main" id="{63CD663A-E507-9D4A-8205-6E0BC1474B12}"/>
              </a:ext>
            </a:extLst>
          </p:cNvPr>
          <p:cNvPicPr>
            <a:picLocks noChangeAspect="1"/>
          </p:cNvPicPr>
          <p:nvPr/>
        </p:nvPicPr>
        <p:blipFill>
          <a:blip r:embed="rId3"/>
          <a:stretch>
            <a:fillRect/>
          </a:stretch>
        </p:blipFill>
        <p:spPr>
          <a:xfrm>
            <a:off x="690280" y="1711375"/>
            <a:ext cx="3229831" cy="4195762"/>
          </a:xfrm>
          <a:prstGeom prst="rect">
            <a:avLst/>
          </a:prstGeom>
          <a:ln w="38100">
            <a:solidFill>
              <a:schemeClr val="bg1"/>
            </a:solidFill>
          </a:ln>
        </p:spPr>
      </p:pic>
      <p:pic>
        <p:nvPicPr>
          <p:cNvPr id="7" name="Content Placeholder 4" descr="Text, letter&#10;&#10;Description automatically generated">
            <a:extLst>
              <a:ext uri="{FF2B5EF4-FFF2-40B4-BE49-F238E27FC236}">
                <a16:creationId xmlns:a16="http://schemas.microsoft.com/office/drawing/2014/main" id="{75D150AA-03AD-8748-8B6F-E50503888B00}"/>
              </a:ext>
            </a:extLst>
          </p:cNvPr>
          <p:cNvPicPr>
            <a:picLocks noChangeAspect="1"/>
          </p:cNvPicPr>
          <p:nvPr/>
        </p:nvPicPr>
        <p:blipFill>
          <a:blip r:embed="rId3"/>
          <a:stretch>
            <a:fillRect/>
          </a:stretch>
        </p:blipFill>
        <p:spPr>
          <a:xfrm>
            <a:off x="823746" y="1885279"/>
            <a:ext cx="3229831" cy="4195762"/>
          </a:xfrm>
          <a:prstGeom prst="rect">
            <a:avLst/>
          </a:prstGeom>
          <a:ln w="38100">
            <a:solidFill>
              <a:schemeClr val="bg1"/>
            </a:solidFill>
          </a:ln>
        </p:spPr>
      </p:pic>
      <p:pic>
        <p:nvPicPr>
          <p:cNvPr id="9" name="Picture 8">
            <a:extLst>
              <a:ext uri="{FF2B5EF4-FFF2-40B4-BE49-F238E27FC236}">
                <a16:creationId xmlns:a16="http://schemas.microsoft.com/office/drawing/2014/main" id="{FBD2E6E8-D655-5F46-9ED2-4F7BE4E80C2C}"/>
              </a:ext>
            </a:extLst>
          </p:cNvPr>
          <p:cNvPicPr>
            <a:picLocks noChangeAspect="1"/>
          </p:cNvPicPr>
          <p:nvPr/>
        </p:nvPicPr>
        <p:blipFill>
          <a:blip r:embed="rId4"/>
          <a:stretch>
            <a:fillRect/>
          </a:stretch>
        </p:blipFill>
        <p:spPr>
          <a:xfrm>
            <a:off x="4984228" y="2338938"/>
            <a:ext cx="6384026" cy="21801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45812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gazine with a person and person on it&#10;&#10;Description automatically generated with low confidence">
            <a:extLst>
              <a:ext uri="{FF2B5EF4-FFF2-40B4-BE49-F238E27FC236}">
                <a16:creationId xmlns:a16="http://schemas.microsoft.com/office/drawing/2014/main" id="{C639C9A1-5C3F-4A4D-9A6D-CE8BCECD2C85}"/>
              </a:ext>
            </a:extLst>
          </p:cNvPr>
          <p:cNvPicPr>
            <a:picLocks noChangeAspect="1"/>
          </p:cNvPicPr>
          <p:nvPr/>
        </p:nvPicPr>
        <p:blipFill>
          <a:blip r:embed="rId2">
            <a:alphaModFix amt="20000"/>
          </a:blip>
          <a:stretch>
            <a:fillRect/>
          </a:stretch>
        </p:blipFill>
        <p:spPr>
          <a:xfrm>
            <a:off x="-1" y="0"/>
            <a:ext cx="5816503" cy="6858000"/>
          </a:xfrm>
          <a:prstGeom prst="rect">
            <a:avLst/>
          </a:prstGeom>
        </p:spPr>
      </p:pic>
      <p:sp>
        <p:nvSpPr>
          <p:cNvPr id="2" name="Title 1">
            <a:extLst>
              <a:ext uri="{FF2B5EF4-FFF2-40B4-BE49-F238E27FC236}">
                <a16:creationId xmlns:a16="http://schemas.microsoft.com/office/drawing/2014/main" id="{CD5922E4-E7FC-CF4F-85C4-375410628BFF}"/>
              </a:ext>
            </a:extLst>
          </p:cNvPr>
          <p:cNvSpPr>
            <a:spLocks noGrp="1"/>
          </p:cNvSpPr>
          <p:nvPr>
            <p:ph type="title" idx="4294967295"/>
          </p:nvPr>
        </p:nvSpPr>
        <p:spPr>
          <a:xfrm>
            <a:off x="327104" y="1771630"/>
            <a:ext cx="5094288" cy="2989263"/>
          </a:xfrm>
        </p:spPr>
        <p:txBody>
          <a:bodyPr>
            <a:scene3d>
              <a:camera prst="orthographicFront"/>
              <a:lightRig rig="harsh" dir="t"/>
            </a:scene3d>
            <a:sp3d extrusionH="57150" prstMaterial="matte">
              <a:bevelT w="63500" h="12700" prst="angle"/>
              <a:contourClr>
                <a:schemeClr val="bg1">
                  <a:lumMod val="65000"/>
                </a:schemeClr>
              </a:contourClr>
            </a:sp3d>
          </a:bodyPr>
          <a:lstStyle/>
          <a:p>
            <a:pPr algn="ctr"/>
            <a:r>
              <a:rPr lang="en-US" sz="6000" b="1" dirty="0">
                <a:ln w="9525">
                  <a:solidFill>
                    <a:schemeClr val="bg1"/>
                  </a:solidFill>
                  <a:prstDash val="solid"/>
                </a:ln>
                <a:solidFill>
                  <a:schemeClr val="tx1"/>
                </a:solidFill>
                <a:effectLst>
                  <a:outerShdw blurRad="50800" dist="38100" dir="13500000" algn="br" rotWithShape="0">
                    <a:prstClr val="black">
                      <a:alpha val="40000"/>
                    </a:prstClr>
                  </a:outerShdw>
                </a:effectLst>
                <a:latin typeface="Braggadocio" pitchFamily="82" charset="77"/>
              </a:rPr>
              <a:t>Let’s Go Back to 1988</a:t>
            </a:r>
          </a:p>
        </p:txBody>
      </p:sp>
      <p:pic>
        <p:nvPicPr>
          <p:cNvPr id="5122" name="Picture 2" descr="hulk hogan sport GIF by WWE">
            <a:extLst>
              <a:ext uri="{FF2B5EF4-FFF2-40B4-BE49-F238E27FC236}">
                <a16:creationId xmlns:a16="http://schemas.microsoft.com/office/drawing/2014/main" id="{258506BC-AD58-4247-8568-EFEE720A4465}"/>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5816502" y="0"/>
            <a:ext cx="3408362" cy="391318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 ">
            <a:extLst>
              <a:ext uri="{FF2B5EF4-FFF2-40B4-BE49-F238E27FC236}">
                <a16:creationId xmlns:a16="http://schemas.microsoft.com/office/drawing/2014/main" id="{D267FEA3-36E5-E649-83CA-8F2AF45F5B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7118" y="3869094"/>
            <a:ext cx="6350000" cy="298890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Rick Astley GIF">
            <a:extLst>
              <a:ext uri="{FF2B5EF4-FFF2-40B4-BE49-F238E27FC236}">
                <a16:creationId xmlns:a16="http://schemas.microsoft.com/office/drawing/2014/main" id="{EB7D505E-4F41-3746-8C01-781B48DBC8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997" r="15347"/>
          <a:stretch/>
        </p:blipFill>
        <p:spPr bwMode="auto">
          <a:xfrm>
            <a:off x="9224865" y="0"/>
            <a:ext cx="2967135" cy="3869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4287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ohn Adams Courthouse (Boston, Massachusetts) | The John Ada… | Flickr">
            <a:extLst>
              <a:ext uri="{FF2B5EF4-FFF2-40B4-BE49-F238E27FC236}">
                <a16:creationId xmlns:a16="http://schemas.microsoft.com/office/drawing/2014/main" id="{285E412B-088D-EF45-B5DA-2835E3FFF5A8}"/>
              </a:ext>
            </a:extLst>
          </p:cNvPr>
          <p:cNvPicPr>
            <a:picLocks noChangeAspect="1" noChangeArrowheads="1"/>
          </p:cNvPicPr>
          <p:nvPr/>
        </p:nvPicPr>
        <p:blipFill>
          <a:blip r:embed="rId2">
            <a:alphaModFix amt="12000"/>
            <a:extLst>
              <a:ext uri="{28A0092B-C50C-407E-A947-70E740481C1C}">
                <a14:useLocalDpi xmlns:a14="http://schemas.microsoft.com/office/drawing/2010/main" val="0"/>
              </a:ext>
            </a:extLst>
          </a:blip>
          <a:srcRect/>
          <a:stretch>
            <a:fillRect/>
          </a:stretch>
        </p:blipFill>
        <p:spPr bwMode="auto">
          <a:xfrm>
            <a:off x="-1" y="-1"/>
            <a:ext cx="12192001" cy="68622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able&#10;&#10;Description automatically generated">
            <a:extLst>
              <a:ext uri="{FF2B5EF4-FFF2-40B4-BE49-F238E27FC236}">
                <a16:creationId xmlns:a16="http://schemas.microsoft.com/office/drawing/2014/main" id="{10C97495-5532-D246-AD3A-121BDAB08B0C}"/>
              </a:ext>
            </a:extLst>
          </p:cNvPr>
          <p:cNvPicPr>
            <a:picLocks noChangeAspect="1"/>
          </p:cNvPicPr>
          <p:nvPr/>
        </p:nvPicPr>
        <p:blipFill rotWithShape="1">
          <a:blip r:embed="rId3"/>
          <a:srcRect l="19092" r="8187"/>
          <a:stretch/>
        </p:blipFill>
        <p:spPr>
          <a:xfrm>
            <a:off x="695731" y="1249918"/>
            <a:ext cx="5127258" cy="42796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600B2939-9D24-7049-8CAC-5C470FE38E44}"/>
              </a:ext>
            </a:extLst>
          </p:cNvPr>
          <p:cNvSpPr txBox="1"/>
          <p:nvPr/>
        </p:nvSpPr>
        <p:spPr>
          <a:xfrm>
            <a:off x="6738668" y="2050902"/>
            <a:ext cx="4645881" cy="2677656"/>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2400" i="1" dirty="0"/>
              <a:t>“Did Mr. O’Connor’s exposure to the asbestos contained in those Raybestos-Manhattan products cause, or did it </a:t>
            </a:r>
            <a:r>
              <a:rPr lang="en-US" sz="2400" b="1" i="1" dirty="0">
                <a:highlight>
                  <a:srgbClr val="00FF00"/>
                </a:highlight>
              </a:rPr>
              <a:t>substantially contribute to cause</a:t>
            </a:r>
            <a:r>
              <a:rPr lang="en-US" sz="2400" i="1" dirty="0"/>
              <a:t>, mesothelioma in him, and did it cause his death?”</a:t>
            </a:r>
          </a:p>
        </p:txBody>
      </p:sp>
    </p:spTree>
    <p:extLst>
      <p:ext uri="{BB962C8B-B14F-4D97-AF65-F5344CB8AC3E}">
        <p14:creationId xmlns:p14="http://schemas.microsoft.com/office/powerpoint/2010/main" val="5227938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ohn Adams Courthouse (Boston, Massachusetts) | The John Ada… | Flickr">
            <a:extLst>
              <a:ext uri="{FF2B5EF4-FFF2-40B4-BE49-F238E27FC236}">
                <a16:creationId xmlns:a16="http://schemas.microsoft.com/office/drawing/2014/main" id="{285E412B-088D-EF45-B5DA-2835E3FFF5A8}"/>
              </a:ext>
            </a:extLst>
          </p:cNvPr>
          <p:cNvPicPr>
            <a:picLocks noChangeAspect="1" noChangeArrowheads="1"/>
          </p:cNvPicPr>
          <p:nvPr/>
        </p:nvPicPr>
        <p:blipFill>
          <a:blip r:embed="rId2">
            <a:alphaModFix amt="12000"/>
            <a:extLst>
              <a:ext uri="{28A0092B-C50C-407E-A947-70E740481C1C}">
                <a14:useLocalDpi xmlns:a14="http://schemas.microsoft.com/office/drawing/2010/main" val="0"/>
              </a:ext>
            </a:extLst>
          </a:blip>
          <a:srcRect/>
          <a:stretch>
            <a:fillRect/>
          </a:stretch>
        </p:blipFill>
        <p:spPr bwMode="auto">
          <a:xfrm>
            <a:off x="-1" y="-1"/>
            <a:ext cx="12192001" cy="68622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able&#10;&#10;Description automatically generated">
            <a:extLst>
              <a:ext uri="{FF2B5EF4-FFF2-40B4-BE49-F238E27FC236}">
                <a16:creationId xmlns:a16="http://schemas.microsoft.com/office/drawing/2014/main" id="{10C97495-5532-D246-AD3A-121BDAB08B0C}"/>
              </a:ext>
            </a:extLst>
          </p:cNvPr>
          <p:cNvPicPr>
            <a:picLocks noChangeAspect="1"/>
          </p:cNvPicPr>
          <p:nvPr/>
        </p:nvPicPr>
        <p:blipFill rotWithShape="1">
          <a:blip r:embed="rId3"/>
          <a:srcRect l="19092" r="8187"/>
          <a:stretch/>
        </p:blipFill>
        <p:spPr>
          <a:xfrm>
            <a:off x="6367255" y="1042355"/>
            <a:ext cx="5127258" cy="42796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600B2939-9D24-7049-8CAC-5C470FE38E44}"/>
              </a:ext>
            </a:extLst>
          </p:cNvPr>
          <p:cNvSpPr txBox="1"/>
          <p:nvPr/>
        </p:nvSpPr>
        <p:spPr>
          <a:xfrm>
            <a:off x="398697" y="117693"/>
            <a:ext cx="5127258"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dirty="0"/>
              <a:t>“You see the two possibilities are direct cause—but </a:t>
            </a:r>
            <a:r>
              <a:rPr lang="en-US" b="1" i="1" dirty="0">
                <a:highlight>
                  <a:srgbClr val="00FF00"/>
                </a:highlight>
              </a:rPr>
              <a:t>it isn't necessary for the plaintiff to persuade you that the exposure actually caused it</a:t>
            </a:r>
            <a:r>
              <a:rPr lang="en-US" dirty="0"/>
              <a:t>. </a:t>
            </a:r>
          </a:p>
        </p:txBody>
      </p:sp>
      <p:sp>
        <p:nvSpPr>
          <p:cNvPr id="6" name="TextBox 5">
            <a:extLst>
              <a:ext uri="{FF2B5EF4-FFF2-40B4-BE49-F238E27FC236}">
                <a16:creationId xmlns:a16="http://schemas.microsoft.com/office/drawing/2014/main" id="{5E40DA99-B60F-634E-83FA-1EABFDD1FF06}"/>
              </a:ext>
            </a:extLst>
          </p:cNvPr>
          <p:cNvSpPr txBox="1"/>
          <p:nvPr/>
        </p:nvSpPr>
        <p:spPr>
          <a:xfrm>
            <a:off x="398697" y="1435716"/>
            <a:ext cx="5127258" cy="2308324"/>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b="1" i="1" dirty="0">
                <a:highlight>
                  <a:srgbClr val="00FFFF"/>
                </a:highlight>
              </a:rPr>
              <a:t>It's enough if that exposure contributed to cause it in whole or in part</a:t>
            </a:r>
            <a:r>
              <a:rPr lang="en-US" dirty="0"/>
              <a:t>, and the reason is very simple: </a:t>
            </a:r>
          </a:p>
          <a:p>
            <a:endParaRPr lang="en-US" dirty="0"/>
          </a:p>
          <a:p>
            <a:r>
              <a:rPr lang="en-US" dirty="0" err="1"/>
              <a:t>Raymark</a:t>
            </a:r>
            <a:r>
              <a:rPr lang="en-US" dirty="0"/>
              <a:t> is not responsible for Mr. O'Connor's disease and death unless its product was at least in part the cause of the disease and death. </a:t>
            </a:r>
          </a:p>
        </p:txBody>
      </p:sp>
      <p:sp>
        <p:nvSpPr>
          <p:cNvPr id="7" name="TextBox 6">
            <a:extLst>
              <a:ext uri="{FF2B5EF4-FFF2-40B4-BE49-F238E27FC236}">
                <a16:creationId xmlns:a16="http://schemas.microsoft.com/office/drawing/2014/main" id="{50E0E234-5A1C-1845-8528-249BD73023BB}"/>
              </a:ext>
            </a:extLst>
          </p:cNvPr>
          <p:cNvSpPr txBox="1"/>
          <p:nvPr/>
        </p:nvSpPr>
        <p:spPr>
          <a:xfrm>
            <a:off x="398697" y="3857675"/>
            <a:ext cx="5127258" cy="2862322"/>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dirty="0"/>
              <a:t>For you to answer ‘yes' to Question Number 2, you have to find that the asbestos contained in this defendant's products was a substantial contributing cause of his illness and death. </a:t>
            </a:r>
          </a:p>
          <a:p>
            <a:endParaRPr lang="en-US" dirty="0"/>
          </a:p>
          <a:p>
            <a:r>
              <a:rPr lang="en-US" b="1" i="1" dirty="0">
                <a:highlight>
                  <a:srgbClr val="00FF00"/>
                </a:highlight>
              </a:rPr>
              <a:t>It doesn't have to be the </a:t>
            </a:r>
            <a:r>
              <a:rPr lang="en-US" b="1" i="1" u="sng" dirty="0">
                <a:highlight>
                  <a:srgbClr val="00FF00"/>
                </a:highlight>
              </a:rPr>
              <a:t>only</a:t>
            </a:r>
            <a:r>
              <a:rPr lang="en-US" b="1" i="1" dirty="0">
                <a:highlight>
                  <a:srgbClr val="00FF00"/>
                </a:highlight>
              </a:rPr>
              <a:t> cause</a:t>
            </a:r>
            <a:r>
              <a:rPr lang="en-US" dirty="0"/>
              <a:t>, but it has to be a substantial contributing cause.... </a:t>
            </a:r>
            <a:r>
              <a:rPr lang="en-US" b="1" i="1" dirty="0">
                <a:highlight>
                  <a:srgbClr val="FF0000"/>
                </a:highlight>
              </a:rPr>
              <a:t>It means something that makes a difference in the result</a:t>
            </a:r>
            <a:r>
              <a:rPr lang="en-US" dirty="0"/>
              <a:t>. </a:t>
            </a:r>
            <a:endParaRPr lang="en-US" sz="2400" i="1" dirty="0"/>
          </a:p>
        </p:txBody>
      </p:sp>
    </p:spTree>
    <p:extLst>
      <p:ext uri="{BB962C8B-B14F-4D97-AF65-F5344CB8AC3E}">
        <p14:creationId xmlns:p14="http://schemas.microsoft.com/office/powerpoint/2010/main" val="332668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500"/>
                                        <p:tgtEl>
                                          <p:spTgt spid="4"/>
                                        </p:tgtEl>
                                      </p:cBhvr>
                                    </p:animEffect>
                                    <p:anim calcmode="lin" valueType="num">
                                      <p:cBhvr>
                                        <p:cTn id="8" dur="5500" fill="hold"/>
                                        <p:tgtEl>
                                          <p:spTgt spid="4"/>
                                        </p:tgtEl>
                                        <p:attrNameLst>
                                          <p:attrName>ppt_x</p:attrName>
                                        </p:attrNameLst>
                                      </p:cBhvr>
                                      <p:tavLst>
                                        <p:tav tm="0">
                                          <p:val>
                                            <p:strVal val="#ppt_x"/>
                                          </p:val>
                                        </p:tav>
                                        <p:tav tm="100000">
                                          <p:val>
                                            <p:strVal val="#ppt_x"/>
                                          </p:val>
                                        </p:tav>
                                      </p:tavLst>
                                    </p:anim>
                                    <p:anim calcmode="lin" valueType="num">
                                      <p:cBhvr>
                                        <p:cTn id="9" dur="4950" decel="100000" fill="hold"/>
                                        <p:tgtEl>
                                          <p:spTgt spid="4"/>
                                        </p:tgtEl>
                                        <p:attrNameLst>
                                          <p:attrName>ppt_y</p:attrName>
                                        </p:attrNameLst>
                                      </p:cBhvr>
                                      <p:tavLst>
                                        <p:tav tm="0">
                                          <p:val>
                                            <p:strVal val="#ppt_y+1"/>
                                          </p:val>
                                        </p:tav>
                                        <p:tav tm="100000">
                                          <p:val>
                                            <p:strVal val="#ppt_y-.03"/>
                                          </p:val>
                                        </p:tav>
                                      </p:tavLst>
                                    </p:anim>
                                    <p:anim calcmode="lin" valueType="num">
                                      <p:cBhvr>
                                        <p:cTn id="10" dur="550" accel="100000" fill="hold">
                                          <p:stCondLst>
                                            <p:cond delay="495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500"/>
                                        <p:tgtEl>
                                          <p:spTgt spid="6"/>
                                        </p:tgtEl>
                                      </p:cBhvr>
                                    </p:animEffect>
                                    <p:anim calcmode="lin" valueType="num">
                                      <p:cBhvr>
                                        <p:cTn id="16" dur="5500" fill="hold"/>
                                        <p:tgtEl>
                                          <p:spTgt spid="6"/>
                                        </p:tgtEl>
                                        <p:attrNameLst>
                                          <p:attrName>ppt_x</p:attrName>
                                        </p:attrNameLst>
                                      </p:cBhvr>
                                      <p:tavLst>
                                        <p:tav tm="0">
                                          <p:val>
                                            <p:strVal val="#ppt_x"/>
                                          </p:val>
                                        </p:tav>
                                        <p:tav tm="100000">
                                          <p:val>
                                            <p:strVal val="#ppt_x"/>
                                          </p:val>
                                        </p:tav>
                                      </p:tavLst>
                                    </p:anim>
                                    <p:anim calcmode="lin" valueType="num">
                                      <p:cBhvr>
                                        <p:cTn id="17" dur="4950" decel="100000" fill="hold"/>
                                        <p:tgtEl>
                                          <p:spTgt spid="6"/>
                                        </p:tgtEl>
                                        <p:attrNameLst>
                                          <p:attrName>ppt_y</p:attrName>
                                        </p:attrNameLst>
                                      </p:cBhvr>
                                      <p:tavLst>
                                        <p:tav tm="0">
                                          <p:val>
                                            <p:strVal val="#ppt_y+1"/>
                                          </p:val>
                                        </p:tav>
                                        <p:tav tm="100000">
                                          <p:val>
                                            <p:strVal val="#ppt_y-.03"/>
                                          </p:val>
                                        </p:tav>
                                      </p:tavLst>
                                    </p:anim>
                                    <p:anim calcmode="lin" valueType="num">
                                      <p:cBhvr>
                                        <p:cTn id="18" dur="550" accel="100000" fill="hold">
                                          <p:stCondLst>
                                            <p:cond delay="495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4000" fill="hold"/>
                                        <p:tgtEl>
                                          <p:spTgt spid="7"/>
                                        </p:tgtEl>
                                        <p:attrNameLst>
                                          <p:attrName>ppt_x</p:attrName>
                                        </p:attrNameLst>
                                      </p:cBhvr>
                                      <p:tavLst>
                                        <p:tav tm="0">
                                          <p:val>
                                            <p:strVal val="#ppt_x"/>
                                          </p:val>
                                        </p:tav>
                                        <p:tav tm="100000">
                                          <p:val>
                                            <p:strVal val="#ppt_x"/>
                                          </p:val>
                                        </p:tav>
                                      </p:tavLst>
                                    </p:anim>
                                    <p:anim calcmode="lin" valueType="num">
                                      <p:cBhvr additive="base">
                                        <p:cTn id="24" dur="4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ohn Adams Courthouse (Boston, Massachusetts) | The John Ada… | Flickr">
            <a:extLst>
              <a:ext uri="{FF2B5EF4-FFF2-40B4-BE49-F238E27FC236}">
                <a16:creationId xmlns:a16="http://schemas.microsoft.com/office/drawing/2014/main" id="{285E412B-088D-EF45-B5DA-2835E3FFF5A8}"/>
              </a:ext>
            </a:extLst>
          </p:cNvPr>
          <p:cNvPicPr>
            <a:picLocks noChangeAspect="1" noChangeArrowheads="1"/>
          </p:cNvPicPr>
          <p:nvPr/>
        </p:nvPicPr>
        <p:blipFill>
          <a:blip r:embed="rId2">
            <a:alphaModFix amt="12000"/>
            <a:extLst>
              <a:ext uri="{28A0092B-C50C-407E-A947-70E740481C1C}">
                <a14:useLocalDpi xmlns:a14="http://schemas.microsoft.com/office/drawing/2010/main" val="0"/>
              </a:ext>
            </a:extLst>
          </a:blip>
          <a:srcRect/>
          <a:stretch>
            <a:fillRect/>
          </a:stretch>
        </p:blipFill>
        <p:spPr bwMode="auto">
          <a:xfrm>
            <a:off x="-1" y="-1"/>
            <a:ext cx="12192001" cy="68622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able&#10;&#10;Description automatically generated">
            <a:extLst>
              <a:ext uri="{FF2B5EF4-FFF2-40B4-BE49-F238E27FC236}">
                <a16:creationId xmlns:a16="http://schemas.microsoft.com/office/drawing/2014/main" id="{10C97495-5532-D246-AD3A-121BDAB08B0C}"/>
              </a:ext>
            </a:extLst>
          </p:cNvPr>
          <p:cNvPicPr>
            <a:picLocks noChangeAspect="1"/>
          </p:cNvPicPr>
          <p:nvPr/>
        </p:nvPicPr>
        <p:blipFill rotWithShape="1">
          <a:blip r:embed="rId3"/>
          <a:srcRect l="19092" r="8187"/>
          <a:stretch/>
        </p:blipFill>
        <p:spPr>
          <a:xfrm>
            <a:off x="831091" y="1289187"/>
            <a:ext cx="5127258" cy="42796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D2B5C64C-B17B-324A-BB8A-EC307B217610}"/>
              </a:ext>
            </a:extLst>
          </p:cNvPr>
          <p:cNvSpPr txBox="1"/>
          <p:nvPr/>
        </p:nvSpPr>
        <p:spPr>
          <a:xfrm>
            <a:off x="6838938" y="2059393"/>
            <a:ext cx="4472473" cy="2739211"/>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000" dirty="0"/>
              <a:t>“[W]e agree with the plaintiff that she would be entitled to a new trial if the judge’s instructions, viewed as a whole, might reasonably led the jury to understand that, in order to recover, the plaintiff had to prove </a:t>
            </a:r>
            <a:r>
              <a:rPr lang="en-US" sz="3200" b="1" i="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“but for” causation</a:t>
            </a:r>
            <a:r>
              <a:rPr lang="en-US" sz="2000" dirty="0"/>
              <a:t>…</a:t>
            </a:r>
          </a:p>
        </p:txBody>
      </p:sp>
      <p:sp>
        <p:nvSpPr>
          <p:cNvPr id="10" name="TextBox 9">
            <a:extLst>
              <a:ext uri="{FF2B5EF4-FFF2-40B4-BE49-F238E27FC236}">
                <a16:creationId xmlns:a16="http://schemas.microsoft.com/office/drawing/2014/main" id="{9E7B9F22-67B0-7C48-91A2-79BB013A043E}"/>
              </a:ext>
            </a:extLst>
          </p:cNvPr>
          <p:cNvSpPr txBox="1"/>
          <p:nvPr/>
        </p:nvSpPr>
        <p:spPr>
          <a:xfrm>
            <a:off x="6838937" y="3518085"/>
            <a:ext cx="4472473" cy="2923877"/>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000" dirty="0"/>
              <a:t>“We have said before, and we repeat, ‘that if two or more wrongdoers negligently contribute to the personal injury of another by their several acts, which operate concurrently, so that in effect the damages suffered are rendered inseparable, they are </a:t>
            </a:r>
            <a:r>
              <a:rPr lang="en-US" sz="2400" b="1" i="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jointly and severally liable</a:t>
            </a:r>
            <a:r>
              <a:rPr lang="en-US" sz="2000" dirty="0"/>
              <a:t>.”</a:t>
            </a:r>
          </a:p>
        </p:txBody>
      </p:sp>
    </p:spTree>
    <p:extLst>
      <p:ext uri="{BB962C8B-B14F-4D97-AF65-F5344CB8AC3E}">
        <p14:creationId xmlns:p14="http://schemas.microsoft.com/office/powerpoint/2010/main" val="78710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0 0 L 0 -0.25 E" pathEditMode="relative" ptsTypes="">
                                      <p:cBhvr>
                                        <p:cTn id="6" dur="2000" fill="hold"/>
                                        <p:tgtEl>
                                          <p:spTgt spid="9"/>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3000"/>
                                        <p:tgtEl>
                                          <p:spTgt spid="10"/>
                                        </p:tgtEl>
                                      </p:cBhvr>
                                    </p:animEffect>
                                    <p:anim calcmode="lin" valueType="num">
                                      <p:cBhvr>
                                        <p:cTn id="12" dur="3000" fill="hold"/>
                                        <p:tgtEl>
                                          <p:spTgt spid="10"/>
                                        </p:tgtEl>
                                        <p:attrNameLst>
                                          <p:attrName>ppt_x</p:attrName>
                                        </p:attrNameLst>
                                      </p:cBhvr>
                                      <p:tavLst>
                                        <p:tav tm="0">
                                          <p:val>
                                            <p:strVal val="#ppt_x"/>
                                          </p:val>
                                        </p:tav>
                                        <p:tav tm="100000">
                                          <p:val>
                                            <p:strVal val="#ppt_x"/>
                                          </p:val>
                                        </p:tav>
                                      </p:tavLst>
                                    </p:anim>
                                    <p:anim calcmode="lin" valueType="num">
                                      <p:cBhvr>
                                        <p:cTn id="13" dur="2700" decel="100000" fill="hold"/>
                                        <p:tgtEl>
                                          <p:spTgt spid="10"/>
                                        </p:tgtEl>
                                        <p:attrNameLst>
                                          <p:attrName>ppt_y</p:attrName>
                                        </p:attrNameLst>
                                      </p:cBhvr>
                                      <p:tavLst>
                                        <p:tav tm="0">
                                          <p:val>
                                            <p:strVal val="#ppt_y+1"/>
                                          </p:val>
                                        </p:tav>
                                        <p:tav tm="100000">
                                          <p:val>
                                            <p:strVal val="#ppt_y-.03"/>
                                          </p:val>
                                        </p:tav>
                                      </p:tavLst>
                                    </p:anim>
                                    <p:anim calcmode="lin" valueType="num">
                                      <p:cBhvr>
                                        <p:cTn id="14" dur="300" accel="100000" fill="hold">
                                          <p:stCondLst>
                                            <p:cond delay="27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A7BC09F9-5DB9-7244-978D-F0D55D0D132D}"/>
              </a:ext>
            </a:extLst>
          </p:cNvPr>
          <p:cNvGraphicFramePr/>
          <p:nvPr>
            <p:extLst>
              <p:ext uri="{D42A27DB-BD31-4B8C-83A1-F6EECF244321}">
                <p14:modId xmlns:p14="http://schemas.microsoft.com/office/powerpoint/2010/main" val="3218293992"/>
              </p:ext>
            </p:extLst>
          </p:nvPr>
        </p:nvGraphicFramePr>
        <p:xfrm>
          <a:off x="-384024" y="2283195"/>
          <a:ext cx="12960048" cy="42714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7">
            <a:extLst>
              <a:ext uri="{FF2B5EF4-FFF2-40B4-BE49-F238E27FC236}">
                <a16:creationId xmlns:a16="http://schemas.microsoft.com/office/drawing/2014/main" id="{7350E196-6F4D-D34D-801F-04AADC5C68E3}"/>
              </a:ext>
            </a:extLst>
          </p:cNvPr>
          <p:cNvSpPr>
            <a:spLocks noGrp="1"/>
          </p:cNvSpPr>
          <p:nvPr>
            <p:ph type="title"/>
          </p:nvPr>
        </p:nvSpPr>
        <p:spPr>
          <a:xfrm>
            <a:off x="1715293" y="940009"/>
            <a:ext cx="8761413" cy="706964"/>
          </a:xfrm>
        </p:spPr>
        <p:txBody>
          <a:bodyPr/>
          <a:lstStyle/>
          <a:p>
            <a:pPr algn="ctr"/>
            <a:r>
              <a:rPr lang="en-US" sz="4400" b="1" i="1" dirty="0"/>
              <a:t>O’Connor’s</a:t>
            </a:r>
            <a:r>
              <a:rPr lang="en-US" sz="4400" b="1" dirty="0"/>
              <a:t> Progeny </a:t>
            </a:r>
          </a:p>
        </p:txBody>
      </p:sp>
    </p:spTree>
    <p:extLst>
      <p:ext uri="{BB962C8B-B14F-4D97-AF65-F5344CB8AC3E}">
        <p14:creationId xmlns:p14="http://schemas.microsoft.com/office/powerpoint/2010/main" val="12198672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3C7C1-084E-2146-9CB4-3100F74F9EC0}"/>
              </a:ext>
            </a:extLst>
          </p:cNvPr>
          <p:cNvSpPr>
            <a:spLocks noGrp="1"/>
          </p:cNvSpPr>
          <p:nvPr>
            <p:ph type="title"/>
          </p:nvPr>
        </p:nvSpPr>
        <p:spPr>
          <a:xfrm>
            <a:off x="589031" y="729276"/>
            <a:ext cx="10019131" cy="951356"/>
          </a:xfrm>
        </p:spPr>
        <p:txBody>
          <a:bodyPr anchor="ctr">
            <a:normAutofit fontScale="90000"/>
          </a:bodyPr>
          <a:lstStyle/>
          <a:p>
            <a:pPr>
              <a:lnSpc>
                <a:spcPct val="90000"/>
              </a:lnSpc>
            </a:pPr>
            <a:r>
              <a:rPr lang="en-US" sz="3200" b="1" dirty="0"/>
              <a:t>Why Relaxed Causation Standard in Asbestos Cases?</a:t>
            </a:r>
          </a:p>
        </p:txBody>
      </p:sp>
      <p:sp>
        <p:nvSpPr>
          <p:cNvPr id="3" name="Content Placeholder 2">
            <a:extLst>
              <a:ext uri="{FF2B5EF4-FFF2-40B4-BE49-F238E27FC236}">
                <a16:creationId xmlns:a16="http://schemas.microsoft.com/office/drawing/2014/main" id="{2D37B4AD-F9E4-B44F-BADB-A9553C70639F}"/>
              </a:ext>
            </a:extLst>
          </p:cNvPr>
          <p:cNvSpPr>
            <a:spLocks noGrp="1"/>
          </p:cNvSpPr>
          <p:nvPr>
            <p:ph sz="half" idx="1"/>
          </p:nvPr>
        </p:nvSpPr>
        <p:spPr>
          <a:xfrm>
            <a:off x="773438" y="2979590"/>
            <a:ext cx="4825158" cy="2664119"/>
          </a:xfrm>
        </p:spPr>
        <p:txBody>
          <a:bodyPr>
            <a:normAutofit/>
          </a:bodyPr>
          <a:lstStyle/>
          <a:p>
            <a:r>
              <a:rPr lang="en-US" sz="2400" b="1" i="1" dirty="0"/>
              <a:t>Morin v. AutoZone Northeast, Inc.</a:t>
            </a:r>
            <a:r>
              <a:rPr lang="en-US" dirty="0"/>
              <a:t>, 79 Mass. App. Ct. 39 (2011)</a:t>
            </a:r>
          </a:p>
          <a:p>
            <a:pPr lvl="1"/>
            <a:r>
              <a:rPr lang="en-US" sz="1800" dirty="0"/>
              <a:t>Disease’s prolonged latency period</a:t>
            </a:r>
          </a:p>
          <a:p>
            <a:pPr lvl="1"/>
            <a:r>
              <a:rPr lang="en-US" sz="1800" dirty="0"/>
              <a:t>Multiple exposures of the victim</a:t>
            </a:r>
          </a:p>
          <a:p>
            <a:pPr lvl="1"/>
            <a:r>
              <a:rPr lang="en-US" sz="1800" dirty="0"/>
              <a:t>Indistinguishability of contributory exposures</a:t>
            </a:r>
          </a:p>
          <a:p>
            <a:pPr lvl="1"/>
            <a:endParaRPr lang="en-US" sz="1800" dirty="0"/>
          </a:p>
          <a:p>
            <a:pPr lvl="1"/>
            <a:endParaRPr lang="en-US" sz="1800" dirty="0"/>
          </a:p>
        </p:txBody>
      </p:sp>
      <p:pic>
        <p:nvPicPr>
          <p:cNvPr id="7170" name="Picture 2">
            <a:extLst>
              <a:ext uri="{FF2B5EF4-FFF2-40B4-BE49-F238E27FC236}">
                <a16:creationId xmlns:a16="http://schemas.microsoft.com/office/drawing/2014/main" id="{8B33252C-7E35-0F42-8FFC-1FA8CDD364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570" r="8459" b="3"/>
          <a:stretch/>
        </p:blipFill>
        <p:spPr bwMode="auto">
          <a:xfrm>
            <a:off x="6208712" y="2603500"/>
            <a:ext cx="4825159" cy="3416300"/>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587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3C7C1-084E-2146-9CB4-3100F74F9EC0}"/>
              </a:ext>
            </a:extLst>
          </p:cNvPr>
          <p:cNvSpPr>
            <a:spLocks noGrp="1"/>
          </p:cNvSpPr>
          <p:nvPr>
            <p:ph type="title"/>
          </p:nvPr>
        </p:nvSpPr>
        <p:spPr>
          <a:xfrm>
            <a:off x="589031" y="729276"/>
            <a:ext cx="10019131" cy="951356"/>
          </a:xfrm>
        </p:spPr>
        <p:txBody>
          <a:bodyPr anchor="ctr">
            <a:normAutofit fontScale="90000"/>
          </a:bodyPr>
          <a:lstStyle/>
          <a:p>
            <a:pPr>
              <a:lnSpc>
                <a:spcPct val="90000"/>
              </a:lnSpc>
            </a:pPr>
            <a:r>
              <a:rPr lang="en-US" sz="3200" b="1" dirty="0"/>
              <a:t>Why Relaxed Causation Standard in Asbestos Cases?</a:t>
            </a:r>
          </a:p>
        </p:txBody>
      </p:sp>
      <p:sp>
        <p:nvSpPr>
          <p:cNvPr id="3" name="Content Placeholder 2">
            <a:extLst>
              <a:ext uri="{FF2B5EF4-FFF2-40B4-BE49-F238E27FC236}">
                <a16:creationId xmlns:a16="http://schemas.microsoft.com/office/drawing/2014/main" id="{2D37B4AD-F9E4-B44F-BADB-A9553C70639F}"/>
              </a:ext>
            </a:extLst>
          </p:cNvPr>
          <p:cNvSpPr>
            <a:spLocks noGrp="1"/>
          </p:cNvSpPr>
          <p:nvPr>
            <p:ph sz="half" idx="1"/>
          </p:nvPr>
        </p:nvSpPr>
        <p:spPr>
          <a:xfrm>
            <a:off x="5934468" y="2794077"/>
            <a:ext cx="5834925" cy="3080023"/>
          </a:xfrm>
        </p:spPr>
        <p:txBody>
          <a:bodyPr>
            <a:normAutofit/>
          </a:bodyPr>
          <a:lstStyle/>
          <a:p>
            <a:r>
              <a:rPr lang="en-US" sz="2400" b="1" i="1" dirty="0"/>
              <a:t>Morin v. AutoZone Northeast, Inc.</a:t>
            </a:r>
            <a:r>
              <a:rPr lang="en-US" dirty="0"/>
              <a:t>, 79 Mass. App. Ct. 39 (2011)</a:t>
            </a:r>
          </a:p>
          <a:p>
            <a:pPr lvl="1"/>
            <a:r>
              <a:rPr lang="en-US" sz="1800" dirty="0"/>
              <a:t>“Because the resulting injury may not emerge for years or decades the law does not require the plaintiff… to establish the precise brand names of the asbestos-bearing products, the particular occasion of exposure, or the specific allocation of causation among multiple defendants’ products.”</a:t>
            </a:r>
          </a:p>
          <a:p>
            <a:pPr lvl="1"/>
            <a:endParaRPr lang="en-US" sz="1800" dirty="0"/>
          </a:p>
          <a:p>
            <a:pPr lvl="1"/>
            <a:endParaRPr lang="en-US" sz="1800" dirty="0"/>
          </a:p>
        </p:txBody>
      </p:sp>
      <p:pic>
        <p:nvPicPr>
          <p:cNvPr id="9220" name="Picture 4">
            <a:extLst>
              <a:ext uri="{FF2B5EF4-FFF2-40B4-BE49-F238E27FC236}">
                <a16:creationId xmlns:a16="http://schemas.microsoft.com/office/drawing/2014/main" id="{C17DA9A8-5628-FA47-8A24-BE71C7FB0C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6739" y="2967618"/>
            <a:ext cx="4106876" cy="27329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4623201-0982-954A-A5AB-1CC35FA46FB6}"/>
              </a:ext>
            </a:extLst>
          </p:cNvPr>
          <p:cNvSpPr txBox="1"/>
          <p:nvPr/>
        </p:nvSpPr>
        <p:spPr>
          <a:xfrm>
            <a:off x="2167812" y="3637268"/>
            <a:ext cx="7856376" cy="156966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US" sz="3200" b="1" dirty="0"/>
              <a:t>“The plaintiff must produce evidence of a degree of exposure </a:t>
            </a:r>
            <a:r>
              <a:rPr lang="en-US" sz="3200" b="1" i="1" dirty="0">
                <a:solidFill>
                  <a:srgbClr val="FF0000"/>
                </a:solidFill>
              </a:rPr>
              <a:t>greater than </a:t>
            </a:r>
            <a:r>
              <a:rPr lang="en-US" sz="3200" b="1" dirty="0"/>
              <a:t>‘</a:t>
            </a:r>
            <a:r>
              <a:rPr lang="en-US" sz="3200" b="1" i="1" dirty="0">
                <a:solidFill>
                  <a:srgbClr val="FF0000"/>
                </a:solidFill>
              </a:rPr>
              <a:t>insignificant or de minimis</a:t>
            </a:r>
            <a:r>
              <a:rPr lang="en-US" sz="3200" b="1" dirty="0"/>
              <a:t>.’”</a:t>
            </a:r>
          </a:p>
        </p:txBody>
      </p:sp>
    </p:spTree>
    <p:extLst>
      <p:ext uri="{BB962C8B-B14F-4D97-AF65-F5344CB8AC3E}">
        <p14:creationId xmlns:p14="http://schemas.microsoft.com/office/powerpoint/2010/main" val="428723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500" fill="hold"/>
                                        <p:tgtEl>
                                          <p:spTgt spid="7"/>
                                        </p:tgtEl>
                                        <p:attrNameLst>
                                          <p:attrName>ppt_w</p:attrName>
                                        </p:attrNameLst>
                                      </p:cBhvr>
                                      <p:tavLst>
                                        <p:tav tm="0">
                                          <p:val>
                                            <p:strVal val="#ppt_w*0.70"/>
                                          </p:val>
                                        </p:tav>
                                        <p:tav tm="100000">
                                          <p:val>
                                            <p:strVal val="#ppt_w"/>
                                          </p:val>
                                        </p:tav>
                                      </p:tavLst>
                                    </p:anim>
                                    <p:anim calcmode="lin" valueType="num">
                                      <p:cBhvr>
                                        <p:cTn id="8" dur="1500" fill="hold"/>
                                        <p:tgtEl>
                                          <p:spTgt spid="7"/>
                                        </p:tgtEl>
                                        <p:attrNameLst>
                                          <p:attrName>ppt_h</p:attrName>
                                        </p:attrNameLst>
                                      </p:cBhvr>
                                      <p:tavLst>
                                        <p:tav tm="0">
                                          <p:val>
                                            <p:strVal val="#ppt_h"/>
                                          </p:val>
                                        </p:tav>
                                        <p:tav tm="100000">
                                          <p:val>
                                            <p:strVal val="#ppt_h"/>
                                          </p:val>
                                        </p:tav>
                                      </p:tavLst>
                                    </p:anim>
                                    <p:animEffect transition="in" filter="fade">
                                      <p:cBhvr>
                                        <p:cTn id="9"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9C3C5E0-2916-664F-9E14-318DBD3347EE}"/>
              </a:ext>
            </a:extLst>
          </p:cNvPr>
          <p:cNvSpPr>
            <a:spLocks noGrp="1"/>
          </p:cNvSpPr>
          <p:nvPr>
            <p:ph type="title"/>
          </p:nvPr>
        </p:nvSpPr>
        <p:spPr>
          <a:xfrm>
            <a:off x="1683170" y="1360900"/>
            <a:ext cx="8825660" cy="1822514"/>
          </a:xfrm>
        </p:spPr>
        <p:txBody>
          <a:bodyPr/>
          <a:lstStyle/>
          <a:p>
            <a:pPr algn="ctr"/>
            <a:r>
              <a:rPr lang="en-US" sz="5400" b="1" dirty="0"/>
              <a:t>Asbestos Trial Jury Instructions</a:t>
            </a:r>
          </a:p>
        </p:txBody>
      </p:sp>
    </p:spTree>
    <p:extLst>
      <p:ext uri="{BB962C8B-B14F-4D97-AF65-F5344CB8AC3E}">
        <p14:creationId xmlns:p14="http://schemas.microsoft.com/office/powerpoint/2010/main" val="2054742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D9B8FD4-CDEB-4EB4-B4DE-C89E11938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3" name="Freeform 36">
            <a:extLst>
              <a:ext uri="{FF2B5EF4-FFF2-40B4-BE49-F238E27FC236}">
                <a16:creationId xmlns:a16="http://schemas.microsoft.com/office/drawing/2014/main" id="{5A2E3D1D-9E9F-4739-BA14-D4D7FA9FB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5" name="Freeform: Shape 24">
            <a:extLst>
              <a:ext uri="{FF2B5EF4-FFF2-40B4-BE49-F238E27FC236}">
                <a16:creationId xmlns:a16="http://schemas.microsoft.com/office/drawing/2014/main" id="{1FFB365B-E9DC-4859-B8AB-CB83EEBE4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ADAB9C8-EB37-4914-A699-C716FC8FE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Title 1">
            <a:extLst>
              <a:ext uri="{FF2B5EF4-FFF2-40B4-BE49-F238E27FC236}">
                <a16:creationId xmlns:a16="http://schemas.microsoft.com/office/drawing/2014/main" id="{728976C5-CCDA-0F48-9F69-A982602803B5}"/>
              </a:ext>
            </a:extLst>
          </p:cNvPr>
          <p:cNvSpPr>
            <a:spLocks noGrp="1"/>
          </p:cNvSpPr>
          <p:nvPr>
            <p:ph type="title"/>
          </p:nvPr>
        </p:nvSpPr>
        <p:spPr>
          <a:xfrm>
            <a:off x="653143" y="1645920"/>
            <a:ext cx="3522879" cy="4470821"/>
          </a:xfrm>
        </p:spPr>
        <p:txBody>
          <a:bodyPr vert="horz" lIns="91440" tIns="45720" rIns="91440" bIns="45720" rtlCol="0" anchor="t">
            <a:normAutofit/>
          </a:bodyPr>
          <a:lstStyle/>
          <a:p>
            <a:pPr algn="r"/>
            <a:r>
              <a:rPr lang="en-US">
                <a:solidFill>
                  <a:schemeClr val="bg2"/>
                </a:solidFill>
              </a:rPr>
              <a:t>Application of the Substantial Contributing Factor Standard</a:t>
            </a:r>
          </a:p>
        </p:txBody>
      </p:sp>
      <p:sp>
        <p:nvSpPr>
          <p:cNvPr id="5" name="Content Placeholder 3">
            <a:extLst>
              <a:ext uri="{FF2B5EF4-FFF2-40B4-BE49-F238E27FC236}">
                <a16:creationId xmlns:a16="http://schemas.microsoft.com/office/drawing/2014/main" id="{5E284147-E4C7-6145-8BCF-E2697A8CF3FA}"/>
              </a:ext>
            </a:extLst>
          </p:cNvPr>
          <p:cNvSpPr txBox="1">
            <a:spLocks/>
          </p:cNvSpPr>
          <p:nvPr/>
        </p:nvSpPr>
        <p:spPr>
          <a:xfrm>
            <a:off x="5204109" y="1645920"/>
            <a:ext cx="6269434" cy="447082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r>
              <a:rPr lang="en-US"/>
              <a:t>Matsuyama v. Birnbaum, 452 Mass. 1, 30, 890 N.E.2d 819 (2008):</a:t>
            </a:r>
          </a:p>
          <a:p>
            <a:pPr marL="0" indent="0"/>
            <a:endParaRPr lang="en-US"/>
          </a:p>
          <a:p>
            <a:pPr marL="400050" lvl="1" indent="0"/>
            <a:r>
              <a:rPr lang="en-US"/>
              <a:t> “The ‘substantial contributing factor’ test is useful in cases in which damage has multiple causes, including but not limited to cases with multiple tortfeasors in which it may be impossible to say for certain that any individual defendant's conduct was a but-for cause of the harm, even though it can be shown that the defendants, in the aggregate, caused the harm.”</a:t>
            </a:r>
          </a:p>
        </p:txBody>
      </p:sp>
    </p:spTree>
    <p:extLst>
      <p:ext uri="{BB962C8B-B14F-4D97-AF65-F5344CB8AC3E}">
        <p14:creationId xmlns:p14="http://schemas.microsoft.com/office/powerpoint/2010/main" val="16419575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6" name="Freeform 7">
            <a:extLst>
              <a:ext uri="{FF2B5EF4-FFF2-40B4-BE49-F238E27FC236}">
                <a16:creationId xmlns:a16="http://schemas.microsoft.com/office/drawing/2014/main" id="{0A01F2A2-AEDD-47DC-AFB5-B97CEB9A5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AF126C9D-4FCD-BF4C-B8FE-2CDC5FD3FB0C}"/>
              </a:ext>
            </a:extLst>
          </p:cNvPr>
          <p:cNvSpPr>
            <a:spLocks noGrp="1"/>
          </p:cNvSpPr>
          <p:nvPr>
            <p:ph type="title"/>
          </p:nvPr>
        </p:nvSpPr>
        <p:spPr>
          <a:xfrm>
            <a:off x="799277" y="179560"/>
            <a:ext cx="10593142" cy="1287605"/>
          </a:xfrm>
        </p:spPr>
        <p:txBody>
          <a:bodyPr>
            <a:normAutofit fontScale="90000"/>
          </a:bodyPr>
          <a:lstStyle/>
          <a:p>
            <a:r>
              <a:rPr lang="en-US" b="1" dirty="0"/>
              <a:t>Mass. Super. Ct. Civil Practice Jury Instructions</a:t>
            </a:r>
          </a:p>
        </p:txBody>
      </p:sp>
      <p:sp>
        <p:nvSpPr>
          <p:cNvPr id="7" name="Rectangle 10">
            <a:extLst>
              <a:ext uri="{FF2B5EF4-FFF2-40B4-BE49-F238E27FC236}">
                <a16:creationId xmlns:a16="http://schemas.microsoft.com/office/drawing/2014/main" id="{DB5AF5F3-AD0A-4EFA-854A-47C780F262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24298"/>
            <a:ext cx="12192417"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5">
            <a:extLst>
              <a:ext uri="{FF2B5EF4-FFF2-40B4-BE49-F238E27FC236}">
                <a16:creationId xmlns:a16="http://schemas.microsoft.com/office/drawing/2014/main" id="{1E3D6D6C-E192-4135-B1DB-17C71EEBC9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3" name="Content Placeholder 2">
            <a:extLst>
              <a:ext uri="{FF2B5EF4-FFF2-40B4-BE49-F238E27FC236}">
                <a16:creationId xmlns:a16="http://schemas.microsoft.com/office/drawing/2014/main" id="{4CC1278E-3E22-F741-BE51-1701E63F5605}"/>
              </a:ext>
            </a:extLst>
          </p:cNvPr>
          <p:cNvSpPr>
            <a:spLocks noGrp="1"/>
          </p:cNvSpPr>
          <p:nvPr>
            <p:ph idx="1"/>
          </p:nvPr>
        </p:nvSpPr>
        <p:spPr>
          <a:xfrm>
            <a:off x="989243" y="2735189"/>
            <a:ext cx="5122606" cy="3658689"/>
          </a:xfrm>
        </p:spPr>
        <p:txBody>
          <a:bodyPr>
            <a:normAutofit/>
          </a:bodyPr>
          <a:lstStyle/>
          <a:p>
            <a:pPr marL="0" indent="0">
              <a:buNone/>
            </a:pPr>
            <a:r>
              <a:rPr lang="en-US" b="1" u="sng" dirty="0">
                <a:solidFill>
                  <a:schemeClr val="bg1"/>
                </a:solidFill>
              </a:rPr>
              <a:t>§ 4.3.4 (b) Substantial Factor Test</a:t>
            </a:r>
          </a:p>
          <a:p>
            <a:pPr marL="0" indent="0">
              <a:buNone/>
            </a:pPr>
            <a:endParaRPr lang="en-US" sz="1100" b="1" u="sng" dirty="0">
              <a:solidFill>
                <a:schemeClr val="bg1"/>
              </a:solidFill>
            </a:endParaRPr>
          </a:p>
          <a:p>
            <a:pPr marL="0" indent="0">
              <a:buNone/>
            </a:pPr>
            <a:r>
              <a:rPr lang="en-US" dirty="0">
                <a:solidFill>
                  <a:schemeClr val="bg1"/>
                </a:solidFill>
              </a:rPr>
              <a:t>“By “substantial” I mean that the defendant’s contribution to the harmful result, i.e. the defendant’s negligence, was </a:t>
            </a:r>
            <a:r>
              <a:rPr lang="en-US" b="1" i="1" dirty="0">
                <a:solidFill>
                  <a:schemeClr val="bg1"/>
                </a:solidFill>
                <a:highlight>
                  <a:srgbClr val="FFFF00"/>
                </a:highlight>
              </a:rPr>
              <a:t>not an insignificant factor</a:t>
            </a:r>
            <a:r>
              <a:rPr lang="en-US" dirty="0">
                <a:solidFill>
                  <a:schemeClr val="bg1"/>
                </a:solidFill>
              </a:rPr>
              <a:t>… it must be a </a:t>
            </a:r>
            <a:r>
              <a:rPr lang="en-US" b="1" i="1" dirty="0">
                <a:solidFill>
                  <a:schemeClr val="bg1"/>
                </a:solidFill>
                <a:highlight>
                  <a:srgbClr val="00FF00"/>
                </a:highlight>
              </a:rPr>
              <a:t>material and important ingredient </a:t>
            </a:r>
            <a:r>
              <a:rPr lang="en-US" dirty="0">
                <a:solidFill>
                  <a:schemeClr val="bg1"/>
                </a:solidFill>
              </a:rPr>
              <a:t>in causing the harm.”</a:t>
            </a:r>
          </a:p>
        </p:txBody>
      </p:sp>
      <p:pic>
        <p:nvPicPr>
          <p:cNvPr id="4" name="Picture 3">
            <a:extLst>
              <a:ext uri="{FF2B5EF4-FFF2-40B4-BE49-F238E27FC236}">
                <a16:creationId xmlns:a16="http://schemas.microsoft.com/office/drawing/2014/main" id="{304F0492-3DAD-A942-9793-B888ED4E601C}"/>
              </a:ext>
            </a:extLst>
          </p:cNvPr>
          <p:cNvPicPr>
            <a:picLocks noChangeAspect="1"/>
          </p:cNvPicPr>
          <p:nvPr/>
        </p:nvPicPr>
        <p:blipFill rotWithShape="1">
          <a:blip r:embed="rId3"/>
          <a:srcRect l="11637" t="9963" r="9028" b="6051"/>
          <a:stretch/>
        </p:blipFill>
        <p:spPr>
          <a:xfrm>
            <a:off x="7101091" y="2548281"/>
            <a:ext cx="3433276" cy="3662018"/>
          </a:xfrm>
          <a:prstGeom prst="rect">
            <a:avLst/>
          </a:prstGeom>
          <a:effectLst/>
        </p:spPr>
      </p:pic>
    </p:spTree>
    <p:extLst>
      <p:ext uri="{BB962C8B-B14F-4D97-AF65-F5344CB8AC3E}">
        <p14:creationId xmlns:p14="http://schemas.microsoft.com/office/powerpoint/2010/main" val="29974291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2C935A-8817-524E-B9F4-0DD3AB0B585A}"/>
              </a:ext>
            </a:extLst>
          </p:cNvPr>
          <p:cNvSpPr>
            <a:spLocks noGrp="1"/>
          </p:cNvSpPr>
          <p:nvPr>
            <p:ph type="title"/>
          </p:nvPr>
        </p:nvSpPr>
        <p:spPr>
          <a:xfrm>
            <a:off x="678025" y="622041"/>
            <a:ext cx="10008636" cy="1058591"/>
          </a:xfrm>
        </p:spPr>
        <p:txBody>
          <a:bodyPr anchor="ctr">
            <a:normAutofit fontScale="90000"/>
          </a:bodyPr>
          <a:lstStyle/>
          <a:p>
            <a:pPr algn="ctr">
              <a:lnSpc>
                <a:spcPct val="90000"/>
              </a:lnSpc>
            </a:pPr>
            <a:r>
              <a:rPr lang="en-US" b="1" dirty="0"/>
              <a:t>Two Asbestos Trials in Two Years, Two Different Instructions</a:t>
            </a:r>
          </a:p>
        </p:txBody>
      </p:sp>
      <p:pic>
        <p:nvPicPr>
          <p:cNvPr id="10242" name="Picture 2" descr="A 'Two-Headed Monster' | Naked Emperor Blog">
            <a:extLst>
              <a:ext uri="{FF2B5EF4-FFF2-40B4-BE49-F238E27FC236}">
                <a16:creationId xmlns:a16="http://schemas.microsoft.com/office/drawing/2014/main" id="{588E4C00-8421-DD43-A644-17344DDD5FA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61546" y="2597280"/>
            <a:ext cx="6241594" cy="3416300"/>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9339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2BF55-E679-B44D-9AB7-2CE577071EDC}"/>
              </a:ext>
            </a:extLst>
          </p:cNvPr>
          <p:cNvSpPr>
            <a:spLocks noGrp="1"/>
          </p:cNvSpPr>
          <p:nvPr>
            <p:ph type="title"/>
          </p:nvPr>
        </p:nvSpPr>
        <p:spPr>
          <a:xfrm>
            <a:off x="22846" y="59317"/>
            <a:ext cx="11726281" cy="1400530"/>
          </a:xfrm>
        </p:spPr>
        <p:txBody>
          <a:bodyPr/>
          <a:lstStyle/>
          <a:p>
            <a:r>
              <a:rPr lang="en-US" b="1" i="1" dirty="0"/>
              <a:t>Ross v. A.O. Smith Corp. - </a:t>
            </a:r>
            <a:r>
              <a:rPr lang="en-US" b="1" dirty="0"/>
              <a:t>Sept. 28, 2017</a:t>
            </a:r>
          </a:p>
        </p:txBody>
      </p:sp>
      <p:pic>
        <p:nvPicPr>
          <p:cNvPr id="7" name="Content Placeholder 4" descr="Table&#10;&#10;Description automatically generated with medium confidence">
            <a:extLst>
              <a:ext uri="{FF2B5EF4-FFF2-40B4-BE49-F238E27FC236}">
                <a16:creationId xmlns:a16="http://schemas.microsoft.com/office/drawing/2014/main" id="{309E2456-A503-A844-9EF9-3A34C2626933}"/>
              </a:ext>
            </a:extLst>
          </p:cNvPr>
          <p:cNvPicPr>
            <a:picLocks noChangeAspect="1"/>
          </p:cNvPicPr>
          <p:nvPr/>
        </p:nvPicPr>
        <p:blipFill>
          <a:blip r:embed="rId2"/>
          <a:stretch>
            <a:fillRect/>
          </a:stretch>
        </p:blipFill>
        <p:spPr>
          <a:xfrm>
            <a:off x="6349770" y="881271"/>
            <a:ext cx="4241552" cy="5473736"/>
          </a:xfrm>
          <a:prstGeom prst="rect">
            <a:avLst/>
          </a:prstGeom>
          <a:ln w="38100">
            <a:solidFill>
              <a:schemeClr val="bg1"/>
            </a:solidFill>
          </a:ln>
        </p:spPr>
      </p:pic>
      <p:pic>
        <p:nvPicPr>
          <p:cNvPr id="14" name="Content Placeholder 4" descr="Table&#10;&#10;Description automatically generated with medium confidence">
            <a:extLst>
              <a:ext uri="{FF2B5EF4-FFF2-40B4-BE49-F238E27FC236}">
                <a16:creationId xmlns:a16="http://schemas.microsoft.com/office/drawing/2014/main" id="{5ECD3459-6221-6743-A023-93BD20334240}"/>
              </a:ext>
            </a:extLst>
          </p:cNvPr>
          <p:cNvPicPr>
            <a:picLocks noChangeAspect="1"/>
          </p:cNvPicPr>
          <p:nvPr/>
        </p:nvPicPr>
        <p:blipFill>
          <a:blip r:embed="rId2"/>
          <a:stretch>
            <a:fillRect/>
          </a:stretch>
        </p:blipFill>
        <p:spPr>
          <a:xfrm>
            <a:off x="6549819" y="1021244"/>
            <a:ext cx="4241552" cy="5473736"/>
          </a:xfrm>
          <a:prstGeom prst="rect">
            <a:avLst/>
          </a:prstGeom>
          <a:ln w="38100">
            <a:solidFill>
              <a:schemeClr val="bg1"/>
            </a:solidFill>
          </a:ln>
        </p:spPr>
      </p:pic>
      <p:pic>
        <p:nvPicPr>
          <p:cNvPr id="15" name="Content Placeholder 4" descr="Table&#10;&#10;Description automatically generated with medium confidence">
            <a:extLst>
              <a:ext uri="{FF2B5EF4-FFF2-40B4-BE49-F238E27FC236}">
                <a16:creationId xmlns:a16="http://schemas.microsoft.com/office/drawing/2014/main" id="{C05A29E1-9121-4D4A-A65C-EE19FF3B4EF8}"/>
              </a:ext>
            </a:extLst>
          </p:cNvPr>
          <p:cNvPicPr>
            <a:picLocks noChangeAspect="1"/>
          </p:cNvPicPr>
          <p:nvPr/>
        </p:nvPicPr>
        <p:blipFill>
          <a:blip r:embed="rId2"/>
          <a:stretch>
            <a:fillRect/>
          </a:stretch>
        </p:blipFill>
        <p:spPr>
          <a:xfrm>
            <a:off x="6743688" y="1161217"/>
            <a:ext cx="4241552" cy="5473736"/>
          </a:xfrm>
          <a:prstGeom prst="rect">
            <a:avLst/>
          </a:prstGeom>
          <a:ln w="38100">
            <a:solidFill>
              <a:schemeClr val="bg1"/>
            </a:solidFill>
          </a:ln>
        </p:spPr>
      </p:pic>
      <p:pic>
        <p:nvPicPr>
          <p:cNvPr id="17" name="Picture 16" descr="Graphical user interface, text, application&#10;&#10;Description automatically generated">
            <a:extLst>
              <a:ext uri="{FF2B5EF4-FFF2-40B4-BE49-F238E27FC236}">
                <a16:creationId xmlns:a16="http://schemas.microsoft.com/office/drawing/2014/main" id="{B964B3AB-EFE7-4F47-8798-94E82822BE1F}"/>
              </a:ext>
            </a:extLst>
          </p:cNvPr>
          <p:cNvPicPr>
            <a:picLocks noChangeAspect="1"/>
          </p:cNvPicPr>
          <p:nvPr/>
        </p:nvPicPr>
        <p:blipFill rotWithShape="1">
          <a:blip r:embed="rId3"/>
          <a:srcRect b="13402"/>
          <a:stretch/>
        </p:blipFill>
        <p:spPr>
          <a:xfrm>
            <a:off x="1105952" y="1021244"/>
            <a:ext cx="4086013" cy="1343043"/>
          </a:xfrm>
          <a:prstGeom prst="rect">
            <a:avLst/>
          </a:prstGeom>
        </p:spPr>
      </p:pic>
      <p:pic>
        <p:nvPicPr>
          <p:cNvPr id="19" name="Picture 18" descr="Text&#10;&#10;Description automatically generated">
            <a:extLst>
              <a:ext uri="{FF2B5EF4-FFF2-40B4-BE49-F238E27FC236}">
                <a16:creationId xmlns:a16="http://schemas.microsoft.com/office/drawing/2014/main" id="{91196335-D8E6-9049-AF47-3BF1795ADCB8}"/>
              </a:ext>
            </a:extLst>
          </p:cNvPr>
          <p:cNvPicPr>
            <a:picLocks noChangeAspect="1"/>
          </p:cNvPicPr>
          <p:nvPr/>
        </p:nvPicPr>
        <p:blipFill>
          <a:blip r:embed="rId4"/>
          <a:stretch>
            <a:fillRect/>
          </a:stretch>
        </p:blipFill>
        <p:spPr>
          <a:xfrm>
            <a:off x="1093252" y="2703014"/>
            <a:ext cx="4098713" cy="3581400"/>
          </a:xfrm>
          <a:prstGeom prst="rect">
            <a:avLst/>
          </a:prstGeom>
        </p:spPr>
      </p:pic>
    </p:spTree>
    <p:extLst>
      <p:ext uri="{BB962C8B-B14F-4D97-AF65-F5344CB8AC3E}">
        <p14:creationId xmlns:p14="http://schemas.microsoft.com/office/powerpoint/2010/main" val="36827434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BA393-7E24-724B-B8A5-904255072384}"/>
              </a:ext>
            </a:extLst>
          </p:cNvPr>
          <p:cNvSpPr>
            <a:spLocks noGrp="1"/>
          </p:cNvSpPr>
          <p:nvPr>
            <p:ph type="title"/>
          </p:nvPr>
        </p:nvSpPr>
        <p:spPr>
          <a:xfrm>
            <a:off x="129817" y="100780"/>
            <a:ext cx="11427701" cy="1400530"/>
          </a:xfrm>
        </p:spPr>
        <p:txBody>
          <a:bodyPr/>
          <a:lstStyle/>
          <a:p>
            <a:r>
              <a:rPr lang="en-US" sz="3800" b="1" i="1" dirty="0"/>
              <a:t>Summerlin v. Philip Morris USA - </a:t>
            </a:r>
            <a:r>
              <a:rPr lang="en-US" sz="3800" b="1" dirty="0"/>
              <a:t>Oct. 9, 2018</a:t>
            </a:r>
          </a:p>
        </p:txBody>
      </p:sp>
      <p:pic>
        <p:nvPicPr>
          <p:cNvPr id="5" name="Content Placeholder 4" descr="Text&#10;&#10;Description automatically generated">
            <a:extLst>
              <a:ext uri="{FF2B5EF4-FFF2-40B4-BE49-F238E27FC236}">
                <a16:creationId xmlns:a16="http://schemas.microsoft.com/office/drawing/2014/main" id="{8F66206B-01C8-5E4B-B035-DA7E555C5615}"/>
              </a:ext>
            </a:extLst>
          </p:cNvPr>
          <p:cNvPicPr>
            <a:picLocks noGrp="1" noChangeAspect="1"/>
          </p:cNvPicPr>
          <p:nvPr>
            <p:ph idx="1"/>
          </p:nvPr>
        </p:nvPicPr>
        <p:blipFill>
          <a:blip r:embed="rId2"/>
          <a:stretch>
            <a:fillRect/>
          </a:stretch>
        </p:blipFill>
        <p:spPr>
          <a:xfrm>
            <a:off x="6096000" y="1331119"/>
            <a:ext cx="3925078" cy="5060808"/>
          </a:xfrm>
          <a:ln w="38100">
            <a:solidFill>
              <a:schemeClr val="bg1"/>
            </a:solidFill>
          </a:ln>
        </p:spPr>
      </p:pic>
      <p:pic>
        <p:nvPicPr>
          <p:cNvPr id="9" name="Picture 8" descr="Graphical user interface, text, application&#10;&#10;Description automatically generated">
            <a:extLst>
              <a:ext uri="{FF2B5EF4-FFF2-40B4-BE49-F238E27FC236}">
                <a16:creationId xmlns:a16="http://schemas.microsoft.com/office/drawing/2014/main" id="{2F937058-71A8-D34F-8E7E-84D850A180D5}"/>
              </a:ext>
            </a:extLst>
          </p:cNvPr>
          <p:cNvPicPr>
            <a:picLocks noChangeAspect="1"/>
          </p:cNvPicPr>
          <p:nvPr/>
        </p:nvPicPr>
        <p:blipFill rotWithShape="1">
          <a:blip r:embed="rId3"/>
          <a:srcRect l="1700" t="4377" r="1733" b="1269"/>
          <a:stretch/>
        </p:blipFill>
        <p:spPr>
          <a:xfrm>
            <a:off x="1095104" y="1385037"/>
            <a:ext cx="3679658" cy="2211813"/>
          </a:xfrm>
          <a:prstGeom prst="rect">
            <a:avLst/>
          </a:prstGeom>
        </p:spPr>
      </p:pic>
      <p:pic>
        <p:nvPicPr>
          <p:cNvPr id="10" name="Picture 9" descr="Text&#10;&#10;Description automatically generated">
            <a:extLst>
              <a:ext uri="{FF2B5EF4-FFF2-40B4-BE49-F238E27FC236}">
                <a16:creationId xmlns:a16="http://schemas.microsoft.com/office/drawing/2014/main" id="{AFFB76B8-3FAB-F243-9547-7CEB0793A45C}"/>
              </a:ext>
            </a:extLst>
          </p:cNvPr>
          <p:cNvPicPr>
            <a:picLocks noChangeAspect="1"/>
          </p:cNvPicPr>
          <p:nvPr/>
        </p:nvPicPr>
        <p:blipFill rotWithShape="1">
          <a:blip r:embed="rId4"/>
          <a:srcRect l="1693" t="1768" r="2162" b="3004"/>
          <a:stretch/>
        </p:blipFill>
        <p:spPr>
          <a:xfrm>
            <a:off x="1095105" y="3829632"/>
            <a:ext cx="3679657" cy="2629009"/>
          </a:xfrm>
          <a:prstGeom prst="rect">
            <a:avLst/>
          </a:prstGeom>
        </p:spPr>
      </p:pic>
      <p:pic>
        <p:nvPicPr>
          <p:cNvPr id="11" name="Content Placeholder 4" descr="Text&#10;&#10;Description automatically generated">
            <a:extLst>
              <a:ext uri="{FF2B5EF4-FFF2-40B4-BE49-F238E27FC236}">
                <a16:creationId xmlns:a16="http://schemas.microsoft.com/office/drawing/2014/main" id="{CEA0B309-EABC-2D4F-81DC-883493143895}"/>
              </a:ext>
            </a:extLst>
          </p:cNvPr>
          <p:cNvPicPr>
            <a:picLocks noChangeAspect="1"/>
          </p:cNvPicPr>
          <p:nvPr/>
        </p:nvPicPr>
        <p:blipFill>
          <a:blip r:embed="rId2"/>
          <a:stretch>
            <a:fillRect/>
          </a:stretch>
        </p:blipFill>
        <p:spPr>
          <a:xfrm>
            <a:off x="6248400" y="1483519"/>
            <a:ext cx="3925078" cy="5060808"/>
          </a:xfrm>
          <a:prstGeom prst="rect">
            <a:avLst/>
          </a:prstGeom>
          <a:ln w="38100">
            <a:solidFill>
              <a:schemeClr val="bg1"/>
            </a:solidFill>
          </a:ln>
        </p:spPr>
      </p:pic>
      <p:pic>
        <p:nvPicPr>
          <p:cNvPr id="12" name="Content Placeholder 4" descr="Text&#10;&#10;Description automatically generated">
            <a:extLst>
              <a:ext uri="{FF2B5EF4-FFF2-40B4-BE49-F238E27FC236}">
                <a16:creationId xmlns:a16="http://schemas.microsoft.com/office/drawing/2014/main" id="{46F4A3C2-27EA-284E-B643-CD5653BD45D6}"/>
              </a:ext>
            </a:extLst>
          </p:cNvPr>
          <p:cNvPicPr>
            <a:picLocks noChangeAspect="1"/>
          </p:cNvPicPr>
          <p:nvPr/>
        </p:nvPicPr>
        <p:blipFill>
          <a:blip r:embed="rId2"/>
          <a:stretch>
            <a:fillRect/>
          </a:stretch>
        </p:blipFill>
        <p:spPr>
          <a:xfrm>
            <a:off x="6400800" y="1635919"/>
            <a:ext cx="3925078" cy="5060808"/>
          </a:xfrm>
          <a:prstGeom prst="rect">
            <a:avLst/>
          </a:prstGeom>
          <a:ln w="38100">
            <a:solidFill>
              <a:schemeClr val="bg1"/>
            </a:solidFill>
          </a:ln>
        </p:spPr>
      </p:pic>
    </p:spTree>
    <p:extLst>
      <p:ext uri="{BB962C8B-B14F-4D97-AF65-F5344CB8AC3E}">
        <p14:creationId xmlns:p14="http://schemas.microsoft.com/office/powerpoint/2010/main" val="12495423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B08F9-BB0F-2D40-A4B7-610073FD6EB6}"/>
              </a:ext>
            </a:extLst>
          </p:cNvPr>
          <p:cNvSpPr>
            <a:spLocks noGrp="1"/>
          </p:cNvSpPr>
          <p:nvPr>
            <p:ph type="title"/>
          </p:nvPr>
        </p:nvSpPr>
        <p:spPr>
          <a:xfrm>
            <a:off x="302930" y="2939263"/>
            <a:ext cx="3832790" cy="979473"/>
          </a:xfrm>
        </p:spPr>
        <p:txBody>
          <a:bodyPr>
            <a:normAutofit/>
          </a:bodyPr>
          <a:lstStyle/>
          <a:p>
            <a:pPr algn="r"/>
            <a:r>
              <a:rPr lang="en-US" sz="4400" b="1" dirty="0">
                <a:solidFill>
                  <a:srgbClr val="FFFFFF"/>
                </a:solidFill>
              </a:rPr>
              <a:t>Contact Info:</a:t>
            </a:r>
          </a:p>
        </p:txBody>
      </p:sp>
      <p:sp>
        <p:nvSpPr>
          <p:cNvPr id="3" name="Content Placeholder 2">
            <a:extLst>
              <a:ext uri="{FF2B5EF4-FFF2-40B4-BE49-F238E27FC236}">
                <a16:creationId xmlns:a16="http://schemas.microsoft.com/office/drawing/2014/main" id="{16DDBBB6-D911-E84A-977A-3C11835F86C3}"/>
              </a:ext>
            </a:extLst>
          </p:cNvPr>
          <p:cNvSpPr>
            <a:spLocks noGrp="1"/>
          </p:cNvSpPr>
          <p:nvPr>
            <p:ph idx="1"/>
          </p:nvPr>
        </p:nvSpPr>
        <p:spPr>
          <a:xfrm>
            <a:off x="5293841" y="790423"/>
            <a:ext cx="5919503" cy="6067577"/>
          </a:xfrm>
        </p:spPr>
        <p:txBody>
          <a:bodyPr>
            <a:normAutofit fontScale="92500" lnSpcReduction="20000"/>
          </a:bodyPr>
          <a:lstStyle/>
          <a:p>
            <a:r>
              <a:rPr lang="en-US" sz="2800" b="1" dirty="0"/>
              <a:t>Vincent N. DePalo</a:t>
            </a:r>
          </a:p>
          <a:p>
            <a:pPr marL="0" indent="0">
              <a:buNone/>
            </a:pPr>
            <a:r>
              <a:rPr lang="en-US" dirty="0"/>
              <a:t>	Smith Duggan Buell &amp; Rufo LLP</a:t>
            </a:r>
          </a:p>
          <a:p>
            <a:pPr marL="0" indent="0">
              <a:buNone/>
            </a:pPr>
            <a:r>
              <a:rPr lang="en-US" dirty="0"/>
              <a:t>	</a:t>
            </a:r>
            <a:r>
              <a:rPr lang="en-US" dirty="0" err="1"/>
              <a:t>vincent.depalo@smithduggan.com</a:t>
            </a:r>
            <a:endParaRPr lang="en-US" dirty="0"/>
          </a:p>
          <a:p>
            <a:pPr marL="0" indent="0">
              <a:buNone/>
            </a:pPr>
            <a:endParaRPr lang="en-US" dirty="0"/>
          </a:p>
          <a:p>
            <a:r>
              <a:rPr lang="en-US" sz="2800" b="1" dirty="0" err="1"/>
              <a:t>Stesha</a:t>
            </a:r>
            <a:r>
              <a:rPr lang="en-US" sz="2800" b="1" dirty="0"/>
              <a:t> A. Emmanuel</a:t>
            </a:r>
          </a:p>
          <a:p>
            <a:pPr marL="0" indent="0">
              <a:buNone/>
            </a:pPr>
            <a:r>
              <a:rPr lang="en-US" dirty="0"/>
              <a:t>	McCarter &amp; English</a:t>
            </a:r>
          </a:p>
          <a:p>
            <a:pPr marL="0" indent="0">
              <a:buNone/>
            </a:pPr>
            <a:r>
              <a:rPr lang="en-US" dirty="0"/>
              <a:t>	</a:t>
            </a:r>
            <a:r>
              <a:rPr lang="en-US" dirty="0" err="1"/>
              <a:t>semmanuel@mccarter.com</a:t>
            </a:r>
            <a:endParaRPr lang="en-US" dirty="0"/>
          </a:p>
          <a:p>
            <a:endParaRPr lang="en-US" dirty="0"/>
          </a:p>
          <a:p>
            <a:r>
              <a:rPr lang="en-US" sz="2800" b="1" dirty="0"/>
              <a:t>Robert L. Boston </a:t>
            </a:r>
          </a:p>
          <a:p>
            <a:pPr marL="0" indent="0">
              <a:buNone/>
            </a:pPr>
            <a:r>
              <a:rPr lang="en-US" dirty="0"/>
              <a:t>	Smith Duggan Buell &amp; Rufo LLP</a:t>
            </a:r>
          </a:p>
          <a:p>
            <a:pPr marL="0" indent="0">
              <a:buNone/>
            </a:pPr>
            <a:r>
              <a:rPr lang="en-US" dirty="0"/>
              <a:t>	</a:t>
            </a:r>
            <a:r>
              <a:rPr lang="en-US" dirty="0" err="1"/>
              <a:t>robert.boston@smithduggan.com</a:t>
            </a:r>
            <a:endParaRPr lang="en-US" dirty="0"/>
          </a:p>
          <a:p>
            <a:endParaRPr lang="en-US" dirty="0"/>
          </a:p>
          <a:p>
            <a:r>
              <a:rPr lang="en-US" sz="2800" b="1" dirty="0"/>
              <a:t>Barrie </a:t>
            </a:r>
            <a:r>
              <a:rPr lang="en-US" sz="2800" b="1" dirty="0" err="1"/>
              <a:t>Duchesneau</a:t>
            </a:r>
            <a:endParaRPr lang="en-US" sz="2800" b="1" dirty="0"/>
          </a:p>
          <a:p>
            <a:pPr marL="0" indent="0">
              <a:buNone/>
            </a:pPr>
            <a:r>
              <a:rPr lang="en-US" dirty="0"/>
              <a:t>	</a:t>
            </a:r>
            <a:r>
              <a:rPr lang="en-US" dirty="0" err="1"/>
              <a:t>Lubin</a:t>
            </a:r>
            <a:r>
              <a:rPr lang="en-US" dirty="0"/>
              <a:t> &amp; Meyer, P.C.</a:t>
            </a:r>
          </a:p>
          <a:p>
            <a:pPr marL="0" indent="0">
              <a:buNone/>
            </a:pPr>
            <a:r>
              <a:rPr lang="en-US" dirty="0"/>
              <a:t>	</a:t>
            </a:r>
            <a:r>
              <a:rPr lang="en-US" dirty="0" err="1"/>
              <a:t>bduchesneau@lubinandmeyer.com</a:t>
            </a:r>
            <a:endParaRPr lang="en-US" dirty="0"/>
          </a:p>
          <a:p>
            <a:endParaRPr lang="en-US" dirty="0"/>
          </a:p>
        </p:txBody>
      </p:sp>
    </p:spTree>
    <p:extLst>
      <p:ext uri="{BB962C8B-B14F-4D97-AF65-F5344CB8AC3E}">
        <p14:creationId xmlns:p14="http://schemas.microsoft.com/office/powerpoint/2010/main" val="3021514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6">
            <a:extLst>
              <a:ext uri="{FF2B5EF4-FFF2-40B4-BE49-F238E27FC236}">
                <a16:creationId xmlns:a16="http://schemas.microsoft.com/office/drawing/2014/main" id="{A59B7058-A5A0-E143-94B1-CDFFD150E381}"/>
              </a:ext>
            </a:extLst>
          </p:cNvPr>
          <p:cNvPicPr>
            <a:picLocks noChangeAspect="1"/>
          </p:cNvPicPr>
          <p:nvPr/>
        </p:nvPicPr>
        <p:blipFill>
          <a:blip r:embed="rId2"/>
          <a:stretch>
            <a:fillRect/>
          </a:stretch>
        </p:blipFill>
        <p:spPr>
          <a:xfrm>
            <a:off x="950494" y="3977"/>
            <a:ext cx="10291011" cy="6854023"/>
          </a:xfrm>
          <a:prstGeom prst="rect">
            <a:avLst/>
          </a:prstGeom>
        </p:spPr>
      </p:pic>
    </p:spTree>
    <p:extLst>
      <p:ext uri="{BB962C8B-B14F-4D97-AF65-F5344CB8AC3E}">
        <p14:creationId xmlns:p14="http://schemas.microsoft.com/office/powerpoint/2010/main" val="3023682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F65D03-F967-BE4B-B1E8-8C71698C9907}"/>
              </a:ext>
            </a:extLst>
          </p:cNvPr>
          <p:cNvPicPr>
            <a:picLocks noChangeAspect="1"/>
          </p:cNvPicPr>
          <p:nvPr/>
        </p:nvPicPr>
        <p:blipFill>
          <a:blip r:embed="rId2"/>
          <a:stretch>
            <a:fillRect/>
          </a:stretch>
        </p:blipFill>
        <p:spPr>
          <a:xfrm>
            <a:off x="0" y="0"/>
            <a:ext cx="6400800" cy="6858000"/>
          </a:xfrm>
          <a:prstGeom prst="rect">
            <a:avLst/>
          </a:prstGeom>
        </p:spPr>
      </p:pic>
      <p:sp>
        <p:nvSpPr>
          <p:cNvPr id="5" name="Rectangle 4">
            <a:extLst>
              <a:ext uri="{FF2B5EF4-FFF2-40B4-BE49-F238E27FC236}">
                <a16:creationId xmlns:a16="http://schemas.microsoft.com/office/drawing/2014/main" id="{312C7C19-E68E-6C45-A26C-41B4C22A753E}"/>
              </a:ext>
            </a:extLst>
          </p:cNvPr>
          <p:cNvSpPr/>
          <p:nvPr/>
        </p:nvSpPr>
        <p:spPr>
          <a:xfrm>
            <a:off x="6976409" y="2319669"/>
            <a:ext cx="4860687" cy="1938992"/>
          </a:xfrm>
          <a:prstGeom prst="rect">
            <a:avLst/>
          </a:prstGeom>
        </p:spPr>
        <p:txBody>
          <a:bodyPr wrap="square">
            <a:spAutoFit/>
          </a:bodyPr>
          <a:lstStyle/>
          <a:p>
            <a:pPr algn="ctr"/>
            <a:r>
              <a:rPr lang="en-US" sz="6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SO WHAT HAPPENED???</a:t>
            </a:r>
          </a:p>
        </p:txBody>
      </p:sp>
    </p:spTree>
    <p:extLst>
      <p:ext uri="{BB962C8B-B14F-4D97-AF65-F5344CB8AC3E}">
        <p14:creationId xmlns:p14="http://schemas.microsoft.com/office/powerpoint/2010/main" val="131127276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Theme2">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Theme2" id="{73EDF33F-4F99-C14F-84A0-08E3C5F26A36}" vid="{B8E3B23D-CFF8-D841-AB15-0F058DAAE07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 Theme</Template>
  <TotalTime>2652</TotalTime>
  <Words>4373</Words>
  <Application>Microsoft Macintosh PowerPoint</Application>
  <PresentationFormat>Widescreen</PresentationFormat>
  <Paragraphs>354</Paragraphs>
  <Slides>74</Slides>
  <Notes>18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74</vt:i4>
      </vt:variant>
    </vt:vector>
  </HeadingPairs>
  <TitlesOfParts>
    <vt:vector size="85" baseType="lpstr">
      <vt:lpstr>Arial</vt:lpstr>
      <vt:lpstr>Arial Narrow</vt:lpstr>
      <vt:lpstr>Braggadocio</vt:lpstr>
      <vt:lpstr>Calibri</vt:lpstr>
      <vt:lpstr>Century Gothic</vt:lpstr>
      <vt:lpstr>Courier New</vt:lpstr>
      <vt:lpstr>Times New Roman</vt:lpstr>
      <vt:lpstr>Wingdings</vt:lpstr>
      <vt:lpstr>Wingdings 3</vt:lpstr>
      <vt:lpstr>Ion</vt:lpstr>
      <vt:lpstr>Theme2</vt:lpstr>
      <vt:lpstr>1st Look at the New But For Standard in Massachusetts Torts</vt:lpstr>
      <vt:lpstr>Contact Info:</vt:lpstr>
      <vt:lpstr>LET’S TAKE THE CONCEPT OF CAUSATION BACK TO THE BEGINNING……</vt:lpstr>
      <vt:lpstr>PowerPoint Presentation</vt:lpstr>
      <vt:lpstr>PowerPoint Presentation</vt:lpstr>
      <vt:lpstr>Application of the Substantial Contributing Factor Standard</vt:lpstr>
      <vt:lpstr>Application of the Substantial Contributing Factor Standard</vt:lpstr>
      <vt:lpstr>PowerPoint Presentation</vt:lpstr>
      <vt:lpstr>PowerPoint Presentation</vt:lpstr>
      <vt:lpstr>Change in Course With The Elimination of “Substantial Contributing Factor” Language </vt:lpstr>
      <vt:lpstr>Restatement (Third) of Torts: Liability for Physical and Emotion Harm, §§26, 27 (2010)</vt:lpstr>
      <vt:lpstr>Doull v. Foster, 487 Mass. 1 (2021)</vt:lpstr>
      <vt:lpstr>Where Do We Go From Here?</vt:lpstr>
      <vt:lpstr>Substantial Contributing Factor vs. But For</vt:lpstr>
      <vt:lpstr>JURY INSTRUCTIONS HISTORICALLY</vt:lpstr>
      <vt:lpstr>THE MEDICAL MALPRACTICE PLAINTIFF’S DILEMMA THE HARM WOULD HAVE OCCURRED ABSENT THE DEFENDANT’S CONDUCT  </vt:lpstr>
      <vt:lpstr>DOULL CONCURRENCE </vt:lpstr>
      <vt:lpstr>WHAT TO EXPECT Jury Instructions &amp; Verdict Slips </vt:lpstr>
      <vt:lpstr>PowerPoint Presentation</vt:lpstr>
      <vt:lpstr>Contacts:</vt:lpstr>
      <vt:lpstr>Confused?</vt:lpstr>
      <vt:lpstr>History of Thought Regarding Causation</vt:lpstr>
      <vt:lpstr>ROAD MAP</vt:lpstr>
      <vt:lpstr>Definition of Medical Malpractice</vt:lpstr>
      <vt:lpstr>PowerPoint Presentation</vt:lpstr>
      <vt:lpstr>DUTY</vt:lpstr>
      <vt:lpstr>Standard of Care</vt:lpstr>
      <vt:lpstr>BREACH</vt:lpstr>
      <vt:lpstr>INJURY</vt:lpstr>
      <vt:lpstr>CAUSATION</vt:lpstr>
      <vt:lpstr>TYPES OF MEDICAL MALPRACTICE CASES</vt:lpstr>
      <vt:lpstr>CAUSATION INSTRUCTIONS</vt:lpstr>
      <vt:lpstr>Lower Court Causation Instructions</vt:lpstr>
      <vt:lpstr>Lower Court</vt:lpstr>
      <vt:lpstr>Lower Court</vt:lpstr>
      <vt:lpstr>Lower Court</vt:lpstr>
      <vt:lpstr>What the Lower Court Got Right</vt:lpstr>
      <vt:lpstr>Problems With Lower Court Instructions</vt:lpstr>
      <vt:lpstr>Doull’s Causation Instructions:</vt:lpstr>
      <vt:lpstr>Doull: </vt:lpstr>
      <vt:lpstr>PowerPoint Presentation</vt:lpstr>
      <vt:lpstr>Doull: Multiple Sufficient Causes</vt:lpstr>
      <vt:lpstr>MCLE Causation Instructions:</vt:lpstr>
      <vt:lpstr>MCLE Instructions</vt:lpstr>
      <vt:lpstr>MCLE - Medical Malpractice Instructions</vt:lpstr>
      <vt:lpstr>MCLE - Medical Malpractice Instructions</vt:lpstr>
      <vt:lpstr>Counterfactual But-For Causation</vt:lpstr>
      <vt:lpstr>MCLE - Medical Malpractice Instructions</vt:lpstr>
      <vt:lpstr>MCLE - Medical Malpractice Instructions</vt:lpstr>
      <vt:lpstr>MCLE - Medical Malpractice Instructions</vt:lpstr>
      <vt:lpstr>MCLE - Medical Malpractice Instructions</vt:lpstr>
      <vt:lpstr>What the MCLE Instructions Get Right</vt:lpstr>
      <vt:lpstr>CONCLUSIONS</vt:lpstr>
      <vt:lpstr>Contacts:</vt:lpstr>
      <vt:lpstr>Doull &amp; Toxic Tort Cases</vt:lpstr>
      <vt:lpstr>Mass. Asbestos Causation Standard</vt:lpstr>
      <vt:lpstr>Doull v. Foster,  487 Mass. 1 (2021)</vt:lpstr>
      <vt:lpstr>Doull v. Foster, 487 Mass. 1 (2021)</vt:lpstr>
      <vt:lpstr>Doull v. Foster, 487 Mass. 1 (2021)</vt:lpstr>
      <vt:lpstr>Doull v. Foster, 487 Mass. 1 (2021)</vt:lpstr>
      <vt:lpstr>Doull v. Foster, 487 Mass. 1 (2021)</vt:lpstr>
      <vt:lpstr>Let’s Go Back to 1988</vt:lpstr>
      <vt:lpstr>PowerPoint Presentation</vt:lpstr>
      <vt:lpstr>PowerPoint Presentation</vt:lpstr>
      <vt:lpstr>PowerPoint Presentation</vt:lpstr>
      <vt:lpstr>O’Connor’s Progeny </vt:lpstr>
      <vt:lpstr>Why Relaxed Causation Standard in Asbestos Cases?</vt:lpstr>
      <vt:lpstr>Why Relaxed Causation Standard in Asbestos Cases?</vt:lpstr>
      <vt:lpstr>Asbestos Trial Jury Instructions</vt:lpstr>
      <vt:lpstr>Mass. Super. Ct. Civil Practice Jury Instructions</vt:lpstr>
      <vt:lpstr>Two Asbestos Trials in Two Years, Two Different Instructions</vt:lpstr>
      <vt:lpstr>Ross v. A.O. Smith Corp. - Sept. 28, 2017</vt:lpstr>
      <vt:lpstr>Summerlin v. Philip Morris USA - Oct. 9, 2018</vt:lpstr>
      <vt:lpstr>Contact Info: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Vincent N. DePalo</dc:creator>
  <cp:lastModifiedBy>Vincent N. DePalo</cp:lastModifiedBy>
  <cp:revision>3</cp:revision>
  <dcterms:created xsi:type="dcterms:W3CDTF">2021-04-12T14:24:51Z</dcterms:created>
  <dcterms:modified xsi:type="dcterms:W3CDTF">2021-04-14T10:36:56Z</dcterms:modified>
</cp:coreProperties>
</file>