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66" r:id="rId3"/>
    <p:sldId id="542" r:id="rId4"/>
    <p:sldId id="402" r:id="rId5"/>
    <p:sldId id="438" r:id="rId6"/>
    <p:sldId id="468" r:id="rId7"/>
    <p:sldId id="439" r:id="rId8"/>
    <p:sldId id="467" r:id="rId9"/>
    <p:sldId id="469" r:id="rId10"/>
    <p:sldId id="538" r:id="rId11"/>
    <p:sldId id="396" r:id="rId12"/>
    <p:sldId id="395" r:id="rId13"/>
    <p:sldId id="441" r:id="rId14"/>
    <p:sldId id="397" r:id="rId15"/>
    <p:sldId id="367" r:id="rId16"/>
    <p:sldId id="389" r:id="rId17"/>
    <p:sldId id="541" r:id="rId18"/>
    <p:sldId id="422" r:id="rId19"/>
    <p:sldId id="377" r:id="rId20"/>
    <p:sldId id="379" r:id="rId21"/>
    <p:sldId id="316" r:id="rId22"/>
    <p:sldId id="378" r:id="rId23"/>
    <p:sldId id="443" r:id="rId24"/>
    <p:sldId id="540" r:id="rId25"/>
    <p:sldId id="444" r:id="rId26"/>
    <p:sldId id="445" r:id="rId27"/>
    <p:sldId id="446" r:id="rId28"/>
    <p:sldId id="465" r:id="rId29"/>
    <p:sldId id="702" r:id="rId30"/>
    <p:sldId id="543" r:id="rId31"/>
    <p:sldId id="437" r:id="rId32"/>
    <p:sldId id="442" r:id="rId33"/>
    <p:sldId id="452" r:id="rId34"/>
    <p:sldId id="357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Clair" initials="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4" autoAdjust="0"/>
    <p:restoredTop sz="78852" autoAdjust="0"/>
  </p:normalViewPr>
  <p:slideViewPr>
    <p:cSldViewPr>
      <p:cViewPr varScale="1">
        <p:scale>
          <a:sx n="50" d="100"/>
          <a:sy n="50" d="100"/>
        </p:scale>
        <p:origin x="16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8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AADF6DDE-D029-43A3-845D-18D394875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27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27A1F5C8-0812-459D-94DD-B34E5C6BE77F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3EC7B60B-F58D-49ED-B84F-826E64695A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32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97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F.A.</a:t>
            </a:r>
            <a:r>
              <a:rPr lang="en-US" baseline="0" dirty="0"/>
              <a:t> updated benefits &amp; ** to stand in for path to SF Standard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85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26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Includes some ongoing conditions where there is an immediate need for treatment, such as kidney dialysis.</a:t>
            </a:r>
          </a:p>
          <a:p>
            <a:r>
              <a:rPr lang="en-US" dirty="0"/>
              <a:t>Includes labor and delivery</a:t>
            </a:r>
          </a:p>
          <a:p>
            <a:r>
              <a:rPr lang="en-US" dirty="0"/>
              <a:t>Emergency ambulance services</a:t>
            </a:r>
          </a:p>
          <a:p>
            <a:r>
              <a:rPr lang="en-US" dirty="0"/>
              <a:t>Not limited to Emergency Room services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130 CMR </a:t>
            </a:r>
            <a:r>
              <a:rPr lang="en-US" dirty="0"/>
              <a:t>450.105(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F) MassHealth Limited.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Covered Services. For MassHealth Limited members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(see 130 CMR 505.006: MassHealth Limited and 519.009: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MassHealth Limited), the MassHealth agency pays only for the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 of a medical condition (including labor and delivery) that manifests itself by acute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 of sufficient severity that the absence of immediate medical attention reasonably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be expected to result in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 placing the member’s health in serious jeopardy;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 serious impairment to bodily functions; or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 serious dysfunction of any bodily organ or part.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66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43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B60B-F58D-49ED-B84F-826E64695A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140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7B60B-F58D-49ED-B84F-826E64695A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930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60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Edits –on income &amp; asset.</a:t>
            </a:r>
            <a:r>
              <a:rPr lang="en-US" baseline="0" dirty="0"/>
              <a:t> Moved K.M. &amp; PACE ==not 1915c HCBS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13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88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94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59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1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166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8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48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5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Mass Budget and Policy Center, https://massbudget.org/wp-content/uploads/2021/11/IssueBrief_MassHealth-Cost_SFY2022.pdf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3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0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6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with exceptions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4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B60B-F58D-49ED-B84F-826E64695A2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7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2" y="410524"/>
            <a:ext cx="6781800" cy="16002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2152954"/>
            <a:ext cx="7543800" cy="3886200"/>
          </a:xfrm>
        </p:spPr>
        <p:txBody>
          <a:bodyPr anchor="t"/>
          <a:lstStyle>
            <a:lvl1pPr marL="274320" indent="-274320">
              <a:buClr>
                <a:srgbClr val="8E1100"/>
              </a:buClr>
              <a:buFont typeface="Wingdings" panose="05000000000000000000" pitchFamily="2" charset="2"/>
              <a:buChar char="Ø"/>
              <a:defRPr sz="3600"/>
            </a:lvl1pPr>
            <a:lvl2pPr marL="594360" indent="-274320">
              <a:buClr>
                <a:srgbClr val="8E1100"/>
              </a:buClr>
              <a:buFont typeface="Arial" panose="020B0604020202020204" pitchFamily="34" charset="0"/>
              <a:buChar char="•"/>
              <a:defRPr sz="3200"/>
            </a:lvl2pPr>
            <a:lvl3pPr marL="868680" indent="-228600">
              <a:buClr>
                <a:srgbClr val="8E1100"/>
              </a:buClr>
              <a:buFont typeface="Courier New" panose="02070309020205020404" pitchFamily="49" charset="0"/>
              <a:buChar char="o"/>
              <a:defRPr sz="2800"/>
            </a:lvl3pPr>
            <a:lvl4pPr marL="1143000" indent="-228600">
              <a:buClr>
                <a:srgbClr val="8E1100"/>
              </a:buClr>
              <a:buFont typeface="Wingdings" panose="05000000000000000000" pitchFamily="2" charset="2"/>
              <a:buChar char="q"/>
              <a:defRPr sz="2400"/>
            </a:lvl4pPr>
            <a:lvl5pPr marL="1371600" indent="-228600">
              <a:buClr>
                <a:srgbClr val="8E1100"/>
              </a:buClr>
              <a:buFont typeface="Wingdings" panose="05000000000000000000" pitchFamily="2" charset="2"/>
              <a:buChar char="v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999" y="6208776"/>
            <a:ext cx="4575209" cy="365125"/>
          </a:xfrm>
        </p:spPr>
        <p:txBody>
          <a:bodyPr/>
          <a:lstStyle/>
          <a:p>
            <a:r>
              <a:rPr lang="en-US" dirty="0"/>
              <a:t>DATE, Location</a:t>
            </a:r>
          </a:p>
        </p:txBody>
      </p:sp>
      <p:pic>
        <p:nvPicPr>
          <p:cNvPr id="8" name="Picture 7" descr="J:\staff\Yenikomshian\Desktop items to transfer\HL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8" y="6236169"/>
            <a:ext cx="2980623" cy="6130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10/13/2011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uecrossmafoundation.org/sites/g/files/csphws2101/files/2020-10/MassHealthBasics_Oct2020_Final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aid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ss.gov/MassHealth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sa.gov/CovidUninsuredClai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mailto:acohen@hla-inc.org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ssbudget.org/wp-content/uploads/2021/11/IssueBrief_MassHealth-Cost_SFY2022.pdf" TargetMode="External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luecrossmafoundation.org/sites/g/files/csphws2101/files/2020-10/MassHealthBasics_Oct2020_Final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crossmafoundation.org/sites/g/files/csphws2101/files/2020-10/MassHealthBasics_Oct2020_Final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30"/>
            <a:ext cx="7566660" cy="3276600"/>
          </a:xfrm>
          <a:solidFill>
            <a:srgbClr val="8E1100"/>
          </a:solidFill>
        </p:spPr>
        <p:txBody>
          <a:bodyPr anchor="b"/>
          <a:lstStyle/>
          <a:p>
            <a:pPr algn="ctr"/>
            <a:r>
              <a:rPr lang="en-US" sz="5200" u="sng" dirty="0">
                <a:solidFill>
                  <a:schemeClr val="bg1"/>
                </a:solidFill>
                <a:latin typeface="+mn-lt"/>
              </a:rPr>
              <a:t>Basic Benefits Training</a:t>
            </a:r>
            <a:r>
              <a:rPr lang="en-US" sz="5200" dirty="0">
                <a:solidFill>
                  <a:schemeClr val="bg1"/>
                </a:solidFill>
                <a:latin typeface="+mn-lt"/>
              </a:rPr>
              <a:t>:</a:t>
            </a:r>
            <a:br>
              <a:rPr lang="en-US" sz="5200" dirty="0">
                <a:solidFill>
                  <a:schemeClr val="bg1"/>
                </a:solidFill>
                <a:latin typeface="+mn-lt"/>
              </a:rPr>
            </a:br>
            <a:r>
              <a:rPr lang="en-US" sz="5200" dirty="0">
                <a:solidFill>
                  <a:schemeClr val="bg1"/>
                </a:solidFill>
                <a:latin typeface="+mn-lt"/>
              </a:rPr>
              <a:t>MassHealth and Health Coverage Programs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439808"/>
            <a:ext cx="8229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sto MT" pitchFamily="18" charset="0"/>
                <a:cs typeface="Arial"/>
              </a:rPr>
              <a:t>Andrew P. Cohen</a:t>
            </a:r>
          </a:p>
          <a:p>
            <a:pPr algn="ctr"/>
            <a:r>
              <a:rPr lang="en-US" sz="2800" dirty="0">
                <a:latin typeface="Calisto MT" pitchFamily="18" charset="0"/>
                <a:cs typeface="Arial"/>
              </a:rPr>
              <a:t>Director/Lead Attorney, General Legal Practice</a:t>
            </a:r>
          </a:p>
          <a:p>
            <a:pPr algn="ctr"/>
            <a:r>
              <a:rPr lang="en-US" sz="3200" i="1" dirty="0">
                <a:latin typeface="Calisto MT" pitchFamily="18" charset="0"/>
                <a:cs typeface="Arial"/>
              </a:rPr>
              <a:t>Health Law Advocates</a:t>
            </a:r>
          </a:p>
          <a:p>
            <a:pPr algn="ctr"/>
            <a:endParaRPr lang="en-US" sz="800" dirty="0">
              <a:latin typeface="Calisto MT" pitchFamily="18" charset="0"/>
              <a:cs typeface="Arial"/>
            </a:endParaRPr>
          </a:p>
          <a:p>
            <a:pPr algn="ctr"/>
            <a:endParaRPr lang="en-US" sz="800" dirty="0">
              <a:latin typeface="Calisto MT" pitchFamily="18" charset="0"/>
              <a:cs typeface="Arial"/>
            </a:endParaRPr>
          </a:p>
          <a:p>
            <a:pPr algn="ctr"/>
            <a:r>
              <a:rPr lang="en-US" sz="3200" dirty="0">
                <a:latin typeface="Calisto MT" pitchFamily="18" charset="0"/>
                <a:cs typeface="Arial"/>
              </a:rPr>
              <a:t>MCLE</a:t>
            </a:r>
          </a:p>
          <a:p>
            <a:pPr algn="ctr"/>
            <a:r>
              <a:rPr lang="en-US" sz="3200" i="1" dirty="0">
                <a:latin typeface="Calisto MT" pitchFamily="18" charset="0"/>
                <a:cs typeface="Arial"/>
              </a:rPr>
              <a:t>February 15, 2022</a:t>
            </a:r>
          </a:p>
        </p:txBody>
      </p:sp>
      <p:pic>
        <p:nvPicPr>
          <p:cNvPr id="5" name="Picture 4" descr="J:\staff\Yenikomshian\Desktop items to transfer\HL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8" y="6236169"/>
            <a:ext cx="2980623" cy="613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5178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441" y="174786"/>
            <a:ext cx="7556360" cy="112061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Managed Care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1FD2432-2C3B-417D-8345-F8D61C293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23" y="1371600"/>
            <a:ext cx="6749554" cy="4571762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7744B28-57E2-4363-A6DF-9EBDD48039C9}"/>
              </a:ext>
            </a:extLst>
          </p:cNvPr>
          <p:cNvSpPr txBox="1">
            <a:spLocks/>
          </p:cNvSpPr>
          <p:nvPr/>
        </p:nvSpPr>
        <p:spPr>
          <a:xfrm>
            <a:off x="749441" y="6221073"/>
            <a:ext cx="4448177" cy="4961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Data from MMPI’s </a:t>
            </a:r>
            <a:r>
              <a:rPr lang="en-US" sz="1400" dirty="0">
                <a:hlinkClick r:id="rId4"/>
              </a:rPr>
              <a:t>MassHealth: The Basics, October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2411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10524"/>
            <a:ext cx="7543800" cy="884876"/>
          </a:xfrm>
        </p:spPr>
        <p:txBody>
          <a:bodyPr>
            <a:normAutofit fontScale="90000"/>
          </a:bodyPr>
          <a:lstStyle/>
          <a:p>
            <a:r>
              <a:rPr lang="en-US" dirty="0"/>
              <a:t>How Medicaid Operates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371600"/>
            <a:ext cx="75438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States operate within framework under federal law, subject to federal approval</a:t>
            </a:r>
          </a:p>
          <a:p>
            <a:r>
              <a:rPr lang="en-US" u="sng" dirty="0"/>
              <a:t>Eligibility</a:t>
            </a:r>
            <a:r>
              <a:rPr lang="en-US" dirty="0"/>
              <a:t>: mandatory &amp; optional groups</a:t>
            </a:r>
          </a:p>
          <a:p>
            <a:r>
              <a:rPr lang="en-US" u="sng" dirty="0"/>
              <a:t>Benefits</a:t>
            </a:r>
            <a:r>
              <a:rPr lang="en-US" dirty="0"/>
              <a:t>: mandatory &amp; optional services</a:t>
            </a:r>
          </a:p>
          <a:p>
            <a:r>
              <a:rPr lang="en-US" u="sng" dirty="0"/>
              <a:t>Flexibility for states</a:t>
            </a:r>
            <a:r>
              <a:rPr lang="en-US" dirty="0"/>
              <a:t>: delivery systems, rates, amount, duration &amp; scope of covered benefits, premiums &amp; cost sharing, etc.</a:t>
            </a:r>
          </a:p>
          <a:p>
            <a:r>
              <a:rPr lang="en-US" u="sng" dirty="0"/>
              <a:t>Federal approval</a:t>
            </a:r>
            <a:r>
              <a:rPr lang="en-US" dirty="0"/>
              <a:t>: State plan and waivers approved by CMS</a:t>
            </a:r>
          </a:p>
          <a:p>
            <a:r>
              <a:rPr lang="en-US" u="sng" dirty="0"/>
              <a:t>Federal reimbursement</a:t>
            </a:r>
            <a:r>
              <a:rPr lang="en-US" dirty="0"/>
              <a:t>: 50% FMAP in 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06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998" y="381000"/>
            <a:ext cx="7543799" cy="918384"/>
          </a:xfrm>
        </p:spPr>
        <p:txBody>
          <a:bodyPr>
            <a:normAutofit/>
          </a:bodyPr>
          <a:lstStyle/>
          <a:p>
            <a:r>
              <a:rPr lang="en-US" dirty="0"/>
              <a:t>Medicaid Laws: Federal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1999" y="1600200"/>
            <a:ext cx="7543800" cy="4438954"/>
          </a:xfrm>
        </p:spPr>
        <p:txBody>
          <a:bodyPr>
            <a:normAutofit/>
          </a:bodyPr>
          <a:lstStyle/>
          <a:p>
            <a:r>
              <a:rPr lang="en-US" u="sng" dirty="0"/>
              <a:t>Statute</a:t>
            </a:r>
            <a:r>
              <a:rPr lang="en-US" dirty="0"/>
              <a:t>: 42 USC § 1396 et seq.</a:t>
            </a:r>
          </a:p>
          <a:p>
            <a:r>
              <a:rPr lang="en-US" u="sng" dirty="0"/>
              <a:t>Regulations</a:t>
            </a:r>
            <a:r>
              <a:rPr lang="en-US" dirty="0"/>
              <a:t>: 42 CFR Part 430 et seq.</a:t>
            </a:r>
          </a:p>
          <a:p>
            <a:r>
              <a:rPr lang="en-US" u="sng" dirty="0"/>
              <a:t>Federal agency</a:t>
            </a:r>
            <a:r>
              <a:rPr lang="en-US" dirty="0"/>
              <a:t>: Centers for Medicare and Medicaid Services (CMS)</a:t>
            </a:r>
          </a:p>
          <a:p>
            <a:r>
              <a:rPr lang="en-US" u="sng" dirty="0"/>
              <a:t>Federal website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www.Medicaid.gov</a:t>
            </a:r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40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1A307-DE03-4DCC-AA4C-F8FDF818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961076"/>
          </a:xfrm>
        </p:spPr>
        <p:txBody>
          <a:bodyPr/>
          <a:lstStyle/>
          <a:p>
            <a:r>
              <a:rPr lang="en-US" dirty="0"/>
              <a:t>Medicaid Laws: State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48A01-EAEF-4424-8BA9-D9A42110F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524000"/>
            <a:ext cx="7543800" cy="4648200"/>
          </a:xfrm>
        </p:spPr>
        <p:txBody>
          <a:bodyPr>
            <a:normAutofit fontScale="92500"/>
          </a:bodyPr>
          <a:lstStyle/>
          <a:p>
            <a:pPr lvl="0"/>
            <a:r>
              <a:rPr lang="en-US" u="sng" dirty="0">
                <a:solidFill>
                  <a:srgbClr val="303030"/>
                </a:solidFill>
              </a:rPr>
              <a:t>Statute</a:t>
            </a:r>
            <a:r>
              <a:rPr lang="en-US" dirty="0">
                <a:solidFill>
                  <a:srgbClr val="303030"/>
                </a:solidFill>
              </a:rPr>
              <a:t>: MGL. c. 118E</a:t>
            </a:r>
          </a:p>
          <a:p>
            <a:pPr lvl="0"/>
            <a:r>
              <a:rPr lang="en-US" u="sng" dirty="0">
                <a:solidFill>
                  <a:srgbClr val="303030"/>
                </a:solidFill>
              </a:rPr>
              <a:t>Regulations</a:t>
            </a:r>
            <a:r>
              <a:rPr lang="en-US" dirty="0">
                <a:solidFill>
                  <a:srgbClr val="303030"/>
                </a:solidFill>
              </a:rPr>
              <a:t>: 130 CMR § 501-610</a:t>
            </a:r>
          </a:p>
          <a:p>
            <a:pPr lvl="0"/>
            <a:r>
              <a:rPr lang="en-US" u="sng" dirty="0">
                <a:solidFill>
                  <a:srgbClr val="303030"/>
                </a:solidFill>
              </a:rPr>
              <a:t>State agency</a:t>
            </a:r>
            <a:r>
              <a:rPr lang="en-US" dirty="0">
                <a:solidFill>
                  <a:srgbClr val="303030"/>
                </a:solidFill>
              </a:rPr>
              <a:t>: Executive Office Health and Human Services (EOHHS)</a:t>
            </a:r>
          </a:p>
          <a:p>
            <a:pPr lvl="0"/>
            <a:r>
              <a:rPr lang="en-US" u="sng" dirty="0">
                <a:solidFill>
                  <a:srgbClr val="303030"/>
                </a:solidFill>
              </a:rPr>
              <a:t>Daily Administration</a:t>
            </a:r>
            <a:r>
              <a:rPr lang="en-US" dirty="0">
                <a:solidFill>
                  <a:srgbClr val="303030"/>
                </a:solidFill>
              </a:rPr>
              <a:t>: Office of Medicaid</a:t>
            </a:r>
          </a:p>
          <a:p>
            <a:pPr lvl="0"/>
            <a:r>
              <a:rPr lang="en-US" u="sng" dirty="0">
                <a:solidFill>
                  <a:srgbClr val="303030"/>
                </a:solidFill>
              </a:rPr>
              <a:t>Long-term services and supports</a:t>
            </a:r>
            <a:r>
              <a:rPr lang="en-US" dirty="0">
                <a:solidFill>
                  <a:srgbClr val="303030"/>
                </a:solidFill>
              </a:rPr>
              <a:t>: Dept. of Elder Affairs and Office of Medicaid</a:t>
            </a:r>
          </a:p>
          <a:p>
            <a:pPr lvl="0"/>
            <a:r>
              <a:rPr lang="en-US" u="sng" dirty="0">
                <a:solidFill>
                  <a:srgbClr val="303030"/>
                </a:solidFill>
              </a:rPr>
              <a:t>Website</a:t>
            </a:r>
            <a:r>
              <a:rPr lang="en-US" dirty="0">
                <a:solidFill>
                  <a:srgbClr val="303030"/>
                </a:solidFill>
              </a:rPr>
              <a:t>: </a:t>
            </a:r>
            <a:r>
              <a:rPr lang="en-US" dirty="0">
                <a:solidFill>
                  <a:srgbClr val="303030"/>
                </a:solidFill>
                <a:hlinkClick r:id="rId2"/>
              </a:rPr>
              <a:t>www.mass.gov/MassHealth</a:t>
            </a:r>
            <a:r>
              <a:rPr lang="en-US" dirty="0">
                <a:solidFill>
                  <a:srgbClr val="30303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4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884876"/>
          </a:xfrm>
        </p:spPr>
        <p:txBody>
          <a:bodyPr>
            <a:normAutofit fontScale="90000"/>
          </a:bodyPr>
          <a:lstStyle/>
          <a:p>
            <a:r>
              <a:rPr lang="en-US" dirty="0"/>
              <a:t>Waivers: § 1115 &amp; HCBS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447800"/>
            <a:ext cx="75438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42 USC § 1315 (§ 1115 of Soc. Sec. Act)</a:t>
            </a:r>
          </a:p>
          <a:p>
            <a:r>
              <a:rPr lang="en-US" dirty="0"/>
              <a:t>Secretary of HHS can authorize:</a:t>
            </a:r>
          </a:p>
          <a:p>
            <a:pPr lvl="1"/>
            <a:r>
              <a:rPr lang="en-US" dirty="0"/>
              <a:t>Fed. reimburse. beyond Medicaid options</a:t>
            </a:r>
          </a:p>
          <a:p>
            <a:pPr lvl="1"/>
            <a:r>
              <a:rPr lang="en-US" dirty="0"/>
              <a:t>Waiver of Medicaid statutory provisions</a:t>
            </a:r>
          </a:p>
          <a:p>
            <a:r>
              <a:rPr lang="en-US" u="sng" dirty="0"/>
              <a:t>MassHealth Waiver</a:t>
            </a:r>
            <a:r>
              <a:rPr lang="en-US" dirty="0"/>
              <a:t>: Program has operated under 1115 demonstration for most of under 65 population since 1997</a:t>
            </a:r>
          </a:p>
          <a:p>
            <a:r>
              <a:rPr lang="en-US" dirty="0"/>
              <a:t>Also, home and community-based services (HCBS) waivers for LTC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69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884876"/>
          </a:xfrm>
        </p:spPr>
        <p:txBody>
          <a:bodyPr>
            <a:normAutofit fontScale="90000"/>
          </a:bodyPr>
          <a:lstStyle/>
          <a:p>
            <a:r>
              <a:rPr lang="en-US" dirty="0"/>
              <a:t>Counting income: MAGI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41" y="1485900"/>
            <a:ext cx="7543800" cy="4686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“Modified Adjusted Gross Income”</a:t>
            </a:r>
          </a:p>
          <a:p>
            <a:r>
              <a:rPr lang="en-US" dirty="0"/>
              <a:t> Applies to almost everyone </a:t>
            </a:r>
            <a:r>
              <a:rPr lang="en-US" i="1" u="sng" dirty="0"/>
              <a:t>except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MassHealth-eligible </a:t>
            </a:r>
            <a:r>
              <a:rPr lang="en-US" u="sng" dirty="0"/>
              <a:t>seniors</a:t>
            </a:r>
            <a:r>
              <a:rPr lang="en-US" dirty="0"/>
              <a:t> based on age</a:t>
            </a:r>
          </a:p>
          <a:p>
            <a:pPr lvl="1"/>
            <a:r>
              <a:rPr lang="en-US" dirty="0"/>
              <a:t>People eligible for MassHealth based on need for long term care (LTC)</a:t>
            </a:r>
          </a:p>
          <a:p>
            <a:pPr lvl="1"/>
            <a:r>
              <a:rPr lang="en-US" dirty="0"/>
              <a:t>People for whom MassHealth does </a:t>
            </a:r>
            <a:r>
              <a:rPr lang="en-US" u="sng" dirty="0"/>
              <a:t>not</a:t>
            </a:r>
            <a:r>
              <a:rPr lang="en-US" dirty="0"/>
              <a:t> make an income decision e.g. SSI, TAFDC &amp; EAEDC recipients, kids in DCF custody, etc.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0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2" y="410524"/>
            <a:ext cx="6781800" cy="961076"/>
          </a:xfrm>
        </p:spPr>
        <p:txBody>
          <a:bodyPr/>
          <a:lstStyle/>
          <a:p>
            <a:r>
              <a:rPr lang="en-US" dirty="0"/>
              <a:t>More on MAGI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8" y="1524000"/>
            <a:ext cx="7696201" cy="4648200"/>
          </a:xfrm>
        </p:spPr>
        <p:txBody>
          <a:bodyPr>
            <a:normAutofit/>
          </a:bodyPr>
          <a:lstStyle/>
          <a:p>
            <a:r>
              <a:rPr lang="en-US" dirty="0"/>
              <a:t>Uses IRS tax rules for:</a:t>
            </a:r>
          </a:p>
          <a:p>
            <a:pPr lvl="1"/>
            <a:r>
              <a:rPr lang="en-US" dirty="0"/>
              <a:t>Household composition (with exceptions)</a:t>
            </a:r>
          </a:p>
          <a:p>
            <a:pPr lvl="1"/>
            <a:r>
              <a:rPr lang="en-US" dirty="0"/>
              <a:t>What income counts (with exceptions)</a:t>
            </a:r>
          </a:p>
          <a:p>
            <a:r>
              <a:rPr lang="en-US" u="sng" dirty="0"/>
              <a:t>MAGI income disregard</a:t>
            </a:r>
            <a:r>
              <a:rPr lang="en-US" dirty="0"/>
              <a:t>: </a:t>
            </a:r>
            <a:r>
              <a:rPr lang="en-US" b="1" dirty="0"/>
              <a:t>5%</a:t>
            </a:r>
            <a:r>
              <a:rPr lang="en-US" dirty="0"/>
              <a:t> of family FPL, i.e. 138% instead of 133%</a:t>
            </a:r>
          </a:p>
          <a:p>
            <a:r>
              <a:rPr lang="en-US" dirty="0"/>
              <a:t>Lots more MAGI information in on-line materials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0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:\staff\Yenikomshian\Desktop items to transfer\HL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8" y="6236169"/>
            <a:ext cx="2980623" cy="6130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665" y="-19424"/>
            <a:ext cx="9143999" cy="1667577"/>
          </a:xfrm>
          <a:solidFill>
            <a:srgbClr val="8E1100"/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  <a:latin typeface="+mn-lt"/>
              </a:rPr>
              <a:t>MassHealth and Public Coverage Programs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2793B-1336-4418-8E67-E2E07DB2151D}"/>
              </a:ext>
            </a:extLst>
          </p:cNvPr>
          <p:cNvSpPr txBox="1"/>
          <p:nvPr/>
        </p:nvSpPr>
        <p:spPr>
          <a:xfrm>
            <a:off x="521825" y="1803698"/>
            <a:ext cx="86106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History of Massachusetts Health Care Reform and MassHealth Overview</a:t>
            </a:r>
            <a:br>
              <a:rPr lang="en-US" sz="3600" b="1" i="1" dirty="0">
                <a:latin typeface="Calisto MT" pitchFamily="18" charset="0"/>
                <a:cs typeface="Arial"/>
              </a:rPr>
            </a:br>
            <a:endParaRPr lang="en-US" sz="2000" b="1" i="1" dirty="0">
              <a:latin typeface="Calisto MT" pitchFamily="18" charset="0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MassHealth Programs</a:t>
            </a:r>
            <a:br>
              <a:rPr lang="en-US" sz="3600" b="1" i="1" dirty="0">
                <a:latin typeface="Calisto MT" pitchFamily="18" charset="0"/>
                <a:cs typeface="Arial"/>
              </a:rPr>
            </a:br>
            <a:endParaRPr lang="en-US" sz="2000" b="1" i="1" dirty="0">
              <a:latin typeface="Calisto MT" pitchFamily="18" charset="0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Other Public Programs Overview</a:t>
            </a:r>
          </a:p>
          <a:p>
            <a:pPr marL="742950" indent="-742950">
              <a:buAutoNum type="arabicPeriod"/>
            </a:pPr>
            <a:endParaRPr lang="en-US" sz="3600" b="1" i="1" dirty="0">
              <a:latin typeface="Calisto MT" pitchFamily="18" charset="0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Immigrant Health Access</a:t>
            </a:r>
          </a:p>
          <a:p>
            <a:pPr marL="742950" indent="-742950">
              <a:buAutoNum type="arabicPeriod"/>
            </a:pPr>
            <a:endParaRPr lang="en-US" sz="3600" b="1" i="1" dirty="0">
              <a:latin typeface="Calisto MT" pitchFamily="18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62C19-CECC-4740-8E3B-C2FF46242775}"/>
              </a:ext>
            </a:extLst>
          </p:cNvPr>
          <p:cNvSpPr/>
          <p:nvPr/>
        </p:nvSpPr>
        <p:spPr>
          <a:xfrm>
            <a:off x="228600" y="3047999"/>
            <a:ext cx="7984456" cy="104863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884876"/>
          </a:xfrm>
        </p:spPr>
        <p:txBody>
          <a:bodyPr>
            <a:normAutofit fontScale="90000"/>
          </a:bodyPr>
          <a:lstStyle/>
          <a:p>
            <a:r>
              <a:rPr lang="en-US" dirty="0"/>
              <a:t>MassHealth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371600"/>
            <a:ext cx="75438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/>
              <a:t>MassHealth Standard</a:t>
            </a:r>
          </a:p>
          <a:p>
            <a:pPr lvl="1"/>
            <a:r>
              <a:rPr lang="en-US" dirty="0"/>
              <a:t>Comprehensive benefit package</a:t>
            </a:r>
          </a:p>
          <a:p>
            <a:pPr lvl="1"/>
            <a:r>
              <a:rPr lang="en-US" dirty="0"/>
              <a:t>Preventive care, outpatient medical services, nursing home and PCA services, prescription drugs, hospitalization.</a:t>
            </a:r>
          </a:p>
          <a:p>
            <a:r>
              <a:rPr lang="en-US" u="sng" dirty="0"/>
              <a:t>MassHealth Common Health</a:t>
            </a:r>
          </a:p>
          <a:p>
            <a:pPr lvl="1"/>
            <a:r>
              <a:rPr lang="en-US" dirty="0"/>
              <a:t>Same as Standard; only for </a:t>
            </a:r>
            <a:r>
              <a:rPr lang="en-US" i="1" dirty="0"/>
              <a:t>disabled</a:t>
            </a:r>
            <a:r>
              <a:rPr lang="en-US" dirty="0"/>
              <a:t> people</a:t>
            </a:r>
          </a:p>
          <a:p>
            <a:r>
              <a:rPr lang="en-US" u="sng" dirty="0"/>
              <a:t>MassHealth Family Assistance</a:t>
            </a:r>
          </a:p>
          <a:p>
            <a:pPr lvl="1"/>
            <a:r>
              <a:rPr lang="en-US" dirty="0"/>
              <a:t>Rich, comprehensive benefits incl. 6 </a:t>
            </a:r>
            <a:r>
              <a:rPr lang="en-US" dirty="0" err="1"/>
              <a:t>mo</a:t>
            </a:r>
            <a:r>
              <a:rPr lang="en-US" dirty="0"/>
              <a:t> SNF, but </a:t>
            </a:r>
            <a:r>
              <a:rPr lang="en-US" b="1" i="1" dirty="0"/>
              <a:t>does not cover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Most LTSS, e.g. personal care attendant services, but </a:t>
            </a:r>
            <a:r>
              <a:rPr lang="en-US" b="1" dirty="0"/>
              <a:t>new pathway</a:t>
            </a:r>
            <a:r>
              <a:rPr lang="en-US" dirty="0"/>
              <a:t>! </a:t>
            </a:r>
          </a:p>
          <a:p>
            <a:pPr lvl="2"/>
            <a:r>
              <a:rPr lang="en-US" dirty="0"/>
              <a:t>Non-emergency medical transportation (NEMT)</a:t>
            </a:r>
          </a:p>
          <a:p>
            <a:r>
              <a:rPr lang="en-US" u="sng" dirty="0"/>
              <a:t>MassHealth Care Plus</a:t>
            </a:r>
          </a:p>
          <a:p>
            <a:pPr lvl="1"/>
            <a:r>
              <a:rPr lang="en-US" dirty="0"/>
              <a:t>Childless, low-income, able-bodied adults age 21-64 </a:t>
            </a:r>
          </a:p>
          <a:p>
            <a:pPr lvl="1"/>
            <a:r>
              <a:rPr lang="en-US" dirty="0"/>
              <a:t>Same as Family Assistance (but covers NEMT)</a:t>
            </a:r>
          </a:p>
          <a:p>
            <a:r>
              <a:rPr lang="en-US" u="sng" dirty="0"/>
              <a:t>MassHealth Limited</a:t>
            </a:r>
            <a:r>
              <a:rPr lang="en-US" dirty="0"/>
              <a:t> – Emergency services ONLY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9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2" y="410524"/>
            <a:ext cx="7530958" cy="961076"/>
          </a:xfrm>
        </p:spPr>
        <p:txBody>
          <a:bodyPr/>
          <a:lstStyle/>
          <a:p>
            <a:r>
              <a:rPr lang="en-US" dirty="0"/>
              <a:t>MassHealth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42" y="1600200"/>
            <a:ext cx="753095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“Categorical” eligibility</a:t>
            </a:r>
          </a:p>
          <a:p>
            <a:r>
              <a:rPr lang="en-US" u="sng" dirty="0"/>
              <a:t>Low-income kids</a:t>
            </a:r>
            <a:r>
              <a:rPr lang="en-US" dirty="0"/>
              <a:t>: 150% FPL</a:t>
            </a:r>
          </a:p>
          <a:p>
            <a:r>
              <a:rPr lang="en-US" u="sng" dirty="0"/>
              <a:t>Young adults age 19-20</a:t>
            </a:r>
            <a:r>
              <a:rPr lang="en-US" dirty="0"/>
              <a:t>: 150% FPL</a:t>
            </a:r>
          </a:p>
          <a:p>
            <a:r>
              <a:rPr lang="en-US" u="sng" dirty="0"/>
              <a:t>Parents of minor children</a:t>
            </a:r>
            <a:r>
              <a:rPr lang="en-US" dirty="0"/>
              <a:t>: 133% FPL</a:t>
            </a:r>
          </a:p>
          <a:p>
            <a:r>
              <a:rPr lang="en-US" u="sng" dirty="0"/>
              <a:t>Pregnant women and infants</a:t>
            </a:r>
            <a:r>
              <a:rPr lang="en-US" dirty="0"/>
              <a:t>: 200% FPL</a:t>
            </a:r>
          </a:p>
          <a:p>
            <a:r>
              <a:rPr lang="en-US" u="sng" dirty="0"/>
              <a:t>Breast/cervical cancer</a:t>
            </a:r>
            <a:r>
              <a:rPr lang="en-US" dirty="0"/>
              <a:t>: 250% FPL</a:t>
            </a:r>
          </a:p>
          <a:p>
            <a:r>
              <a:rPr lang="en-US" u="sng" dirty="0"/>
              <a:t>HIV+ adults</a:t>
            </a:r>
            <a:r>
              <a:rPr lang="en-US" dirty="0"/>
              <a:t>: 133% FPL</a:t>
            </a:r>
          </a:p>
          <a:p>
            <a:r>
              <a:rPr lang="en-US" u="sng" dirty="0"/>
              <a:t>Elder adults (65+)</a:t>
            </a:r>
            <a:r>
              <a:rPr lang="en-US" dirty="0"/>
              <a:t>: 100% FPL + asset test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05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524000"/>
            <a:ext cx="7543800" cy="4648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Non-profit, public interest law firm</a:t>
            </a:r>
          </a:p>
          <a:p>
            <a:pPr marL="274320"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600" i="1" dirty="0"/>
              <a:t>Pro bono </a:t>
            </a:r>
            <a:r>
              <a:rPr lang="en-US" altLang="en-US" sz="3600" dirty="0"/>
              <a:t>legal services for low-income </a:t>
            </a:r>
            <a:r>
              <a:rPr lang="en-US" sz="3600" dirty="0"/>
              <a:t>Mass. residents </a:t>
            </a:r>
            <a:r>
              <a:rPr lang="en-US" dirty="0"/>
              <a:t>(&lt; 300% FPL)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Core issues: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Legal barriers to care and coverage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Appeals of coverage or service denials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Medical debt/collections assistance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Access to care for immigrants, transgender people, children with mental illness, etc.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1999" y="457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Health Law Advocates</a:t>
            </a:r>
          </a:p>
        </p:txBody>
      </p:sp>
    </p:spTree>
    <p:extLst>
      <p:ext uri="{BB962C8B-B14F-4D97-AF65-F5344CB8AC3E}">
        <p14:creationId xmlns:p14="http://schemas.microsoft.com/office/powerpoint/2010/main" val="1041163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2" y="410524"/>
            <a:ext cx="7835758" cy="961076"/>
          </a:xfrm>
        </p:spPr>
        <p:txBody>
          <a:bodyPr>
            <a:normAutofit fontScale="90000"/>
          </a:bodyPr>
          <a:lstStyle/>
          <a:p>
            <a:r>
              <a:rPr lang="en-US" dirty="0"/>
              <a:t>MassHealth CommonHealth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524000"/>
            <a:ext cx="75438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Eligibility: </a:t>
            </a:r>
          </a:p>
          <a:p>
            <a:pPr lvl="1"/>
            <a:r>
              <a:rPr lang="en-US" dirty="0"/>
              <a:t>People with disabilities and higher incomes</a:t>
            </a:r>
          </a:p>
          <a:p>
            <a:pPr lvl="1"/>
            <a:r>
              <a:rPr lang="en-US" u="sng" dirty="0"/>
              <a:t>No</a:t>
            </a:r>
            <a:r>
              <a:rPr lang="en-US" dirty="0"/>
              <a:t> Upper Income Limit</a:t>
            </a:r>
          </a:p>
          <a:p>
            <a:r>
              <a:rPr lang="en-US" dirty="0"/>
              <a:t>Premiums for people earning &gt;150% FPL</a:t>
            </a:r>
          </a:p>
          <a:p>
            <a:r>
              <a:rPr lang="en-US" dirty="0"/>
              <a:t>One-time deductible for adults</a:t>
            </a:r>
          </a:p>
          <a:p>
            <a:pPr lvl="1"/>
            <a:r>
              <a:rPr lang="en-US" dirty="0"/>
              <a:t>Children under 19 do </a:t>
            </a:r>
            <a:r>
              <a:rPr lang="en-US" u="sng" dirty="0"/>
              <a:t>NOT</a:t>
            </a:r>
            <a:r>
              <a:rPr lang="en-US" dirty="0"/>
              <a:t> have deductibles </a:t>
            </a:r>
          </a:p>
          <a:p>
            <a:r>
              <a:rPr lang="en-US" dirty="0"/>
              <a:t>Working disabled adults program</a:t>
            </a:r>
          </a:p>
          <a:p>
            <a:pPr lvl="1"/>
            <a:r>
              <a:rPr lang="en-US" dirty="0"/>
              <a:t>Deductible waived if working 40hrs/mo.</a:t>
            </a:r>
          </a:p>
          <a:p>
            <a:pPr lvl="1"/>
            <a:r>
              <a:rPr lang="en-US" dirty="0"/>
              <a:t>Applies to all adults, including 65+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45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524001"/>
            <a:ext cx="7772400" cy="462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8E1100"/>
              </a:buClr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rgbClr val="303030"/>
                </a:solidFill>
              </a:rPr>
              <a:t>ACA “expansion program” for </a:t>
            </a:r>
          </a:p>
          <a:p>
            <a:pPr marL="914400" lvl="1" indent="-457200">
              <a:spcBef>
                <a:spcPct val="20000"/>
              </a:spcBef>
              <a:buClr>
                <a:srgbClr val="8E1100"/>
              </a:buCl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303030"/>
                </a:solidFill>
              </a:rPr>
              <a:t>Non-elderly, childless adults</a:t>
            </a:r>
          </a:p>
          <a:p>
            <a:pPr marL="274320" lvl="0" indent="-274320">
              <a:spcBef>
                <a:spcPct val="20000"/>
              </a:spcBef>
              <a:buClr>
                <a:srgbClr val="8E1100"/>
              </a:buClr>
              <a:buFont typeface="Wingdings" panose="05000000000000000000" pitchFamily="2" charset="2"/>
              <a:buChar char="Ø"/>
            </a:pPr>
            <a:r>
              <a:rPr lang="en-US" sz="3300" dirty="0">
                <a:solidFill>
                  <a:srgbClr val="303030"/>
                </a:solidFill>
              </a:rPr>
              <a:t>Eligibility: </a:t>
            </a:r>
          </a:p>
          <a:p>
            <a:pPr marL="594360" lvl="1" indent="-274320">
              <a:spcBef>
                <a:spcPct val="20000"/>
              </a:spcBef>
              <a:buClr>
                <a:srgbClr val="8E1100"/>
              </a:buClr>
              <a:buFont typeface="Arial" panose="020B0604020202020204" pitchFamily="34" charset="0"/>
              <a:buChar char="•"/>
            </a:pPr>
            <a:r>
              <a:rPr lang="en-US" sz="3200" spc="31" dirty="0"/>
              <a:t>Ineligible for MassHealth Standard</a:t>
            </a:r>
          </a:p>
          <a:p>
            <a:pPr marL="594360" lvl="1" indent="-274320">
              <a:spcBef>
                <a:spcPct val="20000"/>
              </a:spcBef>
              <a:buClr>
                <a:srgbClr val="8E1100"/>
              </a:buClr>
              <a:buFont typeface="Arial" panose="020B0604020202020204" pitchFamily="34" charset="0"/>
              <a:buChar char="•"/>
            </a:pPr>
            <a:r>
              <a:rPr lang="en-US" sz="3200" spc="31" dirty="0"/>
              <a:t>Adults 21-64 with income &lt;133% FPL</a:t>
            </a:r>
          </a:p>
          <a:p>
            <a:pPr marL="594360" lvl="1" indent="-274320">
              <a:spcBef>
                <a:spcPct val="20000"/>
              </a:spcBef>
              <a:buClr>
                <a:srgbClr val="8E1100"/>
              </a:buClr>
              <a:buFont typeface="Arial" panose="020B0604020202020204" pitchFamily="34" charset="0"/>
              <a:buChar char="•"/>
            </a:pPr>
            <a:r>
              <a:rPr lang="en-US" sz="3200" spc="31" dirty="0"/>
              <a:t>Not on Medicare</a:t>
            </a:r>
          </a:p>
          <a:p>
            <a:pPr marL="320040" indent="-457200">
              <a:spcBef>
                <a:spcPct val="20000"/>
              </a:spcBef>
              <a:buClr>
                <a:srgbClr val="8E1100"/>
              </a:buClr>
              <a:buFont typeface="Wingdings" panose="05000000000000000000" pitchFamily="2" charset="2"/>
              <a:buChar char="Ø"/>
            </a:pPr>
            <a:r>
              <a:rPr lang="en-US" sz="2800" spc="31" dirty="0"/>
              <a:t>Does NOT cover long-term care, but:</a:t>
            </a:r>
          </a:p>
          <a:p>
            <a:pPr marL="777240" lvl="1" indent="-457200">
              <a:spcBef>
                <a:spcPct val="20000"/>
              </a:spcBef>
              <a:buClr>
                <a:srgbClr val="8E1100"/>
              </a:buClr>
              <a:buFont typeface="Arial" panose="020B0604020202020204" pitchFamily="34" charset="0"/>
              <a:buChar char="•"/>
            </a:pPr>
            <a:r>
              <a:rPr lang="en-US" sz="2800" spc="31" dirty="0"/>
              <a:t>“Medically Frail” or disabled/CommonHealth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MassHealth </a:t>
            </a:r>
            <a:r>
              <a:rPr lang="en-US" sz="5400" b="1" dirty="0" err="1"/>
              <a:t>CarePlus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548629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2" y="410524"/>
            <a:ext cx="6781800" cy="808676"/>
          </a:xfrm>
        </p:spPr>
        <p:txBody>
          <a:bodyPr>
            <a:normAutofit fontScale="90000"/>
          </a:bodyPr>
          <a:lstStyle/>
          <a:p>
            <a:r>
              <a:rPr lang="en-US" dirty="0"/>
              <a:t>MH Family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9" y="1371600"/>
            <a:ext cx="75438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Children: 150-300% FPL</a:t>
            </a:r>
          </a:p>
          <a:p>
            <a:pPr lvl="1"/>
            <a:r>
              <a:rPr lang="en-US" dirty="0"/>
              <a:t>Direct Coverage if uninsured</a:t>
            </a:r>
          </a:p>
          <a:p>
            <a:pPr lvl="1"/>
            <a:r>
              <a:rPr lang="en-US" u="sng" dirty="0"/>
              <a:t>Premiums</a:t>
            </a:r>
            <a:r>
              <a:rPr lang="en-US" dirty="0"/>
              <a:t>: begin at $12 per child, $36 maximum for 3 or more children, waived if parents pay premium in </a:t>
            </a:r>
            <a:r>
              <a:rPr lang="en-US" dirty="0" err="1"/>
              <a:t>ConnectorCare</a:t>
            </a:r>
            <a:endParaRPr lang="en-US" dirty="0"/>
          </a:p>
          <a:p>
            <a:r>
              <a:rPr lang="en-US" dirty="0"/>
              <a:t>Adults:</a:t>
            </a:r>
          </a:p>
          <a:p>
            <a:pPr lvl="1"/>
            <a:r>
              <a:rPr lang="en-US" dirty="0"/>
              <a:t>HIV+ Adults: 133% - 200% FPL</a:t>
            </a:r>
          </a:p>
          <a:p>
            <a:pPr lvl="1"/>
            <a:r>
              <a:rPr lang="en-US" dirty="0"/>
              <a:t>PRUCOL immigrants: up to 300% FPL</a:t>
            </a:r>
          </a:p>
          <a:p>
            <a:pPr lvl="1"/>
            <a:r>
              <a:rPr lang="en-US" dirty="0"/>
              <a:t>Disabled “lawfully present” </a:t>
            </a:r>
            <a:r>
              <a:rPr lang="en-US" dirty="0" err="1"/>
              <a:t>imms</a:t>
            </a:r>
            <a:r>
              <a:rPr lang="en-US" dirty="0"/>
              <a:t>: 100% FPL</a:t>
            </a:r>
          </a:p>
          <a:p>
            <a:pPr lvl="1"/>
            <a:r>
              <a:rPr lang="en-US" dirty="0"/>
              <a:t>Certain EAEDC recipients</a:t>
            </a:r>
          </a:p>
          <a:p>
            <a:r>
              <a:rPr lang="en-US" u="sng" dirty="0"/>
              <a:t>Premiums</a:t>
            </a:r>
            <a:r>
              <a:rPr lang="en-US" dirty="0"/>
              <a:t>: sliding scale above 150% FPL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8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961076"/>
          </a:xfrm>
        </p:spPr>
        <p:txBody>
          <a:bodyPr/>
          <a:lstStyle/>
          <a:p>
            <a:r>
              <a:rPr lang="en-US" dirty="0"/>
              <a:t>MassHealth Limited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12" y="1524000"/>
            <a:ext cx="8082288" cy="481995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MA version of federal Emergency</a:t>
            </a:r>
            <a:r>
              <a:rPr lang="en-US" sz="2800" dirty="0"/>
              <a:t> </a:t>
            </a:r>
            <a:r>
              <a:rPr lang="en-US" sz="3200" dirty="0"/>
              <a:t>Medicaid</a:t>
            </a:r>
            <a:endParaRPr lang="en-US" sz="2800" dirty="0"/>
          </a:p>
          <a:p>
            <a:r>
              <a:rPr lang="en-US" sz="3200" u="sng" dirty="0"/>
              <a:t>Coverage</a:t>
            </a:r>
            <a:r>
              <a:rPr lang="en-US" sz="3200" dirty="0"/>
              <a:t>: Emergency services for acute medical issues or prevention of a serious health problem</a:t>
            </a:r>
          </a:p>
          <a:p>
            <a:r>
              <a:rPr lang="en-US" sz="3200" u="sng" dirty="0"/>
              <a:t>Eligibility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People ineligible for Standard or Care Plus</a:t>
            </a:r>
          </a:p>
          <a:p>
            <a:pPr lvl="1"/>
            <a:r>
              <a:rPr lang="en-US" sz="2800" dirty="0"/>
              <a:t>Mostly undocumented people </a:t>
            </a:r>
            <a:r>
              <a:rPr lang="en-US" sz="2800" u="sng" dirty="0"/>
              <a:t>and</a:t>
            </a:r>
            <a:r>
              <a:rPr lang="en-US" sz="2800" dirty="0"/>
              <a:t> </a:t>
            </a:r>
            <a:r>
              <a:rPr lang="en-US" sz="2800" i="1" dirty="0"/>
              <a:t>lawfully present immigrants </a:t>
            </a:r>
            <a:r>
              <a:rPr lang="en-US" sz="2800" dirty="0"/>
              <a:t>who qualify for Connector Care</a:t>
            </a:r>
          </a:p>
          <a:p>
            <a:pPr lvl="1"/>
            <a:r>
              <a:rPr lang="en-US" sz="2800" dirty="0"/>
              <a:t>Adults: &lt; 138% FPL</a:t>
            </a:r>
          </a:p>
          <a:p>
            <a:pPr lvl="1"/>
            <a:r>
              <a:rPr lang="en-US" sz="2800" dirty="0"/>
              <a:t>Kids 1-20: &lt; 150% FPL</a:t>
            </a:r>
          </a:p>
          <a:p>
            <a:pPr lvl="1"/>
            <a:r>
              <a:rPr lang="en-US" sz="2800" dirty="0"/>
              <a:t>Infants &lt;1: &lt; 200% FPL</a:t>
            </a:r>
          </a:p>
        </p:txBody>
      </p:sp>
    </p:spTree>
    <p:extLst>
      <p:ext uri="{BB962C8B-B14F-4D97-AF65-F5344CB8AC3E}">
        <p14:creationId xmlns:p14="http://schemas.microsoft.com/office/powerpoint/2010/main" val="308936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:\staff\Yenikomshian\Desktop items to transfer\HL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8" y="6236169"/>
            <a:ext cx="2980623" cy="6130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665" y="-19424"/>
            <a:ext cx="9143999" cy="1667577"/>
          </a:xfrm>
          <a:solidFill>
            <a:srgbClr val="8E1100"/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  <a:latin typeface="+mn-lt"/>
              </a:rPr>
              <a:t>MassHealth and Public Coverage Programs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2793B-1336-4418-8E67-E2E07DB2151D}"/>
              </a:ext>
            </a:extLst>
          </p:cNvPr>
          <p:cNvSpPr txBox="1"/>
          <p:nvPr/>
        </p:nvSpPr>
        <p:spPr>
          <a:xfrm>
            <a:off x="521825" y="1803698"/>
            <a:ext cx="86106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History of Massachusetts Health Care Reform and MassHealth Overview</a:t>
            </a:r>
            <a:br>
              <a:rPr lang="en-US" sz="3600" b="1" i="1" dirty="0">
                <a:latin typeface="Calisto MT" pitchFamily="18" charset="0"/>
                <a:cs typeface="Arial"/>
              </a:rPr>
            </a:br>
            <a:endParaRPr lang="en-US" sz="2000" b="1" i="1" dirty="0">
              <a:latin typeface="Calisto MT" pitchFamily="18" charset="0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MassHealth Programs</a:t>
            </a:r>
            <a:br>
              <a:rPr lang="en-US" sz="3600" b="1" i="1" dirty="0">
                <a:latin typeface="Calisto MT" pitchFamily="18" charset="0"/>
                <a:cs typeface="Arial"/>
              </a:rPr>
            </a:br>
            <a:endParaRPr lang="en-US" sz="2000" b="1" i="1" dirty="0">
              <a:latin typeface="Calisto MT" pitchFamily="18" charset="0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Other Public Programs Overview</a:t>
            </a:r>
          </a:p>
          <a:p>
            <a:pPr marL="742950" indent="-742950">
              <a:buAutoNum type="arabicPeriod"/>
            </a:pPr>
            <a:endParaRPr lang="en-US" sz="3600" b="1" i="1" dirty="0">
              <a:latin typeface="Calisto MT" pitchFamily="18" charset="0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Immigrant Health Access</a:t>
            </a:r>
          </a:p>
          <a:p>
            <a:pPr marL="742950" indent="-742950">
              <a:buAutoNum type="arabicPeriod"/>
            </a:pPr>
            <a:endParaRPr lang="en-US" sz="3600" b="1" i="1" dirty="0">
              <a:latin typeface="Calisto MT" pitchFamily="18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62C19-CECC-4740-8E3B-C2FF46242775}"/>
              </a:ext>
            </a:extLst>
          </p:cNvPr>
          <p:cNvSpPr/>
          <p:nvPr/>
        </p:nvSpPr>
        <p:spPr>
          <a:xfrm>
            <a:off x="333375" y="3962400"/>
            <a:ext cx="7984456" cy="10668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83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07" y="457200"/>
            <a:ext cx="7530957" cy="140112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Children’s Medical Security Plan (CMSP)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8" y="2057400"/>
            <a:ext cx="7544765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/>
              <a:t>Background</a:t>
            </a:r>
            <a:r>
              <a:rPr lang="en-US" sz="3200" dirty="0"/>
              <a:t>: Created by statute in the 1990s</a:t>
            </a:r>
          </a:p>
          <a:p>
            <a:pPr lvl="1"/>
            <a:r>
              <a:rPr lang="en-US" sz="2800" dirty="0"/>
              <a:t>Inspiration for CHIP (esp. tobacco tax)</a:t>
            </a:r>
          </a:p>
          <a:p>
            <a:r>
              <a:rPr lang="en-US" sz="3200" u="sng" dirty="0"/>
              <a:t>Coverage</a:t>
            </a:r>
            <a:r>
              <a:rPr lang="en-US" sz="3200" dirty="0"/>
              <a:t>: Primary and preventive services</a:t>
            </a:r>
          </a:p>
          <a:p>
            <a:pPr lvl="1"/>
            <a:r>
              <a:rPr lang="en-US" sz="2800" u="sng" dirty="0"/>
              <a:t>Limitations</a:t>
            </a:r>
            <a:r>
              <a:rPr lang="en-US" sz="2800" dirty="0"/>
              <a:t>: Caps on Rx ($200/</a:t>
            </a:r>
            <a:r>
              <a:rPr lang="en-US" sz="2800" dirty="0" err="1"/>
              <a:t>yr</a:t>
            </a:r>
            <a:r>
              <a:rPr lang="en-US" sz="2800" dirty="0"/>
              <a:t>), DME, dental ($750), and mental health visits (20)</a:t>
            </a:r>
            <a:endParaRPr lang="en-US" sz="2800" u="sng" dirty="0"/>
          </a:p>
          <a:p>
            <a:r>
              <a:rPr lang="en-US" sz="3200" u="sng" dirty="0"/>
              <a:t>Eligibility</a:t>
            </a:r>
            <a:r>
              <a:rPr lang="en-US" sz="3200" dirty="0"/>
              <a:t>: Uninsured children ages 0-18 (i.e. ineligible for MassHealth);</a:t>
            </a:r>
          </a:p>
          <a:p>
            <a:pPr lvl="1"/>
            <a:r>
              <a:rPr lang="en-US" sz="2800" dirty="0"/>
              <a:t>Mostly undocumented and higher-income kids</a:t>
            </a:r>
          </a:p>
          <a:p>
            <a:r>
              <a:rPr lang="en-US" sz="3200" dirty="0"/>
              <a:t>Not “insurance” for federal tax purposes</a:t>
            </a:r>
          </a:p>
        </p:txBody>
      </p:sp>
    </p:spTree>
    <p:extLst>
      <p:ext uri="{BB962C8B-B14F-4D97-AF65-F5344CB8AC3E}">
        <p14:creationId xmlns:p14="http://schemas.microsoft.com/office/powerpoint/2010/main" val="2948959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732476"/>
          </a:xfrm>
        </p:spPr>
        <p:txBody>
          <a:bodyPr>
            <a:normAutofit fontScale="90000"/>
          </a:bodyPr>
          <a:lstStyle/>
          <a:p>
            <a:r>
              <a:rPr lang="en-US" sz="5200" dirty="0"/>
              <a:t>Health Safety Net (HSN)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41" y="1143000"/>
            <a:ext cx="7613578" cy="5105400"/>
          </a:xfrm>
        </p:spPr>
        <p:txBody>
          <a:bodyPr>
            <a:normAutofit fontScale="92500"/>
          </a:bodyPr>
          <a:lstStyle/>
          <a:p>
            <a:r>
              <a:rPr lang="en-US" sz="3200" u="sng" dirty="0"/>
              <a:t>Background</a:t>
            </a:r>
            <a:r>
              <a:rPr lang="en-US" sz="3200" dirty="0"/>
              <a:t>: “Uncompensated Care Pool” created in 1985; became the “HSN” in 2006</a:t>
            </a:r>
          </a:p>
          <a:p>
            <a:r>
              <a:rPr lang="en-US" sz="3200" u="sng" dirty="0"/>
              <a:t>Coverage</a:t>
            </a:r>
            <a:r>
              <a:rPr lang="en-US" sz="3200" dirty="0"/>
              <a:t>: Pays for care delivered at acute care hospitals and Community Health Centers</a:t>
            </a:r>
          </a:p>
          <a:p>
            <a:pPr lvl="1"/>
            <a:r>
              <a:rPr lang="en-US" sz="2800" dirty="0"/>
              <a:t>Wraps private insurance as secondary coverage;</a:t>
            </a:r>
          </a:p>
          <a:p>
            <a:pPr lvl="1"/>
            <a:r>
              <a:rPr lang="en-US" sz="2800" dirty="0"/>
              <a:t>Pays deductibles and co-insurance</a:t>
            </a:r>
          </a:p>
          <a:p>
            <a:r>
              <a:rPr lang="en-US" sz="3200" u="sng" dirty="0"/>
              <a:t>Limitations</a:t>
            </a:r>
            <a:r>
              <a:rPr lang="en-US" sz="3200" dirty="0"/>
              <a:t>: </a:t>
            </a:r>
            <a:r>
              <a:rPr lang="en-US" sz="3200" i="1" dirty="0"/>
              <a:t>Not insurance</a:t>
            </a:r>
          </a:p>
          <a:p>
            <a:pPr lvl="1"/>
            <a:r>
              <a:rPr lang="en-US" sz="2800" dirty="0"/>
              <a:t>Doctors NOT covered, with limited exceptions</a:t>
            </a:r>
          </a:p>
          <a:p>
            <a:pPr lvl="1"/>
            <a:r>
              <a:rPr lang="en-US" sz="2800" dirty="0"/>
              <a:t>Does not pay for private insurance copayments</a:t>
            </a:r>
          </a:p>
          <a:p>
            <a:r>
              <a:rPr lang="en-US" sz="3200" dirty="0"/>
              <a:t>Medical Hardship program</a:t>
            </a:r>
          </a:p>
        </p:txBody>
      </p:sp>
    </p:spTree>
    <p:extLst>
      <p:ext uri="{BB962C8B-B14F-4D97-AF65-F5344CB8AC3E}">
        <p14:creationId xmlns:p14="http://schemas.microsoft.com/office/powerpoint/2010/main" val="297833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2" y="560466"/>
            <a:ext cx="7530957" cy="1418276"/>
          </a:xfrm>
        </p:spPr>
        <p:txBody>
          <a:bodyPr>
            <a:normAutofit fontScale="90000"/>
          </a:bodyPr>
          <a:lstStyle/>
          <a:p>
            <a:r>
              <a:rPr lang="en-US" dirty="0"/>
              <a:t>Gov. Baker cut coverage for immigrants in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42" y="2133600"/>
            <a:ext cx="7543800" cy="40579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u="sng" dirty="0"/>
              <a:t>Health Safety Net (HSN) cuts</a:t>
            </a:r>
            <a:r>
              <a:rPr lang="en-US" u="sng" dirty="0"/>
              <a:t>:</a:t>
            </a:r>
          </a:p>
          <a:p>
            <a:r>
              <a:rPr lang="en-US" dirty="0"/>
              <a:t>Eliminated 6 month retroactive period</a:t>
            </a:r>
          </a:p>
          <a:p>
            <a:pPr lvl="1"/>
            <a:r>
              <a:rPr lang="en-US" u="sng" dirty="0"/>
              <a:t>NOW</a:t>
            </a:r>
            <a:r>
              <a:rPr lang="en-US" dirty="0"/>
              <a:t>: Retroactive period = 10 days</a:t>
            </a:r>
          </a:p>
          <a:p>
            <a:r>
              <a:rPr lang="en-US" dirty="0"/>
              <a:t>Introduced $500+ deductibles for people earning 150-200% FPL</a:t>
            </a:r>
          </a:p>
          <a:p>
            <a:r>
              <a:rPr lang="en-US" dirty="0"/>
              <a:t>Decreased eligibility from 400% FPL to 300% FPL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16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88EEB-1609-4892-8155-466699B3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961076"/>
          </a:xfrm>
        </p:spPr>
        <p:txBody>
          <a:bodyPr>
            <a:normAutofit/>
          </a:bodyPr>
          <a:lstStyle/>
          <a:p>
            <a:r>
              <a:rPr lang="en-US" dirty="0"/>
              <a:t>HCBS Waiver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40DE8-46FF-4AF0-B5AB-0DFAA61D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8" y="1600200"/>
            <a:ext cx="7772402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Home and Community-Based Services (“HCBS”) Waiver programs:</a:t>
            </a:r>
          </a:p>
          <a:p>
            <a:r>
              <a:rPr lang="en-US" dirty="0"/>
              <a:t>For people who “would be institutionalized”</a:t>
            </a:r>
          </a:p>
          <a:p>
            <a:r>
              <a:rPr lang="en-US" dirty="0"/>
              <a:t>Higher income limits; asset rules same as NF rules</a:t>
            </a:r>
          </a:p>
          <a:p>
            <a:r>
              <a:rPr lang="en-US" dirty="0"/>
              <a:t>Programs</a:t>
            </a:r>
          </a:p>
          <a:p>
            <a:pPr lvl="1"/>
            <a:r>
              <a:rPr lang="en-US" dirty="0"/>
              <a:t>Frail Elder Waiver</a:t>
            </a:r>
          </a:p>
          <a:p>
            <a:pPr lvl="1"/>
            <a:r>
              <a:rPr lang="en-US" dirty="0"/>
              <a:t>Money Follows the Person (Moving Forward Prog.)</a:t>
            </a:r>
          </a:p>
          <a:p>
            <a:pPr lvl="1"/>
            <a:r>
              <a:rPr lang="en-US" dirty="0"/>
              <a:t>Traumatic Brain Injury, Acquired Brain Injury waivers</a:t>
            </a:r>
          </a:p>
          <a:p>
            <a:pPr lvl="1"/>
            <a:r>
              <a:rPr lang="en-US" dirty="0"/>
              <a:t>HCBS Waivers for ppl with Intellectual Disabilities</a:t>
            </a:r>
          </a:p>
          <a:p>
            <a:r>
              <a:rPr lang="en-US" dirty="0"/>
              <a:t>Related programs: </a:t>
            </a:r>
          </a:p>
          <a:p>
            <a:pPr marL="548640" lvl="2">
              <a:buFont typeface="Wingdings" panose="05000000000000000000" pitchFamily="2" charset="2"/>
              <a:buChar char="Ø"/>
            </a:pPr>
            <a:r>
              <a:rPr lang="en-US" dirty="0" err="1"/>
              <a:t>Kaileigh</a:t>
            </a:r>
            <a:r>
              <a:rPr lang="en-US" dirty="0"/>
              <a:t> Mulligan (disabled kids age &lt;18)</a:t>
            </a:r>
          </a:p>
          <a:p>
            <a:pPr marL="548640" lvl="2">
              <a:buFont typeface="Wingdings" panose="05000000000000000000" pitchFamily="2" charset="2"/>
              <a:buChar char="Ø"/>
            </a:pPr>
            <a:r>
              <a:rPr lang="en-US" dirty="0"/>
              <a:t>Program of All-Inclusive Care for the Elderly (PACE)</a:t>
            </a:r>
          </a:p>
        </p:txBody>
      </p:sp>
    </p:spTree>
    <p:extLst>
      <p:ext uri="{BB962C8B-B14F-4D97-AF65-F5344CB8AC3E}">
        <p14:creationId xmlns:p14="http://schemas.microsoft.com/office/powerpoint/2010/main" val="2493774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606B-B441-4774-ABE1-4586C15BE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42" y="410524"/>
            <a:ext cx="7543800" cy="808676"/>
          </a:xfrm>
        </p:spPr>
        <p:txBody>
          <a:bodyPr>
            <a:normAutofit fontScale="90000"/>
          </a:bodyPr>
          <a:lstStyle/>
          <a:p>
            <a:r>
              <a:rPr lang="en-US" dirty="0"/>
              <a:t>Immigrants &amp;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34B59-23E8-4F44-BE3C-E49EE5B1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371600"/>
            <a:ext cx="7543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All</a:t>
            </a:r>
            <a:r>
              <a:rPr lang="en-US" dirty="0"/>
              <a:t> types of </a:t>
            </a:r>
            <a:r>
              <a:rPr lang="en-US" b="1" dirty="0"/>
              <a:t>MassHealth</a:t>
            </a:r>
            <a:r>
              <a:rPr lang="en-US" dirty="0"/>
              <a:t> cover testing and treatment of COVID-19</a:t>
            </a:r>
          </a:p>
          <a:p>
            <a:r>
              <a:rPr lang="en-US" dirty="0"/>
              <a:t>This includes </a:t>
            </a:r>
            <a:r>
              <a:rPr lang="en-US" b="1" dirty="0"/>
              <a:t>MassHealth Limited</a:t>
            </a:r>
            <a:endParaRPr lang="en-US" dirty="0"/>
          </a:p>
          <a:p>
            <a:r>
              <a:rPr lang="en-US" b="1" i="1" u="sng" dirty="0"/>
              <a:t>No</a:t>
            </a:r>
            <a:r>
              <a:rPr lang="en-US" dirty="0"/>
              <a:t> cost-sharing for COVID-related care for MassHealth members</a:t>
            </a:r>
          </a:p>
          <a:p>
            <a:r>
              <a:rPr lang="en-US" dirty="0"/>
              <a:t>For uninsured and HSN-only COVID patients, providers can seek payment through federal portal:</a:t>
            </a:r>
          </a:p>
          <a:p>
            <a:pPr lvl="1"/>
            <a:r>
              <a:rPr lang="en-US" sz="3000" dirty="0">
                <a:hlinkClick r:id="rId3"/>
              </a:rPr>
              <a:t>https://www.hrsa.gov/CovidUninsuredClaim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3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:\staff\Yenikomshian\Desktop items to transfer\HL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8" y="6236169"/>
            <a:ext cx="2980623" cy="6130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665" y="-19424"/>
            <a:ext cx="9143999" cy="1667577"/>
          </a:xfrm>
          <a:solidFill>
            <a:srgbClr val="8E1100"/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  <a:latin typeface="+mn-lt"/>
              </a:rPr>
              <a:t>MassHealth and Public Coverage Programs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2793B-1336-4418-8E67-E2E07DB2151D}"/>
              </a:ext>
            </a:extLst>
          </p:cNvPr>
          <p:cNvSpPr txBox="1"/>
          <p:nvPr/>
        </p:nvSpPr>
        <p:spPr>
          <a:xfrm>
            <a:off x="521825" y="1803698"/>
            <a:ext cx="86106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History of Massachusetts Health Care Reform and MassHealth Overview</a:t>
            </a:r>
            <a:br>
              <a:rPr lang="en-US" sz="3600" b="1" i="1" dirty="0">
                <a:latin typeface="Calisto MT" pitchFamily="18" charset="0"/>
                <a:cs typeface="Arial"/>
              </a:rPr>
            </a:br>
            <a:endParaRPr lang="en-US" sz="2000" b="1" i="1" dirty="0">
              <a:latin typeface="Calisto MT" pitchFamily="18" charset="0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MassHealth Programs</a:t>
            </a:r>
            <a:br>
              <a:rPr lang="en-US" sz="3600" b="1" i="1" dirty="0">
                <a:latin typeface="Calisto MT" pitchFamily="18" charset="0"/>
                <a:cs typeface="Arial"/>
              </a:rPr>
            </a:br>
            <a:endParaRPr lang="en-US" sz="2000" b="1" i="1" dirty="0">
              <a:latin typeface="Calisto MT" pitchFamily="18" charset="0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Other Public Programs Overview</a:t>
            </a:r>
          </a:p>
          <a:p>
            <a:pPr marL="742950" indent="-742950">
              <a:buAutoNum type="arabicPeriod"/>
            </a:pPr>
            <a:endParaRPr lang="en-US" sz="3600" b="1" i="1" dirty="0">
              <a:latin typeface="Calisto MT" pitchFamily="18" charset="0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Immigrant Health Access</a:t>
            </a:r>
          </a:p>
          <a:p>
            <a:pPr marL="742950" indent="-742950">
              <a:buAutoNum type="arabicPeriod"/>
            </a:pPr>
            <a:endParaRPr lang="en-US" sz="3600" b="1" i="1" dirty="0">
              <a:latin typeface="Calisto MT" pitchFamily="18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62C19-CECC-4740-8E3B-C2FF46242775}"/>
              </a:ext>
            </a:extLst>
          </p:cNvPr>
          <p:cNvSpPr/>
          <p:nvPr/>
        </p:nvSpPr>
        <p:spPr>
          <a:xfrm>
            <a:off x="554955" y="1807011"/>
            <a:ext cx="7984456" cy="1143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96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J:\staff\Yenikomshian\Desktop items to transfer\HL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8" y="6236169"/>
            <a:ext cx="2980623" cy="6130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665" y="-19424"/>
            <a:ext cx="9143999" cy="1667577"/>
          </a:xfrm>
          <a:solidFill>
            <a:srgbClr val="8E1100"/>
          </a:solidFill>
        </p:spPr>
        <p:txBody>
          <a:bodyPr anchor="b">
            <a:normAutofit fontScale="90000"/>
          </a:bodyPr>
          <a:lstStyle/>
          <a:p>
            <a:pPr algn="ctr"/>
            <a:r>
              <a:rPr lang="en-US" sz="5200" dirty="0">
                <a:solidFill>
                  <a:schemeClr val="bg1"/>
                </a:solidFill>
                <a:latin typeface="+mn-lt"/>
              </a:rPr>
              <a:t>MassHealth and Public Coverage Programs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2793B-1336-4418-8E67-E2E07DB2151D}"/>
              </a:ext>
            </a:extLst>
          </p:cNvPr>
          <p:cNvSpPr txBox="1"/>
          <p:nvPr/>
        </p:nvSpPr>
        <p:spPr>
          <a:xfrm>
            <a:off x="521825" y="1803698"/>
            <a:ext cx="86106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History of Massachusetts Health Care Reform and MassHealth Overview</a:t>
            </a:r>
            <a:br>
              <a:rPr lang="en-US" sz="3600" b="1" i="1" dirty="0">
                <a:latin typeface="Calisto MT" pitchFamily="18" charset="0"/>
                <a:cs typeface="Arial"/>
              </a:rPr>
            </a:br>
            <a:endParaRPr lang="en-US" sz="2000" b="1" i="1" dirty="0">
              <a:latin typeface="Calisto MT" pitchFamily="18" charset="0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MassHealth Programs</a:t>
            </a:r>
            <a:br>
              <a:rPr lang="en-US" sz="3600" b="1" i="1" dirty="0">
                <a:latin typeface="Calisto MT" pitchFamily="18" charset="0"/>
                <a:cs typeface="Arial"/>
              </a:rPr>
            </a:br>
            <a:endParaRPr lang="en-US" sz="2000" b="1" i="1" dirty="0">
              <a:latin typeface="Calisto MT" pitchFamily="18" charset="0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Other Public Programs Overview</a:t>
            </a:r>
          </a:p>
          <a:p>
            <a:pPr marL="742950" indent="-742950">
              <a:buAutoNum type="arabicPeriod"/>
            </a:pPr>
            <a:endParaRPr lang="en-US" sz="3600" b="1" i="1" dirty="0">
              <a:latin typeface="Calisto MT" pitchFamily="18" charset="0"/>
              <a:cs typeface="Arial"/>
            </a:endParaRPr>
          </a:p>
          <a:p>
            <a:pPr marL="742950" indent="-742950">
              <a:buAutoNum type="arabicPeriod"/>
            </a:pPr>
            <a:r>
              <a:rPr lang="en-US" sz="3600" b="1" i="1" dirty="0">
                <a:latin typeface="Calisto MT" pitchFamily="18" charset="0"/>
                <a:cs typeface="Arial"/>
              </a:rPr>
              <a:t>Immigrant Health Access</a:t>
            </a:r>
          </a:p>
          <a:p>
            <a:pPr marL="742950" indent="-742950">
              <a:buAutoNum type="arabicPeriod"/>
            </a:pPr>
            <a:endParaRPr lang="en-US" sz="3600" b="1" i="1" dirty="0">
              <a:latin typeface="Calisto MT" pitchFamily="18" charset="0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62C19-CECC-4740-8E3B-C2FF46242775}"/>
              </a:ext>
            </a:extLst>
          </p:cNvPr>
          <p:cNvSpPr/>
          <p:nvPr/>
        </p:nvSpPr>
        <p:spPr>
          <a:xfrm>
            <a:off x="333375" y="5029199"/>
            <a:ext cx="7984456" cy="101867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3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1D7E-FF73-4686-9B8D-C7EAC943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1494476"/>
          </a:xfrm>
        </p:spPr>
        <p:txBody>
          <a:bodyPr>
            <a:normAutofit fontScale="90000"/>
          </a:bodyPr>
          <a:lstStyle/>
          <a:p>
            <a:r>
              <a:rPr lang="en-US" dirty="0"/>
              <a:t>Immigration/citizenship statuses for health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0FAF-F2EA-47C9-865F-58CE884A2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2152954"/>
            <a:ext cx="7543800" cy="401924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Citizen (naturalized)</a:t>
            </a:r>
          </a:p>
          <a:p>
            <a:r>
              <a:rPr lang="en-US" dirty="0"/>
              <a:t>Lawfully Present</a:t>
            </a:r>
          </a:p>
          <a:p>
            <a:pPr lvl="1"/>
            <a:r>
              <a:rPr lang="en-US" dirty="0"/>
              <a:t>“</a:t>
            </a:r>
            <a:r>
              <a:rPr lang="en-US" u="sng" dirty="0"/>
              <a:t>Qualified</a:t>
            </a:r>
            <a:r>
              <a:rPr lang="en-US" dirty="0"/>
              <a:t>” Lawfully Present</a:t>
            </a:r>
          </a:p>
          <a:p>
            <a:pPr lvl="1"/>
            <a:r>
              <a:rPr lang="en-US" dirty="0"/>
              <a:t>“</a:t>
            </a:r>
            <a:r>
              <a:rPr lang="en-US" u="sng" dirty="0"/>
              <a:t>Qualified </a:t>
            </a:r>
            <a:r>
              <a:rPr lang="en-US" b="1" u="sng" dirty="0"/>
              <a:t>Barred</a:t>
            </a:r>
            <a:r>
              <a:rPr lang="en-US" dirty="0"/>
              <a:t>” Lawfully Present</a:t>
            </a:r>
          </a:p>
          <a:p>
            <a:pPr lvl="1"/>
            <a:r>
              <a:rPr lang="en-US" dirty="0"/>
              <a:t>“</a:t>
            </a:r>
            <a:r>
              <a:rPr lang="en-US" u="sng" dirty="0"/>
              <a:t>Non-Qualified</a:t>
            </a:r>
            <a:r>
              <a:rPr lang="en-US" dirty="0"/>
              <a:t>” Lawfully Present</a:t>
            </a:r>
          </a:p>
          <a:p>
            <a:r>
              <a:rPr lang="en-US" b="1" dirty="0"/>
              <a:t>PRUCOL</a:t>
            </a:r>
            <a:r>
              <a:rPr lang="en-US" dirty="0"/>
              <a:t> (“Person Residing Under Color of Law”)</a:t>
            </a:r>
          </a:p>
          <a:p>
            <a:r>
              <a:rPr lang="en-US" dirty="0"/>
              <a:t>Undocumented</a:t>
            </a:r>
          </a:p>
        </p:txBody>
      </p:sp>
    </p:spTree>
    <p:extLst>
      <p:ext uri="{BB962C8B-B14F-4D97-AF65-F5344CB8AC3E}">
        <p14:creationId xmlns:p14="http://schemas.microsoft.com/office/powerpoint/2010/main" val="648035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AF0-B9E0-4E95-AF5A-7E0EA10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961076"/>
          </a:xfrm>
        </p:spPr>
        <p:txBody>
          <a:bodyPr>
            <a:normAutofit/>
          </a:bodyPr>
          <a:lstStyle/>
          <a:p>
            <a:r>
              <a:rPr lang="en-US" dirty="0"/>
              <a:t>Immigrant 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FAAB8-E8F7-4942-9CCA-ADDEC2897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1600200"/>
            <a:ext cx="7543800" cy="4572000"/>
          </a:xfrm>
        </p:spPr>
        <p:txBody>
          <a:bodyPr>
            <a:normAutofit/>
          </a:bodyPr>
          <a:lstStyle/>
          <a:p>
            <a:r>
              <a:rPr lang="en-US" dirty="0"/>
              <a:t>Qualified </a:t>
            </a:r>
            <a:r>
              <a:rPr lang="en-US" u="sng" dirty="0"/>
              <a:t>lawfully present</a:t>
            </a:r>
            <a:endParaRPr lang="en-US" dirty="0"/>
          </a:p>
          <a:p>
            <a:pPr lvl="1"/>
            <a:r>
              <a:rPr lang="en-US" dirty="0"/>
              <a:t>Coverage like citizens based on income</a:t>
            </a:r>
          </a:p>
          <a:p>
            <a:r>
              <a:rPr lang="en-US" dirty="0"/>
              <a:t>Nonqualified/barred </a:t>
            </a:r>
            <a:r>
              <a:rPr lang="en-US" u="sng" dirty="0"/>
              <a:t>lawfully present</a:t>
            </a:r>
          </a:p>
          <a:p>
            <a:pPr lvl="1"/>
            <a:r>
              <a:rPr lang="en-US" dirty="0"/>
              <a:t>Adult &lt; 300% FPL = Connector Care</a:t>
            </a:r>
          </a:p>
          <a:p>
            <a:pPr lvl="1"/>
            <a:r>
              <a:rPr lang="en-US" dirty="0"/>
              <a:t>Kid/YA &lt; 150% FPL = MH Standard</a:t>
            </a:r>
          </a:p>
          <a:p>
            <a:r>
              <a:rPr lang="en-US" dirty="0"/>
              <a:t>PRUCOL</a:t>
            </a:r>
          </a:p>
          <a:p>
            <a:pPr lvl="1"/>
            <a:r>
              <a:rPr lang="en-US" dirty="0"/>
              <a:t>Kids/Adults &lt;300% FPL: MH Fam </a:t>
            </a:r>
            <a:r>
              <a:rPr lang="en-US" dirty="0" err="1"/>
              <a:t>Asst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0058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6705600" cy="495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+mn-lt"/>
              </a:rPr>
              <a:t>Immigrants’ Eligibility for Public Benefits </a:t>
            </a:r>
            <a:br>
              <a:rPr lang="en-US" sz="4900" dirty="0">
                <a:latin typeface="+mn-lt"/>
              </a:rPr>
            </a:br>
            <a:r>
              <a:rPr lang="en-US" sz="4900" dirty="0">
                <a:latin typeface="+mn-lt"/>
              </a:rPr>
              <a:t>MCLE Training</a:t>
            </a:r>
            <a:br>
              <a:rPr lang="en-US" sz="4900" dirty="0">
                <a:latin typeface="+mn-lt"/>
              </a:rPr>
            </a:br>
            <a:br>
              <a:rPr lang="en-US" sz="4900" dirty="0">
                <a:latin typeface="+mn-lt"/>
              </a:rPr>
            </a:br>
            <a:r>
              <a:rPr lang="en-US" sz="4900" dirty="0">
                <a:latin typeface="+mn-lt"/>
              </a:rPr>
              <a:t>April 7, 2022</a:t>
            </a:r>
            <a:br>
              <a:rPr lang="en-US" sz="4900" dirty="0">
                <a:latin typeface="+mn-lt"/>
              </a:rPr>
            </a:br>
            <a:br>
              <a:rPr lang="en-US" sz="4400" dirty="0">
                <a:latin typeface="+mn-lt"/>
              </a:rPr>
            </a:b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408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J:\staff\Yenikomshian\Desktop items to transfer\HL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8" y="6236169"/>
            <a:ext cx="2980623" cy="61300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74031" y="381000"/>
            <a:ext cx="75438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09600" y="1676400"/>
            <a:ext cx="8153400" cy="430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1200" kern="0" dirty="0">
              <a:ea typeface="ＭＳ Ｐゴシック" charset="-128"/>
              <a:cs typeface="ＭＳ Ｐゴシック" charset="-128"/>
            </a:endParaRP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5400" b="1" kern="0" dirty="0">
                <a:ea typeface="ＭＳ Ｐゴシック" charset="-128"/>
                <a:cs typeface="ＭＳ Ｐゴシック" charset="-128"/>
              </a:rPr>
              <a:t>Questions?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600" kern="0" dirty="0">
                <a:ea typeface="ＭＳ Ｐゴシック" charset="-128"/>
                <a:cs typeface="ＭＳ Ｐゴシック" charset="-128"/>
              </a:rPr>
              <a:t>Andrew P. Cohen, Esq.</a:t>
            </a: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700" kern="0" dirty="0">
                <a:ea typeface="ＭＳ Ｐゴシック" charset="-128"/>
                <a:cs typeface="ＭＳ Ｐゴシック" charset="-128"/>
              </a:rPr>
              <a:t>Director/Lead Attorney, General Legal Practice Team, Health Law Advocates</a:t>
            </a:r>
          </a:p>
          <a:p>
            <a:pPr marL="914400" lvl="1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kern="0" dirty="0">
                <a:ea typeface="ＭＳ Ｐゴシック" charset="-128"/>
                <a:cs typeface="ＭＳ Ｐゴシック" charset="-128"/>
              </a:rPr>
              <a:t>617-275-2891, </a:t>
            </a:r>
            <a:r>
              <a:rPr lang="en-US" sz="3200" kern="0" dirty="0">
                <a:ea typeface="ＭＳ Ｐゴシック" charset="-128"/>
                <a:cs typeface="ＭＳ Ｐゴシック" charset="-128"/>
                <a:hlinkClick r:id="rId5"/>
              </a:rPr>
              <a:t>acohen@hla-inc.org</a:t>
            </a:r>
            <a:endParaRPr lang="en-US" sz="3200" kern="0" dirty="0">
              <a:ea typeface="ＭＳ Ｐゴシック" charset="-128"/>
              <a:cs typeface="ＭＳ Ｐゴシック" charset="-128"/>
            </a:endParaRPr>
          </a:p>
          <a:p>
            <a:pPr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3600" i="0" u="none" strike="noStrike" kern="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Health Law Advocates:</a:t>
            </a:r>
          </a:p>
          <a:p>
            <a:pPr marL="1028700" lvl="1" indent="-5715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200" kern="0" dirty="0">
                <a:ea typeface="ＭＳ Ｐゴシック" charset="-128"/>
                <a:cs typeface="ＭＳ Ｐゴシック" charset="-128"/>
              </a:rPr>
              <a:t>Toll-free: </a:t>
            </a:r>
            <a:r>
              <a:rPr kumimoji="0" lang="en-US" sz="3200" i="0" u="none" strike="noStrike" kern="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charset="-128"/>
                <a:cs typeface="ＭＳ Ｐゴシック" charset="-128"/>
              </a:rPr>
              <a:t>888-211-6168</a:t>
            </a:r>
          </a:p>
          <a:p>
            <a:pPr marR="0" lvl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 descr="J:\staff\Yenikomshian\Desktop items to transfer\HLA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34" y="449826"/>
            <a:ext cx="7159593" cy="1472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73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1189676"/>
          </a:xfrm>
        </p:spPr>
        <p:txBody>
          <a:bodyPr>
            <a:noAutofit/>
          </a:bodyPr>
          <a:lstStyle/>
          <a:p>
            <a:r>
              <a:rPr lang="en-US" sz="4000" dirty="0"/>
              <a:t>A (very) brief history of recent Massachusetts health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676400"/>
            <a:ext cx="7848599" cy="4618676"/>
          </a:xfrm>
        </p:spPr>
        <p:txBody>
          <a:bodyPr>
            <a:normAutofit fontScale="92500" lnSpcReduction="10000"/>
          </a:bodyPr>
          <a:lstStyle/>
          <a:p>
            <a:r>
              <a:rPr lang="en-US" sz="3200" u="sng" dirty="0"/>
              <a:t>2006</a:t>
            </a:r>
            <a:r>
              <a:rPr lang="en-US" sz="3200" dirty="0"/>
              <a:t>: Chapter 58</a:t>
            </a:r>
          </a:p>
          <a:p>
            <a:pPr lvl="1"/>
            <a:r>
              <a:rPr lang="en-US" sz="2800" dirty="0"/>
              <a:t>Coverage expansion through insurance mandates (individual and employer), insurance subsidies</a:t>
            </a:r>
          </a:p>
          <a:p>
            <a:r>
              <a:rPr lang="en-US" sz="3200" u="sng" dirty="0"/>
              <a:t>2010</a:t>
            </a:r>
            <a:r>
              <a:rPr lang="en-US" sz="3200" dirty="0"/>
              <a:t>: Affordable Care Act</a:t>
            </a:r>
          </a:p>
          <a:p>
            <a:pPr lvl="1"/>
            <a:r>
              <a:rPr lang="en-US" sz="2800" dirty="0"/>
              <a:t>Coverage expansion on federal level through Medicaid, insurance market reforms, tax credits</a:t>
            </a:r>
          </a:p>
          <a:p>
            <a:pPr lvl="1"/>
            <a:r>
              <a:rPr lang="en-US" sz="2800" dirty="0"/>
              <a:t>Implemented fully in 2014</a:t>
            </a:r>
          </a:p>
          <a:p>
            <a:r>
              <a:rPr lang="en-US" sz="3200" u="sng" dirty="0"/>
              <a:t>2012</a:t>
            </a:r>
            <a:r>
              <a:rPr lang="en-US" sz="3200" dirty="0"/>
              <a:t>: Chapter 224</a:t>
            </a:r>
          </a:p>
          <a:p>
            <a:pPr lvl="1"/>
            <a:r>
              <a:rPr lang="en-US" sz="2800" dirty="0"/>
              <a:t>Focus on cost and quality</a:t>
            </a:r>
          </a:p>
          <a:p>
            <a:r>
              <a:rPr lang="en-US" sz="3200" u="sng" dirty="0"/>
              <a:t>2020-22</a:t>
            </a:r>
            <a:r>
              <a:rPr lang="en-US" sz="3200" dirty="0"/>
              <a:t>: MassHealth COVID flexibilities</a:t>
            </a:r>
          </a:p>
        </p:txBody>
      </p:sp>
    </p:spTree>
    <p:extLst>
      <p:ext uri="{BB962C8B-B14F-4D97-AF65-F5344CB8AC3E}">
        <p14:creationId xmlns:p14="http://schemas.microsoft.com/office/powerpoint/2010/main" val="51418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D9D40-6A4D-447C-BA8A-890CA4504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41" y="410524"/>
            <a:ext cx="7530957" cy="884876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 Coverage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01EC-0700-40A0-BAF9-05178A800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524000"/>
            <a:ext cx="7543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MassHealth</a:t>
            </a:r>
            <a:endParaRPr lang="en-US" dirty="0"/>
          </a:p>
          <a:p>
            <a:pPr lvl="1"/>
            <a:r>
              <a:rPr lang="en-US" u="sng" dirty="0"/>
              <a:t>Comprehensive</a:t>
            </a:r>
            <a:r>
              <a:rPr lang="en-US" dirty="0"/>
              <a:t>: Standard, Care Plus, CommonHealth, Family Assistance, </a:t>
            </a:r>
          </a:p>
          <a:p>
            <a:pPr lvl="1"/>
            <a:r>
              <a:rPr lang="en-US" u="sng" dirty="0"/>
              <a:t>Limited</a:t>
            </a:r>
            <a:r>
              <a:rPr lang="en-US" dirty="0"/>
              <a:t>: MassHealth Limited</a:t>
            </a:r>
          </a:p>
          <a:p>
            <a:r>
              <a:rPr lang="en-US" b="1" dirty="0"/>
              <a:t>Health Safety Net </a:t>
            </a:r>
            <a:r>
              <a:rPr lang="en-US" dirty="0"/>
              <a:t>(HSN)</a:t>
            </a:r>
          </a:p>
          <a:p>
            <a:r>
              <a:rPr lang="en-US" b="1" dirty="0"/>
              <a:t>CMSP</a:t>
            </a:r>
            <a:r>
              <a:rPr lang="en-US" dirty="0"/>
              <a:t> (Children’s Medical Security Program)</a:t>
            </a:r>
          </a:p>
          <a:p>
            <a:r>
              <a:rPr lang="en-US" b="1" dirty="0"/>
              <a:t>Connector Care</a:t>
            </a:r>
          </a:p>
          <a:p>
            <a:pPr lvl="1"/>
            <a:r>
              <a:rPr lang="en-US" dirty="0"/>
              <a:t>ACA Tax Credits + state subsidies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7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8512" y="1746484"/>
            <a:ext cx="4210954" cy="2057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dirty="0"/>
              <a:t>MassHealth key #s:</a:t>
            </a:r>
          </a:p>
          <a:p>
            <a:r>
              <a:rPr lang="en-US" sz="3500" dirty="0"/>
              <a:t>~2.14 million members</a:t>
            </a:r>
          </a:p>
          <a:p>
            <a:r>
              <a:rPr lang="en-US" sz="3500" dirty="0"/>
              <a:t>$8.5 billion = state $s</a:t>
            </a:r>
          </a:p>
          <a:p>
            <a:r>
              <a:rPr lang="en-US" sz="3500" dirty="0"/>
              <a:t>22% of state spending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675160-244A-4FA4-A346-8F798CE8D6BB}"/>
              </a:ext>
            </a:extLst>
          </p:cNvPr>
          <p:cNvSpPr txBox="1">
            <a:spLocks/>
          </p:cNvSpPr>
          <p:nvPr/>
        </p:nvSpPr>
        <p:spPr>
          <a:xfrm>
            <a:off x="774841" y="410524"/>
            <a:ext cx="7530957" cy="9610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>
                <a:latin typeface="+mn-lt"/>
              </a:rPr>
              <a:t>MassHealth by the #s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04D4223-66A0-4BA0-8CE6-63B6D490A86B}"/>
              </a:ext>
            </a:extLst>
          </p:cNvPr>
          <p:cNvSpPr txBox="1">
            <a:spLocks/>
          </p:cNvSpPr>
          <p:nvPr/>
        </p:nvSpPr>
        <p:spPr>
          <a:xfrm>
            <a:off x="5578311" y="5693281"/>
            <a:ext cx="2771777" cy="5049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/>
              <a:t>Graphic: </a:t>
            </a:r>
            <a:r>
              <a:rPr lang="en-US" sz="1400" dirty="0">
                <a:hlinkClick r:id="rId3"/>
              </a:rPr>
              <a:t>MassBudget and Policy Center, Issue Brief,  Nov. 2021</a:t>
            </a:r>
            <a:endParaRPr lang="en-US" sz="1400" dirty="0"/>
          </a:p>
        </p:txBody>
      </p:sp>
      <p:pic>
        <p:nvPicPr>
          <p:cNvPr id="22" name="Content Placeholder 3">
            <a:extLst>
              <a:ext uri="{FF2B5EF4-FFF2-40B4-BE49-F238E27FC236}">
                <a16:creationId xmlns:a16="http://schemas.microsoft.com/office/drawing/2014/main" id="{537259CE-D210-482C-AF3D-E75DED6084E7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4717" t="40275" r="31321" b="20796"/>
          <a:stretch/>
        </p:blipFill>
        <p:spPr bwMode="auto">
          <a:xfrm>
            <a:off x="793912" y="3971206"/>
            <a:ext cx="4210954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J:\staff\Yenikomshian\Desktop items to transfer\HLA logo.jpg">
            <a:extLst>
              <a:ext uri="{FF2B5EF4-FFF2-40B4-BE49-F238E27FC236}">
                <a16:creationId xmlns:a16="http://schemas.microsoft.com/office/drawing/2014/main" id="{93BF7946-B57C-4BE4-9BFB-1FB825B3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8" y="6236169"/>
            <a:ext cx="2980623" cy="61300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165298-1A50-4C44-AFD7-0727F3B42C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097" y="1536510"/>
            <a:ext cx="2828791" cy="41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8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41" y="410524"/>
            <a:ext cx="7683359" cy="1037276"/>
          </a:xfrm>
        </p:spPr>
        <p:txBody>
          <a:bodyPr>
            <a:normAutofit/>
          </a:bodyPr>
          <a:lstStyle/>
          <a:p>
            <a:r>
              <a:rPr lang="en-US" dirty="0"/>
              <a:t>MassHealth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8" y="1600200"/>
            <a:ext cx="7848601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MassHealth = Medicaid + CHIP</a:t>
            </a:r>
          </a:p>
          <a:p>
            <a:pPr lvl="1"/>
            <a:r>
              <a:rPr lang="en-US" dirty="0"/>
              <a:t>State/Federal program</a:t>
            </a:r>
          </a:p>
          <a:p>
            <a:pPr lvl="1"/>
            <a:r>
              <a:rPr lang="en-US" dirty="0"/>
              <a:t>Managed care = primary coverage</a:t>
            </a:r>
          </a:p>
          <a:p>
            <a:pPr lvl="1"/>
            <a:r>
              <a:rPr lang="en-US" dirty="0"/>
              <a:t>Fee-for-service = secondary coverage</a:t>
            </a:r>
          </a:p>
          <a:p>
            <a:r>
              <a:rPr lang="en-US" dirty="0"/>
              <a:t>Eligibility, </a:t>
            </a:r>
            <a:r>
              <a:rPr lang="en-US" i="1" dirty="0"/>
              <a:t>generally…</a:t>
            </a:r>
          </a:p>
          <a:p>
            <a:pPr lvl="1"/>
            <a:r>
              <a:rPr lang="en-US" dirty="0"/>
              <a:t>Children and youth, ages 0-18, &lt;300% FPL</a:t>
            </a:r>
            <a:endParaRPr lang="en-US" i="1" dirty="0"/>
          </a:p>
          <a:p>
            <a:pPr lvl="1"/>
            <a:r>
              <a:rPr lang="en-US" dirty="0"/>
              <a:t>Young Adults, ages 19-20, &lt;150% FPL</a:t>
            </a:r>
          </a:p>
          <a:p>
            <a:pPr lvl="1"/>
            <a:r>
              <a:rPr lang="en-US" dirty="0"/>
              <a:t>Adults, ages 21-64,  &lt;138% FPL,</a:t>
            </a:r>
          </a:p>
          <a:p>
            <a:pPr lvl="1"/>
            <a:r>
              <a:rPr lang="en-US" dirty="0"/>
              <a:t>Elderly adults, ages 65+, 100% FPL</a:t>
            </a:r>
          </a:p>
          <a:p>
            <a:pPr lvl="1"/>
            <a:r>
              <a:rPr lang="en-US" u="sng" dirty="0"/>
              <a:t>BUT</a:t>
            </a:r>
            <a:r>
              <a:rPr lang="en-US" dirty="0"/>
              <a:t>: many eligibility categories based on disability, immigration status, age, etc.</a:t>
            </a:r>
          </a:p>
        </p:txBody>
      </p:sp>
    </p:spTree>
    <p:extLst>
      <p:ext uri="{BB962C8B-B14F-4D97-AF65-F5344CB8AC3E}">
        <p14:creationId xmlns:p14="http://schemas.microsoft.com/office/powerpoint/2010/main" val="1478397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92D4B-FE15-429C-AF6C-30D10EB09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41" y="410524"/>
            <a:ext cx="7715731" cy="754863"/>
          </a:xfrm>
        </p:spPr>
        <p:txBody>
          <a:bodyPr>
            <a:normAutofit fontScale="90000"/>
          </a:bodyPr>
          <a:lstStyle/>
          <a:p>
            <a:r>
              <a:rPr lang="en-US" dirty="0"/>
              <a:t>Subsidized Health Coverage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3EA71B-61DD-48C2-982C-0DAAEA4F2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" y="1165387"/>
            <a:ext cx="7715731" cy="4835078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63CD285-111C-4C5C-9530-274C576072E3}"/>
              </a:ext>
            </a:extLst>
          </p:cNvPr>
          <p:cNvSpPr txBox="1">
            <a:spLocks/>
          </p:cNvSpPr>
          <p:nvPr/>
        </p:nvSpPr>
        <p:spPr>
          <a:xfrm>
            <a:off x="749441" y="6221073"/>
            <a:ext cx="4448177" cy="4961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Data from MMPI’s </a:t>
            </a:r>
            <a:r>
              <a:rPr lang="en-US" sz="1400" dirty="0">
                <a:hlinkClick r:id="rId4"/>
              </a:rPr>
              <a:t>MassHealth: The Basics, October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500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6" y="174787"/>
            <a:ext cx="7543802" cy="990600"/>
          </a:xfrm>
        </p:spPr>
        <p:txBody>
          <a:bodyPr>
            <a:normAutofit/>
          </a:bodyPr>
          <a:lstStyle/>
          <a:p>
            <a:r>
              <a:rPr lang="en-US" dirty="0"/>
              <a:t>Members by age, income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BA4F7BD-F73A-41C1-9F3F-EADFEF756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76163"/>
            <a:ext cx="7467599" cy="4911750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BCC7CDA-A0E2-4400-9F5A-4C4ECC589799}"/>
              </a:ext>
            </a:extLst>
          </p:cNvPr>
          <p:cNvSpPr txBox="1">
            <a:spLocks/>
          </p:cNvSpPr>
          <p:nvPr/>
        </p:nvSpPr>
        <p:spPr>
          <a:xfrm>
            <a:off x="749441" y="6221073"/>
            <a:ext cx="4448177" cy="4961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Data from MMPI’s </a:t>
            </a:r>
            <a:r>
              <a:rPr lang="en-US" sz="1400" dirty="0">
                <a:hlinkClick r:id="rId3"/>
              </a:rPr>
              <a:t>MassHealth: The Basics, October 2020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6849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8318</TotalTime>
  <Words>1900</Words>
  <Application>Microsoft Office PowerPoint</Application>
  <PresentationFormat>On-screen Show (4:3)</PresentationFormat>
  <Paragraphs>286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Calisto MT</vt:lpstr>
      <vt:lpstr>Courier New</vt:lpstr>
      <vt:lpstr>Impact</vt:lpstr>
      <vt:lpstr>Times New Roman</vt:lpstr>
      <vt:lpstr>Wingdings</vt:lpstr>
      <vt:lpstr>NewsPrint</vt:lpstr>
      <vt:lpstr>Basic Benefits Training: MassHealth and Health Coverage Programs</vt:lpstr>
      <vt:lpstr>PowerPoint Presentation</vt:lpstr>
      <vt:lpstr>MassHealth and Public Coverage Programs</vt:lpstr>
      <vt:lpstr>A (very) brief history of recent Massachusetts health reform</vt:lpstr>
      <vt:lpstr>Public Coverage Programs</vt:lpstr>
      <vt:lpstr>PowerPoint Presentation</vt:lpstr>
      <vt:lpstr>MassHealth Overview</vt:lpstr>
      <vt:lpstr>Subsidized Health Coverage</vt:lpstr>
      <vt:lpstr>Members by age, income</vt:lpstr>
      <vt:lpstr>Managed Care</vt:lpstr>
      <vt:lpstr>How Medicaid Operates</vt:lpstr>
      <vt:lpstr>Medicaid Laws: Federal</vt:lpstr>
      <vt:lpstr>Medicaid Laws: State </vt:lpstr>
      <vt:lpstr>Waivers: § 1115 &amp; HCBS</vt:lpstr>
      <vt:lpstr>Counting income: MAGI</vt:lpstr>
      <vt:lpstr>More on MAGI</vt:lpstr>
      <vt:lpstr>MassHealth and Public Coverage Programs</vt:lpstr>
      <vt:lpstr>MassHealth Programs</vt:lpstr>
      <vt:lpstr>MassHealth Standard</vt:lpstr>
      <vt:lpstr>MassHealth CommonHealth</vt:lpstr>
      <vt:lpstr>PowerPoint Presentation</vt:lpstr>
      <vt:lpstr>MH Family Assistance</vt:lpstr>
      <vt:lpstr>MassHealth Limited</vt:lpstr>
      <vt:lpstr>MassHealth and Public Coverage Programs</vt:lpstr>
      <vt:lpstr>Children’s Medical Security Plan (CMSP)</vt:lpstr>
      <vt:lpstr>Health Safety Net (HSN)</vt:lpstr>
      <vt:lpstr>Gov. Baker cut coverage for immigrants in 2016</vt:lpstr>
      <vt:lpstr>HCBS Waiver Programs</vt:lpstr>
      <vt:lpstr>Immigrants &amp; COVID-19</vt:lpstr>
      <vt:lpstr>MassHealth and Public Coverage Programs</vt:lpstr>
      <vt:lpstr>Immigration/citizenship statuses for health benefits</vt:lpstr>
      <vt:lpstr>Immigrant eligibility</vt:lpstr>
      <vt:lpstr>Immigrants’ Eligibility for Public Benefits  MCLE Training  April 7, 2022 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 Insurance  &amp; the ACA</dc:title>
  <dc:creator>Laura Healey</dc:creator>
  <cp:lastModifiedBy>Andrew Cohen</cp:lastModifiedBy>
  <cp:revision>453</cp:revision>
  <cp:lastPrinted>2017-07-19T21:45:14Z</cp:lastPrinted>
  <dcterms:created xsi:type="dcterms:W3CDTF">2011-10-11T10:51:59Z</dcterms:created>
  <dcterms:modified xsi:type="dcterms:W3CDTF">2022-01-26T14:53:16Z</dcterms:modified>
</cp:coreProperties>
</file>