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21"/>
  </p:notesMasterIdLst>
  <p:sldIdLst>
    <p:sldId id="256" r:id="rId5"/>
    <p:sldId id="261" r:id="rId6"/>
    <p:sldId id="310" r:id="rId7"/>
    <p:sldId id="329" r:id="rId8"/>
    <p:sldId id="312" r:id="rId9"/>
    <p:sldId id="313" r:id="rId10"/>
    <p:sldId id="336" r:id="rId11"/>
    <p:sldId id="327" r:id="rId12"/>
    <p:sldId id="333" r:id="rId13"/>
    <p:sldId id="334" r:id="rId14"/>
    <p:sldId id="335" r:id="rId15"/>
    <p:sldId id="330" r:id="rId16"/>
    <p:sldId id="332" r:id="rId17"/>
    <p:sldId id="331" r:id="rId18"/>
    <p:sldId id="324" r:id="rId19"/>
    <p:sldId id="337" r:id="rId20"/>
  </p:sldIdLst>
  <p:sldSz cx="6858000" cy="5143500"/>
  <p:notesSz cx="6858000" cy="9296400"/>
  <p:embeddedFontLst>
    <p:embeddedFont>
      <p:font typeface="Cabin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A591C-C1EE-4CCD-9F15-1630E4FCC0F6}" v="4" dt="2022-01-03T22:31:23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76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Schulte" userId="9d008d02-0a66-4f3c-92b1-9a50740569af" providerId="ADAL" clId="{D4346A81-041D-4647-ADAF-3B7691FA8888}"/>
    <pc:docChg chg="delSld modSld">
      <pc:chgData name="Katherine Schulte" userId="9d008d02-0a66-4f3c-92b1-9a50740569af" providerId="ADAL" clId="{D4346A81-041D-4647-ADAF-3B7691FA8888}" dt="2022-01-04T17:13:21.410" v="38" actId="20577"/>
      <pc:docMkLst>
        <pc:docMk/>
      </pc:docMkLst>
      <pc:sldChg chg="modSp mod">
        <pc:chgData name="Katherine Schulte" userId="9d008d02-0a66-4f3c-92b1-9a50740569af" providerId="ADAL" clId="{D4346A81-041D-4647-ADAF-3B7691FA8888}" dt="2022-01-04T17:08:58.806" v="0" actId="1076"/>
        <pc:sldMkLst>
          <pc:docMk/>
          <pc:sldMk cId="3300866159" sldId="310"/>
        </pc:sldMkLst>
        <pc:picChg chg="mod">
          <ac:chgData name="Katherine Schulte" userId="9d008d02-0a66-4f3c-92b1-9a50740569af" providerId="ADAL" clId="{D4346A81-041D-4647-ADAF-3B7691FA8888}" dt="2022-01-04T17:08:58.806" v="0" actId="1076"/>
          <ac:picMkLst>
            <pc:docMk/>
            <pc:sldMk cId="3300866159" sldId="310"/>
            <ac:picMk id="2" creationId="{031AFD1A-C5B1-4D8C-94F9-FB76CDC477C3}"/>
          </ac:picMkLst>
        </pc:picChg>
      </pc:sldChg>
      <pc:sldChg chg="del">
        <pc:chgData name="Katherine Schulte" userId="9d008d02-0a66-4f3c-92b1-9a50740569af" providerId="ADAL" clId="{D4346A81-041D-4647-ADAF-3B7691FA8888}" dt="2022-01-04T17:09:20.032" v="1" actId="47"/>
        <pc:sldMkLst>
          <pc:docMk/>
          <pc:sldMk cId="3275979370" sldId="316"/>
        </pc:sldMkLst>
      </pc:sldChg>
      <pc:sldChg chg="del">
        <pc:chgData name="Katherine Schulte" userId="9d008d02-0a66-4f3c-92b1-9a50740569af" providerId="ADAL" clId="{D4346A81-041D-4647-ADAF-3B7691FA8888}" dt="2022-01-04T17:09:21.669" v="2" actId="47"/>
        <pc:sldMkLst>
          <pc:docMk/>
          <pc:sldMk cId="3637047180" sldId="317"/>
        </pc:sldMkLst>
      </pc:sldChg>
      <pc:sldChg chg="modSp mod">
        <pc:chgData name="Katherine Schulte" userId="9d008d02-0a66-4f3c-92b1-9a50740569af" providerId="ADAL" clId="{D4346A81-041D-4647-ADAF-3B7691FA8888}" dt="2022-01-04T17:10:34.671" v="30" actId="20577"/>
        <pc:sldMkLst>
          <pc:docMk/>
          <pc:sldMk cId="1385731937" sldId="329"/>
        </pc:sldMkLst>
        <pc:spChg chg="mod">
          <ac:chgData name="Katherine Schulte" userId="9d008d02-0a66-4f3c-92b1-9a50740569af" providerId="ADAL" clId="{D4346A81-041D-4647-ADAF-3B7691FA8888}" dt="2022-01-04T17:10:34.671" v="30" actId="20577"/>
          <ac:spMkLst>
            <pc:docMk/>
            <pc:sldMk cId="1385731937" sldId="329"/>
            <ac:spMk id="182" creationId="{00000000-0000-0000-0000-000000000000}"/>
          </ac:spMkLst>
        </pc:spChg>
      </pc:sldChg>
      <pc:sldChg chg="modSp mod">
        <pc:chgData name="Katherine Schulte" userId="9d008d02-0a66-4f3c-92b1-9a50740569af" providerId="ADAL" clId="{D4346A81-041D-4647-ADAF-3B7691FA8888}" dt="2022-01-04T17:13:21.410" v="38" actId="20577"/>
        <pc:sldMkLst>
          <pc:docMk/>
          <pc:sldMk cId="3705282550" sldId="335"/>
        </pc:sldMkLst>
        <pc:spChg chg="mod">
          <ac:chgData name="Katherine Schulte" userId="9d008d02-0a66-4f3c-92b1-9a50740569af" providerId="ADAL" clId="{D4346A81-041D-4647-ADAF-3B7691FA8888}" dt="2022-01-04T17:13:21.410" v="38" actId="20577"/>
          <ac:spMkLst>
            <pc:docMk/>
            <pc:sldMk cId="3705282550" sldId="335"/>
            <ac:spMk id="182" creationId="{00000000-0000-0000-0000-000000000000}"/>
          </ac:spMkLst>
        </pc:spChg>
      </pc:sldChg>
      <pc:sldChg chg="modSp mod">
        <pc:chgData name="Katherine Schulte" userId="9d008d02-0a66-4f3c-92b1-9a50740569af" providerId="ADAL" clId="{D4346A81-041D-4647-ADAF-3B7691FA8888}" dt="2022-01-04T17:11:30.688" v="31" actId="20577"/>
        <pc:sldMkLst>
          <pc:docMk/>
          <pc:sldMk cId="1791282671" sldId="336"/>
        </pc:sldMkLst>
        <pc:spChg chg="mod">
          <ac:chgData name="Katherine Schulte" userId="9d008d02-0a66-4f3c-92b1-9a50740569af" providerId="ADAL" clId="{D4346A81-041D-4647-ADAF-3B7691FA8888}" dt="2022-01-04T17:11:30.688" v="31" actId="20577"/>
          <ac:spMkLst>
            <pc:docMk/>
            <pc:sldMk cId="1791282671" sldId="336"/>
            <ac:spMk id="1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4965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59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06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091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407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71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9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45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567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77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75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89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6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67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74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42900" y="114539"/>
            <a:ext cx="4343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Source Sans Pro"/>
              <a:buNone/>
              <a:defRPr sz="2700" b="0" i="0" u="none" strike="noStrike" cap="non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42900" y="114539"/>
            <a:ext cx="4343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Source Sans Pro"/>
              <a:buNone/>
              <a:defRPr sz="2700" b="0" i="0" u="none" strike="noStrike" cap="non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42900" y="131445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42900" y="114539"/>
            <a:ext cx="4343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Source Sans Pro"/>
              <a:buNone/>
              <a:defRPr sz="2700" b="0" i="0" u="none" strike="noStrike" cap="non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1223010" y="1181100"/>
            <a:ext cx="2468925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84A59"/>
              </a:buClr>
              <a:buSzPts val="2800"/>
              <a:buFont typeface="Arial"/>
              <a:buNone/>
              <a:defRPr sz="2100" b="1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3817620" y="1181100"/>
            <a:ext cx="2468925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84A59"/>
              </a:buClr>
              <a:buSzPts val="2800"/>
              <a:buFont typeface="Arial"/>
              <a:buNone/>
              <a:defRPr sz="2100" b="1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42900" y="114539"/>
            <a:ext cx="4343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Source Sans Pro"/>
              <a:buNone/>
              <a:defRPr sz="2700" b="0" i="0" u="none" strike="noStrike" cap="non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1220724" y="1179576"/>
            <a:ext cx="2468925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1220724" y="1694525"/>
            <a:ext cx="2468925" cy="28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84A59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2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2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3"/>
          </p:nvPr>
        </p:nvSpPr>
        <p:spPr>
          <a:xfrm>
            <a:off x="3819906" y="1179576"/>
            <a:ext cx="2468925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4"/>
          </p:nvPr>
        </p:nvSpPr>
        <p:spPr>
          <a:xfrm>
            <a:off x="3819906" y="1694525"/>
            <a:ext cx="2468925" cy="28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84A59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2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2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2681288" y="1200150"/>
            <a:ext cx="3833775" cy="3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84A59"/>
              </a:buClr>
              <a:buSzPts val="3200"/>
              <a:buFont typeface="Arial"/>
              <a:buNone/>
              <a:defRPr sz="2400" b="1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sz="21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342900" y="1200150"/>
            <a:ext cx="2256300" cy="3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84A59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42900" y="114539"/>
            <a:ext cx="4343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Source Sans Pro"/>
              <a:buNone/>
              <a:defRPr sz="2700" b="0" i="0" u="none" strike="noStrike" cap="non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42900" y="114539"/>
            <a:ext cx="4343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Source Sans Pro"/>
              <a:buNone/>
              <a:defRPr sz="2700" b="0" i="0" u="none" strike="noStrike" cap="non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 rot="5400000">
            <a:off x="1560300" y="97050"/>
            <a:ext cx="32802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 rot="5400000">
            <a:off x="3549225" y="1628803"/>
            <a:ext cx="4388700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Source Sans Pro"/>
              <a:buNone/>
              <a:defRPr sz="2700" b="0" i="0" u="none" strike="noStrike" cap="non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 rot="5400000">
            <a:off x="405975" y="142903"/>
            <a:ext cx="4388700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484A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00050"/>
            <a:ext cx="5829300" cy="29717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b="1" spc="-6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600450"/>
            <a:ext cx="5143500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b="1" cap="all" spc="9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0843" y="3634740"/>
            <a:ext cx="107157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/>
          <p:cNvSpPr/>
          <p:nvPr/>
        </p:nvSpPr>
        <p:spPr>
          <a:xfrm>
            <a:off x="6750843" y="0"/>
            <a:ext cx="107157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343400"/>
            <a:ext cx="2171700" cy="6055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750843" y="3634740"/>
            <a:ext cx="107157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343400"/>
            <a:ext cx="2171700" cy="6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0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00" y="114539"/>
            <a:ext cx="4343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00" y="131445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900" y="4629151"/>
            <a:ext cx="25717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6750843" y="0"/>
            <a:ext cx="1071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6750843" y="1028700"/>
            <a:ext cx="107100" cy="411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342900" y="250115"/>
            <a:ext cx="6172200" cy="463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0">
            <a:alphaModFix/>
          </a:blip>
          <a:srcRect l="8045" t="31739" r="5724" b="19316"/>
          <a:stretch/>
        </p:blipFill>
        <p:spPr>
          <a:xfrm>
            <a:off x="373081" y="4503452"/>
            <a:ext cx="1418346" cy="304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remy@womensbar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kschulte@casamyrn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C442-0790-461F-AC62-B4BA653521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/>
              <a:t>Mastering Motions for Temporary or Emergency Orders in the Probate &amp; Family Court</a:t>
            </a:r>
            <a:br>
              <a:rPr lang="en-US" sz="3200" dirty="0"/>
            </a:br>
            <a:r>
              <a:rPr lang="en-US" sz="2000" dirty="0"/>
              <a:t>MCLE, Jan. 25, 2022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3BE6B-7EFD-4AC5-83C3-4A7F283D9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3476847"/>
            <a:ext cx="5558170" cy="92370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Lola Remy, Director of Pro Bono Programs, Women’s Bar Foundation</a:t>
            </a:r>
          </a:p>
          <a:p>
            <a:r>
              <a:rPr lang="en-US" dirty="0">
                <a:solidFill>
                  <a:schemeClr val="accent1"/>
                </a:solidFill>
              </a:rPr>
              <a:t>Katherine Schulte, Managing attorney, Casa Myrna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6788A-762E-414A-995B-B115E107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412" y="4530071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9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566836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Deciding whether to file an emergency motion: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 your court and your judge!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basis/triggering event?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evidence is available to support assertions (especially on short notice)? </a:t>
            </a:r>
          </a:p>
          <a:p>
            <a:pPr lvl="1" indent="-285750">
              <a:spcBef>
                <a:spcPts val="300"/>
              </a:spcBef>
              <a:buClr>
                <a:srgbClr val="484A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 party evidence vs. reports of client/child</a:t>
            </a: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better to ask permission or ask forgiveness? (If unsuccessful, how much would a “bad” order harm your client?)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emergencies been alleged before? Risk of “crying wolf”</a:t>
            </a:r>
          </a:p>
          <a:p>
            <a:pPr lvl="1" indent="-285750">
              <a:spcBef>
                <a:spcPts val="300"/>
              </a:spcBef>
              <a:buClr>
                <a:srgbClr val="484A59"/>
              </a:buClr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Emergency Orders: When &amp; Why to File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2E2A5C-4ADC-4DC9-AF62-1197A857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17" y="4383075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0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566836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Procedure/types of emergency motions vary greatly from court to court – some aspects handled administratively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asking for ex </a:t>
            </a:r>
            <a:r>
              <a:rPr lang="en-US" sz="1800" b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</a:t>
            </a: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relief vs. a hearing as soon as possible?</a:t>
            </a:r>
          </a:p>
          <a:p>
            <a:pPr marL="17145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may have to file: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(Emergency) Motion for Temporary Orders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 </a:t>
            </a:r>
            <a:r>
              <a:rPr lang="en-US" sz="1800" b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</a:t>
            </a: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Motion for X (e.g. prevent removal of child from MA)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Mtn for Emergency Hearing &amp; Short Order of Notice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Mtn for Speedy Hearing &amp; Affidavit of Emergency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Emergency Orders: How to File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2B106F-FB2B-4126-99A4-F806B7A2C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48" y="4489700"/>
            <a:ext cx="1111152" cy="3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566836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expectations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Exhibits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ensure the judge gets your documents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Interpreters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you attempt to settle some/all issues?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your homework (GALs, supervised visitation centers, </a:t>
            </a:r>
            <a:r>
              <a:rPr lang="en-US" sz="1800" b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for probation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Preparing for a Motion Hearing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516941-06ED-4261-8E26-1F2296973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376" y="4348358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3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566836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Intake Process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there is a 209A?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the PO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to agree and when not to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you still see the judge?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process in different counties, when one/both parties is represented or not</a:t>
            </a:r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Preparing for the Hearing: Probation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9AFA92-E54C-4602-AA61-8B521C730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048" y="4276321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0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566836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goes first?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the judge know and what do I need to tell them?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OP doesn’t show up?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my client need to testify?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the rules of evidence treated?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the Temp Order contradicts a 209A?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I best utilize an interpreter? 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Conducting the Hearing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C92961-DFF2-490D-9450-D6373529F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048" y="4383075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2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566836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in the time between the hearing and getting the order?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will get the order?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role in implementing and/or enforcing the order?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you get a bad order?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you request a change to a temporary order in the future?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After the Hearing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644209-A144-4F09-B643-BE12AE4C8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376" y="4389817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566836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Lola Remy: </a:t>
            </a: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lremy@womensbar.org</a:t>
            </a: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Katherine Schulte: </a:t>
            </a: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kschulte@casamyrna.org</a:t>
            </a: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</a:pPr>
            <a:r>
              <a:rPr lang="en-US" sz="2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Questions?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40409B-6653-4DE5-8921-5A1097AA5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376" y="4386233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7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/>
        </p:nvSpPr>
        <p:spPr>
          <a:xfrm>
            <a:off x="382553" y="1268963"/>
            <a:ext cx="6074229" cy="331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•Overview of Motion Practice in the Probate and Family Court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•Emergency Motions: When, Why and How to File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•Preparing for and Conducting a Motion Hearing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sz="240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6304382" cy="99526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Overview of Today’s Training</a:t>
            </a:r>
            <a:endParaRPr dirty="0">
              <a:solidFill>
                <a:srgbClr val="7030A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6B46B-E842-4888-B5FA-14F5E500B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33" y="4367950"/>
            <a:ext cx="1249788" cy="4267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213225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motion for temporary orders?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can file a motion?</a:t>
            </a:r>
          </a:p>
          <a:p>
            <a:pPr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can you file a motion?</a:t>
            </a:r>
          </a:p>
          <a:p>
            <a:pPr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would you file a motion for temporary orders? An opposition?</a:t>
            </a:r>
          </a:p>
          <a:p>
            <a:pPr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file a motion (or opposition to) temporary orders?</a:t>
            </a:r>
          </a:p>
          <a:p>
            <a:pPr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Documents required</a:t>
            </a:r>
          </a:p>
          <a:p>
            <a:pPr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Scheduling a hearing</a:t>
            </a:r>
          </a:p>
          <a:p>
            <a:pPr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of pleadings </a:t>
            </a:r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</a:pPr>
            <a:endParaRPr lang="en-US" dirty="0"/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0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Overview of Motion Practice in PFC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AFD1A-C5B1-4D8C-94F9-FB76CDC47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427" y="4383075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213225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 present needs of client:</a:t>
            </a:r>
          </a:p>
          <a:p>
            <a:pPr marL="171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</a:pPr>
            <a:r>
              <a:rPr lang="en-US" sz="16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What is working?</a:t>
            </a:r>
          </a:p>
          <a:p>
            <a:pPr marL="171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</a:pPr>
            <a:r>
              <a:rPr lang="en-US" sz="16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What isn’t working?</a:t>
            </a:r>
          </a:p>
          <a:p>
            <a:pPr marL="171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</a:pPr>
            <a:endParaRPr lang="en-US" sz="16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Need for orders pending resolution of the case</a:t>
            </a:r>
          </a:p>
          <a:p>
            <a:pPr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effect until final judgment (or modified by further temp order); not automatically incorporated into final judgment</a:t>
            </a:r>
          </a:p>
          <a:p>
            <a:pPr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“Temporary” can be deceiving; often sets important tone for case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24543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br>
              <a:rPr lang="en-US" sz="2400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</a:br>
            <a:r>
              <a:rPr lang="en-US" sz="2800" dirty="0">
                <a:solidFill>
                  <a:srgbClr val="7030A0"/>
                </a:solidFill>
                <a:latin typeface="Cabin" panose="020B0604020202020204" charset="0"/>
                <a:ea typeface="Cabin"/>
                <a:cs typeface="Calibri" panose="020F0502020204030204" pitchFamily="34" charset="0"/>
                <a:sym typeface="Cabin"/>
              </a:rPr>
              <a:t>Temporary Orders: Why?</a:t>
            </a:r>
            <a:endParaRPr sz="2800" b="0" dirty="0">
              <a:solidFill>
                <a:srgbClr val="7030A0"/>
              </a:solidFill>
              <a:latin typeface="Cabin" panose="020B0604020202020204" charset="0"/>
              <a:ea typeface="Cabin"/>
              <a:cs typeface="Calibri" panose="020F0502020204030204" pitchFamily="34" charset="0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751FD5-D805-4BA1-A014-3D4698E1B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53" y="4343504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3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566836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</a:pPr>
            <a:r>
              <a:rPr lang="en-US" sz="20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complaint and motion appear to be asking for the same thing – how are they different? How should I respond?</a:t>
            </a:r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</a:pPr>
            <a:endParaRPr lang="en-US" sz="20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</a:pPr>
            <a:r>
              <a:rPr lang="en-US" sz="20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do you need an affidavit and proposed order?</a:t>
            </a:r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</a:pPr>
            <a:endParaRPr lang="en-US" sz="20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</a:pPr>
            <a:r>
              <a:rPr lang="en-US" sz="20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I want the OP’s motion to be denied but my client also needs temporary orders – what do I file?</a:t>
            </a:r>
            <a:endParaRPr sz="20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0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Common Questions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482347-136A-4F42-B525-4BA6E9382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367" y="4383075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1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566836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Custody (physical and legal)</a:t>
            </a: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Parenting time</a:t>
            </a: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support</a:t>
            </a: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insurance coverage &amp; medical expenses</a:t>
            </a: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Spousal support</a:t>
            </a: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 of marital home</a:t>
            </a: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 of bills or other expenses</a:t>
            </a: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issues</a:t>
            </a: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 of personal items/property</a:t>
            </a: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guidelines b/w parties and kids</a:t>
            </a:r>
            <a:endParaRPr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0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Common Relief for Temporary Orders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D1C164-A4E2-4A81-82DE-2E5D6F2D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192" y="4383075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566836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Custody and Parenting Time</a:t>
            </a:r>
          </a:p>
          <a:p>
            <a:pPr marL="971550" lvl="1" indent="-342900">
              <a:spcBef>
                <a:spcPts val="300"/>
              </a:spcBef>
              <a:buClr>
                <a:srgbClr val="484A59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M.G.L. c. 208 sec 31, 31A</a:t>
            </a:r>
          </a:p>
          <a:p>
            <a:pPr marL="971550" lvl="1" indent="-342900">
              <a:spcBef>
                <a:spcPts val="300"/>
              </a:spcBef>
              <a:buClr>
                <a:srgbClr val="484A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M.G.L. c. 209C, sec 10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support, health insurance for kids, medical expenses</a:t>
            </a:r>
          </a:p>
          <a:p>
            <a:pPr marL="971550" lvl="1" indent="-342900">
              <a:spcBef>
                <a:spcPts val="300"/>
              </a:spcBef>
              <a:buClr>
                <a:srgbClr val="484A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 Child Support Guidelines (updated 2021)</a:t>
            </a: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Spousal support and health insurance for spouse</a:t>
            </a:r>
          </a:p>
          <a:p>
            <a:pPr marL="971550" lvl="1" indent="-342900">
              <a:spcBef>
                <a:spcPts val="300"/>
              </a:spcBef>
              <a:buClr>
                <a:srgbClr val="484A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M.G.L. c. 208 sec 34</a:t>
            </a: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Vacate marital home</a:t>
            </a:r>
          </a:p>
          <a:p>
            <a:pPr marL="971550" lvl="1" indent="-342900">
              <a:spcBef>
                <a:spcPts val="300"/>
              </a:spcBef>
              <a:buClr>
                <a:srgbClr val="484A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M.G.L. c. 208 sec 34B</a:t>
            </a: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0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Legal Authority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6F50CC-7628-4A2E-B481-744C96FA5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554" y="4383075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8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566836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Differs by county: Be aware of scheduling practices and timing of the county to manage client expectations** </a:t>
            </a:r>
          </a:p>
          <a:p>
            <a:pPr marL="17145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Reach out to Opposing Counsel (professional courtesy) regarding scheduling</a:t>
            </a:r>
          </a:p>
          <a:p>
            <a:pPr marL="17145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out agreement for temporary orders? (Note – a full/partial agreement may obviate the need for a hearing)</a:t>
            </a:r>
          </a:p>
          <a:p>
            <a:pPr marL="34290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en-US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Scheduling Temporary Orders 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E36F9B-8504-492A-AA58-5E70541A5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048" y="4356817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9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566836" y="1209500"/>
            <a:ext cx="5715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might you need to file an emergency motion?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 to immediate safety/well-being of a party or child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Irreparable harm to a party if relief not granted as soon as possible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ex </a:t>
            </a:r>
            <a:r>
              <a:rPr lang="en-US" sz="1800" b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</a:t>
            </a: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relief (without notice to the other party)</a:t>
            </a:r>
          </a:p>
          <a:p>
            <a:pPr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4A59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Relief can not wait for a motion hearing in ordinary course</a:t>
            </a:r>
          </a:p>
          <a:p>
            <a:pPr lvl="1" indent="-285750">
              <a:spcBef>
                <a:spcPts val="300"/>
              </a:spcBef>
              <a:buClr>
                <a:srgbClr val="484A59"/>
              </a:buClr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19879" y="333668"/>
            <a:ext cx="6008914" cy="79533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7030A0"/>
                </a:solidFill>
                <a:latin typeface="Cabin" panose="020B0604020202020204" charset="0"/>
                <a:ea typeface="Cabin"/>
                <a:cs typeface="Cabin"/>
                <a:sym typeface="Cabin"/>
              </a:rPr>
              <a:t>Emergency Orders: When, Why, and How to File</a:t>
            </a:r>
            <a:endParaRPr b="0" dirty="0">
              <a:solidFill>
                <a:srgbClr val="7030A0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0CE29-292E-4DE3-B73E-6FA445010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048" y="4383075"/>
            <a:ext cx="124978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24858"/>
      </p:ext>
    </p:extLst>
  </p:cSld>
  <p:clrMapOvr>
    <a:masterClrMapping/>
  </p:clrMapOvr>
</p:sld>
</file>

<file path=ppt/theme/theme1.xml><?xml version="1.0" encoding="utf-8"?>
<a:theme xmlns:a="http://schemas.openxmlformats.org/drawingml/2006/main" name="Casa Myrna">
  <a:themeElements>
    <a:clrScheme name="Custom 19">
      <a:dk1>
        <a:srgbClr val="40B4E5"/>
      </a:dk1>
      <a:lt1>
        <a:srgbClr val="FFFFFF"/>
      </a:lt1>
      <a:dk2>
        <a:srgbClr val="95D600"/>
      </a:dk2>
      <a:lt2>
        <a:srgbClr val="C8C8B1"/>
      </a:lt2>
      <a:accent1>
        <a:srgbClr val="471C72"/>
      </a:accent1>
      <a:accent2>
        <a:srgbClr val="F5C201"/>
      </a:accent2>
      <a:accent3>
        <a:srgbClr val="526DB0"/>
      </a:accent3>
      <a:accent4>
        <a:srgbClr val="989AAC"/>
      </a:accent4>
      <a:accent5>
        <a:srgbClr val="62269E"/>
      </a:accent5>
      <a:accent6>
        <a:srgbClr val="FFFFFF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BAF0AD6C17F409D3F8254B3C7FB33" ma:contentTypeVersion="11" ma:contentTypeDescription="Create a new document." ma:contentTypeScope="" ma:versionID="6c7d09b36e9e21e08fcc6213abb84350">
  <xsd:schema xmlns:xsd="http://www.w3.org/2001/XMLSchema" xmlns:xs="http://www.w3.org/2001/XMLSchema" xmlns:p="http://schemas.microsoft.com/office/2006/metadata/properties" xmlns:ns2="f8f579d6-f0b0-49ae-9323-ae3f9c71eb74" xmlns:ns3="ddaf2ac4-f5dd-459e-898d-728139858977" targetNamespace="http://schemas.microsoft.com/office/2006/metadata/properties" ma:root="true" ma:fieldsID="35e7385c53326e11f04795dee91a702a" ns2:_="" ns3:_="">
    <xsd:import namespace="f8f579d6-f0b0-49ae-9323-ae3f9c71eb74"/>
    <xsd:import namespace="ddaf2ac4-f5dd-459e-898d-728139858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579d6-f0b0-49ae-9323-ae3f9c71e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f2ac4-f5dd-459e-898d-728139858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9B80A5-BE7E-47E8-9E36-5EDED838DBD0}">
  <ds:schemaRefs>
    <ds:schemaRef ds:uri="ddaf2ac4-f5dd-459e-898d-728139858977"/>
    <ds:schemaRef ds:uri="f8f579d6-f0b0-49ae-9323-ae3f9c71eb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8DFC7A-010F-44A9-A229-909B3C950D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f579d6-f0b0-49ae-9323-ae3f9c71eb74"/>
    <ds:schemaRef ds:uri="ddaf2ac4-f5dd-459e-898d-7281398589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CD5DC7-052D-4514-B614-F9167F830B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936</Words>
  <Application>Microsoft Office PowerPoint</Application>
  <PresentationFormat>Custom</PresentationFormat>
  <Paragraphs>141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Source Sans Pro</vt:lpstr>
      <vt:lpstr>Noto Sans Symbols</vt:lpstr>
      <vt:lpstr>Arial</vt:lpstr>
      <vt:lpstr>Calibri</vt:lpstr>
      <vt:lpstr>Cabin</vt:lpstr>
      <vt:lpstr>Casa Myrna</vt:lpstr>
      <vt:lpstr>Mastering Motions for Temporary or Emergency Orders in the Probate &amp; Family Court MCLE, Jan. 25, 2022</vt:lpstr>
      <vt:lpstr>Overview of Today’s Training</vt:lpstr>
      <vt:lpstr>Overview of Motion Practice in PFC</vt:lpstr>
      <vt:lpstr> Temporary Orders: Why?</vt:lpstr>
      <vt:lpstr>Common Questions</vt:lpstr>
      <vt:lpstr>Common Relief for Temporary Orders</vt:lpstr>
      <vt:lpstr>Legal Authority</vt:lpstr>
      <vt:lpstr>Scheduling Temporary Orders </vt:lpstr>
      <vt:lpstr>Emergency Orders: When, Why, and How to File</vt:lpstr>
      <vt:lpstr>Emergency Orders: When &amp; Why to File</vt:lpstr>
      <vt:lpstr>Emergency Orders: How to File</vt:lpstr>
      <vt:lpstr>Preparing for a Motion Hearing</vt:lpstr>
      <vt:lpstr>Preparing for the Hearing: Probation</vt:lpstr>
      <vt:lpstr>Conducting the Hearing</vt:lpstr>
      <vt:lpstr>After the Hearing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Schulte</dc:creator>
  <cp:lastModifiedBy>Katherine Schulte</cp:lastModifiedBy>
  <cp:revision>21</cp:revision>
  <dcterms:modified xsi:type="dcterms:W3CDTF">2022-01-04T17:13:27Z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0x010100BD0BAF0AD6C17F409D3F8254B3C7FB33</vt:lpwstr>
  </property>
  <property fmtid="{D5CDD505-2E9C-101B-9397-08002B2CF9AE}" pid="3" name="Order">
    <vt:r8>552200</vt:r8>
  </property>
</Properties>
</file>