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8" r:id="rId3"/>
    <p:sldId id="263" r:id="rId4"/>
    <p:sldId id="260" r:id="rId5"/>
    <p:sldId id="261" r:id="rId6"/>
    <p:sldId id="262" r:id="rId7"/>
    <p:sldId id="264" r:id="rId8"/>
    <p:sldId id="265" r:id="rId9"/>
    <p:sldId id="259" r:id="rId10"/>
    <p:sldId id="267" r:id="rId11"/>
    <p:sldId id="268" r:id="rId12"/>
    <p:sldId id="269" r:id="rId13"/>
    <p:sldId id="266" r:id="rId14"/>
    <p:sldId id="270" r:id="rId15"/>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7975" autoAdjust="0"/>
    <p:restoredTop sz="94660"/>
  </p:normalViewPr>
  <p:slideViewPr>
    <p:cSldViewPr snapToGrid="0">
      <p:cViewPr varScale="1">
        <p:scale>
          <a:sx n="78" d="100"/>
          <a:sy n="78" d="100"/>
        </p:scale>
        <p:origin x="516" y="8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spc="200" baseline="0"/>
            </a:lvl1pPr>
          </a:lstStyle>
          <a:p>
            <a:r>
              <a:rPr lang="en-US" smtClean="0"/>
              <a:t>Click to edit Master title style</a:t>
            </a:r>
            <a:endParaRPr lang="en-US" dirty="0"/>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1800">
                <a:solidFill>
                  <a:schemeClr val="tx1">
                    <a:lumMod val="95000"/>
                    <a:lumOff val="5000"/>
                  </a:schemeClr>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lvl1pPr algn="l">
              <a:defRPr/>
            </a:lvl1pPr>
          </a:lstStyle>
          <a:p>
            <a:fld id="{7FE0D90C-963A-4D19-8DAA-0A742E203ACC}" type="datetimeFigureOut">
              <a:rPr lang="en-US" smtClean="0"/>
              <a:t>7/18/2022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B4F6271-EC63-4714-804D-897F6C1F87FE}"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6984639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7FE0D90C-963A-4D19-8DAA-0A742E203ACC}" type="datetimeFigureOut">
              <a:rPr lang="en-US" smtClean="0"/>
              <a:t>7/18/2022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B4F6271-EC63-4714-804D-897F6C1F87FE}" type="slidenum">
              <a:rPr lang="en-US" smtClean="0"/>
              <a:t>‹#›</a:t>
            </a:fld>
            <a:endParaRPr lang="en-US"/>
          </a:p>
        </p:txBody>
      </p:sp>
    </p:spTree>
    <p:extLst>
      <p:ext uri="{BB962C8B-B14F-4D97-AF65-F5344CB8AC3E}">
        <p14:creationId xmlns:p14="http://schemas.microsoft.com/office/powerpoint/2010/main" val="215094171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en-US" smtClean="0"/>
              <a:t>Click to edit Master title style</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7FE0D90C-963A-4D19-8DAA-0A742E203ACC}" type="datetimeFigureOut">
              <a:rPr lang="en-US" smtClean="0"/>
              <a:t>7/18/2022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B4F6271-EC63-4714-804D-897F6C1F87FE}"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18987082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7FE0D90C-963A-4D19-8DAA-0A742E203ACC}" type="datetimeFigureOut">
              <a:rPr lang="en-US" smtClean="0"/>
              <a:t>7/18/2022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B4F6271-EC63-4714-804D-897F6C1F87FE}" type="slidenum">
              <a:rPr lang="en-US" smtClean="0"/>
              <a:t>‹#›</a:t>
            </a:fld>
            <a:endParaRPr lang="en-US"/>
          </a:p>
        </p:txBody>
      </p:sp>
    </p:spTree>
    <p:extLst>
      <p:ext uri="{BB962C8B-B14F-4D97-AF65-F5344CB8AC3E}">
        <p14:creationId xmlns:p14="http://schemas.microsoft.com/office/powerpoint/2010/main" val="359778835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1024128" y="2967788"/>
            <a:ext cx="4754880" cy="334157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smtClean="0"/>
              <a:t>Click to edit Master text styles</a:t>
            </a:r>
          </a:p>
        </p:txBody>
      </p:sp>
      <p:sp>
        <p:nvSpPr>
          <p:cNvPr id="6" name="Content Placeholder 5"/>
          <p:cNvSpPr>
            <a:spLocks noGrp="1"/>
          </p:cNvSpPr>
          <p:nvPr>
            <p:ph sz="quarter" idx="4"/>
          </p:nvPr>
        </p:nvSpPr>
        <p:spPr>
          <a:xfrm>
            <a:off x="5990888" y="2967788"/>
            <a:ext cx="4754880" cy="334157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7FE0D90C-963A-4D19-8DAA-0A742E203ACC}" type="datetimeFigureOut">
              <a:rPr lang="en-US" smtClean="0"/>
              <a:t>7/18/2022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8B4F6271-EC63-4714-804D-897F6C1F87FE}" type="slidenum">
              <a:rPr lang="en-US" smtClean="0"/>
              <a:t>‹#›</a:t>
            </a:fld>
            <a:endParaRPr lang="en-US"/>
          </a:p>
        </p:txBody>
      </p:sp>
    </p:spTree>
    <p:extLst>
      <p:ext uri="{BB962C8B-B14F-4D97-AF65-F5344CB8AC3E}">
        <p14:creationId xmlns:p14="http://schemas.microsoft.com/office/powerpoint/2010/main" val="326034527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7FE0D90C-963A-4D19-8DAA-0A742E203ACC}" type="datetimeFigureOut">
              <a:rPr lang="en-US" smtClean="0"/>
              <a:t>7/18/2022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8B4F6271-EC63-4714-804D-897F6C1F87FE}" type="slidenum">
              <a:rPr lang="en-US" smtClean="0"/>
              <a:t>‹#›</a:t>
            </a:fld>
            <a:endParaRPr lang="en-US"/>
          </a:p>
        </p:txBody>
      </p:sp>
    </p:spTree>
    <p:extLst>
      <p:ext uri="{BB962C8B-B14F-4D97-AF65-F5344CB8AC3E}">
        <p14:creationId xmlns:p14="http://schemas.microsoft.com/office/powerpoint/2010/main" val="142723536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7FE0D90C-963A-4D19-8DAA-0A742E203ACC}" type="datetimeFigureOut">
              <a:rPr lang="en-US" smtClean="0"/>
              <a:t>7/18/2022</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8B4F6271-EC63-4714-804D-897F6C1F87FE}" type="slidenum">
              <a:rPr lang="en-US" smtClean="0"/>
              <a:t>‹#›</a:t>
            </a:fld>
            <a:endParaRPr lang="en-US"/>
          </a:p>
        </p:txBody>
      </p:sp>
    </p:spTree>
    <p:extLst>
      <p:ext uri="{BB962C8B-B14F-4D97-AF65-F5344CB8AC3E}">
        <p14:creationId xmlns:p14="http://schemas.microsoft.com/office/powerpoint/2010/main" val="284855968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smtClean="0"/>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7FE0D90C-963A-4D19-8DAA-0A742E203ACC}" type="datetimeFigureOut">
              <a:rPr lang="en-US" smtClean="0"/>
              <a:t>7/18/2022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B4F6271-EC63-4714-804D-897F6C1F87FE}" type="slidenum">
              <a:rPr lang="en-US" smtClean="0"/>
              <a:t>‹#›</a:t>
            </a:fld>
            <a:endParaRPr lang="en-US"/>
          </a:p>
        </p:txBody>
      </p:sp>
    </p:spTree>
    <p:extLst>
      <p:ext uri="{BB962C8B-B14F-4D97-AF65-F5344CB8AC3E}">
        <p14:creationId xmlns:p14="http://schemas.microsoft.com/office/powerpoint/2010/main" val="30155102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7FE0D90C-963A-4D19-8DAA-0A742E203ACC}" type="datetimeFigureOut">
              <a:rPr lang="en-US" smtClean="0"/>
              <a:t>7/18/2022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B4F6271-EC63-4714-804D-897F6C1F87FE}"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81600749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7FE0D90C-963A-4D19-8DAA-0A742E203ACC}" type="datetimeFigureOut">
              <a:rPr lang="en-US" smtClean="0"/>
              <a:t>7/18/2022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B4F6271-EC63-4714-804D-897F6C1F87FE}" type="slidenum">
              <a:rPr lang="en-US" smtClean="0"/>
              <a:t>‹#›</a:t>
            </a:fld>
            <a:endParaRPr lang="en-US"/>
          </a:p>
        </p:txBody>
      </p:sp>
    </p:spTree>
    <p:extLst>
      <p:ext uri="{BB962C8B-B14F-4D97-AF65-F5344CB8AC3E}">
        <p14:creationId xmlns:p14="http://schemas.microsoft.com/office/powerpoint/2010/main" val="427436879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7FE0D90C-963A-4D19-8DAA-0A742E203ACC}" type="datetimeFigureOut">
              <a:rPr lang="en-US" smtClean="0"/>
              <a:t>7/18/2022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B4F6271-EC63-4714-804D-897F6C1F87FE}" type="slidenum">
              <a:rPr lang="en-US" smtClean="0"/>
              <a:t>‹#›</a:t>
            </a:fld>
            <a:endParaRPr lang="en-US"/>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7630780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7FE0D90C-963A-4D19-8DAA-0A742E203ACC}" type="datetimeFigureOut">
              <a:rPr lang="en-US" smtClean="0"/>
              <a:t>7/18/2022</a:t>
            </a:fld>
            <a:endParaRPr lang="en-US"/>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endParaRPr lang="en-US"/>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8B4F6271-EC63-4714-804D-897F6C1F87FE}" type="slidenum">
              <a:rPr lang="en-US" smtClean="0"/>
              <a:t>‹#›</a:t>
            </a:fld>
            <a:endParaRPr lang="en-US"/>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275828336"/>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hyperlink" Target="https://law.justia.com/citations.html" TargetMode="Externa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30" name="Rectangle 22">
            <a:extLst>
              <a:ext uri="{FF2B5EF4-FFF2-40B4-BE49-F238E27FC236}">
                <a16:creationId xmlns="" xmlns:a16="http://schemas.microsoft.com/office/drawing/2014/main" id="{43C48B49-6135-48B6-AC0F-97E5D8D1F03F}"/>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 xmlns:a16="http://schemas.microsoft.com/office/drawing/2014/main" id="{DD8710D1-E73C-4A41-857B-22174BE5CAED}"/>
              </a:ext>
            </a:extLst>
          </p:cNvPr>
          <p:cNvSpPr>
            <a:spLocks noGrp="1"/>
          </p:cNvSpPr>
          <p:nvPr>
            <p:ph type="ctrTitle"/>
          </p:nvPr>
        </p:nvSpPr>
        <p:spPr>
          <a:xfrm>
            <a:off x="1329766" y="1146412"/>
            <a:ext cx="9014348" cy="2402006"/>
          </a:xfrm>
        </p:spPr>
        <p:txBody>
          <a:bodyPr anchor="b">
            <a:normAutofit/>
          </a:bodyPr>
          <a:lstStyle/>
          <a:p>
            <a:pPr algn="l"/>
            <a:r>
              <a:rPr lang="en-US" sz="4800" dirty="0"/>
              <a:t>Wisconsin v. Rittenhouse: </a:t>
            </a:r>
            <a:r>
              <a:rPr lang="en-US" sz="4800" dirty="0" smtClean="0"/>
              <a:t>The Law of Self Defense</a:t>
            </a:r>
            <a:endParaRPr lang="en-US" sz="4800" dirty="0"/>
          </a:p>
        </p:txBody>
      </p:sp>
      <p:sp>
        <p:nvSpPr>
          <p:cNvPr id="3" name="Subtitle 2">
            <a:extLst>
              <a:ext uri="{FF2B5EF4-FFF2-40B4-BE49-F238E27FC236}">
                <a16:creationId xmlns="" xmlns:a16="http://schemas.microsoft.com/office/drawing/2014/main" id="{1403963A-77CA-4A2E-8556-7617DA3F9A7E}"/>
              </a:ext>
            </a:extLst>
          </p:cNvPr>
          <p:cNvSpPr>
            <a:spLocks noGrp="1"/>
          </p:cNvSpPr>
          <p:nvPr>
            <p:ph type="subTitle" idx="1"/>
          </p:nvPr>
        </p:nvSpPr>
        <p:spPr>
          <a:xfrm>
            <a:off x="1329765" y="4892722"/>
            <a:ext cx="6387155" cy="1078173"/>
          </a:xfrm>
        </p:spPr>
        <p:txBody>
          <a:bodyPr anchor="ctr">
            <a:normAutofit/>
          </a:bodyPr>
          <a:lstStyle/>
          <a:p>
            <a:pPr algn="l"/>
            <a:r>
              <a:rPr lang="en-US" sz="1700" dirty="0">
                <a:solidFill>
                  <a:srgbClr val="FFFFFF"/>
                </a:solidFill>
              </a:rPr>
              <a:t>Joseph Janezic</a:t>
            </a:r>
          </a:p>
          <a:p>
            <a:pPr algn="l"/>
            <a:r>
              <a:rPr lang="en-US" sz="1700" dirty="0">
                <a:solidFill>
                  <a:srgbClr val="FFFFFF"/>
                </a:solidFill>
              </a:rPr>
              <a:t>Plymouth County District Attorney’s Office</a:t>
            </a:r>
          </a:p>
          <a:p>
            <a:pPr algn="l"/>
            <a:r>
              <a:rPr lang="en-US" sz="1700" dirty="0">
                <a:solidFill>
                  <a:srgbClr val="FFFFFF"/>
                </a:solidFill>
              </a:rPr>
              <a:t>July 19, 2022 </a:t>
            </a:r>
          </a:p>
        </p:txBody>
      </p:sp>
      <p:sp>
        <p:nvSpPr>
          <p:cNvPr id="32" name="Rectangle 24">
            <a:extLst>
              <a:ext uri="{FF2B5EF4-FFF2-40B4-BE49-F238E27FC236}">
                <a16:creationId xmlns="" xmlns:a16="http://schemas.microsoft.com/office/drawing/2014/main" id="{9715DAF0-AE1B-46C9-8A6B-DB2AA05AB91D}"/>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 xmlns:p16="http://schemas.microsoft.com/office/powerpoint/2015/main" val="1"/>
              </p:ext>
            </p:extLst>
          </p:nvPr>
        </p:nvSpPr>
        <p:spPr>
          <a:xfrm rot="10800000">
            <a:off x="-8" y="4374554"/>
            <a:ext cx="12192007" cy="2483444"/>
          </a:xfrm>
          <a:prstGeom prst="rect">
            <a:avLst/>
          </a:prstGeom>
          <a:gradFill>
            <a:gsLst>
              <a:gs pos="0">
                <a:schemeClr val="accent1">
                  <a:lumMod val="75000"/>
                </a:schemeClr>
              </a:gs>
              <a:gs pos="100000">
                <a:srgbClr val="000000"/>
              </a:gs>
            </a:gsLst>
            <a:lin ang="156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Rectangle 26">
            <a:extLst>
              <a:ext uri="{FF2B5EF4-FFF2-40B4-BE49-F238E27FC236}">
                <a16:creationId xmlns="" xmlns:a16="http://schemas.microsoft.com/office/drawing/2014/main" id="{DC631C0B-6DA6-4E57-8231-CE32B3434A7E}"/>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 xmlns:p16="http://schemas.microsoft.com/office/powerpoint/2015/main" val="1"/>
              </p:ext>
            </p:extLst>
          </p:nvPr>
        </p:nvSpPr>
        <p:spPr>
          <a:xfrm rot="10800000" flipH="1">
            <a:off x="8140655" y="4374554"/>
            <a:ext cx="4051344" cy="2483446"/>
          </a:xfrm>
          <a:prstGeom prst="rect">
            <a:avLst/>
          </a:prstGeom>
          <a:gradFill>
            <a:gsLst>
              <a:gs pos="4000">
                <a:schemeClr val="accent1">
                  <a:alpha val="21000"/>
                </a:schemeClr>
              </a:gs>
              <a:gs pos="83000">
                <a:schemeClr val="accent1">
                  <a:lumMod val="50000"/>
                  <a:alpha val="61000"/>
                </a:schemeClr>
              </a:gs>
            </a:gsLst>
            <a:lin ang="180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Rectangle 28">
            <a:extLst>
              <a:ext uri="{FF2B5EF4-FFF2-40B4-BE49-F238E27FC236}">
                <a16:creationId xmlns="" xmlns:a16="http://schemas.microsoft.com/office/drawing/2014/main" id="{F256AC18-FB41-4977-8B0C-F5082335AB7D}"/>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 xmlns:p16="http://schemas.microsoft.com/office/powerpoint/2015/main" val="1"/>
              </p:ext>
            </p:extLst>
          </p:nvPr>
        </p:nvSpPr>
        <p:spPr>
          <a:xfrm rot="10800000">
            <a:off x="0" y="4379429"/>
            <a:ext cx="12191984" cy="1953928"/>
          </a:xfrm>
          <a:prstGeom prst="rect">
            <a:avLst/>
          </a:prstGeom>
          <a:gradFill>
            <a:gsLst>
              <a:gs pos="32000">
                <a:schemeClr val="accent1">
                  <a:lumMod val="50000"/>
                  <a:alpha val="0"/>
                </a:schemeClr>
              </a:gs>
              <a:gs pos="100000">
                <a:schemeClr val="accent1">
                  <a:alpha val="55000"/>
                </a:schemeClr>
              </a:gs>
            </a:gsLst>
            <a:lin ang="66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1" name="Rectangle 30">
            <a:extLst>
              <a:ext uri="{FF2B5EF4-FFF2-40B4-BE49-F238E27FC236}">
                <a16:creationId xmlns="" xmlns:a16="http://schemas.microsoft.com/office/drawing/2014/main" id="{AFF4A713-7B75-4B21-90D7-5AB19547C728}"/>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 xmlns:p16="http://schemas.microsoft.com/office/powerpoint/2015/main" val="1"/>
              </p:ext>
            </p:extLst>
          </p:nvPr>
        </p:nvSpPr>
        <p:spPr>
          <a:xfrm>
            <a:off x="-8" y="4380927"/>
            <a:ext cx="12192000" cy="2019443"/>
          </a:xfrm>
          <a:prstGeom prst="rect">
            <a:avLst/>
          </a:prstGeom>
          <a:gradFill>
            <a:gsLst>
              <a:gs pos="32000">
                <a:schemeClr val="accent1">
                  <a:lumMod val="50000"/>
                  <a:alpha val="0"/>
                </a:schemeClr>
              </a:gs>
              <a:gs pos="100000">
                <a:srgbClr val="000000">
                  <a:alpha val="45000"/>
                </a:srgbClr>
              </a:gs>
            </a:gsLst>
            <a:lin ang="7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36938133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The gun</a:t>
            </a:r>
            <a:endParaRPr lang="en-US" dirty="0"/>
          </a:p>
        </p:txBody>
      </p:sp>
      <p:sp>
        <p:nvSpPr>
          <p:cNvPr id="3" name="Content Placeholder 2"/>
          <p:cNvSpPr>
            <a:spLocks noGrp="1"/>
          </p:cNvSpPr>
          <p:nvPr>
            <p:ph idx="1"/>
          </p:nvPr>
        </p:nvSpPr>
        <p:spPr/>
        <p:txBody>
          <a:bodyPr/>
          <a:lstStyle/>
          <a:p>
            <a:r>
              <a:rPr lang="en-US" dirty="0" smtClean="0"/>
              <a:t>Rittenhouse, 17, provided the money to purchase the AR-15 to his friend Dominick Black, 18, who could legally purchase it </a:t>
            </a:r>
          </a:p>
          <a:p>
            <a:r>
              <a:rPr lang="en-US" dirty="0" smtClean="0"/>
              <a:t>The rifle had a barrel that was longer than 16 inches</a:t>
            </a:r>
          </a:p>
          <a:p>
            <a:r>
              <a:rPr lang="en-US" dirty="0" smtClean="0"/>
              <a:t>Black agreed to store the gun at his house until Rittenhouse turned 18</a:t>
            </a:r>
          </a:p>
          <a:p>
            <a:endParaRPr lang="en-US" dirty="0" smtClean="0"/>
          </a:p>
          <a:p>
            <a:endParaRPr lang="en-US" dirty="0"/>
          </a:p>
        </p:txBody>
      </p:sp>
    </p:spTree>
    <p:extLst>
      <p:ext uri="{BB962C8B-B14F-4D97-AF65-F5344CB8AC3E}">
        <p14:creationId xmlns:p14="http://schemas.microsoft.com/office/powerpoint/2010/main" val="420094807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Kenosha Protests</a:t>
            </a:r>
            <a:endParaRPr lang="en-US" dirty="0"/>
          </a:p>
        </p:txBody>
      </p:sp>
      <p:sp>
        <p:nvSpPr>
          <p:cNvPr id="3" name="Content Placeholder 2"/>
          <p:cNvSpPr>
            <a:spLocks noGrp="1"/>
          </p:cNvSpPr>
          <p:nvPr>
            <p:ph idx="1"/>
          </p:nvPr>
        </p:nvSpPr>
        <p:spPr/>
        <p:txBody>
          <a:bodyPr>
            <a:normAutofit/>
          </a:bodyPr>
          <a:lstStyle/>
          <a:p>
            <a:r>
              <a:rPr lang="en-US" dirty="0" smtClean="0"/>
              <a:t>Jacob Blake, 29, was shot by Kenosha, WI, police on August 23, 2020</a:t>
            </a:r>
          </a:p>
          <a:p>
            <a:r>
              <a:rPr lang="en-US" dirty="0" smtClean="0"/>
              <a:t>Protests in the city began shortly thereafter, and lasted through September 1, 2020</a:t>
            </a:r>
          </a:p>
          <a:p>
            <a:r>
              <a:rPr lang="en-US" dirty="0" smtClean="0"/>
              <a:t>On </a:t>
            </a:r>
            <a:r>
              <a:rPr lang="en-US" dirty="0"/>
              <a:t>August </a:t>
            </a:r>
            <a:r>
              <a:rPr lang="en-US" dirty="0" smtClean="0"/>
              <a:t>25, 2020, the third night of the protests, Kyle Rittenhouse</a:t>
            </a:r>
            <a:r>
              <a:rPr lang="en-US" dirty="0"/>
              <a:t>, 17, drove himself from his home in Illinois to Kenosha, 30 minutes </a:t>
            </a:r>
            <a:r>
              <a:rPr lang="en-US" dirty="0" smtClean="0"/>
              <a:t>away</a:t>
            </a:r>
          </a:p>
          <a:p>
            <a:r>
              <a:rPr lang="en-US" dirty="0" smtClean="0"/>
              <a:t>Rittenhouse and </a:t>
            </a:r>
            <a:r>
              <a:rPr lang="en-US" dirty="0" err="1" smtClean="0"/>
              <a:t>Domenick</a:t>
            </a:r>
            <a:r>
              <a:rPr lang="en-US" dirty="0" smtClean="0"/>
              <a:t> Black then went to Downtown Kenosha, claiming they were invited to protect a car dealership from protesters causing damage to property</a:t>
            </a:r>
          </a:p>
          <a:p>
            <a:r>
              <a:rPr lang="en-US" dirty="0" smtClean="0"/>
              <a:t>Rittenhouse also claimed to be a medic</a:t>
            </a:r>
            <a:endParaRPr lang="en-US" dirty="0"/>
          </a:p>
        </p:txBody>
      </p:sp>
    </p:spTree>
    <p:extLst>
      <p:ext uri="{BB962C8B-B14F-4D97-AF65-F5344CB8AC3E}">
        <p14:creationId xmlns:p14="http://schemas.microsoft.com/office/powerpoint/2010/main" val="360257425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Joseph Rosenbaum, 36</a:t>
            </a:r>
            <a:r>
              <a:rPr lang="en-US" dirty="0"/>
              <a:t/>
            </a:r>
            <a:br>
              <a:rPr lang="en-US" dirty="0"/>
            </a:br>
            <a:endParaRPr lang="en-US" dirty="0"/>
          </a:p>
        </p:txBody>
      </p:sp>
      <p:sp>
        <p:nvSpPr>
          <p:cNvPr id="3" name="Content Placeholder 2"/>
          <p:cNvSpPr>
            <a:spLocks noGrp="1"/>
          </p:cNvSpPr>
          <p:nvPr>
            <p:ph idx="1"/>
          </p:nvPr>
        </p:nvSpPr>
        <p:spPr/>
        <p:txBody>
          <a:bodyPr>
            <a:normAutofit lnSpcReduction="10000"/>
          </a:bodyPr>
          <a:lstStyle/>
          <a:p>
            <a:r>
              <a:rPr lang="en-US" dirty="0" smtClean="0"/>
              <a:t>Unarmed, 5’ 4”, carrying a plastic bag</a:t>
            </a:r>
          </a:p>
          <a:p>
            <a:r>
              <a:rPr lang="en-US" dirty="0" smtClean="0"/>
              <a:t>Unclear whether he was part of protests</a:t>
            </a:r>
          </a:p>
          <a:p>
            <a:r>
              <a:rPr lang="en-US" dirty="0" smtClean="0"/>
              <a:t>Testimony that suggested he had mental health issues</a:t>
            </a:r>
          </a:p>
          <a:p>
            <a:r>
              <a:rPr lang="en-US" dirty="0" smtClean="0"/>
              <a:t>Tipped over </a:t>
            </a:r>
            <a:r>
              <a:rPr lang="en-US" dirty="0" smtClean="0"/>
              <a:t>Port-a-</a:t>
            </a:r>
            <a:r>
              <a:rPr lang="en-US" dirty="0" err="1" smtClean="0"/>
              <a:t>potties</a:t>
            </a:r>
            <a:r>
              <a:rPr lang="en-US" dirty="0" smtClean="0"/>
              <a:t>, set fires</a:t>
            </a:r>
          </a:p>
          <a:p>
            <a:r>
              <a:rPr lang="en-US" dirty="0" smtClean="0"/>
              <a:t>Can be seen yelling “F-- </a:t>
            </a:r>
            <a:r>
              <a:rPr lang="en-US" dirty="0" smtClean="0"/>
              <a:t>the police</a:t>
            </a:r>
            <a:r>
              <a:rPr lang="en-US" dirty="0" smtClean="0"/>
              <a:t>,” “I’m </a:t>
            </a:r>
            <a:r>
              <a:rPr lang="en-US" dirty="0" smtClean="0"/>
              <a:t>not afraid to go back to jail</a:t>
            </a:r>
            <a:r>
              <a:rPr lang="en-US" dirty="0" smtClean="0"/>
              <a:t>,” and shouting </a:t>
            </a:r>
            <a:r>
              <a:rPr lang="en-US" dirty="0" smtClean="0"/>
              <a:t>racial epithets</a:t>
            </a:r>
          </a:p>
          <a:p>
            <a:r>
              <a:rPr lang="en-US" dirty="0" smtClean="0"/>
              <a:t>Rosenbaum </a:t>
            </a:r>
            <a:r>
              <a:rPr lang="en-US" dirty="0" smtClean="0"/>
              <a:t>began chasing </a:t>
            </a:r>
            <a:r>
              <a:rPr lang="en-US" dirty="0" smtClean="0"/>
              <a:t>Rittenhouse, while Rittenhouse yelled “friendly, friendly”</a:t>
            </a:r>
          </a:p>
          <a:p>
            <a:r>
              <a:rPr lang="en-US" dirty="0" smtClean="0"/>
              <a:t>Rittenhouse turned around </a:t>
            </a:r>
            <a:r>
              <a:rPr lang="en-US" dirty="0" smtClean="0"/>
              <a:t>with gun initially pointed down; Rosenbaum charged at Rittenhouse and grabbed the barrel of the gun, at which point Rittenhouse shot and killed him</a:t>
            </a:r>
            <a:endParaRPr lang="en-US" dirty="0" smtClean="0"/>
          </a:p>
          <a:p>
            <a:endParaRPr lang="en-US" dirty="0" smtClean="0"/>
          </a:p>
          <a:p>
            <a:endParaRPr lang="en-US" dirty="0"/>
          </a:p>
        </p:txBody>
      </p:sp>
    </p:spTree>
    <p:extLst>
      <p:ext uri="{BB962C8B-B14F-4D97-AF65-F5344CB8AC3E}">
        <p14:creationId xmlns:p14="http://schemas.microsoft.com/office/powerpoint/2010/main" val="147837798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Anthony Huber, 26	</a:t>
            </a:r>
            <a:endParaRPr lang="en-US" dirty="0"/>
          </a:p>
        </p:txBody>
      </p:sp>
      <p:sp>
        <p:nvSpPr>
          <p:cNvPr id="3" name="Content Placeholder 2"/>
          <p:cNvSpPr>
            <a:spLocks noGrp="1"/>
          </p:cNvSpPr>
          <p:nvPr>
            <p:ph idx="1"/>
          </p:nvPr>
        </p:nvSpPr>
        <p:spPr/>
        <p:txBody>
          <a:bodyPr/>
          <a:lstStyle/>
          <a:p>
            <a:r>
              <a:rPr lang="en-US" dirty="0" smtClean="0"/>
              <a:t>Unarmed</a:t>
            </a:r>
          </a:p>
          <a:p>
            <a:r>
              <a:rPr lang="en-US" dirty="0" smtClean="0"/>
              <a:t>Portrayed by prosecution as hero who grabbed gun and tried to pull it away</a:t>
            </a:r>
          </a:p>
          <a:p>
            <a:r>
              <a:rPr lang="en-US" dirty="0" smtClean="0"/>
              <a:t>Huber ran after Rittenhouse immediately after the shooting of Rosenbaum as Rittenhouse ran down the street</a:t>
            </a:r>
          </a:p>
          <a:p>
            <a:r>
              <a:rPr lang="en-US" dirty="0" smtClean="0"/>
              <a:t>Huber was carrying a skateboard</a:t>
            </a:r>
          </a:p>
          <a:p>
            <a:r>
              <a:rPr lang="en-US" dirty="0" smtClean="0"/>
              <a:t>Defense raised the possibility that the skateboard could be used lethally against Rittenhouse</a:t>
            </a:r>
            <a:endParaRPr lang="en-US" dirty="0"/>
          </a:p>
        </p:txBody>
      </p:sp>
    </p:spTree>
    <p:extLst>
      <p:ext uri="{BB962C8B-B14F-4D97-AF65-F5344CB8AC3E}">
        <p14:creationId xmlns:p14="http://schemas.microsoft.com/office/powerpoint/2010/main" val="36773521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Gaige </a:t>
            </a:r>
            <a:r>
              <a:rPr lang="en-US" dirty="0" err="1" smtClean="0"/>
              <a:t>Grosskreutz</a:t>
            </a:r>
            <a:r>
              <a:rPr lang="en-US" dirty="0" smtClean="0"/>
              <a:t>, 26</a:t>
            </a:r>
            <a:endParaRPr lang="en-US" dirty="0"/>
          </a:p>
        </p:txBody>
      </p:sp>
      <p:sp>
        <p:nvSpPr>
          <p:cNvPr id="3" name="Content Placeholder 2"/>
          <p:cNvSpPr>
            <a:spLocks noGrp="1"/>
          </p:cNvSpPr>
          <p:nvPr>
            <p:ph idx="1"/>
          </p:nvPr>
        </p:nvSpPr>
        <p:spPr/>
        <p:txBody>
          <a:bodyPr>
            <a:normAutofit fontScale="85000" lnSpcReduction="20000"/>
          </a:bodyPr>
          <a:lstStyle/>
          <a:p>
            <a:r>
              <a:rPr lang="en-US" dirty="0" smtClean="0"/>
              <a:t>EMT, attended many protests to provide medical aid </a:t>
            </a:r>
          </a:p>
          <a:p>
            <a:r>
              <a:rPr lang="en-US" dirty="0" smtClean="0"/>
              <a:t>Heard shots that killed Rosenbaum, and ran toward what he perceived to be the direction of the shots</a:t>
            </a:r>
          </a:p>
          <a:p>
            <a:r>
              <a:rPr lang="en-US" dirty="0" smtClean="0"/>
              <a:t>He was armed with a Glock handgun</a:t>
            </a:r>
          </a:p>
          <a:p>
            <a:r>
              <a:rPr lang="en-US" dirty="0" err="1" smtClean="0"/>
              <a:t>Grosskreutz</a:t>
            </a:r>
            <a:r>
              <a:rPr lang="en-US" dirty="0" smtClean="0"/>
              <a:t> saw people chasing Rittenhouse and witnessed Huber hit Rittenhouse with his skateboard</a:t>
            </a:r>
            <a:endParaRPr lang="en-US" dirty="0"/>
          </a:p>
          <a:p>
            <a:r>
              <a:rPr lang="en-US" dirty="0" smtClean="0"/>
              <a:t>As Rittenhouse shot Huber, </a:t>
            </a:r>
            <a:r>
              <a:rPr lang="en-US" dirty="0" err="1" smtClean="0"/>
              <a:t>Grosskreutz</a:t>
            </a:r>
            <a:r>
              <a:rPr lang="en-US" dirty="0" smtClean="0"/>
              <a:t> was feet away </a:t>
            </a:r>
          </a:p>
          <a:p>
            <a:r>
              <a:rPr lang="en-US" dirty="0" smtClean="0"/>
              <a:t>Rittenhouse, who was on the ground, pointed his rifle at </a:t>
            </a:r>
            <a:r>
              <a:rPr lang="en-US" dirty="0" err="1" smtClean="0"/>
              <a:t>Grosskreutz</a:t>
            </a:r>
            <a:r>
              <a:rPr lang="en-US" dirty="0" smtClean="0"/>
              <a:t>. </a:t>
            </a:r>
            <a:r>
              <a:rPr lang="en-US" dirty="0" err="1" smtClean="0"/>
              <a:t>Grosskreutz</a:t>
            </a:r>
            <a:r>
              <a:rPr lang="en-US" dirty="0" smtClean="0"/>
              <a:t> put his hand in the air to surrender, at which point Rittenhouse re-wracked his rifle while still pointing it at him</a:t>
            </a:r>
          </a:p>
          <a:p>
            <a:r>
              <a:rPr lang="en-US" dirty="0" smtClean="0"/>
              <a:t>On cross examination, defense highlighted the fact that </a:t>
            </a:r>
            <a:r>
              <a:rPr lang="en-US" dirty="0" err="1" smtClean="0"/>
              <a:t>Grosskreutz</a:t>
            </a:r>
            <a:r>
              <a:rPr lang="en-US" dirty="0" smtClean="0"/>
              <a:t>, after putting hands in the air, then lowered them, pointing his gun at Rittenhouse on the ground</a:t>
            </a:r>
          </a:p>
          <a:p>
            <a:r>
              <a:rPr lang="en-US" dirty="0" smtClean="0"/>
              <a:t>Rittenhouse then fires once, striking </a:t>
            </a:r>
            <a:r>
              <a:rPr lang="en-US" dirty="0" err="1" smtClean="0"/>
              <a:t>Grosskreutz</a:t>
            </a:r>
            <a:r>
              <a:rPr lang="en-US" dirty="0" smtClean="0"/>
              <a:t> in the arm</a:t>
            </a:r>
          </a:p>
        </p:txBody>
      </p:sp>
    </p:spTree>
    <p:extLst>
      <p:ext uri="{BB962C8B-B14F-4D97-AF65-F5344CB8AC3E}">
        <p14:creationId xmlns:p14="http://schemas.microsoft.com/office/powerpoint/2010/main" val="80238334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hlinkClick r:id="rId2"/>
              </a:rPr>
              <a:t>WI Stat § 939.48 (2019)</a:t>
            </a:r>
            <a:endParaRPr lang="en-US" dirty="0"/>
          </a:p>
        </p:txBody>
      </p:sp>
      <p:sp>
        <p:nvSpPr>
          <p:cNvPr id="3" name="Content Placeholder 2"/>
          <p:cNvSpPr>
            <a:spLocks noGrp="1"/>
          </p:cNvSpPr>
          <p:nvPr>
            <p:ph idx="1"/>
          </p:nvPr>
        </p:nvSpPr>
        <p:spPr/>
        <p:txBody>
          <a:bodyPr>
            <a:normAutofit/>
          </a:bodyPr>
          <a:lstStyle/>
          <a:p>
            <a:r>
              <a:rPr lang="en-US" b="1" dirty="0"/>
              <a:t>939.48 Self-defense and defense of others.</a:t>
            </a:r>
            <a:endParaRPr lang="en-US" dirty="0"/>
          </a:p>
          <a:p>
            <a:r>
              <a:rPr lang="en-US" b="1" dirty="0"/>
              <a:t>(1) </a:t>
            </a:r>
            <a:r>
              <a:rPr lang="en-US" dirty="0"/>
              <a:t>A person is privileged to threaten or intentionally use force against another for the purpose of preventing or terminating what the person </a:t>
            </a:r>
            <a:r>
              <a:rPr lang="en-US" i="1" dirty="0">
                <a:solidFill>
                  <a:srgbClr val="FF0000"/>
                </a:solidFill>
              </a:rPr>
              <a:t>reasonably believes to be an unlawful interference with his or her person by such other person</a:t>
            </a:r>
            <a:r>
              <a:rPr lang="en-US" dirty="0"/>
              <a:t>. The actor may intentionally use only such force or threat thereof as the actor reasonably believes is necessary to prevent or terminate the interference. The actor may not intentionally use force which is intended or likely to cause death or great bodily harm </a:t>
            </a:r>
            <a:r>
              <a:rPr lang="en-US" dirty="0">
                <a:solidFill>
                  <a:srgbClr val="FF0000"/>
                </a:solidFill>
              </a:rPr>
              <a:t>unless the actor reasonably believes that such force is necessary to prevent imminent death or great bodily harm to himself or herself</a:t>
            </a:r>
            <a:r>
              <a:rPr lang="en-US" dirty="0"/>
              <a:t>.</a:t>
            </a:r>
          </a:p>
        </p:txBody>
      </p:sp>
    </p:spTree>
    <p:extLst>
      <p:ext uri="{BB962C8B-B14F-4D97-AF65-F5344CB8AC3E}">
        <p14:creationId xmlns:p14="http://schemas.microsoft.com/office/powerpoint/2010/main" val="326700449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b="1" dirty="0"/>
              <a:t>(2) </a:t>
            </a:r>
            <a:r>
              <a:rPr lang="en-US" dirty="0"/>
              <a:t>Provocation affects the privilege of self-defense as follows:</a:t>
            </a:r>
            <a:br>
              <a:rPr lang="en-US" dirty="0"/>
            </a:br>
            <a:endParaRPr lang="en-US" dirty="0"/>
          </a:p>
        </p:txBody>
      </p:sp>
      <p:sp>
        <p:nvSpPr>
          <p:cNvPr id="3" name="Content Placeholder 2"/>
          <p:cNvSpPr>
            <a:spLocks noGrp="1"/>
          </p:cNvSpPr>
          <p:nvPr>
            <p:ph idx="1"/>
          </p:nvPr>
        </p:nvSpPr>
        <p:spPr/>
        <p:txBody>
          <a:bodyPr>
            <a:normAutofit lnSpcReduction="10000"/>
          </a:bodyPr>
          <a:lstStyle/>
          <a:p>
            <a:r>
              <a:rPr lang="en-US" b="1" dirty="0" smtClean="0"/>
              <a:t>(</a:t>
            </a:r>
            <a:r>
              <a:rPr lang="en-US" b="1" dirty="0"/>
              <a:t>a)</a:t>
            </a:r>
            <a:r>
              <a:rPr lang="en-US" dirty="0"/>
              <a:t> A person who engages in unlawful conduct of a type likely to provoke others to attack him or her and thereby does provoke an attack is not entitled to claim the privilege of self-defense against such attack, </a:t>
            </a:r>
            <a:r>
              <a:rPr lang="en-US" sz="3300" b="1" i="1" u="sng" dirty="0">
                <a:solidFill>
                  <a:srgbClr val="FF0000"/>
                </a:solidFill>
              </a:rPr>
              <a:t>except</a:t>
            </a:r>
            <a:r>
              <a:rPr lang="en-US" sz="3300" b="1" i="1" u="sng" dirty="0"/>
              <a:t> </a:t>
            </a:r>
            <a:r>
              <a:rPr lang="en-US" dirty="0"/>
              <a:t>when the attack which ensues is of a type causing the person engaging in the unlawful conduct to </a:t>
            </a:r>
            <a:r>
              <a:rPr lang="en-US" dirty="0">
                <a:solidFill>
                  <a:srgbClr val="FF0000"/>
                </a:solidFill>
              </a:rPr>
              <a:t>reasonably believe that he or she is in imminent danger of death or great bodily harm</a:t>
            </a:r>
            <a:r>
              <a:rPr lang="en-US" dirty="0"/>
              <a:t>. In such a case, the person engaging in the unlawful conduct is privileged to act in self-defense, but the person is not privileged to resort to the use of force intended or likely to cause death to the person's assailant unless the person reasonably believes he or she has exhausted every other reasonable means to escape from or otherwise avoid death or great bodily harm at the hands of his or her assailant.</a:t>
            </a:r>
          </a:p>
          <a:p>
            <a:r>
              <a:rPr lang="en-US" b="1" dirty="0"/>
              <a:t>(b)</a:t>
            </a:r>
            <a:r>
              <a:rPr lang="en-US" dirty="0"/>
              <a:t> The privilege lost by provocation may be regained if the actor in good faith withdraws from the fight and gives adequate notice thereof to his or her assailant.</a:t>
            </a:r>
          </a:p>
        </p:txBody>
      </p:sp>
    </p:spTree>
    <p:extLst>
      <p:ext uri="{BB962C8B-B14F-4D97-AF65-F5344CB8AC3E}">
        <p14:creationId xmlns:p14="http://schemas.microsoft.com/office/powerpoint/2010/main" val="371340698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Wisconsin Law of Self Defense</a:t>
            </a:r>
            <a:endParaRPr lang="en-US" dirty="0"/>
          </a:p>
        </p:txBody>
      </p:sp>
      <p:sp>
        <p:nvSpPr>
          <p:cNvPr id="3" name="Content Placeholder 2"/>
          <p:cNvSpPr>
            <a:spLocks noGrp="1"/>
          </p:cNvSpPr>
          <p:nvPr>
            <p:ph idx="1"/>
          </p:nvPr>
        </p:nvSpPr>
        <p:spPr/>
        <p:txBody>
          <a:bodyPr>
            <a:normAutofit/>
          </a:bodyPr>
          <a:lstStyle/>
          <a:p>
            <a:r>
              <a:rPr lang="en-US" dirty="0" smtClean="0"/>
              <a:t>Simply put: h</a:t>
            </a:r>
            <a:r>
              <a:rPr lang="en-US" dirty="0" smtClean="0"/>
              <a:t>ow </a:t>
            </a:r>
            <a:r>
              <a:rPr lang="en-US" dirty="0" smtClean="0"/>
              <a:t>does Rittenhouse view each threat to him, and is this view reasonable? </a:t>
            </a:r>
          </a:p>
          <a:p>
            <a:r>
              <a:rPr lang="en-US" dirty="0" smtClean="0"/>
              <a:t>Reasonableness of a decision to use deadly force in self defense must be viewed in the moments before that force is used, not earlier.</a:t>
            </a:r>
          </a:p>
          <a:p>
            <a:r>
              <a:rPr lang="en-US" dirty="0" smtClean="0"/>
              <a:t>Is there a duty to retreat in Wisconsin? No. Even if someone provokes an attack, all that need be proven is that they “reasonably believed” they had exhausted all reasonable means of escape from or otherwise avoid death or great bodily harm.</a:t>
            </a:r>
          </a:p>
          <a:p>
            <a:r>
              <a:rPr lang="en-US" dirty="0" smtClean="0"/>
              <a:t>So, you may provoke </a:t>
            </a:r>
            <a:r>
              <a:rPr lang="en-US" dirty="0"/>
              <a:t>someone so much that they react in a way that causes you to reasonably fear for your life, </a:t>
            </a:r>
            <a:r>
              <a:rPr lang="en-US" dirty="0" smtClean="0"/>
              <a:t>at which point you </a:t>
            </a:r>
            <a:r>
              <a:rPr lang="en-US" dirty="0"/>
              <a:t>once again get the benefit of the law of self </a:t>
            </a:r>
            <a:r>
              <a:rPr lang="en-US" dirty="0" smtClean="0"/>
              <a:t>defense – hmmm.</a:t>
            </a:r>
            <a:endParaRPr lang="en-US" dirty="0"/>
          </a:p>
          <a:p>
            <a:endParaRPr lang="en-US" dirty="0"/>
          </a:p>
        </p:txBody>
      </p:sp>
    </p:spTree>
    <p:extLst>
      <p:ext uri="{BB962C8B-B14F-4D97-AF65-F5344CB8AC3E}">
        <p14:creationId xmlns:p14="http://schemas.microsoft.com/office/powerpoint/2010/main" val="270151524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Massachusetts Law of Self Defense:</a:t>
            </a:r>
            <a:br>
              <a:rPr lang="en-US" dirty="0" smtClean="0"/>
            </a:br>
            <a:r>
              <a:rPr lang="en-US" dirty="0"/>
              <a:t>Use of Non-Deadly Force</a:t>
            </a:r>
          </a:p>
        </p:txBody>
      </p:sp>
      <p:sp>
        <p:nvSpPr>
          <p:cNvPr id="3" name="Content Placeholder 2"/>
          <p:cNvSpPr>
            <a:spLocks noGrp="1"/>
          </p:cNvSpPr>
          <p:nvPr>
            <p:ph idx="1"/>
          </p:nvPr>
        </p:nvSpPr>
        <p:spPr/>
        <p:txBody>
          <a:bodyPr/>
          <a:lstStyle/>
          <a:p>
            <a:r>
              <a:rPr lang="en-US" dirty="0" smtClean="0"/>
              <a:t>To prove </a:t>
            </a:r>
            <a:r>
              <a:rPr lang="en-US" dirty="0"/>
              <a:t>that the defendant did not act in self-defense, the Commonwealth must prove one of the following things beyond a reasonable doubt: </a:t>
            </a:r>
            <a:endParaRPr lang="en-US" dirty="0" smtClean="0"/>
          </a:p>
          <a:p>
            <a:endParaRPr lang="en-US" dirty="0"/>
          </a:p>
          <a:p>
            <a:pPr lvl="1"/>
            <a:r>
              <a:rPr lang="en-US" dirty="0" smtClean="0"/>
              <a:t>First</a:t>
            </a:r>
            <a:r>
              <a:rPr lang="en-US" dirty="0"/>
              <a:t>, that the defendant did not reasonably believe he (she) was being attacked or immediately about to be attacked, and that his (her) safety was in immediate danger; </a:t>
            </a:r>
            <a:r>
              <a:rPr lang="en-US" dirty="0" smtClean="0"/>
              <a:t>or</a:t>
            </a:r>
          </a:p>
          <a:p>
            <a:pPr marL="128016" lvl="1" indent="0">
              <a:buNone/>
            </a:pPr>
            <a:endParaRPr lang="en-US" dirty="0" smtClean="0"/>
          </a:p>
          <a:p>
            <a:pPr lvl="1"/>
            <a:r>
              <a:rPr lang="en-US" dirty="0" smtClean="0"/>
              <a:t>Second</a:t>
            </a:r>
            <a:r>
              <a:rPr lang="en-US" dirty="0"/>
              <a:t>, that the defendant did not do everything reasonable in the circumstances to avoid physical combat before resorting to force; or </a:t>
            </a:r>
            <a:endParaRPr lang="en-US" dirty="0" smtClean="0"/>
          </a:p>
          <a:p>
            <a:pPr marL="128016" lvl="1" indent="0">
              <a:buNone/>
            </a:pPr>
            <a:endParaRPr lang="en-US" dirty="0" smtClean="0"/>
          </a:p>
          <a:p>
            <a:pPr lvl="1"/>
            <a:r>
              <a:rPr lang="en-US" dirty="0" smtClean="0"/>
              <a:t>Third</a:t>
            </a:r>
            <a:r>
              <a:rPr lang="en-US" dirty="0"/>
              <a:t>, that the defendant used more force to defend himself (herself) than was reasonably necessary in the circumstances. </a:t>
            </a:r>
          </a:p>
        </p:txBody>
      </p:sp>
    </p:spTree>
    <p:extLst>
      <p:ext uri="{BB962C8B-B14F-4D97-AF65-F5344CB8AC3E}">
        <p14:creationId xmlns:p14="http://schemas.microsoft.com/office/powerpoint/2010/main" val="101264984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Massachusetts Law of Self Defense:</a:t>
            </a:r>
            <a:br>
              <a:rPr lang="en-US" dirty="0"/>
            </a:br>
            <a:r>
              <a:rPr lang="en-US" dirty="0"/>
              <a:t>Use of </a:t>
            </a:r>
            <a:r>
              <a:rPr lang="en-US" dirty="0" smtClean="0"/>
              <a:t>Deadly </a:t>
            </a:r>
            <a:r>
              <a:rPr lang="en-US" dirty="0"/>
              <a:t>Force</a:t>
            </a:r>
          </a:p>
        </p:txBody>
      </p:sp>
      <p:sp>
        <p:nvSpPr>
          <p:cNvPr id="3" name="Content Placeholder 2"/>
          <p:cNvSpPr>
            <a:spLocks noGrp="1"/>
          </p:cNvSpPr>
          <p:nvPr>
            <p:ph idx="1"/>
          </p:nvPr>
        </p:nvSpPr>
        <p:spPr/>
        <p:txBody>
          <a:bodyPr>
            <a:normAutofit lnSpcReduction="10000"/>
          </a:bodyPr>
          <a:lstStyle/>
          <a:p>
            <a:r>
              <a:rPr lang="en-US" dirty="0"/>
              <a:t>If the defendant (used deadly force, which is force intended or likely to cause death or great bodily harm) (or) (used a dangerous weapon in a manner intended or likely to cause death or great bodily harm), the Commonwealth must prove one of the following three things beyond a reasonable doubt: </a:t>
            </a:r>
            <a:endParaRPr lang="en-US" dirty="0" smtClean="0"/>
          </a:p>
          <a:p>
            <a:endParaRPr lang="en-US" dirty="0" smtClean="0"/>
          </a:p>
          <a:p>
            <a:pPr lvl="1"/>
            <a:r>
              <a:rPr lang="en-US" dirty="0" smtClean="0"/>
              <a:t>First</a:t>
            </a:r>
            <a:r>
              <a:rPr lang="en-US" dirty="0"/>
              <a:t>, that the defendant did not reasonably and actually believe that he (she) was in immediate danger of great bodily harm or death; or </a:t>
            </a:r>
            <a:endParaRPr lang="en-US" dirty="0" smtClean="0"/>
          </a:p>
          <a:p>
            <a:pPr marL="128016" lvl="1" indent="0">
              <a:buNone/>
            </a:pPr>
            <a:endParaRPr lang="en-US" dirty="0" smtClean="0"/>
          </a:p>
          <a:p>
            <a:pPr lvl="1"/>
            <a:r>
              <a:rPr lang="en-US" dirty="0" smtClean="0">
                <a:solidFill>
                  <a:srgbClr val="FF0000"/>
                </a:solidFill>
              </a:rPr>
              <a:t>Second</a:t>
            </a:r>
            <a:r>
              <a:rPr lang="en-US" dirty="0">
                <a:solidFill>
                  <a:srgbClr val="FF0000"/>
                </a:solidFill>
              </a:rPr>
              <a:t>, that the defendant did not do everything reasonable in the circumstances to avoid physical combat before resorting to force</a:t>
            </a:r>
            <a:r>
              <a:rPr lang="en-US" dirty="0"/>
              <a:t>; or </a:t>
            </a:r>
            <a:endParaRPr lang="en-US" dirty="0" smtClean="0"/>
          </a:p>
          <a:p>
            <a:pPr marL="128016" lvl="1" indent="0">
              <a:buNone/>
            </a:pPr>
            <a:endParaRPr lang="en-US" dirty="0" smtClean="0"/>
          </a:p>
          <a:p>
            <a:pPr lvl="1"/>
            <a:r>
              <a:rPr lang="en-US" dirty="0" smtClean="0"/>
              <a:t>Third</a:t>
            </a:r>
            <a:r>
              <a:rPr lang="en-US" dirty="0"/>
              <a:t>, that the defendant used more force to defend himself (herself) than was reasonably necessary in the circumstances.</a:t>
            </a:r>
          </a:p>
        </p:txBody>
      </p:sp>
    </p:spTree>
    <p:extLst>
      <p:ext uri="{BB962C8B-B14F-4D97-AF65-F5344CB8AC3E}">
        <p14:creationId xmlns:p14="http://schemas.microsoft.com/office/powerpoint/2010/main" val="290833610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Massachusetts Law of Self Defense:</a:t>
            </a:r>
            <a:br>
              <a:rPr lang="en-US" dirty="0"/>
            </a:br>
            <a:r>
              <a:rPr lang="en-US" dirty="0" smtClean="0"/>
              <a:t>Duty to Retreat</a:t>
            </a:r>
            <a:endParaRPr lang="en-US" dirty="0"/>
          </a:p>
        </p:txBody>
      </p:sp>
      <p:sp>
        <p:nvSpPr>
          <p:cNvPr id="3" name="Content Placeholder 2"/>
          <p:cNvSpPr>
            <a:spLocks noGrp="1"/>
          </p:cNvSpPr>
          <p:nvPr>
            <p:ph idx="1"/>
          </p:nvPr>
        </p:nvSpPr>
        <p:spPr/>
        <p:txBody>
          <a:bodyPr>
            <a:normAutofit lnSpcReduction="10000"/>
          </a:bodyPr>
          <a:lstStyle/>
          <a:p>
            <a:r>
              <a:rPr lang="en-US" dirty="0"/>
              <a:t>A person cannot lawfully act in self-defense unless he or she has exhausted all other reasonable alternatives before resorting to force. A person may use physical force in self-defense only if he (she) could not get out of the situation in some other way that was available and reasonable at the time. The Commonwealth may prove the defendant did not act in self-defense by proving beyond a reasonable doubt that the defendant resorted to force without using avenues of escape that were reasonably available and which would not have exposed the defendant to further danger. You may consider any evidence about where the incident took place, whether or not the defendant might have been able to escape by walking away or otherwise getting to safety or by summoning help if that could be done in time, or by holding the attacker at bay if the means were available, or by some other method. You may consider whether the use of force reasonably seemed to be the only means of protection in the circumstances. You may take into account that a person who is attacked may have to decide what to do quickly and while under emotional strain.</a:t>
            </a:r>
          </a:p>
        </p:txBody>
      </p:sp>
    </p:spTree>
    <p:extLst>
      <p:ext uri="{BB962C8B-B14F-4D97-AF65-F5344CB8AC3E}">
        <p14:creationId xmlns:p14="http://schemas.microsoft.com/office/powerpoint/2010/main" val="27553471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Massachusetts Law of Self Defense</a:t>
            </a:r>
            <a:endParaRPr lang="en-US" dirty="0"/>
          </a:p>
        </p:txBody>
      </p:sp>
      <p:sp>
        <p:nvSpPr>
          <p:cNvPr id="3" name="Content Placeholder 2"/>
          <p:cNvSpPr>
            <a:spLocks noGrp="1"/>
          </p:cNvSpPr>
          <p:nvPr>
            <p:ph idx="1"/>
          </p:nvPr>
        </p:nvSpPr>
        <p:spPr/>
        <p:txBody>
          <a:bodyPr/>
          <a:lstStyle/>
          <a:p>
            <a:r>
              <a:rPr lang="en-US" dirty="0" smtClean="0"/>
              <a:t>Duty </a:t>
            </a:r>
            <a:r>
              <a:rPr lang="en-US" dirty="0"/>
              <a:t>to retreat: A person must generally use all proper means of escape before resorting to physical combat. Commonwealth v. </a:t>
            </a:r>
            <a:r>
              <a:rPr lang="en-US" dirty="0" err="1"/>
              <a:t>Niemic</a:t>
            </a:r>
            <a:r>
              <a:rPr lang="en-US" dirty="0"/>
              <a:t>, 427 Mass. 718, 696 N.E.2d 117 (1998); Commonwealth v. Gagne, 367 Mass. 519, 326 N.E.2d 907 (1975). </a:t>
            </a:r>
          </a:p>
        </p:txBody>
      </p:sp>
    </p:spTree>
    <p:extLst>
      <p:ext uri="{BB962C8B-B14F-4D97-AF65-F5344CB8AC3E}">
        <p14:creationId xmlns:p14="http://schemas.microsoft.com/office/powerpoint/2010/main" val="109507976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Wisconsin 947.01 - Disorderly </a:t>
            </a:r>
            <a:r>
              <a:rPr lang="en-US" dirty="0"/>
              <a:t>conduct.</a:t>
            </a:r>
          </a:p>
        </p:txBody>
      </p:sp>
      <p:sp>
        <p:nvSpPr>
          <p:cNvPr id="3" name="Content Placeholder 2"/>
          <p:cNvSpPr>
            <a:spLocks noGrp="1"/>
          </p:cNvSpPr>
          <p:nvPr>
            <p:ph idx="1"/>
          </p:nvPr>
        </p:nvSpPr>
        <p:spPr/>
        <p:txBody>
          <a:bodyPr/>
          <a:lstStyle/>
          <a:p>
            <a:r>
              <a:rPr lang="en-US" b="1" dirty="0"/>
              <a:t>(2) </a:t>
            </a:r>
            <a:r>
              <a:rPr lang="en-US" dirty="0"/>
              <a:t>Unless other facts and circumstances that indicate a criminal or malicious intent on the part of the person apply, a person is not in violation of, and may not be charged with a violation of, this section for loading a firearm, or for carrying or going armed with a firearm or a knife, without regard to whether the firearm is loaded or the firearm or the knife is concealed or openly carried.</a:t>
            </a:r>
            <a:endParaRPr lang="en-US" dirty="0"/>
          </a:p>
        </p:txBody>
      </p:sp>
    </p:spTree>
    <p:extLst>
      <p:ext uri="{BB962C8B-B14F-4D97-AF65-F5344CB8AC3E}">
        <p14:creationId xmlns:p14="http://schemas.microsoft.com/office/powerpoint/2010/main" val="4284217087"/>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Integral">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docProps/app.xml><?xml version="1.0" encoding="utf-8"?>
<Properties xmlns="http://schemas.openxmlformats.org/officeDocument/2006/extended-properties" xmlns:vt="http://schemas.openxmlformats.org/officeDocument/2006/docPropsVTypes">
  <Template>Integral</Template>
  <TotalTime>186</TotalTime>
  <Words>1144</Words>
  <Application>Microsoft Office PowerPoint</Application>
  <PresentationFormat>Widescreen</PresentationFormat>
  <Paragraphs>70</Paragraphs>
  <Slides>14</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14</vt:i4>
      </vt:variant>
    </vt:vector>
  </HeadingPairs>
  <TitlesOfParts>
    <vt:vector size="18" baseType="lpstr">
      <vt:lpstr>Tw Cen MT</vt:lpstr>
      <vt:lpstr>Tw Cen MT Condensed</vt:lpstr>
      <vt:lpstr>Wingdings 3</vt:lpstr>
      <vt:lpstr>Integral</vt:lpstr>
      <vt:lpstr>Wisconsin v. Rittenhouse: The Law of Self Defense</vt:lpstr>
      <vt:lpstr>The gun</vt:lpstr>
      <vt:lpstr>Kenosha Protests</vt:lpstr>
      <vt:lpstr>Joseph Rosenbaum, 36 </vt:lpstr>
      <vt:lpstr>Anthony Huber, 26 </vt:lpstr>
      <vt:lpstr>Gaige Grosskreutz, 26</vt:lpstr>
      <vt:lpstr>WI Stat § 939.48 (2019)</vt:lpstr>
      <vt:lpstr>(2) Provocation affects the privilege of self-defense as follows: </vt:lpstr>
      <vt:lpstr>Wisconsin Law of Self Defense</vt:lpstr>
      <vt:lpstr>Massachusetts Law of Self Defense: Use of Non-Deadly Force</vt:lpstr>
      <vt:lpstr>Massachusetts Law of Self Defense: Use of Deadly Force</vt:lpstr>
      <vt:lpstr>Massachusetts Law of Self Defense: Duty to Retreat</vt:lpstr>
      <vt:lpstr>Massachusetts Law of Self Defense</vt:lpstr>
      <vt:lpstr>Wisconsin 947.01 - Disorderly conduct.</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Wisconsin v. Rittenhouse: Lessons from Wisconsin</dc:title>
  <dc:creator>Janezic, Joseph (PLY)</dc:creator>
  <cp:lastModifiedBy>Janezic, Joseph (PLY)</cp:lastModifiedBy>
  <cp:revision>20</cp:revision>
  <dcterms:created xsi:type="dcterms:W3CDTF">2022-07-19T02:47:14Z</dcterms:created>
  <dcterms:modified xsi:type="dcterms:W3CDTF">2022-07-19T06:11:43Z</dcterms:modified>
</cp:coreProperties>
</file>