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48" r:id="rId1"/>
  </p:sldMasterIdLst>
  <p:notesMasterIdLst>
    <p:notesMasterId r:id="rId19"/>
  </p:notesMasterIdLst>
  <p:handoutMasterIdLst>
    <p:handoutMasterId r:id="rId20"/>
  </p:handoutMasterIdLst>
  <p:sldIdLst>
    <p:sldId id="256" r:id="rId2"/>
    <p:sldId id="316" r:id="rId3"/>
    <p:sldId id="318" r:id="rId4"/>
    <p:sldId id="319" r:id="rId5"/>
    <p:sldId id="320" r:id="rId6"/>
    <p:sldId id="321" r:id="rId7"/>
    <p:sldId id="330" r:id="rId8"/>
    <p:sldId id="322" r:id="rId9"/>
    <p:sldId id="323" r:id="rId10"/>
    <p:sldId id="324" r:id="rId11"/>
    <p:sldId id="325" r:id="rId12"/>
    <p:sldId id="326" r:id="rId13"/>
    <p:sldId id="327" r:id="rId14"/>
    <p:sldId id="328" r:id="rId15"/>
    <p:sldId id="329" r:id="rId16"/>
    <p:sldId id="331" r:id="rId17"/>
    <p:sldId id="296" r:id="rId18"/>
  </p:sldIdLst>
  <p:sldSz cx="9144000" cy="6858000" type="screen4x3"/>
  <p:notesSz cx="7102475" cy="938847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F7F2F"/>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79" d="100"/>
          <a:sy n="79" d="100"/>
        </p:scale>
        <p:origin x="1565" y="82"/>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1"/>
            <a:ext cx="3077739" cy="469424"/>
          </a:xfrm>
          <a:prstGeom prst="rect">
            <a:avLst/>
          </a:prstGeom>
        </p:spPr>
        <p:txBody>
          <a:bodyPr vert="horz" lIns="94221" tIns="47111" rIns="94221" bIns="47111" rtlCol="0"/>
          <a:lstStyle>
            <a:lvl1pPr algn="l">
              <a:defRPr sz="1200"/>
            </a:lvl1pPr>
          </a:lstStyle>
          <a:p>
            <a:endParaRPr lang="en-US" dirty="0"/>
          </a:p>
        </p:txBody>
      </p:sp>
      <p:sp>
        <p:nvSpPr>
          <p:cNvPr id="3" name="Date Placeholder 2"/>
          <p:cNvSpPr>
            <a:spLocks noGrp="1"/>
          </p:cNvSpPr>
          <p:nvPr>
            <p:ph type="dt" sz="quarter" idx="1"/>
          </p:nvPr>
        </p:nvSpPr>
        <p:spPr>
          <a:xfrm>
            <a:off x="4023095" y="1"/>
            <a:ext cx="3077739" cy="469424"/>
          </a:xfrm>
          <a:prstGeom prst="rect">
            <a:avLst/>
          </a:prstGeom>
        </p:spPr>
        <p:txBody>
          <a:bodyPr vert="horz" lIns="94221" tIns="47111" rIns="94221" bIns="47111" rtlCol="0"/>
          <a:lstStyle>
            <a:lvl1pPr algn="r">
              <a:defRPr sz="1200"/>
            </a:lvl1pPr>
          </a:lstStyle>
          <a:p>
            <a:fld id="{B8F59221-1FB7-C04F-A41E-3D1C1283DD20}" type="datetimeFigureOut">
              <a:rPr lang="en-US" smtClean="0"/>
              <a:pPr/>
              <a:t>11/14/2022</a:t>
            </a:fld>
            <a:endParaRPr lang="en-US" dirty="0"/>
          </a:p>
        </p:txBody>
      </p:sp>
      <p:sp>
        <p:nvSpPr>
          <p:cNvPr id="4" name="Footer Placeholder 3"/>
          <p:cNvSpPr>
            <a:spLocks noGrp="1"/>
          </p:cNvSpPr>
          <p:nvPr>
            <p:ph type="ftr" sz="quarter" idx="2"/>
          </p:nvPr>
        </p:nvSpPr>
        <p:spPr>
          <a:xfrm>
            <a:off x="1" y="8917423"/>
            <a:ext cx="3077739" cy="469424"/>
          </a:xfrm>
          <a:prstGeom prst="rect">
            <a:avLst/>
          </a:prstGeom>
        </p:spPr>
        <p:txBody>
          <a:bodyPr vert="horz" lIns="94221" tIns="47111" rIns="94221" bIns="47111" rtlCol="0" anchor="b"/>
          <a:lstStyle>
            <a:lvl1pPr algn="l">
              <a:defRPr sz="1200"/>
            </a:lvl1pPr>
          </a:lstStyle>
          <a:p>
            <a:endParaRPr lang="en-US" dirty="0"/>
          </a:p>
        </p:txBody>
      </p:sp>
      <p:sp>
        <p:nvSpPr>
          <p:cNvPr id="5" name="Slide Number Placeholder 4"/>
          <p:cNvSpPr>
            <a:spLocks noGrp="1"/>
          </p:cNvSpPr>
          <p:nvPr>
            <p:ph type="sldNum" sz="quarter" idx="3"/>
          </p:nvPr>
        </p:nvSpPr>
        <p:spPr>
          <a:xfrm>
            <a:off x="4023095" y="8917423"/>
            <a:ext cx="3077739" cy="469424"/>
          </a:xfrm>
          <a:prstGeom prst="rect">
            <a:avLst/>
          </a:prstGeom>
        </p:spPr>
        <p:txBody>
          <a:bodyPr vert="horz" lIns="94221" tIns="47111" rIns="94221" bIns="47111" rtlCol="0" anchor="b"/>
          <a:lstStyle>
            <a:lvl1pPr algn="r">
              <a:defRPr sz="1200"/>
            </a:lvl1pPr>
          </a:lstStyle>
          <a:p>
            <a:fld id="{F2B0B349-1B87-EE4F-BD3A-7706DC45A5F3}" type="slidenum">
              <a:rPr lang="en-US" smtClean="0"/>
              <a:pPr/>
              <a:t>‹#›</a:t>
            </a:fld>
            <a:endParaRPr lang="en-US" dirty="0"/>
          </a:p>
        </p:txBody>
      </p:sp>
    </p:spTree>
    <p:extLst>
      <p:ext uri="{BB962C8B-B14F-4D97-AF65-F5344CB8AC3E}">
        <p14:creationId xmlns:p14="http://schemas.microsoft.com/office/powerpoint/2010/main" val="881488174"/>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1"/>
            <a:ext cx="3077739" cy="469424"/>
          </a:xfrm>
          <a:prstGeom prst="rect">
            <a:avLst/>
          </a:prstGeom>
        </p:spPr>
        <p:txBody>
          <a:bodyPr vert="horz" lIns="94221" tIns="47111" rIns="94221" bIns="47111" rtlCol="0"/>
          <a:lstStyle>
            <a:lvl1pPr algn="l">
              <a:defRPr sz="1200"/>
            </a:lvl1pPr>
          </a:lstStyle>
          <a:p>
            <a:endParaRPr lang="en-US" dirty="0"/>
          </a:p>
        </p:txBody>
      </p:sp>
      <p:sp>
        <p:nvSpPr>
          <p:cNvPr id="3" name="Date Placeholder 2"/>
          <p:cNvSpPr>
            <a:spLocks noGrp="1"/>
          </p:cNvSpPr>
          <p:nvPr>
            <p:ph type="dt" idx="1"/>
          </p:nvPr>
        </p:nvSpPr>
        <p:spPr>
          <a:xfrm>
            <a:off x="4023095" y="1"/>
            <a:ext cx="3077739" cy="469424"/>
          </a:xfrm>
          <a:prstGeom prst="rect">
            <a:avLst/>
          </a:prstGeom>
        </p:spPr>
        <p:txBody>
          <a:bodyPr vert="horz" lIns="94221" tIns="47111" rIns="94221" bIns="47111" rtlCol="0"/>
          <a:lstStyle>
            <a:lvl1pPr algn="r">
              <a:defRPr sz="1200"/>
            </a:lvl1pPr>
          </a:lstStyle>
          <a:p>
            <a:fld id="{B7096994-EAB4-DF4D-A32D-9E901F2B2C05}" type="datetimeFigureOut">
              <a:rPr lang="en-US" smtClean="0"/>
              <a:pPr/>
              <a:t>11/14/2022</a:t>
            </a:fld>
            <a:endParaRPr lang="en-US" dirty="0"/>
          </a:p>
        </p:txBody>
      </p:sp>
      <p:sp>
        <p:nvSpPr>
          <p:cNvPr id="4" name="Slide Image Placeholder 3"/>
          <p:cNvSpPr>
            <a:spLocks noGrp="1" noRot="1" noChangeAspect="1"/>
          </p:cNvSpPr>
          <p:nvPr>
            <p:ph type="sldImg" idx="2"/>
          </p:nvPr>
        </p:nvSpPr>
        <p:spPr>
          <a:xfrm>
            <a:off x="1203325" y="703263"/>
            <a:ext cx="4695825" cy="3521075"/>
          </a:xfrm>
          <a:prstGeom prst="rect">
            <a:avLst/>
          </a:prstGeom>
          <a:noFill/>
          <a:ln w="12700">
            <a:solidFill>
              <a:prstClr val="black"/>
            </a:solidFill>
          </a:ln>
        </p:spPr>
        <p:txBody>
          <a:bodyPr vert="horz" lIns="94221" tIns="47111" rIns="94221" bIns="47111" rtlCol="0" anchor="ctr"/>
          <a:lstStyle/>
          <a:p>
            <a:endParaRPr lang="en-US" dirty="0"/>
          </a:p>
        </p:txBody>
      </p:sp>
      <p:sp>
        <p:nvSpPr>
          <p:cNvPr id="5" name="Notes Placeholder 4"/>
          <p:cNvSpPr>
            <a:spLocks noGrp="1"/>
          </p:cNvSpPr>
          <p:nvPr>
            <p:ph type="body" sz="quarter" idx="3"/>
          </p:nvPr>
        </p:nvSpPr>
        <p:spPr>
          <a:xfrm>
            <a:off x="710249" y="4459527"/>
            <a:ext cx="5681980" cy="4224814"/>
          </a:xfrm>
          <a:prstGeom prst="rect">
            <a:avLst/>
          </a:prstGeom>
        </p:spPr>
        <p:txBody>
          <a:bodyPr vert="horz" lIns="94221" tIns="47111" rIns="94221" bIns="47111"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1" y="8917423"/>
            <a:ext cx="3077739" cy="469424"/>
          </a:xfrm>
          <a:prstGeom prst="rect">
            <a:avLst/>
          </a:prstGeom>
        </p:spPr>
        <p:txBody>
          <a:bodyPr vert="horz" lIns="94221" tIns="47111" rIns="94221" bIns="47111" rtlCol="0" anchor="b"/>
          <a:lstStyle>
            <a:lvl1pPr algn="l">
              <a:defRPr sz="1200"/>
            </a:lvl1pPr>
          </a:lstStyle>
          <a:p>
            <a:endParaRPr lang="en-US" dirty="0"/>
          </a:p>
        </p:txBody>
      </p:sp>
      <p:sp>
        <p:nvSpPr>
          <p:cNvPr id="7" name="Slide Number Placeholder 6"/>
          <p:cNvSpPr>
            <a:spLocks noGrp="1"/>
          </p:cNvSpPr>
          <p:nvPr>
            <p:ph type="sldNum" sz="quarter" idx="5"/>
          </p:nvPr>
        </p:nvSpPr>
        <p:spPr>
          <a:xfrm>
            <a:off x="4023095" y="8917423"/>
            <a:ext cx="3077739" cy="469424"/>
          </a:xfrm>
          <a:prstGeom prst="rect">
            <a:avLst/>
          </a:prstGeom>
        </p:spPr>
        <p:txBody>
          <a:bodyPr vert="horz" lIns="94221" tIns="47111" rIns="94221" bIns="47111" rtlCol="0" anchor="b"/>
          <a:lstStyle>
            <a:lvl1pPr algn="r">
              <a:defRPr sz="1200"/>
            </a:lvl1pPr>
          </a:lstStyle>
          <a:p>
            <a:fld id="{56B5847F-DAEE-F44D-B66E-D69E741D4549}" type="slidenum">
              <a:rPr lang="en-US" smtClean="0"/>
              <a:pPr/>
              <a:t>‹#›</a:t>
            </a:fld>
            <a:endParaRPr lang="en-US" dirty="0"/>
          </a:p>
        </p:txBody>
      </p:sp>
    </p:spTree>
    <p:extLst>
      <p:ext uri="{BB962C8B-B14F-4D97-AF65-F5344CB8AC3E}">
        <p14:creationId xmlns:p14="http://schemas.microsoft.com/office/powerpoint/2010/main" val="2100591632"/>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7" name="Title 1"/>
          <p:cNvSpPr>
            <a:spLocks noGrp="1"/>
          </p:cNvSpPr>
          <p:nvPr>
            <p:ph type="title"/>
          </p:nvPr>
        </p:nvSpPr>
        <p:spPr>
          <a:xfrm>
            <a:off x="1600200" y="182880"/>
            <a:ext cx="5943600" cy="914400"/>
          </a:xfrm>
        </p:spPr>
        <p:txBody>
          <a:bodyPr/>
          <a:lstStyle/>
          <a:p>
            <a:r>
              <a:rPr lang="en-US"/>
              <a:t>Click to edit Master title style</a:t>
            </a:r>
          </a:p>
        </p:txBody>
      </p:sp>
      <p:sp>
        <p:nvSpPr>
          <p:cNvPr id="8" name="Content Placeholder 2"/>
          <p:cNvSpPr>
            <a:spLocks noGrp="1"/>
          </p:cNvSpPr>
          <p:nvPr>
            <p:ph idx="1"/>
          </p:nvPr>
        </p:nvSpPr>
        <p:spPr>
          <a:xfrm>
            <a:off x="1600200" y="2057400"/>
            <a:ext cx="5943600" cy="41148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Slide Number Placeholder 5"/>
          <p:cNvSpPr>
            <a:spLocks noGrp="1"/>
          </p:cNvSpPr>
          <p:nvPr>
            <p:ph type="sldNum" sz="quarter" idx="12"/>
          </p:nvPr>
        </p:nvSpPr>
        <p:spPr>
          <a:xfrm>
            <a:off x="6553200" y="6356350"/>
            <a:ext cx="2133600" cy="365125"/>
          </a:xfrm>
        </p:spPr>
        <p:txBody>
          <a:bodyPr/>
          <a:lstStyle/>
          <a:p>
            <a:fld id="{5B413348-AA02-F945-8DE5-31DDA3B37971}" type="slidenum">
              <a:rPr lang="en-US" smtClean="0"/>
              <a:pPr/>
              <a:t>‹#›</a:t>
            </a:fld>
            <a:endParaRPr lang="en-US" dirty="0"/>
          </a:p>
        </p:txBody>
      </p:sp>
      <p:sp>
        <p:nvSpPr>
          <p:cNvPr id="10" name="Date Placeholder 3"/>
          <p:cNvSpPr>
            <a:spLocks noGrp="1"/>
          </p:cNvSpPr>
          <p:nvPr>
            <p:ph type="dt" sz="half" idx="2"/>
          </p:nvPr>
        </p:nvSpPr>
        <p:spPr>
          <a:xfrm>
            <a:off x="1600200" y="6400800"/>
            <a:ext cx="2133600" cy="365125"/>
          </a:xfrm>
          <a:prstGeom prst="rect">
            <a:avLst/>
          </a:prstGeom>
        </p:spPr>
        <p:txBody>
          <a:bodyPr vert="horz" lIns="0" tIns="0" rIns="0" bIns="0" rtlCol="0" anchor="t" anchorCtr="0"/>
          <a:lstStyle>
            <a:lvl1pPr algn="l">
              <a:defRPr sz="1200">
                <a:solidFill>
                  <a:schemeClr val="tx1">
                    <a:lumMod val="50000"/>
                    <a:lumOff val="50000"/>
                  </a:schemeClr>
                </a:solidFill>
              </a:defRPr>
            </a:lvl1pPr>
          </a:lstStyle>
          <a:p>
            <a:fld id="{8D5B58F7-1173-44F3-B7C5-0644E41E0D33}" type="datetime1">
              <a:rPr lang="en-US" smtClean="0"/>
              <a:pPr/>
              <a:t>11/14/2022</a:t>
            </a:fld>
            <a:r>
              <a:rPr lang="en-US" dirty="0"/>
              <a:t> Casner &amp; Edwards, LLP</a:t>
            </a:r>
          </a:p>
        </p:txBody>
      </p:sp>
    </p:spTree>
    <p:extLst>
      <p:ext uri="{BB962C8B-B14F-4D97-AF65-F5344CB8AC3E}">
        <p14:creationId xmlns:p14="http://schemas.microsoft.com/office/powerpoint/2010/main" val="10631576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F5508CF-43D4-426E-ABD0-D71C826555EE}" type="datetime1">
              <a:rPr lang="en-US" smtClean="0"/>
              <a:pPr/>
              <a:t>11/14/2022</a:t>
            </a:fld>
            <a:endParaRPr lang="en-US" dirty="0"/>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r>
              <a:rPr lang="en-US" dirty="0"/>
              <a:t>Canser &amp; Edwards</a:t>
            </a:r>
          </a:p>
        </p:txBody>
      </p:sp>
      <p:sp>
        <p:nvSpPr>
          <p:cNvPr id="6" name="Slide Number Placeholder 5"/>
          <p:cNvSpPr>
            <a:spLocks noGrp="1"/>
          </p:cNvSpPr>
          <p:nvPr>
            <p:ph type="sldNum" sz="quarter" idx="12"/>
          </p:nvPr>
        </p:nvSpPr>
        <p:spPr/>
        <p:txBody>
          <a:bodyPr/>
          <a:lstStyle/>
          <a:p>
            <a:fld id="{5B413348-AA02-F945-8DE5-31DDA3B37971}" type="slidenum">
              <a:rPr lang="en-US" smtClean="0"/>
              <a:pPr/>
              <a:t>‹#›</a:t>
            </a:fld>
            <a:endParaRPr lang="en-US" dirty="0"/>
          </a:p>
        </p:txBody>
      </p:sp>
    </p:spTree>
    <p:extLst>
      <p:ext uri="{BB962C8B-B14F-4D97-AF65-F5344CB8AC3E}">
        <p14:creationId xmlns:p14="http://schemas.microsoft.com/office/powerpoint/2010/main" val="166335987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4D4A086-9825-4255-A9E5-E4B8A07D58FE}" type="datetime1">
              <a:rPr lang="en-US" smtClean="0"/>
              <a:pPr/>
              <a:t>11/14/2022</a:t>
            </a:fld>
            <a:endParaRPr lang="en-US" dirty="0"/>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r>
              <a:rPr lang="en-US" dirty="0"/>
              <a:t>Canser &amp; Edwards</a:t>
            </a:r>
          </a:p>
        </p:txBody>
      </p:sp>
      <p:sp>
        <p:nvSpPr>
          <p:cNvPr id="6" name="Slide Number Placeholder 5"/>
          <p:cNvSpPr>
            <a:spLocks noGrp="1"/>
          </p:cNvSpPr>
          <p:nvPr>
            <p:ph type="sldNum" sz="quarter" idx="12"/>
          </p:nvPr>
        </p:nvSpPr>
        <p:spPr/>
        <p:txBody>
          <a:bodyPr/>
          <a:lstStyle/>
          <a:p>
            <a:fld id="{5B413348-AA02-F945-8DE5-31DDA3B37971}" type="slidenum">
              <a:rPr lang="en-US" smtClean="0"/>
              <a:pPr/>
              <a:t>‹#›</a:t>
            </a:fld>
            <a:endParaRPr lang="en-US" dirty="0"/>
          </a:p>
        </p:txBody>
      </p:sp>
    </p:spTree>
    <p:extLst>
      <p:ext uri="{BB962C8B-B14F-4D97-AF65-F5344CB8AC3E}">
        <p14:creationId xmlns:p14="http://schemas.microsoft.com/office/powerpoint/2010/main" val="8826831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lvl1pPr>
              <a:defRPr sz="2200"/>
            </a:lvl1pPr>
            <a:lvl2pPr>
              <a:defRPr sz="1800"/>
            </a:lvl2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Slide Number Placeholder 5"/>
          <p:cNvSpPr>
            <a:spLocks noGrp="1"/>
          </p:cNvSpPr>
          <p:nvPr>
            <p:ph type="sldNum" sz="quarter" idx="12"/>
          </p:nvPr>
        </p:nvSpPr>
        <p:spPr/>
        <p:txBody>
          <a:bodyPr/>
          <a:lstStyle/>
          <a:p>
            <a:fld id="{5B413348-AA02-F945-8DE5-31DDA3B37971}" type="slidenum">
              <a:rPr lang="en-US" smtClean="0"/>
              <a:pPr/>
              <a:t>‹#›</a:t>
            </a:fld>
            <a:endParaRPr lang="en-US" dirty="0"/>
          </a:p>
        </p:txBody>
      </p:sp>
      <p:sp>
        <p:nvSpPr>
          <p:cNvPr id="7" name="Date Placeholder 3"/>
          <p:cNvSpPr>
            <a:spLocks noGrp="1"/>
          </p:cNvSpPr>
          <p:nvPr>
            <p:ph type="dt" sz="half" idx="2"/>
          </p:nvPr>
        </p:nvSpPr>
        <p:spPr>
          <a:xfrm>
            <a:off x="1600200" y="6400800"/>
            <a:ext cx="2133600" cy="365125"/>
          </a:xfrm>
          <a:prstGeom prst="rect">
            <a:avLst/>
          </a:prstGeom>
        </p:spPr>
        <p:txBody>
          <a:bodyPr vert="horz" lIns="0" tIns="0" rIns="0" bIns="0" rtlCol="0" anchor="t" anchorCtr="0"/>
          <a:lstStyle>
            <a:lvl1pPr algn="l">
              <a:defRPr sz="1200">
                <a:solidFill>
                  <a:schemeClr val="tx1">
                    <a:lumMod val="50000"/>
                    <a:lumOff val="50000"/>
                  </a:schemeClr>
                </a:solidFill>
              </a:defRPr>
            </a:lvl1pPr>
          </a:lstStyle>
          <a:p>
            <a:fld id="{F99BC45D-65FE-4998-8BE2-6D24210F8FA7}" type="datetime1">
              <a:rPr lang="en-US" smtClean="0"/>
              <a:pPr/>
              <a:t>11/14/2022</a:t>
            </a:fld>
            <a:r>
              <a:rPr lang="en-US" dirty="0"/>
              <a:t> Casner &amp; Edwards, LLP</a:t>
            </a:r>
          </a:p>
        </p:txBody>
      </p:sp>
    </p:spTree>
    <p:extLst>
      <p:ext uri="{BB962C8B-B14F-4D97-AF65-F5344CB8AC3E}">
        <p14:creationId xmlns:p14="http://schemas.microsoft.com/office/powerpoint/2010/main" val="124853940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pic>
        <p:nvPicPr>
          <p:cNvPr id="9" name="Picture 8"/>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3" name="Text Placeholder 2"/>
          <p:cNvSpPr>
            <a:spLocks noGrp="1"/>
          </p:cNvSpPr>
          <p:nvPr>
            <p:ph type="body" idx="1"/>
          </p:nvPr>
        </p:nvSpPr>
        <p:spPr>
          <a:xfrm>
            <a:off x="0" y="4101451"/>
            <a:ext cx="9143999" cy="2095220"/>
          </a:xfrm>
        </p:spPr>
        <p:txBody>
          <a:bodyPr anchor="t" anchorCtr="0"/>
          <a:lstStyle>
            <a:lvl1pPr marL="0" indent="0" algn="ctr">
              <a:buNone/>
              <a:defRPr sz="24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Master text styles</a:t>
            </a:r>
          </a:p>
        </p:txBody>
      </p:sp>
    </p:spTree>
    <p:extLst>
      <p:ext uri="{BB962C8B-B14F-4D97-AF65-F5344CB8AC3E}">
        <p14:creationId xmlns:p14="http://schemas.microsoft.com/office/powerpoint/2010/main" val="336968930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1600199" y="2057400"/>
            <a:ext cx="3471823"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Slide Number Placeholder 6"/>
          <p:cNvSpPr>
            <a:spLocks noGrp="1"/>
          </p:cNvSpPr>
          <p:nvPr>
            <p:ph type="sldNum" sz="quarter" idx="12"/>
          </p:nvPr>
        </p:nvSpPr>
        <p:spPr/>
        <p:txBody>
          <a:bodyPr/>
          <a:lstStyle/>
          <a:p>
            <a:fld id="{5B413348-AA02-F945-8DE5-31DDA3B37971}" type="slidenum">
              <a:rPr lang="en-US" smtClean="0"/>
              <a:pPr/>
              <a:t>‹#›</a:t>
            </a:fld>
            <a:endParaRPr lang="en-US" dirty="0"/>
          </a:p>
        </p:txBody>
      </p:sp>
      <p:sp>
        <p:nvSpPr>
          <p:cNvPr id="8" name="Date Placeholder 3"/>
          <p:cNvSpPr>
            <a:spLocks noGrp="1"/>
          </p:cNvSpPr>
          <p:nvPr>
            <p:ph type="dt" sz="half" idx="13"/>
          </p:nvPr>
        </p:nvSpPr>
        <p:spPr>
          <a:xfrm>
            <a:off x="1600200" y="6400800"/>
            <a:ext cx="2133600" cy="365125"/>
          </a:xfrm>
          <a:prstGeom prst="rect">
            <a:avLst/>
          </a:prstGeom>
        </p:spPr>
        <p:txBody>
          <a:bodyPr vert="horz" lIns="0" tIns="0" rIns="0" bIns="0" rtlCol="0" anchor="t" anchorCtr="0"/>
          <a:lstStyle>
            <a:lvl1pPr algn="l">
              <a:defRPr sz="1200">
                <a:solidFill>
                  <a:schemeClr val="tx1">
                    <a:lumMod val="50000"/>
                    <a:lumOff val="50000"/>
                  </a:schemeClr>
                </a:solidFill>
              </a:defRPr>
            </a:lvl1pPr>
          </a:lstStyle>
          <a:p>
            <a:fld id="{F3CD5C9E-D842-4F95-A1F5-E423AFCFCDA7}" type="datetime1">
              <a:rPr lang="en-US" smtClean="0"/>
              <a:pPr/>
              <a:t>11/14/2022</a:t>
            </a:fld>
            <a:r>
              <a:rPr lang="en-US" dirty="0"/>
              <a:t> Casner &amp; Edwards, LLP</a:t>
            </a:r>
          </a:p>
        </p:txBody>
      </p:sp>
      <p:sp>
        <p:nvSpPr>
          <p:cNvPr id="9" name="Content Placeholder 2"/>
          <p:cNvSpPr>
            <a:spLocks noGrp="1"/>
          </p:cNvSpPr>
          <p:nvPr>
            <p:ph sz="half" idx="14"/>
          </p:nvPr>
        </p:nvSpPr>
        <p:spPr>
          <a:xfrm>
            <a:off x="5280853" y="2057400"/>
            <a:ext cx="3471823"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41665837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FE7D8589-4F16-4DB0-A211-2F928E39015E}" type="datetime1">
              <a:rPr lang="en-US" smtClean="0"/>
              <a:pPr/>
              <a:t>11/14/2022</a:t>
            </a:fld>
            <a:endParaRPr lang="en-US" dirty="0"/>
          </a:p>
        </p:txBody>
      </p:sp>
      <p:sp>
        <p:nvSpPr>
          <p:cNvPr id="8" name="Footer Placeholder 7"/>
          <p:cNvSpPr>
            <a:spLocks noGrp="1"/>
          </p:cNvSpPr>
          <p:nvPr>
            <p:ph type="ftr" sz="quarter" idx="11"/>
          </p:nvPr>
        </p:nvSpPr>
        <p:spPr>
          <a:xfrm>
            <a:off x="3124200" y="6356350"/>
            <a:ext cx="2895600" cy="365125"/>
          </a:xfrm>
          <a:prstGeom prst="rect">
            <a:avLst/>
          </a:prstGeom>
        </p:spPr>
        <p:txBody>
          <a:bodyPr/>
          <a:lstStyle/>
          <a:p>
            <a:r>
              <a:rPr lang="en-US" dirty="0"/>
              <a:t>Canser &amp; Edwards</a:t>
            </a:r>
          </a:p>
        </p:txBody>
      </p:sp>
      <p:sp>
        <p:nvSpPr>
          <p:cNvPr id="9" name="Slide Number Placeholder 8"/>
          <p:cNvSpPr>
            <a:spLocks noGrp="1"/>
          </p:cNvSpPr>
          <p:nvPr>
            <p:ph type="sldNum" sz="quarter" idx="12"/>
          </p:nvPr>
        </p:nvSpPr>
        <p:spPr/>
        <p:txBody>
          <a:bodyPr/>
          <a:lstStyle/>
          <a:p>
            <a:fld id="{5B413348-AA02-F945-8DE5-31DDA3B37971}" type="slidenum">
              <a:rPr lang="en-US" smtClean="0"/>
              <a:pPr/>
              <a:t>‹#›</a:t>
            </a:fld>
            <a:endParaRPr lang="en-US" dirty="0"/>
          </a:p>
        </p:txBody>
      </p:sp>
    </p:spTree>
    <p:extLst>
      <p:ext uri="{BB962C8B-B14F-4D97-AF65-F5344CB8AC3E}">
        <p14:creationId xmlns:p14="http://schemas.microsoft.com/office/powerpoint/2010/main" val="52126742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190153A-988D-441F-B050-B4B3D529E837}" type="datetime1">
              <a:rPr lang="en-US" smtClean="0"/>
              <a:pPr/>
              <a:t>11/14/2022</a:t>
            </a:fld>
            <a:endParaRPr lang="en-US" dirty="0"/>
          </a:p>
        </p:txBody>
      </p:sp>
      <p:sp>
        <p:nvSpPr>
          <p:cNvPr id="4" name="Footer Placeholder 3"/>
          <p:cNvSpPr>
            <a:spLocks noGrp="1"/>
          </p:cNvSpPr>
          <p:nvPr>
            <p:ph type="ftr" sz="quarter" idx="11"/>
          </p:nvPr>
        </p:nvSpPr>
        <p:spPr>
          <a:xfrm>
            <a:off x="3124200" y="6356350"/>
            <a:ext cx="2895600" cy="365125"/>
          </a:xfrm>
          <a:prstGeom prst="rect">
            <a:avLst/>
          </a:prstGeom>
        </p:spPr>
        <p:txBody>
          <a:bodyPr/>
          <a:lstStyle/>
          <a:p>
            <a:r>
              <a:rPr lang="en-US" dirty="0"/>
              <a:t>Canser &amp; Edwards</a:t>
            </a:r>
          </a:p>
        </p:txBody>
      </p:sp>
      <p:sp>
        <p:nvSpPr>
          <p:cNvPr id="5" name="Slide Number Placeholder 4"/>
          <p:cNvSpPr>
            <a:spLocks noGrp="1"/>
          </p:cNvSpPr>
          <p:nvPr>
            <p:ph type="sldNum" sz="quarter" idx="12"/>
          </p:nvPr>
        </p:nvSpPr>
        <p:spPr/>
        <p:txBody>
          <a:bodyPr/>
          <a:lstStyle/>
          <a:p>
            <a:fld id="{5B413348-AA02-F945-8DE5-31DDA3B37971}" type="slidenum">
              <a:rPr lang="en-US" smtClean="0"/>
              <a:pPr/>
              <a:t>‹#›</a:t>
            </a:fld>
            <a:endParaRPr lang="en-US" dirty="0"/>
          </a:p>
        </p:txBody>
      </p:sp>
    </p:spTree>
    <p:extLst>
      <p:ext uri="{BB962C8B-B14F-4D97-AF65-F5344CB8AC3E}">
        <p14:creationId xmlns:p14="http://schemas.microsoft.com/office/powerpoint/2010/main" val="31182722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479892A-CAE5-42B0-A6F2-785613C3F42D}" type="datetime1">
              <a:rPr lang="en-US" smtClean="0"/>
              <a:pPr/>
              <a:t>11/14/2022</a:t>
            </a:fld>
            <a:endParaRPr lang="en-US" dirty="0"/>
          </a:p>
        </p:txBody>
      </p:sp>
      <p:sp>
        <p:nvSpPr>
          <p:cNvPr id="3" name="Footer Placeholder 2"/>
          <p:cNvSpPr>
            <a:spLocks noGrp="1"/>
          </p:cNvSpPr>
          <p:nvPr>
            <p:ph type="ftr" sz="quarter" idx="11"/>
          </p:nvPr>
        </p:nvSpPr>
        <p:spPr>
          <a:xfrm>
            <a:off x="3124200" y="6356350"/>
            <a:ext cx="2895600" cy="365125"/>
          </a:xfrm>
          <a:prstGeom prst="rect">
            <a:avLst/>
          </a:prstGeom>
        </p:spPr>
        <p:txBody>
          <a:bodyPr/>
          <a:lstStyle/>
          <a:p>
            <a:r>
              <a:rPr lang="en-US" dirty="0"/>
              <a:t>Canser &amp; Edwards</a:t>
            </a:r>
          </a:p>
        </p:txBody>
      </p:sp>
      <p:sp>
        <p:nvSpPr>
          <p:cNvPr id="4" name="Slide Number Placeholder 3"/>
          <p:cNvSpPr>
            <a:spLocks noGrp="1"/>
          </p:cNvSpPr>
          <p:nvPr>
            <p:ph type="sldNum" sz="quarter" idx="12"/>
          </p:nvPr>
        </p:nvSpPr>
        <p:spPr/>
        <p:txBody>
          <a:bodyPr/>
          <a:lstStyle/>
          <a:p>
            <a:fld id="{5B413348-AA02-F945-8DE5-31DDA3B37971}" type="slidenum">
              <a:rPr lang="en-US" smtClean="0"/>
              <a:pPr/>
              <a:t>‹#›</a:t>
            </a:fld>
            <a:endParaRPr lang="en-US" dirty="0"/>
          </a:p>
        </p:txBody>
      </p:sp>
    </p:spTree>
    <p:extLst>
      <p:ext uri="{BB962C8B-B14F-4D97-AF65-F5344CB8AC3E}">
        <p14:creationId xmlns:p14="http://schemas.microsoft.com/office/powerpoint/2010/main" val="345313240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23B3A5DA-F54D-4554-9906-82DC271074FE}" type="datetime1">
              <a:rPr lang="en-US" smtClean="0"/>
              <a:pPr/>
              <a:t>11/14/2022</a:t>
            </a:fld>
            <a:endParaRPr lang="en-US" dirty="0"/>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r>
              <a:rPr lang="en-US" dirty="0"/>
              <a:t>Canser &amp; Edwards</a:t>
            </a:r>
          </a:p>
        </p:txBody>
      </p:sp>
      <p:sp>
        <p:nvSpPr>
          <p:cNvPr id="7" name="Slide Number Placeholder 6"/>
          <p:cNvSpPr>
            <a:spLocks noGrp="1"/>
          </p:cNvSpPr>
          <p:nvPr>
            <p:ph type="sldNum" sz="quarter" idx="12"/>
          </p:nvPr>
        </p:nvSpPr>
        <p:spPr/>
        <p:txBody>
          <a:bodyPr/>
          <a:lstStyle/>
          <a:p>
            <a:fld id="{5B413348-AA02-F945-8DE5-31DDA3B37971}" type="slidenum">
              <a:rPr lang="en-US" smtClean="0"/>
              <a:pPr/>
              <a:t>‹#›</a:t>
            </a:fld>
            <a:endParaRPr lang="en-US" dirty="0"/>
          </a:p>
        </p:txBody>
      </p:sp>
    </p:spTree>
    <p:extLst>
      <p:ext uri="{BB962C8B-B14F-4D97-AF65-F5344CB8AC3E}">
        <p14:creationId xmlns:p14="http://schemas.microsoft.com/office/powerpoint/2010/main" val="17707416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DC451CD7-27FF-4183-B60F-AC0BD9F2F35C}" type="datetime1">
              <a:rPr lang="en-US" smtClean="0"/>
              <a:pPr/>
              <a:t>11/14/2022</a:t>
            </a:fld>
            <a:endParaRPr lang="en-US" dirty="0"/>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r>
              <a:rPr lang="en-US" dirty="0"/>
              <a:t>Canser &amp; Edwards</a:t>
            </a:r>
          </a:p>
        </p:txBody>
      </p:sp>
      <p:sp>
        <p:nvSpPr>
          <p:cNvPr id="7" name="Slide Number Placeholder 6"/>
          <p:cNvSpPr>
            <a:spLocks noGrp="1"/>
          </p:cNvSpPr>
          <p:nvPr>
            <p:ph type="sldNum" sz="quarter" idx="12"/>
          </p:nvPr>
        </p:nvSpPr>
        <p:spPr/>
        <p:txBody>
          <a:bodyPr/>
          <a:lstStyle/>
          <a:p>
            <a:fld id="{5B413348-AA02-F945-8DE5-31DDA3B37971}" type="slidenum">
              <a:rPr lang="en-US" smtClean="0"/>
              <a:pPr/>
              <a:t>‹#›</a:t>
            </a:fld>
            <a:endParaRPr lang="en-US" dirty="0"/>
          </a:p>
        </p:txBody>
      </p:sp>
    </p:spTree>
    <p:extLst>
      <p:ext uri="{BB962C8B-B14F-4D97-AF65-F5344CB8AC3E}">
        <p14:creationId xmlns:p14="http://schemas.microsoft.com/office/powerpoint/2010/main" val="26351694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10" name="Picture 9" descr="CE_PPT_Header_v1.png"/>
          <p:cNvPicPr>
            <a:picLocks noChangeAspect="1"/>
          </p:cNvPicPr>
          <p:nvPr userDrawn="1"/>
        </p:nvPicPr>
        <p:blipFill>
          <a:blip r:embed="rId13">
            <a:extLst>
              <a:ext uri="{28A0092B-C50C-407E-A947-70E740481C1C}">
                <a14:useLocalDpi xmlns:a14="http://schemas.microsoft.com/office/drawing/2010/main" val="0"/>
              </a:ext>
            </a:extLst>
          </a:blip>
          <a:stretch>
            <a:fillRect/>
          </a:stretch>
        </p:blipFill>
        <p:spPr>
          <a:xfrm>
            <a:off x="0" y="0"/>
            <a:ext cx="9144000" cy="1801368"/>
          </a:xfrm>
          <a:prstGeom prst="rect">
            <a:avLst/>
          </a:prstGeom>
        </p:spPr>
      </p:pic>
      <p:sp>
        <p:nvSpPr>
          <p:cNvPr id="2" name="Title Placeholder 1"/>
          <p:cNvSpPr>
            <a:spLocks noGrp="1"/>
          </p:cNvSpPr>
          <p:nvPr>
            <p:ph type="title"/>
          </p:nvPr>
        </p:nvSpPr>
        <p:spPr>
          <a:xfrm>
            <a:off x="1600200" y="182880"/>
            <a:ext cx="5943600" cy="914400"/>
          </a:xfrm>
          <a:prstGeom prst="rect">
            <a:avLst/>
          </a:prstGeom>
        </p:spPr>
        <p:txBody>
          <a:bodyPr vert="horz" lIns="0" tIns="0" rIns="0" bIns="0" rtlCol="0" anchor="ctr">
            <a:normAutofit/>
          </a:bodyPr>
          <a:lstStyle/>
          <a:p>
            <a:r>
              <a:rPr lang="en-US" dirty="0"/>
              <a:t>Click to edit Master title style</a:t>
            </a:r>
          </a:p>
        </p:txBody>
      </p:sp>
      <p:sp>
        <p:nvSpPr>
          <p:cNvPr id="3" name="Text Placeholder 2"/>
          <p:cNvSpPr>
            <a:spLocks noGrp="1"/>
          </p:cNvSpPr>
          <p:nvPr>
            <p:ph type="body" idx="1"/>
          </p:nvPr>
        </p:nvSpPr>
        <p:spPr>
          <a:xfrm>
            <a:off x="1600200" y="2057400"/>
            <a:ext cx="7315200" cy="3886200"/>
          </a:xfrm>
          <a:prstGeom prst="rect">
            <a:avLst/>
          </a:prstGeom>
        </p:spPr>
        <p:txBody>
          <a:bodyPr vert="horz" lIns="0" tIns="0" rIns="0" bIns="0" rtlCol="0">
            <a:no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1600200" y="6400800"/>
            <a:ext cx="2133600" cy="365125"/>
          </a:xfrm>
          <a:prstGeom prst="rect">
            <a:avLst/>
          </a:prstGeom>
        </p:spPr>
        <p:txBody>
          <a:bodyPr vert="horz" lIns="0" tIns="0" rIns="0" bIns="0" rtlCol="0" anchor="t" anchorCtr="0"/>
          <a:lstStyle>
            <a:lvl1pPr algn="l">
              <a:defRPr sz="1200">
                <a:solidFill>
                  <a:schemeClr val="tx1">
                    <a:lumMod val="50000"/>
                    <a:lumOff val="50000"/>
                  </a:schemeClr>
                </a:solidFill>
              </a:defRPr>
            </a:lvl1pPr>
          </a:lstStyle>
          <a:p>
            <a:fld id="{BD5E3405-C1AE-4F01-9678-1871CD8AB138}" type="datetime1">
              <a:rPr lang="en-US" smtClean="0"/>
              <a:pPr/>
              <a:t>11/14/2022</a:t>
            </a:fld>
            <a:r>
              <a:rPr lang="en-US" dirty="0"/>
              <a:t> Casner &amp; Edwards, LLP</a:t>
            </a: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0" tIns="0" rIns="0" bIns="0" rtlCol="0" anchor="t" anchorCtr="0"/>
          <a:lstStyle>
            <a:lvl1pPr algn="r">
              <a:defRPr sz="1200">
                <a:solidFill>
                  <a:srgbClr val="7F7F7F"/>
                </a:solidFill>
              </a:defRPr>
            </a:lvl1pPr>
          </a:lstStyle>
          <a:p>
            <a:fld id="{5B413348-AA02-F945-8DE5-31DDA3B37971}" type="slidenum">
              <a:rPr lang="en-US" smtClean="0"/>
              <a:pPr/>
              <a:t>‹#›</a:t>
            </a:fld>
            <a:endParaRPr lang="en-US" dirty="0"/>
          </a:p>
        </p:txBody>
      </p:sp>
      <p:cxnSp>
        <p:nvCxnSpPr>
          <p:cNvPr id="8" name="Straight Connector 7"/>
          <p:cNvCxnSpPr/>
          <p:nvPr userDrawn="1"/>
        </p:nvCxnSpPr>
        <p:spPr bwMode="auto">
          <a:xfrm>
            <a:off x="1600200" y="6275110"/>
            <a:ext cx="7531100" cy="0"/>
          </a:xfrm>
          <a:prstGeom prst="line">
            <a:avLst/>
          </a:prstGeom>
          <a:solidFill>
            <a:schemeClr val="accent1"/>
          </a:solidFill>
          <a:ln w="12700" cap="flat" cmpd="sng" algn="ctr">
            <a:solidFill>
              <a:srgbClr val="BF7F2F"/>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Tree>
    <p:extLst>
      <p:ext uri="{BB962C8B-B14F-4D97-AF65-F5344CB8AC3E}">
        <p14:creationId xmlns:p14="http://schemas.microsoft.com/office/powerpoint/2010/main" val="256854647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dt="0"/>
  <p:txStyles>
    <p:titleStyle>
      <a:lvl1pPr algn="l" defTabSz="457200" rtl="0" eaLnBrk="1" latinLnBrk="0" hangingPunct="1">
        <a:spcBef>
          <a:spcPct val="0"/>
        </a:spcBef>
        <a:buNone/>
        <a:defRPr sz="2800" b="0" kern="1200">
          <a:solidFill>
            <a:schemeClr val="bg1"/>
          </a:solidFill>
          <a:latin typeface="+mj-lt"/>
          <a:ea typeface="+mj-ea"/>
          <a:cs typeface="+mj-cs"/>
        </a:defRPr>
      </a:lvl1pPr>
    </p:titleStyle>
    <p:bodyStyle>
      <a:lvl1pPr marL="0" indent="0" algn="l" defTabSz="457200" rtl="0" eaLnBrk="1" latinLnBrk="0" hangingPunct="1">
        <a:spcBef>
          <a:spcPct val="20000"/>
        </a:spcBef>
        <a:buFont typeface="Arial"/>
        <a:buNone/>
        <a:defRPr sz="2400" kern="1200">
          <a:solidFill>
            <a:schemeClr val="tx1"/>
          </a:solidFill>
          <a:latin typeface="Calibri" pitchFamily="34" charset="0"/>
          <a:ea typeface="+mn-ea"/>
          <a:cs typeface="Times New Roman"/>
        </a:defRPr>
      </a:lvl1pPr>
      <a:lvl2pPr marL="742950" indent="-285750" algn="l" defTabSz="457200" rtl="0" eaLnBrk="1" latinLnBrk="0" hangingPunct="1">
        <a:spcBef>
          <a:spcPct val="20000"/>
        </a:spcBef>
        <a:buClr>
          <a:srgbClr val="BF7F2F"/>
        </a:buClr>
        <a:buFont typeface="Wingdings" charset="2"/>
        <a:buChar char="§"/>
        <a:defRPr sz="2000" kern="1200">
          <a:solidFill>
            <a:schemeClr val="tx1"/>
          </a:solidFill>
          <a:latin typeface="Calibri" pitchFamily="34" charset="0"/>
          <a:ea typeface="+mn-ea"/>
          <a:cs typeface="Times New Roman"/>
        </a:defRPr>
      </a:lvl2pPr>
      <a:lvl3pPr marL="1143000" indent="-228600" algn="l" defTabSz="457200" rtl="0" eaLnBrk="1" latinLnBrk="0" hangingPunct="1">
        <a:spcBef>
          <a:spcPct val="20000"/>
        </a:spcBef>
        <a:buClr>
          <a:srgbClr val="BF7F2F"/>
        </a:buClr>
        <a:buFont typeface="Wingdings" charset="2"/>
        <a:buChar char="§"/>
        <a:defRPr sz="1600" kern="1200">
          <a:solidFill>
            <a:schemeClr val="tx1"/>
          </a:solidFill>
          <a:latin typeface="Calibri" pitchFamily="34" charset="0"/>
          <a:ea typeface="+mn-ea"/>
          <a:cs typeface="Times New Roman"/>
        </a:defRPr>
      </a:lvl3pPr>
      <a:lvl4pPr marL="1600200" indent="-228600" algn="l" defTabSz="457200" rtl="0" eaLnBrk="1" latinLnBrk="0" hangingPunct="1">
        <a:spcBef>
          <a:spcPct val="20000"/>
        </a:spcBef>
        <a:buClr>
          <a:srgbClr val="BF7F2F"/>
        </a:buClr>
        <a:buFont typeface="Wingdings" charset="2"/>
        <a:buChar char="§"/>
        <a:defRPr sz="1400" kern="1200">
          <a:solidFill>
            <a:schemeClr val="tx1"/>
          </a:solidFill>
          <a:latin typeface="Calibri" pitchFamily="34" charset="0"/>
          <a:ea typeface="+mn-ea"/>
          <a:cs typeface="Times New Roman"/>
        </a:defRPr>
      </a:lvl4pPr>
      <a:lvl5pPr marL="2057400" indent="-228600" algn="l" defTabSz="457200" rtl="0" eaLnBrk="1" latinLnBrk="0" hangingPunct="1">
        <a:spcBef>
          <a:spcPct val="20000"/>
        </a:spcBef>
        <a:buClr>
          <a:srgbClr val="BF7F2F"/>
        </a:buClr>
        <a:buFont typeface="Wingdings" charset="2"/>
        <a:buChar char="§"/>
        <a:defRPr sz="1400" kern="1200">
          <a:solidFill>
            <a:schemeClr val="tx1"/>
          </a:solidFill>
          <a:latin typeface="Calibri" pitchFamily="34" charset="0"/>
          <a:ea typeface="+mn-ea"/>
          <a:cs typeface="Times New Roman"/>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Placeholder 5"/>
          <p:cNvSpPr>
            <a:spLocks noGrp="1"/>
          </p:cNvSpPr>
          <p:nvPr>
            <p:ph type="body" idx="1"/>
          </p:nvPr>
        </p:nvSpPr>
        <p:spPr>
          <a:xfrm>
            <a:off x="1" y="2376943"/>
            <a:ext cx="9143999" cy="3360615"/>
          </a:xfrm>
        </p:spPr>
        <p:txBody>
          <a:bodyPr anchor="ctr" anchorCtr="1"/>
          <a:lstStyle/>
          <a:p>
            <a:r>
              <a:rPr lang="en-US" dirty="0"/>
              <a:t>Casner &amp; Edwards, LLP</a:t>
            </a:r>
          </a:p>
          <a:p>
            <a:r>
              <a:rPr lang="en-US" i="1" dirty="0"/>
              <a:t>MCLE – PRIVATE COMPANY CORE M&amp;A FLUENCY</a:t>
            </a:r>
          </a:p>
          <a:p>
            <a:r>
              <a:rPr lang="en-US" dirty="0"/>
              <a:t>By: Peter I. Dunn</a:t>
            </a:r>
          </a:p>
          <a:p>
            <a:pPr>
              <a:spcAft>
                <a:spcPts val="900"/>
              </a:spcAft>
            </a:pPr>
            <a:endParaRPr lang="en-US" sz="2000" dirty="0">
              <a:latin typeface="Georgia" pitchFamily="18" charset="0"/>
            </a:endParaRPr>
          </a:p>
        </p:txBody>
      </p:sp>
      <p:sp>
        <p:nvSpPr>
          <p:cNvPr id="5" name="Slide Number Placeholder 4"/>
          <p:cNvSpPr>
            <a:spLocks noGrp="1"/>
          </p:cNvSpPr>
          <p:nvPr>
            <p:ph type="sldNum" sz="quarter" idx="4294967295"/>
          </p:nvPr>
        </p:nvSpPr>
        <p:spPr>
          <a:xfrm>
            <a:off x="7010400" y="6356350"/>
            <a:ext cx="2133600" cy="365125"/>
          </a:xfrm>
        </p:spPr>
        <p:txBody>
          <a:bodyPr/>
          <a:lstStyle/>
          <a:p>
            <a:endParaRPr lang="en-US" dirty="0"/>
          </a:p>
        </p:txBody>
      </p:sp>
    </p:spTree>
    <p:extLst>
      <p:ext uri="{BB962C8B-B14F-4D97-AF65-F5344CB8AC3E}">
        <p14:creationId xmlns:p14="http://schemas.microsoft.com/office/powerpoint/2010/main" val="101747848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D0E396-DC5B-4F28-A6D6-25CF6CC5EA37}"/>
              </a:ext>
            </a:extLst>
          </p:cNvPr>
          <p:cNvSpPr>
            <a:spLocks noGrp="1"/>
          </p:cNvSpPr>
          <p:nvPr>
            <p:ph type="title"/>
          </p:nvPr>
        </p:nvSpPr>
        <p:spPr/>
        <p:txBody>
          <a:bodyPr/>
          <a:lstStyle/>
          <a:p>
            <a:r>
              <a:rPr lang="en-US" dirty="0"/>
              <a:t>Ibanker Engagement Letters</a:t>
            </a:r>
          </a:p>
        </p:txBody>
      </p:sp>
      <p:sp>
        <p:nvSpPr>
          <p:cNvPr id="3" name="Content Placeholder 2">
            <a:extLst>
              <a:ext uri="{FF2B5EF4-FFF2-40B4-BE49-F238E27FC236}">
                <a16:creationId xmlns:a16="http://schemas.microsoft.com/office/drawing/2014/main" id="{863EA9D4-49ED-4C8B-A388-2F688AC24ADE}"/>
              </a:ext>
            </a:extLst>
          </p:cNvPr>
          <p:cNvSpPr>
            <a:spLocks noGrp="1"/>
          </p:cNvSpPr>
          <p:nvPr>
            <p:ph idx="1"/>
          </p:nvPr>
        </p:nvSpPr>
        <p:spPr>
          <a:xfrm>
            <a:off x="515566" y="2057400"/>
            <a:ext cx="8399834" cy="3886200"/>
          </a:xfrm>
        </p:spPr>
        <p:txBody>
          <a:bodyPr/>
          <a:lstStyle/>
          <a:p>
            <a:pPr marL="285750" indent="-285750">
              <a:buFont typeface="Arial" panose="020B0604020202020204" pitchFamily="34" charset="0"/>
              <a:buChar char="•"/>
            </a:pPr>
            <a:r>
              <a:rPr lang="en-US" sz="1800" dirty="0"/>
              <a:t>Form – ibanker will present engagement letter </a:t>
            </a:r>
          </a:p>
          <a:p>
            <a:pPr marL="285750" indent="-285750">
              <a:buFont typeface="Arial" panose="020B0604020202020204" pitchFamily="34" charset="0"/>
              <a:buChar char="•"/>
            </a:pPr>
            <a:r>
              <a:rPr lang="en-US" sz="1800" dirty="0"/>
              <a:t>Fees </a:t>
            </a:r>
          </a:p>
          <a:p>
            <a:pPr marL="285750" indent="-285750">
              <a:buFont typeface="Wingdings" panose="05000000000000000000" pitchFamily="2" charset="2"/>
              <a:buChar char="Ø"/>
            </a:pPr>
            <a:r>
              <a:rPr lang="en-US" sz="1800" dirty="0"/>
              <a:t>Success Fee</a:t>
            </a:r>
          </a:p>
          <a:p>
            <a:pPr marL="285750" indent="-285750">
              <a:buFont typeface="Wingdings" panose="05000000000000000000" pitchFamily="2" charset="2"/>
              <a:buChar char="v"/>
            </a:pPr>
            <a:r>
              <a:rPr lang="en-US" sz="1800" b="0" i="0" dirty="0">
                <a:solidFill>
                  <a:srgbClr val="3D3D3D"/>
                </a:solidFill>
                <a:effectLst/>
                <a:latin typeface="+mn-lt"/>
              </a:rPr>
              <a:t> Lehman Formula - 5 % first $___million dollars, 4% on the next $_____ million, and scaling down to 1 percent on everything above $___ million. </a:t>
            </a:r>
          </a:p>
          <a:p>
            <a:pPr marL="285750" indent="-285750">
              <a:buFont typeface="Wingdings" panose="05000000000000000000" pitchFamily="2" charset="2"/>
              <a:buChar char="v"/>
            </a:pPr>
            <a:r>
              <a:rPr lang="en-US" sz="1800" b="0" i="0" dirty="0">
                <a:solidFill>
                  <a:srgbClr val="3D3D3D"/>
                </a:solidFill>
                <a:effectLst/>
                <a:latin typeface="+mn-lt"/>
              </a:rPr>
              <a:t>“Modified Lehman Formula” - 2 percent of the first $[larger number] million and a lesser percentage of the balance.</a:t>
            </a:r>
          </a:p>
          <a:p>
            <a:pPr marL="285750" indent="-285750">
              <a:buFont typeface="Wingdings" panose="05000000000000000000" pitchFamily="2" charset="2"/>
              <a:buChar char="v"/>
            </a:pPr>
            <a:r>
              <a:rPr lang="en-US" sz="1800" dirty="0">
                <a:solidFill>
                  <a:srgbClr val="3D3D3D"/>
                </a:solidFill>
                <a:latin typeface="+mn-lt"/>
              </a:rPr>
              <a:t>General – blended success fee with a minimum and reward for exceptional result more prevalent </a:t>
            </a:r>
            <a:endParaRPr lang="en-US" sz="1800" dirty="0">
              <a:latin typeface="+mn-lt"/>
            </a:endParaRPr>
          </a:p>
          <a:p>
            <a:pPr marL="285750" indent="-285750">
              <a:buFont typeface="Wingdings" panose="05000000000000000000" pitchFamily="2" charset="2"/>
              <a:buChar char="Ø"/>
            </a:pPr>
            <a:r>
              <a:rPr lang="en-US" sz="1800" dirty="0"/>
              <a:t>Retainer – money down and monthly</a:t>
            </a:r>
          </a:p>
          <a:p>
            <a:pPr marL="285750" indent="-285750">
              <a:buFont typeface="Wingdings" panose="05000000000000000000" pitchFamily="2" charset="2"/>
              <a:buChar char="Ø"/>
            </a:pPr>
            <a:r>
              <a:rPr lang="en-US" sz="1800" dirty="0"/>
              <a:t>Expenses – police</a:t>
            </a:r>
          </a:p>
        </p:txBody>
      </p:sp>
      <p:sp>
        <p:nvSpPr>
          <p:cNvPr id="4" name="Slide Number Placeholder 3">
            <a:extLst>
              <a:ext uri="{FF2B5EF4-FFF2-40B4-BE49-F238E27FC236}">
                <a16:creationId xmlns:a16="http://schemas.microsoft.com/office/drawing/2014/main" id="{6B9A8532-F78B-4205-A125-E0BF1DCDF5A4}"/>
              </a:ext>
            </a:extLst>
          </p:cNvPr>
          <p:cNvSpPr>
            <a:spLocks noGrp="1"/>
          </p:cNvSpPr>
          <p:nvPr>
            <p:ph type="sldNum" sz="quarter" idx="12"/>
          </p:nvPr>
        </p:nvSpPr>
        <p:spPr/>
        <p:txBody>
          <a:bodyPr/>
          <a:lstStyle/>
          <a:p>
            <a:fld id="{5B413348-AA02-F945-8DE5-31DDA3B37971}" type="slidenum">
              <a:rPr lang="en-US" smtClean="0"/>
              <a:pPr/>
              <a:t>10</a:t>
            </a:fld>
            <a:endParaRPr lang="en-US" dirty="0"/>
          </a:p>
        </p:txBody>
      </p:sp>
    </p:spTree>
    <p:extLst>
      <p:ext uri="{BB962C8B-B14F-4D97-AF65-F5344CB8AC3E}">
        <p14:creationId xmlns:p14="http://schemas.microsoft.com/office/powerpoint/2010/main" val="56950839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233C88-BB59-498F-A97D-B56CFF203A14}"/>
              </a:ext>
            </a:extLst>
          </p:cNvPr>
          <p:cNvSpPr>
            <a:spLocks noGrp="1"/>
          </p:cNvSpPr>
          <p:nvPr>
            <p:ph type="title"/>
          </p:nvPr>
        </p:nvSpPr>
        <p:spPr/>
        <p:txBody>
          <a:bodyPr/>
          <a:lstStyle/>
          <a:p>
            <a:r>
              <a:rPr lang="en-US" dirty="0"/>
              <a:t>Ibanker Engagement Letters</a:t>
            </a:r>
          </a:p>
        </p:txBody>
      </p:sp>
      <p:sp>
        <p:nvSpPr>
          <p:cNvPr id="3" name="Content Placeholder 2">
            <a:extLst>
              <a:ext uri="{FF2B5EF4-FFF2-40B4-BE49-F238E27FC236}">
                <a16:creationId xmlns:a16="http://schemas.microsoft.com/office/drawing/2014/main" id="{AD3C184C-0AF3-4695-868E-52B464BA2513}"/>
              </a:ext>
            </a:extLst>
          </p:cNvPr>
          <p:cNvSpPr>
            <a:spLocks noGrp="1"/>
          </p:cNvSpPr>
          <p:nvPr>
            <p:ph idx="1"/>
          </p:nvPr>
        </p:nvSpPr>
        <p:spPr/>
        <p:txBody>
          <a:bodyPr/>
          <a:lstStyle/>
          <a:p>
            <a:r>
              <a:rPr lang="en-US" sz="1700" b="1" u="sng" dirty="0"/>
              <a:t>Other Terms</a:t>
            </a:r>
            <a:br>
              <a:rPr lang="en-US" sz="1700" dirty="0"/>
            </a:br>
            <a:endParaRPr lang="en-US" sz="1700" dirty="0"/>
          </a:p>
          <a:p>
            <a:pPr marL="342900" indent="-342900">
              <a:buFont typeface="Arial" panose="020B0604020202020204" pitchFamily="34" charset="0"/>
              <a:buChar char="•"/>
            </a:pPr>
            <a:r>
              <a:rPr lang="en-US" sz="1700" dirty="0"/>
              <a:t>Non-Exclusive/Exclusive- excluded parties</a:t>
            </a:r>
          </a:p>
          <a:p>
            <a:pPr marL="342900" indent="-342900">
              <a:buFont typeface="Arial" panose="020B0604020202020204" pitchFamily="34" charset="0"/>
              <a:buChar char="•"/>
            </a:pPr>
            <a:endParaRPr lang="en-US" sz="1700" dirty="0"/>
          </a:p>
          <a:p>
            <a:pPr marL="342900" indent="-342900">
              <a:buFont typeface="Arial" panose="020B0604020202020204" pitchFamily="34" charset="0"/>
              <a:buChar char="•"/>
            </a:pPr>
            <a:r>
              <a:rPr lang="en-US" sz="1700" dirty="0"/>
              <a:t>Term/Termination – 9-12 months the norm; convenience termination</a:t>
            </a:r>
          </a:p>
          <a:p>
            <a:pPr marL="342900" indent="-342900">
              <a:buFont typeface="Arial" panose="020B0604020202020204" pitchFamily="34" charset="0"/>
              <a:buChar char="•"/>
            </a:pPr>
            <a:endParaRPr lang="en-US" sz="1700" dirty="0"/>
          </a:p>
          <a:p>
            <a:pPr marL="342900" indent="-342900">
              <a:buFont typeface="Arial" panose="020B0604020202020204" pitchFamily="34" charset="0"/>
              <a:buChar char="•"/>
            </a:pPr>
            <a:r>
              <a:rPr lang="en-US" sz="1700" dirty="0"/>
              <a:t>Tail – deal done with introduced party within 12-18 months post-termination/expiration results in success fee</a:t>
            </a:r>
          </a:p>
          <a:p>
            <a:pPr marL="342900" indent="-342900">
              <a:buFont typeface="Arial" panose="020B0604020202020204" pitchFamily="34" charset="0"/>
              <a:buChar char="•"/>
            </a:pPr>
            <a:endParaRPr lang="en-US" sz="1700" dirty="0"/>
          </a:p>
          <a:p>
            <a:pPr marL="342900" indent="-342900">
              <a:buFont typeface="Arial" panose="020B0604020202020204" pitchFamily="34" charset="0"/>
              <a:buChar char="•"/>
            </a:pPr>
            <a:r>
              <a:rPr lang="en-US" sz="1700" dirty="0"/>
              <a:t>Indemnity – company provides broad indemnity</a:t>
            </a:r>
          </a:p>
          <a:p>
            <a:endParaRPr lang="en-US" sz="1700" dirty="0"/>
          </a:p>
          <a:p>
            <a:pPr marL="342900" indent="-342900">
              <a:buFont typeface="Arial" panose="020B0604020202020204" pitchFamily="34" charset="0"/>
              <a:buChar char="•"/>
            </a:pPr>
            <a:r>
              <a:rPr lang="en-US" sz="1700" dirty="0"/>
              <a:t>Confidentiality – protect company info</a:t>
            </a:r>
          </a:p>
          <a:p>
            <a:endParaRPr lang="en-US" dirty="0"/>
          </a:p>
        </p:txBody>
      </p:sp>
      <p:sp>
        <p:nvSpPr>
          <p:cNvPr id="4" name="Slide Number Placeholder 3">
            <a:extLst>
              <a:ext uri="{FF2B5EF4-FFF2-40B4-BE49-F238E27FC236}">
                <a16:creationId xmlns:a16="http://schemas.microsoft.com/office/drawing/2014/main" id="{4526CD5D-0A87-4AAF-966A-3734F2FD3FC6}"/>
              </a:ext>
            </a:extLst>
          </p:cNvPr>
          <p:cNvSpPr>
            <a:spLocks noGrp="1"/>
          </p:cNvSpPr>
          <p:nvPr>
            <p:ph type="sldNum" sz="quarter" idx="12"/>
          </p:nvPr>
        </p:nvSpPr>
        <p:spPr/>
        <p:txBody>
          <a:bodyPr/>
          <a:lstStyle/>
          <a:p>
            <a:fld id="{5B413348-AA02-F945-8DE5-31DDA3B37971}" type="slidenum">
              <a:rPr lang="en-US" smtClean="0"/>
              <a:pPr/>
              <a:t>11</a:t>
            </a:fld>
            <a:endParaRPr lang="en-US" dirty="0"/>
          </a:p>
        </p:txBody>
      </p:sp>
    </p:spTree>
    <p:extLst>
      <p:ext uri="{BB962C8B-B14F-4D97-AF65-F5344CB8AC3E}">
        <p14:creationId xmlns:p14="http://schemas.microsoft.com/office/powerpoint/2010/main" val="397726351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6D9FFD-20AC-4DDD-9846-6908D1DF3923}"/>
              </a:ext>
            </a:extLst>
          </p:cNvPr>
          <p:cNvSpPr>
            <a:spLocks noGrp="1"/>
          </p:cNvSpPr>
          <p:nvPr>
            <p:ph type="title"/>
          </p:nvPr>
        </p:nvSpPr>
        <p:spPr/>
        <p:txBody>
          <a:bodyPr/>
          <a:lstStyle/>
          <a:p>
            <a:r>
              <a:rPr lang="en-US" dirty="0"/>
              <a:t>IV.  Letters of Intent</a:t>
            </a:r>
          </a:p>
        </p:txBody>
      </p:sp>
      <p:sp>
        <p:nvSpPr>
          <p:cNvPr id="3" name="Content Placeholder 2">
            <a:extLst>
              <a:ext uri="{FF2B5EF4-FFF2-40B4-BE49-F238E27FC236}">
                <a16:creationId xmlns:a16="http://schemas.microsoft.com/office/drawing/2014/main" id="{49C8F647-97EE-4972-8F05-486AC6750952}"/>
              </a:ext>
            </a:extLst>
          </p:cNvPr>
          <p:cNvSpPr>
            <a:spLocks noGrp="1"/>
          </p:cNvSpPr>
          <p:nvPr>
            <p:ph idx="1"/>
          </p:nvPr>
        </p:nvSpPr>
        <p:spPr/>
        <p:txBody>
          <a:bodyPr/>
          <a:lstStyle/>
          <a:p>
            <a:pPr marL="0" marR="0">
              <a:lnSpc>
                <a:spcPct val="107000"/>
              </a:lnSpc>
              <a:spcBef>
                <a:spcPts val="0"/>
              </a:spcBef>
              <a:spcAft>
                <a:spcPts val="800"/>
              </a:spcAft>
            </a:pPr>
            <a:r>
              <a:rPr lang="en-US" sz="2400" b="1" u="sng" dirty="0">
                <a:effectLst/>
                <a:latin typeface="Calibri" panose="020F0502020204030204" pitchFamily="34" charset="0"/>
                <a:ea typeface="Calibri" panose="020F0502020204030204" pitchFamily="34" charset="0"/>
                <a:cs typeface="Times New Roman" panose="02020603050405020304" pitchFamily="18" charset="0"/>
              </a:rPr>
              <a:t>Purpose and Drivers</a:t>
            </a:r>
          </a:p>
          <a:p>
            <a:pPr marL="342900" marR="0" indent="-342900">
              <a:lnSpc>
                <a:spcPct val="107000"/>
              </a:lnSpc>
              <a:spcBef>
                <a:spcPts val="0"/>
              </a:spcBef>
              <a:spcAft>
                <a:spcPts val="800"/>
              </a:spcAft>
              <a:buFont typeface="Arial" panose="020B0604020202020204" pitchFamily="34" charset="0"/>
              <a:buChar char="•"/>
            </a:pPr>
            <a:r>
              <a:rPr lang="en-US" sz="2400" dirty="0">
                <a:ea typeface="Calibri" panose="020F0502020204030204" pitchFamily="34" charset="0"/>
                <a:cs typeface="Times New Roman" panose="02020603050405020304" pitchFamily="18" charset="0"/>
              </a:rPr>
              <a:t>Sets the major deal terms prior to due diligence and drafting of definitive agreements</a:t>
            </a:r>
          </a:p>
          <a:p>
            <a:pPr marL="342900" marR="0" indent="-342900">
              <a:lnSpc>
                <a:spcPct val="107000"/>
              </a:lnSpc>
              <a:spcBef>
                <a:spcPts val="0"/>
              </a:spcBef>
              <a:spcAft>
                <a:spcPts val="800"/>
              </a:spcAft>
              <a:buFont typeface="Arial" panose="020B0604020202020204" pitchFamily="34" charset="0"/>
              <a:buChar char="•"/>
            </a:pPr>
            <a:r>
              <a:rPr lang="en-US" sz="2400" dirty="0">
                <a:ea typeface="Calibri" panose="020F0502020204030204" pitchFamily="34" charset="0"/>
                <a:cs typeface="Times New Roman" panose="02020603050405020304" pitchFamily="18" charset="0"/>
              </a:rPr>
              <a:t>Non-binding except for no-shop and confidentiality (usually by reference to NDA)</a:t>
            </a:r>
          </a:p>
          <a:p>
            <a:pPr marL="342900" marR="0" indent="-342900">
              <a:lnSpc>
                <a:spcPct val="107000"/>
              </a:lnSpc>
              <a:spcBef>
                <a:spcPts val="0"/>
              </a:spcBef>
              <a:spcAft>
                <a:spcPts val="800"/>
              </a:spcAft>
              <a:buFont typeface="Arial" panose="020B0604020202020204" pitchFamily="34" charset="0"/>
              <a:buChar char="•"/>
            </a:pPr>
            <a:r>
              <a:rPr lang="en-US" sz="2400" dirty="0">
                <a:ea typeface="Calibri" panose="020F0502020204030204" pitchFamily="34" charset="0"/>
                <a:cs typeface="Times New Roman" panose="02020603050405020304" pitchFamily="18" charset="0"/>
              </a:rPr>
              <a:t>Largely n</a:t>
            </a:r>
            <a:r>
              <a:rPr lang="en-US" sz="2400" dirty="0">
                <a:effectLst/>
                <a:latin typeface="Calibri" panose="020F0502020204030204" pitchFamily="34" charset="0"/>
                <a:ea typeface="Calibri" panose="020F0502020204030204" pitchFamily="34" charset="0"/>
                <a:cs typeface="Times New Roman" panose="02020603050405020304" pitchFamily="18" charset="0"/>
              </a:rPr>
              <a:t>egotiated by ibankers and lawyers</a:t>
            </a:r>
          </a:p>
          <a:p>
            <a:pPr marL="0" marR="0">
              <a:lnSpc>
                <a:spcPct val="107000"/>
              </a:lnSpc>
              <a:spcBef>
                <a:spcPts val="0"/>
              </a:spcBef>
              <a:spcAft>
                <a:spcPts val="80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 </a:t>
            </a:r>
          </a:p>
          <a:p>
            <a:endParaRPr lang="en-US" dirty="0"/>
          </a:p>
        </p:txBody>
      </p:sp>
      <p:sp>
        <p:nvSpPr>
          <p:cNvPr id="4" name="Slide Number Placeholder 3">
            <a:extLst>
              <a:ext uri="{FF2B5EF4-FFF2-40B4-BE49-F238E27FC236}">
                <a16:creationId xmlns:a16="http://schemas.microsoft.com/office/drawing/2014/main" id="{71138472-21FB-4E86-B924-7BA8F82B64C5}"/>
              </a:ext>
            </a:extLst>
          </p:cNvPr>
          <p:cNvSpPr>
            <a:spLocks noGrp="1"/>
          </p:cNvSpPr>
          <p:nvPr>
            <p:ph type="sldNum" sz="quarter" idx="12"/>
          </p:nvPr>
        </p:nvSpPr>
        <p:spPr/>
        <p:txBody>
          <a:bodyPr/>
          <a:lstStyle/>
          <a:p>
            <a:fld id="{5B413348-AA02-F945-8DE5-31DDA3B37971}" type="slidenum">
              <a:rPr lang="en-US" smtClean="0"/>
              <a:pPr/>
              <a:t>12</a:t>
            </a:fld>
            <a:endParaRPr lang="en-US" dirty="0"/>
          </a:p>
        </p:txBody>
      </p:sp>
    </p:spTree>
    <p:extLst>
      <p:ext uri="{BB962C8B-B14F-4D97-AF65-F5344CB8AC3E}">
        <p14:creationId xmlns:p14="http://schemas.microsoft.com/office/powerpoint/2010/main" val="390266625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23EEE-782E-4F1C-B80C-EAE5F1928E5D}"/>
              </a:ext>
            </a:extLst>
          </p:cNvPr>
          <p:cNvSpPr>
            <a:spLocks noGrp="1"/>
          </p:cNvSpPr>
          <p:nvPr>
            <p:ph type="title"/>
          </p:nvPr>
        </p:nvSpPr>
        <p:spPr/>
        <p:txBody>
          <a:bodyPr/>
          <a:lstStyle/>
          <a:p>
            <a:r>
              <a:rPr lang="en-US" dirty="0"/>
              <a:t>Letters of Intent</a:t>
            </a:r>
          </a:p>
        </p:txBody>
      </p:sp>
      <p:sp>
        <p:nvSpPr>
          <p:cNvPr id="3" name="Content Placeholder 2">
            <a:extLst>
              <a:ext uri="{FF2B5EF4-FFF2-40B4-BE49-F238E27FC236}">
                <a16:creationId xmlns:a16="http://schemas.microsoft.com/office/drawing/2014/main" id="{6510DFDD-9494-44DC-AF7B-6C9F062DF626}"/>
              </a:ext>
            </a:extLst>
          </p:cNvPr>
          <p:cNvSpPr>
            <a:spLocks noGrp="1"/>
          </p:cNvSpPr>
          <p:nvPr>
            <p:ph idx="1"/>
          </p:nvPr>
        </p:nvSpPr>
        <p:spPr/>
        <p:txBody>
          <a:bodyPr/>
          <a:lstStyle/>
          <a:p>
            <a:r>
              <a:rPr lang="en-US" sz="1800" b="1" u="sng" dirty="0"/>
              <a:t>Nuances</a:t>
            </a:r>
          </a:p>
          <a:p>
            <a:endParaRPr lang="en-US" sz="1800" dirty="0"/>
          </a:p>
          <a:p>
            <a:pPr marL="285750" indent="-285750">
              <a:buFont typeface="Arial" panose="020B0604020202020204" pitchFamily="34" charset="0"/>
              <a:buChar char="•"/>
            </a:pPr>
            <a:r>
              <a:rPr lang="en-US" sz="1800" dirty="0"/>
              <a:t>Tension – level of detail relative to definitive agreement</a:t>
            </a:r>
          </a:p>
          <a:p>
            <a:pPr marL="285750" indent="-285750">
              <a:buFont typeface="Arial" panose="020B0604020202020204" pitchFamily="34" charset="0"/>
              <a:buChar char="•"/>
            </a:pPr>
            <a:endParaRPr lang="en-US" sz="1800" dirty="0"/>
          </a:p>
          <a:p>
            <a:pPr marL="285750" indent="-285750">
              <a:buFont typeface="Arial" panose="020B0604020202020204" pitchFamily="34" charset="0"/>
              <a:buChar char="•"/>
            </a:pPr>
            <a:r>
              <a:rPr lang="en-US" sz="1800" dirty="0"/>
              <a:t>Seller Perspective – more to be gained from higher level of detail - price, structure, working capital and earnout details, as well as indemnity-related issues.  Maximum leverage at LOI signing.   </a:t>
            </a:r>
          </a:p>
          <a:p>
            <a:pPr marL="285750" indent="-285750">
              <a:buFont typeface="Arial" panose="020B0604020202020204" pitchFamily="34" charset="0"/>
              <a:buChar char="•"/>
            </a:pPr>
            <a:endParaRPr lang="en-US" sz="1800" dirty="0"/>
          </a:p>
          <a:p>
            <a:pPr marL="285750" indent="-285750">
              <a:buFont typeface="Arial" panose="020B0604020202020204" pitchFamily="34" charset="0"/>
              <a:buChar char="•"/>
            </a:pPr>
            <a:r>
              <a:rPr lang="en-US" sz="1800" dirty="0"/>
              <a:t>Buyer Perspective – lock-up is key, deal dynamics and buyer drafts definitive agreement favor buyer</a:t>
            </a:r>
          </a:p>
        </p:txBody>
      </p:sp>
      <p:sp>
        <p:nvSpPr>
          <p:cNvPr id="4" name="Slide Number Placeholder 3">
            <a:extLst>
              <a:ext uri="{FF2B5EF4-FFF2-40B4-BE49-F238E27FC236}">
                <a16:creationId xmlns:a16="http://schemas.microsoft.com/office/drawing/2014/main" id="{1B9BC74B-EC75-4183-B257-50B2BA87C932}"/>
              </a:ext>
            </a:extLst>
          </p:cNvPr>
          <p:cNvSpPr>
            <a:spLocks noGrp="1"/>
          </p:cNvSpPr>
          <p:nvPr>
            <p:ph type="sldNum" sz="quarter" idx="12"/>
          </p:nvPr>
        </p:nvSpPr>
        <p:spPr/>
        <p:txBody>
          <a:bodyPr/>
          <a:lstStyle/>
          <a:p>
            <a:fld id="{5B413348-AA02-F945-8DE5-31DDA3B37971}" type="slidenum">
              <a:rPr lang="en-US" smtClean="0"/>
              <a:pPr/>
              <a:t>13</a:t>
            </a:fld>
            <a:endParaRPr lang="en-US" dirty="0"/>
          </a:p>
        </p:txBody>
      </p:sp>
    </p:spTree>
    <p:extLst>
      <p:ext uri="{BB962C8B-B14F-4D97-AF65-F5344CB8AC3E}">
        <p14:creationId xmlns:p14="http://schemas.microsoft.com/office/powerpoint/2010/main" val="2910370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6708A5-FC29-449A-834F-908D7A55ABFE}"/>
              </a:ext>
            </a:extLst>
          </p:cNvPr>
          <p:cNvSpPr>
            <a:spLocks noGrp="1"/>
          </p:cNvSpPr>
          <p:nvPr>
            <p:ph type="title"/>
          </p:nvPr>
        </p:nvSpPr>
        <p:spPr/>
        <p:txBody>
          <a:bodyPr/>
          <a:lstStyle/>
          <a:p>
            <a:r>
              <a:rPr lang="en-US" dirty="0"/>
              <a:t>Letters of Intent</a:t>
            </a:r>
          </a:p>
        </p:txBody>
      </p:sp>
      <p:sp>
        <p:nvSpPr>
          <p:cNvPr id="3" name="Content Placeholder 2">
            <a:extLst>
              <a:ext uri="{FF2B5EF4-FFF2-40B4-BE49-F238E27FC236}">
                <a16:creationId xmlns:a16="http://schemas.microsoft.com/office/drawing/2014/main" id="{EF7C8653-9494-4714-916C-47447EAA733D}"/>
              </a:ext>
            </a:extLst>
          </p:cNvPr>
          <p:cNvSpPr>
            <a:spLocks noGrp="1"/>
          </p:cNvSpPr>
          <p:nvPr>
            <p:ph idx="1"/>
          </p:nvPr>
        </p:nvSpPr>
        <p:spPr/>
        <p:txBody>
          <a:bodyPr/>
          <a:lstStyle/>
          <a:p>
            <a:r>
              <a:rPr lang="en-US" sz="1700" b="1" u="sng" dirty="0"/>
              <a:t>Sample Seller-Friendly LOI Clause  </a:t>
            </a:r>
          </a:p>
          <a:p>
            <a:br>
              <a:rPr lang="en-US" sz="17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br>
            <a:r>
              <a:rPr lang="en-US" sz="17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In addition to customary terms and conditions, the definitive acquisition agreement would feature the following: ____ month indemnification escrow equal to $_______, _________month sunset period for Seller breach of any representations and warranties, indemnification limited solely to breach of covenant and express representations and warranties, a non-tipping, deductible basket equal to _____% of the cash purchase price, a cap for seller breach of any representations and warranties equal to _________% of the cash purchase price, and a limitation only to actual damages (consequential, special, indirect damages and the like being excluded) with the indemnification provisions of the definitive acquisition agreement serving as the sole and exclusive remedy for monetary claims by Buyer against Seller.  </a:t>
            </a:r>
            <a:endParaRPr lang="en-US" sz="17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
        <p:nvSpPr>
          <p:cNvPr id="4" name="Slide Number Placeholder 3">
            <a:extLst>
              <a:ext uri="{FF2B5EF4-FFF2-40B4-BE49-F238E27FC236}">
                <a16:creationId xmlns:a16="http://schemas.microsoft.com/office/drawing/2014/main" id="{7DE5937E-98B4-4AB3-AFB2-648038341EAC}"/>
              </a:ext>
            </a:extLst>
          </p:cNvPr>
          <p:cNvSpPr>
            <a:spLocks noGrp="1"/>
          </p:cNvSpPr>
          <p:nvPr>
            <p:ph type="sldNum" sz="quarter" idx="12"/>
          </p:nvPr>
        </p:nvSpPr>
        <p:spPr/>
        <p:txBody>
          <a:bodyPr/>
          <a:lstStyle/>
          <a:p>
            <a:fld id="{5B413348-AA02-F945-8DE5-31DDA3B37971}" type="slidenum">
              <a:rPr lang="en-US" smtClean="0"/>
              <a:pPr/>
              <a:t>14</a:t>
            </a:fld>
            <a:endParaRPr lang="en-US" dirty="0"/>
          </a:p>
        </p:txBody>
      </p:sp>
    </p:spTree>
    <p:extLst>
      <p:ext uri="{BB962C8B-B14F-4D97-AF65-F5344CB8AC3E}">
        <p14:creationId xmlns:p14="http://schemas.microsoft.com/office/powerpoint/2010/main" val="140145854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0DE8DE-2675-46AA-AB33-A1C36DC8AA3E}"/>
              </a:ext>
            </a:extLst>
          </p:cNvPr>
          <p:cNvSpPr>
            <a:spLocks noGrp="1"/>
          </p:cNvSpPr>
          <p:nvPr>
            <p:ph type="title"/>
          </p:nvPr>
        </p:nvSpPr>
        <p:spPr/>
        <p:txBody>
          <a:bodyPr/>
          <a:lstStyle/>
          <a:p>
            <a:r>
              <a:rPr lang="en-US" dirty="0"/>
              <a:t>V. Earn-outs</a:t>
            </a:r>
          </a:p>
        </p:txBody>
      </p:sp>
      <p:sp>
        <p:nvSpPr>
          <p:cNvPr id="3" name="Content Placeholder 2">
            <a:extLst>
              <a:ext uri="{FF2B5EF4-FFF2-40B4-BE49-F238E27FC236}">
                <a16:creationId xmlns:a16="http://schemas.microsoft.com/office/drawing/2014/main" id="{AD22EAA0-8827-4C8B-A70A-C37A92A9AC4B}"/>
              </a:ext>
            </a:extLst>
          </p:cNvPr>
          <p:cNvSpPr>
            <a:spLocks noGrp="1"/>
          </p:cNvSpPr>
          <p:nvPr>
            <p:ph idx="1"/>
          </p:nvPr>
        </p:nvSpPr>
        <p:spPr>
          <a:xfrm>
            <a:off x="1600200" y="2071991"/>
            <a:ext cx="7315200" cy="3886200"/>
          </a:xfrm>
        </p:spPr>
        <p:txBody>
          <a:bodyPr/>
          <a:lstStyle/>
          <a:p>
            <a:r>
              <a:rPr lang="en-US" sz="2000" b="1" u="sng" dirty="0"/>
              <a:t>General</a:t>
            </a:r>
          </a:p>
          <a:p>
            <a:endParaRPr lang="en-US" sz="2000" dirty="0"/>
          </a:p>
          <a:p>
            <a:pPr marL="342900" indent="-342900">
              <a:buFont typeface="Arial" panose="020B0604020202020204" pitchFamily="34" charset="0"/>
              <a:buChar char="•"/>
            </a:pPr>
            <a:r>
              <a:rPr lang="en-US" sz="2000" dirty="0"/>
              <a:t>Basics - additional post-closing consideration contingent on the performance of the business or happening of certain events</a:t>
            </a:r>
          </a:p>
          <a:p>
            <a:pPr marL="342900" indent="-342900">
              <a:buFont typeface="Arial" panose="020B0604020202020204" pitchFamily="34" charset="0"/>
              <a:buChar char="•"/>
            </a:pPr>
            <a:endParaRPr lang="en-US" sz="2000" dirty="0"/>
          </a:p>
          <a:p>
            <a:pPr marL="342900" indent="-342900">
              <a:buFont typeface="Arial" panose="020B0604020202020204" pitchFamily="34" charset="0"/>
              <a:buChar char="•"/>
            </a:pPr>
            <a:r>
              <a:rPr lang="en-US" sz="2000" dirty="0"/>
              <a:t>Typical Metrics – financial or other milestones (life sciences). Financial metrics often revenue (pro-seller) or EBITDA (pro-buyer)</a:t>
            </a:r>
          </a:p>
          <a:p>
            <a:pPr marL="342900" indent="-342900">
              <a:buFont typeface="Arial" panose="020B0604020202020204" pitchFamily="34" charset="0"/>
              <a:buChar char="•"/>
            </a:pPr>
            <a:endParaRPr lang="en-US" sz="2000" dirty="0"/>
          </a:p>
          <a:p>
            <a:pPr marL="342900" indent="-342900">
              <a:buFont typeface="Arial" panose="020B0604020202020204" pitchFamily="34" charset="0"/>
              <a:buChar char="•"/>
            </a:pPr>
            <a:r>
              <a:rPr lang="en-US" sz="2000" dirty="0"/>
              <a:t>Use – bridges value gap between buyer and seller </a:t>
            </a:r>
          </a:p>
          <a:p>
            <a:pPr marL="342900" indent="-342900">
              <a:buFont typeface="Arial" panose="020B0604020202020204" pitchFamily="34" charset="0"/>
              <a:buChar char="•"/>
            </a:pPr>
            <a:endParaRPr lang="en-US" sz="2000" dirty="0"/>
          </a:p>
          <a:p>
            <a:pPr marL="342900" indent="-342900">
              <a:buFont typeface="Arial" panose="020B0604020202020204" pitchFamily="34" charset="0"/>
              <a:buChar char="•"/>
            </a:pPr>
            <a:r>
              <a:rPr lang="en-US" sz="2000" dirty="0"/>
              <a:t>Period – 1-3 years</a:t>
            </a:r>
            <a:br>
              <a:rPr lang="en-US" dirty="0"/>
            </a:br>
            <a:br>
              <a:rPr lang="en-US" dirty="0"/>
            </a:br>
            <a:br>
              <a:rPr lang="en-US" dirty="0"/>
            </a:br>
            <a:endParaRPr lang="en-US" dirty="0"/>
          </a:p>
        </p:txBody>
      </p:sp>
      <p:sp>
        <p:nvSpPr>
          <p:cNvPr id="4" name="Slide Number Placeholder 3">
            <a:extLst>
              <a:ext uri="{FF2B5EF4-FFF2-40B4-BE49-F238E27FC236}">
                <a16:creationId xmlns:a16="http://schemas.microsoft.com/office/drawing/2014/main" id="{EDD5C580-4488-4104-88C5-8D63517555FD}"/>
              </a:ext>
            </a:extLst>
          </p:cNvPr>
          <p:cNvSpPr>
            <a:spLocks noGrp="1"/>
          </p:cNvSpPr>
          <p:nvPr>
            <p:ph type="sldNum" sz="quarter" idx="12"/>
          </p:nvPr>
        </p:nvSpPr>
        <p:spPr/>
        <p:txBody>
          <a:bodyPr/>
          <a:lstStyle/>
          <a:p>
            <a:fld id="{5B413348-AA02-F945-8DE5-31DDA3B37971}" type="slidenum">
              <a:rPr lang="en-US" smtClean="0"/>
              <a:pPr/>
              <a:t>15</a:t>
            </a:fld>
            <a:endParaRPr lang="en-US" dirty="0"/>
          </a:p>
        </p:txBody>
      </p:sp>
    </p:spTree>
    <p:extLst>
      <p:ext uri="{BB962C8B-B14F-4D97-AF65-F5344CB8AC3E}">
        <p14:creationId xmlns:p14="http://schemas.microsoft.com/office/powerpoint/2010/main" val="390781996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E1FCF2-6916-4512-8D35-75CC4FD90A8E}"/>
              </a:ext>
            </a:extLst>
          </p:cNvPr>
          <p:cNvSpPr>
            <a:spLocks noGrp="1"/>
          </p:cNvSpPr>
          <p:nvPr>
            <p:ph type="title"/>
          </p:nvPr>
        </p:nvSpPr>
        <p:spPr/>
        <p:txBody>
          <a:bodyPr/>
          <a:lstStyle/>
          <a:p>
            <a:r>
              <a:rPr lang="en-US" dirty="0"/>
              <a:t>Earn-outs</a:t>
            </a:r>
          </a:p>
        </p:txBody>
      </p:sp>
      <p:sp>
        <p:nvSpPr>
          <p:cNvPr id="3" name="Content Placeholder 2">
            <a:extLst>
              <a:ext uri="{FF2B5EF4-FFF2-40B4-BE49-F238E27FC236}">
                <a16:creationId xmlns:a16="http://schemas.microsoft.com/office/drawing/2014/main" id="{2FD5F164-BE8B-426C-975B-9FB4E72CD0E5}"/>
              </a:ext>
            </a:extLst>
          </p:cNvPr>
          <p:cNvSpPr>
            <a:spLocks noGrp="1"/>
          </p:cNvSpPr>
          <p:nvPr>
            <p:ph idx="1"/>
          </p:nvPr>
        </p:nvSpPr>
        <p:spPr/>
        <p:txBody>
          <a:bodyPr/>
          <a:lstStyle/>
          <a:p>
            <a:r>
              <a:rPr lang="en-US" sz="2000" b="1" u="sng" dirty="0"/>
              <a:t>Features/Tips</a:t>
            </a:r>
          </a:p>
          <a:p>
            <a:endParaRPr lang="en-US" sz="2000" dirty="0"/>
          </a:p>
          <a:p>
            <a:pPr marL="342900" indent="-342900">
              <a:buFont typeface="Arial" panose="020B0604020202020204" pitchFamily="34" charset="0"/>
              <a:buChar char="•"/>
            </a:pPr>
            <a:r>
              <a:rPr lang="en-US" sz="2000" dirty="0"/>
              <a:t>Separate books for the business sold</a:t>
            </a:r>
          </a:p>
          <a:p>
            <a:pPr marL="342900" indent="-342900">
              <a:buFont typeface="Arial" panose="020B0604020202020204" pitchFamily="34" charset="0"/>
              <a:buChar char="•"/>
            </a:pPr>
            <a:r>
              <a:rPr lang="en-US" sz="2000" dirty="0"/>
              <a:t>Exclude or cap items in definition of EBITDA such as deal costs and inter-company charges</a:t>
            </a:r>
          </a:p>
          <a:p>
            <a:pPr marL="342900" indent="-342900">
              <a:buFont typeface="Arial" panose="020B0604020202020204" pitchFamily="34" charset="0"/>
              <a:buChar char="•"/>
            </a:pPr>
            <a:r>
              <a:rPr lang="en-US" sz="2000" dirty="0"/>
              <a:t>Get reports and inspection rights</a:t>
            </a:r>
          </a:p>
          <a:p>
            <a:pPr marL="342900" indent="-342900">
              <a:buFont typeface="Arial" panose="020B0604020202020204" pitchFamily="34" charset="0"/>
              <a:buChar char="•"/>
            </a:pPr>
            <a:r>
              <a:rPr lang="en-US" sz="2000" dirty="0"/>
              <a:t>Have neutral CPA resolve disputes</a:t>
            </a:r>
          </a:p>
          <a:p>
            <a:pPr marL="342900" indent="-342900">
              <a:buFont typeface="Arial" panose="020B0604020202020204" pitchFamily="34" charset="0"/>
              <a:buChar char="•"/>
            </a:pPr>
            <a:r>
              <a:rPr lang="en-US" sz="2000" dirty="0"/>
              <a:t>Seller principal participation in the business, post-closing</a:t>
            </a:r>
          </a:p>
          <a:p>
            <a:pPr marL="342900" indent="-342900">
              <a:buFont typeface="Arial" panose="020B0604020202020204" pitchFamily="34" charset="0"/>
              <a:buChar char="•"/>
            </a:pPr>
            <a:r>
              <a:rPr lang="en-US" sz="2000" dirty="0"/>
              <a:t>If seller, try and address sale of business or buyer, support for the business and termination of seller principal without cause by buyer</a:t>
            </a:r>
          </a:p>
          <a:p>
            <a:endParaRPr lang="en-US" dirty="0"/>
          </a:p>
          <a:p>
            <a:br>
              <a:rPr lang="en-US" dirty="0"/>
            </a:br>
            <a:br>
              <a:rPr lang="en-US" dirty="0"/>
            </a:br>
            <a:endParaRPr lang="en-US" dirty="0"/>
          </a:p>
        </p:txBody>
      </p:sp>
      <p:sp>
        <p:nvSpPr>
          <p:cNvPr id="4" name="Slide Number Placeholder 3">
            <a:extLst>
              <a:ext uri="{FF2B5EF4-FFF2-40B4-BE49-F238E27FC236}">
                <a16:creationId xmlns:a16="http://schemas.microsoft.com/office/drawing/2014/main" id="{5725F0E0-A399-40AC-8904-3D69AA82D0A0}"/>
              </a:ext>
            </a:extLst>
          </p:cNvPr>
          <p:cNvSpPr>
            <a:spLocks noGrp="1"/>
          </p:cNvSpPr>
          <p:nvPr>
            <p:ph type="sldNum" sz="quarter" idx="12"/>
          </p:nvPr>
        </p:nvSpPr>
        <p:spPr/>
        <p:txBody>
          <a:bodyPr/>
          <a:lstStyle/>
          <a:p>
            <a:fld id="{5B413348-AA02-F945-8DE5-31DDA3B37971}" type="slidenum">
              <a:rPr lang="en-US" smtClean="0"/>
              <a:pPr/>
              <a:t>16</a:t>
            </a:fld>
            <a:endParaRPr lang="en-US" dirty="0"/>
          </a:p>
        </p:txBody>
      </p:sp>
    </p:spTree>
    <p:extLst>
      <p:ext uri="{BB962C8B-B14F-4D97-AF65-F5344CB8AC3E}">
        <p14:creationId xmlns:p14="http://schemas.microsoft.com/office/powerpoint/2010/main" val="72585055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endParaRPr lang="en-US" dirty="0"/>
          </a:p>
        </p:txBody>
      </p:sp>
      <p:sp>
        <p:nvSpPr>
          <p:cNvPr id="4" name="Content Placeholder 3"/>
          <p:cNvSpPr>
            <a:spLocks noGrp="1"/>
          </p:cNvSpPr>
          <p:nvPr>
            <p:ph idx="1"/>
          </p:nvPr>
        </p:nvSpPr>
        <p:spPr>
          <a:xfrm>
            <a:off x="276225" y="1890944"/>
            <a:ext cx="8639175" cy="4052656"/>
          </a:xfrm>
        </p:spPr>
        <p:txBody>
          <a:bodyPr/>
          <a:lstStyle/>
          <a:p>
            <a:pPr marL="342900" indent="-342900">
              <a:spcBef>
                <a:spcPts val="600"/>
              </a:spcBef>
              <a:spcAft>
                <a:spcPts val="600"/>
              </a:spcAft>
              <a:buFont typeface="Arial" pitchFamily="34" charset="0"/>
              <a:buChar char="•"/>
            </a:pPr>
            <a:endParaRPr lang="en-US" dirty="0">
              <a:latin typeface="Calibri" pitchFamily="34" charset="0"/>
            </a:endParaRPr>
          </a:p>
          <a:p>
            <a:pPr algn="ctr">
              <a:spcAft>
                <a:spcPts val="900"/>
              </a:spcAft>
            </a:pPr>
            <a:r>
              <a:rPr lang="en-US" sz="2400" b="1" dirty="0">
                <a:latin typeface="Times New Roman" panose="02020603050405020304" pitchFamily="18" charset="0"/>
                <a:cs typeface="Times New Roman" panose="02020603050405020304" pitchFamily="18" charset="0"/>
              </a:rPr>
              <a:t>Peter I. Dunn, Esq.</a:t>
            </a:r>
          </a:p>
          <a:p>
            <a:pPr algn="ctr">
              <a:spcBef>
                <a:spcPts val="0"/>
              </a:spcBef>
              <a:spcAft>
                <a:spcPts val="600"/>
              </a:spcAft>
            </a:pPr>
            <a:r>
              <a:rPr lang="en-US" sz="2500" b="1" dirty="0">
                <a:latin typeface="Times New Roman" panose="02020603050405020304" pitchFamily="18" charset="0"/>
                <a:cs typeface="Times New Roman" panose="02020603050405020304" pitchFamily="18" charset="0"/>
              </a:rPr>
              <a:t>Casner &amp; Edwards</a:t>
            </a:r>
          </a:p>
          <a:p>
            <a:pPr algn="ctr">
              <a:spcBef>
                <a:spcPts val="0"/>
              </a:spcBef>
              <a:spcAft>
                <a:spcPts val="600"/>
              </a:spcAft>
            </a:pPr>
            <a:r>
              <a:rPr lang="en-US" sz="2500" b="1" dirty="0">
                <a:latin typeface="Times New Roman" panose="02020603050405020304" pitchFamily="18" charset="0"/>
                <a:cs typeface="Times New Roman" panose="02020603050405020304" pitchFamily="18" charset="0"/>
              </a:rPr>
              <a:t>303 Congress Street</a:t>
            </a:r>
          </a:p>
          <a:p>
            <a:pPr algn="ctr">
              <a:spcBef>
                <a:spcPts val="0"/>
              </a:spcBef>
              <a:spcAft>
                <a:spcPts val="600"/>
              </a:spcAft>
            </a:pPr>
            <a:r>
              <a:rPr lang="en-US" sz="2500" b="1" dirty="0">
                <a:latin typeface="Times New Roman" panose="02020603050405020304" pitchFamily="18" charset="0"/>
                <a:cs typeface="Times New Roman" panose="02020603050405020304" pitchFamily="18" charset="0"/>
              </a:rPr>
              <a:t>Boston, MA 02210</a:t>
            </a:r>
          </a:p>
          <a:p>
            <a:pPr algn="ctr">
              <a:spcAft>
                <a:spcPts val="900"/>
              </a:spcAft>
            </a:pPr>
            <a:r>
              <a:rPr lang="en-US" sz="2400" b="1" dirty="0">
                <a:latin typeface="Times New Roman" panose="02020603050405020304" pitchFamily="18" charset="0"/>
                <a:cs typeface="Times New Roman" panose="02020603050405020304" pitchFamily="18" charset="0"/>
              </a:rPr>
              <a:t>dunn@casneredwards.com </a:t>
            </a:r>
          </a:p>
          <a:p>
            <a:pPr algn="ctr">
              <a:spcAft>
                <a:spcPts val="900"/>
              </a:spcAft>
            </a:pPr>
            <a:r>
              <a:rPr lang="en-US" sz="2400" b="1" dirty="0">
                <a:latin typeface="Times New Roman" panose="02020603050405020304" pitchFamily="18" charset="0"/>
                <a:cs typeface="Times New Roman" panose="02020603050405020304" pitchFamily="18" charset="0"/>
              </a:rPr>
              <a:t>617.426.5900 </a:t>
            </a:r>
          </a:p>
          <a:p>
            <a:pPr marL="342900" indent="-342900">
              <a:spcBef>
                <a:spcPts val="600"/>
              </a:spcBef>
              <a:spcAft>
                <a:spcPts val="600"/>
              </a:spcAft>
              <a:buFont typeface="Arial" pitchFamily="34" charset="0"/>
              <a:buChar char="•"/>
            </a:pPr>
            <a:endParaRPr lang="en-US" dirty="0">
              <a:latin typeface="Calibri" pitchFamily="34" charset="0"/>
            </a:endParaRPr>
          </a:p>
          <a:p>
            <a:pPr marL="342900" indent="-342900">
              <a:spcBef>
                <a:spcPts val="600"/>
              </a:spcBef>
              <a:spcAft>
                <a:spcPts val="600"/>
              </a:spcAft>
              <a:buFont typeface="Arial" pitchFamily="34" charset="0"/>
              <a:buChar char="•"/>
            </a:pPr>
            <a:endParaRPr lang="en-US" dirty="0">
              <a:latin typeface="Calibri" pitchFamily="34" charset="0"/>
            </a:endParaRPr>
          </a:p>
        </p:txBody>
      </p:sp>
      <p:sp>
        <p:nvSpPr>
          <p:cNvPr id="5" name="Slide Number Placeholder 4"/>
          <p:cNvSpPr>
            <a:spLocks noGrp="1"/>
          </p:cNvSpPr>
          <p:nvPr>
            <p:ph type="sldNum" sz="quarter" idx="12"/>
          </p:nvPr>
        </p:nvSpPr>
        <p:spPr/>
        <p:txBody>
          <a:bodyPr/>
          <a:lstStyle/>
          <a:p>
            <a:fld id="{5B413348-AA02-F945-8DE5-31DDA3B37971}" type="slidenum">
              <a:rPr lang="en-US" smtClean="0"/>
              <a:pPr/>
              <a:t>17</a:t>
            </a:fld>
            <a:endParaRPr lang="en-US" dirty="0"/>
          </a:p>
        </p:txBody>
      </p:sp>
    </p:spTree>
    <p:extLst>
      <p:ext uri="{BB962C8B-B14F-4D97-AF65-F5344CB8AC3E}">
        <p14:creationId xmlns:p14="http://schemas.microsoft.com/office/powerpoint/2010/main" val="32993828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  Overview M&amp;A Process</a:t>
            </a:r>
          </a:p>
        </p:txBody>
      </p:sp>
      <p:sp>
        <p:nvSpPr>
          <p:cNvPr id="3" name="Content Placeholder 2"/>
          <p:cNvSpPr>
            <a:spLocks noGrp="1"/>
          </p:cNvSpPr>
          <p:nvPr>
            <p:ph idx="1"/>
          </p:nvPr>
        </p:nvSpPr>
        <p:spPr>
          <a:xfrm>
            <a:off x="647700" y="2057400"/>
            <a:ext cx="8267700" cy="3886200"/>
          </a:xfrm>
        </p:spPr>
        <p:txBody>
          <a:bodyPr/>
          <a:lstStyle/>
          <a:p>
            <a:pPr marL="285750" indent="-285750">
              <a:spcBef>
                <a:spcPts val="0"/>
              </a:spcBef>
              <a:spcAft>
                <a:spcPts val="1200"/>
              </a:spcAft>
              <a:buFont typeface="Wingdings" panose="05000000000000000000" pitchFamily="2" charset="2"/>
              <a:buChar char="§"/>
            </a:pPr>
            <a:r>
              <a:rPr lang="en-US" sz="2400" dirty="0">
                <a:latin typeface="+mn-lt"/>
                <a:cs typeface="Times New Roman" panose="02020603050405020304" pitchFamily="18" charset="0"/>
              </a:rPr>
              <a:t>Preparing for Sale </a:t>
            </a:r>
          </a:p>
          <a:p>
            <a:pPr marL="285750" indent="-285750">
              <a:spcBef>
                <a:spcPts val="0"/>
              </a:spcBef>
              <a:spcAft>
                <a:spcPts val="1200"/>
              </a:spcAft>
              <a:buFont typeface="Wingdings" panose="05000000000000000000" pitchFamily="2" charset="2"/>
              <a:buChar char="§"/>
            </a:pPr>
            <a:r>
              <a:rPr lang="en-US" sz="2400" dirty="0">
                <a:latin typeface="+mn-lt"/>
                <a:cs typeface="Times New Roman" panose="02020603050405020304" pitchFamily="18" charset="0"/>
              </a:rPr>
              <a:t>Due Diligence</a:t>
            </a:r>
          </a:p>
          <a:p>
            <a:pPr marL="285750" indent="-285750">
              <a:spcBef>
                <a:spcPts val="0"/>
              </a:spcBef>
              <a:spcAft>
                <a:spcPts val="1200"/>
              </a:spcAft>
              <a:buFont typeface="Wingdings" panose="05000000000000000000" pitchFamily="2" charset="2"/>
              <a:buChar char="§"/>
            </a:pPr>
            <a:r>
              <a:rPr lang="en-US" sz="2400" dirty="0">
                <a:latin typeface="+mn-lt"/>
                <a:cs typeface="Times New Roman" panose="02020603050405020304" pitchFamily="18" charset="0"/>
              </a:rPr>
              <a:t>Negotiating and Papering the Deal</a:t>
            </a:r>
          </a:p>
          <a:p>
            <a:pPr marL="285750" indent="-285750">
              <a:spcBef>
                <a:spcPts val="0"/>
              </a:spcBef>
              <a:spcAft>
                <a:spcPts val="1200"/>
              </a:spcAft>
              <a:buFont typeface="Wingdings" panose="05000000000000000000" pitchFamily="2" charset="2"/>
              <a:buChar char="§"/>
            </a:pPr>
            <a:r>
              <a:rPr lang="en-US" sz="2400" dirty="0">
                <a:latin typeface="+mn-lt"/>
                <a:cs typeface="Times New Roman" panose="02020603050405020304" pitchFamily="18" charset="0"/>
              </a:rPr>
              <a:t>Closing</a:t>
            </a:r>
          </a:p>
          <a:p>
            <a:pPr marL="285750" indent="-285750">
              <a:spcBef>
                <a:spcPts val="0"/>
              </a:spcBef>
              <a:spcAft>
                <a:spcPts val="1200"/>
              </a:spcAft>
              <a:buFont typeface="Wingdings" panose="05000000000000000000" pitchFamily="2" charset="2"/>
              <a:buChar char="§"/>
            </a:pPr>
            <a:r>
              <a:rPr lang="en-US" sz="2400" dirty="0">
                <a:latin typeface="+mn-lt"/>
                <a:cs typeface="Times New Roman" panose="02020603050405020304" pitchFamily="18" charset="0"/>
              </a:rPr>
              <a:t>Post-Closing</a:t>
            </a:r>
          </a:p>
        </p:txBody>
      </p:sp>
      <p:sp>
        <p:nvSpPr>
          <p:cNvPr id="4" name="Slide Number Placeholder 3"/>
          <p:cNvSpPr>
            <a:spLocks noGrp="1"/>
          </p:cNvSpPr>
          <p:nvPr>
            <p:ph type="sldNum" sz="quarter" idx="12"/>
          </p:nvPr>
        </p:nvSpPr>
        <p:spPr/>
        <p:txBody>
          <a:bodyPr/>
          <a:lstStyle/>
          <a:p>
            <a:fld id="{5B413348-AA02-F945-8DE5-31DDA3B37971}" type="slidenum">
              <a:rPr lang="en-US" smtClean="0"/>
              <a:pPr/>
              <a:t>2</a:t>
            </a:fld>
            <a:endParaRPr lang="en-US" dirty="0"/>
          </a:p>
        </p:txBody>
      </p:sp>
    </p:spTree>
    <p:extLst>
      <p:ext uri="{BB962C8B-B14F-4D97-AF65-F5344CB8AC3E}">
        <p14:creationId xmlns:p14="http://schemas.microsoft.com/office/powerpoint/2010/main" val="115205588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Preparing for Sale</a:t>
            </a:r>
          </a:p>
        </p:txBody>
      </p:sp>
      <p:sp>
        <p:nvSpPr>
          <p:cNvPr id="3" name="Content Placeholder 2"/>
          <p:cNvSpPr>
            <a:spLocks noGrp="1"/>
          </p:cNvSpPr>
          <p:nvPr>
            <p:ph idx="1"/>
          </p:nvPr>
        </p:nvSpPr>
        <p:spPr>
          <a:xfrm>
            <a:off x="409574" y="1800225"/>
            <a:ext cx="8505825" cy="4143375"/>
          </a:xfrm>
        </p:spPr>
        <p:txBody>
          <a:bodyPr/>
          <a:lstStyle/>
          <a:p>
            <a:pPr lvl="1">
              <a:buClr>
                <a:srgbClr val="640000"/>
              </a:buClr>
              <a:buFont typeface="Arial" pitchFamily="34" charset="0"/>
              <a:buChar char="•"/>
            </a:pPr>
            <a:r>
              <a:rPr lang="en-US" sz="1600" b="1" dirty="0">
                <a:solidFill>
                  <a:srgbClr val="000000"/>
                </a:solidFill>
                <a:latin typeface="+mn-lt"/>
                <a:cs typeface="Times New Roman" panose="02020603050405020304" pitchFamily="18" charset="0"/>
              </a:rPr>
              <a:t>Business Considerations</a:t>
            </a:r>
          </a:p>
          <a:p>
            <a:pPr marL="1200150" lvl="2" indent="-285750" eaLnBrk="0" fontAlgn="base" hangingPunct="0">
              <a:spcAft>
                <a:spcPct val="0"/>
              </a:spcAft>
              <a:buClr>
                <a:srgbClr val="640000"/>
              </a:buClr>
              <a:buFont typeface="Wingdings" panose="05000000000000000000" pitchFamily="2" charset="2"/>
              <a:buChar char="Ø"/>
            </a:pPr>
            <a:r>
              <a:rPr lang="en-US" kern="0" dirty="0">
                <a:solidFill>
                  <a:srgbClr val="000000"/>
                </a:solidFill>
                <a:latin typeface="+mn-lt"/>
                <a:cs typeface="Times New Roman" panose="02020603050405020304" pitchFamily="18" charset="0"/>
              </a:rPr>
              <a:t>Tie up loose ends – shareholder agreements, compensation plans</a:t>
            </a:r>
          </a:p>
          <a:p>
            <a:pPr marL="1200150" lvl="2" indent="-285750" eaLnBrk="0" fontAlgn="base" hangingPunct="0">
              <a:spcAft>
                <a:spcPct val="0"/>
              </a:spcAft>
              <a:buClr>
                <a:srgbClr val="640000"/>
              </a:buClr>
              <a:buFont typeface="Wingdings" panose="05000000000000000000" pitchFamily="2" charset="2"/>
              <a:buChar char="Ø"/>
            </a:pPr>
            <a:r>
              <a:rPr lang="en-US" kern="0" dirty="0">
                <a:solidFill>
                  <a:srgbClr val="000000"/>
                </a:solidFill>
                <a:latin typeface="+mn-lt"/>
                <a:cs typeface="Times New Roman" panose="02020603050405020304" pitchFamily="18" charset="0"/>
              </a:rPr>
              <a:t>Tax planning – what is the most likely/ideal form of exit?  Stock deal/asset deal?  </a:t>
            </a:r>
          </a:p>
          <a:p>
            <a:pPr marL="1200150" lvl="2" indent="-285750" eaLnBrk="0" fontAlgn="base" hangingPunct="0">
              <a:spcAft>
                <a:spcPct val="0"/>
              </a:spcAft>
              <a:buClr>
                <a:srgbClr val="640000"/>
              </a:buClr>
              <a:buFont typeface="Wingdings" panose="05000000000000000000" pitchFamily="2" charset="2"/>
              <a:buChar char="Ø"/>
            </a:pPr>
            <a:r>
              <a:rPr lang="en-US" kern="0" dirty="0">
                <a:solidFill>
                  <a:srgbClr val="000000"/>
                </a:solidFill>
                <a:latin typeface="+mn-lt"/>
                <a:cs typeface="Times New Roman" panose="02020603050405020304" pitchFamily="18" charset="0"/>
              </a:rPr>
              <a:t>Get Consensus – Get co-owners and key constituents on board with transition or exit</a:t>
            </a:r>
            <a:endParaRPr lang="en-US" dirty="0">
              <a:solidFill>
                <a:srgbClr val="000000"/>
              </a:solidFill>
              <a:latin typeface="+mn-lt"/>
              <a:cs typeface="Times New Roman" panose="02020603050405020304" pitchFamily="18" charset="0"/>
            </a:endParaRPr>
          </a:p>
          <a:p>
            <a:pPr marL="1200150" lvl="2" indent="-285750">
              <a:buClr>
                <a:srgbClr val="640000"/>
              </a:buClr>
              <a:buFont typeface="Wingdings" panose="05000000000000000000" pitchFamily="2" charset="2"/>
              <a:buChar char="Ø"/>
            </a:pPr>
            <a:r>
              <a:rPr lang="en-US" dirty="0">
                <a:solidFill>
                  <a:srgbClr val="000000"/>
                </a:solidFill>
                <a:latin typeface="+mn-lt"/>
                <a:cs typeface="Times New Roman" panose="02020603050405020304" pitchFamily="18" charset="0"/>
              </a:rPr>
              <a:t>Team Building</a:t>
            </a:r>
          </a:p>
          <a:p>
            <a:pPr lvl="3">
              <a:buClr>
                <a:srgbClr val="640000"/>
              </a:buClr>
              <a:buFont typeface="Wingdings" panose="05000000000000000000" pitchFamily="2" charset="2"/>
              <a:buChar char="ü"/>
            </a:pPr>
            <a:r>
              <a:rPr lang="en-US" sz="1600" dirty="0">
                <a:solidFill>
                  <a:srgbClr val="000000"/>
                </a:solidFill>
                <a:latin typeface="+mn-lt"/>
                <a:cs typeface="Times New Roman" panose="02020603050405020304" pitchFamily="18" charset="0"/>
              </a:rPr>
              <a:t>Internal Team – CEO, CFO and trusted administrative professional at a minimum</a:t>
            </a:r>
          </a:p>
          <a:p>
            <a:pPr lvl="3">
              <a:buClr>
                <a:srgbClr val="640000"/>
              </a:buClr>
              <a:buFont typeface="Wingdings" panose="05000000000000000000" pitchFamily="2" charset="2"/>
              <a:buChar char="ü"/>
            </a:pPr>
            <a:r>
              <a:rPr lang="en-US" sz="1600" dirty="0">
                <a:solidFill>
                  <a:srgbClr val="000000"/>
                </a:solidFill>
                <a:latin typeface="+mn-lt"/>
                <a:cs typeface="Times New Roman" panose="02020603050405020304" pitchFamily="18" charset="0"/>
              </a:rPr>
              <a:t>External Team – accountants, attorneys, investment bankers, financial and other trusted advisors</a:t>
            </a:r>
          </a:p>
          <a:p>
            <a:pPr lvl="1">
              <a:buClr>
                <a:srgbClr val="640000"/>
              </a:buClr>
              <a:buFont typeface="Arial" panose="020B0604020202020204" pitchFamily="34" charset="0"/>
              <a:buChar char="•"/>
            </a:pPr>
            <a:r>
              <a:rPr lang="en-US" sz="1600" b="1" dirty="0">
                <a:solidFill>
                  <a:srgbClr val="000000"/>
                </a:solidFill>
                <a:latin typeface="+mn-lt"/>
                <a:cs typeface="Times New Roman" panose="02020603050405020304" pitchFamily="18" charset="0"/>
              </a:rPr>
              <a:t>Personal Considerations</a:t>
            </a:r>
          </a:p>
          <a:p>
            <a:pPr lvl="2">
              <a:buClr>
                <a:srgbClr val="640000"/>
              </a:buClr>
              <a:buFont typeface="Wingdings" panose="05000000000000000000" pitchFamily="2" charset="2"/>
              <a:buChar char="Ø"/>
            </a:pPr>
            <a:r>
              <a:rPr lang="en-US" dirty="0">
                <a:solidFill>
                  <a:srgbClr val="000000"/>
                </a:solidFill>
                <a:latin typeface="+mn-lt"/>
                <a:cs typeface="Times New Roman" panose="02020603050405020304" pitchFamily="18" charset="0"/>
              </a:rPr>
              <a:t>Psychological Readiness – owner prepared for exit/transition</a:t>
            </a:r>
          </a:p>
          <a:p>
            <a:pPr lvl="2">
              <a:buClr>
                <a:srgbClr val="640000"/>
              </a:buClr>
              <a:buFont typeface="Wingdings" panose="05000000000000000000" pitchFamily="2" charset="2"/>
              <a:buChar char="Ø"/>
            </a:pPr>
            <a:r>
              <a:rPr lang="en-US" dirty="0">
                <a:solidFill>
                  <a:srgbClr val="000000"/>
                </a:solidFill>
                <a:latin typeface="+mn-lt"/>
                <a:cs typeface="Times New Roman" panose="02020603050405020304" pitchFamily="18" charset="0"/>
              </a:rPr>
              <a:t>Gifting and other estate planning transfers when valuations are low – can provide for maximum tax efficiencies</a:t>
            </a:r>
          </a:p>
          <a:p>
            <a:pPr lvl="2">
              <a:buClr>
                <a:srgbClr val="640000"/>
              </a:buClr>
              <a:buFont typeface="Wingdings" panose="05000000000000000000" pitchFamily="2" charset="2"/>
              <a:buChar char="Ø"/>
            </a:pPr>
            <a:r>
              <a:rPr lang="en-US" dirty="0">
                <a:solidFill>
                  <a:srgbClr val="000000"/>
                </a:solidFill>
                <a:latin typeface="+mn-lt"/>
                <a:cs typeface="Times New Roman" panose="02020603050405020304" pitchFamily="18" charset="0"/>
              </a:rPr>
              <a:t>Plan “What’s Next” – lifestyle choices, etc. - “I need $X to live my desired lifestyle and do the things I want to do.”</a:t>
            </a:r>
          </a:p>
          <a:p>
            <a:endParaRPr lang="en-US" sz="1400" dirty="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12"/>
          </p:nvPr>
        </p:nvSpPr>
        <p:spPr/>
        <p:txBody>
          <a:bodyPr/>
          <a:lstStyle/>
          <a:p>
            <a:fld id="{5B413348-AA02-F945-8DE5-31DDA3B37971}" type="slidenum">
              <a:rPr lang="en-US" smtClean="0"/>
              <a:pPr/>
              <a:t>3</a:t>
            </a:fld>
            <a:endParaRPr lang="en-US" dirty="0"/>
          </a:p>
        </p:txBody>
      </p:sp>
    </p:spTree>
    <p:extLst>
      <p:ext uri="{BB962C8B-B14F-4D97-AF65-F5344CB8AC3E}">
        <p14:creationId xmlns:p14="http://schemas.microsoft.com/office/powerpoint/2010/main" val="379894320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Due Diligence</a:t>
            </a:r>
          </a:p>
        </p:txBody>
      </p:sp>
      <p:sp>
        <p:nvSpPr>
          <p:cNvPr id="3" name="Content Placeholder 2"/>
          <p:cNvSpPr>
            <a:spLocks noGrp="1"/>
          </p:cNvSpPr>
          <p:nvPr>
            <p:ph idx="1"/>
          </p:nvPr>
        </p:nvSpPr>
        <p:spPr>
          <a:xfrm>
            <a:off x="495300" y="1724025"/>
            <a:ext cx="8420100" cy="4514849"/>
          </a:xfrm>
        </p:spPr>
        <p:txBody>
          <a:bodyPr/>
          <a:lstStyle/>
          <a:p>
            <a:pPr>
              <a:defRPr/>
            </a:pPr>
            <a:r>
              <a:rPr lang="en-US" sz="1600" b="1" dirty="0">
                <a:latin typeface="+mn-lt"/>
                <a:cs typeface="Times New Roman" panose="02020603050405020304" pitchFamily="18" charset="0"/>
              </a:rPr>
              <a:t>Due Diligence Process</a:t>
            </a:r>
            <a:endParaRPr lang="en-US" sz="1600" dirty="0">
              <a:latin typeface="+mn-lt"/>
              <a:cs typeface="Times New Roman" panose="02020603050405020304" pitchFamily="18" charset="0"/>
            </a:endParaRPr>
          </a:p>
          <a:p>
            <a:pPr marL="342900" indent="-342900">
              <a:buClr>
                <a:srgbClr val="640000"/>
              </a:buClr>
              <a:buFont typeface="Arial" pitchFamily="34" charset="0"/>
              <a:buChar char="•"/>
              <a:defRPr/>
            </a:pPr>
            <a:r>
              <a:rPr lang="en-US" sz="1600" b="1" dirty="0">
                <a:latin typeface="+mn-lt"/>
                <a:cs typeface="Times New Roman" panose="02020603050405020304" pitchFamily="18" charset="0"/>
              </a:rPr>
              <a:t>Business Due Diligence: </a:t>
            </a:r>
            <a:r>
              <a:rPr lang="en-US" sz="1600" dirty="0">
                <a:latin typeface="+mn-lt"/>
                <a:cs typeface="Times New Roman" panose="02020603050405020304" pitchFamily="18" charset="0"/>
              </a:rPr>
              <a:t> the purpose is to validate the business, market, assets and financial information. Includes:</a:t>
            </a:r>
          </a:p>
          <a:p>
            <a:pPr marL="800100" lvl="1" indent="-342900">
              <a:buClr>
                <a:srgbClr val="640000"/>
              </a:buClr>
              <a:buFont typeface="Wingdings" pitchFamily="2" charset="2"/>
              <a:buChar char="§"/>
              <a:defRPr/>
            </a:pPr>
            <a:r>
              <a:rPr lang="en-US" sz="1600" dirty="0">
                <a:latin typeface="+mn-lt"/>
                <a:cs typeface="Times New Roman" panose="02020603050405020304" pitchFamily="18" charset="0"/>
              </a:rPr>
              <a:t>Owner background and reference checks</a:t>
            </a:r>
          </a:p>
          <a:p>
            <a:pPr marL="800100" lvl="1" indent="-342900">
              <a:buClr>
                <a:srgbClr val="640000"/>
              </a:buClr>
              <a:buFont typeface="Wingdings" pitchFamily="2" charset="2"/>
              <a:buChar char="§"/>
              <a:defRPr/>
            </a:pPr>
            <a:r>
              <a:rPr lang="en-US" sz="1600" dirty="0">
                <a:latin typeface="+mn-lt"/>
                <a:cs typeface="Times New Roman" panose="02020603050405020304" pitchFamily="18" charset="0"/>
              </a:rPr>
              <a:t>Site visits</a:t>
            </a:r>
          </a:p>
          <a:p>
            <a:pPr marL="800100" lvl="1" indent="-342900">
              <a:buClr>
                <a:srgbClr val="640000"/>
              </a:buClr>
              <a:buFont typeface="Wingdings" pitchFamily="2" charset="2"/>
              <a:buChar char="§"/>
              <a:defRPr/>
            </a:pPr>
            <a:r>
              <a:rPr lang="en-US" sz="1600" dirty="0">
                <a:latin typeface="+mn-lt"/>
                <a:cs typeface="Times New Roman" panose="02020603050405020304" pitchFamily="18" charset="0"/>
              </a:rPr>
              <a:t>Discussions with customers, accountants and employees</a:t>
            </a:r>
          </a:p>
          <a:p>
            <a:pPr marL="800100" lvl="1" indent="-342900">
              <a:buClr>
                <a:srgbClr val="640000"/>
              </a:buClr>
              <a:buFont typeface="Wingdings" pitchFamily="2" charset="2"/>
              <a:buChar char="§"/>
              <a:defRPr/>
            </a:pPr>
            <a:r>
              <a:rPr lang="en-US" sz="1600" dirty="0">
                <a:latin typeface="+mn-lt"/>
                <a:cs typeface="Times New Roman" panose="02020603050405020304" pitchFamily="18" charset="0"/>
              </a:rPr>
              <a:t>Technology reviews</a:t>
            </a:r>
          </a:p>
          <a:p>
            <a:pPr marL="800100" lvl="1" indent="-342900">
              <a:buClr>
                <a:srgbClr val="640000"/>
              </a:buClr>
              <a:buFont typeface="Wingdings" pitchFamily="2" charset="2"/>
              <a:buChar char="§"/>
              <a:defRPr/>
            </a:pPr>
            <a:r>
              <a:rPr lang="en-US" sz="1600" dirty="0">
                <a:latin typeface="+mn-lt"/>
                <a:cs typeface="Times New Roman" panose="02020603050405020304" pitchFamily="18" charset="0"/>
              </a:rPr>
              <a:t>Granular review of the target’s financials</a:t>
            </a:r>
            <a:endParaRPr lang="en-US" sz="1600" b="1" dirty="0">
              <a:latin typeface="+mn-lt"/>
              <a:cs typeface="Times New Roman" panose="02020603050405020304" pitchFamily="18" charset="0"/>
            </a:endParaRPr>
          </a:p>
          <a:p>
            <a:pPr marL="342900" indent="-342900">
              <a:buClr>
                <a:srgbClr val="640000"/>
              </a:buClr>
              <a:buFont typeface="Arial" pitchFamily="34" charset="0"/>
              <a:buChar char="•"/>
              <a:defRPr/>
            </a:pPr>
            <a:r>
              <a:rPr lang="en-US" sz="1600" b="1" dirty="0">
                <a:latin typeface="+mn-lt"/>
                <a:cs typeface="Times New Roman" panose="02020603050405020304" pitchFamily="18" charset="0"/>
              </a:rPr>
              <a:t>Legal Due Diligence:</a:t>
            </a:r>
            <a:r>
              <a:rPr lang="en-US" sz="1600" dirty="0">
                <a:latin typeface="+mn-lt"/>
                <a:cs typeface="Times New Roman" panose="02020603050405020304" pitchFamily="18" charset="0"/>
              </a:rPr>
              <a:t> identifies and addresses actual and potential legal liabilities and issues of the target. Includes a review of:</a:t>
            </a:r>
          </a:p>
          <a:p>
            <a:pPr marL="800100" lvl="1" indent="-342900">
              <a:buClr>
                <a:srgbClr val="640000"/>
              </a:buClr>
              <a:buFont typeface="Wingdings" pitchFamily="2" charset="2"/>
              <a:buChar char="§"/>
              <a:defRPr/>
            </a:pPr>
            <a:r>
              <a:rPr lang="en-US" sz="1600" dirty="0">
                <a:latin typeface="+mn-lt"/>
                <a:cs typeface="Times New Roman" panose="02020603050405020304" pitchFamily="18" charset="0"/>
              </a:rPr>
              <a:t>Corporate records, Corporate status, judgments and liens</a:t>
            </a:r>
          </a:p>
          <a:p>
            <a:pPr marL="800100" lvl="1" indent="-342900">
              <a:buClr>
                <a:srgbClr val="640000"/>
              </a:buClr>
              <a:buFont typeface="Wingdings" pitchFamily="2" charset="2"/>
              <a:buChar char="§"/>
              <a:defRPr/>
            </a:pPr>
            <a:r>
              <a:rPr lang="en-US" sz="1600" dirty="0">
                <a:latin typeface="+mn-lt"/>
                <a:cs typeface="Times New Roman" panose="02020603050405020304" pitchFamily="18" charset="0"/>
              </a:rPr>
              <a:t>Shareholder agreements and investment documents</a:t>
            </a:r>
          </a:p>
          <a:p>
            <a:pPr marL="800100" lvl="1" indent="-342900">
              <a:buClr>
                <a:srgbClr val="640000"/>
              </a:buClr>
              <a:buFont typeface="Wingdings" pitchFamily="2" charset="2"/>
              <a:buChar char="§"/>
              <a:defRPr/>
            </a:pPr>
            <a:r>
              <a:rPr lang="en-US" sz="1600" dirty="0">
                <a:latin typeface="+mn-lt"/>
                <a:cs typeface="Times New Roman" panose="02020603050405020304" pitchFamily="18" charset="0"/>
              </a:rPr>
              <a:t>Intellectual property</a:t>
            </a:r>
          </a:p>
          <a:p>
            <a:pPr marL="800100" lvl="1" indent="-342900">
              <a:buClr>
                <a:srgbClr val="640000"/>
              </a:buClr>
              <a:buFont typeface="Wingdings" pitchFamily="2" charset="2"/>
              <a:buChar char="§"/>
              <a:defRPr/>
            </a:pPr>
            <a:r>
              <a:rPr lang="en-US" sz="1600" dirty="0">
                <a:latin typeface="+mn-lt"/>
                <a:cs typeface="Times New Roman" panose="02020603050405020304" pitchFamily="18" charset="0"/>
              </a:rPr>
              <a:t>Material agreements</a:t>
            </a:r>
          </a:p>
          <a:p>
            <a:pPr marL="800100" lvl="1" indent="-342900">
              <a:buClr>
                <a:srgbClr val="640000"/>
              </a:buClr>
              <a:buFont typeface="Wingdings" pitchFamily="2" charset="2"/>
              <a:buChar char="§"/>
              <a:defRPr/>
            </a:pPr>
            <a:r>
              <a:rPr lang="en-US" sz="1600" dirty="0">
                <a:latin typeface="+mn-lt"/>
                <a:cs typeface="Times New Roman" panose="02020603050405020304" pitchFamily="18" charset="0"/>
              </a:rPr>
              <a:t>Employment Issues</a:t>
            </a:r>
          </a:p>
          <a:p>
            <a:pPr marL="800100" lvl="1" indent="-342900">
              <a:buClr>
                <a:srgbClr val="640000"/>
              </a:buClr>
              <a:buFont typeface="Wingdings" pitchFamily="2" charset="2"/>
              <a:buChar char="§"/>
              <a:defRPr/>
            </a:pPr>
            <a:r>
              <a:rPr lang="en-US" sz="1600" dirty="0">
                <a:latin typeface="+mn-lt"/>
                <a:cs typeface="Times New Roman" panose="02020603050405020304" pitchFamily="18" charset="0"/>
              </a:rPr>
              <a:t>Regulatory matters</a:t>
            </a:r>
          </a:p>
          <a:p>
            <a:endParaRPr lang="en-US" dirty="0"/>
          </a:p>
        </p:txBody>
      </p:sp>
      <p:sp>
        <p:nvSpPr>
          <p:cNvPr id="4" name="Slide Number Placeholder 3"/>
          <p:cNvSpPr>
            <a:spLocks noGrp="1"/>
          </p:cNvSpPr>
          <p:nvPr>
            <p:ph type="sldNum" sz="quarter" idx="12"/>
          </p:nvPr>
        </p:nvSpPr>
        <p:spPr/>
        <p:txBody>
          <a:bodyPr/>
          <a:lstStyle/>
          <a:p>
            <a:fld id="{5B413348-AA02-F945-8DE5-31DDA3B37971}" type="slidenum">
              <a:rPr lang="en-US" smtClean="0"/>
              <a:pPr/>
              <a:t>4</a:t>
            </a:fld>
            <a:endParaRPr lang="en-US" dirty="0"/>
          </a:p>
        </p:txBody>
      </p:sp>
    </p:spTree>
    <p:extLst>
      <p:ext uri="{BB962C8B-B14F-4D97-AF65-F5344CB8AC3E}">
        <p14:creationId xmlns:p14="http://schemas.microsoft.com/office/powerpoint/2010/main" val="184303109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Negotiating and Papering the Deal</a:t>
            </a:r>
          </a:p>
        </p:txBody>
      </p:sp>
      <p:sp>
        <p:nvSpPr>
          <p:cNvPr id="3" name="Content Placeholder 2"/>
          <p:cNvSpPr>
            <a:spLocks noGrp="1"/>
          </p:cNvSpPr>
          <p:nvPr>
            <p:ph idx="1"/>
          </p:nvPr>
        </p:nvSpPr>
        <p:spPr>
          <a:xfrm>
            <a:off x="590550" y="1971675"/>
            <a:ext cx="8362950" cy="3886200"/>
          </a:xfrm>
        </p:spPr>
        <p:txBody>
          <a:bodyPr/>
          <a:lstStyle/>
          <a:p>
            <a:pPr marL="342900" indent="-342900">
              <a:buFont typeface="Wingdings" panose="05000000000000000000" pitchFamily="2" charset="2"/>
              <a:buChar char="§"/>
            </a:pPr>
            <a:r>
              <a:rPr lang="en-US" sz="1900" b="1" dirty="0">
                <a:latin typeface="+mn-lt"/>
                <a:cs typeface="Times New Roman" panose="02020603050405020304" pitchFamily="18" charset="0"/>
              </a:rPr>
              <a:t>NDA</a:t>
            </a:r>
            <a:r>
              <a:rPr lang="en-US" sz="1900" dirty="0">
                <a:latin typeface="+mn-lt"/>
                <a:cs typeface="Times New Roman" panose="02020603050405020304" pitchFamily="18" charset="0"/>
              </a:rPr>
              <a:t> – get with all prospects.  Generally handled by ibankers.</a:t>
            </a:r>
          </a:p>
          <a:p>
            <a:pPr marL="342900" indent="-342900">
              <a:buFont typeface="Wingdings" panose="05000000000000000000" pitchFamily="2" charset="2"/>
              <a:buChar char="§"/>
            </a:pPr>
            <a:r>
              <a:rPr lang="en-US" sz="1900" b="1" dirty="0">
                <a:latin typeface="+mn-lt"/>
                <a:cs typeface="Times New Roman" panose="02020603050405020304" pitchFamily="18" charset="0"/>
              </a:rPr>
              <a:t>LOI </a:t>
            </a:r>
            <a:r>
              <a:rPr lang="en-US" sz="1900" dirty="0">
                <a:latin typeface="+mn-lt"/>
                <a:cs typeface="Times New Roman" panose="02020603050405020304" pitchFamily="18" charset="0"/>
              </a:rPr>
              <a:t>– the outline of the deal.  Non-binding except for no-shop and confidentiality.  Shorter, negotiated by ibankers and lawyers.</a:t>
            </a:r>
          </a:p>
          <a:p>
            <a:pPr marL="342900" indent="-342900">
              <a:buFont typeface="Wingdings" panose="05000000000000000000" pitchFamily="2" charset="2"/>
              <a:buChar char="§"/>
            </a:pPr>
            <a:r>
              <a:rPr lang="en-US" sz="1900" b="1" dirty="0">
                <a:latin typeface="+mn-lt"/>
                <a:cs typeface="Times New Roman" panose="02020603050405020304" pitchFamily="18" charset="0"/>
              </a:rPr>
              <a:t>Purchase Agreement </a:t>
            </a:r>
            <a:r>
              <a:rPr lang="en-US" sz="1900" dirty="0">
                <a:latin typeface="+mn-lt"/>
                <a:cs typeface="Times New Roman" panose="02020603050405020304" pitchFamily="18" charset="0"/>
              </a:rPr>
              <a:t>– longer and binding agreement.  Based largely off of the LOI.  Buyer drafts.  Lawyer dominated process.</a:t>
            </a:r>
          </a:p>
          <a:p>
            <a:pPr marL="342900" indent="-342900">
              <a:buFont typeface="Wingdings" panose="05000000000000000000" pitchFamily="2" charset="2"/>
              <a:buChar char="§"/>
            </a:pPr>
            <a:r>
              <a:rPr lang="en-US" sz="1900" b="1" dirty="0">
                <a:latin typeface="+mn-lt"/>
                <a:cs typeface="Times New Roman" panose="02020603050405020304" pitchFamily="18" charset="0"/>
              </a:rPr>
              <a:t>Disclosure Schedules </a:t>
            </a:r>
            <a:r>
              <a:rPr lang="en-US" sz="1900" dirty="0">
                <a:latin typeface="+mn-lt"/>
                <a:cs typeface="Times New Roman" panose="02020603050405020304" pitchFamily="18" charset="0"/>
              </a:rPr>
              <a:t>– accompany the Purchase Agreement.  Respond to information requested in the Purchase Agreement.  Important to reveal information about the business to avoid monetary claims of inaccurate representations in the Purchase Agreement. Prepared by Seller and Seller’s lawyers.</a:t>
            </a:r>
          </a:p>
          <a:p>
            <a:pPr marL="342900" indent="-342900">
              <a:buFont typeface="Wingdings" panose="05000000000000000000" pitchFamily="2" charset="2"/>
              <a:buChar char="§"/>
            </a:pPr>
            <a:r>
              <a:rPr lang="en-US" sz="1900" b="1" dirty="0">
                <a:latin typeface="+mn-lt"/>
                <a:cs typeface="Times New Roman" panose="02020603050405020304" pitchFamily="18" charset="0"/>
              </a:rPr>
              <a:t>Non-compete Agreement </a:t>
            </a:r>
            <a:r>
              <a:rPr lang="en-US" sz="1900" dirty="0">
                <a:latin typeface="+mn-lt"/>
                <a:cs typeface="Times New Roman" panose="02020603050405020304" pitchFamily="18" charset="0"/>
              </a:rPr>
              <a:t>– restricts Seller and its owners from re-entering the business for a significant period following the closing.  Buyer drafts.</a:t>
            </a:r>
          </a:p>
          <a:p>
            <a:r>
              <a:rPr lang="en-US" dirty="0"/>
              <a:t> </a:t>
            </a:r>
          </a:p>
        </p:txBody>
      </p:sp>
      <p:sp>
        <p:nvSpPr>
          <p:cNvPr id="4" name="Slide Number Placeholder 3"/>
          <p:cNvSpPr>
            <a:spLocks noGrp="1"/>
          </p:cNvSpPr>
          <p:nvPr>
            <p:ph type="sldNum" sz="quarter" idx="12"/>
          </p:nvPr>
        </p:nvSpPr>
        <p:spPr/>
        <p:txBody>
          <a:bodyPr/>
          <a:lstStyle/>
          <a:p>
            <a:fld id="{5B413348-AA02-F945-8DE5-31DDA3B37971}" type="slidenum">
              <a:rPr lang="en-US" smtClean="0"/>
              <a:pPr/>
              <a:t>5</a:t>
            </a:fld>
            <a:endParaRPr lang="en-US" dirty="0"/>
          </a:p>
        </p:txBody>
      </p:sp>
    </p:spTree>
    <p:extLst>
      <p:ext uri="{BB962C8B-B14F-4D97-AF65-F5344CB8AC3E}">
        <p14:creationId xmlns:p14="http://schemas.microsoft.com/office/powerpoint/2010/main" val="105781523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Closing and Post-Closing</a:t>
            </a:r>
          </a:p>
        </p:txBody>
      </p:sp>
      <p:sp>
        <p:nvSpPr>
          <p:cNvPr id="3" name="Content Placeholder 2"/>
          <p:cNvSpPr>
            <a:spLocks noGrp="1"/>
          </p:cNvSpPr>
          <p:nvPr>
            <p:ph idx="1"/>
          </p:nvPr>
        </p:nvSpPr>
        <p:spPr/>
        <p:txBody>
          <a:bodyPr/>
          <a:lstStyle/>
          <a:p>
            <a:pPr marL="342900" indent="-342900">
              <a:buFont typeface="Wingdings" panose="05000000000000000000" pitchFamily="2" charset="2"/>
              <a:buChar char="§"/>
            </a:pPr>
            <a:r>
              <a:rPr lang="en-US" b="1" dirty="0">
                <a:latin typeface="+mn-lt"/>
                <a:cs typeface="Times New Roman" panose="02020603050405020304" pitchFamily="18" charset="0"/>
              </a:rPr>
              <a:t>Closing</a:t>
            </a:r>
            <a:r>
              <a:rPr lang="en-US" dirty="0">
                <a:latin typeface="+mn-lt"/>
                <a:cs typeface="Times New Roman" panose="02020603050405020304" pitchFamily="18" charset="0"/>
              </a:rPr>
              <a:t> – ownership of the business transferred after satisfaction or waiver of the closing conditions in the purchase agreement (ex. customer or vendor consent).</a:t>
            </a:r>
          </a:p>
          <a:p>
            <a:pPr marL="342900" indent="-342900">
              <a:buFont typeface="Wingdings" panose="05000000000000000000" pitchFamily="2" charset="2"/>
              <a:buChar char="§"/>
            </a:pPr>
            <a:endParaRPr lang="en-US" dirty="0">
              <a:latin typeface="+mn-lt"/>
              <a:cs typeface="Times New Roman" panose="02020603050405020304" pitchFamily="18" charset="0"/>
            </a:endParaRPr>
          </a:p>
          <a:p>
            <a:pPr marL="342900" indent="-342900">
              <a:buFont typeface="Wingdings" panose="05000000000000000000" pitchFamily="2" charset="2"/>
              <a:buChar char="§"/>
            </a:pPr>
            <a:r>
              <a:rPr lang="en-US" b="1" dirty="0">
                <a:latin typeface="+mn-lt"/>
                <a:cs typeface="Times New Roman" panose="02020603050405020304" pitchFamily="18" charset="0"/>
              </a:rPr>
              <a:t>Post-Closing</a:t>
            </a:r>
            <a:r>
              <a:rPr lang="en-US" dirty="0">
                <a:latin typeface="+mn-lt"/>
                <a:cs typeface="Times New Roman" panose="02020603050405020304" pitchFamily="18" charset="0"/>
              </a:rPr>
              <a:t> – working capital “true-ups”, releases of escrows,  payments of earn-outs and non-compete compliance.  </a:t>
            </a:r>
          </a:p>
        </p:txBody>
      </p:sp>
      <p:sp>
        <p:nvSpPr>
          <p:cNvPr id="4" name="Slide Number Placeholder 3"/>
          <p:cNvSpPr>
            <a:spLocks noGrp="1"/>
          </p:cNvSpPr>
          <p:nvPr>
            <p:ph type="sldNum" sz="quarter" idx="12"/>
          </p:nvPr>
        </p:nvSpPr>
        <p:spPr/>
        <p:txBody>
          <a:bodyPr/>
          <a:lstStyle/>
          <a:p>
            <a:fld id="{5B413348-AA02-F945-8DE5-31DDA3B37971}" type="slidenum">
              <a:rPr lang="en-US" smtClean="0"/>
              <a:pPr/>
              <a:t>6</a:t>
            </a:fld>
            <a:endParaRPr lang="en-US" dirty="0"/>
          </a:p>
        </p:txBody>
      </p:sp>
    </p:spTree>
    <p:extLst>
      <p:ext uri="{BB962C8B-B14F-4D97-AF65-F5344CB8AC3E}">
        <p14:creationId xmlns:p14="http://schemas.microsoft.com/office/powerpoint/2010/main" val="9639757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40B2D1-A304-438C-B33D-C200B8C580DC}"/>
              </a:ext>
            </a:extLst>
          </p:cNvPr>
          <p:cNvSpPr>
            <a:spLocks noGrp="1"/>
          </p:cNvSpPr>
          <p:nvPr>
            <p:ph type="title"/>
          </p:nvPr>
        </p:nvSpPr>
        <p:spPr/>
        <p:txBody>
          <a:bodyPr/>
          <a:lstStyle/>
          <a:p>
            <a:r>
              <a:rPr lang="en-US" dirty="0"/>
              <a:t>II.  Preparing For Sale – Deeper Dive</a:t>
            </a:r>
          </a:p>
        </p:txBody>
      </p:sp>
      <p:sp>
        <p:nvSpPr>
          <p:cNvPr id="3" name="Content Placeholder 2">
            <a:extLst>
              <a:ext uri="{FF2B5EF4-FFF2-40B4-BE49-F238E27FC236}">
                <a16:creationId xmlns:a16="http://schemas.microsoft.com/office/drawing/2014/main" id="{4929A73F-96C9-4415-A214-023A3D651127}"/>
              </a:ext>
            </a:extLst>
          </p:cNvPr>
          <p:cNvSpPr>
            <a:spLocks noGrp="1"/>
          </p:cNvSpPr>
          <p:nvPr>
            <p:ph idx="1"/>
          </p:nvPr>
        </p:nvSpPr>
        <p:spPr/>
        <p:txBody>
          <a:bodyPr/>
          <a:lstStyle/>
          <a:p>
            <a:r>
              <a:rPr lang="en-US" sz="1800" b="1" u="sng" dirty="0"/>
              <a:t>Avoid Common Mistakes</a:t>
            </a:r>
          </a:p>
          <a:p>
            <a:pPr marL="285750" indent="-285750">
              <a:buFont typeface="Arial" panose="020B0604020202020204" pitchFamily="34" charset="0"/>
              <a:buChar char="•"/>
            </a:pPr>
            <a:r>
              <a:rPr lang="en-US" sz="1800" dirty="0"/>
              <a:t>Proceeding Without Full Consensus – key owner or manager not consulted or “wishy-washy” </a:t>
            </a:r>
          </a:p>
          <a:p>
            <a:pPr marL="285750" indent="-285750">
              <a:buFont typeface="Arial" panose="020B0604020202020204" pitchFamily="34" charset="0"/>
              <a:buChar char="•"/>
            </a:pPr>
            <a:r>
              <a:rPr lang="en-US" sz="1800" dirty="0"/>
              <a:t>Not Starting Early – process can take 6 months to over a year</a:t>
            </a:r>
          </a:p>
          <a:p>
            <a:pPr marL="285750" indent="-285750">
              <a:buFont typeface="Arial" panose="020B0604020202020204" pitchFamily="34" charset="0"/>
              <a:buChar char="•"/>
            </a:pPr>
            <a:r>
              <a:rPr lang="en-US" sz="1800" dirty="0"/>
              <a:t>Delaying Internal Due-Diligence Review – let bankers, accountants and lawyers review company materials to identify and attempt to fix issues (ex. employee IP assignments, revenue recognition and sales tax exemption matters)</a:t>
            </a:r>
          </a:p>
          <a:p>
            <a:pPr marL="285750" indent="-285750">
              <a:buFont typeface="Arial" panose="020B0604020202020204" pitchFamily="34" charset="0"/>
              <a:buChar char="•"/>
            </a:pPr>
            <a:r>
              <a:rPr lang="en-US" sz="1800" dirty="0"/>
              <a:t>Leaks – lock down need-to-know people internally (confidentiality and bonuses) and be sure company and banker on the same page with potential buyers (competitors)</a:t>
            </a:r>
          </a:p>
          <a:p>
            <a:pPr marL="285750" indent="-285750">
              <a:buFont typeface="Arial" panose="020B0604020202020204" pitchFamily="34" charset="0"/>
              <a:buChar char="•"/>
            </a:pPr>
            <a:r>
              <a:rPr lang="en-US" sz="1800" dirty="0"/>
              <a:t>Unrealistic Expectations – seller overvalues business</a:t>
            </a:r>
          </a:p>
          <a:p>
            <a:endParaRPr lang="en-US" dirty="0"/>
          </a:p>
          <a:p>
            <a:endParaRPr lang="en-US" dirty="0"/>
          </a:p>
          <a:p>
            <a:endParaRPr lang="en-US" dirty="0"/>
          </a:p>
        </p:txBody>
      </p:sp>
      <p:sp>
        <p:nvSpPr>
          <p:cNvPr id="4" name="Slide Number Placeholder 3">
            <a:extLst>
              <a:ext uri="{FF2B5EF4-FFF2-40B4-BE49-F238E27FC236}">
                <a16:creationId xmlns:a16="http://schemas.microsoft.com/office/drawing/2014/main" id="{FAF945E2-F189-4B18-8152-6808554E58B1}"/>
              </a:ext>
            </a:extLst>
          </p:cNvPr>
          <p:cNvSpPr>
            <a:spLocks noGrp="1"/>
          </p:cNvSpPr>
          <p:nvPr>
            <p:ph type="sldNum" sz="quarter" idx="12"/>
          </p:nvPr>
        </p:nvSpPr>
        <p:spPr/>
        <p:txBody>
          <a:bodyPr/>
          <a:lstStyle/>
          <a:p>
            <a:fld id="{5B413348-AA02-F945-8DE5-31DDA3B37971}" type="slidenum">
              <a:rPr lang="en-US" smtClean="0"/>
              <a:pPr/>
              <a:t>7</a:t>
            </a:fld>
            <a:endParaRPr lang="en-US" dirty="0"/>
          </a:p>
        </p:txBody>
      </p:sp>
    </p:spTree>
    <p:extLst>
      <p:ext uri="{BB962C8B-B14F-4D97-AF65-F5344CB8AC3E}">
        <p14:creationId xmlns:p14="http://schemas.microsoft.com/office/powerpoint/2010/main" val="94692624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76B16B-8191-4314-A862-30122520B03C}"/>
              </a:ext>
            </a:extLst>
          </p:cNvPr>
          <p:cNvSpPr>
            <a:spLocks noGrp="1"/>
          </p:cNvSpPr>
          <p:nvPr>
            <p:ph type="title"/>
          </p:nvPr>
        </p:nvSpPr>
        <p:spPr/>
        <p:txBody>
          <a:bodyPr/>
          <a:lstStyle/>
          <a:p>
            <a:r>
              <a:rPr lang="en-US" dirty="0"/>
              <a:t>III.  Investment Banker Onboarding</a:t>
            </a:r>
          </a:p>
        </p:txBody>
      </p:sp>
      <p:sp>
        <p:nvSpPr>
          <p:cNvPr id="3" name="Content Placeholder 2">
            <a:extLst>
              <a:ext uri="{FF2B5EF4-FFF2-40B4-BE49-F238E27FC236}">
                <a16:creationId xmlns:a16="http://schemas.microsoft.com/office/drawing/2014/main" id="{1A2159F1-E237-4EB0-8F95-456B96C07314}"/>
              </a:ext>
            </a:extLst>
          </p:cNvPr>
          <p:cNvSpPr>
            <a:spLocks noGrp="1"/>
          </p:cNvSpPr>
          <p:nvPr>
            <p:ph idx="1"/>
          </p:nvPr>
        </p:nvSpPr>
        <p:spPr/>
        <p:txBody>
          <a:bodyPr/>
          <a:lstStyle/>
          <a:p>
            <a:r>
              <a:rPr lang="en-US" b="1" u="sng" dirty="0"/>
              <a:t>Ibanker Role</a:t>
            </a:r>
          </a:p>
          <a:p>
            <a:pPr marL="342900" indent="-342900">
              <a:buFont typeface="Arial" panose="020B0604020202020204" pitchFamily="34" charset="0"/>
              <a:buChar char="•"/>
            </a:pPr>
            <a:r>
              <a:rPr lang="en-US" b="0" i="0" dirty="0">
                <a:solidFill>
                  <a:srgbClr val="3D3D3D"/>
                </a:solidFill>
                <a:effectLst/>
                <a:latin typeface="Source Sans Pro" panose="020B0503030403020204" pitchFamily="34" charset="0"/>
              </a:rPr>
              <a:t>Formulate and run the sale process</a:t>
            </a:r>
          </a:p>
          <a:p>
            <a:pPr marL="342900" indent="-342900">
              <a:buFont typeface="Arial" panose="020B0604020202020204" pitchFamily="34" charset="0"/>
              <a:buChar char="•"/>
            </a:pPr>
            <a:r>
              <a:rPr lang="en-US" b="0" i="0" dirty="0">
                <a:solidFill>
                  <a:srgbClr val="3D3D3D"/>
                </a:solidFill>
                <a:effectLst/>
                <a:latin typeface="Source Sans Pro" panose="020B0503030403020204" pitchFamily="34" charset="0"/>
              </a:rPr>
              <a:t>Identify </a:t>
            </a:r>
            <a:r>
              <a:rPr lang="en-US" dirty="0">
                <a:solidFill>
                  <a:srgbClr val="3D3D3D"/>
                </a:solidFill>
                <a:latin typeface="Source Sans Pro" panose="020B0503030403020204" pitchFamily="34" charset="0"/>
              </a:rPr>
              <a:t>and screen </a:t>
            </a:r>
            <a:r>
              <a:rPr lang="en-US" b="0" i="0" dirty="0">
                <a:solidFill>
                  <a:srgbClr val="3D3D3D"/>
                </a:solidFill>
                <a:effectLst/>
                <a:latin typeface="Source Sans Pro" panose="020B0503030403020204" pitchFamily="34" charset="0"/>
              </a:rPr>
              <a:t>potential buyers – financial wherewithal, reputation and track record</a:t>
            </a:r>
            <a:endParaRPr lang="en-US" dirty="0">
              <a:solidFill>
                <a:srgbClr val="3D3D3D"/>
              </a:solidFill>
              <a:latin typeface="Source Sans Pro" panose="020B0503030403020204" pitchFamily="34" charset="0"/>
            </a:endParaRPr>
          </a:p>
          <a:p>
            <a:pPr marL="342900" indent="-342900">
              <a:buFont typeface="Arial" panose="020B0604020202020204" pitchFamily="34" charset="0"/>
              <a:buChar char="•"/>
            </a:pPr>
            <a:r>
              <a:rPr lang="en-US" b="0" i="0" dirty="0">
                <a:solidFill>
                  <a:srgbClr val="3D3D3D"/>
                </a:solidFill>
                <a:effectLst/>
                <a:latin typeface="Source Sans Pro" panose="020B0503030403020204" pitchFamily="34" charset="0"/>
              </a:rPr>
              <a:t>Facilitate due diligence – gather, organize and screen information</a:t>
            </a:r>
          </a:p>
          <a:p>
            <a:pPr marL="342900" indent="-342900">
              <a:buFont typeface="Arial" panose="020B0604020202020204" pitchFamily="34" charset="0"/>
              <a:buChar char="•"/>
            </a:pPr>
            <a:r>
              <a:rPr lang="en-US" dirty="0">
                <a:solidFill>
                  <a:srgbClr val="3D3D3D"/>
                </a:solidFill>
                <a:latin typeface="Source Sans Pro" panose="020B0503030403020204" pitchFamily="34" charset="0"/>
              </a:rPr>
              <a:t>Transaction p</a:t>
            </a:r>
            <a:r>
              <a:rPr lang="en-US" b="0" i="0" dirty="0">
                <a:solidFill>
                  <a:srgbClr val="3D3D3D"/>
                </a:solidFill>
                <a:effectLst/>
                <a:latin typeface="Source Sans Pro" panose="020B0503030403020204" pitchFamily="34" charset="0"/>
              </a:rPr>
              <a:t>ricing guidance – industry, company size and other factors </a:t>
            </a:r>
          </a:p>
          <a:p>
            <a:pPr marL="342900" indent="-342900">
              <a:buFont typeface="Arial" panose="020B0604020202020204" pitchFamily="34" charset="0"/>
              <a:buChar char="•"/>
            </a:pPr>
            <a:r>
              <a:rPr lang="en-US" b="0" i="0" dirty="0">
                <a:solidFill>
                  <a:srgbClr val="3D3D3D"/>
                </a:solidFill>
                <a:effectLst/>
                <a:latin typeface="Source Sans Pro" panose="020B0503030403020204" pitchFamily="34" charset="0"/>
              </a:rPr>
              <a:t>Deal negotiation</a:t>
            </a:r>
            <a:br>
              <a:rPr lang="en-US" b="0" i="0" dirty="0">
                <a:solidFill>
                  <a:srgbClr val="3D3D3D"/>
                </a:solidFill>
                <a:effectLst/>
                <a:latin typeface="Source Sans Pro" panose="020B0503030403020204" pitchFamily="34" charset="0"/>
              </a:rPr>
            </a:br>
            <a:endParaRPr lang="en-US" dirty="0"/>
          </a:p>
        </p:txBody>
      </p:sp>
      <p:sp>
        <p:nvSpPr>
          <p:cNvPr id="4" name="Slide Number Placeholder 3">
            <a:extLst>
              <a:ext uri="{FF2B5EF4-FFF2-40B4-BE49-F238E27FC236}">
                <a16:creationId xmlns:a16="http://schemas.microsoft.com/office/drawing/2014/main" id="{26FDCECE-9B98-42D9-893D-B2F79403C2E1}"/>
              </a:ext>
            </a:extLst>
          </p:cNvPr>
          <p:cNvSpPr>
            <a:spLocks noGrp="1"/>
          </p:cNvSpPr>
          <p:nvPr>
            <p:ph type="sldNum" sz="quarter" idx="12"/>
          </p:nvPr>
        </p:nvSpPr>
        <p:spPr/>
        <p:txBody>
          <a:bodyPr/>
          <a:lstStyle/>
          <a:p>
            <a:fld id="{5B413348-AA02-F945-8DE5-31DDA3B37971}" type="slidenum">
              <a:rPr lang="en-US" smtClean="0"/>
              <a:pPr/>
              <a:t>8</a:t>
            </a:fld>
            <a:endParaRPr lang="en-US" dirty="0"/>
          </a:p>
        </p:txBody>
      </p:sp>
    </p:spTree>
    <p:extLst>
      <p:ext uri="{BB962C8B-B14F-4D97-AF65-F5344CB8AC3E}">
        <p14:creationId xmlns:p14="http://schemas.microsoft.com/office/powerpoint/2010/main" val="63279563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F13DE9-97CC-4ED7-BBA6-7C9AED36A3FD}"/>
              </a:ext>
            </a:extLst>
          </p:cNvPr>
          <p:cNvSpPr>
            <a:spLocks noGrp="1"/>
          </p:cNvSpPr>
          <p:nvPr>
            <p:ph type="title"/>
          </p:nvPr>
        </p:nvSpPr>
        <p:spPr/>
        <p:txBody>
          <a:bodyPr/>
          <a:lstStyle/>
          <a:p>
            <a:r>
              <a:rPr lang="en-US" dirty="0"/>
              <a:t>Choosing An Investment Banker</a:t>
            </a:r>
            <a:br>
              <a:rPr lang="en-US" dirty="0"/>
            </a:br>
            <a:endParaRPr lang="en-US" dirty="0"/>
          </a:p>
        </p:txBody>
      </p:sp>
      <p:sp>
        <p:nvSpPr>
          <p:cNvPr id="3" name="Content Placeholder 2">
            <a:extLst>
              <a:ext uri="{FF2B5EF4-FFF2-40B4-BE49-F238E27FC236}">
                <a16:creationId xmlns:a16="http://schemas.microsoft.com/office/drawing/2014/main" id="{4EED4440-6960-453D-BD95-77224E0B40BF}"/>
              </a:ext>
            </a:extLst>
          </p:cNvPr>
          <p:cNvSpPr>
            <a:spLocks noGrp="1"/>
          </p:cNvSpPr>
          <p:nvPr>
            <p:ph idx="1"/>
          </p:nvPr>
        </p:nvSpPr>
        <p:spPr/>
        <p:txBody>
          <a:bodyPr/>
          <a:lstStyle/>
          <a:p>
            <a:r>
              <a:rPr lang="en-US" b="1" u="sng" dirty="0"/>
              <a:t>Primary Factors</a:t>
            </a:r>
          </a:p>
          <a:p>
            <a:endParaRPr lang="en-US" dirty="0"/>
          </a:p>
          <a:p>
            <a:pPr marL="342900" indent="-342900">
              <a:buFont typeface="Arial" panose="020B0604020202020204" pitchFamily="34" charset="0"/>
              <a:buChar char="•"/>
            </a:pPr>
            <a:r>
              <a:rPr lang="en-US" dirty="0"/>
              <a:t>Deal Size – appropriate market focus</a:t>
            </a:r>
          </a:p>
          <a:p>
            <a:pPr marL="342900" indent="-342900">
              <a:buFont typeface="Arial" panose="020B0604020202020204" pitchFamily="34" charset="0"/>
              <a:buChar char="•"/>
            </a:pPr>
            <a:r>
              <a:rPr lang="en-US" dirty="0"/>
              <a:t>Industry Experience – bank and banker</a:t>
            </a:r>
          </a:p>
          <a:p>
            <a:pPr marL="342900" indent="-342900">
              <a:buFont typeface="Arial" panose="020B0604020202020204" pitchFamily="34" charset="0"/>
              <a:buChar char="•"/>
            </a:pPr>
            <a:r>
              <a:rPr lang="en-US" dirty="0"/>
              <a:t>Reputation – ethical and efficacious </a:t>
            </a:r>
          </a:p>
          <a:p>
            <a:pPr marL="342900" indent="-342900">
              <a:buFont typeface="Arial" panose="020B0604020202020204" pitchFamily="34" charset="0"/>
              <a:buChar char="•"/>
            </a:pPr>
            <a:r>
              <a:rPr lang="en-US" dirty="0"/>
              <a:t>Staffing – who will be working the deal?</a:t>
            </a:r>
          </a:p>
          <a:p>
            <a:pPr marL="342900" indent="-342900">
              <a:buFont typeface="Arial" panose="020B0604020202020204" pitchFamily="34" charset="0"/>
              <a:buChar char="•"/>
            </a:pPr>
            <a:r>
              <a:rPr lang="en-US" dirty="0"/>
              <a:t>Chemistry - do you like this person?</a:t>
            </a:r>
          </a:p>
          <a:p>
            <a:pPr marL="342900" indent="-342900">
              <a:buFont typeface="Arial" panose="020B0604020202020204" pitchFamily="34" charset="0"/>
              <a:buChar char="•"/>
            </a:pPr>
            <a:r>
              <a:rPr lang="en-US" dirty="0"/>
              <a:t>Cost – market fees</a:t>
            </a:r>
          </a:p>
          <a:p>
            <a:endParaRPr lang="en-US" dirty="0"/>
          </a:p>
          <a:p>
            <a:endParaRPr lang="en-US" dirty="0"/>
          </a:p>
        </p:txBody>
      </p:sp>
      <p:sp>
        <p:nvSpPr>
          <p:cNvPr id="4" name="Slide Number Placeholder 3">
            <a:extLst>
              <a:ext uri="{FF2B5EF4-FFF2-40B4-BE49-F238E27FC236}">
                <a16:creationId xmlns:a16="http://schemas.microsoft.com/office/drawing/2014/main" id="{5FEFAA8D-DD5A-427A-8A0A-6A1FAEB5E85E}"/>
              </a:ext>
            </a:extLst>
          </p:cNvPr>
          <p:cNvSpPr>
            <a:spLocks noGrp="1"/>
          </p:cNvSpPr>
          <p:nvPr>
            <p:ph type="sldNum" sz="quarter" idx="12"/>
          </p:nvPr>
        </p:nvSpPr>
        <p:spPr/>
        <p:txBody>
          <a:bodyPr/>
          <a:lstStyle/>
          <a:p>
            <a:fld id="{5B413348-AA02-F945-8DE5-31DDA3B37971}" type="slidenum">
              <a:rPr lang="en-US" smtClean="0"/>
              <a:pPr/>
              <a:t>9</a:t>
            </a:fld>
            <a:endParaRPr lang="en-US" dirty="0"/>
          </a:p>
        </p:txBody>
      </p:sp>
    </p:spTree>
    <p:extLst>
      <p:ext uri="{BB962C8B-B14F-4D97-AF65-F5344CB8AC3E}">
        <p14:creationId xmlns:p14="http://schemas.microsoft.com/office/powerpoint/2010/main" val="220337742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
  <TotalTime>19640</TotalTime>
  <Words>1203</Words>
  <Application>Microsoft Office PowerPoint</Application>
  <PresentationFormat>On-screen Show (4:3)</PresentationFormat>
  <Paragraphs>152</Paragraphs>
  <Slides>17</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17</vt:i4>
      </vt:variant>
    </vt:vector>
  </HeadingPairs>
  <TitlesOfParts>
    <vt:vector size="24" baseType="lpstr">
      <vt:lpstr>Arial</vt:lpstr>
      <vt:lpstr>Calibri</vt:lpstr>
      <vt:lpstr>Georgia</vt:lpstr>
      <vt:lpstr>Source Sans Pro</vt:lpstr>
      <vt:lpstr>Times New Roman</vt:lpstr>
      <vt:lpstr>Wingdings</vt:lpstr>
      <vt:lpstr>Office Theme</vt:lpstr>
      <vt:lpstr>PowerPoint Presentation</vt:lpstr>
      <vt:lpstr>I.  Overview M&amp;A Process</vt:lpstr>
      <vt:lpstr>Preparing for Sale</vt:lpstr>
      <vt:lpstr>Due Diligence</vt:lpstr>
      <vt:lpstr>Negotiating and Papering the Deal</vt:lpstr>
      <vt:lpstr>Closing and Post-Closing</vt:lpstr>
      <vt:lpstr>II.  Preparing For Sale – Deeper Dive</vt:lpstr>
      <vt:lpstr>III.  Investment Banker Onboarding</vt:lpstr>
      <vt:lpstr>Choosing An Investment Banker </vt:lpstr>
      <vt:lpstr>Ibanker Engagement Letters</vt:lpstr>
      <vt:lpstr>Ibanker Engagement Letters</vt:lpstr>
      <vt:lpstr>IV.  Letters of Intent</vt:lpstr>
      <vt:lpstr>Letters of Intent</vt:lpstr>
      <vt:lpstr>Letters of Intent</vt:lpstr>
      <vt:lpstr>V. Earn-outs</vt:lpstr>
      <vt:lpstr>Earn-outs</vt:lpstr>
      <vt:lpstr>PowerPoint Presentation</vt:lpstr>
    </vt:vector>
  </TitlesOfParts>
  <Manager/>
  <Company>Kroner Design</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CE PPT presentation</dc:title>
  <dc:subject/>
  <dc:creator>Paul  Kroner</dc:creator>
  <cp:keywords/>
  <dc:description/>
  <cp:lastModifiedBy>Dunn, Peter</cp:lastModifiedBy>
  <cp:revision>282</cp:revision>
  <cp:lastPrinted>2022-11-14T20:28:54Z</cp:lastPrinted>
  <dcterms:created xsi:type="dcterms:W3CDTF">2014-02-04T18:27:16Z</dcterms:created>
  <dcterms:modified xsi:type="dcterms:W3CDTF">2022-11-14T21:01:04Z</dcterms:modified>
  <cp:category/>
</cp:coreProperties>
</file>