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8196" r:id="rId1"/>
    <p:sldMasterId id="2147488300" r:id="rId2"/>
  </p:sldMasterIdLst>
  <p:notesMasterIdLst>
    <p:notesMasterId r:id="rId16"/>
  </p:notesMasterIdLst>
  <p:handoutMasterIdLst>
    <p:handoutMasterId r:id="rId17"/>
  </p:handoutMasterIdLst>
  <p:sldIdLst>
    <p:sldId id="301" r:id="rId3"/>
    <p:sldId id="947" r:id="rId4"/>
    <p:sldId id="317" r:id="rId5"/>
    <p:sldId id="951" r:id="rId6"/>
    <p:sldId id="320" r:id="rId7"/>
    <p:sldId id="950" r:id="rId8"/>
    <p:sldId id="939" r:id="rId9"/>
    <p:sldId id="942" r:id="rId10"/>
    <p:sldId id="363" r:id="rId11"/>
    <p:sldId id="952" r:id="rId12"/>
    <p:sldId id="949" r:id="rId13"/>
    <p:sldId id="954" r:id="rId14"/>
    <p:sldId id="953" r:id="rId15"/>
  </p:sldIdLst>
  <p:sldSz cx="9144000" cy="6858000" type="letter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4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1B"/>
    <a:srgbClr val="003045"/>
    <a:srgbClr val="FF6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6" autoAdjust="0"/>
    <p:restoredTop sz="96525" autoAdjust="0"/>
  </p:normalViewPr>
  <p:slideViewPr>
    <p:cSldViewPr snapToGrid="0" snapToObjects="1">
      <p:cViewPr varScale="1">
        <p:scale>
          <a:sx n="115" d="100"/>
          <a:sy n="115" d="100"/>
        </p:scale>
        <p:origin x="1656" y="108"/>
      </p:cViewPr>
      <p:guideLst>
        <p:guide orient="horz" pos="2112"/>
        <p:guide pos="4248"/>
      </p:guideLst>
    </p:cSldViewPr>
  </p:slideViewPr>
  <p:outlineViewPr>
    <p:cViewPr>
      <p:scale>
        <a:sx n="33" d="100"/>
        <a:sy n="33" d="100"/>
      </p:scale>
      <p:origin x="0" y="-63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02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81C8E-E250-784F-B5F6-B25768DB3FB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A1773-DB8E-FB41-AE47-D2D605644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733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20000"/>
              </a:spcBef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/>
            </a:lvl1pPr>
          </a:lstStyle>
          <a:p>
            <a:fld id="{D00E12C8-4D5F-3941-80A2-EB9AB9653252}" type="datetimeFigureOut">
              <a:rPr lang="en-US" altLang="x-none"/>
              <a:pPr/>
              <a:t>11/2/2022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30575"/>
            <a:ext cx="7435850" cy="3154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20000"/>
              </a:spcBef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/>
            </a:lvl1pPr>
          </a:lstStyle>
          <a:p>
            <a:fld id="{4EEF67B3-67FD-3144-A4E7-74EB74D6EA0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563928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EF67B3-67FD-3144-A4E7-74EB74D6EA06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22549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night&#10;&#10;Description automatically generated">
            <a:extLst>
              <a:ext uri="{FF2B5EF4-FFF2-40B4-BE49-F238E27FC236}">
                <a16:creationId xmlns:a16="http://schemas.microsoft.com/office/drawing/2014/main" id="{BB9E5659-26BD-ED53-A90B-C2DD9BDB3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2"/>
          <a:stretch/>
        </p:blipFill>
        <p:spPr>
          <a:xfrm>
            <a:off x="-40640" y="-362"/>
            <a:ext cx="9190512" cy="52948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8100" y="4872038"/>
            <a:ext cx="9182100" cy="198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6" name="Picture 13" descr="Mirus Logo Horizon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5572125"/>
            <a:ext cx="31321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48088" y="4787900"/>
            <a:ext cx="5395912" cy="10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38100" y="4787900"/>
            <a:ext cx="3786188" cy="10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43184"/>
            <a:ext cx="6858000" cy="1545959"/>
          </a:xfrm>
          <a:gradFill>
            <a:gsLst>
              <a:gs pos="75000">
                <a:schemeClr val="tx1">
                  <a:alpha val="83000"/>
                </a:schemeClr>
              </a:gs>
              <a:gs pos="31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5875" cmpd="sng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1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txBody>
          <a:bodyPr tIns="180000" bIns="144000" rtlCol="0">
            <a:spAutoFit/>
          </a:bodyPr>
          <a:lstStyle>
            <a:lvl1pPr>
              <a:defRPr lang="en-US" sz="4400" b="0" spc="200">
                <a:solidFill>
                  <a:schemeClr val="bg1"/>
                </a:solidFill>
                <a:latin typeface="Century Gothic"/>
                <a:ea typeface="Arial Hebrew Scholar" charset="-79"/>
                <a:cs typeface="Century Gothic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47906"/>
            <a:ext cx="6858000" cy="603410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40313" y="5572124"/>
            <a:ext cx="3085378" cy="90141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5040313" y="4914179"/>
            <a:ext cx="3085378" cy="511175"/>
          </a:xfr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sz="1000" b="0" dirty="0">
                <a:solidFill>
                  <a:srgbClr val="BFBFBF"/>
                </a:solidFill>
                <a:latin typeface="Calibri" charset="0"/>
                <a:cs typeface="Calibri" charset="0"/>
              </a:rPr>
              <a:t>PREPARED MONTH XX, 2017, FOR: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59200" y="6492081"/>
            <a:ext cx="142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ＭＳ Ｐゴシック" charset="0"/>
                <a:cs typeface="+mn-cs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2744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55" y="0"/>
            <a:ext cx="7958195" cy="10030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7155" y="1621555"/>
            <a:ext cx="3938646" cy="437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21555"/>
            <a:ext cx="3867151" cy="437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557155" y="822608"/>
            <a:ext cx="7958194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7C57A980-C9F9-754D-8E0A-8E0CA306CEC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1401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5" y="822608"/>
            <a:ext cx="7958194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E74F10-1D7A-8349-BA76-6A5C2C8E11B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06289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4E7580-8E5F-654A-91DC-2991DFDCF77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4883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908E9C-8D45-E749-80D0-5CF64110848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10330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361B76-D794-9545-9809-F1828D6A8B5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60229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D18E55-3C58-F648-BB2F-BEA91C0142A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1185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E7887-2AC6-7D4A-8DE7-80FEF2E6C1E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58799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3EBB95-6364-F64B-963C-ED79867D002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88191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E22A17-3C34-7C4C-8678-1A0C94935B4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7082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45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084519"/>
            <a:ext cx="8029692" cy="1276077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360596"/>
            <a:ext cx="8029691" cy="803139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D3047A-77F5-7445-97FE-38AE27099A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8092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6"/>
          <a:stretch/>
        </p:blipFill>
        <p:spPr bwMode="auto">
          <a:xfrm>
            <a:off x="1" y="0"/>
            <a:ext cx="9143999" cy="680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8100" y="4872038"/>
            <a:ext cx="9182100" cy="198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6" name="Picture 13" descr="Mirus Logo Horizon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5572125"/>
            <a:ext cx="31321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48088" y="4787900"/>
            <a:ext cx="5395912" cy="10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38100" y="4787900"/>
            <a:ext cx="3786188" cy="10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40313" y="5572124"/>
            <a:ext cx="3085378" cy="90141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5040313" y="4914179"/>
            <a:ext cx="3085378" cy="511175"/>
          </a:xfr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sz="1000" b="0" dirty="0">
                <a:solidFill>
                  <a:srgbClr val="BFBFBF"/>
                </a:solidFill>
                <a:latin typeface="Calibri" charset="0"/>
                <a:cs typeface="Calibri" charset="0"/>
              </a:rPr>
              <a:t>PREPARED MONTH XX, 2017, FOR: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537542"/>
            <a:ext cx="6858000" cy="1557244"/>
          </a:xfrm>
          <a:gradFill>
            <a:gsLst>
              <a:gs pos="75000">
                <a:schemeClr val="tx1">
                  <a:alpha val="83000"/>
                </a:schemeClr>
              </a:gs>
              <a:gs pos="31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5875" cmpd="sng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1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txBody>
          <a:bodyPr tIns="180000" bIns="144000" rtlCol="0">
            <a:spAutoFit/>
          </a:bodyPr>
          <a:lstStyle>
            <a:lvl1pPr algn="ctr">
              <a:defRPr lang="en-US" sz="4400" b="0" spc="200">
                <a:solidFill>
                  <a:schemeClr val="bg1"/>
                </a:solidFill>
                <a:latin typeface="Century Gothic"/>
                <a:ea typeface="Arial Hebrew Scholar" charset="-79"/>
                <a:cs typeface="Century Gothic"/>
              </a:defRPr>
            </a:lvl1pPr>
          </a:lstStyle>
          <a:p>
            <a:pPr lvl="0"/>
            <a:r>
              <a:rPr lang="en-US" dirty="0"/>
              <a:t>THE VALUE OF ACCOMPLISHMENT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47906"/>
            <a:ext cx="6858000" cy="603410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992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649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37B968-7BF9-1B43-AEDC-077D10551FB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30804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iStock-5060152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t="12160" r="7666" b="15424"/>
          <a:stretch>
            <a:fillRect/>
          </a:stretch>
        </p:blipFill>
        <p:spPr bwMode="auto">
          <a:xfrm>
            <a:off x="-38100" y="0"/>
            <a:ext cx="91821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8100" y="4872038"/>
            <a:ext cx="9182100" cy="198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pic>
        <p:nvPicPr>
          <p:cNvPr id="6" name="Picture 13" descr="Mirus Logo Horizon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5572125"/>
            <a:ext cx="31321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48088" y="4787900"/>
            <a:ext cx="5395912" cy="10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38100" y="4787900"/>
            <a:ext cx="3786188" cy="10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43184"/>
            <a:ext cx="6858000" cy="1545959"/>
          </a:xfrm>
          <a:gradFill>
            <a:gsLst>
              <a:gs pos="75000">
                <a:schemeClr val="tx1">
                  <a:alpha val="83000"/>
                </a:schemeClr>
              </a:gs>
              <a:gs pos="31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5875" cmpd="sng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1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txBody>
          <a:bodyPr tIns="180000" bIns="144000" rtlCol="0">
            <a:spAutoFit/>
          </a:bodyPr>
          <a:lstStyle>
            <a:lvl1pPr>
              <a:defRPr lang="en-US" sz="4400" b="0" spc="200">
                <a:solidFill>
                  <a:schemeClr val="bg1"/>
                </a:solidFill>
                <a:latin typeface="Century Gothic"/>
                <a:ea typeface="Arial Hebrew Scholar" charset="-79"/>
                <a:cs typeface="Century Gothic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47906"/>
            <a:ext cx="6858000" cy="603410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40313" y="5227638"/>
            <a:ext cx="3085378" cy="1245898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5040313" y="4914179"/>
            <a:ext cx="3803650" cy="511175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sz="1000" b="0" dirty="0">
                <a:solidFill>
                  <a:srgbClr val="BFBFBF"/>
                </a:solidFill>
                <a:latin typeface="Calibri" charset="0"/>
                <a:cs typeface="Calibri" charset="0"/>
              </a:rPr>
              <a:t>PREPARED MONTH XX, 2017, FOR:</a:t>
            </a:r>
          </a:p>
        </p:txBody>
      </p:sp>
    </p:spTree>
    <p:extLst>
      <p:ext uri="{BB962C8B-B14F-4D97-AF65-F5344CB8AC3E}">
        <p14:creationId xmlns:p14="http://schemas.microsoft.com/office/powerpoint/2010/main" val="3693499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7" r="2703" b="4015"/>
          <a:stretch/>
        </p:blipFill>
        <p:spPr bwMode="auto">
          <a:xfrm>
            <a:off x="1" y="-1"/>
            <a:ext cx="914399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8100" y="4872038"/>
            <a:ext cx="9182100" cy="198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pic>
        <p:nvPicPr>
          <p:cNvPr id="6" name="Picture 13" descr="Mirus Logo Horizon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5572125"/>
            <a:ext cx="31321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48088" y="4787900"/>
            <a:ext cx="5395912" cy="10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38100" y="4787900"/>
            <a:ext cx="3786188" cy="10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40313" y="5227638"/>
            <a:ext cx="3085378" cy="1245898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5040313" y="4914179"/>
            <a:ext cx="3803650" cy="511175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sz="1000" b="0" dirty="0">
                <a:solidFill>
                  <a:srgbClr val="BFBFBF"/>
                </a:solidFill>
                <a:latin typeface="Calibri" charset="0"/>
                <a:cs typeface="Calibri" charset="0"/>
              </a:rPr>
              <a:t>PREPARED MONTH XX, 2017, FOR: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537542"/>
            <a:ext cx="6858000" cy="1557244"/>
          </a:xfrm>
          <a:gradFill>
            <a:gsLst>
              <a:gs pos="75000">
                <a:schemeClr val="tx1">
                  <a:alpha val="83000"/>
                </a:schemeClr>
              </a:gs>
              <a:gs pos="31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5875" cmpd="sng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1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txBody>
          <a:bodyPr tIns="180000" bIns="144000" rtlCol="0">
            <a:spAutoFit/>
          </a:bodyPr>
          <a:lstStyle>
            <a:lvl1pPr algn="ctr">
              <a:defRPr lang="en-US" sz="4400" b="0" spc="200">
                <a:solidFill>
                  <a:schemeClr val="bg1"/>
                </a:solidFill>
                <a:latin typeface="Century Gothic"/>
                <a:ea typeface="Arial Hebrew Scholar" charset="-79"/>
                <a:cs typeface="Century Gothic"/>
              </a:defRPr>
            </a:lvl1pPr>
          </a:lstStyle>
          <a:p>
            <a:pPr lvl="0"/>
            <a:r>
              <a:rPr lang="en-US" dirty="0"/>
              <a:t>THE VALUE OF ACCOMPLISHMENT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47906"/>
            <a:ext cx="6858000" cy="603410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40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6"/>
          <a:stretch/>
        </p:blipFill>
        <p:spPr bwMode="auto">
          <a:xfrm>
            <a:off x="1" y="0"/>
            <a:ext cx="9143999" cy="680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8100" y="4872038"/>
            <a:ext cx="9182100" cy="198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pic>
        <p:nvPicPr>
          <p:cNvPr id="6" name="Picture 13" descr="Mirus Logo Horizon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5572125"/>
            <a:ext cx="31321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48088" y="4787900"/>
            <a:ext cx="5395912" cy="10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38100" y="4787900"/>
            <a:ext cx="3786188" cy="10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40313" y="5227638"/>
            <a:ext cx="3085378" cy="1245898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5040313" y="4914179"/>
            <a:ext cx="3803650" cy="511175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sz="1000" b="0" dirty="0">
                <a:solidFill>
                  <a:srgbClr val="BFBFBF"/>
                </a:solidFill>
                <a:latin typeface="Calibri" charset="0"/>
                <a:cs typeface="Calibri" charset="0"/>
              </a:rPr>
              <a:t>PREPARED MONTH XX, 2017, FOR: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537542"/>
            <a:ext cx="6858000" cy="1557244"/>
          </a:xfrm>
          <a:gradFill>
            <a:gsLst>
              <a:gs pos="75000">
                <a:schemeClr val="tx1">
                  <a:alpha val="83000"/>
                </a:schemeClr>
              </a:gs>
              <a:gs pos="31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5875" cmpd="sng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1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txBody>
          <a:bodyPr tIns="180000" bIns="144000" rtlCol="0">
            <a:spAutoFit/>
          </a:bodyPr>
          <a:lstStyle>
            <a:lvl1pPr algn="ctr">
              <a:defRPr lang="en-US" sz="4400" b="0" spc="200">
                <a:solidFill>
                  <a:schemeClr val="bg1"/>
                </a:solidFill>
                <a:latin typeface="Century Gothic"/>
                <a:ea typeface="Arial Hebrew Scholar" charset="-79"/>
                <a:cs typeface="Century Gothic"/>
              </a:defRPr>
            </a:lvl1pPr>
          </a:lstStyle>
          <a:p>
            <a:pPr lvl="0"/>
            <a:r>
              <a:rPr lang="en-US" dirty="0"/>
              <a:t>THE VALUE OF ACCOMPLISHMENT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47906"/>
            <a:ext cx="6858000" cy="603410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66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8100" y="4664075"/>
            <a:ext cx="9182100" cy="219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pic>
        <p:nvPicPr>
          <p:cNvPr id="6" name="Picture 13" descr="Mirus Logo Horizon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5438775"/>
            <a:ext cx="31321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48088" y="4559300"/>
            <a:ext cx="5395912" cy="10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38100" y="4559300"/>
            <a:ext cx="3786188" cy="10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40313" y="5227638"/>
            <a:ext cx="3085378" cy="1245898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5040313" y="4914179"/>
            <a:ext cx="3803650" cy="511175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sz="1000" b="0" dirty="0">
                <a:solidFill>
                  <a:srgbClr val="BFBFBF"/>
                </a:solidFill>
                <a:latin typeface="Calibri" charset="0"/>
                <a:cs typeface="Calibri" charset="0"/>
              </a:rPr>
              <a:t>PREPARED MONTH XX, 2017, FOR: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537542"/>
            <a:ext cx="6858000" cy="1557244"/>
          </a:xfrm>
          <a:gradFill>
            <a:gsLst>
              <a:gs pos="75000">
                <a:schemeClr val="tx1">
                  <a:alpha val="83000"/>
                </a:schemeClr>
              </a:gs>
              <a:gs pos="31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5875" cmpd="sng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1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txBody>
          <a:bodyPr tIns="180000" bIns="144000" rtlCol="0">
            <a:spAutoFit/>
          </a:bodyPr>
          <a:lstStyle>
            <a:lvl1pPr algn="ctr">
              <a:defRPr lang="en-US" sz="4400" b="0" spc="200">
                <a:solidFill>
                  <a:schemeClr val="bg1"/>
                </a:solidFill>
                <a:latin typeface="Century Gothic"/>
                <a:ea typeface="Arial Hebrew Scholar" charset="-79"/>
                <a:cs typeface="Century Gothic"/>
              </a:defRPr>
            </a:lvl1pPr>
          </a:lstStyle>
          <a:p>
            <a:pPr lvl="0"/>
            <a:r>
              <a:rPr lang="en-US" dirty="0"/>
              <a:t>THE VALUE OF ACCOMPLISHMENT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47906"/>
            <a:ext cx="6858000" cy="603410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8" name="Picture 4" descr="Image result for produce">
            <a:extLst>
              <a:ext uri="{FF2B5EF4-FFF2-40B4-BE49-F238E27FC236}">
                <a16:creationId xmlns:a16="http://schemas.microsoft.com/office/drawing/2014/main" id="{23987505-55B9-4397-9359-86866CD9E01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0" b="4588"/>
          <a:stretch/>
        </p:blipFill>
        <p:spPr bwMode="auto">
          <a:xfrm>
            <a:off x="0" y="1"/>
            <a:ext cx="91440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211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 r="2072" b="55955"/>
          <a:stretch/>
        </p:blipFill>
        <p:spPr bwMode="auto">
          <a:xfrm>
            <a:off x="0" y="0"/>
            <a:ext cx="91440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8100" y="4872038"/>
            <a:ext cx="9182100" cy="198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pic>
        <p:nvPicPr>
          <p:cNvPr id="6" name="Picture 13" descr="Mirus Logo Horizon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5572125"/>
            <a:ext cx="31321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48088" y="4787900"/>
            <a:ext cx="5395912" cy="10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38100" y="4787900"/>
            <a:ext cx="3786188" cy="10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40313" y="5227638"/>
            <a:ext cx="3085378" cy="1245898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5040313" y="4914179"/>
            <a:ext cx="3803650" cy="511175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sz="1000" b="0" dirty="0">
                <a:solidFill>
                  <a:srgbClr val="BFBFBF"/>
                </a:solidFill>
                <a:latin typeface="Calibri" charset="0"/>
                <a:cs typeface="Calibri" charset="0"/>
              </a:rPr>
              <a:t>PREPARED MONTH XX, 2017, FOR: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537542"/>
            <a:ext cx="6858000" cy="1557244"/>
          </a:xfrm>
          <a:gradFill>
            <a:gsLst>
              <a:gs pos="75000">
                <a:schemeClr val="tx1">
                  <a:alpha val="83000"/>
                </a:schemeClr>
              </a:gs>
              <a:gs pos="31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5875" cmpd="sng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1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txBody>
          <a:bodyPr tIns="180000" bIns="144000" rtlCol="0">
            <a:spAutoFit/>
          </a:bodyPr>
          <a:lstStyle>
            <a:lvl1pPr algn="ctr">
              <a:defRPr lang="en-US" sz="4400" b="0" spc="200">
                <a:solidFill>
                  <a:schemeClr val="bg1"/>
                </a:solidFill>
                <a:latin typeface="Century Gothic"/>
                <a:ea typeface="Arial Hebrew Scholar" charset="-79"/>
                <a:cs typeface="Century Gothic"/>
              </a:defRPr>
            </a:lvl1pPr>
          </a:lstStyle>
          <a:p>
            <a:pPr lvl="0"/>
            <a:r>
              <a:rPr lang="en-US" dirty="0"/>
              <a:t>THE VALUE OF ACCOMPLISHMENT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47906"/>
            <a:ext cx="6858000" cy="603410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17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154" y="0"/>
            <a:ext cx="7958195" cy="988863"/>
          </a:xfrm>
        </p:spPr>
        <p:txBody>
          <a:bodyPr rtlCol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155" y="822608"/>
            <a:ext cx="7958194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557155" y="1621555"/>
            <a:ext cx="7958196" cy="4863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702E92-8F60-3342-87CE-0D135D3A7C7B}" type="slidenum">
              <a:rPr lang="en-US" altLang="x-none"/>
              <a:pPr/>
              <a:t>‹#›</a:t>
            </a:fld>
            <a:endParaRPr lang="en-US" altLang="x-none" dirty="0"/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7600950" y="6302375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75000"/>
              </a:lnSpc>
              <a:spcBef>
                <a:spcPct val="10000"/>
              </a:spcBef>
              <a:buClrTx/>
              <a:buFontTx/>
              <a:buNone/>
            </a:pPr>
            <a:endParaRPr lang="en-US" sz="2000" b="0" dirty="0">
              <a:solidFill>
                <a:schemeClr val="bg1">
                  <a:lumMod val="50000"/>
                </a:schemeClr>
              </a:solidFill>
              <a:latin typeface="+mn-lt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084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154" y="0"/>
            <a:ext cx="7958195" cy="988863"/>
          </a:xfrm>
        </p:spPr>
        <p:txBody>
          <a:bodyPr rtlCol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155" y="822608"/>
            <a:ext cx="7958194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557155" y="1621555"/>
            <a:ext cx="7958196" cy="4863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942AB6-6D90-604F-AE85-851CB696880B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84874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54" y="0"/>
            <a:ext cx="8029692" cy="1008611"/>
          </a:xfrm>
        </p:spPr>
        <p:txBody>
          <a:bodyPr>
            <a:normAutofit/>
          </a:bodyPr>
          <a:lstStyle>
            <a:lvl1pPr>
              <a:defRPr lang="en-US" sz="33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57155" y="822608"/>
            <a:ext cx="7958194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 rot="10800000" flipH="1" flipV="1">
            <a:off x="557153" y="2090775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23"/>
          </p:nvPr>
        </p:nvSpPr>
        <p:spPr>
          <a:xfrm rot="10800000" flipH="1" flipV="1">
            <a:off x="7204444" y="2090775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9" name="Picture Placeholder 12"/>
          <p:cNvSpPr>
            <a:spLocks noGrp="1"/>
          </p:cNvSpPr>
          <p:nvPr>
            <p:ph type="pic" sz="quarter" idx="24"/>
          </p:nvPr>
        </p:nvSpPr>
        <p:spPr>
          <a:xfrm rot="10800000" flipH="1" flipV="1">
            <a:off x="5542622" y="2090775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30" name="Picture Placeholder 12"/>
          <p:cNvSpPr>
            <a:spLocks noGrp="1"/>
          </p:cNvSpPr>
          <p:nvPr>
            <p:ph type="pic" sz="quarter" idx="25"/>
          </p:nvPr>
        </p:nvSpPr>
        <p:spPr>
          <a:xfrm rot="10800000" flipH="1" flipV="1">
            <a:off x="3880799" y="2090775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31" name="Picture Placeholder 12"/>
          <p:cNvSpPr>
            <a:spLocks noGrp="1"/>
          </p:cNvSpPr>
          <p:nvPr>
            <p:ph type="pic" sz="quarter" idx="26"/>
          </p:nvPr>
        </p:nvSpPr>
        <p:spPr>
          <a:xfrm rot="10800000" flipH="1" flipV="1">
            <a:off x="2218976" y="2090775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32" name="Picture Placeholder 12"/>
          <p:cNvSpPr>
            <a:spLocks noGrp="1"/>
          </p:cNvSpPr>
          <p:nvPr>
            <p:ph type="pic" sz="quarter" idx="27"/>
          </p:nvPr>
        </p:nvSpPr>
        <p:spPr>
          <a:xfrm rot="10800000" flipH="1" flipV="1">
            <a:off x="557153" y="3995068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33" name="Picture Placeholder 12"/>
          <p:cNvSpPr>
            <a:spLocks noGrp="1"/>
          </p:cNvSpPr>
          <p:nvPr>
            <p:ph type="pic" sz="quarter" idx="28"/>
          </p:nvPr>
        </p:nvSpPr>
        <p:spPr>
          <a:xfrm rot="10800000" flipH="1" flipV="1">
            <a:off x="7204444" y="3995068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34" name="Picture Placeholder 12"/>
          <p:cNvSpPr>
            <a:spLocks noGrp="1"/>
          </p:cNvSpPr>
          <p:nvPr>
            <p:ph type="pic" sz="quarter" idx="29"/>
          </p:nvPr>
        </p:nvSpPr>
        <p:spPr>
          <a:xfrm rot="10800000" flipH="1" flipV="1">
            <a:off x="5542622" y="3995068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35" name="Picture Placeholder 12"/>
          <p:cNvSpPr>
            <a:spLocks noGrp="1"/>
          </p:cNvSpPr>
          <p:nvPr>
            <p:ph type="pic" sz="quarter" idx="30"/>
          </p:nvPr>
        </p:nvSpPr>
        <p:spPr>
          <a:xfrm rot="10800000" flipH="1" flipV="1">
            <a:off x="3880799" y="3995068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36" name="Picture Placeholder 12"/>
          <p:cNvSpPr>
            <a:spLocks noGrp="1"/>
          </p:cNvSpPr>
          <p:nvPr>
            <p:ph type="pic" sz="quarter" idx="31"/>
          </p:nvPr>
        </p:nvSpPr>
        <p:spPr>
          <a:xfrm rot="10800000" flipH="1" flipV="1">
            <a:off x="2218976" y="3995068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fld id="{E21A8FBB-DC0C-7743-924D-A9F3FEB80B83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561871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54" y="0"/>
            <a:ext cx="8029692" cy="1008611"/>
          </a:xfrm>
        </p:spPr>
        <p:txBody>
          <a:bodyPr>
            <a:normAutofit/>
          </a:bodyPr>
          <a:lstStyle>
            <a:lvl1pPr>
              <a:defRPr lang="en-US" sz="33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57154" y="822608"/>
            <a:ext cx="8029689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 rot="10800000" flipH="1" flipV="1">
            <a:off x="557154" y="1831219"/>
            <a:ext cx="2541048" cy="2084565"/>
          </a:xfrm>
          <a:solidFill>
            <a:schemeClr val="tx1">
              <a:lumMod val="20000"/>
              <a:lumOff val="80000"/>
            </a:schemeClr>
          </a:solidFill>
          <a:ln w="47625">
            <a:solidFill>
              <a:schemeClr val="bg1"/>
            </a:solidFill>
          </a:ln>
          <a:effectLst>
            <a:outerShdw blurRad="50800" dir="2700000" sx="103000" sy="103000" algn="tl" rotWithShape="0">
              <a:prstClr val="black">
                <a:alpha val="2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12"/>
          </p:nvPr>
        </p:nvSpPr>
        <p:spPr>
          <a:xfrm rot="10800000" flipH="1" flipV="1">
            <a:off x="3301474" y="1831219"/>
            <a:ext cx="2541048" cy="2084565"/>
          </a:xfrm>
          <a:solidFill>
            <a:schemeClr val="tx1">
              <a:lumMod val="20000"/>
              <a:lumOff val="80000"/>
            </a:schemeClr>
          </a:solidFill>
          <a:ln w="47625">
            <a:solidFill>
              <a:schemeClr val="bg1"/>
            </a:solidFill>
          </a:ln>
          <a:effectLst>
            <a:outerShdw blurRad="50800" dir="2700000" sx="103000" sy="103000" algn="tl" rotWithShape="0">
              <a:prstClr val="black">
                <a:alpha val="2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8" name="Picture Placeholder 12"/>
          <p:cNvSpPr>
            <a:spLocks noGrp="1"/>
          </p:cNvSpPr>
          <p:nvPr>
            <p:ph type="pic" sz="quarter" idx="13"/>
          </p:nvPr>
        </p:nvSpPr>
        <p:spPr>
          <a:xfrm rot="10800000" flipH="1" flipV="1">
            <a:off x="6045795" y="1831219"/>
            <a:ext cx="2541048" cy="2084565"/>
          </a:xfrm>
          <a:solidFill>
            <a:schemeClr val="tx1">
              <a:lumMod val="20000"/>
              <a:lumOff val="80000"/>
            </a:schemeClr>
          </a:solidFill>
          <a:ln w="47625">
            <a:solidFill>
              <a:schemeClr val="bg1"/>
            </a:solidFill>
          </a:ln>
          <a:effectLst>
            <a:outerShdw blurRad="50800" dir="2700000" sx="103000" sy="103000" algn="tl" rotWithShape="0">
              <a:prstClr val="black">
                <a:alpha val="2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769630" y="4178740"/>
            <a:ext cx="5604734" cy="1581150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14282F5D-4E68-4E4D-94A7-EDF6999A031D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07524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6"/>
          <a:stretch/>
        </p:blipFill>
        <p:spPr bwMode="auto">
          <a:xfrm>
            <a:off x="1" y="0"/>
            <a:ext cx="9143999" cy="645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8100" y="4872038"/>
            <a:ext cx="9182100" cy="198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6" name="Picture 13" descr="Mirus Logo Horizon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5572125"/>
            <a:ext cx="31321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48088" y="4787900"/>
            <a:ext cx="5395912" cy="10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38100" y="4787900"/>
            <a:ext cx="3786188" cy="10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040313" y="5572124"/>
            <a:ext cx="3085378" cy="90141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5040313" y="4914179"/>
            <a:ext cx="3085378" cy="511175"/>
          </a:xfr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sz="1000" b="0" dirty="0">
                <a:solidFill>
                  <a:srgbClr val="BFBFBF"/>
                </a:solidFill>
                <a:latin typeface="Calibri" charset="0"/>
                <a:cs typeface="Calibri" charset="0"/>
              </a:rPr>
              <a:t>PREPARED MONTH XX, 2017, FOR: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537542"/>
            <a:ext cx="6858000" cy="1557244"/>
          </a:xfrm>
          <a:gradFill>
            <a:gsLst>
              <a:gs pos="75000">
                <a:schemeClr val="tx1">
                  <a:alpha val="83000"/>
                </a:schemeClr>
              </a:gs>
              <a:gs pos="31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5875" cmpd="sng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1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txBody>
          <a:bodyPr tIns="180000" bIns="144000" rtlCol="0">
            <a:spAutoFit/>
          </a:bodyPr>
          <a:lstStyle>
            <a:lvl1pPr algn="ctr">
              <a:defRPr lang="en-US" sz="4400" b="0" spc="200">
                <a:solidFill>
                  <a:schemeClr val="bg1"/>
                </a:solidFill>
                <a:latin typeface="Century Gothic"/>
                <a:ea typeface="Arial Hebrew Scholar" charset="-79"/>
                <a:cs typeface="Century Gothic"/>
              </a:defRPr>
            </a:lvl1pPr>
          </a:lstStyle>
          <a:p>
            <a:pPr lvl="0"/>
            <a:r>
              <a:rPr lang="en-US" dirty="0"/>
              <a:t>THE VALUE OF ACCOMPLISHMENT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47906"/>
            <a:ext cx="6858000" cy="603410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600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55" y="0"/>
            <a:ext cx="7958195" cy="10030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7155" y="1621555"/>
            <a:ext cx="3938646" cy="437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21555"/>
            <a:ext cx="3867151" cy="437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557155" y="822608"/>
            <a:ext cx="7958194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7C57A980-C9F9-754D-8E0A-8E0CA306CEC9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354014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5" y="822608"/>
            <a:ext cx="7958194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E74F10-1D7A-8349-BA76-6A5C2C8E11B2}" type="slidenum">
              <a:rPr lang="en-US" altLang="x-none"/>
              <a:pPr/>
              <a:t>‹#›</a:t>
            </a:fld>
            <a:endParaRPr lang="en-US" altLang="x-none" dirty="0"/>
          </a:p>
        </p:txBody>
      </p:sp>
      <p:sp>
        <p:nvSpPr>
          <p:cNvPr id="6" name="TextBox 5"/>
          <p:cNvSpPr txBox="1"/>
          <p:nvPr userDrawn="1"/>
        </p:nvSpPr>
        <p:spPr bwMode="auto">
          <a:xfrm>
            <a:off x="4091741" y="6408750"/>
            <a:ext cx="960519" cy="2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75000"/>
              </a:lnSpc>
              <a:spcBef>
                <a:spcPct val="10000"/>
              </a:spcBef>
              <a:buClrTx/>
              <a:buFontTx/>
              <a:buNone/>
            </a:pP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+mn-lt"/>
                <a:ea typeface="MS PGothic" panose="020B0600070205080204" pitchFamily="34" charset="-128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656497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4E7580-8E5F-654A-91DC-2991DFDCF77D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79421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908E9C-8D45-E749-80D0-5CF641108483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831921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361B76-D794-9545-9809-F1828D6A8B54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622849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D18E55-3C58-F648-BB2F-BEA91C0142A1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6646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E7887-2AC6-7D4A-8DE7-80FEF2E6C1E2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109791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3EBB95-6364-F64B-963C-ED79867D002C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4000950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587961"/>
            <a:ext cx="8029692" cy="95873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554764"/>
            <a:ext cx="8029691" cy="60341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E22A17-3C34-7C4C-8678-1A0C94935B4A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842390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45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6" y="2084519"/>
            <a:ext cx="8029692" cy="1276077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57154" y="3360596"/>
            <a:ext cx="8029691" cy="803139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D3047A-77F5-7445-97FE-38AE27099A44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20707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r="3858"/>
          <a:stretch/>
        </p:blipFill>
        <p:spPr bwMode="auto">
          <a:xfrm>
            <a:off x="-1" y="-3383"/>
            <a:ext cx="9144001" cy="64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8100" y="4872038"/>
            <a:ext cx="9182100" cy="198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6" name="Picture 13" descr="Mirus Logo Horizon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5572125"/>
            <a:ext cx="31321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48088" y="4787900"/>
            <a:ext cx="5395912" cy="10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38100" y="4787900"/>
            <a:ext cx="3786188" cy="10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537542"/>
            <a:ext cx="6858000" cy="1557244"/>
          </a:xfrm>
          <a:gradFill>
            <a:gsLst>
              <a:gs pos="75000">
                <a:schemeClr val="tx1">
                  <a:alpha val="83000"/>
                </a:schemeClr>
              </a:gs>
              <a:gs pos="31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5875" cmpd="sng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1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txBody>
          <a:bodyPr tIns="180000" bIns="144000" rtlCol="0">
            <a:spAutoFit/>
          </a:bodyPr>
          <a:lstStyle>
            <a:lvl1pPr algn="ctr">
              <a:defRPr lang="en-US" sz="4400" b="0" spc="200">
                <a:solidFill>
                  <a:schemeClr val="bg1"/>
                </a:solidFill>
                <a:latin typeface="Century Gothic"/>
                <a:ea typeface="Arial Hebrew Scholar" charset="-79"/>
                <a:cs typeface="Century Gothic"/>
              </a:defRPr>
            </a:lvl1pPr>
          </a:lstStyle>
          <a:p>
            <a:pPr lvl="0"/>
            <a:r>
              <a:rPr lang="en-US" dirty="0"/>
              <a:t>THE VALUE OF ACCOMPLISHMENT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47906"/>
            <a:ext cx="6858000" cy="603410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718F5AC9-0731-4E10-ADA9-E221F52520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0313" y="5572124"/>
            <a:ext cx="3085378" cy="90141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1CFF961-831F-4A61-8704-8D91F45EA0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0313" y="4914179"/>
            <a:ext cx="3085378" cy="511175"/>
          </a:xfr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r>
              <a:rPr lang="en-US" sz="1000" b="0" dirty="0">
                <a:solidFill>
                  <a:srgbClr val="BFBFBF"/>
                </a:solidFill>
                <a:latin typeface="Calibri" charset="0"/>
                <a:cs typeface="Calibri" charset="0"/>
              </a:rPr>
              <a:t>PREPARED MONTH XX, 2017, FOR:</a:t>
            </a:r>
          </a:p>
        </p:txBody>
      </p:sp>
    </p:spTree>
    <p:extLst>
      <p:ext uri="{BB962C8B-B14F-4D97-AF65-F5344CB8AC3E}">
        <p14:creationId xmlns:p14="http://schemas.microsoft.com/office/powerpoint/2010/main" val="2211600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649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37B968-7BF9-1B43-AEDC-077D10551FB4}" type="slidenum">
              <a:rPr lang="en-US" altLang="x-none"/>
              <a:pPr/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4048513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54" y="0"/>
            <a:ext cx="8029692" cy="1008611"/>
          </a:xfrm>
        </p:spPr>
        <p:txBody>
          <a:bodyPr>
            <a:normAutofit/>
          </a:bodyPr>
          <a:lstStyle>
            <a:lvl1pPr>
              <a:defRPr lang="en-US" sz="33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57155" y="822608"/>
            <a:ext cx="7958194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9AF70-F15F-EF46-821C-DF3926492B0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4131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154" y="0"/>
            <a:ext cx="7958195" cy="988863"/>
          </a:xfrm>
        </p:spPr>
        <p:txBody>
          <a:bodyPr rtlCol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155" y="822608"/>
            <a:ext cx="7958194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557155" y="1621555"/>
            <a:ext cx="7958196" cy="4863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702E92-8F60-3342-87CE-0D135D3A7C7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58326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154" y="0"/>
            <a:ext cx="7958195" cy="988863"/>
          </a:xfrm>
        </p:spPr>
        <p:txBody>
          <a:bodyPr rtlCol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155" y="822608"/>
            <a:ext cx="7958194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557155" y="1621555"/>
            <a:ext cx="7958196" cy="4863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942AB6-6D90-604F-AE85-851CB696880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4459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54" y="0"/>
            <a:ext cx="8029692" cy="1008611"/>
          </a:xfrm>
        </p:spPr>
        <p:txBody>
          <a:bodyPr>
            <a:normAutofit/>
          </a:bodyPr>
          <a:lstStyle>
            <a:lvl1pPr>
              <a:defRPr lang="en-US" sz="33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57155" y="822608"/>
            <a:ext cx="7958194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 rot="10800000" flipH="1" flipV="1">
            <a:off x="557153" y="2090775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23"/>
          </p:nvPr>
        </p:nvSpPr>
        <p:spPr>
          <a:xfrm rot="10800000" flipH="1" flipV="1">
            <a:off x="7204444" y="2090775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9" name="Picture Placeholder 12"/>
          <p:cNvSpPr>
            <a:spLocks noGrp="1"/>
          </p:cNvSpPr>
          <p:nvPr>
            <p:ph type="pic" sz="quarter" idx="24"/>
          </p:nvPr>
        </p:nvSpPr>
        <p:spPr>
          <a:xfrm rot="10800000" flipH="1" flipV="1">
            <a:off x="5542622" y="2090775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0" name="Picture Placeholder 12"/>
          <p:cNvSpPr>
            <a:spLocks noGrp="1"/>
          </p:cNvSpPr>
          <p:nvPr>
            <p:ph type="pic" sz="quarter" idx="25"/>
          </p:nvPr>
        </p:nvSpPr>
        <p:spPr>
          <a:xfrm rot="10800000" flipH="1" flipV="1">
            <a:off x="3880799" y="2090775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1" name="Picture Placeholder 12"/>
          <p:cNvSpPr>
            <a:spLocks noGrp="1"/>
          </p:cNvSpPr>
          <p:nvPr>
            <p:ph type="pic" sz="quarter" idx="26"/>
          </p:nvPr>
        </p:nvSpPr>
        <p:spPr>
          <a:xfrm rot="10800000" flipH="1" flipV="1">
            <a:off x="2218976" y="2090775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2" name="Picture Placeholder 12"/>
          <p:cNvSpPr>
            <a:spLocks noGrp="1"/>
          </p:cNvSpPr>
          <p:nvPr>
            <p:ph type="pic" sz="quarter" idx="27"/>
          </p:nvPr>
        </p:nvSpPr>
        <p:spPr>
          <a:xfrm rot="10800000" flipH="1" flipV="1">
            <a:off x="557153" y="3995068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3" name="Picture Placeholder 12"/>
          <p:cNvSpPr>
            <a:spLocks noGrp="1"/>
          </p:cNvSpPr>
          <p:nvPr>
            <p:ph type="pic" sz="quarter" idx="28"/>
          </p:nvPr>
        </p:nvSpPr>
        <p:spPr>
          <a:xfrm rot="10800000" flipH="1" flipV="1">
            <a:off x="7204444" y="3995068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4" name="Picture Placeholder 12"/>
          <p:cNvSpPr>
            <a:spLocks noGrp="1"/>
          </p:cNvSpPr>
          <p:nvPr>
            <p:ph type="pic" sz="quarter" idx="29"/>
          </p:nvPr>
        </p:nvSpPr>
        <p:spPr>
          <a:xfrm rot="10800000" flipH="1" flipV="1">
            <a:off x="5542622" y="3995068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5" name="Picture Placeholder 12"/>
          <p:cNvSpPr>
            <a:spLocks noGrp="1"/>
          </p:cNvSpPr>
          <p:nvPr>
            <p:ph type="pic" sz="quarter" idx="30"/>
          </p:nvPr>
        </p:nvSpPr>
        <p:spPr>
          <a:xfrm rot="10800000" flipH="1" flipV="1">
            <a:off x="3880799" y="3995068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6" name="Picture Placeholder 12"/>
          <p:cNvSpPr>
            <a:spLocks noGrp="1"/>
          </p:cNvSpPr>
          <p:nvPr>
            <p:ph type="pic" sz="quarter" idx="31"/>
          </p:nvPr>
        </p:nvSpPr>
        <p:spPr>
          <a:xfrm rot="10800000" flipH="1" flipV="1">
            <a:off x="2218976" y="3995068"/>
            <a:ext cx="1382400" cy="1556657"/>
          </a:xfr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fld id="{E21A8FBB-DC0C-7743-924D-A9F3FEB80B8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4736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54" y="0"/>
            <a:ext cx="8029692" cy="1008611"/>
          </a:xfrm>
        </p:spPr>
        <p:txBody>
          <a:bodyPr>
            <a:normAutofit/>
          </a:bodyPr>
          <a:lstStyle>
            <a:lvl1pPr>
              <a:defRPr lang="en-US" sz="33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57154" y="822608"/>
            <a:ext cx="8029689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 rot="10800000" flipH="1" flipV="1">
            <a:off x="557154" y="1831219"/>
            <a:ext cx="2541048" cy="2084565"/>
          </a:xfrm>
          <a:solidFill>
            <a:schemeClr val="tx1">
              <a:lumMod val="20000"/>
              <a:lumOff val="80000"/>
            </a:schemeClr>
          </a:solidFill>
          <a:ln w="47625">
            <a:solidFill>
              <a:schemeClr val="bg1"/>
            </a:solidFill>
          </a:ln>
          <a:effectLst>
            <a:outerShdw blurRad="50800" dir="2700000" sx="103000" sy="103000" algn="tl" rotWithShape="0">
              <a:prstClr val="black">
                <a:alpha val="2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12"/>
          </p:nvPr>
        </p:nvSpPr>
        <p:spPr>
          <a:xfrm rot="10800000" flipH="1" flipV="1">
            <a:off x="3301474" y="1831219"/>
            <a:ext cx="2541048" cy="2084565"/>
          </a:xfrm>
          <a:solidFill>
            <a:schemeClr val="tx1">
              <a:lumMod val="20000"/>
              <a:lumOff val="80000"/>
            </a:schemeClr>
          </a:solidFill>
          <a:ln w="47625">
            <a:solidFill>
              <a:schemeClr val="bg1"/>
            </a:solidFill>
          </a:ln>
          <a:effectLst>
            <a:outerShdw blurRad="50800" dir="2700000" sx="103000" sy="103000" algn="tl" rotWithShape="0">
              <a:prstClr val="black">
                <a:alpha val="2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8" name="Picture Placeholder 12"/>
          <p:cNvSpPr>
            <a:spLocks noGrp="1"/>
          </p:cNvSpPr>
          <p:nvPr>
            <p:ph type="pic" sz="quarter" idx="13"/>
          </p:nvPr>
        </p:nvSpPr>
        <p:spPr>
          <a:xfrm rot="10800000" flipH="1" flipV="1">
            <a:off x="6045795" y="1831219"/>
            <a:ext cx="2541048" cy="2084565"/>
          </a:xfrm>
          <a:solidFill>
            <a:schemeClr val="tx1">
              <a:lumMod val="20000"/>
              <a:lumOff val="80000"/>
            </a:schemeClr>
          </a:solidFill>
          <a:ln w="47625">
            <a:solidFill>
              <a:schemeClr val="bg1"/>
            </a:solidFill>
          </a:ln>
          <a:effectLst>
            <a:outerShdw blurRad="50800" dir="2700000" sx="103000" sy="103000" algn="tl" rotWithShape="0">
              <a:prstClr val="black">
                <a:alpha val="20000"/>
              </a:prstClr>
            </a:outerShdw>
          </a:effectLst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769630" y="4178740"/>
            <a:ext cx="5604734" cy="1581150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14282F5D-4E68-4E4D-94A7-EDF6999A031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4030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54" y="0"/>
            <a:ext cx="8029692" cy="1008611"/>
          </a:xfrm>
        </p:spPr>
        <p:txBody>
          <a:bodyPr>
            <a:normAutofit/>
          </a:bodyPr>
          <a:lstStyle>
            <a:lvl1pPr>
              <a:defRPr lang="en-US" sz="33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57154" y="822608"/>
            <a:ext cx="8029689" cy="603410"/>
          </a:xfrm>
        </p:spPr>
        <p:txBody>
          <a:bodyPr>
            <a:normAutofit/>
          </a:bodyPr>
          <a:lstStyle>
            <a:lvl1pPr marL="0" indent="0" algn="l">
              <a:buNone/>
              <a:defRPr sz="2000" b="1" i="1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 rot="10800000" flipH="1" flipV="1">
            <a:off x="557154" y="1831219"/>
            <a:ext cx="3025142" cy="3999426"/>
          </a:xfrm>
          <a:solidFill>
            <a:schemeClr val="tx1">
              <a:lumMod val="20000"/>
              <a:lumOff val="80000"/>
            </a:schemeClr>
          </a:solidFill>
          <a:ln w="47625">
            <a:solidFill>
              <a:schemeClr val="bg1"/>
            </a:solidFill>
          </a:ln>
          <a:effectLst>
            <a:outerShdw blurRad="50800" dir="2700000" sx="102000" sy="102000" algn="tl" rotWithShape="0">
              <a:prstClr val="black">
                <a:alpha val="2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900" dirty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840479" y="1831219"/>
            <a:ext cx="4746363" cy="113789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840479" y="3086632"/>
            <a:ext cx="4746363" cy="113789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3840479" y="4342045"/>
            <a:ext cx="4746363" cy="1488600"/>
          </a:xfrm>
          <a:solidFill>
            <a:schemeClr val="bg2">
              <a:lumMod val="40000"/>
              <a:lumOff val="60000"/>
            </a:schemeClr>
          </a:solidFill>
        </p:spPr>
        <p:txBody>
          <a:bodyPr lIns="216000" tIns="216000" rIns="216000" bIns="216000">
            <a:normAutofit/>
          </a:bodyPr>
          <a:lstStyle>
            <a:lvl1pPr marL="0" indent="0" algn="l">
              <a:buFontTx/>
              <a:buNone/>
              <a:defRPr sz="2200" b="1" i="1">
                <a:solidFill>
                  <a:schemeClr val="accent1"/>
                </a:solidFill>
              </a:defRPr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FE4EE16-5A81-D045-B47F-2C34D3B4E6B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7190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57213" y="0"/>
            <a:ext cx="80295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7213" y="1431925"/>
            <a:ext cx="802957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/>
            <a:r>
              <a:rPr lang="en-US" altLang="x-none" dirty="0"/>
              <a:t>Second level</a:t>
            </a:r>
          </a:p>
          <a:p>
            <a:pPr lvl="2"/>
            <a:r>
              <a:rPr lang="en-US" altLang="x-none" dirty="0"/>
              <a:t>Third level</a:t>
            </a:r>
          </a:p>
          <a:p>
            <a:pPr lvl="3"/>
            <a:r>
              <a:rPr lang="en-US" altLang="x-none" dirty="0"/>
              <a:t>Fourth level</a:t>
            </a:r>
          </a:p>
          <a:p>
            <a:pPr lvl="4"/>
            <a:r>
              <a:rPr lang="en-US" altLang="x-none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4013" y="6302375"/>
            <a:ext cx="6127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000">
                <a:solidFill>
                  <a:schemeClr val="tx1">
                    <a:lumMod val="50000"/>
                  </a:schemeClr>
                </a:solidFill>
                <a:latin typeface="Calibri" charset="0"/>
              </a:defRPr>
            </a:lvl1pPr>
          </a:lstStyle>
          <a:p>
            <a:fld id="{505818A5-42C2-C041-8B0F-ED2D3A4157CE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pic>
        <p:nvPicPr>
          <p:cNvPr id="1029" name="Picture 6" descr="Mirus Logo Horizontal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362700"/>
            <a:ext cx="152717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244600"/>
            <a:ext cx="628650" cy="10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8650" y="1244600"/>
            <a:ext cx="8515350" cy="104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0" r:id="rId1"/>
    <p:sldLayoutId id="2147488294" r:id="rId2"/>
    <p:sldLayoutId id="2147488295" r:id="rId3"/>
    <p:sldLayoutId id="2147488296" r:id="rId4"/>
    <p:sldLayoutId id="2147488273" r:id="rId5"/>
    <p:sldLayoutId id="2147488274" r:id="rId6"/>
    <p:sldLayoutId id="2147488275" r:id="rId7"/>
    <p:sldLayoutId id="2147488276" r:id="rId8"/>
    <p:sldLayoutId id="2147488277" r:id="rId9"/>
    <p:sldLayoutId id="2147488278" r:id="rId10"/>
    <p:sldLayoutId id="2147488279" r:id="rId11"/>
    <p:sldLayoutId id="2147488284" r:id="rId12"/>
    <p:sldLayoutId id="2147488285" r:id="rId13"/>
    <p:sldLayoutId id="2147488286" r:id="rId14"/>
    <p:sldLayoutId id="2147488287" r:id="rId15"/>
    <p:sldLayoutId id="2147488288" r:id="rId16"/>
    <p:sldLayoutId id="2147488289" r:id="rId17"/>
    <p:sldLayoutId id="2147488290" r:id="rId18"/>
    <p:sldLayoutId id="2147488291" r:id="rId19"/>
    <p:sldLayoutId id="2147488292" r:id="rId20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SzPct val="90000"/>
        <a:buFont typeface="Arial" charset="0"/>
        <a:buChar char="•"/>
        <a:defRPr kern="1200">
          <a:solidFill>
            <a:schemeClr val="tx1">
              <a:lumMod val="50000"/>
            </a:schemeClr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2"/>
        </a:buClr>
        <a:buSzPct val="90000"/>
        <a:buFont typeface="Arial" charset="0"/>
        <a:buChar char="•"/>
        <a:defRPr sz="1600" kern="1200">
          <a:solidFill>
            <a:schemeClr val="tx1">
              <a:lumMod val="50000"/>
            </a:schemeClr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2"/>
        </a:buClr>
        <a:buSzPct val="90000"/>
        <a:buFont typeface="Arial" charset="0"/>
        <a:buChar char="•"/>
        <a:defRPr sz="1400" kern="1200">
          <a:solidFill>
            <a:schemeClr val="tx1">
              <a:lumMod val="50000"/>
            </a:schemeClr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2"/>
        </a:buClr>
        <a:buSzPct val="90000"/>
        <a:buFont typeface="Arial" charset="0"/>
        <a:buChar char="•"/>
        <a:defRPr sz="1200" kern="1200">
          <a:solidFill>
            <a:schemeClr val="tx1">
              <a:lumMod val="50000"/>
            </a:schemeClr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2"/>
        </a:buClr>
        <a:buSzPct val="90000"/>
        <a:buFont typeface="Arial" charset="0"/>
        <a:buChar char="•"/>
        <a:defRPr sz="1000" kern="1200">
          <a:solidFill>
            <a:schemeClr val="tx1">
              <a:lumMod val="50000"/>
            </a:schemeClr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57213" y="0"/>
            <a:ext cx="80295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7213" y="1431925"/>
            <a:ext cx="802957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4013" y="6302375"/>
            <a:ext cx="6127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000">
                <a:solidFill>
                  <a:srgbClr val="939393"/>
                </a:solidFill>
                <a:latin typeface="Calibri" charset="0"/>
              </a:defRPr>
            </a:lvl1pPr>
          </a:lstStyle>
          <a:p>
            <a:fld id="{505818A5-42C2-C041-8B0F-ED2D3A4157CE}" type="slidenum">
              <a:rPr lang="en-US" altLang="x-none"/>
              <a:pPr/>
              <a:t>‹#›</a:t>
            </a:fld>
            <a:endParaRPr lang="en-US" altLang="x-none" dirty="0"/>
          </a:p>
        </p:txBody>
      </p:sp>
      <p:pic>
        <p:nvPicPr>
          <p:cNvPr id="1029" name="Picture 6" descr="Mirus Logo Horizontal.pn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362700"/>
            <a:ext cx="152717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244600"/>
            <a:ext cx="628650" cy="10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8650" y="1244600"/>
            <a:ext cx="8515350" cy="104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14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01" r:id="rId1"/>
    <p:sldLayoutId id="2147488302" r:id="rId2"/>
    <p:sldLayoutId id="2147488303" r:id="rId3"/>
    <p:sldLayoutId id="2147488304" r:id="rId4"/>
    <p:sldLayoutId id="2147488306" r:id="rId5"/>
    <p:sldLayoutId id="2147488308" r:id="rId6"/>
    <p:sldLayoutId id="2147488309" r:id="rId7"/>
    <p:sldLayoutId id="2147488313" r:id="rId8"/>
    <p:sldLayoutId id="2147488314" r:id="rId9"/>
    <p:sldLayoutId id="2147488316" r:id="rId10"/>
    <p:sldLayoutId id="2147488317" r:id="rId11"/>
    <p:sldLayoutId id="2147488318" r:id="rId12"/>
    <p:sldLayoutId id="2147488319" r:id="rId13"/>
    <p:sldLayoutId id="2147488320" r:id="rId14"/>
    <p:sldLayoutId id="2147488321" r:id="rId15"/>
    <p:sldLayoutId id="2147488322" r:id="rId16"/>
    <p:sldLayoutId id="2147488323" r:id="rId17"/>
    <p:sldLayoutId id="2147488324" r:id="rId18"/>
    <p:sldLayoutId id="2147488325" r:id="rId19"/>
    <p:sldLayoutId id="2147488326" r:id="rId20"/>
    <p:sldLayoutId id="2147488327" r:id="rId2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Century Gothic" charset="0"/>
          <a:ea typeface="ＭＳ Ｐゴシック" charset="0"/>
          <a:cs typeface="Century Gothic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SzPct val="90000"/>
        <a:buFont typeface="Arial" charset="0"/>
        <a:buChar char="•"/>
        <a:defRPr kern="1200">
          <a:solidFill>
            <a:srgbClr val="71717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2"/>
        </a:buClr>
        <a:buSzPct val="90000"/>
        <a:buFont typeface="Arial" charset="0"/>
        <a:buChar char="•"/>
        <a:defRPr sz="1600" kern="1200">
          <a:solidFill>
            <a:srgbClr val="71717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2"/>
        </a:buClr>
        <a:buSzPct val="90000"/>
        <a:buFont typeface="Arial" charset="0"/>
        <a:buChar char="•"/>
        <a:defRPr sz="1400" kern="1200">
          <a:solidFill>
            <a:srgbClr val="71717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2"/>
        </a:buClr>
        <a:buSzPct val="90000"/>
        <a:buFont typeface="Arial" charset="0"/>
        <a:buChar char="•"/>
        <a:defRPr sz="1200" kern="1200">
          <a:solidFill>
            <a:srgbClr val="71717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2"/>
        </a:buClr>
        <a:buSzPct val="90000"/>
        <a:buFont typeface="Arial" charset="0"/>
        <a:buChar char="•"/>
        <a:defRPr sz="1000" kern="1200">
          <a:solidFill>
            <a:srgbClr val="71717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fullerton@merger.com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43000" y="882511"/>
            <a:ext cx="6858000" cy="2764754"/>
          </a:xfrm>
          <a:gradFill>
            <a:gsLst>
              <a:gs pos="100000">
                <a:schemeClr val="tx1">
                  <a:alpha val="83000"/>
                </a:schemeClr>
              </a:gs>
              <a:gs pos="31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</a:gra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An Investment Banker’s Perspective on How Attorneys Add Value in M&amp;A</a:t>
            </a:r>
            <a:endParaRPr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CCDF8-5748-DEFE-442E-80BA70441B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 level checklist for diligence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54280-786F-488F-647F-BB9664E715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Partial checklist – typically customized to the client’s business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10122-3F24-4590-8062-10978D37CB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702E92-8F60-3342-87CE-0D135D3A7C7B}" type="slidenum">
              <a:rPr lang="en-US" altLang="x-none" smtClean="0"/>
              <a:pPr/>
              <a:t>10</a:t>
            </a:fld>
            <a:endParaRPr lang="en-US" altLang="x-none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EC220D48-2D8C-D18F-96E0-E617C00BAB3F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199480608"/>
              </p:ext>
            </p:extLst>
          </p:nvPr>
        </p:nvGraphicFramePr>
        <p:xfrm>
          <a:off x="184568" y="1767815"/>
          <a:ext cx="4170864" cy="19054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8631">
                  <a:extLst>
                    <a:ext uri="{9D8B030D-6E8A-4147-A177-3AD203B41FA5}">
                      <a16:colId xmlns:a16="http://schemas.microsoft.com/office/drawing/2014/main" val="907031792"/>
                    </a:ext>
                  </a:extLst>
                </a:gridCol>
                <a:gridCol w="448631">
                  <a:extLst>
                    <a:ext uri="{9D8B030D-6E8A-4147-A177-3AD203B41FA5}">
                      <a16:colId xmlns:a16="http://schemas.microsoft.com/office/drawing/2014/main" val="504228866"/>
                    </a:ext>
                  </a:extLst>
                </a:gridCol>
                <a:gridCol w="225602">
                  <a:extLst>
                    <a:ext uri="{9D8B030D-6E8A-4147-A177-3AD203B41FA5}">
                      <a16:colId xmlns:a16="http://schemas.microsoft.com/office/drawing/2014/main" val="3235341627"/>
                    </a:ext>
                  </a:extLst>
                </a:gridCol>
                <a:gridCol w="223029">
                  <a:extLst>
                    <a:ext uri="{9D8B030D-6E8A-4147-A177-3AD203B41FA5}">
                      <a16:colId xmlns:a16="http://schemas.microsoft.com/office/drawing/2014/main" val="2415269504"/>
                    </a:ext>
                  </a:extLst>
                </a:gridCol>
                <a:gridCol w="2824971">
                  <a:extLst>
                    <a:ext uri="{9D8B030D-6E8A-4147-A177-3AD203B41FA5}">
                      <a16:colId xmlns:a16="http://schemas.microsoft.com/office/drawing/2014/main" val="237548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Company background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221920"/>
                  </a:ext>
                </a:extLst>
              </a:tr>
              <a:tr h="12776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B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Products and Services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51223"/>
                  </a:ext>
                </a:extLst>
              </a:tr>
              <a:tr h="12776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Sales and Marketing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762549"/>
                  </a:ext>
                </a:extLst>
              </a:tr>
              <a:tr h="12776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Intellectual Property / Licenses / Technology &amp; Infrastructure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155332"/>
                  </a:ext>
                </a:extLst>
              </a:tr>
              <a:tr h="12776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Reimbursement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419226"/>
                  </a:ext>
                </a:extLst>
              </a:tr>
              <a:tr h="12776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F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Regulatory / Clinical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597548"/>
                  </a:ext>
                </a:extLst>
              </a:tr>
              <a:tr h="12776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G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Employees and organization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24703"/>
                  </a:ext>
                </a:extLst>
              </a:tr>
              <a:tr h="12776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H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Facilities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469446"/>
                  </a:ext>
                </a:extLst>
              </a:tr>
              <a:tr h="12776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I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Litigation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568147"/>
                  </a:ext>
                </a:extLst>
              </a:tr>
              <a:tr h="12776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J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Finance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613375"/>
                  </a:ext>
                </a:extLst>
              </a:tr>
              <a:tr h="12776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K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Grants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196951"/>
                  </a:ext>
                </a:extLst>
              </a:tr>
              <a:tr h="12776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L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Contracts, agreements and corporate documents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" marR="6388" marT="6388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0200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4A19B84-C3D6-CBF8-35AC-6103BE7FBE93}"/>
              </a:ext>
            </a:extLst>
          </p:cNvPr>
          <p:cNvSpPr txBox="1"/>
          <p:nvPr/>
        </p:nvSpPr>
        <p:spPr>
          <a:xfrm>
            <a:off x="4501387" y="1820216"/>
            <a:ext cx="4170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Each category has a sub-list of requests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Some information can be provided later in the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Don’t want surprises in diligence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6056A4-120B-D3D3-1428-FF9BA161101F}"/>
              </a:ext>
            </a:extLst>
          </p:cNvPr>
          <p:cNvSpPr txBox="1"/>
          <p:nvPr/>
        </p:nvSpPr>
        <p:spPr>
          <a:xfrm>
            <a:off x="623455" y="4064924"/>
            <a:ext cx="796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Some diligence deficiencies are easily addressed, others are tougher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Toughest ones typically involve employees, former employees, former shareholders, other third parties </a:t>
            </a:r>
          </a:p>
        </p:txBody>
      </p:sp>
    </p:spTree>
    <p:extLst>
      <p:ext uri="{BB962C8B-B14F-4D97-AF65-F5344CB8AC3E}">
        <p14:creationId xmlns:p14="http://schemas.microsoft.com/office/powerpoint/2010/main" val="167769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8C1D6-9229-C2EB-F5A3-7E3177F98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154" y="0"/>
            <a:ext cx="8450488" cy="988863"/>
          </a:xfrm>
        </p:spPr>
        <p:txBody>
          <a:bodyPr>
            <a:normAutofit fontScale="90000"/>
          </a:bodyPr>
          <a:lstStyle/>
          <a:p>
            <a:r>
              <a:rPr lang="en-US" dirty="0"/>
              <a:t>Stages where attorneys can really add value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F7BD9-05F1-281B-47F9-44A673DD7E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8064" y="1363027"/>
            <a:ext cx="8189929" cy="4863552"/>
          </a:xfrm>
        </p:spPr>
        <p:txBody>
          <a:bodyPr/>
          <a:lstStyle/>
          <a:p>
            <a:r>
              <a:rPr lang="en-US" sz="1100" dirty="0"/>
              <a:t>Prior to process</a:t>
            </a:r>
          </a:p>
          <a:p>
            <a:pPr lvl="1"/>
            <a:r>
              <a:rPr lang="en-US" sz="1050" dirty="0"/>
              <a:t>Clean-up corporate issues. Common problem areas include: S-Corp election validity; taxes, including state and local; compensation issues; employee non-competes; intellectual property protection; cap table; status of stock option agreements. </a:t>
            </a:r>
          </a:p>
          <a:p>
            <a:pPr lvl="1"/>
            <a:r>
              <a:rPr lang="en-US" sz="1050" dirty="0"/>
              <a:t>Contracts – customers, vendors, etc. Do they say what the client thinks they say?</a:t>
            </a:r>
          </a:p>
          <a:p>
            <a:pPr lvl="1"/>
            <a:r>
              <a:rPr lang="en-US" sz="1050" dirty="0"/>
              <a:t>Shareholder planning.  Gifting. </a:t>
            </a:r>
          </a:p>
          <a:p>
            <a:pPr lvl="1"/>
            <a:r>
              <a:rPr lang="en-US" sz="1050" dirty="0"/>
              <a:t>Customer concentration, “small business” designation, other risk areas</a:t>
            </a:r>
          </a:p>
          <a:p>
            <a:pPr lvl="1"/>
            <a:r>
              <a:rPr lang="en-US" sz="1050" dirty="0"/>
              <a:t>Compliance, IT security (CCMC,  SOC 2)</a:t>
            </a:r>
          </a:p>
          <a:p>
            <a:r>
              <a:rPr lang="en-US" sz="1100" dirty="0"/>
              <a:t>Early in process</a:t>
            </a:r>
          </a:p>
          <a:p>
            <a:pPr lvl="1"/>
            <a:r>
              <a:rPr lang="en-US" sz="1050" dirty="0"/>
              <a:t>Selection of investment banker.  Relevant industry / transaction experience. Fit with the client. </a:t>
            </a:r>
          </a:p>
          <a:p>
            <a:pPr lvl="1"/>
            <a:r>
              <a:rPr lang="en-US" sz="1050" dirty="0"/>
              <a:t>Help client understand what’s going on.  </a:t>
            </a:r>
          </a:p>
          <a:p>
            <a:r>
              <a:rPr lang="en-US" sz="1100" dirty="0"/>
              <a:t>Pre-LOI</a:t>
            </a:r>
          </a:p>
          <a:p>
            <a:pPr lvl="1"/>
            <a:r>
              <a:rPr lang="en-US" sz="1050" dirty="0"/>
              <a:t>Review NDAs and offering materials.  Advise on structure – sale of asset or stock, which entities if multiple corporations involved, real estate issues and tax structure</a:t>
            </a:r>
          </a:p>
          <a:p>
            <a:pPr lvl="1"/>
            <a:r>
              <a:rPr lang="en-US" sz="1050" dirty="0"/>
              <a:t>Review </a:t>
            </a:r>
            <a:r>
              <a:rPr lang="en-US" sz="1050" dirty="0" err="1"/>
              <a:t>dataroom</a:t>
            </a:r>
            <a:r>
              <a:rPr lang="en-US" sz="1050" dirty="0"/>
              <a:t> materials</a:t>
            </a:r>
          </a:p>
          <a:p>
            <a:r>
              <a:rPr lang="en-US" sz="1100" dirty="0"/>
              <a:t>LOI</a:t>
            </a:r>
          </a:p>
          <a:p>
            <a:pPr lvl="1"/>
            <a:r>
              <a:rPr lang="en-US" sz="1050" dirty="0"/>
              <a:t>Assist in evaluating proposed terms, manage mark-ups, help client focus on key elements</a:t>
            </a:r>
          </a:p>
          <a:p>
            <a:pPr lvl="1"/>
            <a:r>
              <a:rPr lang="en-US" sz="1050" dirty="0"/>
              <a:t>Keep things “market” and know when you’re out of market (good or bad)</a:t>
            </a:r>
          </a:p>
          <a:p>
            <a:pPr lvl="1"/>
            <a:r>
              <a:rPr lang="en-US" sz="1050" dirty="0"/>
              <a:t>Tax / elections 338(h)(10), F-Reorg topics</a:t>
            </a:r>
          </a:p>
          <a:p>
            <a:pPr lvl="1"/>
            <a:r>
              <a:rPr lang="en-US" sz="1050" dirty="0"/>
              <a:t>Employment expectations, on-going involvement of the sellers</a:t>
            </a:r>
          </a:p>
          <a:p>
            <a:r>
              <a:rPr lang="en-US" sz="1100" dirty="0"/>
              <a:t>P&amp;S</a:t>
            </a:r>
          </a:p>
          <a:p>
            <a:pPr lvl="1"/>
            <a:r>
              <a:rPr lang="en-US" sz="1050" dirty="0"/>
              <a:t>Disclosure schedules</a:t>
            </a:r>
          </a:p>
          <a:p>
            <a:pPr lvl="1"/>
            <a:r>
              <a:rPr lang="en-US" sz="1050" dirty="0"/>
              <a:t>Manage negotiations with counterparty counsel</a:t>
            </a:r>
          </a:p>
          <a:p>
            <a:r>
              <a:rPr lang="en-US" sz="1200" dirty="0"/>
              <a:t>Closing</a:t>
            </a:r>
          </a:p>
          <a:p>
            <a:endParaRPr lang="en-US" sz="11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A24FA1-4DCD-DE4D-5498-B8E4180EB5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702E92-8F60-3342-87CE-0D135D3A7C7B}" type="slidenum">
              <a:rPr lang="en-US" altLang="x-none" smtClean="0"/>
              <a:pPr/>
              <a:t>11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4C3EF-F4F1-18D9-F964-195E13A8E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22784" y="3615668"/>
            <a:ext cx="4846320" cy="52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4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C8F5-675F-BC59-3D6E-A28D81B58F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going on in M&amp;A (November 2022)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D3D02F-1219-0E5D-1DC8-3D55D31319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One banker’s observations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4EEC0-5D55-327F-4D5A-BC0FA9ABDD9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7154" y="1404988"/>
            <a:ext cx="8458509" cy="4863552"/>
          </a:xfrm>
        </p:spPr>
        <p:txBody>
          <a:bodyPr/>
          <a:lstStyle/>
          <a:p>
            <a:r>
              <a:rPr lang="en-US" dirty="0"/>
              <a:t>2021 was an extremely good year for M&amp;A</a:t>
            </a:r>
          </a:p>
          <a:p>
            <a:r>
              <a:rPr lang="en-US" dirty="0"/>
              <a:t>Current deal activity down ~ 30-40% Q3 2022 y-o-y</a:t>
            </a:r>
          </a:p>
          <a:p>
            <a:r>
              <a:rPr lang="en-US" dirty="0"/>
              <a:t>Lower middle market (sub $200 million) somewhat insulated from the broader market</a:t>
            </a:r>
          </a:p>
          <a:p>
            <a:pPr lvl="1"/>
            <a:r>
              <a:rPr lang="en-US" dirty="0"/>
              <a:t>PE firms continue to pursue add-ons and buyers remain committed to their M&amp;A strategies</a:t>
            </a:r>
          </a:p>
          <a:p>
            <a:pPr lvl="1"/>
            <a:r>
              <a:rPr lang="en-US" dirty="0"/>
              <a:t>Capital generally very available, albeit with a higher cost of debt</a:t>
            </a:r>
          </a:p>
          <a:p>
            <a:pPr lvl="1"/>
            <a:r>
              <a:rPr lang="en-US" dirty="0"/>
              <a:t>“Story” deals are tougher in 2022</a:t>
            </a:r>
          </a:p>
          <a:p>
            <a:pPr lvl="1"/>
            <a:r>
              <a:rPr lang="en-US" dirty="0"/>
              <a:t>Good companies continue to receive strong attention from bidders</a:t>
            </a:r>
          </a:p>
          <a:p>
            <a:r>
              <a:rPr lang="en-US" dirty="0"/>
              <a:t>Federal and state tax policies remain a risk to M&amp;A activity </a:t>
            </a:r>
          </a:p>
          <a:p>
            <a:r>
              <a:rPr lang="en-US" dirty="0"/>
              <a:t>It’s very hard to predict economic downturns and to encourage clients to take advantage of favorable markets, which can turn faster than owners and companies can react</a:t>
            </a:r>
          </a:p>
          <a:p>
            <a:pPr lvl="1"/>
            <a:r>
              <a:rPr lang="en-US" dirty="0"/>
              <a:t>Being prepared for a deal at anytime is a good approach, but is hard to pull off</a:t>
            </a:r>
          </a:p>
          <a:p>
            <a:r>
              <a:rPr lang="en-US" dirty="0"/>
              <a:t>Preparation is more important that ever.  Buyers will invest in good businesses, but the overall risk appetite has shifted.  Don’t create risk unnecessarily by being unprepared.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31052-40CD-078A-B59C-0AE8992D1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702E92-8F60-3342-87CE-0D135D3A7C7B}" type="slidenum">
              <a:rPr lang="en-US" altLang="x-none" smtClean="0"/>
              <a:pPr/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00440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3F72D-1947-C2BA-4059-08F8FCAFBB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35DA4-9615-0676-1824-8236A1070D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www.merger.com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78647-077D-46E5-BDD7-AF444D41E36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2987" y="2446421"/>
            <a:ext cx="7958196" cy="403868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Mirus Capital Advisors</a:t>
            </a:r>
          </a:p>
          <a:p>
            <a:pPr marL="0" indent="0" algn="ctr">
              <a:buNone/>
            </a:pPr>
            <a:r>
              <a:rPr lang="en-US" dirty="0"/>
              <a:t>Alan Fullerton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fullerton@merger.com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200 Summit Drive, Burlington MA 01803</a:t>
            </a:r>
          </a:p>
          <a:p>
            <a:pPr marL="0" indent="0" algn="ctr">
              <a:buNone/>
            </a:pPr>
            <a:r>
              <a:rPr lang="en-US" dirty="0"/>
              <a:t>781 418 5900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896F3-11A3-4C10-77A3-3CF4C3C869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702E92-8F60-3342-87CE-0D135D3A7C7B}" type="slidenum">
              <a:rPr lang="en-US" altLang="x-none" smtClean="0"/>
              <a:pPr/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04483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Mirus Capital Advisors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value of accomplishment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01996" y="1491230"/>
            <a:ext cx="8042993" cy="1368350"/>
          </a:xfrm>
        </p:spPr>
        <p:txBody>
          <a:bodyPr/>
          <a:lstStyle/>
          <a:p>
            <a:pPr>
              <a:buClrTx/>
              <a:buSzPct val="100000"/>
            </a:pPr>
            <a:r>
              <a:rPr lang="en-US" sz="1400" dirty="0"/>
              <a:t>Mirus has been advising middle market companies since 1987</a:t>
            </a:r>
          </a:p>
          <a:p>
            <a:pPr lvl="1">
              <a:buClrTx/>
              <a:buSzPct val="100000"/>
            </a:pPr>
            <a:r>
              <a:rPr lang="en-US" sz="1400" dirty="0"/>
              <a:t>Professional sell-side, buy-side and capital raising processes and for providing tactical and strategic deal advice for both private and public companies</a:t>
            </a:r>
          </a:p>
          <a:p>
            <a:pPr lvl="1">
              <a:buClrTx/>
              <a:buSzPct val="100000"/>
            </a:pPr>
            <a:r>
              <a:rPr lang="en-US" sz="1400" dirty="0"/>
              <a:t>Working with middle market companies ranging up to $200 million in revenues and transaction size</a:t>
            </a:r>
          </a:p>
          <a:p>
            <a:pPr>
              <a:buClrTx/>
              <a:buSzPct val="100000"/>
            </a:pPr>
            <a:r>
              <a:rPr lang="en-US" sz="1400" dirty="0"/>
              <a:t>Mirus is a FINRA-licensed broker-dealer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702E92-8F60-3342-87CE-0D135D3A7C7B}" type="slidenum">
              <a:rPr lang="en-US" altLang="x-none" smtClean="0"/>
              <a:pPr/>
              <a:t>2</a:t>
            </a:fld>
            <a:endParaRPr lang="en-US" altLang="x-none"/>
          </a:p>
        </p:txBody>
      </p:sp>
      <p:sp>
        <p:nvSpPr>
          <p:cNvPr id="6" name="Text Box 54">
            <a:extLst>
              <a:ext uri="{FF2B5EF4-FFF2-40B4-BE49-F238E27FC236}">
                <a16:creationId xmlns:a16="http://schemas.microsoft.com/office/drawing/2014/main" id="{37310D1D-EA13-8465-8736-AE7F41174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5598" y="3173759"/>
            <a:ext cx="3938646" cy="42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Times" pitchFamily="18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AutoNum type="arabicParenR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AutoNum type="alphaLcParenR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10000"/>
              </a:spcBef>
              <a:buClrTx/>
              <a:buFontTx/>
              <a:buNone/>
            </a:pPr>
            <a:r>
              <a:rPr lang="en-US" altLang="en-US" sz="1600" b="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anose="020B0600070205080204" pitchFamily="34" charset="-128"/>
              </a:rPr>
              <a:t>Alan Fullerton</a:t>
            </a:r>
          </a:p>
          <a:p>
            <a:pPr algn="ctr" eaLnBrk="1" hangingPunct="1">
              <a:lnSpc>
                <a:spcPct val="75000"/>
              </a:lnSpc>
              <a:spcBef>
                <a:spcPct val="10000"/>
              </a:spcBef>
              <a:buClrTx/>
              <a:buFontTx/>
              <a:buNone/>
            </a:pPr>
            <a:r>
              <a:rPr lang="en-US" altLang="en-US" sz="1050" b="0" i="1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anose="020B0600070205080204" pitchFamily="34" charset="-128"/>
              </a:rPr>
              <a:t>Managing Partner, Mirus</a:t>
            </a:r>
          </a:p>
        </p:txBody>
      </p:sp>
      <p:sp>
        <p:nvSpPr>
          <p:cNvPr id="7" name="Rectangle 53">
            <a:extLst>
              <a:ext uri="{FF2B5EF4-FFF2-40B4-BE49-F238E27FC236}">
                <a16:creationId xmlns:a16="http://schemas.microsoft.com/office/drawing/2014/main" id="{F1F18DCE-79F1-AB06-8E89-E54DBAE21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73" y="3797274"/>
            <a:ext cx="4243419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5888" indent="-115888" eaLnBrk="0" hangingPunct="0"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buClr>
                <a:schemeClr val="folHlink"/>
              </a:buClr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buClr>
                <a:schemeClr val="tx2"/>
              </a:buClr>
              <a:buFont typeface="Arial" panose="020B0604020202020204" pitchFamily="34" charset="0"/>
              <a:buAutoNum type="arabicParenR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buClr>
                <a:schemeClr val="tx1"/>
              </a:buClr>
              <a:buFont typeface="Arial" panose="020B0604020202020204" pitchFamily="34" charset="0"/>
              <a:buAutoNum type="alphaLcParenR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4320" indent="-274320" eaLnBrk="1" hangingPunct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anose="020B0600070205080204" pitchFamily="34" charset="-128"/>
              </a:rPr>
              <a:t>An investment banker to middle market firms since 1997, Alan has managed and closed over 50 M&amp;A transactions.</a:t>
            </a:r>
          </a:p>
          <a:p>
            <a:pPr marL="274320" indent="-274320" eaLnBrk="1" hangingPunct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anose="020B0600070205080204" pitchFamily="34" charset="-128"/>
              </a:rPr>
              <a:t>Member of the ACG Boston board of directors.</a:t>
            </a:r>
          </a:p>
          <a:p>
            <a:pPr marL="274320" indent="-274320" eaLnBrk="1" hangingPunct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anose="020B0600070205080204" pitchFamily="34" charset="-128"/>
              </a:rPr>
              <a:t>Registered Securities Principal, holds FINRA Series 7, 24, 63 and 79 licenses.</a:t>
            </a:r>
          </a:p>
          <a:p>
            <a:pPr marL="274320" indent="-274320" eaLnBrk="1" hangingPunct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anose="020B0600070205080204" pitchFamily="34" charset="-128"/>
              </a:rPr>
              <a:t>Seven years experience in the technology industry with The Analytic Sciences Corporation.</a:t>
            </a:r>
          </a:p>
          <a:p>
            <a:pPr marL="274320" indent="-274320" eaLnBrk="1" hangingPunct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anose="020B0600070205080204" pitchFamily="34" charset="-128"/>
              </a:rPr>
              <a:t>MBA, Ecole des </a:t>
            </a:r>
            <a:r>
              <a:rPr lang="en-US" altLang="en-US" sz="1400" b="0" dirty="0" err="1">
                <a:solidFill>
                  <a:schemeClr val="tx1">
                    <a:lumMod val="50000"/>
                  </a:schemeClr>
                </a:solidFill>
                <a:latin typeface="+mn-lt"/>
                <a:ea typeface="MS PGothic" panose="020B0600070205080204" pitchFamily="34" charset="-128"/>
              </a:rPr>
              <a:t>Ponts</a:t>
            </a:r>
            <a:r>
              <a:rPr lang="en-US" altLang="en-US" sz="1400" b="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anose="020B0600070205080204" pitchFamily="34" charset="-128"/>
              </a:rPr>
              <a:t> (France) and </a:t>
            </a:r>
            <a:r>
              <a:rPr lang="en-US" altLang="en-US" sz="1400" b="0" dirty="0" err="1">
                <a:solidFill>
                  <a:schemeClr val="tx1">
                    <a:lumMod val="50000"/>
                  </a:schemeClr>
                </a:solidFill>
                <a:latin typeface="+mn-lt"/>
                <a:ea typeface="MS PGothic" panose="020B0600070205080204" pitchFamily="34" charset="-128"/>
              </a:rPr>
              <a:t>Sc.M</a:t>
            </a:r>
            <a:r>
              <a:rPr lang="en-US" altLang="en-US" sz="1400" b="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anose="020B0600070205080204" pitchFamily="34" charset="-128"/>
              </a:rPr>
              <a:t>., Electrical Engineering from Brown University.</a:t>
            </a:r>
          </a:p>
          <a:p>
            <a:pPr marL="274320" indent="-274320" eaLnBrk="1" hangingPunct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>
                    <a:lumMod val="50000"/>
                  </a:schemeClr>
                </a:solidFill>
                <a:latin typeface="+mn-lt"/>
                <a:ea typeface="MS PGothic" panose="020B0600070205080204" pitchFamily="34" charset="-128"/>
              </a:rPr>
              <a:t>Sc.B., Mechanical Engineering from MIT.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813C821-0703-C2F6-C591-29A37CEEEFB7}"/>
              </a:ext>
            </a:extLst>
          </p:cNvPr>
          <p:cNvSpPr/>
          <p:nvPr/>
        </p:nvSpPr>
        <p:spPr>
          <a:xfrm>
            <a:off x="5348246" y="4071531"/>
            <a:ext cx="460735" cy="525131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F7FA3-86F1-1A3C-ABAE-34653E9F3916}"/>
              </a:ext>
            </a:extLst>
          </p:cNvPr>
          <p:cNvSpPr txBox="1"/>
          <p:nvPr/>
        </p:nvSpPr>
        <p:spPr>
          <a:xfrm>
            <a:off x="5764966" y="3792220"/>
            <a:ext cx="292183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330" indent="-1714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</a:rPr>
              <a:t>Manages firm which closes 8-12 sell-side deals per year</a:t>
            </a:r>
          </a:p>
          <a:p>
            <a:pPr marL="354330" indent="-1714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</a:rPr>
              <a:t>Firm talks with hundreds of PE and strategic buyers per year</a:t>
            </a:r>
          </a:p>
          <a:p>
            <a:pPr marL="354330" indent="-1714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b="0" dirty="0">
                <a:latin typeface="+mn-lt"/>
              </a:rPr>
              <a:t>We see what works and what doesn’t </a:t>
            </a:r>
          </a:p>
          <a:p>
            <a:pPr marL="171450" indent="-1714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sz="1400" b="0" dirty="0">
              <a:latin typeface="+mn-lt"/>
            </a:endParaRPr>
          </a:p>
        </p:txBody>
      </p:sp>
      <p:pic>
        <p:nvPicPr>
          <p:cNvPr id="11" name="Picture 10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876B87E4-DA1F-86B0-EA5F-5D568A917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r="5165" b="13171"/>
          <a:stretch/>
        </p:blipFill>
        <p:spPr>
          <a:xfrm>
            <a:off x="457200" y="3095841"/>
            <a:ext cx="531789" cy="73399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30BB6B-B0CC-15D9-7059-1BE618797AF6}"/>
              </a:ext>
            </a:extLst>
          </p:cNvPr>
          <p:cNvCxnSpPr>
            <a:cxnSpLocks/>
          </p:cNvCxnSpPr>
          <p:nvPr/>
        </p:nvCxnSpPr>
        <p:spPr>
          <a:xfrm flipH="1">
            <a:off x="469449" y="2994915"/>
            <a:ext cx="8117339" cy="0"/>
          </a:xfrm>
          <a:prstGeom prst="line">
            <a:avLst/>
          </a:prstGeom>
          <a:ln w="127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985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355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" y="6363373"/>
            <a:ext cx="1522412" cy="282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66040" y="2869433"/>
            <a:ext cx="9468091" cy="758051"/>
          </a:xfrm>
          <a:prstGeom prst="rect">
            <a:avLst/>
          </a:prstGeom>
          <a:gradFill>
            <a:gsLst>
              <a:gs pos="75000">
                <a:schemeClr val="tx1">
                  <a:alpha val="83000"/>
                </a:schemeClr>
              </a:gs>
              <a:gs pos="31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15875" cmpd="sng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1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txBody>
          <a:bodyPr wrap="square" tIns="180000" bIns="144000" rtlCol="0">
            <a:spAutoFit/>
          </a:bodyPr>
          <a:lstStyle>
            <a:defPPr>
              <a:defRPr lang="en-US"/>
            </a:defPPr>
            <a:lvl1pPr algn="ctr">
              <a:defRPr sz="2800" spc="20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b="0" dirty="0">
                <a:latin typeface="Century Gothic"/>
                <a:cs typeface="Century Gothic"/>
              </a:rPr>
              <a:t>35 YEARS. 350 DEALS.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7B968-7BF9-1B43-AEDC-077D10551FB4}" type="slidenum">
              <a:rPr lang="en-US" altLang="x-none" smtClean="0"/>
              <a:pPr/>
              <a:t>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671073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Recent transactions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155" y="670209"/>
            <a:ext cx="7958194" cy="6034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Mirus works in a variety of industries with a range of sellers (founders, families, closely-held, corporate, public)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702E92-8F60-3342-87CE-0D135D3A7C7B}" type="slidenum">
              <a:rPr lang="en-US" altLang="x-none" smtClean="0"/>
              <a:pPr/>
              <a:t>4</a:t>
            </a:fld>
            <a:endParaRPr lang="en-US" altLang="x-non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B718C-6185-3A14-615C-E6B1714B8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594" y="1433656"/>
            <a:ext cx="1506216" cy="1466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04A7A1-4850-2E3B-26F8-253BF60E0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907" y="1426018"/>
            <a:ext cx="1506283" cy="1474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1C15A2-91BC-D65E-7F68-805A9E82E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693" y="1433657"/>
            <a:ext cx="1506216" cy="1466708"/>
          </a:xfrm>
          <a:prstGeom prst="rect">
            <a:avLst/>
          </a:prstGeo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7D316C8B-0E0E-4EB5-3DBD-5D6F3757B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00401" y="1433655"/>
            <a:ext cx="1506216" cy="146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1A08D-97FA-A2EA-7642-C59A95DDD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40" y="3063596"/>
            <a:ext cx="1499448" cy="14667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BFE3C-6178-DD6F-ADD9-3D27879AD3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4707" y="3055180"/>
            <a:ext cx="1510202" cy="14667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D45697-3BA4-208C-B202-299609EE4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3594" y="3063595"/>
            <a:ext cx="1503723" cy="14472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1A5659-DB56-3EE0-4B20-B8E949160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3921" y="3055180"/>
            <a:ext cx="1510202" cy="1455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DCE769B-623A-2205-8055-8DCAF75DD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340" y="4690268"/>
            <a:ext cx="1498277" cy="1468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3B5D2F-0C52-B95B-7A02-FDCC4BE428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7585" y="4704650"/>
            <a:ext cx="1512569" cy="14743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CF387B-DE4B-0737-0B3E-EEEBC7996C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1101" y="4708469"/>
            <a:ext cx="1506215" cy="1471160"/>
          </a:xfrm>
          <a:prstGeom prst="rect">
            <a:avLst/>
          </a:prstGeom>
          <a:ln w="12700">
            <a:solidFill>
              <a:srgbClr val="FF641B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29891B-11EA-F659-6134-2C743A9D1D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7974" y="4712920"/>
            <a:ext cx="1506216" cy="14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84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417" y="2587961"/>
            <a:ext cx="8573844" cy="958735"/>
          </a:xfrm>
        </p:spPr>
        <p:txBody>
          <a:bodyPr/>
          <a:lstStyle/>
          <a:p>
            <a:r>
              <a:rPr lang="en-US" dirty="0"/>
              <a:t>How does the M&amp;A process work and</a:t>
            </a:r>
            <a:br>
              <a:rPr lang="en-US" dirty="0"/>
            </a:br>
            <a:r>
              <a:rPr lang="en-US" dirty="0"/>
              <a:t>where do attorneys add value?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(an investment banker’s perspective)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E7887-2AC6-7D4A-8DE7-80FEF2E6C1E2}" type="slidenum">
              <a:rPr lang="en-US" altLang="x-none" smtClean="0"/>
              <a:pPr/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77737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6BD8B-7711-6609-F000-6D3BA06705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0867F-3CEE-64D4-B2DC-8BFB67711F0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What is client looking for in a transaction?  What can be done with the business before beginning a process?</a:t>
            </a:r>
          </a:p>
          <a:p>
            <a:r>
              <a:rPr lang="en-US" dirty="0"/>
              <a:t>Help clients avoid “unforced errors”</a:t>
            </a:r>
          </a:p>
          <a:p>
            <a:pPr lvl="1"/>
            <a:r>
              <a:rPr lang="en-US" dirty="0"/>
              <a:t>There are almost always “honest mistakes” by the client that the seller’s team catches </a:t>
            </a:r>
          </a:p>
          <a:p>
            <a:pPr lvl="1"/>
            <a:r>
              <a:rPr lang="en-US" dirty="0"/>
              <a:t>Expect </a:t>
            </a:r>
            <a:r>
              <a:rPr lang="en-US" u="sng" dirty="0"/>
              <a:t>everything</a:t>
            </a:r>
            <a:r>
              <a:rPr lang="en-US" dirty="0"/>
              <a:t> to be checked in diligence</a:t>
            </a:r>
          </a:p>
          <a:p>
            <a:r>
              <a:rPr lang="en-US" dirty="0"/>
              <a:t>Help client prepare and understand what’s going to happen</a:t>
            </a:r>
          </a:p>
          <a:p>
            <a:pPr lvl="1"/>
            <a:r>
              <a:rPr lang="en-US" dirty="0"/>
              <a:t>You’ve got perspective on what’s “market” and what’s unreasonable </a:t>
            </a:r>
          </a:p>
          <a:p>
            <a:pPr lvl="1"/>
            <a:r>
              <a:rPr lang="en-US" dirty="0"/>
              <a:t>Advisors can help clients avoid becoming wedded to an untenable deal strategy</a:t>
            </a:r>
          </a:p>
          <a:p>
            <a:pPr lvl="1"/>
            <a:r>
              <a:rPr lang="en-US" dirty="0"/>
              <a:t>Start getting ready before engaging investment banker</a:t>
            </a:r>
          </a:p>
          <a:p>
            <a:r>
              <a:rPr lang="en-US" dirty="0"/>
              <a:t>Develop a good working relationship with the </a:t>
            </a:r>
            <a:r>
              <a:rPr lang="en-US" dirty="0" err="1"/>
              <a:t>ibanker</a:t>
            </a:r>
            <a:r>
              <a:rPr lang="en-US" dirty="0"/>
              <a:t> and other advisors</a:t>
            </a:r>
          </a:p>
          <a:p>
            <a:pPr lvl="1"/>
            <a:r>
              <a:rPr lang="en-US" dirty="0"/>
              <a:t>Try to keep the business owner at “30,000 ft.” or else the deal details will exhaust him/her</a:t>
            </a:r>
          </a:p>
          <a:p>
            <a:pPr lvl="1"/>
            <a:r>
              <a:rPr lang="en-US" dirty="0"/>
              <a:t>Keep things moving along</a:t>
            </a:r>
          </a:p>
          <a:p>
            <a:r>
              <a:rPr lang="en-US" dirty="0"/>
              <a:t>Help clients negotiate a favorable deal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4795C-E7F2-5675-C2D4-7BB4A13B9F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702E92-8F60-3342-87CE-0D135D3A7C7B}" type="slidenum">
              <a:rPr lang="en-US" altLang="x-none" smtClean="0"/>
              <a:pPr/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3665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154" y="822960"/>
            <a:ext cx="8103369" cy="603410"/>
          </a:xfrm>
        </p:spPr>
        <p:txBody>
          <a:bodyPr>
            <a:normAutofit/>
          </a:bodyPr>
          <a:lstStyle/>
          <a:p>
            <a:r>
              <a:rPr lang="en-US" dirty="0"/>
              <a:t>Driving value through preparation, competition and negotiation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702E92-8F60-3342-87CE-0D135D3A7C7B}" type="slidenum">
              <a:rPr lang="en-US" altLang="x-none" smtClean="0"/>
              <a:pPr/>
              <a:t>7</a:t>
            </a:fld>
            <a:endParaRPr lang="en-US" altLang="x-none" dirty="0"/>
          </a:p>
        </p:txBody>
      </p:sp>
      <p:pic>
        <p:nvPicPr>
          <p:cNvPr id="15" name="Picture 16" descr="https://lh6.googleusercontent.com/--zcBqgYsBHE/AAAAAAAAAAI/AAAAAAAAAks/ICvceS9qZ-I/s0-c-k-no-ns/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8" y="5018701"/>
            <a:ext cx="796432" cy="73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7913" y="5781109"/>
            <a:ext cx="1094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AutoNum type="arabicParenR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AutoNum type="alphaLcParenR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secure, online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dataroom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90" y="4244031"/>
            <a:ext cx="2011544" cy="137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6"/>
          <p:cNvSpPr txBox="1">
            <a:spLocks noChangeArrowheads="1"/>
          </p:cNvSpPr>
          <p:nvPr/>
        </p:nvSpPr>
        <p:spPr bwMode="auto">
          <a:xfrm>
            <a:off x="2058806" y="5714969"/>
            <a:ext cx="2635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AutoNum type="arabicParenR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AutoNum type="alphaLcParenR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contact prospective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buyers / investors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manage NDAs, initial diligence</a:t>
            </a:r>
          </a:p>
        </p:txBody>
      </p:sp>
      <p:sp>
        <p:nvSpPr>
          <p:cNvPr id="19" name="TextBox 81"/>
          <p:cNvSpPr txBox="1">
            <a:spLocks noChangeArrowheads="1"/>
          </p:cNvSpPr>
          <p:nvPr/>
        </p:nvSpPr>
        <p:spPr bwMode="auto">
          <a:xfrm>
            <a:off x="4846418" y="5863059"/>
            <a:ext cx="1693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AutoNum type="arabicParenR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AutoNum type="alphaLcParenR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meet with select parties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748302" y="4039224"/>
            <a:ext cx="1554163" cy="7937"/>
          </a:xfrm>
          <a:prstGeom prst="line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8629" y="4031287"/>
            <a:ext cx="1554162" cy="7937"/>
          </a:xfrm>
          <a:prstGeom prst="line">
            <a:avLst/>
          </a:prstGeom>
          <a:ln w="34925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200400" y="3094038"/>
            <a:ext cx="182563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3435634" y="3328256"/>
            <a:ext cx="182562" cy="18256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3733800" y="3170238"/>
            <a:ext cx="182563" cy="1825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810000" y="3475038"/>
            <a:ext cx="182563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505200" y="3627438"/>
            <a:ext cx="182563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078163" y="3551238"/>
            <a:ext cx="182562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2895600" y="3322638"/>
            <a:ext cx="182563" cy="1825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2697163" y="3627438"/>
            <a:ext cx="182562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789238" y="4114800"/>
            <a:ext cx="182562" cy="1825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3017838" y="4343400"/>
            <a:ext cx="182562" cy="1825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3352800" y="4160838"/>
            <a:ext cx="182563" cy="1825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3932238" y="4160838"/>
            <a:ext cx="182562" cy="1825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2667000" y="4465638"/>
            <a:ext cx="182563" cy="182562"/>
          </a:xfrm>
          <a:prstGeom prst="ellipse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3733800" y="4465638"/>
            <a:ext cx="182563" cy="182562"/>
          </a:xfrm>
          <a:prstGeom prst="ellipse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0" name="Oval 99"/>
          <p:cNvSpPr/>
          <p:nvPr/>
        </p:nvSpPr>
        <p:spPr>
          <a:xfrm>
            <a:off x="4953000" y="3322638"/>
            <a:ext cx="182563" cy="1825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5486400" y="3246438"/>
            <a:ext cx="182563" cy="18256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5257800" y="3094038"/>
            <a:ext cx="182563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4800600" y="3627438"/>
            <a:ext cx="182563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5181600" y="3551238"/>
            <a:ext cx="182563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5" name="Oval 104"/>
          <p:cNvSpPr/>
          <p:nvPr/>
        </p:nvSpPr>
        <p:spPr>
          <a:xfrm>
            <a:off x="5608638" y="3627438"/>
            <a:ext cx="182562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6" name="Oval 105"/>
          <p:cNvSpPr/>
          <p:nvPr/>
        </p:nvSpPr>
        <p:spPr>
          <a:xfrm>
            <a:off x="5943600" y="3475038"/>
            <a:ext cx="182563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7" name="Oval 106"/>
          <p:cNvSpPr/>
          <p:nvPr/>
        </p:nvSpPr>
        <p:spPr>
          <a:xfrm>
            <a:off x="5837238" y="3170238"/>
            <a:ext cx="182562" cy="1825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8" name="Oval 107"/>
          <p:cNvSpPr/>
          <p:nvPr/>
        </p:nvSpPr>
        <p:spPr>
          <a:xfrm>
            <a:off x="7132638" y="2634208"/>
            <a:ext cx="182562" cy="1825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09" name="Oval 108"/>
          <p:cNvSpPr/>
          <p:nvPr/>
        </p:nvSpPr>
        <p:spPr>
          <a:xfrm>
            <a:off x="7543800" y="2405608"/>
            <a:ext cx="182563" cy="18256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10" name="Oval 109"/>
          <p:cNvSpPr/>
          <p:nvPr/>
        </p:nvSpPr>
        <p:spPr>
          <a:xfrm>
            <a:off x="7543800" y="2710408"/>
            <a:ext cx="182563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11" name="Oval 110"/>
          <p:cNvSpPr/>
          <p:nvPr/>
        </p:nvSpPr>
        <p:spPr>
          <a:xfrm>
            <a:off x="7010400" y="3396208"/>
            <a:ext cx="182563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12" name="Oval 111"/>
          <p:cNvSpPr/>
          <p:nvPr/>
        </p:nvSpPr>
        <p:spPr>
          <a:xfrm>
            <a:off x="7391400" y="3045370"/>
            <a:ext cx="182563" cy="18256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7772400" y="3472408"/>
            <a:ext cx="182563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14" name="Oval 113"/>
          <p:cNvSpPr/>
          <p:nvPr/>
        </p:nvSpPr>
        <p:spPr>
          <a:xfrm>
            <a:off x="8001000" y="3167608"/>
            <a:ext cx="182563" cy="18256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15" name="Oval 114"/>
          <p:cNvSpPr/>
          <p:nvPr/>
        </p:nvSpPr>
        <p:spPr>
          <a:xfrm>
            <a:off x="7924800" y="2634208"/>
            <a:ext cx="182563" cy="1825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dirty="0"/>
          </a:p>
        </p:txBody>
      </p:sp>
      <p:sp>
        <p:nvSpPr>
          <p:cNvPr id="116" name="TextBox 77"/>
          <p:cNvSpPr txBox="1">
            <a:spLocks noChangeArrowheads="1"/>
          </p:cNvSpPr>
          <p:nvPr/>
        </p:nvSpPr>
        <p:spPr bwMode="auto">
          <a:xfrm>
            <a:off x="6932848" y="5772517"/>
            <a:ext cx="1861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Times" pitchFamily="18" charset="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AutoNum type="arabicParenR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AutoNum type="alphaLcParenR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drive value, 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negotiate  &amp; close the deal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investment banking sell-side process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7B2748E-72FB-431B-99D5-F24101067E17}"/>
              </a:ext>
            </a:extLst>
          </p:cNvPr>
          <p:cNvGrpSpPr/>
          <p:nvPr/>
        </p:nvGrpSpPr>
        <p:grpSpPr>
          <a:xfrm>
            <a:off x="256190" y="1506590"/>
            <a:ext cx="8569675" cy="851887"/>
            <a:chOff x="256190" y="1439915"/>
            <a:chExt cx="8569675" cy="851887"/>
          </a:xfrm>
        </p:grpSpPr>
        <p:sp>
          <p:nvSpPr>
            <p:cNvPr id="85" name="AutoShape 13">
              <a:extLst>
                <a:ext uri="{FF2B5EF4-FFF2-40B4-BE49-F238E27FC236}">
                  <a16:creationId xmlns:a16="http://schemas.microsoft.com/office/drawing/2014/main" id="{F44D2AA0-8D01-4310-A497-0D629CD3B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190" y="1443089"/>
              <a:ext cx="2209800" cy="838200"/>
            </a:xfrm>
            <a:prstGeom prst="chevron">
              <a:avLst>
                <a:gd name="adj" fmla="val 36616"/>
              </a:avLst>
            </a:prstGeom>
            <a:solidFill>
              <a:srgbClr val="607010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39775" indent="-227013">
                <a:spcBef>
                  <a:spcPct val="20000"/>
                </a:spcBef>
                <a:buClr>
                  <a:schemeClr val="folHlink"/>
                </a:buClr>
                <a:buFont typeface="Times" pitchFamily="18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311275" indent="-265113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AutoNum type="arabicParenR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71650" indent="-268288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AutoNum type="alphaLcParenR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14550" indent="-192088">
                <a:spcBef>
                  <a:spcPct val="20000"/>
                </a:spcBef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717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289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861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9433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86" name="AutoShape 14">
              <a:extLst>
                <a:ext uri="{FF2B5EF4-FFF2-40B4-BE49-F238E27FC236}">
                  <a16:creationId xmlns:a16="http://schemas.microsoft.com/office/drawing/2014/main" id="{12062BDB-4D86-4725-A6F6-3925FE98E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935" y="1453602"/>
              <a:ext cx="2209800" cy="838200"/>
            </a:xfrm>
            <a:prstGeom prst="chevron">
              <a:avLst>
                <a:gd name="adj" fmla="val 36616"/>
              </a:avLst>
            </a:prstGeom>
            <a:solidFill>
              <a:srgbClr val="60701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39775" indent="-227013">
                <a:spcBef>
                  <a:spcPct val="20000"/>
                </a:spcBef>
                <a:buClr>
                  <a:schemeClr val="folHlink"/>
                </a:buClr>
                <a:buFont typeface="Times" pitchFamily="18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311275" indent="-265113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AutoNum type="arabicParenR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71650" indent="-268288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AutoNum type="alphaLcParenR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14550" indent="-192088">
                <a:spcBef>
                  <a:spcPct val="20000"/>
                </a:spcBef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717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289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861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9433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87" name="AutoShape 15">
              <a:extLst>
                <a:ext uri="{FF2B5EF4-FFF2-40B4-BE49-F238E27FC236}">
                  <a16:creationId xmlns:a16="http://schemas.microsoft.com/office/drawing/2014/main" id="{5932F43C-1286-4B05-AA64-6DAC4D4CE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9680" y="1443089"/>
              <a:ext cx="2336800" cy="838200"/>
            </a:xfrm>
            <a:prstGeom prst="chevron">
              <a:avLst>
                <a:gd name="adj" fmla="val 36617"/>
              </a:avLst>
            </a:prstGeom>
            <a:solidFill>
              <a:srgbClr val="60701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39775" indent="-227013">
                <a:spcBef>
                  <a:spcPct val="20000"/>
                </a:spcBef>
                <a:buClr>
                  <a:schemeClr val="folHlink"/>
                </a:buClr>
                <a:buFont typeface="Times" pitchFamily="18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311275" indent="-265113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AutoNum type="arabicParenR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71650" indent="-268288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AutoNum type="alphaLcParenR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14550" indent="-192088">
                <a:spcBef>
                  <a:spcPct val="20000"/>
                </a:spcBef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717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289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861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9433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000" dirty="0">
                <a:cs typeface="Arial" panose="020B0604020202020204" pitchFamily="34" charset="0"/>
              </a:endParaRPr>
            </a:p>
          </p:txBody>
        </p:sp>
        <p:sp>
          <p:nvSpPr>
            <p:cNvPr id="88" name="AutoShape 16">
              <a:extLst>
                <a:ext uri="{FF2B5EF4-FFF2-40B4-BE49-F238E27FC236}">
                  <a16:creationId xmlns:a16="http://schemas.microsoft.com/office/drawing/2014/main" id="{78A57B7D-3D4C-4ED6-9292-494C67A3F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425" y="1439915"/>
              <a:ext cx="2377440" cy="838200"/>
            </a:xfrm>
            <a:prstGeom prst="chevron">
              <a:avLst>
                <a:gd name="adj" fmla="val 36620"/>
              </a:avLst>
            </a:prstGeom>
            <a:solidFill>
              <a:srgbClr val="60701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Times" pitchFamily="18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AutoNum type="arabicParenR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AutoNum type="alphaLcParenR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endParaRPr lang="en-US" altLang="en-US" sz="2000" dirty="0"/>
            </a:p>
          </p:txBody>
        </p:sp>
        <p:sp>
          <p:nvSpPr>
            <p:cNvPr id="89" name="Text Box 17">
              <a:extLst>
                <a:ext uri="{FF2B5EF4-FFF2-40B4-BE49-F238E27FC236}">
                  <a16:creationId xmlns:a16="http://schemas.microsoft.com/office/drawing/2014/main" id="{98945CCC-C147-4432-9F35-1B2855A94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975" y="1581106"/>
              <a:ext cx="171548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Times" pitchFamily="18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AutoNum type="arabicParenR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AutoNum type="alphaLcParenR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 typeface="Wingdings" panose="05000000000000000000" pitchFamily="2" charset="2"/>
                <a:buNone/>
              </a:pPr>
              <a:r>
                <a:rPr lang="en-US" altLang="en-US" sz="1600" dirty="0">
                  <a:solidFill>
                    <a:schemeClr val="tx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Prepare for offering process</a:t>
              </a:r>
            </a:p>
          </p:txBody>
        </p:sp>
        <p:sp>
          <p:nvSpPr>
            <p:cNvPr id="90" name="Text Box 18">
              <a:extLst>
                <a:ext uri="{FF2B5EF4-FFF2-40B4-BE49-F238E27FC236}">
                  <a16:creationId xmlns:a16="http://schemas.microsoft.com/office/drawing/2014/main" id="{C09CDE8E-671F-405D-9445-7C2E33BA0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5400" y="1460743"/>
              <a:ext cx="1802138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39775" indent="-227013">
                <a:spcBef>
                  <a:spcPct val="20000"/>
                </a:spcBef>
                <a:buClr>
                  <a:schemeClr val="folHlink"/>
                </a:buClr>
                <a:buFont typeface="Times" pitchFamily="18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311275" indent="-265113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AutoNum type="arabicParenR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71650" indent="-268288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AutoNum type="alphaLcParenR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14550" indent="-192088">
                <a:spcBef>
                  <a:spcPct val="20000"/>
                </a:spcBef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717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289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861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9433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 typeface="Wingdings" panose="05000000000000000000" pitchFamily="2" charset="2"/>
                <a:buNone/>
              </a:pPr>
              <a:r>
                <a:rPr lang="en-US" altLang="en-US" sz="1600" dirty="0">
                  <a:solidFill>
                    <a:schemeClr val="tx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Create a market for the client’s company</a:t>
              </a:r>
              <a:endParaRPr lang="en-US" altLang="en-US" sz="1600" i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1" name="Text Box 19">
              <a:extLst>
                <a:ext uri="{FF2B5EF4-FFF2-40B4-BE49-F238E27FC236}">
                  <a16:creationId xmlns:a16="http://schemas.microsoft.com/office/drawing/2014/main" id="{44F4874F-F302-4DEC-8DA4-3729C29A8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4168" y="1460743"/>
              <a:ext cx="1905000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39775" indent="-227013">
                <a:spcBef>
                  <a:spcPct val="20000"/>
                </a:spcBef>
                <a:buClr>
                  <a:schemeClr val="folHlink"/>
                </a:buClr>
                <a:buFont typeface="Times" pitchFamily="18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311275" indent="-265113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AutoNum type="arabicParenR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71650" indent="-268288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AutoNum type="alphaLcParenR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14550" indent="-192088">
                <a:spcBef>
                  <a:spcPct val="20000"/>
                </a:spcBef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717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289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861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943350" indent="-1920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 typeface="Wingdings" panose="05000000000000000000" pitchFamily="2" charset="2"/>
                <a:buNone/>
              </a:pPr>
              <a:r>
                <a:rPr lang="en-US" altLang="en-US" sz="1600" dirty="0">
                  <a:solidFill>
                    <a:schemeClr val="tx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Prepare management for bidder interaction</a:t>
              </a:r>
              <a:endParaRPr lang="en-US" altLang="en-US" sz="1600" i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92" name="Text Box 20">
              <a:extLst>
                <a:ext uri="{FF2B5EF4-FFF2-40B4-BE49-F238E27FC236}">
                  <a16:creationId xmlns:a16="http://schemas.microsoft.com/office/drawing/2014/main" id="{C0D4BFF3-7BC2-4D02-B9FD-7DC3970175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3700" y="1458362"/>
              <a:ext cx="204994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Times" pitchFamily="18" charset="0"/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Font typeface="Arial" panose="020B0604020202020204" pitchFamily="34" charset="0"/>
                <a:buAutoNum type="arabicParenR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Font typeface="Arial" panose="020B0604020202020204" pitchFamily="34" charset="0"/>
                <a:buAutoNum type="alphaLcParenR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Tx/>
                <a:buFont typeface="Wingdings" panose="05000000000000000000" pitchFamily="2" charset="2"/>
                <a:buNone/>
              </a:pPr>
              <a:r>
                <a:rPr lang="en-US" altLang="en-US" sz="1600" dirty="0">
                  <a:solidFill>
                    <a:schemeClr val="tx1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Manage competitive bidding process through close</a:t>
              </a:r>
              <a:endParaRPr lang="en-US" altLang="en-US" sz="1600" i="1" dirty="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215D75DD-F8BA-41E4-A4E6-85F8E05C5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5" y="2806878"/>
            <a:ext cx="2155996" cy="162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 sell-side M&amp;A timeline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155" y="759547"/>
            <a:ext cx="7958194" cy="603410"/>
          </a:xfrm>
        </p:spPr>
        <p:txBody>
          <a:bodyPr>
            <a:normAutofit/>
          </a:bodyPr>
          <a:lstStyle/>
          <a:p>
            <a:r>
              <a:rPr lang="en-US" sz="1800" dirty="0"/>
              <a:t>Transaction timeline from investment banker engagement to closing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702E92-8F60-3342-87CE-0D135D3A7C7B}" type="slidenum">
              <a:rPr lang="en-US" altLang="x-none" smtClean="0"/>
              <a:pPr/>
              <a:t>8</a:t>
            </a:fld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C5DE2-66F5-40F5-9A45-9F59BED0E271}"/>
              </a:ext>
            </a:extLst>
          </p:cNvPr>
          <p:cNvSpPr/>
          <p:nvPr/>
        </p:nvSpPr>
        <p:spPr>
          <a:xfrm>
            <a:off x="365824" y="3644117"/>
            <a:ext cx="8138729" cy="7989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650C4F-AE8C-4D02-9DA3-78A97E521C7B}"/>
              </a:ext>
            </a:extLst>
          </p:cNvPr>
          <p:cNvSpPr/>
          <p:nvPr/>
        </p:nvSpPr>
        <p:spPr>
          <a:xfrm>
            <a:off x="2617983" y="3870948"/>
            <a:ext cx="1665071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B0B692-B835-460D-B787-F223FBC1C7B4}"/>
              </a:ext>
            </a:extLst>
          </p:cNvPr>
          <p:cNvSpPr/>
          <p:nvPr/>
        </p:nvSpPr>
        <p:spPr>
          <a:xfrm>
            <a:off x="4283054" y="3870948"/>
            <a:ext cx="1588679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3169E8-856C-4C2F-AFB3-F80F46BF82C6}"/>
              </a:ext>
            </a:extLst>
          </p:cNvPr>
          <p:cNvSpPr/>
          <p:nvPr/>
        </p:nvSpPr>
        <p:spPr>
          <a:xfrm>
            <a:off x="5871733" y="3870948"/>
            <a:ext cx="1783082" cy="365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A91442-A10C-4AB6-B2C5-70E6087C1BF6}"/>
              </a:ext>
            </a:extLst>
          </p:cNvPr>
          <p:cNvSpPr/>
          <p:nvPr/>
        </p:nvSpPr>
        <p:spPr>
          <a:xfrm>
            <a:off x="678295" y="3870948"/>
            <a:ext cx="1952894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AE86DAA-A66F-4485-B953-535DA5B2E6CC}"/>
              </a:ext>
            </a:extLst>
          </p:cNvPr>
          <p:cNvSpPr/>
          <p:nvPr/>
        </p:nvSpPr>
        <p:spPr>
          <a:xfrm>
            <a:off x="3409925" y="3965448"/>
            <a:ext cx="18288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267A40-3C91-4203-8541-89B0C3500303}"/>
              </a:ext>
            </a:extLst>
          </p:cNvPr>
          <p:cNvSpPr/>
          <p:nvPr/>
        </p:nvSpPr>
        <p:spPr>
          <a:xfrm>
            <a:off x="4982063" y="3965448"/>
            <a:ext cx="18288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7FA653-D0C1-4E76-8D37-A6D2A8F76B9F}"/>
              </a:ext>
            </a:extLst>
          </p:cNvPr>
          <p:cNvSpPr/>
          <p:nvPr/>
        </p:nvSpPr>
        <p:spPr>
          <a:xfrm>
            <a:off x="6671834" y="3965448"/>
            <a:ext cx="18288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8FB65B-78E2-40CB-BA64-EAD97FC9CCA3}"/>
              </a:ext>
            </a:extLst>
          </p:cNvPr>
          <p:cNvCxnSpPr/>
          <p:nvPr/>
        </p:nvCxnSpPr>
        <p:spPr>
          <a:xfrm flipV="1">
            <a:off x="3511492" y="4224019"/>
            <a:ext cx="0" cy="738108"/>
          </a:xfrm>
          <a:prstGeom prst="line">
            <a:avLst/>
          </a:prstGeom>
          <a:ln w="127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B1AD8D-D4FA-4049-A725-4499FBBF689B}"/>
              </a:ext>
            </a:extLst>
          </p:cNvPr>
          <p:cNvCxnSpPr/>
          <p:nvPr/>
        </p:nvCxnSpPr>
        <p:spPr>
          <a:xfrm flipV="1">
            <a:off x="1654742" y="3129473"/>
            <a:ext cx="0" cy="738108"/>
          </a:xfrm>
          <a:prstGeom prst="line">
            <a:avLst/>
          </a:prstGeom>
          <a:ln w="127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E828A7-B3C0-4A86-BFFB-9C08829CC893}"/>
              </a:ext>
            </a:extLst>
          </p:cNvPr>
          <p:cNvCxnSpPr/>
          <p:nvPr/>
        </p:nvCxnSpPr>
        <p:spPr>
          <a:xfrm flipV="1">
            <a:off x="6760196" y="4227829"/>
            <a:ext cx="0" cy="738108"/>
          </a:xfrm>
          <a:prstGeom prst="line">
            <a:avLst/>
          </a:prstGeom>
          <a:ln w="127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6017FA5-477E-4176-88A8-9381948FDB20}"/>
              </a:ext>
            </a:extLst>
          </p:cNvPr>
          <p:cNvSpPr txBox="1"/>
          <p:nvPr/>
        </p:nvSpPr>
        <p:spPr>
          <a:xfrm>
            <a:off x="4338718" y="1494252"/>
            <a:ext cx="14733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600" dirty="0">
                <a:solidFill>
                  <a:schemeClr val="accent2"/>
                </a:solidFill>
              </a:rPr>
              <a:t>Offers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118E4C-9E5A-4DA5-B399-65F26F5D92A1}"/>
              </a:ext>
            </a:extLst>
          </p:cNvPr>
          <p:cNvSpPr txBox="1"/>
          <p:nvPr/>
        </p:nvSpPr>
        <p:spPr>
          <a:xfrm>
            <a:off x="4342697" y="1802708"/>
            <a:ext cx="252371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Receive initial indications of interest;</a:t>
            </a: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Management meetings with selected </a:t>
            </a: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    prospective acquirers;</a:t>
            </a: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Provide additional requested information;</a:t>
            </a: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Receive updated offers;</a:t>
            </a: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Move forward with one or more bidders</a:t>
            </a:r>
          </a:p>
          <a:p>
            <a:endParaRPr lang="en-ZA" sz="1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Two months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64DFD8F-5A33-4EB3-8C8D-7EA9162B1DC5}"/>
              </a:ext>
            </a:extLst>
          </p:cNvPr>
          <p:cNvSpPr/>
          <p:nvPr/>
        </p:nvSpPr>
        <p:spPr>
          <a:xfrm>
            <a:off x="1563302" y="3965448"/>
            <a:ext cx="18288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A1D1CD-651B-4593-B44B-236C52D4E2A7}"/>
              </a:ext>
            </a:extLst>
          </p:cNvPr>
          <p:cNvSpPr txBox="1"/>
          <p:nvPr/>
        </p:nvSpPr>
        <p:spPr>
          <a:xfrm>
            <a:off x="956171" y="1801368"/>
            <a:ext cx="223790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Engagement and </a:t>
            </a:r>
            <a:r>
              <a:rPr lang="en-ZA" sz="1000" dirty="0" err="1">
                <a:solidFill>
                  <a:schemeClr val="tx1">
                    <a:lumMod val="50000"/>
                  </a:schemeClr>
                </a:solidFill>
              </a:rPr>
              <a:t>kickoff</a:t>
            </a:r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;</a:t>
            </a: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Accounting diligence;</a:t>
            </a: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Marketing strategy;</a:t>
            </a: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Document preparation;</a:t>
            </a: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Build virtual data room;</a:t>
            </a: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Shareholder planning</a:t>
            </a:r>
          </a:p>
          <a:p>
            <a:endParaRPr lang="en-ZA" sz="1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One month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2EE9F1-3396-4D8E-BAA0-32EFE3D3F7DC}"/>
              </a:ext>
            </a:extLst>
          </p:cNvPr>
          <p:cNvSpPr txBox="1"/>
          <p:nvPr/>
        </p:nvSpPr>
        <p:spPr>
          <a:xfrm>
            <a:off x="2932586" y="5087311"/>
            <a:ext cx="235168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600" dirty="0">
                <a:solidFill>
                  <a:schemeClr val="accent4"/>
                </a:solidFill>
              </a:rPr>
              <a:t>Marketing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82BB5A-5377-42ED-B851-6FFF30B0FFC5}"/>
              </a:ext>
            </a:extLst>
          </p:cNvPr>
          <p:cNvSpPr txBox="1"/>
          <p:nvPr/>
        </p:nvSpPr>
        <p:spPr>
          <a:xfrm>
            <a:off x="2936572" y="5395767"/>
            <a:ext cx="2015892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Contact prospective acquirers;</a:t>
            </a: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Execute NDAs; </a:t>
            </a: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Provide CIM and VDR access</a:t>
            </a:r>
          </a:p>
          <a:p>
            <a:endParaRPr lang="en-ZA" sz="1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Two months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0931E6-6C7E-4E98-9A57-38793648AEA3}"/>
              </a:ext>
            </a:extLst>
          </p:cNvPr>
          <p:cNvSpPr txBox="1"/>
          <p:nvPr/>
        </p:nvSpPr>
        <p:spPr>
          <a:xfrm>
            <a:off x="6176525" y="5087312"/>
            <a:ext cx="12312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600" dirty="0">
                <a:solidFill>
                  <a:schemeClr val="bg2"/>
                </a:solidFill>
              </a:rPr>
              <a:t>Diligence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376892-2771-4F8E-9E38-DB6F282BD71B}"/>
              </a:ext>
            </a:extLst>
          </p:cNvPr>
          <p:cNvSpPr txBox="1"/>
          <p:nvPr/>
        </p:nvSpPr>
        <p:spPr>
          <a:xfrm>
            <a:off x="6180504" y="5395768"/>
            <a:ext cx="1352699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Due diligence; </a:t>
            </a: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Finalize transaction legal documents</a:t>
            </a:r>
          </a:p>
          <a:p>
            <a:endParaRPr lang="en-ZA" sz="1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Two – three months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71E8F1-7052-429D-AA7A-C67679D96132}"/>
              </a:ext>
            </a:extLst>
          </p:cNvPr>
          <p:cNvSpPr txBox="1"/>
          <p:nvPr/>
        </p:nvSpPr>
        <p:spPr>
          <a:xfrm>
            <a:off x="7111731" y="1459052"/>
            <a:ext cx="12312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600" dirty="0">
                <a:solidFill>
                  <a:schemeClr val="accent3"/>
                </a:solidFill>
              </a:rPr>
              <a:t>Completion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D6F1AB-E279-4051-8949-54DDBB812C9A}"/>
              </a:ext>
            </a:extLst>
          </p:cNvPr>
          <p:cNvSpPr txBox="1"/>
          <p:nvPr/>
        </p:nvSpPr>
        <p:spPr>
          <a:xfrm>
            <a:off x="7111731" y="1801368"/>
            <a:ext cx="203024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000" dirty="0">
                <a:solidFill>
                  <a:schemeClr val="tx1">
                    <a:lumMod val="50000"/>
                  </a:schemeClr>
                </a:solidFill>
              </a:rPr>
              <a:t>Closing of transaction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3756FC-10BF-4D91-BDC8-983E745CBAE0}"/>
              </a:ext>
            </a:extLst>
          </p:cNvPr>
          <p:cNvSpPr/>
          <p:nvPr/>
        </p:nvSpPr>
        <p:spPr>
          <a:xfrm>
            <a:off x="7654815" y="3863420"/>
            <a:ext cx="50292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2F592B4-6EF4-4E1C-B2DD-C6E2E65BE4CB}"/>
              </a:ext>
            </a:extLst>
          </p:cNvPr>
          <p:cNvSpPr/>
          <p:nvPr/>
        </p:nvSpPr>
        <p:spPr>
          <a:xfrm>
            <a:off x="7814835" y="3965448"/>
            <a:ext cx="18288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CA28039-761F-41C2-9CC4-2010C45D9AF7}"/>
              </a:ext>
            </a:extLst>
          </p:cNvPr>
          <p:cNvCxnSpPr/>
          <p:nvPr/>
        </p:nvCxnSpPr>
        <p:spPr>
          <a:xfrm flipV="1">
            <a:off x="5073158" y="3132840"/>
            <a:ext cx="0" cy="738108"/>
          </a:xfrm>
          <a:prstGeom prst="line">
            <a:avLst/>
          </a:prstGeom>
          <a:ln w="127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5AB16-ECA1-436B-B2FE-3719F865C51F}"/>
              </a:ext>
            </a:extLst>
          </p:cNvPr>
          <p:cNvCxnSpPr/>
          <p:nvPr/>
        </p:nvCxnSpPr>
        <p:spPr>
          <a:xfrm flipV="1">
            <a:off x="7893401" y="3129473"/>
            <a:ext cx="0" cy="738108"/>
          </a:xfrm>
          <a:prstGeom prst="line">
            <a:avLst/>
          </a:prstGeom>
          <a:ln w="127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2C48CA4-DEDE-4D7B-B861-6A49AB5402C0}"/>
              </a:ext>
            </a:extLst>
          </p:cNvPr>
          <p:cNvSpPr txBox="1"/>
          <p:nvPr/>
        </p:nvSpPr>
        <p:spPr>
          <a:xfrm>
            <a:off x="971787" y="1494252"/>
            <a:ext cx="12312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600" dirty="0">
                <a:solidFill>
                  <a:schemeClr val="accent1"/>
                </a:solidFill>
              </a:rPr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338043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154" y="0"/>
            <a:ext cx="8153709" cy="988863"/>
          </a:xfrm>
        </p:spPr>
        <p:txBody>
          <a:bodyPr>
            <a:normAutofit/>
          </a:bodyPr>
          <a:lstStyle/>
          <a:p>
            <a:r>
              <a:rPr lang="en-US" sz="2400" dirty="0"/>
              <a:t>Preparing for a private company M&amp;A process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154" y="846177"/>
            <a:ext cx="7958194" cy="603410"/>
          </a:xfrm>
        </p:spPr>
        <p:txBody>
          <a:bodyPr>
            <a:normAutofit/>
          </a:bodyPr>
          <a:lstStyle/>
          <a:p>
            <a:r>
              <a:rPr lang="en-US" dirty="0"/>
              <a:t>Add value: Explore personal and business objectives of sellers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702E92-8F60-3342-87CE-0D135D3A7C7B}" type="slidenum">
              <a:rPr lang="en-US" altLang="x-none" smtClean="0"/>
              <a:pPr/>
              <a:t>9</a:t>
            </a:fld>
            <a:endParaRPr lang="en-US" altLang="x-none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33A5B79-DC55-4E43-A721-45FD7339B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136218"/>
              </p:ext>
            </p:extLst>
          </p:nvPr>
        </p:nvGraphicFramePr>
        <p:xfrm>
          <a:off x="179289" y="1668162"/>
          <a:ext cx="6349851" cy="3129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155">
                  <a:extLst>
                    <a:ext uri="{9D8B030D-6E8A-4147-A177-3AD203B41FA5}">
                      <a16:colId xmlns:a16="http://schemas.microsoft.com/office/drawing/2014/main" val="1259430474"/>
                    </a:ext>
                  </a:extLst>
                </a:gridCol>
                <a:gridCol w="5049696">
                  <a:extLst>
                    <a:ext uri="{9D8B030D-6E8A-4147-A177-3AD203B41FA5}">
                      <a16:colId xmlns:a16="http://schemas.microsoft.com/office/drawing/2014/main" val="3609873661"/>
                    </a:ext>
                  </a:extLst>
                </a:gridCol>
              </a:tblGrid>
              <a:tr h="41006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Objectives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What are the key objectives of a transaction (personal liquidity, restructuring of ownership structure, access to resources, etc.)?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89263"/>
                  </a:ext>
                </a:extLst>
              </a:tr>
              <a:tr h="541384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Timing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Why a transaction now? What are the key drivers for overall process timing?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889786"/>
                  </a:ext>
                </a:extLst>
              </a:tr>
              <a:tr h="541384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Post-deal roles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To what extent does ownership want to stay involved with the business?   Is there management staying with the business?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844233"/>
                  </a:ext>
                </a:extLst>
              </a:tr>
              <a:tr h="541384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Risk / return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How much appetite is there for a “second bite of the apple” (equity stake, earn-out)?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871736"/>
                  </a:ext>
                </a:extLst>
              </a:tr>
              <a:tr h="77340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Priorities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What are the priorities beyond “hard issues” (price, deal structure)?  What are the sellers’ key “soft issues” (employees, culture, brand, continuity)?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420232"/>
                  </a:ext>
                </a:extLst>
              </a:tr>
            </a:tbl>
          </a:graphicData>
        </a:graphic>
      </p:graphicFrame>
      <p:sp>
        <p:nvSpPr>
          <p:cNvPr id="4" name="Right Brace 3">
            <a:extLst>
              <a:ext uri="{FF2B5EF4-FFF2-40B4-BE49-F238E27FC236}">
                <a16:creationId xmlns:a16="http://schemas.microsoft.com/office/drawing/2014/main" id="{ABAB870A-0AA3-F8B7-21DC-9082564035D8}"/>
              </a:ext>
            </a:extLst>
          </p:cNvPr>
          <p:cNvSpPr/>
          <p:nvPr/>
        </p:nvSpPr>
        <p:spPr>
          <a:xfrm>
            <a:off x="6424863" y="1668162"/>
            <a:ext cx="280737" cy="31988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D34172-497E-A684-C24D-8AED95A20F69}"/>
              </a:ext>
            </a:extLst>
          </p:cNvPr>
          <p:cNvSpPr txBox="1"/>
          <p:nvPr/>
        </p:nvSpPr>
        <p:spPr>
          <a:xfrm>
            <a:off x="6833508" y="1794853"/>
            <a:ext cx="2171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Helpful to have some of this as background as you’re helping the client to select an investment banker</a:t>
            </a:r>
          </a:p>
        </p:txBody>
      </p:sp>
    </p:spTree>
    <p:extLst>
      <p:ext uri="{BB962C8B-B14F-4D97-AF65-F5344CB8AC3E}">
        <p14:creationId xmlns:p14="http://schemas.microsoft.com/office/powerpoint/2010/main" val="3955384206"/>
      </p:ext>
    </p:extLst>
  </p:cSld>
  <p:clrMapOvr>
    <a:masterClrMapping/>
  </p:clrMapOvr>
</p:sld>
</file>

<file path=ppt/theme/theme1.xml><?xml version="1.0" encoding="utf-8"?>
<a:theme xmlns:a="http://schemas.openxmlformats.org/drawingml/2006/main" name="Mirus Presentation Template">
  <a:themeElements>
    <a:clrScheme name="Mirus 1">
      <a:dk1>
        <a:srgbClr val="424242"/>
      </a:dk1>
      <a:lt1>
        <a:srgbClr val="FFFFFF"/>
      </a:lt1>
      <a:dk2>
        <a:srgbClr val="003045"/>
      </a:dk2>
      <a:lt2>
        <a:srgbClr val="CBCF83"/>
      </a:lt2>
      <a:accent1>
        <a:srgbClr val="FF6418"/>
      </a:accent1>
      <a:accent2>
        <a:srgbClr val="688A7E"/>
      </a:accent2>
      <a:accent3>
        <a:srgbClr val="0098AA"/>
      </a:accent3>
      <a:accent4>
        <a:srgbClr val="7E99AA"/>
      </a:accent4>
      <a:accent5>
        <a:srgbClr val="AB8D00"/>
      </a:accent5>
      <a:accent6>
        <a:srgbClr val="747679"/>
      </a:accent6>
      <a:hlink>
        <a:srgbClr val="FF6418"/>
      </a:hlink>
      <a:folHlink>
        <a:srgbClr val="92929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rus Presentation Template" id="{F0C9CF55-B8C1-DF47-8C67-D07D6DEBB1D1}" vid="{D3AD689C-160C-E34D-BDC0-FB90B28B1EB6}"/>
    </a:ext>
  </a:extLst>
</a:theme>
</file>

<file path=ppt/theme/theme2.xml><?xml version="1.0" encoding="utf-8"?>
<a:theme xmlns:a="http://schemas.openxmlformats.org/drawingml/2006/main" name="1_Mirus Presentation Template">
  <a:themeElements>
    <a:clrScheme name="Mirus 1">
      <a:dk1>
        <a:srgbClr val="424242"/>
      </a:dk1>
      <a:lt1>
        <a:srgbClr val="FFFFFF"/>
      </a:lt1>
      <a:dk2>
        <a:srgbClr val="003045"/>
      </a:dk2>
      <a:lt2>
        <a:srgbClr val="CBCF83"/>
      </a:lt2>
      <a:accent1>
        <a:srgbClr val="FF6418"/>
      </a:accent1>
      <a:accent2>
        <a:srgbClr val="688A7E"/>
      </a:accent2>
      <a:accent3>
        <a:srgbClr val="0098AA"/>
      </a:accent3>
      <a:accent4>
        <a:srgbClr val="7E99AA"/>
      </a:accent4>
      <a:accent5>
        <a:srgbClr val="AB8D00"/>
      </a:accent5>
      <a:accent6>
        <a:srgbClr val="747679"/>
      </a:accent6>
      <a:hlink>
        <a:srgbClr val="FF6418"/>
      </a:hlink>
      <a:folHlink>
        <a:srgbClr val="92929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r="http://schemas.openxmlformats.org/officeDocument/2006/relationships" xmlns:p="http://schemas.openxmlformats.org/presentationml/2006/main" xmlns="" xmlns:ma14="http://schemas.microsoft.com/office/mac/drawingml/2011/main" val="1"/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algn="ctr" eaLnBrk="1" hangingPunct="1">
          <a:lnSpc>
            <a:spcPct val="75000"/>
          </a:lnSpc>
          <a:spcBef>
            <a:spcPct val="10000"/>
          </a:spcBef>
          <a:buClrTx/>
          <a:buFontTx/>
          <a:buNone/>
          <a:defRPr sz="2000" b="0" dirty="0" smtClean="0">
            <a:solidFill>
              <a:schemeClr val="bg1">
                <a:lumMod val="50000"/>
              </a:schemeClr>
            </a:solidFill>
            <a:latin typeface="+mn-lt"/>
            <a:ea typeface="MS PGothic" panose="020B0600070205080204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rus Presentation Template" id="{F0C9CF55-B8C1-DF47-8C67-D07D6DEBB1D1}" vid="{D3AD689C-160C-E34D-BDC0-FB90B28B1EB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Mirus Presentation Template.potx</Template>
  <TotalTime>12690</TotalTime>
  <Words>1255</Words>
  <Application>Microsoft Office PowerPoint</Application>
  <PresentationFormat>Letter Paper (8.5x11 in)</PresentationFormat>
  <Paragraphs>190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Wingdings</vt:lpstr>
      <vt:lpstr>Mirus Presentation Template</vt:lpstr>
      <vt:lpstr>1_Mirus Presentation Template</vt:lpstr>
      <vt:lpstr>An Investment Banker’s Perspective on How Attorneys Add Value in M&amp;A</vt:lpstr>
      <vt:lpstr>Mirus Capital Advisors</vt:lpstr>
      <vt:lpstr>PowerPoint Presentation</vt:lpstr>
      <vt:lpstr>Recent transactions</vt:lpstr>
      <vt:lpstr>How does the M&amp;A process work and where do attorneys add value?  (an investment banker’s perspective)</vt:lpstr>
      <vt:lpstr>Big picture</vt:lpstr>
      <vt:lpstr>The investment banking sell-side process</vt:lpstr>
      <vt:lpstr>Typical sell-side M&amp;A timeline</vt:lpstr>
      <vt:lpstr>Preparing for a private company M&amp;A process </vt:lpstr>
      <vt:lpstr>High level checklist for diligence</vt:lpstr>
      <vt:lpstr>Stages where attorneys can really add value</vt:lpstr>
      <vt:lpstr>What’s going on in M&amp;A (November 2022)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Bolz</dc:creator>
  <cp:lastModifiedBy>Alan Fullerton</cp:lastModifiedBy>
  <cp:revision>312</cp:revision>
  <cp:lastPrinted>2022-08-29T14:42:14Z</cp:lastPrinted>
  <dcterms:created xsi:type="dcterms:W3CDTF">2017-04-26T18:36:37Z</dcterms:created>
  <dcterms:modified xsi:type="dcterms:W3CDTF">2022-11-02T15:40:38Z</dcterms:modified>
</cp:coreProperties>
</file>