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51"/>
  </p:notesMasterIdLst>
  <p:sldIdLst>
    <p:sldId id="273" r:id="rId2"/>
    <p:sldId id="257" r:id="rId3"/>
    <p:sldId id="298" r:id="rId4"/>
    <p:sldId id="296" r:id="rId5"/>
    <p:sldId id="297" r:id="rId6"/>
    <p:sldId id="299" r:id="rId7"/>
    <p:sldId id="300" r:id="rId8"/>
    <p:sldId id="301" r:id="rId9"/>
    <p:sldId id="302" r:id="rId10"/>
    <p:sldId id="303" r:id="rId11"/>
    <p:sldId id="304" r:id="rId12"/>
    <p:sldId id="305" r:id="rId13"/>
    <p:sldId id="306" r:id="rId14"/>
    <p:sldId id="307" r:id="rId15"/>
    <p:sldId id="308" r:id="rId16"/>
    <p:sldId id="309" r:id="rId17"/>
    <p:sldId id="310" r:id="rId18"/>
    <p:sldId id="317" r:id="rId19"/>
    <p:sldId id="311" r:id="rId20"/>
    <p:sldId id="295" r:id="rId21"/>
    <p:sldId id="258" r:id="rId22"/>
    <p:sldId id="259" r:id="rId23"/>
    <p:sldId id="263" r:id="rId24"/>
    <p:sldId id="312" r:id="rId25"/>
    <p:sldId id="260" r:id="rId26"/>
    <p:sldId id="261" r:id="rId27"/>
    <p:sldId id="313" r:id="rId28"/>
    <p:sldId id="262" r:id="rId29"/>
    <p:sldId id="264" r:id="rId30"/>
    <p:sldId id="314" r:id="rId31"/>
    <p:sldId id="265" r:id="rId32"/>
    <p:sldId id="266" r:id="rId33"/>
    <p:sldId id="267" r:id="rId34"/>
    <p:sldId id="268" r:id="rId35"/>
    <p:sldId id="269" r:id="rId36"/>
    <p:sldId id="270" r:id="rId37"/>
    <p:sldId id="271" r:id="rId38"/>
    <p:sldId id="272" r:id="rId39"/>
    <p:sldId id="315" r:id="rId40"/>
    <p:sldId id="316" r:id="rId41"/>
    <p:sldId id="275" r:id="rId42"/>
    <p:sldId id="274" r:id="rId43"/>
    <p:sldId id="276" r:id="rId44"/>
    <p:sldId id="277" r:id="rId45"/>
    <p:sldId id="278" r:id="rId46"/>
    <p:sldId id="279" r:id="rId47"/>
    <p:sldId id="280" r:id="rId48"/>
    <p:sldId id="318" r:id="rId49"/>
    <p:sldId id="319" r:id="rId50"/>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1"/>
    <p:restoredTop sz="94694"/>
  </p:normalViewPr>
  <p:slideViewPr>
    <p:cSldViewPr snapToGrid="0">
      <p:cViewPr varScale="1">
        <p:scale>
          <a:sx n="117" d="100"/>
          <a:sy n="117" d="100"/>
        </p:scale>
        <p:origin x="808" y="16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tableStyles" Target="tableStyle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viewProps" Target="viewProps.xml"/><Relationship Id="rId5" Type="http://schemas.openxmlformats.org/officeDocument/2006/relationships/slide" Target="slides/slide4.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8" Type="http://schemas.openxmlformats.org/officeDocument/2006/relationships/slide" Target="slides/slide7.xml"/><Relationship Id="rId51" Type="http://schemas.openxmlformats.org/officeDocument/2006/relationships/notesMaster" Target="notesMasters/notesMaster1.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1AF774D1-2B48-1C49-A78B-902DB8D30E71}" type="datetimeFigureOut">
              <a:rPr lang="en-US" smtClean="0"/>
              <a:t>10/31/22</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9368E8E9-7832-9D43-AFE6-6B84D1A0523A}" type="slidenum">
              <a:rPr lang="en-US" smtClean="0"/>
              <a:t>‹#›</a:t>
            </a:fld>
            <a:endParaRPr lang="en-US"/>
          </a:p>
        </p:txBody>
      </p:sp>
    </p:spTree>
    <p:extLst>
      <p:ext uri="{BB962C8B-B14F-4D97-AF65-F5344CB8AC3E}">
        <p14:creationId xmlns:p14="http://schemas.microsoft.com/office/powerpoint/2010/main" val="337704399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16934" y="0"/>
            <a:ext cx="12231160" cy="6856214"/>
            <a:chOff x="-16934" y="0"/>
            <a:chExt cx="12231160" cy="6856214"/>
          </a:xfrm>
        </p:grpSpPr>
        <p:pic>
          <p:nvPicPr>
            <p:cNvPr id="16" name="Picture 15" descr="HD-PanelTitleR1.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6" name="Rectangle 25"/>
            <p:cNvSpPr/>
            <p:nvPr/>
          </p:nvSpPr>
          <p:spPr>
            <a:xfrm>
              <a:off x="2328332" y="1540931"/>
              <a:ext cx="7543802" cy="3835401"/>
            </a:xfrm>
            <a:prstGeom prst="rect">
              <a:avLst/>
            </a:prstGeom>
            <a:noFill/>
            <a:ln w="15875">
              <a:miter lim="800000"/>
            </a:ln>
          </p:spPr>
          <p:style>
            <a:lnRef idx="1">
              <a:schemeClr val="accent1"/>
            </a:lnRef>
            <a:fillRef idx="3">
              <a:schemeClr val="accent1"/>
            </a:fillRef>
            <a:effectRef idx="2">
              <a:schemeClr val="accent1"/>
            </a:effectRef>
            <a:fontRef idx="minor">
              <a:schemeClr val="lt1"/>
            </a:fontRef>
          </p:style>
        </p:sp>
        <p:pic>
          <p:nvPicPr>
            <p:cNvPr id="17" name="Picture 16" descr="HDRibbonTitle-UniformTrim.png"/>
            <p:cNvPicPr>
              <a:picLocks noChangeAspect="1"/>
            </p:cNvPicPr>
            <p:nvPr/>
          </p:nvPicPr>
          <p:blipFill rotWithShape="1">
            <a:blip r:embed="rId3">
              <a:extLst>
                <a:ext uri="{28A0092B-C50C-407E-A947-70E740481C1C}">
                  <a14:useLocalDpi xmlns:a14="http://schemas.microsoft.com/office/drawing/2010/main" val="0"/>
                </a:ext>
              </a:extLst>
            </a:blip>
            <a:srcRect/>
            <a:stretch/>
          </p:blipFill>
          <p:spPr>
            <a:xfrm>
              <a:off x="-16934" y="3147609"/>
              <a:ext cx="2478024" cy="612648"/>
            </a:xfrm>
            <a:prstGeom prst="rect">
              <a:avLst/>
            </a:prstGeom>
          </p:spPr>
        </p:pic>
        <p:pic>
          <p:nvPicPr>
            <p:cNvPr id="20" name="Picture 19" descr="HDRibbonTitle-UniformTrim.png"/>
            <p:cNvPicPr>
              <a:picLocks noChangeAspect="1"/>
            </p:cNvPicPr>
            <p:nvPr/>
          </p:nvPicPr>
          <p:blipFill rotWithShape="1">
            <a:blip r:embed="rId3">
              <a:extLst>
                <a:ext uri="{28A0092B-C50C-407E-A947-70E740481C1C}">
                  <a14:useLocalDpi xmlns:a14="http://schemas.microsoft.com/office/drawing/2010/main" val="0"/>
                </a:ext>
              </a:extLst>
            </a:blip>
            <a:srcRect/>
            <a:stretch/>
          </p:blipFill>
          <p:spPr>
            <a:xfrm>
              <a:off x="9736202" y="3147609"/>
              <a:ext cx="2478024" cy="612648"/>
            </a:xfrm>
            <a:prstGeom prst="rect">
              <a:avLst/>
            </a:prstGeom>
          </p:spPr>
        </p:pic>
      </p:grpSp>
      <p:sp>
        <p:nvSpPr>
          <p:cNvPr id="2" name="Title 1"/>
          <p:cNvSpPr>
            <a:spLocks noGrp="1"/>
          </p:cNvSpPr>
          <p:nvPr>
            <p:ph type="ctrTitle"/>
          </p:nvPr>
        </p:nvSpPr>
        <p:spPr>
          <a:xfrm>
            <a:off x="2692398" y="1871131"/>
            <a:ext cx="6815669" cy="1515533"/>
          </a:xfrm>
        </p:spPr>
        <p:txBody>
          <a:bodyPr anchor="b">
            <a:noAutofit/>
          </a:bodyPr>
          <a:lstStyle>
            <a:lvl1pPr algn="ctr">
              <a:defRPr sz="5400">
                <a:effectLst/>
              </a:defRPr>
            </a:lvl1pPr>
          </a:lstStyle>
          <a:p>
            <a:r>
              <a:rPr lang="en-US"/>
              <a:t>Click to edit Master title style</a:t>
            </a:r>
            <a:endParaRPr lang="en-US" dirty="0"/>
          </a:p>
        </p:txBody>
      </p:sp>
      <p:sp>
        <p:nvSpPr>
          <p:cNvPr id="3" name="Subtitle 2"/>
          <p:cNvSpPr>
            <a:spLocks noGrp="1"/>
          </p:cNvSpPr>
          <p:nvPr>
            <p:ph type="subTitle" idx="1"/>
          </p:nvPr>
        </p:nvSpPr>
        <p:spPr>
          <a:xfrm>
            <a:off x="2692398" y="3657597"/>
            <a:ext cx="6815669" cy="1320802"/>
          </a:xfrm>
        </p:spPr>
        <p:txBody>
          <a:bodyPr anchor="t">
            <a:normAutofit/>
          </a:bodyPr>
          <a:lstStyle>
            <a:lvl1pPr marL="0" indent="0" algn="ctr">
              <a:buNone/>
              <a:defRPr sz="2100">
                <a:solidFill>
                  <a:schemeClr val="tx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a:xfrm>
            <a:off x="7983232" y="5037663"/>
            <a:ext cx="897467" cy="279400"/>
          </a:xfrm>
        </p:spPr>
        <p:txBody>
          <a:bodyPr/>
          <a:lstStyle/>
          <a:p>
            <a:fld id="{267DA9F4-3222-E348-B487-A409529F3574}" type="datetimeFigureOut">
              <a:rPr lang="en-US" smtClean="0"/>
              <a:t>10/31/22</a:t>
            </a:fld>
            <a:endParaRPr lang="en-US"/>
          </a:p>
        </p:txBody>
      </p:sp>
      <p:sp>
        <p:nvSpPr>
          <p:cNvPr id="5" name="Footer Placeholder 4"/>
          <p:cNvSpPr>
            <a:spLocks noGrp="1"/>
          </p:cNvSpPr>
          <p:nvPr>
            <p:ph type="ftr" sz="quarter" idx="11"/>
          </p:nvPr>
        </p:nvSpPr>
        <p:spPr>
          <a:xfrm>
            <a:off x="2692397" y="5037663"/>
            <a:ext cx="5214635" cy="279400"/>
          </a:xfrm>
        </p:spPr>
        <p:txBody>
          <a:bodyPr/>
          <a:lstStyle/>
          <a:p>
            <a:endParaRPr lang="en-US"/>
          </a:p>
        </p:txBody>
      </p:sp>
      <p:sp>
        <p:nvSpPr>
          <p:cNvPr id="6" name="Slide Number Placeholder 5"/>
          <p:cNvSpPr>
            <a:spLocks noGrp="1"/>
          </p:cNvSpPr>
          <p:nvPr>
            <p:ph type="sldNum" sz="quarter" idx="12"/>
          </p:nvPr>
        </p:nvSpPr>
        <p:spPr>
          <a:xfrm>
            <a:off x="8956900" y="5037663"/>
            <a:ext cx="551167" cy="279400"/>
          </a:xfrm>
        </p:spPr>
        <p:txBody>
          <a:bodyPr/>
          <a:lstStyle/>
          <a:p>
            <a:fld id="{D063A939-166F-1045-BE2D-DBBB0D01E987}" type="slidenum">
              <a:rPr lang="en-US" smtClean="0"/>
              <a:t>‹#›</a:t>
            </a:fld>
            <a:endParaRPr lang="en-US"/>
          </a:p>
        </p:txBody>
      </p:sp>
      <p:cxnSp>
        <p:nvCxnSpPr>
          <p:cNvPr id="15" name="Straight Connector 14"/>
          <p:cNvCxnSpPr/>
          <p:nvPr/>
        </p:nvCxnSpPr>
        <p:spPr>
          <a:xfrm>
            <a:off x="2692399" y="3522131"/>
            <a:ext cx="6815668" cy="0"/>
          </a:xfrm>
          <a:prstGeom prst="line">
            <a:avLst/>
          </a:prstGeom>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18413033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cxnSp>
        <p:nvCxnSpPr>
          <p:cNvPr id="7" name="Straight Connector 6"/>
          <p:cNvCxnSpPr/>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267DA9F4-3222-E348-B487-A409529F3574}" type="datetimeFigureOut">
              <a:rPr lang="en-US" smtClean="0"/>
              <a:t>10/31/22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063A939-166F-1045-BE2D-DBBB0D01E987}" type="slidenum">
              <a:rPr lang="en-US" smtClean="0"/>
              <a:t>‹#›</a:t>
            </a:fld>
            <a:endParaRPr lang="en-US"/>
          </a:p>
        </p:txBody>
      </p:sp>
    </p:spTree>
    <p:extLst>
      <p:ext uri="{BB962C8B-B14F-4D97-AF65-F5344CB8AC3E}">
        <p14:creationId xmlns:p14="http://schemas.microsoft.com/office/powerpoint/2010/main" val="247140404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2015069" y="1752606"/>
            <a:ext cx="8158688" cy="1822514"/>
          </a:xfrm>
        </p:spPr>
        <p:txBody>
          <a:bodyPr anchor="b">
            <a:normAutofit/>
          </a:bodyPr>
          <a:lstStyle>
            <a:lvl1pPr algn="ctr">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2015067" y="3846051"/>
            <a:ext cx="8158690" cy="954547"/>
          </a:xfrm>
        </p:spPr>
        <p:txBody>
          <a:bodyPr anchor="t">
            <a:normAutofit/>
          </a:bodyPr>
          <a:lstStyle>
            <a:lvl1pPr marL="0" indent="0" algn="ctr">
              <a:buNone/>
              <a:defRPr sz="24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267DA9F4-3222-E348-B487-A409529F3574}" type="datetimeFigureOut">
              <a:rPr lang="en-US" smtClean="0"/>
              <a:t>10/31/22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063A939-166F-1045-BE2D-DBBB0D01E987}" type="slidenum">
              <a:rPr lang="en-US" smtClean="0"/>
              <a:t>‹#›</a:t>
            </a:fld>
            <a:endParaRPr lang="en-US"/>
          </a:p>
        </p:txBody>
      </p:sp>
      <p:cxnSp>
        <p:nvCxnSpPr>
          <p:cNvPr id="16" name="Straight Connector 15"/>
          <p:cNvCxnSpPr/>
          <p:nvPr/>
        </p:nvCxnSpPr>
        <p:spPr>
          <a:xfrm>
            <a:off x="2012723" y="3710585"/>
            <a:ext cx="8163380"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51458038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cxnSp>
        <p:nvCxnSpPr>
          <p:cNvPr id="8" name="Straight Connector 7"/>
          <p:cNvCxnSpPr/>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1298448" y="2560320"/>
            <a:ext cx="4718304" cy="3310128"/>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181344" y="2560320"/>
            <a:ext cx="4718304" cy="3310128"/>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267DA9F4-3222-E348-B487-A409529F3574}" type="datetimeFigureOut">
              <a:rPr lang="en-US" smtClean="0"/>
              <a:t>10/31/22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063A939-166F-1045-BE2D-DBBB0D01E987}" type="slidenum">
              <a:rPr lang="en-US" smtClean="0"/>
              <a:t>‹#›</a:t>
            </a:fld>
            <a:endParaRPr lang="en-US"/>
          </a:p>
        </p:txBody>
      </p:sp>
    </p:spTree>
    <p:extLst>
      <p:ext uri="{BB962C8B-B14F-4D97-AF65-F5344CB8AC3E}">
        <p14:creationId xmlns:p14="http://schemas.microsoft.com/office/powerpoint/2010/main" val="314469908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1295400" y="2658533"/>
            <a:ext cx="4718304" cy="576262"/>
          </a:xfrm>
        </p:spPr>
        <p:txBody>
          <a:bodyPr anchor="b">
            <a:noAutofit/>
          </a:bodyPr>
          <a:lstStyle>
            <a:lvl1pPr marL="0" indent="0">
              <a:spcBef>
                <a:spcPts val="672"/>
              </a:spcBef>
              <a:spcAft>
                <a:spcPts val="600"/>
              </a:spcAft>
              <a:buNone/>
              <a:defRPr sz="28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1295400" y="3243262"/>
            <a:ext cx="4718304" cy="2632605"/>
          </a:xfrm>
        </p:spPr>
        <p:txBody>
          <a:bodyPr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180670" y="2658533"/>
            <a:ext cx="4718304" cy="576262"/>
          </a:xfrm>
        </p:spPr>
        <p:txBody>
          <a:bodyPr anchor="b">
            <a:noAutofit/>
          </a:bodyPr>
          <a:lstStyle>
            <a:lvl1pPr marL="0" indent="0">
              <a:spcBef>
                <a:spcPts val="672"/>
              </a:spcBef>
              <a:spcAft>
                <a:spcPts val="600"/>
              </a:spcAft>
              <a:buNone/>
              <a:defRPr sz="28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80670" y="3243262"/>
            <a:ext cx="4718304" cy="2632605"/>
          </a:xfrm>
        </p:spPr>
        <p:txBody>
          <a:bodyPr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267DA9F4-3222-E348-B487-A409529F3574}" type="datetimeFigureOut">
              <a:rPr lang="en-US" smtClean="0"/>
              <a:t>10/31/22</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D063A939-166F-1045-BE2D-DBBB0D01E987}" type="slidenum">
              <a:rPr lang="en-US" smtClean="0"/>
              <a:t>‹#›</a:t>
            </a:fld>
            <a:endParaRPr lang="en-US"/>
          </a:p>
        </p:txBody>
      </p:sp>
      <p:cxnSp>
        <p:nvCxnSpPr>
          <p:cNvPr id="18" name="Straight Connector 17"/>
          <p:cNvCxnSpPr/>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83462384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267DA9F4-3222-E348-B487-A409529F3574}" type="datetimeFigureOut">
              <a:rPr lang="en-US" smtClean="0"/>
              <a:t>10/31/22</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D063A939-166F-1045-BE2D-DBBB0D01E987}" type="slidenum">
              <a:rPr lang="en-US" smtClean="0"/>
              <a:t>‹#›</a:t>
            </a:fld>
            <a:endParaRPr lang="en-US"/>
          </a:p>
        </p:txBody>
      </p:sp>
      <p:cxnSp>
        <p:nvCxnSpPr>
          <p:cNvPr id="14" name="Straight Connector 13"/>
          <p:cNvCxnSpPr/>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39027666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267DA9F4-3222-E348-B487-A409529F3574}" type="datetimeFigureOut">
              <a:rPr lang="en-US" smtClean="0"/>
              <a:t>10/31/22</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D063A939-166F-1045-BE2D-DBBB0D01E987}" type="slidenum">
              <a:rPr lang="en-US" smtClean="0"/>
              <a:t>‹#›</a:t>
            </a:fld>
            <a:endParaRPr lang="en-US"/>
          </a:p>
        </p:txBody>
      </p:sp>
    </p:spTree>
    <p:extLst>
      <p:ext uri="{BB962C8B-B14F-4D97-AF65-F5344CB8AC3E}">
        <p14:creationId xmlns:p14="http://schemas.microsoft.com/office/powerpoint/2010/main" val="161886931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293811" y="1388534"/>
            <a:ext cx="3718455" cy="1371600"/>
          </a:xfrm>
        </p:spPr>
        <p:txBody>
          <a:bodyPr anchor="b">
            <a:normAutofit/>
          </a:bodyPr>
          <a:lstStyle>
            <a:lvl1pPr algn="ctr">
              <a:defRPr sz="2400" b="0"/>
            </a:lvl1pPr>
          </a:lstStyle>
          <a:p>
            <a:r>
              <a:rPr lang="en-US"/>
              <a:t>Click to edit Master title style</a:t>
            </a:r>
            <a:endParaRPr lang="en-US" dirty="0"/>
          </a:p>
        </p:txBody>
      </p:sp>
      <p:sp>
        <p:nvSpPr>
          <p:cNvPr id="3" name="Content Placeholder 2"/>
          <p:cNvSpPr>
            <a:spLocks noGrp="1"/>
          </p:cNvSpPr>
          <p:nvPr>
            <p:ph idx="1"/>
          </p:nvPr>
        </p:nvSpPr>
        <p:spPr>
          <a:xfrm>
            <a:off x="5418668" y="982131"/>
            <a:ext cx="5469466" cy="4893735"/>
          </a:xfrm>
        </p:spPr>
        <p:txBody>
          <a:bodyPr anchor="ct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293811" y="3031065"/>
            <a:ext cx="3718455" cy="2438404"/>
          </a:xfrm>
        </p:spPr>
        <p:txBody>
          <a:bodyPr anchor="t">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267DA9F4-3222-E348-B487-A409529F3574}" type="datetimeFigureOut">
              <a:rPr lang="en-US" smtClean="0"/>
              <a:t>10/31/22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063A939-166F-1045-BE2D-DBBB0D01E987}" type="slidenum">
              <a:rPr lang="en-US" smtClean="0"/>
              <a:t>‹#›</a:t>
            </a:fld>
            <a:endParaRPr lang="en-US"/>
          </a:p>
        </p:txBody>
      </p:sp>
      <p:cxnSp>
        <p:nvCxnSpPr>
          <p:cNvPr id="16" name="Straight Connector 15"/>
          <p:cNvCxnSpPr/>
          <p:nvPr/>
        </p:nvCxnSpPr>
        <p:spPr>
          <a:xfrm>
            <a:off x="1396169" y="2912533"/>
            <a:ext cx="35144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35648964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295399" y="1883832"/>
            <a:ext cx="6241816" cy="1371600"/>
          </a:xfrm>
        </p:spPr>
        <p:txBody>
          <a:bodyPr anchor="b">
            <a:normAutofit/>
          </a:bodyPr>
          <a:lstStyle>
            <a:lvl1pPr algn="ctr">
              <a:defRPr sz="2800" b="0"/>
            </a:lvl1pPr>
          </a:lstStyle>
          <a:p>
            <a:r>
              <a:rPr lang="en-US"/>
              <a:t>Click to edit Master title style</a:t>
            </a:r>
            <a:endParaRPr lang="en-US" dirty="0"/>
          </a:p>
        </p:txBody>
      </p:sp>
      <p:sp>
        <p:nvSpPr>
          <p:cNvPr id="17" name="Picture Placeholder 2"/>
          <p:cNvSpPr>
            <a:spLocks noGrp="1" noChangeAspect="1"/>
          </p:cNvSpPr>
          <p:nvPr>
            <p:ph type="pic" idx="1"/>
          </p:nvPr>
        </p:nvSpPr>
        <p:spPr>
          <a:xfrm>
            <a:off x="8094831" y="1041400"/>
            <a:ext cx="3063347" cy="4775200"/>
          </a:xfrm>
          <a:prstGeom prst="roundRect">
            <a:avLst>
              <a:gd name="adj" fmla="val 0"/>
            </a:avLst>
          </a:prstGeom>
          <a:ln w="57150" cmpd="thickThin">
            <a:solidFill>
              <a:schemeClr val="tx1">
                <a:lumMod val="50000"/>
                <a:lumOff val="50000"/>
              </a:schemeClr>
            </a:solidFill>
            <a:miter lim="800000"/>
          </a:ln>
          <a:effectLst>
            <a:innerShdw blurRad="57150" dist="38100" dir="14460000">
              <a:srgbClr val="000000">
                <a:alpha val="70000"/>
              </a:srgbClr>
            </a:inn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1295399" y="3255432"/>
            <a:ext cx="6241816" cy="1828800"/>
          </a:xfrm>
        </p:spPr>
        <p:txBody>
          <a:bodyPr anchor="t">
            <a:normAutofit/>
          </a:bodyPr>
          <a:lstStyle>
            <a:lvl1pPr marL="0" indent="0" algn="ctr">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267DA9F4-3222-E348-B487-A409529F3574}" type="datetimeFigureOut">
              <a:rPr lang="en-US" smtClean="0"/>
              <a:t>10/31/22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063A939-166F-1045-BE2D-DBBB0D01E987}" type="slidenum">
              <a:rPr lang="en-US" smtClean="0"/>
              <a:t>‹#›</a:t>
            </a:fld>
            <a:endParaRPr lang="en-US"/>
          </a:p>
        </p:txBody>
      </p:sp>
    </p:spTree>
    <p:extLst>
      <p:ext uri="{BB962C8B-B14F-4D97-AF65-F5344CB8AC3E}">
        <p14:creationId xmlns:p14="http://schemas.microsoft.com/office/powerpoint/2010/main" val="99994306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295401" y="4815415"/>
            <a:ext cx="9609666" cy="566738"/>
          </a:xfrm>
        </p:spPr>
        <p:txBody>
          <a:bodyPr anchor="b">
            <a:normAutofit/>
          </a:bodyPr>
          <a:lstStyle>
            <a:lvl1pPr algn="ctr">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1041427" y="1041399"/>
            <a:ext cx="10105972" cy="3335869"/>
          </a:xfrm>
          <a:prstGeom prst="roundRect">
            <a:avLst>
              <a:gd name="adj" fmla="val 0"/>
            </a:avLst>
          </a:prstGeom>
          <a:ln w="57150" cmpd="thickThin">
            <a:solidFill>
              <a:schemeClr val="tx1">
                <a:lumMod val="50000"/>
                <a:lumOff val="50000"/>
              </a:schemeClr>
            </a:solidFill>
            <a:miter lim="800000"/>
          </a:ln>
          <a:effectLst>
            <a:innerShdw blurRad="57150" dist="38100" dir="14460000">
              <a:srgbClr val="000000">
                <a:alpha val="70000"/>
              </a:srgbClr>
            </a:inn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1295401" y="5382153"/>
            <a:ext cx="9609666" cy="493712"/>
          </a:xfrm>
        </p:spPr>
        <p:txBody>
          <a:bodyPr>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267DA9F4-3222-E348-B487-A409529F3574}" type="datetimeFigureOut">
              <a:rPr lang="en-US" smtClean="0"/>
              <a:t>10/31/22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063A939-166F-1045-BE2D-DBBB0D01E987}" type="slidenum">
              <a:rPr lang="en-US" smtClean="0"/>
              <a:t>‹#›</a:t>
            </a:fld>
            <a:endParaRPr lang="en-US"/>
          </a:p>
        </p:txBody>
      </p:sp>
    </p:spTree>
    <p:extLst>
      <p:ext uri="{BB962C8B-B14F-4D97-AF65-F5344CB8AC3E}">
        <p14:creationId xmlns:p14="http://schemas.microsoft.com/office/powerpoint/2010/main" val="314234126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1303868" y="982132"/>
            <a:ext cx="9592732" cy="2954868"/>
          </a:xfrm>
        </p:spPr>
        <p:txBody>
          <a:bodyPr anchor="ctr">
            <a:normAutofit/>
          </a:bodyPr>
          <a:lstStyle>
            <a:lvl1pPr algn="ctr">
              <a:defRPr sz="3200" b="0" cap="none"/>
            </a:lvl1pPr>
          </a:lstStyle>
          <a:p>
            <a:r>
              <a:rPr lang="en-US"/>
              <a:t>Click to edit Master title style</a:t>
            </a:r>
            <a:endParaRPr lang="en-US" dirty="0"/>
          </a:p>
        </p:txBody>
      </p:sp>
      <p:sp>
        <p:nvSpPr>
          <p:cNvPr id="3" name="Text Placeholder 2"/>
          <p:cNvSpPr>
            <a:spLocks noGrp="1"/>
          </p:cNvSpPr>
          <p:nvPr>
            <p:ph type="body" idx="1"/>
          </p:nvPr>
        </p:nvSpPr>
        <p:spPr>
          <a:xfrm>
            <a:off x="1303868" y="4343399"/>
            <a:ext cx="9592732" cy="1532467"/>
          </a:xfrm>
        </p:spPr>
        <p:txBody>
          <a:bodyPr anchor="ctr">
            <a:normAutofit/>
          </a:bodyPr>
          <a:lstStyle>
            <a:lvl1pPr marL="0" indent="0" algn="ctr">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267DA9F4-3222-E348-B487-A409529F3574}" type="datetimeFigureOut">
              <a:rPr lang="en-US" smtClean="0"/>
              <a:t>10/31/22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063A939-166F-1045-BE2D-DBBB0D01E987}" type="slidenum">
              <a:rPr lang="en-US" smtClean="0"/>
              <a:t>‹#›</a:t>
            </a:fld>
            <a:endParaRPr lang="en-US"/>
          </a:p>
        </p:txBody>
      </p:sp>
      <p:cxnSp>
        <p:nvCxnSpPr>
          <p:cNvPr id="15" name="Straight Connector 14"/>
          <p:cNvCxnSpPr/>
          <p:nvPr/>
        </p:nvCxnSpPr>
        <p:spPr>
          <a:xfrm>
            <a:off x="1396169" y="4140199"/>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82611953"/>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446213" y="982132"/>
            <a:ext cx="9296398" cy="2370668"/>
          </a:xfrm>
        </p:spPr>
        <p:txBody>
          <a:bodyPr anchor="ctr">
            <a:normAutofit/>
          </a:bodyPr>
          <a:lstStyle>
            <a:lvl1pPr algn="ctr">
              <a:defRPr sz="3200" b="0" cap="none">
                <a:solidFill>
                  <a:schemeClr val="tx1"/>
                </a:solidFill>
              </a:defRPr>
            </a:lvl1pPr>
          </a:lstStyle>
          <a:p>
            <a:r>
              <a:rPr lang="en-US"/>
              <a:t>Click to edit Master title style</a:t>
            </a:r>
            <a:endParaRPr lang="en-US" dirty="0"/>
          </a:p>
        </p:txBody>
      </p:sp>
      <p:sp>
        <p:nvSpPr>
          <p:cNvPr id="10" name="Text Placeholder 9"/>
          <p:cNvSpPr>
            <a:spLocks noGrp="1"/>
          </p:cNvSpPr>
          <p:nvPr>
            <p:ph type="body" sz="quarter" idx="13"/>
          </p:nvPr>
        </p:nvSpPr>
        <p:spPr>
          <a:xfrm>
            <a:off x="1674812" y="3352800"/>
            <a:ext cx="8839202" cy="584200"/>
          </a:xfrm>
        </p:spPr>
        <p:txBody>
          <a:bodyPr anchor="ctr">
            <a:normAutofit/>
          </a:bodyPr>
          <a:lstStyle>
            <a:lvl1pPr marL="0" indent="0" algn="r">
              <a:buFontTx/>
              <a:buNone/>
              <a:defRPr sz="2000"/>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1295401" y="4343399"/>
            <a:ext cx="9609666" cy="1532467"/>
          </a:xfrm>
        </p:spPr>
        <p:txBody>
          <a:bodyPr anchor="ctr">
            <a:normAutofit/>
          </a:bodyPr>
          <a:lstStyle>
            <a:lvl1pPr marL="0" indent="0" algn="ctr">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267DA9F4-3222-E348-B487-A409529F3574}" type="datetimeFigureOut">
              <a:rPr lang="en-US" smtClean="0"/>
              <a:t>10/31/22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063A939-166F-1045-BE2D-DBBB0D01E987}" type="slidenum">
              <a:rPr lang="en-US" smtClean="0"/>
              <a:t>‹#›</a:t>
            </a:fld>
            <a:endParaRPr lang="en-US"/>
          </a:p>
        </p:txBody>
      </p:sp>
      <p:sp>
        <p:nvSpPr>
          <p:cNvPr id="14" name="TextBox 13"/>
          <p:cNvSpPr txBox="1"/>
          <p:nvPr/>
        </p:nvSpPr>
        <p:spPr>
          <a:xfrm>
            <a:off x="862013" y="879961"/>
            <a:ext cx="609600" cy="584776"/>
          </a:xfrm>
          <a:prstGeom prst="rect">
            <a:avLst/>
          </a:prstGeom>
        </p:spPr>
        <p:txBody>
          <a:bodyPr vert="horz" lIns="91440" tIns="45720" rIns="91440" bIns="45720" rtlCol="0" anchor="ctr">
            <a:noAutofit/>
          </a:bodyPr>
          <a:lstStyle/>
          <a:p>
            <a:pPr lvl="0"/>
            <a:r>
              <a:rPr lang="en-US" sz="8000" dirty="0">
                <a:solidFill>
                  <a:schemeClr val="tx1"/>
                </a:solidFill>
                <a:effectLst/>
              </a:rPr>
              <a:t>“</a:t>
            </a:r>
          </a:p>
        </p:txBody>
      </p:sp>
      <p:sp>
        <p:nvSpPr>
          <p:cNvPr id="15" name="TextBox 14"/>
          <p:cNvSpPr txBox="1"/>
          <p:nvPr/>
        </p:nvSpPr>
        <p:spPr>
          <a:xfrm>
            <a:off x="10600267" y="2827870"/>
            <a:ext cx="609600" cy="584776"/>
          </a:xfrm>
          <a:prstGeom prst="rect">
            <a:avLst/>
          </a:prstGeom>
        </p:spPr>
        <p:txBody>
          <a:bodyPr vert="horz" lIns="91440" tIns="45720" rIns="91440" bIns="45720" rtlCol="0" anchor="ctr">
            <a:noAutofit/>
          </a:bodyPr>
          <a:lstStyle/>
          <a:p>
            <a:pPr lvl="0" algn="r"/>
            <a:r>
              <a:rPr lang="en-US" sz="8000" dirty="0">
                <a:solidFill>
                  <a:schemeClr val="tx1"/>
                </a:solidFill>
                <a:effectLst/>
              </a:rPr>
              <a:t>”</a:t>
            </a:r>
          </a:p>
        </p:txBody>
      </p:sp>
      <p:cxnSp>
        <p:nvCxnSpPr>
          <p:cNvPr id="19" name="Straight Connector 18"/>
          <p:cNvCxnSpPr/>
          <p:nvPr/>
        </p:nvCxnSpPr>
        <p:spPr>
          <a:xfrm>
            <a:off x="1396169" y="4140199"/>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047878675"/>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1295402" y="3308581"/>
            <a:ext cx="9609668" cy="1468800"/>
          </a:xfrm>
        </p:spPr>
        <p:txBody>
          <a:bodyPr anchor="b">
            <a:normAutofit/>
          </a:bodyPr>
          <a:lstStyle>
            <a:lvl1pPr algn="l">
              <a:defRPr sz="3200" b="0" cap="none"/>
            </a:lvl1pPr>
          </a:lstStyle>
          <a:p>
            <a:r>
              <a:rPr lang="en-US"/>
              <a:t>Click to edit Master title style</a:t>
            </a:r>
            <a:endParaRPr lang="en-US" dirty="0"/>
          </a:p>
        </p:txBody>
      </p:sp>
      <p:sp>
        <p:nvSpPr>
          <p:cNvPr id="3" name="Text Placeholder 2"/>
          <p:cNvSpPr>
            <a:spLocks noGrp="1"/>
          </p:cNvSpPr>
          <p:nvPr>
            <p:ph type="body" idx="1"/>
          </p:nvPr>
        </p:nvSpPr>
        <p:spPr>
          <a:xfrm>
            <a:off x="1295401" y="4777381"/>
            <a:ext cx="9609668" cy="860400"/>
          </a:xfrm>
        </p:spPr>
        <p:txBody>
          <a:bodyPr anchor="t">
            <a:normAutofit/>
          </a:bodyPr>
          <a:lstStyle>
            <a:lvl1pPr marL="0" indent="0" algn="l">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267DA9F4-3222-E348-B487-A409529F3574}" type="datetimeFigureOut">
              <a:rPr lang="en-US" smtClean="0"/>
              <a:t>10/31/22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063A939-166F-1045-BE2D-DBBB0D01E987}" type="slidenum">
              <a:rPr lang="en-US" smtClean="0"/>
              <a:t>‹#›</a:t>
            </a:fld>
            <a:endParaRPr lang="en-US"/>
          </a:p>
        </p:txBody>
      </p:sp>
    </p:spTree>
    <p:extLst>
      <p:ext uri="{BB962C8B-B14F-4D97-AF65-F5344CB8AC3E}">
        <p14:creationId xmlns:p14="http://schemas.microsoft.com/office/powerpoint/2010/main" val="649856360"/>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1446213" y="982132"/>
            <a:ext cx="9296398" cy="2243668"/>
          </a:xfrm>
        </p:spPr>
        <p:txBody>
          <a:bodyPr anchor="ctr">
            <a:normAutofit/>
          </a:bodyPr>
          <a:lstStyle>
            <a:lvl1pPr algn="ctr">
              <a:defRPr sz="3200" b="0" cap="none">
                <a:solidFill>
                  <a:schemeClr val="tx1"/>
                </a:solidFill>
              </a:defRPr>
            </a:lvl1pPr>
          </a:lstStyle>
          <a:p>
            <a:r>
              <a:rPr lang="en-US"/>
              <a:t>Click to edit Master title style</a:t>
            </a:r>
            <a:endParaRPr lang="en-US" dirty="0"/>
          </a:p>
        </p:txBody>
      </p:sp>
      <p:sp>
        <p:nvSpPr>
          <p:cNvPr id="23" name="Text Placeholder 2"/>
          <p:cNvSpPr>
            <a:spLocks noGrp="1"/>
          </p:cNvSpPr>
          <p:nvPr>
            <p:ph type="body" idx="13"/>
          </p:nvPr>
        </p:nvSpPr>
        <p:spPr>
          <a:xfrm>
            <a:off x="1295401" y="3639312"/>
            <a:ext cx="9609668" cy="886968"/>
          </a:xfrm>
        </p:spPr>
        <p:txBody>
          <a:bodyPr anchor="b">
            <a:normAutofit/>
          </a:bodyPr>
          <a:lstStyle>
            <a:lvl1pPr marL="0" indent="0" algn="l">
              <a:spcBef>
                <a:spcPts val="0"/>
              </a:spcBef>
              <a:buNone/>
              <a:defRPr sz="24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3" name="Text Placeholder 2"/>
          <p:cNvSpPr>
            <a:spLocks noGrp="1"/>
          </p:cNvSpPr>
          <p:nvPr>
            <p:ph type="body" idx="1"/>
          </p:nvPr>
        </p:nvSpPr>
        <p:spPr>
          <a:xfrm>
            <a:off x="1295401" y="4529667"/>
            <a:ext cx="9609668" cy="1346200"/>
          </a:xfrm>
        </p:spPr>
        <p:txBody>
          <a:bodyPr anchor="t">
            <a:normAutofit/>
          </a:bodyPr>
          <a:lstStyle>
            <a:lvl1pPr marL="0" indent="0" algn="l">
              <a:buNone/>
              <a:defRPr sz="1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267DA9F4-3222-E348-B487-A409529F3574}" type="datetimeFigureOut">
              <a:rPr lang="en-US" smtClean="0"/>
              <a:t>10/31/22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063A939-166F-1045-BE2D-DBBB0D01E987}" type="slidenum">
              <a:rPr lang="en-US" smtClean="0"/>
              <a:t>‹#›</a:t>
            </a:fld>
            <a:endParaRPr lang="en-US"/>
          </a:p>
        </p:txBody>
      </p:sp>
      <p:sp>
        <p:nvSpPr>
          <p:cNvPr id="12" name="TextBox 11"/>
          <p:cNvSpPr txBox="1"/>
          <p:nvPr/>
        </p:nvSpPr>
        <p:spPr>
          <a:xfrm>
            <a:off x="862013" y="879961"/>
            <a:ext cx="609600" cy="584776"/>
          </a:xfrm>
          <a:prstGeom prst="rect">
            <a:avLst/>
          </a:prstGeom>
        </p:spPr>
        <p:txBody>
          <a:bodyPr vert="horz" lIns="91440" tIns="45720" rIns="91440" bIns="45720" rtlCol="0" anchor="ctr">
            <a:noAutofit/>
          </a:bodyPr>
          <a:lstStyle/>
          <a:p>
            <a:pPr lvl="0"/>
            <a:r>
              <a:rPr lang="en-US" sz="8000" dirty="0">
                <a:solidFill>
                  <a:schemeClr val="tx1"/>
                </a:solidFill>
                <a:effectLst/>
              </a:rPr>
              <a:t>“</a:t>
            </a:r>
          </a:p>
        </p:txBody>
      </p:sp>
      <p:sp>
        <p:nvSpPr>
          <p:cNvPr id="13" name="TextBox 12"/>
          <p:cNvSpPr txBox="1"/>
          <p:nvPr/>
        </p:nvSpPr>
        <p:spPr>
          <a:xfrm>
            <a:off x="10600267" y="2599261"/>
            <a:ext cx="609600" cy="584776"/>
          </a:xfrm>
          <a:prstGeom prst="rect">
            <a:avLst/>
          </a:prstGeom>
        </p:spPr>
        <p:txBody>
          <a:bodyPr vert="horz" lIns="91440" tIns="45720" rIns="91440" bIns="45720" rtlCol="0" anchor="ctr">
            <a:noAutofit/>
          </a:bodyPr>
          <a:lstStyle/>
          <a:p>
            <a:pPr lvl="0" algn="r"/>
            <a:r>
              <a:rPr lang="en-US" sz="8000" dirty="0">
                <a:solidFill>
                  <a:schemeClr val="tx1"/>
                </a:solidFill>
                <a:effectLst/>
              </a:rPr>
              <a:t>”</a:t>
            </a:r>
          </a:p>
        </p:txBody>
      </p:sp>
      <p:cxnSp>
        <p:nvCxnSpPr>
          <p:cNvPr id="26" name="Straight Connector 25"/>
          <p:cNvCxnSpPr/>
          <p:nvPr/>
        </p:nvCxnSpPr>
        <p:spPr>
          <a:xfrm>
            <a:off x="1396169" y="3429000"/>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4169215277"/>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1295401" y="982132"/>
            <a:ext cx="9609666" cy="2243668"/>
          </a:xfrm>
        </p:spPr>
        <p:txBody>
          <a:bodyPr vert="horz" lIns="91440" tIns="45720" rIns="91440" bIns="45720" rtlCol="0" anchor="ctr">
            <a:normAutofit/>
          </a:bodyPr>
          <a:lstStyle>
            <a:lvl1pPr>
              <a:defRPr lang="en-US" b="0" dirty="0"/>
            </a:lvl1pPr>
          </a:lstStyle>
          <a:p>
            <a:pPr marL="0" lvl="0"/>
            <a:r>
              <a:rPr lang="en-US"/>
              <a:t>Click to edit Master title style</a:t>
            </a:r>
            <a:endParaRPr lang="en-US" dirty="0"/>
          </a:p>
        </p:txBody>
      </p:sp>
      <p:sp>
        <p:nvSpPr>
          <p:cNvPr id="20" name="Text Placeholder 2"/>
          <p:cNvSpPr>
            <a:spLocks noGrp="1"/>
          </p:cNvSpPr>
          <p:nvPr>
            <p:ph type="body" idx="13"/>
          </p:nvPr>
        </p:nvSpPr>
        <p:spPr>
          <a:xfrm>
            <a:off x="1295401" y="3630168"/>
            <a:ext cx="9609668" cy="841248"/>
          </a:xfrm>
        </p:spPr>
        <p:txBody>
          <a:bodyPr anchor="b">
            <a:normAutofit/>
          </a:bodyPr>
          <a:lstStyle>
            <a:lvl1pPr marL="0" indent="0" algn="l">
              <a:spcBef>
                <a:spcPts val="0"/>
              </a:spcBef>
              <a:buNone/>
              <a:defRPr sz="2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3" name="Text Placeholder 2"/>
          <p:cNvSpPr>
            <a:spLocks noGrp="1"/>
          </p:cNvSpPr>
          <p:nvPr>
            <p:ph type="body" idx="1"/>
          </p:nvPr>
        </p:nvSpPr>
        <p:spPr>
          <a:xfrm>
            <a:off x="1295400" y="4470399"/>
            <a:ext cx="9609670" cy="1405467"/>
          </a:xfrm>
        </p:spPr>
        <p:txBody>
          <a:bodyPr anchor="t">
            <a:normAutofit/>
          </a:bodyPr>
          <a:lstStyle>
            <a:lvl1pPr marL="0" indent="0" algn="l">
              <a:buNone/>
              <a:defRPr sz="1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267DA9F4-3222-E348-B487-A409529F3574}" type="datetimeFigureOut">
              <a:rPr lang="en-US" smtClean="0"/>
              <a:t>10/31/22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063A939-166F-1045-BE2D-DBBB0D01E987}" type="slidenum">
              <a:rPr lang="en-US" smtClean="0"/>
              <a:t>‹#›</a:t>
            </a:fld>
            <a:endParaRPr lang="en-US"/>
          </a:p>
        </p:txBody>
      </p:sp>
      <p:cxnSp>
        <p:nvCxnSpPr>
          <p:cNvPr id="15" name="Straight Connector 14"/>
          <p:cNvCxnSpPr/>
          <p:nvPr/>
        </p:nvCxnSpPr>
        <p:spPr>
          <a:xfrm>
            <a:off x="1396169" y="3429000"/>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570071342"/>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ctr">
              <a:defRPr/>
            </a:lvl1p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267DA9F4-3222-E348-B487-A409529F3574}" type="datetimeFigureOut">
              <a:rPr lang="en-US" smtClean="0"/>
              <a:t>10/31/22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063A939-166F-1045-BE2D-DBBB0D01E987}" type="slidenum">
              <a:rPr lang="en-US" smtClean="0"/>
              <a:t>‹#›</a:t>
            </a:fld>
            <a:endParaRPr lang="en-US"/>
          </a:p>
        </p:txBody>
      </p:sp>
      <p:cxnSp>
        <p:nvCxnSpPr>
          <p:cNvPr id="14" name="Straight Connector 13"/>
          <p:cNvCxnSpPr/>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805850709"/>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999356" y="982131"/>
            <a:ext cx="1890895" cy="4893735"/>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1295398" y="982132"/>
            <a:ext cx="7433025" cy="4893734"/>
          </a:xfrm>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267DA9F4-3222-E348-B487-A409529F3574}" type="datetimeFigureOut">
              <a:rPr lang="en-US" smtClean="0"/>
              <a:t>10/31/22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063A939-166F-1045-BE2D-DBBB0D01E987}" type="slidenum">
              <a:rPr lang="en-US" smtClean="0"/>
              <a:t>‹#›</a:t>
            </a:fld>
            <a:endParaRPr lang="en-US"/>
          </a:p>
        </p:txBody>
      </p:sp>
      <p:cxnSp>
        <p:nvCxnSpPr>
          <p:cNvPr id="14" name="Straight Connector 13"/>
          <p:cNvCxnSpPr/>
          <p:nvPr/>
        </p:nvCxnSpPr>
        <p:spPr>
          <a:xfrm>
            <a:off x="8863890" y="990600"/>
            <a:ext cx="0" cy="487680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45557021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image" Target="../media/image4.png"/><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image" Target="../media/image3.png"/><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1"/>
      </p:bgRef>
    </p:bg>
    <p:spTree>
      <p:nvGrpSpPr>
        <p:cNvPr id="1" name=""/>
        <p:cNvGrpSpPr/>
        <p:nvPr/>
      </p:nvGrpSpPr>
      <p:grpSpPr>
        <a:xfrm>
          <a:off x="0" y="0"/>
          <a:ext cx="0" cy="0"/>
          <a:chOff x="0" y="0"/>
          <a:chExt cx="0" cy="0"/>
        </a:xfrm>
      </p:grpSpPr>
      <p:grpSp>
        <p:nvGrpSpPr>
          <p:cNvPr id="7" name="Group 6"/>
          <p:cNvGrpSpPr/>
          <p:nvPr/>
        </p:nvGrpSpPr>
        <p:grpSpPr>
          <a:xfrm>
            <a:off x="-15736" y="0"/>
            <a:ext cx="12229962" cy="6856214"/>
            <a:chOff x="-15736" y="0"/>
            <a:chExt cx="12229962" cy="6856214"/>
          </a:xfrm>
        </p:grpSpPr>
        <p:pic>
          <p:nvPicPr>
            <p:cNvPr id="8" name="Picture 7" descr="HD-PanelContent.png"/>
            <p:cNvPicPr>
              <a:picLocks noChangeAspect="1"/>
            </p:cNvPicPr>
            <p:nvPr/>
          </p:nvPicPr>
          <p:blipFill>
            <a:blip r:embed="rId19">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9" name="Rectangle 8"/>
            <p:cNvSpPr/>
            <p:nvPr/>
          </p:nvSpPr>
          <p:spPr>
            <a:xfrm>
              <a:off x="608012" y="609600"/>
              <a:ext cx="10972800" cy="5638800"/>
            </a:xfrm>
            <a:prstGeom prst="rect">
              <a:avLst/>
            </a:prstGeom>
            <a:noFill/>
            <a:ln w="15875" cap="flat">
              <a:miter lim="800000"/>
            </a:ln>
          </p:spPr>
          <p:style>
            <a:lnRef idx="1">
              <a:schemeClr val="accent1"/>
            </a:lnRef>
            <a:fillRef idx="3">
              <a:schemeClr val="accent1"/>
            </a:fillRef>
            <a:effectRef idx="2">
              <a:schemeClr val="accent1"/>
            </a:effectRef>
            <a:fontRef idx="minor">
              <a:schemeClr val="lt1"/>
            </a:fontRef>
          </p:style>
        </p:sp>
        <p:pic>
          <p:nvPicPr>
            <p:cNvPr id="10" name="Picture 9" descr="HDRibbonContent-UniformTrim.png"/>
            <p:cNvPicPr>
              <a:picLocks noChangeAspect="1"/>
            </p:cNvPicPr>
            <p:nvPr/>
          </p:nvPicPr>
          <p:blipFill rotWithShape="1">
            <a:blip r:embed="rId20">
              <a:extLst>
                <a:ext uri="{28A0092B-C50C-407E-A947-70E740481C1C}">
                  <a14:useLocalDpi xmlns:a14="http://schemas.microsoft.com/office/drawing/2010/main" val="0"/>
                </a:ext>
              </a:extLst>
            </a:blip>
            <a:srcRect/>
            <a:stretch/>
          </p:blipFill>
          <p:spPr>
            <a:xfrm>
              <a:off x="-15736" y="3153832"/>
              <a:ext cx="777240" cy="606425"/>
            </a:xfrm>
            <a:prstGeom prst="rect">
              <a:avLst/>
            </a:prstGeom>
          </p:spPr>
        </p:pic>
        <p:pic>
          <p:nvPicPr>
            <p:cNvPr id="11" name="Picture 10" descr="HDRibbonContent-UniformTrim.png"/>
            <p:cNvPicPr>
              <a:picLocks noChangeAspect="1"/>
            </p:cNvPicPr>
            <p:nvPr/>
          </p:nvPicPr>
          <p:blipFill rotWithShape="1">
            <a:blip r:embed="rId20">
              <a:extLst>
                <a:ext uri="{28A0092B-C50C-407E-A947-70E740481C1C}">
                  <a14:useLocalDpi xmlns:a14="http://schemas.microsoft.com/office/drawing/2010/main" val="0"/>
                </a:ext>
              </a:extLst>
            </a:blip>
            <a:srcRect/>
            <a:stretch/>
          </p:blipFill>
          <p:spPr>
            <a:xfrm>
              <a:off x="11436986" y="3153832"/>
              <a:ext cx="777240" cy="606425"/>
            </a:xfrm>
            <a:prstGeom prst="rect">
              <a:avLst/>
            </a:prstGeom>
          </p:spPr>
        </p:pic>
      </p:grpSp>
      <p:sp>
        <p:nvSpPr>
          <p:cNvPr id="2" name="Title Placeholder 1"/>
          <p:cNvSpPr>
            <a:spLocks noGrp="1"/>
          </p:cNvSpPr>
          <p:nvPr>
            <p:ph type="title"/>
          </p:nvPr>
        </p:nvSpPr>
        <p:spPr>
          <a:xfrm>
            <a:off x="1295402" y="982132"/>
            <a:ext cx="9601196" cy="1303867"/>
          </a:xfrm>
          <a:prstGeom prst="rect">
            <a:avLst/>
          </a:prstGeom>
          <a:effectLst/>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295401" y="2556932"/>
            <a:ext cx="9601196" cy="3318936"/>
          </a:xfrm>
          <a:prstGeom prst="rect">
            <a:avLst/>
          </a:prstGeom>
        </p:spPr>
        <p:txBody>
          <a:bodyPr vert="horz" lIns="91440" tIns="45720" rIns="91440" bIns="45720" rtlCol="0"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8677501" y="5969000"/>
            <a:ext cx="1600200" cy="279400"/>
          </a:xfrm>
          <a:prstGeom prst="rect">
            <a:avLst/>
          </a:prstGeom>
        </p:spPr>
        <p:txBody>
          <a:bodyPr vert="horz" lIns="91440" tIns="45720" rIns="91440" bIns="45720" rtlCol="0" anchor="ctr"/>
          <a:lstStyle>
            <a:lvl1pPr algn="r">
              <a:defRPr sz="1000" b="0" i="0">
                <a:solidFill>
                  <a:schemeClr val="tx1"/>
                </a:solidFill>
                <a:effectLst/>
                <a:latin typeface="+mn-lt"/>
              </a:defRPr>
            </a:lvl1pPr>
          </a:lstStyle>
          <a:p>
            <a:fld id="{267DA9F4-3222-E348-B487-A409529F3574}" type="datetimeFigureOut">
              <a:rPr lang="en-US" smtClean="0"/>
              <a:t>10/31/22</a:t>
            </a:fld>
            <a:endParaRPr lang="en-US"/>
          </a:p>
        </p:txBody>
      </p:sp>
      <p:sp>
        <p:nvSpPr>
          <p:cNvPr id="5" name="Footer Placeholder 4"/>
          <p:cNvSpPr>
            <a:spLocks noGrp="1"/>
          </p:cNvSpPr>
          <p:nvPr>
            <p:ph type="ftr" sz="quarter" idx="3"/>
          </p:nvPr>
        </p:nvSpPr>
        <p:spPr>
          <a:xfrm>
            <a:off x="1295401" y="5969000"/>
            <a:ext cx="7305900" cy="279400"/>
          </a:xfrm>
          <a:prstGeom prst="rect">
            <a:avLst/>
          </a:prstGeom>
        </p:spPr>
        <p:txBody>
          <a:bodyPr vert="horz" lIns="91440" tIns="45720" rIns="91440" bIns="45720" rtlCol="0" anchor="ctr"/>
          <a:lstStyle>
            <a:lvl1pPr algn="l">
              <a:defRPr sz="1000" b="0" i="0">
                <a:solidFill>
                  <a:schemeClr val="tx1"/>
                </a:solidFill>
                <a:effectLst/>
                <a:latin typeface="+mn-lt"/>
              </a:defRPr>
            </a:lvl1pPr>
          </a:lstStyle>
          <a:p>
            <a:endParaRPr lang="en-US"/>
          </a:p>
        </p:txBody>
      </p:sp>
      <p:sp>
        <p:nvSpPr>
          <p:cNvPr id="6" name="Slide Number Placeholder 5"/>
          <p:cNvSpPr>
            <a:spLocks noGrp="1"/>
          </p:cNvSpPr>
          <p:nvPr>
            <p:ph type="sldNum" sz="quarter" idx="4"/>
          </p:nvPr>
        </p:nvSpPr>
        <p:spPr>
          <a:xfrm>
            <a:off x="10353901" y="5969000"/>
            <a:ext cx="542697" cy="279400"/>
          </a:xfrm>
          <a:prstGeom prst="rect">
            <a:avLst/>
          </a:prstGeom>
        </p:spPr>
        <p:txBody>
          <a:bodyPr vert="horz" lIns="91440" tIns="45720" rIns="91440" bIns="45720" rtlCol="0" anchor="ctr"/>
          <a:lstStyle>
            <a:lvl1pPr algn="r">
              <a:defRPr sz="1000" b="0" i="0">
                <a:solidFill>
                  <a:schemeClr val="tx1"/>
                </a:solidFill>
                <a:effectLst/>
                <a:latin typeface="+mn-lt"/>
              </a:defRPr>
            </a:lvl1pPr>
          </a:lstStyle>
          <a:p>
            <a:fld id="{D063A939-166F-1045-BE2D-DBBB0D01E987}" type="slidenum">
              <a:rPr lang="en-US" smtClean="0"/>
              <a:t>‹#›</a:t>
            </a:fld>
            <a:endParaRPr lang="en-US"/>
          </a:p>
        </p:txBody>
      </p:sp>
    </p:spTree>
    <p:extLst>
      <p:ext uri="{BB962C8B-B14F-4D97-AF65-F5344CB8AC3E}">
        <p14:creationId xmlns:p14="http://schemas.microsoft.com/office/powerpoint/2010/main" val="2787610218"/>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 id="2147483674" r:id="rId14"/>
    <p:sldLayoutId id="2147483675" r:id="rId15"/>
    <p:sldLayoutId id="2147483676" r:id="rId16"/>
    <p:sldLayoutId id="2147483677" r:id="rId17"/>
  </p:sldLayoutIdLst>
  <p:txStyles>
    <p:titleStyle>
      <a:lvl1pPr algn="ctr" defTabSz="457200" rtl="0" eaLnBrk="1" latinLnBrk="0" hangingPunct="1">
        <a:spcBef>
          <a:spcPct val="0"/>
        </a:spcBef>
        <a:buNone/>
        <a:defRPr sz="4400" kern="1200" cap="none">
          <a:ln w="3175" cmpd="sng">
            <a:noFill/>
          </a:ln>
          <a:solidFill>
            <a:schemeClr val="tx1">
              <a:lumMod val="85000"/>
              <a:lumOff val="15000"/>
            </a:schemeClr>
          </a:solidFill>
          <a:effectLst/>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285750" indent="-285750" algn="l" defTabSz="457200" rtl="0" eaLnBrk="1" latinLnBrk="0" hangingPunct="1">
        <a:spcBef>
          <a:spcPct val="20000"/>
        </a:spcBef>
        <a:spcAft>
          <a:spcPts val="600"/>
        </a:spcAft>
        <a:buClr>
          <a:schemeClr val="accent1"/>
        </a:buClr>
        <a:buSzPct val="115000"/>
        <a:buFont typeface="Arial"/>
        <a:buChar char="•"/>
        <a:defRPr sz="2400" kern="1200" cap="none">
          <a:solidFill>
            <a:schemeClr val="tx1">
              <a:lumMod val="85000"/>
              <a:lumOff val="15000"/>
            </a:schemeClr>
          </a:solidFill>
          <a:effectLst/>
          <a:latin typeface="+mn-lt"/>
          <a:ea typeface="+mn-ea"/>
          <a:cs typeface="+mn-cs"/>
        </a:defRPr>
      </a:lvl1pPr>
      <a:lvl2pPr marL="742950" indent="-285750" algn="l" defTabSz="457200" rtl="0" eaLnBrk="1" latinLnBrk="0" hangingPunct="1">
        <a:spcBef>
          <a:spcPct val="20000"/>
        </a:spcBef>
        <a:spcAft>
          <a:spcPts val="600"/>
        </a:spcAft>
        <a:buClr>
          <a:schemeClr val="accent1"/>
        </a:buClr>
        <a:buSzPct val="115000"/>
        <a:buFont typeface="Arial"/>
        <a:buChar char="•"/>
        <a:defRPr sz="2000" kern="1200" cap="none">
          <a:solidFill>
            <a:schemeClr val="tx1">
              <a:lumMod val="85000"/>
              <a:lumOff val="15000"/>
            </a:schemeClr>
          </a:solidFill>
          <a:effectLst/>
          <a:latin typeface="+mn-lt"/>
          <a:ea typeface="+mn-ea"/>
          <a:cs typeface="+mn-cs"/>
        </a:defRPr>
      </a:lvl2pPr>
      <a:lvl3pPr marL="1200150" indent="-285750" algn="l" defTabSz="457200" rtl="0" eaLnBrk="1" latinLnBrk="0" hangingPunct="1">
        <a:spcBef>
          <a:spcPct val="20000"/>
        </a:spcBef>
        <a:spcAft>
          <a:spcPts val="600"/>
        </a:spcAft>
        <a:buClr>
          <a:schemeClr val="accent1"/>
        </a:buClr>
        <a:buSzPct val="115000"/>
        <a:buFont typeface="Arial"/>
        <a:buChar char="•"/>
        <a:defRPr sz="1800" kern="1200" cap="none">
          <a:solidFill>
            <a:schemeClr val="tx1">
              <a:lumMod val="85000"/>
              <a:lumOff val="15000"/>
            </a:schemeClr>
          </a:solidFill>
          <a:effectLst/>
          <a:latin typeface="+mn-lt"/>
          <a:ea typeface="+mn-ea"/>
          <a:cs typeface="+mn-cs"/>
        </a:defRPr>
      </a:lvl3pPr>
      <a:lvl4pPr marL="1543050" indent="-171450" algn="l" defTabSz="457200" rtl="0" eaLnBrk="1" latinLnBrk="0" hangingPunct="1">
        <a:spcBef>
          <a:spcPct val="20000"/>
        </a:spcBef>
        <a:spcAft>
          <a:spcPts val="600"/>
        </a:spcAft>
        <a:buClr>
          <a:schemeClr val="accent1"/>
        </a:buClr>
        <a:buSzPct val="115000"/>
        <a:buFont typeface="Arial"/>
        <a:buChar char="•"/>
        <a:defRPr sz="1600" kern="1200" cap="none">
          <a:solidFill>
            <a:schemeClr val="tx1">
              <a:lumMod val="85000"/>
              <a:lumOff val="15000"/>
            </a:schemeClr>
          </a:solidFill>
          <a:effectLst/>
          <a:latin typeface="+mn-lt"/>
          <a:ea typeface="+mn-ea"/>
          <a:cs typeface="+mn-cs"/>
        </a:defRPr>
      </a:lvl4pPr>
      <a:lvl5pPr marL="2000250" indent="-171450" algn="l" defTabSz="457200" rtl="0" eaLnBrk="1" latinLnBrk="0" hangingPunct="1">
        <a:spcBef>
          <a:spcPct val="20000"/>
        </a:spcBef>
        <a:spcAft>
          <a:spcPts val="600"/>
        </a:spcAft>
        <a:buClr>
          <a:schemeClr val="accent1"/>
        </a:buClr>
        <a:buSzPct val="115000"/>
        <a:buFont typeface="Arial"/>
        <a:buChar char="•"/>
        <a:defRPr sz="1400" kern="1200" cap="none">
          <a:solidFill>
            <a:schemeClr val="tx1">
              <a:lumMod val="85000"/>
              <a:lumOff val="15000"/>
            </a:schemeClr>
          </a:solidFill>
          <a:effectLst/>
          <a:latin typeface="+mn-lt"/>
          <a:ea typeface="+mn-ea"/>
          <a:cs typeface="+mn-cs"/>
        </a:defRPr>
      </a:lvl5pPr>
      <a:lvl6pPr marL="2514600" indent="-228600" algn="l" defTabSz="457200" rtl="0" eaLnBrk="1" latinLnBrk="0" hangingPunct="1">
        <a:spcBef>
          <a:spcPct val="20000"/>
        </a:spcBef>
        <a:spcAft>
          <a:spcPts val="600"/>
        </a:spcAft>
        <a:buClr>
          <a:schemeClr val="accent1"/>
        </a:buClr>
        <a:buSzPct val="115000"/>
        <a:buFont typeface="Arial"/>
        <a:buChar char="•"/>
        <a:defRPr sz="1400" kern="1200" cap="none">
          <a:solidFill>
            <a:schemeClr val="tx1">
              <a:lumMod val="85000"/>
              <a:lumOff val="15000"/>
            </a:schemeClr>
          </a:solidFill>
          <a:effectLst/>
          <a:latin typeface="+mn-lt"/>
          <a:ea typeface="+mn-ea"/>
          <a:cs typeface="+mn-cs"/>
        </a:defRPr>
      </a:lvl6pPr>
      <a:lvl7pPr marL="2971800" indent="-228600" algn="l" defTabSz="457200" rtl="0" eaLnBrk="1" latinLnBrk="0" hangingPunct="1">
        <a:spcBef>
          <a:spcPct val="20000"/>
        </a:spcBef>
        <a:spcAft>
          <a:spcPts val="600"/>
        </a:spcAft>
        <a:buClr>
          <a:schemeClr val="accent1"/>
        </a:buClr>
        <a:buSzPct val="115000"/>
        <a:buFont typeface="Arial"/>
        <a:buChar char="•"/>
        <a:defRPr sz="1400" kern="1200" cap="none">
          <a:solidFill>
            <a:schemeClr val="tx1">
              <a:lumMod val="85000"/>
              <a:lumOff val="15000"/>
            </a:schemeClr>
          </a:solidFill>
          <a:effectLst/>
          <a:latin typeface="+mn-lt"/>
          <a:ea typeface="+mn-ea"/>
          <a:cs typeface="+mn-cs"/>
        </a:defRPr>
      </a:lvl7pPr>
      <a:lvl8pPr marL="3429000" indent="-228600" algn="l" defTabSz="457200" rtl="0" eaLnBrk="1" latinLnBrk="0" hangingPunct="1">
        <a:spcBef>
          <a:spcPct val="20000"/>
        </a:spcBef>
        <a:spcAft>
          <a:spcPts val="600"/>
        </a:spcAft>
        <a:buClr>
          <a:schemeClr val="accent1"/>
        </a:buClr>
        <a:buSzPct val="115000"/>
        <a:buFont typeface="Arial"/>
        <a:buChar char="•"/>
        <a:defRPr sz="1400" kern="1200" cap="none">
          <a:solidFill>
            <a:schemeClr val="tx1">
              <a:lumMod val="85000"/>
              <a:lumOff val="15000"/>
            </a:schemeClr>
          </a:solidFill>
          <a:effectLst/>
          <a:latin typeface="+mn-lt"/>
          <a:ea typeface="+mn-ea"/>
          <a:cs typeface="+mn-cs"/>
        </a:defRPr>
      </a:lvl8pPr>
      <a:lvl9pPr marL="3886200" indent="-228600" algn="l" defTabSz="457200" rtl="0" eaLnBrk="1" latinLnBrk="0" hangingPunct="1">
        <a:spcBef>
          <a:spcPct val="20000"/>
        </a:spcBef>
        <a:spcAft>
          <a:spcPts val="600"/>
        </a:spcAft>
        <a:buClr>
          <a:schemeClr val="accent1"/>
        </a:buClr>
        <a:buSzPct val="115000"/>
        <a:buFont typeface="Arial"/>
        <a:buChar char="•"/>
        <a:defRPr sz="1400" kern="1200" cap="none">
          <a:solidFill>
            <a:schemeClr val="tx1">
              <a:lumMod val="85000"/>
              <a:lumOff val="15000"/>
            </a:schemeClr>
          </a:solidFill>
          <a:effectLst/>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3" Type="http://schemas.openxmlformats.org/officeDocument/2006/relationships/image" Target="../media/image8.svg"/><Relationship Id="rId2" Type="http://schemas.openxmlformats.org/officeDocument/2006/relationships/image" Target="../media/image7.pn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9B0DECD-CA9E-F8D2-199A-97B414091434}"/>
              </a:ext>
            </a:extLst>
          </p:cNvPr>
          <p:cNvSpPr>
            <a:spLocks noGrp="1"/>
          </p:cNvSpPr>
          <p:nvPr>
            <p:ph type="title"/>
          </p:nvPr>
        </p:nvSpPr>
        <p:spPr>
          <a:xfrm>
            <a:off x="1295401" y="1078894"/>
            <a:ext cx="9601196" cy="1303867"/>
          </a:xfrm>
        </p:spPr>
        <p:txBody>
          <a:bodyPr>
            <a:noAutofit/>
          </a:bodyPr>
          <a:lstStyle/>
          <a:p>
            <a:r>
              <a:rPr lang="en-US" sz="4800" dirty="0"/>
              <a:t>CRAFTING KILLER </a:t>
            </a:r>
            <a:br>
              <a:rPr lang="en-US" sz="4800" dirty="0"/>
            </a:br>
            <a:r>
              <a:rPr lang="en-US" sz="4800" dirty="0"/>
              <a:t>CRIMINAL MOTIONS</a:t>
            </a:r>
          </a:p>
        </p:txBody>
      </p:sp>
      <p:sp>
        <p:nvSpPr>
          <p:cNvPr id="3" name="Content Placeholder 2">
            <a:extLst>
              <a:ext uri="{FF2B5EF4-FFF2-40B4-BE49-F238E27FC236}">
                <a16:creationId xmlns:a16="http://schemas.microsoft.com/office/drawing/2014/main" id="{741FAAC3-6E52-5520-E461-71ABABE45423}"/>
              </a:ext>
            </a:extLst>
          </p:cNvPr>
          <p:cNvSpPr>
            <a:spLocks noGrp="1"/>
          </p:cNvSpPr>
          <p:nvPr>
            <p:ph idx="1"/>
          </p:nvPr>
        </p:nvSpPr>
        <p:spPr/>
        <p:txBody>
          <a:bodyPr>
            <a:normAutofit fontScale="92500" lnSpcReduction="20000"/>
          </a:bodyPr>
          <a:lstStyle/>
          <a:p>
            <a:pPr marL="0" indent="0" algn="ctr">
              <a:buNone/>
            </a:pPr>
            <a:endParaRPr lang="en-US" u="sng" dirty="0"/>
          </a:p>
          <a:p>
            <a:pPr marL="0" indent="0" algn="ctr">
              <a:buNone/>
            </a:pPr>
            <a:endParaRPr lang="en-US" u="sng" dirty="0"/>
          </a:p>
          <a:p>
            <a:pPr marL="0" indent="0" algn="ctr">
              <a:buNone/>
            </a:pPr>
            <a:r>
              <a:rPr lang="en-US" sz="2000" u="sng" dirty="0"/>
              <a:t>PRESENTERS</a:t>
            </a:r>
            <a:r>
              <a:rPr lang="en-US" sz="2000" dirty="0"/>
              <a:t>:</a:t>
            </a:r>
          </a:p>
          <a:p>
            <a:pPr marL="0" indent="0" algn="ctr">
              <a:buNone/>
            </a:pPr>
            <a:r>
              <a:rPr lang="en-US" sz="2000" dirty="0"/>
              <a:t>ALICIA A. MCNEIL, ESQ – CHAIR</a:t>
            </a:r>
          </a:p>
          <a:p>
            <a:pPr marL="0" indent="0" algn="ctr">
              <a:buNone/>
            </a:pPr>
            <a:r>
              <a:rPr lang="en-US" sz="2000" dirty="0"/>
              <a:t>JENNIFER C. CAPONE, ESQ.</a:t>
            </a:r>
          </a:p>
          <a:p>
            <a:pPr marL="0" indent="0" algn="ctr">
              <a:buNone/>
            </a:pPr>
            <a:r>
              <a:rPr lang="en-US" sz="2000" dirty="0"/>
              <a:t>KATY NAPLES-MITCHELL, ESQ.</a:t>
            </a:r>
          </a:p>
          <a:p>
            <a:pPr marL="0" indent="0">
              <a:buNone/>
            </a:pPr>
            <a:endParaRPr lang="en-US" sz="2000" dirty="0"/>
          </a:p>
          <a:p>
            <a:pPr marL="0" indent="0">
              <a:buNone/>
            </a:pPr>
            <a:endParaRPr lang="en-US" sz="2000" dirty="0"/>
          </a:p>
          <a:p>
            <a:pPr marL="0" indent="0" algn="r">
              <a:buNone/>
            </a:pPr>
            <a:r>
              <a:rPr lang="en-US" sz="1600" dirty="0"/>
              <a:t>THURSDAY, NOVEMBER 17, 2022</a:t>
            </a:r>
          </a:p>
        </p:txBody>
      </p:sp>
    </p:spTree>
    <p:extLst>
      <p:ext uri="{BB962C8B-B14F-4D97-AF65-F5344CB8AC3E}">
        <p14:creationId xmlns:p14="http://schemas.microsoft.com/office/powerpoint/2010/main" val="332644913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D862EB-554A-C24B-9A49-09A35F81D31E}"/>
              </a:ext>
            </a:extLst>
          </p:cNvPr>
          <p:cNvSpPr>
            <a:spLocks noGrp="1"/>
          </p:cNvSpPr>
          <p:nvPr>
            <p:ph type="title"/>
          </p:nvPr>
        </p:nvSpPr>
        <p:spPr/>
        <p:txBody>
          <a:bodyPr/>
          <a:lstStyle/>
          <a:p>
            <a:r>
              <a:rPr lang="en-US" dirty="0">
                <a:latin typeface="+mn-lt"/>
              </a:rPr>
              <a:t>REASONS TO FILE A MOTION</a:t>
            </a:r>
          </a:p>
        </p:txBody>
      </p:sp>
      <p:sp>
        <p:nvSpPr>
          <p:cNvPr id="3" name="Content Placeholder 2">
            <a:extLst>
              <a:ext uri="{FF2B5EF4-FFF2-40B4-BE49-F238E27FC236}">
                <a16:creationId xmlns:a16="http://schemas.microsoft.com/office/drawing/2014/main" id="{962C172A-E7FE-5E45-8A87-853C340BE100}"/>
              </a:ext>
            </a:extLst>
          </p:cNvPr>
          <p:cNvSpPr>
            <a:spLocks noGrp="1"/>
          </p:cNvSpPr>
          <p:nvPr>
            <p:ph idx="1"/>
          </p:nvPr>
        </p:nvSpPr>
        <p:spPr/>
        <p:txBody>
          <a:bodyPr>
            <a:normAutofit/>
          </a:bodyPr>
          <a:lstStyle/>
          <a:p>
            <a:pPr algn="ctr"/>
            <a:endParaRPr lang="en-US" dirty="0"/>
          </a:p>
          <a:p>
            <a:pPr algn="ctr"/>
            <a:endParaRPr lang="en-US" dirty="0"/>
          </a:p>
          <a:p>
            <a:pPr marL="0" indent="0" algn="ctr">
              <a:buNone/>
            </a:pPr>
            <a:endParaRPr lang="en-US" dirty="0"/>
          </a:p>
          <a:p>
            <a:pPr marL="0" indent="0" algn="ctr">
              <a:buNone/>
            </a:pPr>
            <a:r>
              <a:rPr lang="en-US" sz="3200" dirty="0"/>
              <a:t>				Katy Naples-Mitchell, Esq.</a:t>
            </a:r>
          </a:p>
        </p:txBody>
      </p:sp>
    </p:spTree>
    <p:extLst>
      <p:ext uri="{BB962C8B-B14F-4D97-AF65-F5344CB8AC3E}">
        <p14:creationId xmlns:p14="http://schemas.microsoft.com/office/powerpoint/2010/main" val="3038306297"/>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D862EB-554A-C24B-9A49-09A35F81D31E}"/>
              </a:ext>
            </a:extLst>
          </p:cNvPr>
          <p:cNvSpPr>
            <a:spLocks noGrp="1"/>
          </p:cNvSpPr>
          <p:nvPr>
            <p:ph type="title"/>
          </p:nvPr>
        </p:nvSpPr>
        <p:spPr/>
        <p:txBody>
          <a:bodyPr/>
          <a:lstStyle/>
          <a:p>
            <a:r>
              <a:rPr lang="en-US" dirty="0">
                <a:latin typeface="+mn-lt"/>
              </a:rPr>
              <a:t>BASICS OF MOTION PRACTICE</a:t>
            </a:r>
          </a:p>
        </p:txBody>
      </p:sp>
      <p:sp>
        <p:nvSpPr>
          <p:cNvPr id="3" name="Content Placeholder 2">
            <a:extLst>
              <a:ext uri="{FF2B5EF4-FFF2-40B4-BE49-F238E27FC236}">
                <a16:creationId xmlns:a16="http://schemas.microsoft.com/office/drawing/2014/main" id="{962C172A-E7FE-5E45-8A87-853C340BE100}"/>
              </a:ext>
            </a:extLst>
          </p:cNvPr>
          <p:cNvSpPr>
            <a:spLocks noGrp="1"/>
          </p:cNvSpPr>
          <p:nvPr>
            <p:ph idx="1"/>
          </p:nvPr>
        </p:nvSpPr>
        <p:spPr/>
        <p:txBody>
          <a:bodyPr>
            <a:normAutofit fontScale="92500" lnSpcReduction="10000"/>
          </a:bodyPr>
          <a:lstStyle/>
          <a:p>
            <a:pPr marL="365760" indent="-365760">
              <a:lnSpc>
                <a:spcPct val="110000"/>
              </a:lnSpc>
              <a:buFont typeface="Wingdings" pitchFamily="2" charset="2"/>
              <a:buChar char="v"/>
            </a:pPr>
            <a:r>
              <a:rPr lang="en-US" sz="2400" dirty="0"/>
              <a:t>Must have a </a:t>
            </a:r>
            <a:r>
              <a:rPr lang="en-US" sz="2400" b="1" dirty="0"/>
              <a:t>good faith basis</a:t>
            </a:r>
            <a:endParaRPr lang="en-US" sz="2400" dirty="0"/>
          </a:p>
          <a:p>
            <a:pPr marL="365760" indent="-365760">
              <a:lnSpc>
                <a:spcPct val="110000"/>
              </a:lnSpc>
              <a:buFont typeface="Wingdings" pitchFamily="2" charset="2"/>
              <a:buChar char="v"/>
            </a:pPr>
            <a:r>
              <a:rPr lang="en-US" sz="2400" dirty="0"/>
              <a:t>Determine if the Commonwealth has</a:t>
            </a:r>
            <a:r>
              <a:rPr lang="en-US" sz="2400" b="1" dirty="0"/>
              <a:t> adequate evidence.</a:t>
            </a:r>
            <a:endParaRPr lang="en-US" sz="2400" dirty="0"/>
          </a:p>
          <a:p>
            <a:pPr marL="937260" lvl="3" indent="-365760">
              <a:lnSpc>
                <a:spcPct val="110000"/>
              </a:lnSpc>
              <a:buFont typeface="Wingdings" pitchFamily="2" charset="2"/>
              <a:buChar char="Ø"/>
            </a:pPr>
            <a:r>
              <a:rPr lang="en-US" sz="2200" dirty="0"/>
              <a:t>Should the charges be reduced?</a:t>
            </a:r>
          </a:p>
          <a:p>
            <a:pPr marL="937260" lvl="3" indent="-365760">
              <a:lnSpc>
                <a:spcPct val="110000"/>
              </a:lnSpc>
              <a:buFont typeface="Wingdings" pitchFamily="2" charset="2"/>
              <a:buChar char="Ø"/>
            </a:pPr>
            <a:r>
              <a:rPr lang="en-US" sz="2200" dirty="0"/>
              <a:t>Should the case be dismissed?</a:t>
            </a:r>
          </a:p>
          <a:p>
            <a:pPr marL="937260" lvl="3" indent="-365760">
              <a:lnSpc>
                <a:spcPct val="110000"/>
              </a:lnSpc>
              <a:buFont typeface="Wingdings" pitchFamily="2" charset="2"/>
              <a:buChar char="Ø"/>
            </a:pPr>
            <a:r>
              <a:rPr lang="en-US" sz="2200" dirty="0"/>
              <a:t>Was evidence lawfully obtained?</a:t>
            </a:r>
          </a:p>
          <a:p>
            <a:pPr marL="937260" lvl="3" indent="-365760">
              <a:lnSpc>
                <a:spcPct val="110000"/>
              </a:lnSpc>
              <a:buFont typeface="Wingdings" pitchFamily="2" charset="2"/>
              <a:buChar char="Ø"/>
            </a:pPr>
            <a:r>
              <a:rPr lang="en-US" sz="2200" dirty="0"/>
              <a:t>Should the defendant take a plea deal?</a:t>
            </a:r>
          </a:p>
          <a:p>
            <a:pPr marL="365760" indent="-365760">
              <a:lnSpc>
                <a:spcPct val="110000"/>
              </a:lnSpc>
              <a:buFont typeface="Wingdings" pitchFamily="2" charset="2"/>
              <a:buChar char="v"/>
            </a:pPr>
            <a:r>
              <a:rPr lang="en-US" sz="2400" b="1" dirty="0"/>
              <a:t>Resolve issues</a:t>
            </a:r>
            <a:r>
              <a:rPr lang="en-US" sz="2400" dirty="0"/>
              <a:t> beyond actual guilt or innocence early in the case</a:t>
            </a:r>
          </a:p>
          <a:p>
            <a:endParaRPr lang="en-US" dirty="0"/>
          </a:p>
        </p:txBody>
      </p:sp>
    </p:spTree>
    <p:extLst>
      <p:ext uri="{BB962C8B-B14F-4D97-AF65-F5344CB8AC3E}">
        <p14:creationId xmlns:p14="http://schemas.microsoft.com/office/powerpoint/2010/main" val="213438868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D862EB-554A-C24B-9A49-09A35F81D31E}"/>
              </a:ext>
            </a:extLst>
          </p:cNvPr>
          <p:cNvSpPr>
            <a:spLocks noGrp="1"/>
          </p:cNvSpPr>
          <p:nvPr>
            <p:ph type="title"/>
          </p:nvPr>
        </p:nvSpPr>
        <p:spPr/>
        <p:txBody>
          <a:bodyPr>
            <a:normAutofit fontScale="90000"/>
          </a:bodyPr>
          <a:lstStyle/>
          <a:p>
            <a:r>
              <a:rPr lang="en-US" dirty="0">
                <a:latin typeface="+mn-lt"/>
              </a:rPr>
              <a:t>PURPOSE(S) BEHIND </a:t>
            </a:r>
            <a:br>
              <a:rPr lang="en-US" dirty="0">
                <a:latin typeface="+mn-lt"/>
              </a:rPr>
            </a:br>
            <a:r>
              <a:rPr lang="en-US" dirty="0">
                <a:latin typeface="+mn-lt"/>
              </a:rPr>
              <a:t>“KILLER” MOTIONS</a:t>
            </a:r>
          </a:p>
        </p:txBody>
      </p:sp>
      <p:sp>
        <p:nvSpPr>
          <p:cNvPr id="3" name="Content Placeholder 2">
            <a:extLst>
              <a:ext uri="{FF2B5EF4-FFF2-40B4-BE49-F238E27FC236}">
                <a16:creationId xmlns:a16="http://schemas.microsoft.com/office/drawing/2014/main" id="{962C172A-E7FE-5E45-8A87-853C340BE100}"/>
              </a:ext>
            </a:extLst>
          </p:cNvPr>
          <p:cNvSpPr>
            <a:spLocks noGrp="1"/>
          </p:cNvSpPr>
          <p:nvPr>
            <p:ph idx="1"/>
          </p:nvPr>
        </p:nvSpPr>
        <p:spPr>
          <a:xfrm>
            <a:off x="1295401" y="2515836"/>
            <a:ext cx="9601196" cy="3730852"/>
          </a:xfrm>
        </p:spPr>
        <p:txBody>
          <a:bodyPr>
            <a:normAutofit fontScale="55000" lnSpcReduction="20000"/>
          </a:bodyPr>
          <a:lstStyle/>
          <a:p>
            <a:pPr marL="365760" indent="-365760">
              <a:lnSpc>
                <a:spcPct val="110000"/>
              </a:lnSpc>
              <a:buFont typeface="Wingdings" pitchFamily="2" charset="2"/>
              <a:buChar char="v"/>
            </a:pPr>
            <a:r>
              <a:rPr lang="en-US" sz="3500" dirty="0"/>
              <a:t>Motion will be </a:t>
            </a:r>
            <a:r>
              <a:rPr lang="en-US" sz="3500" b="1" dirty="0"/>
              <a:t>allowed by the judge </a:t>
            </a:r>
            <a:r>
              <a:rPr lang="en-US" sz="3500" dirty="0">
                <a:sym typeface="Wingdings" panose="05000000000000000000" pitchFamily="2" charset="2"/>
              </a:rPr>
              <a:t> directly advances your position in the case (obtain discovery, favorable dispositive outcome, exclude unfavorable or irrelevant evidence from trial, etc.)</a:t>
            </a:r>
            <a:endParaRPr lang="en-US" sz="3500" dirty="0"/>
          </a:p>
          <a:p>
            <a:pPr marL="365760" indent="-365760">
              <a:lnSpc>
                <a:spcPct val="110000"/>
              </a:lnSpc>
              <a:buFont typeface="Wingdings" pitchFamily="2" charset="2"/>
              <a:buChar char="v"/>
            </a:pPr>
            <a:r>
              <a:rPr lang="en-US" sz="3500" dirty="0"/>
              <a:t>Motion that will </a:t>
            </a:r>
            <a:r>
              <a:rPr lang="en-US" sz="3500" b="1" dirty="0"/>
              <a:t>advance (client’s) interest </a:t>
            </a:r>
            <a:r>
              <a:rPr lang="en-US" sz="3500" dirty="0"/>
              <a:t>&amp; build rapport with client </a:t>
            </a:r>
            <a:r>
              <a:rPr lang="en-US" sz="3500" dirty="0">
                <a:sym typeface="Wingdings" panose="05000000000000000000" pitchFamily="2" charset="2"/>
              </a:rPr>
              <a:t> client reshapes narrative of the case, motion changes pretrial release outcome (lift curfew, remove GPS, revoke bail)</a:t>
            </a:r>
            <a:endParaRPr lang="en-US" sz="3500" dirty="0"/>
          </a:p>
          <a:p>
            <a:pPr marL="365760" indent="-365760">
              <a:lnSpc>
                <a:spcPct val="110000"/>
              </a:lnSpc>
              <a:buFont typeface="Wingdings" pitchFamily="2" charset="2"/>
              <a:buChar char="v"/>
            </a:pPr>
            <a:r>
              <a:rPr lang="en-US" sz="3500" dirty="0"/>
              <a:t>Motion to </a:t>
            </a:r>
            <a:r>
              <a:rPr lang="en-US" sz="3500" b="1" dirty="0"/>
              <a:t>preserve issue of law </a:t>
            </a:r>
            <a:r>
              <a:rPr lang="en-US" sz="3500" dirty="0"/>
              <a:t>for appeal </a:t>
            </a:r>
            <a:r>
              <a:rPr lang="en-US" sz="3500" dirty="0">
                <a:sym typeface="Wingdings" panose="05000000000000000000" pitchFamily="2" charset="2"/>
              </a:rPr>
              <a:t> constitutional challenge to statute (e.g. challenging a particular 58A predicate), constitutional challenge to police action for racial discrimination</a:t>
            </a:r>
            <a:endParaRPr lang="en-US" sz="3500" dirty="0"/>
          </a:p>
          <a:p>
            <a:pPr marL="365760" indent="-365760">
              <a:lnSpc>
                <a:spcPct val="110000"/>
              </a:lnSpc>
              <a:buFont typeface="Wingdings" pitchFamily="2" charset="2"/>
              <a:buChar char="v"/>
            </a:pPr>
            <a:r>
              <a:rPr lang="en-US" sz="3500" dirty="0"/>
              <a:t>Motion to </a:t>
            </a:r>
            <a:r>
              <a:rPr lang="en-US" sz="3500" b="1" dirty="0"/>
              <a:t>shift balance of power </a:t>
            </a:r>
            <a:r>
              <a:rPr lang="en-US" sz="3500" dirty="0"/>
              <a:t>between the parties </a:t>
            </a:r>
            <a:r>
              <a:rPr lang="en-US" sz="3500" dirty="0">
                <a:sym typeface="Wingdings" panose="05000000000000000000" pitchFamily="2" charset="2"/>
              </a:rPr>
              <a:t> enhance likelihood of winning other motions, set up stronger plea negotiations, disclose CI to preserve confrontation rights and prepare for cross examination, etc.</a:t>
            </a:r>
            <a:endParaRPr lang="en-US" sz="3500" b="1" dirty="0"/>
          </a:p>
          <a:p>
            <a:pPr marL="365760" indent="-365760">
              <a:lnSpc>
                <a:spcPct val="110000"/>
              </a:lnSpc>
              <a:buFont typeface="Wingdings" pitchFamily="2" charset="2"/>
              <a:buChar char="v"/>
            </a:pPr>
            <a:endParaRPr lang="en-US" sz="2400" dirty="0"/>
          </a:p>
          <a:p>
            <a:endParaRPr lang="en-US" dirty="0"/>
          </a:p>
        </p:txBody>
      </p:sp>
    </p:spTree>
    <p:extLst>
      <p:ext uri="{BB962C8B-B14F-4D97-AF65-F5344CB8AC3E}">
        <p14:creationId xmlns:p14="http://schemas.microsoft.com/office/powerpoint/2010/main" val="355434139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D862EB-554A-C24B-9A49-09A35F81D31E}"/>
              </a:ext>
            </a:extLst>
          </p:cNvPr>
          <p:cNvSpPr>
            <a:spLocks noGrp="1"/>
          </p:cNvSpPr>
          <p:nvPr>
            <p:ph type="title"/>
          </p:nvPr>
        </p:nvSpPr>
        <p:spPr/>
        <p:txBody>
          <a:bodyPr>
            <a:normAutofit fontScale="90000"/>
          </a:bodyPr>
          <a:lstStyle/>
          <a:p>
            <a:r>
              <a:rPr lang="en-US" dirty="0">
                <a:latin typeface="+mn-lt"/>
              </a:rPr>
              <a:t>OUTCOME(S) OF “KILLER” MOTIONS</a:t>
            </a:r>
          </a:p>
        </p:txBody>
      </p:sp>
      <p:sp>
        <p:nvSpPr>
          <p:cNvPr id="3" name="Content Placeholder 2">
            <a:extLst>
              <a:ext uri="{FF2B5EF4-FFF2-40B4-BE49-F238E27FC236}">
                <a16:creationId xmlns:a16="http://schemas.microsoft.com/office/drawing/2014/main" id="{962C172A-E7FE-5E45-8A87-853C340BE100}"/>
              </a:ext>
            </a:extLst>
          </p:cNvPr>
          <p:cNvSpPr>
            <a:spLocks noGrp="1"/>
          </p:cNvSpPr>
          <p:nvPr>
            <p:ph idx="1"/>
          </p:nvPr>
        </p:nvSpPr>
        <p:spPr>
          <a:xfrm>
            <a:off x="1295401" y="2556932"/>
            <a:ext cx="9601196" cy="3597288"/>
          </a:xfrm>
        </p:spPr>
        <p:txBody>
          <a:bodyPr>
            <a:normAutofit fontScale="47500" lnSpcReduction="20000"/>
          </a:bodyPr>
          <a:lstStyle/>
          <a:p>
            <a:pPr marL="365760" indent="-365760">
              <a:lnSpc>
                <a:spcPct val="110000"/>
              </a:lnSpc>
              <a:buFont typeface="Wingdings" pitchFamily="2" charset="2"/>
              <a:buChar char="v"/>
            </a:pPr>
            <a:r>
              <a:rPr lang="en-US" sz="4500" b="1" dirty="0"/>
              <a:t>Win. </a:t>
            </a:r>
            <a:r>
              <a:rPr lang="en-US" sz="4500" dirty="0"/>
              <a:t>Succeed on a dispositive motion and win the case.</a:t>
            </a:r>
            <a:endParaRPr lang="en-US" sz="4500" b="1" dirty="0"/>
          </a:p>
          <a:p>
            <a:pPr marL="365760" indent="-365760">
              <a:lnSpc>
                <a:spcPct val="110000"/>
              </a:lnSpc>
              <a:buFont typeface="Wingdings" pitchFamily="2" charset="2"/>
              <a:buChar char="v"/>
            </a:pPr>
            <a:r>
              <a:rPr lang="en-US" sz="4500" b="1" dirty="0"/>
              <a:t>Learn</a:t>
            </a:r>
            <a:r>
              <a:rPr lang="en-US" sz="4500" dirty="0"/>
              <a:t> more about the case and the chances of success at trial. Obtain discovery. Open new pathways to defend.</a:t>
            </a:r>
          </a:p>
          <a:p>
            <a:pPr marL="365760" indent="-365760">
              <a:lnSpc>
                <a:spcPct val="110000"/>
              </a:lnSpc>
              <a:buFont typeface="Wingdings" pitchFamily="2" charset="2"/>
              <a:buChar char="v"/>
            </a:pPr>
            <a:r>
              <a:rPr lang="en-US" sz="4500" b="1" dirty="0"/>
              <a:t>Evaluate</a:t>
            </a:r>
            <a:r>
              <a:rPr lang="en-US" sz="4500" dirty="0"/>
              <a:t> witnesses and strength of various lines of inquiry for cross-examination.</a:t>
            </a:r>
          </a:p>
          <a:p>
            <a:pPr marL="365760" indent="-365760">
              <a:lnSpc>
                <a:spcPct val="110000"/>
              </a:lnSpc>
              <a:buFont typeface="Wingdings" pitchFamily="2" charset="2"/>
              <a:buChar char="v"/>
            </a:pPr>
            <a:r>
              <a:rPr lang="en-US" sz="4500" b="1" dirty="0"/>
              <a:t>Educate</a:t>
            </a:r>
            <a:r>
              <a:rPr lang="en-US" sz="4500" dirty="0"/>
              <a:t> the judge, defense attorney, or prosecutor about issues. Change the narrative, or the perception of the defendant or the strength of the Commonwealth’s case.</a:t>
            </a:r>
          </a:p>
          <a:p>
            <a:pPr marL="365760" indent="-365760">
              <a:lnSpc>
                <a:spcPct val="110000"/>
              </a:lnSpc>
              <a:buFont typeface="Wingdings" pitchFamily="2" charset="2"/>
              <a:buChar char="v"/>
            </a:pPr>
            <a:r>
              <a:rPr lang="en-US" sz="4500" b="1" dirty="0"/>
              <a:t>Test</a:t>
            </a:r>
            <a:r>
              <a:rPr lang="en-US" sz="4500" dirty="0"/>
              <a:t> the case by previewing your theory of the case prior to trial. </a:t>
            </a:r>
          </a:p>
          <a:p>
            <a:pPr marL="365760" indent="-365760">
              <a:lnSpc>
                <a:spcPct val="110000"/>
              </a:lnSpc>
              <a:buFont typeface="Wingdings" pitchFamily="2" charset="2"/>
              <a:buChar char="v"/>
            </a:pPr>
            <a:r>
              <a:rPr lang="en-US" sz="4500" b="1" dirty="0"/>
              <a:t>Set up </a:t>
            </a:r>
            <a:r>
              <a:rPr lang="en-US" sz="4500" dirty="0"/>
              <a:t>the next pre-trial motion. Even if you lose this motion, what else might you have gained in knowledge, positioning, and sequencing of your approach to the case?</a:t>
            </a:r>
          </a:p>
          <a:p>
            <a:endParaRPr lang="en-US" dirty="0"/>
          </a:p>
        </p:txBody>
      </p:sp>
    </p:spTree>
    <p:extLst>
      <p:ext uri="{BB962C8B-B14F-4D97-AF65-F5344CB8AC3E}">
        <p14:creationId xmlns:p14="http://schemas.microsoft.com/office/powerpoint/2010/main" val="2657295837"/>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D862EB-554A-C24B-9A49-09A35F81D31E}"/>
              </a:ext>
            </a:extLst>
          </p:cNvPr>
          <p:cNvSpPr>
            <a:spLocks noGrp="1"/>
          </p:cNvSpPr>
          <p:nvPr>
            <p:ph type="title"/>
          </p:nvPr>
        </p:nvSpPr>
        <p:spPr/>
        <p:txBody>
          <a:bodyPr>
            <a:normAutofit/>
          </a:bodyPr>
          <a:lstStyle/>
          <a:p>
            <a:r>
              <a:rPr lang="en-US" dirty="0">
                <a:latin typeface="+mn-lt"/>
              </a:rPr>
              <a:t>HOW TO FILE A MOTION</a:t>
            </a:r>
          </a:p>
        </p:txBody>
      </p:sp>
      <p:sp>
        <p:nvSpPr>
          <p:cNvPr id="3" name="Content Placeholder 2">
            <a:extLst>
              <a:ext uri="{FF2B5EF4-FFF2-40B4-BE49-F238E27FC236}">
                <a16:creationId xmlns:a16="http://schemas.microsoft.com/office/drawing/2014/main" id="{962C172A-E7FE-5E45-8A87-853C340BE100}"/>
              </a:ext>
            </a:extLst>
          </p:cNvPr>
          <p:cNvSpPr>
            <a:spLocks noGrp="1"/>
          </p:cNvSpPr>
          <p:nvPr>
            <p:ph idx="1"/>
          </p:nvPr>
        </p:nvSpPr>
        <p:spPr/>
        <p:txBody>
          <a:bodyPr>
            <a:normAutofit/>
          </a:bodyPr>
          <a:lstStyle/>
          <a:p>
            <a:pPr marL="0" indent="0">
              <a:lnSpc>
                <a:spcPct val="110000"/>
              </a:lnSpc>
              <a:buNone/>
            </a:pPr>
            <a:endParaRPr lang="en-US" sz="4500" dirty="0"/>
          </a:p>
          <a:p>
            <a:endParaRPr lang="en-US" dirty="0"/>
          </a:p>
        </p:txBody>
      </p:sp>
      <p:sp>
        <p:nvSpPr>
          <p:cNvPr id="5" name="TextBox 4">
            <a:extLst>
              <a:ext uri="{FF2B5EF4-FFF2-40B4-BE49-F238E27FC236}">
                <a16:creationId xmlns:a16="http://schemas.microsoft.com/office/drawing/2014/main" id="{121F71FE-2EBC-04DC-C35F-7CAB3C1FFB65}"/>
              </a:ext>
            </a:extLst>
          </p:cNvPr>
          <p:cNvSpPr txBox="1"/>
          <p:nvPr/>
        </p:nvSpPr>
        <p:spPr>
          <a:xfrm>
            <a:off x="5015133" y="4572002"/>
            <a:ext cx="6117770" cy="1077218"/>
          </a:xfrm>
          <a:prstGeom prst="rect">
            <a:avLst/>
          </a:prstGeom>
          <a:noFill/>
        </p:spPr>
        <p:txBody>
          <a:bodyPr wrap="square">
            <a:spAutoFit/>
          </a:bodyPr>
          <a:lstStyle/>
          <a:p>
            <a:pPr marL="0" indent="0" algn="ctr">
              <a:buNone/>
            </a:pPr>
            <a:r>
              <a:rPr lang="en-US" sz="1800" dirty="0"/>
              <a:t>				</a:t>
            </a:r>
          </a:p>
          <a:p>
            <a:pPr marL="0" indent="0" algn="ctr">
              <a:buNone/>
            </a:pPr>
            <a:endParaRPr lang="en-US" dirty="0"/>
          </a:p>
          <a:p>
            <a:pPr marL="0" indent="0" algn="ctr">
              <a:buNone/>
            </a:pPr>
            <a:r>
              <a:rPr lang="en-US" sz="2800" dirty="0"/>
              <a:t>				Katy Naples-Mitchell, Esq.</a:t>
            </a:r>
          </a:p>
        </p:txBody>
      </p:sp>
    </p:spTree>
    <p:extLst>
      <p:ext uri="{BB962C8B-B14F-4D97-AF65-F5344CB8AC3E}">
        <p14:creationId xmlns:p14="http://schemas.microsoft.com/office/powerpoint/2010/main" val="2802252812"/>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D862EB-554A-C24B-9A49-09A35F81D31E}"/>
              </a:ext>
            </a:extLst>
          </p:cNvPr>
          <p:cNvSpPr>
            <a:spLocks noGrp="1"/>
          </p:cNvSpPr>
          <p:nvPr>
            <p:ph type="title"/>
          </p:nvPr>
        </p:nvSpPr>
        <p:spPr>
          <a:xfrm>
            <a:off x="1140859" y="1002680"/>
            <a:ext cx="9910279" cy="1303867"/>
          </a:xfrm>
        </p:spPr>
        <p:txBody>
          <a:bodyPr>
            <a:normAutofit fontScale="90000"/>
          </a:bodyPr>
          <a:lstStyle/>
          <a:p>
            <a:r>
              <a:rPr lang="en-US" dirty="0">
                <a:latin typeface="+mn-lt"/>
              </a:rPr>
              <a:t>RULE 13:  BASICS OF PRETRIAL MOTIONS</a:t>
            </a:r>
          </a:p>
        </p:txBody>
      </p:sp>
      <p:sp>
        <p:nvSpPr>
          <p:cNvPr id="3" name="Content Placeholder 2">
            <a:extLst>
              <a:ext uri="{FF2B5EF4-FFF2-40B4-BE49-F238E27FC236}">
                <a16:creationId xmlns:a16="http://schemas.microsoft.com/office/drawing/2014/main" id="{962C172A-E7FE-5E45-8A87-853C340BE100}"/>
              </a:ext>
            </a:extLst>
          </p:cNvPr>
          <p:cNvSpPr>
            <a:spLocks noGrp="1"/>
          </p:cNvSpPr>
          <p:nvPr>
            <p:ph idx="1"/>
          </p:nvPr>
        </p:nvSpPr>
        <p:spPr>
          <a:xfrm>
            <a:off x="1295401" y="2556932"/>
            <a:ext cx="9601196" cy="3597288"/>
          </a:xfrm>
        </p:spPr>
        <p:txBody>
          <a:bodyPr>
            <a:normAutofit fontScale="92500" lnSpcReduction="20000"/>
          </a:bodyPr>
          <a:lstStyle/>
          <a:p>
            <a:pPr marL="365760" indent="-365760">
              <a:lnSpc>
                <a:spcPct val="110000"/>
              </a:lnSpc>
              <a:buFont typeface="Wingdings" pitchFamily="2" charset="2"/>
              <a:buChar char="v"/>
            </a:pPr>
            <a:r>
              <a:rPr lang="en-US" b="1" dirty="0"/>
              <a:t>Writing</a:t>
            </a:r>
            <a:r>
              <a:rPr lang="en-US" dirty="0"/>
              <a:t> </a:t>
            </a:r>
            <a:r>
              <a:rPr lang="en-US" b="1" dirty="0"/>
              <a:t>+</a:t>
            </a:r>
            <a:r>
              <a:rPr lang="en-US" dirty="0"/>
              <a:t> </a:t>
            </a:r>
            <a:r>
              <a:rPr lang="en-US" b="1" dirty="0"/>
              <a:t>signature</a:t>
            </a:r>
            <a:r>
              <a:rPr lang="en-US" dirty="0"/>
              <a:t> (of party or attorney) --  pretrial motion must be in writing. Although an oral motion may be considered, it need not be. Safest course is to put every motion in writing. [13(a)(1)]</a:t>
            </a:r>
          </a:p>
          <a:p>
            <a:pPr marL="365760" indent="-365760">
              <a:lnSpc>
                <a:spcPct val="110000"/>
              </a:lnSpc>
              <a:buFont typeface="Wingdings" pitchFamily="2" charset="2"/>
              <a:buChar char="v"/>
            </a:pPr>
            <a:r>
              <a:rPr lang="en-US" b="1" dirty="0"/>
              <a:t>Grounds + affidavit </a:t>
            </a:r>
            <a:r>
              <a:rPr lang="en-US" dirty="0"/>
              <a:t>[13(a)(2)]</a:t>
            </a:r>
            <a:endParaRPr lang="en-US" b="1" dirty="0"/>
          </a:p>
          <a:p>
            <a:pPr marL="594360" lvl="2" indent="-365760">
              <a:lnSpc>
                <a:spcPct val="110000"/>
              </a:lnSpc>
              <a:buFont typeface="Wingdings" pitchFamily="2" charset="2"/>
              <a:buChar char="Ø"/>
            </a:pPr>
            <a:r>
              <a:rPr lang="en-US" sz="1800" b="1" dirty="0"/>
              <a:t>Grounds</a:t>
            </a:r>
            <a:r>
              <a:rPr lang="en-US" sz="1800" dirty="0"/>
              <a:t> not stated which reasonably could have been known at the time a motion is filed “deemed waived” (waiver avoided if good cause shown) </a:t>
            </a:r>
          </a:p>
          <a:p>
            <a:pPr marL="594360" lvl="2" indent="-365760">
              <a:lnSpc>
                <a:spcPct val="110000"/>
              </a:lnSpc>
              <a:buFont typeface="Wingdings" pitchFamily="2" charset="2"/>
              <a:buChar char="Ø"/>
            </a:pPr>
            <a:r>
              <a:rPr lang="en-US" sz="1800" b="1" dirty="0"/>
              <a:t>Affidavit</a:t>
            </a:r>
            <a:r>
              <a:rPr lang="en-US" sz="1800" dirty="0"/>
              <a:t> detailing all facts relied upon in support of the motion and signed by a person with personal knowledge shall be attached.</a:t>
            </a:r>
          </a:p>
          <a:p>
            <a:pPr marL="365760" indent="-365760">
              <a:lnSpc>
                <a:spcPct val="110000"/>
              </a:lnSpc>
              <a:buFont typeface="Wingdings" pitchFamily="2" charset="2"/>
              <a:buChar char="v"/>
            </a:pPr>
            <a:r>
              <a:rPr lang="en-US" sz="2200" dirty="0"/>
              <a:t>Must be </a:t>
            </a:r>
            <a:r>
              <a:rPr lang="en-US" sz="2200" b="1" dirty="0"/>
              <a:t>served</a:t>
            </a:r>
            <a:r>
              <a:rPr lang="en-US" sz="2200" dirty="0"/>
              <a:t> at time of filing. Opposing affidavits due at least one day before the hearing. </a:t>
            </a:r>
            <a:r>
              <a:rPr lang="en-US" sz="2400" dirty="0"/>
              <a:t>[13(a)(3)]</a:t>
            </a:r>
            <a:endParaRPr lang="en-US" sz="2200" dirty="0"/>
          </a:p>
          <a:p>
            <a:pPr marL="365760" indent="-365760">
              <a:lnSpc>
                <a:spcPct val="110000"/>
              </a:lnSpc>
              <a:buFont typeface="Wingdings" pitchFamily="2" charset="2"/>
              <a:buChar char="v"/>
            </a:pPr>
            <a:endParaRPr lang="en-US" dirty="0"/>
          </a:p>
          <a:p>
            <a:pPr marL="365760" indent="-365760">
              <a:lnSpc>
                <a:spcPct val="110000"/>
              </a:lnSpc>
              <a:buFont typeface="Wingdings" pitchFamily="2" charset="2"/>
              <a:buChar char="v"/>
            </a:pPr>
            <a:endParaRPr lang="en-US" b="1" dirty="0"/>
          </a:p>
          <a:p>
            <a:endParaRPr lang="en-US" dirty="0"/>
          </a:p>
        </p:txBody>
      </p:sp>
    </p:spTree>
    <p:extLst>
      <p:ext uri="{BB962C8B-B14F-4D97-AF65-F5344CB8AC3E}">
        <p14:creationId xmlns:p14="http://schemas.microsoft.com/office/powerpoint/2010/main" val="1987227626"/>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D862EB-554A-C24B-9A49-09A35F81D31E}"/>
              </a:ext>
            </a:extLst>
          </p:cNvPr>
          <p:cNvSpPr>
            <a:spLocks noGrp="1"/>
          </p:cNvSpPr>
          <p:nvPr>
            <p:ph type="title"/>
          </p:nvPr>
        </p:nvSpPr>
        <p:spPr>
          <a:xfrm>
            <a:off x="1145996" y="982132"/>
            <a:ext cx="9900005" cy="1303867"/>
          </a:xfrm>
        </p:spPr>
        <p:txBody>
          <a:bodyPr>
            <a:normAutofit fontScale="90000"/>
          </a:bodyPr>
          <a:lstStyle/>
          <a:p>
            <a:r>
              <a:rPr lang="en-US" dirty="0">
                <a:latin typeface="+mn-lt"/>
              </a:rPr>
              <a:t>RULE 13:  BASICS OF PRETRIAL MOTIONS</a:t>
            </a:r>
          </a:p>
        </p:txBody>
      </p:sp>
      <p:sp>
        <p:nvSpPr>
          <p:cNvPr id="3" name="Content Placeholder 2">
            <a:extLst>
              <a:ext uri="{FF2B5EF4-FFF2-40B4-BE49-F238E27FC236}">
                <a16:creationId xmlns:a16="http://schemas.microsoft.com/office/drawing/2014/main" id="{962C172A-E7FE-5E45-8A87-853C340BE100}"/>
              </a:ext>
            </a:extLst>
          </p:cNvPr>
          <p:cNvSpPr>
            <a:spLocks noGrp="1"/>
          </p:cNvSpPr>
          <p:nvPr>
            <p:ph idx="1"/>
          </p:nvPr>
        </p:nvSpPr>
        <p:spPr/>
        <p:txBody>
          <a:bodyPr>
            <a:normAutofit fontScale="92500" lnSpcReduction="20000"/>
          </a:bodyPr>
          <a:lstStyle/>
          <a:p>
            <a:pPr marL="365760" indent="-365760">
              <a:lnSpc>
                <a:spcPct val="110000"/>
              </a:lnSpc>
              <a:buFont typeface="Wingdings" pitchFamily="2" charset="2"/>
              <a:buChar char="v"/>
            </a:pPr>
            <a:r>
              <a:rPr lang="en-US" sz="2400" b="1" dirty="0"/>
              <a:t>Memorandum of Law </a:t>
            </a:r>
            <a:r>
              <a:rPr lang="en-US" sz="2400" dirty="0"/>
              <a:t>– judge “may require” prior to a hearing; otherwise, motion only requires grounds + affidavit [13(a)(4)]</a:t>
            </a:r>
          </a:p>
          <a:p>
            <a:pPr marL="365760" indent="-365760">
              <a:lnSpc>
                <a:spcPct val="110000"/>
              </a:lnSpc>
              <a:buFont typeface="Wingdings" pitchFamily="2" charset="2"/>
              <a:buChar char="v"/>
            </a:pPr>
            <a:r>
              <a:rPr lang="en-US" sz="2400" dirty="0"/>
              <a:t>Two exceptions </a:t>
            </a:r>
            <a:r>
              <a:rPr lang="en-US" sz="2400" dirty="0">
                <a:sym typeface="Wingdings" panose="05000000000000000000" pitchFamily="2" charset="2"/>
              </a:rPr>
              <a:t> mo</a:t>
            </a:r>
            <a:r>
              <a:rPr lang="en-US" sz="2400" dirty="0"/>
              <a:t>tions that always require a Memorandum of Law:</a:t>
            </a:r>
          </a:p>
          <a:p>
            <a:pPr marL="640080" lvl="3" indent="-365760">
              <a:lnSpc>
                <a:spcPct val="110000"/>
              </a:lnSpc>
              <a:buFont typeface="Wingdings" pitchFamily="2" charset="2"/>
              <a:buChar char="Ø"/>
            </a:pPr>
            <a:r>
              <a:rPr lang="en-US" sz="2400" b="1" i="0" dirty="0"/>
              <a:t>Motions to Suppress </a:t>
            </a:r>
            <a:r>
              <a:rPr lang="en-US" sz="2400" i="0" dirty="0"/>
              <a:t>Evidence “other than evidence seized during a warrantless search” (e.g., statements)</a:t>
            </a:r>
          </a:p>
          <a:p>
            <a:pPr marL="640080" lvl="3" indent="-365760">
              <a:lnSpc>
                <a:spcPct val="110000"/>
              </a:lnSpc>
              <a:buFont typeface="Wingdings" pitchFamily="2" charset="2"/>
              <a:buChar char="Ø"/>
            </a:pPr>
            <a:r>
              <a:rPr lang="en-US" sz="2400" b="1" i="0" dirty="0"/>
              <a:t>Motions to Dismiss </a:t>
            </a:r>
            <a:r>
              <a:rPr lang="en-US" sz="2400" i="0" dirty="0"/>
              <a:t>(unless judge orders otherwise)</a:t>
            </a:r>
          </a:p>
          <a:p>
            <a:pPr marL="365760" indent="-365760">
              <a:lnSpc>
                <a:spcPct val="110000"/>
              </a:lnSpc>
              <a:buFont typeface="Wingdings" pitchFamily="2" charset="2"/>
              <a:buChar char="v"/>
            </a:pPr>
            <a:r>
              <a:rPr lang="en-US" sz="2400" i="1" dirty="0"/>
              <a:t>Always possibility of filing post-hearing supplemental memorandum of law – important in suppression</a:t>
            </a:r>
          </a:p>
          <a:p>
            <a:pPr marL="365760" indent="-365760">
              <a:lnSpc>
                <a:spcPct val="110000"/>
              </a:lnSpc>
              <a:buFont typeface="Wingdings" pitchFamily="2" charset="2"/>
              <a:buChar char="v"/>
            </a:pPr>
            <a:endParaRPr lang="en-US" dirty="0"/>
          </a:p>
          <a:p>
            <a:pPr marL="365760" indent="-365760">
              <a:lnSpc>
                <a:spcPct val="110000"/>
              </a:lnSpc>
              <a:buFont typeface="Wingdings" pitchFamily="2" charset="2"/>
              <a:buChar char="v"/>
            </a:pPr>
            <a:endParaRPr lang="en-US" b="1" dirty="0"/>
          </a:p>
          <a:p>
            <a:endParaRPr lang="en-US" dirty="0"/>
          </a:p>
        </p:txBody>
      </p:sp>
    </p:spTree>
    <p:extLst>
      <p:ext uri="{BB962C8B-B14F-4D97-AF65-F5344CB8AC3E}">
        <p14:creationId xmlns:p14="http://schemas.microsoft.com/office/powerpoint/2010/main" val="4169786855"/>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D862EB-554A-C24B-9A49-09A35F81D31E}"/>
              </a:ext>
            </a:extLst>
          </p:cNvPr>
          <p:cNvSpPr>
            <a:spLocks noGrp="1"/>
          </p:cNvSpPr>
          <p:nvPr>
            <p:ph type="title"/>
          </p:nvPr>
        </p:nvSpPr>
        <p:spPr>
          <a:xfrm>
            <a:off x="1120311" y="982132"/>
            <a:ext cx="9951376" cy="1303867"/>
          </a:xfrm>
        </p:spPr>
        <p:txBody>
          <a:bodyPr>
            <a:normAutofit fontScale="90000"/>
          </a:bodyPr>
          <a:lstStyle/>
          <a:p>
            <a:r>
              <a:rPr lang="en-US" dirty="0">
                <a:latin typeface="+mn-lt"/>
              </a:rPr>
              <a:t>RULE 13:  BASICS OF PRETRIAL MOTIONS</a:t>
            </a:r>
          </a:p>
        </p:txBody>
      </p:sp>
      <p:sp>
        <p:nvSpPr>
          <p:cNvPr id="3" name="Content Placeholder 2">
            <a:extLst>
              <a:ext uri="{FF2B5EF4-FFF2-40B4-BE49-F238E27FC236}">
                <a16:creationId xmlns:a16="http://schemas.microsoft.com/office/drawing/2014/main" id="{962C172A-E7FE-5E45-8A87-853C340BE100}"/>
              </a:ext>
            </a:extLst>
          </p:cNvPr>
          <p:cNvSpPr>
            <a:spLocks noGrp="1"/>
          </p:cNvSpPr>
          <p:nvPr>
            <p:ph idx="1"/>
          </p:nvPr>
        </p:nvSpPr>
        <p:spPr/>
        <p:txBody>
          <a:bodyPr>
            <a:normAutofit fontScale="92500" lnSpcReduction="10000"/>
          </a:bodyPr>
          <a:lstStyle/>
          <a:p>
            <a:pPr marL="365760" indent="-365760">
              <a:lnSpc>
                <a:spcPct val="110000"/>
              </a:lnSpc>
              <a:buFont typeface="Wingdings" pitchFamily="2" charset="2"/>
              <a:buChar char="v"/>
            </a:pPr>
            <a:r>
              <a:rPr lang="en-US" sz="2400" dirty="0"/>
              <a:t>Possibility of </a:t>
            </a:r>
            <a:r>
              <a:rPr lang="en-US" sz="2400" b="1" dirty="0"/>
              <a:t>renewal</a:t>
            </a:r>
            <a:r>
              <a:rPr lang="en-US" sz="2400" dirty="0"/>
              <a:t> – must meet standards of “substantial justice” and “good cause” to revive motion already heard and denied [13(a)(5)]</a:t>
            </a:r>
          </a:p>
          <a:p>
            <a:pPr marL="365760" indent="-365760">
              <a:lnSpc>
                <a:spcPct val="110000"/>
              </a:lnSpc>
              <a:buFont typeface="Wingdings" pitchFamily="2" charset="2"/>
              <a:buChar char="v"/>
            </a:pPr>
            <a:r>
              <a:rPr lang="en-US" sz="2400" b="1" dirty="0"/>
              <a:t>Bill of particulars – </a:t>
            </a:r>
            <a:r>
              <a:rPr lang="en-US" sz="2400" dirty="0"/>
              <a:t>defendant may request, or court may order </a:t>
            </a:r>
            <a:r>
              <a:rPr lang="en-US" sz="2400" dirty="0" err="1"/>
              <a:t>sua</a:t>
            </a:r>
            <a:r>
              <a:rPr lang="en-US" sz="2400" dirty="0"/>
              <a:t> sponte, that the prosecution file a statement of particulars necessary to give notice of the crime charged, including time, place, manner, or means [13(b)(1)]</a:t>
            </a:r>
          </a:p>
          <a:p>
            <a:pPr marL="365760" indent="-365760">
              <a:lnSpc>
                <a:spcPct val="110000"/>
              </a:lnSpc>
              <a:buFont typeface="Wingdings" pitchFamily="2" charset="2"/>
              <a:buChar char="v"/>
            </a:pPr>
            <a:r>
              <a:rPr lang="en-US" sz="2400" b="1" dirty="0"/>
              <a:t>Issues to be raised by motion:</a:t>
            </a:r>
            <a:r>
              <a:rPr lang="en-US" sz="2400" dirty="0"/>
              <a:t> any defense or objection capable of determination without a trial;</a:t>
            </a:r>
            <a:r>
              <a:rPr lang="en-US" sz="2400" b="1" dirty="0"/>
              <a:t> </a:t>
            </a:r>
            <a:r>
              <a:rPr lang="en-US" sz="2400" dirty="0"/>
              <a:t>all defenses available to a defendant must be raised by a motion to dismiss or to grant appropriate relief [13(c)]</a:t>
            </a:r>
          </a:p>
          <a:p>
            <a:pPr marL="365760" indent="-365760">
              <a:lnSpc>
                <a:spcPct val="110000"/>
              </a:lnSpc>
              <a:buFont typeface="Wingdings" pitchFamily="2" charset="2"/>
              <a:buChar char="v"/>
            </a:pPr>
            <a:endParaRPr lang="en-US" dirty="0"/>
          </a:p>
          <a:p>
            <a:pPr marL="365760" indent="-365760">
              <a:lnSpc>
                <a:spcPct val="110000"/>
              </a:lnSpc>
              <a:buFont typeface="Wingdings" pitchFamily="2" charset="2"/>
              <a:buChar char="v"/>
            </a:pPr>
            <a:endParaRPr lang="en-US" b="1" dirty="0"/>
          </a:p>
          <a:p>
            <a:endParaRPr lang="en-US" dirty="0"/>
          </a:p>
        </p:txBody>
      </p:sp>
    </p:spTree>
    <p:extLst>
      <p:ext uri="{BB962C8B-B14F-4D97-AF65-F5344CB8AC3E}">
        <p14:creationId xmlns:p14="http://schemas.microsoft.com/office/powerpoint/2010/main" val="119680732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D862EB-554A-C24B-9A49-09A35F81D31E}"/>
              </a:ext>
            </a:extLst>
          </p:cNvPr>
          <p:cNvSpPr>
            <a:spLocks noGrp="1"/>
          </p:cNvSpPr>
          <p:nvPr>
            <p:ph type="title"/>
          </p:nvPr>
        </p:nvSpPr>
        <p:spPr>
          <a:xfrm>
            <a:off x="1125448" y="982132"/>
            <a:ext cx="9941101" cy="1303867"/>
          </a:xfrm>
        </p:spPr>
        <p:txBody>
          <a:bodyPr>
            <a:normAutofit fontScale="90000"/>
          </a:bodyPr>
          <a:lstStyle/>
          <a:p>
            <a:r>
              <a:rPr lang="en-US" dirty="0">
                <a:latin typeface="+mn-lt"/>
              </a:rPr>
              <a:t>RULE 13:  BASICS OF PRETRIAL MOTIONS</a:t>
            </a:r>
          </a:p>
        </p:txBody>
      </p:sp>
      <p:sp>
        <p:nvSpPr>
          <p:cNvPr id="3" name="Content Placeholder 2">
            <a:extLst>
              <a:ext uri="{FF2B5EF4-FFF2-40B4-BE49-F238E27FC236}">
                <a16:creationId xmlns:a16="http://schemas.microsoft.com/office/drawing/2014/main" id="{962C172A-E7FE-5E45-8A87-853C340BE100}"/>
              </a:ext>
            </a:extLst>
          </p:cNvPr>
          <p:cNvSpPr>
            <a:spLocks noGrp="1"/>
          </p:cNvSpPr>
          <p:nvPr>
            <p:ph idx="1"/>
          </p:nvPr>
        </p:nvSpPr>
        <p:spPr/>
        <p:txBody>
          <a:bodyPr>
            <a:normAutofit lnSpcReduction="10000"/>
          </a:bodyPr>
          <a:lstStyle/>
          <a:p>
            <a:pPr marL="365760" indent="-365760">
              <a:lnSpc>
                <a:spcPct val="110000"/>
              </a:lnSpc>
              <a:buFont typeface="Wingdings" pitchFamily="2" charset="2"/>
              <a:buChar char="v"/>
            </a:pPr>
            <a:r>
              <a:rPr lang="en-US" sz="2400" dirty="0"/>
              <a:t>Avoid unnecessary motions – if parties reach agreement at pretrial conference, do not file a motion [13(d)]</a:t>
            </a:r>
          </a:p>
          <a:p>
            <a:pPr marL="365760" indent="-365760">
              <a:lnSpc>
                <a:spcPct val="110000"/>
              </a:lnSpc>
              <a:buFont typeface="Wingdings" pitchFamily="2" charset="2"/>
              <a:buChar char="v"/>
            </a:pPr>
            <a:r>
              <a:rPr lang="en-US" sz="2400" b="1" dirty="0"/>
              <a:t>Deadline – timing of motions:</a:t>
            </a:r>
          </a:p>
          <a:p>
            <a:pPr marL="594360" lvl="2" indent="-365760">
              <a:lnSpc>
                <a:spcPct val="110000"/>
              </a:lnSpc>
              <a:buFont typeface="Wingdings" pitchFamily="2" charset="2"/>
              <a:buChar char="Ø"/>
            </a:pPr>
            <a:r>
              <a:rPr lang="en-US" sz="2000" b="1" dirty="0"/>
              <a:t>Discovery</a:t>
            </a:r>
            <a:r>
              <a:rPr lang="en-US" sz="2000" dirty="0"/>
              <a:t> motions must be filed prior to concluding pretrial hearing (or later for good cause) [13(d)(1)]</a:t>
            </a:r>
          </a:p>
          <a:p>
            <a:pPr marL="594360" lvl="2" indent="-365760">
              <a:lnSpc>
                <a:spcPct val="110000"/>
              </a:lnSpc>
              <a:buFont typeface="Wingdings" pitchFamily="2" charset="2"/>
              <a:buChar char="Ø"/>
            </a:pPr>
            <a:r>
              <a:rPr lang="en-US" sz="2000" b="1" dirty="0"/>
              <a:t>All other pretrial motions</a:t>
            </a:r>
            <a:r>
              <a:rPr lang="en-US" sz="2000" dirty="0"/>
              <a:t> must be filed before the assignment of a trial date pursuant to Rule 11(b) or 11(c) or within 21 days thereafter (or later if judge finds good cause shown) [13(d)(2)]</a:t>
            </a:r>
            <a:endParaRPr lang="en-US" sz="2000" b="1" dirty="0"/>
          </a:p>
          <a:p>
            <a:pPr marL="365760" indent="-365760">
              <a:lnSpc>
                <a:spcPct val="110000"/>
              </a:lnSpc>
              <a:buFont typeface="Wingdings" pitchFamily="2" charset="2"/>
              <a:buChar char="v"/>
            </a:pPr>
            <a:endParaRPr lang="en-US" sz="2400" b="1" dirty="0"/>
          </a:p>
          <a:p>
            <a:pPr marL="365760" indent="-365760">
              <a:lnSpc>
                <a:spcPct val="110000"/>
              </a:lnSpc>
              <a:buFont typeface="Wingdings" pitchFamily="2" charset="2"/>
              <a:buChar char="v"/>
            </a:pPr>
            <a:endParaRPr lang="en-US" b="1" dirty="0"/>
          </a:p>
          <a:p>
            <a:endParaRPr lang="en-US" dirty="0"/>
          </a:p>
        </p:txBody>
      </p:sp>
    </p:spTree>
    <p:extLst>
      <p:ext uri="{BB962C8B-B14F-4D97-AF65-F5344CB8AC3E}">
        <p14:creationId xmlns:p14="http://schemas.microsoft.com/office/powerpoint/2010/main" val="1655101039"/>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D862EB-554A-C24B-9A49-09A35F81D31E}"/>
              </a:ext>
            </a:extLst>
          </p:cNvPr>
          <p:cNvSpPr>
            <a:spLocks noGrp="1"/>
          </p:cNvSpPr>
          <p:nvPr>
            <p:ph type="title"/>
          </p:nvPr>
        </p:nvSpPr>
        <p:spPr>
          <a:xfrm>
            <a:off x="1156271" y="1002680"/>
            <a:ext cx="9879456" cy="1303867"/>
          </a:xfrm>
        </p:spPr>
        <p:txBody>
          <a:bodyPr>
            <a:normAutofit fontScale="90000"/>
          </a:bodyPr>
          <a:lstStyle/>
          <a:p>
            <a:r>
              <a:rPr lang="en-US" dirty="0">
                <a:latin typeface="+mn-lt"/>
              </a:rPr>
              <a:t>RULE 13:  BASICS OF PRETRIAL MOTIONS</a:t>
            </a:r>
          </a:p>
        </p:txBody>
      </p:sp>
      <p:sp>
        <p:nvSpPr>
          <p:cNvPr id="3" name="Content Placeholder 2">
            <a:extLst>
              <a:ext uri="{FF2B5EF4-FFF2-40B4-BE49-F238E27FC236}">
                <a16:creationId xmlns:a16="http://schemas.microsoft.com/office/drawing/2014/main" id="{962C172A-E7FE-5E45-8A87-853C340BE100}"/>
              </a:ext>
            </a:extLst>
          </p:cNvPr>
          <p:cNvSpPr>
            <a:spLocks noGrp="1"/>
          </p:cNvSpPr>
          <p:nvPr>
            <p:ph idx="1"/>
          </p:nvPr>
        </p:nvSpPr>
        <p:spPr>
          <a:xfrm>
            <a:off x="1295401" y="2556931"/>
            <a:ext cx="9601196" cy="3802771"/>
          </a:xfrm>
        </p:spPr>
        <p:txBody>
          <a:bodyPr>
            <a:normAutofit fontScale="85000" lnSpcReduction="10000"/>
          </a:bodyPr>
          <a:lstStyle/>
          <a:p>
            <a:pPr marL="365760" indent="-365760">
              <a:lnSpc>
                <a:spcPct val="110000"/>
              </a:lnSpc>
              <a:buFont typeface="Wingdings" pitchFamily="2" charset="2"/>
              <a:buChar char="v"/>
            </a:pPr>
            <a:r>
              <a:rPr lang="en-US" sz="2200" b="1" dirty="0"/>
              <a:t>Hearings: </a:t>
            </a:r>
            <a:r>
              <a:rPr lang="en-US" sz="2200" dirty="0"/>
              <a:t>[13(e)]</a:t>
            </a:r>
            <a:endParaRPr lang="en-US" sz="2200" b="1" dirty="0"/>
          </a:p>
          <a:p>
            <a:pPr marL="594360" lvl="2" indent="-365760">
              <a:lnSpc>
                <a:spcPct val="110000"/>
              </a:lnSpc>
              <a:buFont typeface="Wingdings" pitchFamily="2" charset="2"/>
              <a:buChar char="Ø"/>
            </a:pPr>
            <a:r>
              <a:rPr lang="en-US" sz="2100" dirty="0"/>
              <a:t>Parties have a right to a hearing on a pretrial motion. </a:t>
            </a:r>
          </a:p>
          <a:p>
            <a:pPr marL="594360" lvl="2" indent="-365760">
              <a:lnSpc>
                <a:spcPct val="110000"/>
              </a:lnSpc>
              <a:buFont typeface="Wingdings" pitchFamily="2" charset="2"/>
              <a:buChar char="Ø"/>
            </a:pPr>
            <a:r>
              <a:rPr lang="en-US" sz="2100" dirty="0"/>
              <a:t>Opposing party must be afforded an adequate opportunity to prepare and submit a memorandum of law prior to the hearing</a:t>
            </a:r>
          </a:p>
          <a:p>
            <a:pPr marL="365760" indent="-365760">
              <a:lnSpc>
                <a:spcPct val="110000"/>
              </a:lnSpc>
              <a:buFont typeface="Wingdings" pitchFamily="2" charset="2"/>
              <a:buChar char="v"/>
            </a:pPr>
            <a:r>
              <a:rPr lang="en-US" sz="2200" b="1" dirty="0"/>
              <a:t>Hearing date must be assigned within 7 days of motion filing. </a:t>
            </a:r>
            <a:r>
              <a:rPr lang="en-US" sz="2200" dirty="0"/>
              <a:t>Parties may request particular consented-to date in motion filing. [13(e)(3)]</a:t>
            </a:r>
          </a:p>
          <a:p>
            <a:pPr marL="365760" indent="-365760">
              <a:lnSpc>
                <a:spcPct val="110000"/>
              </a:lnSpc>
              <a:buFont typeface="Wingdings" pitchFamily="2" charset="2"/>
              <a:buChar char="v"/>
            </a:pPr>
            <a:r>
              <a:rPr lang="en-US" sz="2200" b="1" dirty="0"/>
              <a:t>Discovery</a:t>
            </a:r>
            <a:r>
              <a:rPr lang="en-US" sz="2200" dirty="0"/>
              <a:t> motions shall be heard and decided prior to the defendant's election of a jury or jury-waived trial. Rule expresses need to hear these motions quickly—at next hearing. [13(e)(1)]</a:t>
            </a:r>
          </a:p>
          <a:p>
            <a:pPr marL="365760" indent="-365760">
              <a:lnSpc>
                <a:spcPct val="110000"/>
              </a:lnSpc>
              <a:buFont typeface="Wingdings" pitchFamily="2" charset="2"/>
              <a:buChar char="v"/>
            </a:pPr>
            <a:r>
              <a:rPr lang="en-US" sz="2200" b="1" dirty="0"/>
              <a:t>All other motions</a:t>
            </a:r>
            <a:r>
              <a:rPr lang="en-US" sz="2200" dirty="0"/>
              <a:t> filed prior to the pretrial hearing may be heard at the pretrial hearing, at a hearing scheduled to address the motion, or at the trial session. [13(e)(2)]</a:t>
            </a:r>
            <a:endParaRPr lang="en-US" sz="2200" b="1" dirty="0"/>
          </a:p>
          <a:p>
            <a:pPr marL="365760" indent="-365760">
              <a:lnSpc>
                <a:spcPct val="110000"/>
              </a:lnSpc>
              <a:buFont typeface="Wingdings" pitchFamily="2" charset="2"/>
              <a:buChar char="v"/>
            </a:pPr>
            <a:endParaRPr lang="en-US" sz="2000" b="1" dirty="0"/>
          </a:p>
          <a:p>
            <a:pPr marL="365760" indent="-365760">
              <a:lnSpc>
                <a:spcPct val="110000"/>
              </a:lnSpc>
              <a:buFont typeface="Wingdings" pitchFamily="2" charset="2"/>
              <a:buChar char="v"/>
            </a:pPr>
            <a:endParaRPr lang="en-US" sz="2400" b="1" dirty="0"/>
          </a:p>
          <a:p>
            <a:pPr marL="365760" indent="-365760">
              <a:lnSpc>
                <a:spcPct val="110000"/>
              </a:lnSpc>
              <a:buFont typeface="Wingdings" pitchFamily="2" charset="2"/>
              <a:buChar char="v"/>
            </a:pPr>
            <a:endParaRPr lang="en-US" b="1" dirty="0"/>
          </a:p>
          <a:p>
            <a:endParaRPr lang="en-US" dirty="0"/>
          </a:p>
        </p:txBody>
      </p:sp>
    </p:spTree>
    <p:extLst>
      <p:ext uri="{BB962C8B-B14F-4D97-AF65-F5344CB8AC3E}">
        <p14:creationId xmlns:p14="http://schemas.microsoft.com/office/powerpoint/2010/main" val="3170973725"/>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D862EB-554A-C24B-9A49-09A35F81D31E}"/>
              </a:ext>
            </a:extLst>
          </p:cNvPr>
          <p:cNvSpPr>
            <a:spLocks noGrp="1"/>
          </p:cNvSpPr>
          <p:nvPr>
            <p:ph type="title"/>
          </p:nvPr>
        </p:nvSpPr>
        <p:spPr/>
        <p:txBody>
          <a:bodyPr>
            <a:normAutofit/>
          </a:bodyPr>
          <a:lstStyle/>
          <a:p>
            <a:r>
              <a:rPr lang="en-US" dirty="0">
                <a:latin typeface="+mn-lt"/>
              </a:rPr>
              <a:t>ADDITIONAL RULES</a:t>
            </a:r>
          </a:p>
        </p:txBody>
      </p:sp>
      <p:sp>
        <p:nvSpPr>
          <p:cNvPr id="3" name="Content Placeholder 2">
            <a:extLst>
              <a:ext uri="{FF2B5EF4-FFF2-40B4-BE49-F238E27FC236}">
                <a16:creationId xmlns:a16="http://schemas.microsoft.com/office/drawing/2014/main" id="{962C172A-E7FE-5E45-8A87-853C340BE100}"/>
              </a:ext>
            </a:extLst>
          </p:cNvPr>
          <p:cNvSpPr>
            <a:spLocks noGrp="1"/>
          </p:cNvSpPr>
          <p:nvPr>
            <p:ph idx="1"/>
          </p:nvPr>
        </p:nvSpPr>
        <p:spPr>
          <a:xfrm>
            <a:off x="1295401" y="2556931"/>
            <a:ext cx="9601196" cy="3648659"/>
          </a:xfrm>
        </p:spPr>
        <p:txBody>
          <a:bodyPr>
            <a:normAutofit fontScale="85000" lnSpcReduction="20000"/>
          </a:bodyPr>
          <a:lstStyle/>
          <a:p>
            <a:pPr marL="365760" indent="-365760">
              <a:lnSpc>
                <a:spcPct val="110000"/>
              </a:lnSpc>
              <a:buFont typeface="Wingdings" pitchFamily="2" charset="2"/>
              <a:buChar char="v"/>
            </a:pPr>
            <a:r>
              <a:rPr lang="en-US" sz="2200" b="1" dirty="0"/>
              <a:t>Rule 9(d) – </a:t>
            </a:r>
            <a:r>
              <a:rPr lang="en-US" sz="2200" dirty="0"/>
              <a:t>motion for relief from prejudicial joinder / severance</a:t>
            </a:r>
            <a:endParaRPr lang="en-US" sz="2200" b="1" dirty="0"/>
          </a:p>
          <a:p>
            <a:pPr marL="365760" indent="-365760">
              <a:lnSpc>
                <a:spcPct val="110000"/>
              </a:lnSpc>
              <a:buFont typeface="Wingdings" pitchFamily="2" charset="2"/>
              <a:buChar char="v"/>
            </a:pPr>
            <a:r>
              <a:rPr lang="en-US" sz="2200" b="1" dirty="0"/>
              <a:t>Continuances – Rule 10(a)(3) and Rule 4 – </a:t>
            </a:r>
            <a:r>
              <a:rPr lang="en-US" sz="2200" dirty="0"/>
              <a:t>notice must be provided at least 24 hours before hearing</a:t>
            </a:r>
          </a:p>
          <a:p>
            <a:pPr marL="365760" indent="-365760">
              <a:lnSpc>
                <a:spcPct val="110000"/>
              </a:lnSpc>
              <a:buFont typeface="Wingdings" pitchFamily="2" charset="2"/>
              <a:buChar char="v"/>
            </a:pPr>
            <a:r>
              <a:rPr lang="en-US" sz="2200" b="1" dirty="0"/>
              <a:t>Rule 14(a)(2)</a:t>
            </a:r>
            <a:r>
              <a:rPr lang="en-US" sz="2200" dirty="0"/>
              <a:t> – discovery motions [references timing in Rule 13]</a:t>
            </a:r>
          </a:p>
          <a:p>
            <a:pPr marL="365760" indent="-365760">
              <a:lnSpc>
                <a:spcPct val="110000"/>
              </a:lnSpc>
              <a:buFont typeface="Wingdings" pitchFamily="2" charset="2"/>
              <a:buChar char="v"/>
            </a:pPr>
            <a:r>
              <a:rPr lang="en-US" sz="2200" b="1" dirty="0"/>
              <a:t>Certain significant mostly post-conviction motions</a:t>
            </a:r>
          </a:p>
          <a:p>
            <a:pPr marL="594360" lvl="2" indent="-365760">
              <a:lnSpc>
                <a:spcPct val="110000"/>
              </a:lnSpc>
              <a:buFont typeface="Wingdings" pitchFamily="2" charset="2"/>
              <a:buChar char="v"/>
            </a:pPr>
            <a:r>
              <a:rPr lang="en-US" sz="2200" b="1" dirty="0"/>
              <a:t>Motion for Required Finding / to Reduce the Verdict – </a:t>
            </a:r>
            <a:r>
              <a:rPr lang="en-US" sz="2200" dirty="0"/>
              <a:t>Rule 25</a:t>
            </a:r>
          </a:p>
          <a:p>
            <a:pPr marL="594360" lvl="2" indent="-365760">
              <a:lnSpc>
                <a:spcPct val="110000"/>
              </a:lnSpc>
              <a:buFont typeface="Wingdings" pitchFamily="2" charset="2"/>
              <a:buChar char="v"/>
            </a:pPr>
            <a:r>
              <a:rPr lang="en-US" sz="2200" b="1" dirty="0"/>
              <a:t>Motion to Revise &amp; Revoke Sentence – </a:t>
            </a:r>
            <a:r>
              <a:rPr lang="en-US" sz="2200" dirty="0"/>
              <a:t>Rule 29</a:t>
            </a:r>
          </a:p>
          <a:p>
            <a:pPr marL="594360" lvl="2" indent="-365760">
              <a:lnSpc>
                <a:spcPct val="110000"/>
              </a:lnSpc>
              <a:buFont typeface="Wingdings" pitchFamily="2" charset="2"/>
              <a:buChar char="v"/>
            </a:pPr>
            <a:r>
              <a:rPr lang="en-US" sz="2200" b="1" dirty="0"/>
              <a:t>Motion for New Trial – </a:t>
            </a:r>
            <a:r>
              <a:rPr lang="en-US" sz="2200" dirty="0"/>
              <a:t>Rule 30</a:t>
            </a:r>
          </a:p>
          <a:p>
            <a:pPr marL="594360" lvl="2" indent="-365760">
              <a:lnSpc>
                <a:spcPct val="110000"/>
              </a:lnSpc>
              <a:buFont typeface="Wingdings" pitchFamily="2" charset="2"/>
              <a:buChar char="v"/>
            </a:pPr>
            <a:r>
              <a:rPr lang="en-US" sz="2200" b="1" dirty="0"/>
              <a:t>Motion under the Primary Caretakers Law – </a:t>
            </a:r>
            <a:r>
              <a:rPr lang="en-US" sz="2200" dirty="0"/>
              <a:t>G.L. c. 279, § 6B</a:t>
            </a:r>
          </a:p>
          <a:p>
            <a:pPr marL="365760" indent="-365760">
              <a:lnSpc>
                <a:spcPct val="110000"/>
              </a:lnSpc>
              <a:buFont typeface="Wingdings" pitchFamily="2" charset="2"/>
              <a:buChar char="v"/>
            </a:pPr>
            <a:endParaRPr lang="en-US" b="1" dirty="0"/>
          </a:p>
          <a:p>
            <a:pPr marL="365760" indent="-365760">
              <a:lnSpc>
                <a:spcPct val="110000"/>
              </a:lnSpc>
              <a:buFont typeface="Wingdings" pitchFamily="2" charset="2"/>
              <a:buChar char="v"/>
            </a:pPr>
            <a:endParaRPr lang="en-US" sz="2000" b="1" dirty="0"/>
          </a:p>
          <a:p>
            <a:pPr marL="365760" indent="-365760">
              <a:lnSpc>
                <a:spcPct val="110000"/>
              </a:lnSpc>
              <a:buFont typeface="Wingdings" pitchFamily="2" charset="2"/>
              <a:buChar char="v"/>
            </a:pPr>
            <a:endParaRPr lang="en-US" sz="2400" b="1" dirty="0"/>
          </a:p>
          <a:p>
            <a:pPr marL="365760" indent="-365760">
              <a:lnSpc>
                <a:spcPct val="110000"/>
              </a:lnSpc>
              <a:buFont typeface="Wingdings" pitchFamily="2" charset="2"/>
              <a:buChar char="v"/>
            </a:pPr>
            <a:endParaRPr lang="en-US" b="1" dirty="0"/>
          </a:p>
          <a:p>
            <a:endParaRPr lang="en-US" dirty="0"/>
          </a:p>
        </p:txBody>
      </p:sp>
    </p:spTree>
    <p:extLst>
      <p:ext uri="{BB962C8B-B14F-4D97-AF65-F5344CB8AC3E}">
        <p14:creationId xmlns:p14="http://schemas.microsoft.com/office/powerpoint/2010/main" val="2790928537"/>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D862EB-554A-C24B-9A49-09A35F81D31E}"/>
              </a:ext>
            </a:extLst>
          </p:cNvPr>
          <p:cNvSpPr>
            <a:spLocks noGrp="1"/>
          </p:cNvSpPr>
          <p:nvPr>
            <p:ph type="title"/>
          </p:nvPr>
        </p:nvSpPr>
        <p:spPr/>
        <p:txBody>
          <a:bodyPr>
            <a:normAutofit/>
          </a:bodyPr>
          <a:lstStyle/>
          <a:p>
            <a:r>
              <a:rPr lang="en-US" dirty="0">
                <a:latin typeface="+mn-lt"/>
              </a:rPr>
              <a:t>(POST-)CONVICTION MOTIONS</a:t>
            </a:r>
          </a:p>
        </p:txBody>
      </p:sp>
      <p:sp>
        <p:nvSpPr>
          <p:cNvPr id="3" name="Content Placeholder 2">
            <a:extLst>
              <a:ext uri="{FF2B5EF4-FFF2-40B4-BE49-F238E27FC236}">
                <a16:creationId xmlns:a16="http://schemas.microsoft.com/office/drawing/2014/main" id="{962C172A-E7FE-5E45-8A87-853C340BE100}"/>
              </a:ext>
            </a:extLst>
          </p:cNvPr>
          <p:cNvSpPr>
            <a:spLocks noGrp="1"/>
          </p:cNvSpPr>
          <p:nvPr>
            <p:ph idx="1"/>
          </p:nvPr>
        </p:nvSpPr>
        <p:spPr>
          <a:xfrm>
            <a:off x="1295401" y="2556931"/>
            <a:ext cx="9601196" cy="3751401"/>
          </a:xfrm>
        </p:spPr>
        <p:txBody>
          <a:bodyPr>
            <a:normAutofit fontScale="77500" lnSpcReduction="20000"/>
          </a:bodyPr>
          <a:lstStyle/>
          <a:p>
            <a:pPr marL="365760" lvl="1" indent="-365760">
              <a:lnSpc>
                <a:spcPct val="110000"/>
              </a:lnSpc>
              <a:buFont typeface="Wingdings" pitchFamily="2" charset="2"/>
              <a:buChar char="v"/>
            </a:pPr>
            <a:r>
              <a:rPr lang="en-US" sz="2400" b="1" i="0" dirty="0"/>
              <a:t>Motion for Required Finding / to Reduce the Verdict </a:t>
            </a:r>
          </a:p>
          <a:p>
            <a:pPr marL="594360" lvl="2" indent="-365760">
              <a:lnSpc>
                <a:spcPct val="110000"/>
              </a:lnSpc>
              <a:buFont typeface="Wingdings" pitchFamily="2" charset="2"/>
              <a:buChar char="Ø"/>
            </a:pPr>
            <a:r>
              <a:rPr lang="en-US" sz="2400" b="1" i="0" dirty="0"/>
              <a:t>25(a) </a:t>
            </a:r>
            <a:r>
              <a:rPr lang="en-US" sz="2400" i="0" dirty="0">
                <a:sym typeface="Wingdings" panose="05000000000000000000" pitchFamily="2" charset="2"/>
              </a:rPr>
              <a:t> motion of defendant or </a:t>
            </a:r>
            <a:r>
              <a:rPr lang="en-US" sz="2400" i="0" dirty="0" err="1">
                <a:sym typeface="Wingdings" panose="05000000000000000000" pitchFamily="2" charset="2"/>
              </a:rPr>
              <a:t>sua</a:t>
            </a:r>
            <a:r>
              <a:rPr lang="en-US" sz="2400" i="0" dirty="0">
                <a:sym typeface="Wingdings" panose="05000000000000000000" pitchFamily="2" charset="2"/>
              </a:rPr>
              <a:t> sponte; judge shall find not guilty if evidence is insufficient as a matter of law. If defense motion made at the close of the Commonwealth’s evidence, it </a:t>
            </a:r>
            <a:r>
              <a:rPr lang="en-US" sz="2400" b="1" i="0" dirty="0">
                <a:sym typeface="Wingdings" panose="05000000000000000000" pitchFamily="2" charset="2"/>
              </a:rPr>
              <a:t>shall</a:t>
            </a:r>
            <a:r>
              <a:rPr lang="en-US" sz="2400" i="0" dirty="0">
                <a:sym typeface="Wingdings" panose="05000000000000000000" pitchFamily="2" charset="2"/>
              </a:rPr>
              <a:t> be ruled on at that time</a:t>
            </a:r>
          </a:p>
          <a:p>
            <a:pPr marL="640080" lvl="3" indent="-365760">
              <a:lnSpc>
                <a:spcPct val="110000"/>
              </a:lnSpc>
              <a:buFont typeface="Wingdings" pitchFamily="2" charset="2"/>
              <a:buChar char="Ø"/>
            </a:pPr>
            <a:r>
              <a:rPr lang="en-US" sz="2400" b="1" i="0" dirty="0"/>
              <a:t>25(b)(1) </a:t>
            </a:r>
            <a:r>
              <a:rPr lang="en-US" sz="2400" i="0" dirty="0">
                <a:sym typeface="Wingdings" panose="05000000000000000000" pitchFamily="2" charset="2"/>
              </a:rPr>
              <a:t> If motion for a required finding is made at the close of all evidence, judge may reserve decision. Can submit the case to the jury, decide the motion before the jury returns, after the jury returns, or after the jury is discharged without a verdict.</a:t>
            </a:r>
          </a:p>
          <a:p>
            <a:pPr marL="640080" lvl="3" indent="-365760">
              <a:lnSpc>
                <a:spcPct val="110000"/>
              </a:lnSpc>
              <a:buFont typeface="Wingdings" pitchFamily="2" charset="2"/>
              <a:buChar char="v"/>
            </a:pPr>
            <a:r>
              <a:rPr lang="en-US" sz="2400" b="1" i="0" dirty="0"/>
              <a:t>25(b)(2) </a:t>
            </a:r>
            <a:r>
              <a:rPr lang="en-US" sz="2400" i="0" dirty="0">
                <a:sym typeface="Wingdings" panose="05000000000000000000" pitchFamily="2" charset="2"/>
              </a:rPr>
              <a:t> interacts with and expands upon 25(b)(1):</a:t>
            </a:r>
          </a:p>
          <a:p>
            <a:pPr marL="868680" lvl="4" indent="-365760">
              <a:lnSpc>
                <a:spcPct val="110000"/>
              </a:lnSpc>
              <a:buFont typeface="Wingdings" pitchFamily="2" charset="2"/>
              <a:buChar char="Ø"/>
            </a:pPr>
            <a:r>
              <a:rPr lang="en-US" sz="2400" i="0" dirty="0">
                <a:sym typeface="Wingdings" panose="05000000000000000000" pitchFamily="2" charset="2"/>
              </a:rPr>
              <a:t>Motion for required finding may be renewed within 5 days after the jury is discharged.</a:t>
            </a:r>
          </a:p>
          <a:p>
            <a:pPr marL="868680" lvl="4" indent="-365760">
              <a:lnSpc>
                <a:spcPct val="110000"/>
              </a:lnSpc>
              <a:buFont typeface="Wingdings" pitchFamily="2" charset="2"/>
              <a:buChar char="Ø"/>
            </a:pPr>
            <a:r>
              <a:rPr lang="en-US" sz="2400" i="0" dirty="0">
                <a:sym typeface="Wingdings" panose="05000000000000000000" pitchFamily="2" charset="2"/>
              </a:rPr>
              <a:t>Judge may set aside guilty verdict and order a new trial, or order finding of not guilty, or order finding of guilty of any lesser included offense. </a:t>
            </a:r>
            <a:r>
              <a:rPr lang="en-US" sz="2400" b="1" i="1" dirty="0">
                <a:sym typeface="Wingdings" panose="05000000000000000000" pitchFamily="2" charset="2"/>
              </a:rPr>
              <a:t>[No time limit.]</a:t>
            </a:r>
            <a:endParaRPr lang="en-US" b="1" dirty="0"/>
          </a:p>
          <a:p>
            <a:pPr marL="365760" indent="-365760">
              <a:lnSpc>
                <a:spcPct val="110000"/>
              </a:lnSpc>
              <a:buFont typeface="Wingdings" pitchFamily="2" charset="2"/>
              <a:buChar char="v"/>
            </a:pPr>
            <a:endParaRPr lang="en-US" sz="2000" b="1" dirty="0"/>
          </a:p>
          <a:p>
            <a:pPr marL="365760" indent="-365760">
              <a:lnSpc>
                <a:spcPct val="110000"/>
              </a:lnSpc>
              <a:buFont typeface="Wingdings" pitchFamily="2" charset="2"/>
              <a:buChar char="v"/>
            </a:pPr>
            <a:endParaRPr lang="en-US" sz="2400" b="1" dirty="0"/>
          </a:p>
          <a:p>
            <a:pPr marL="365760" indent="-365760">
              <a:lnSpc>
                <a:spcPct val="110000"/>
              </a:lnSpc>
              <a:buFont typeface="Wingdings" pitchFamily="2" charset="2"/>
              <a:buChar char="v"/>
            </a:pPr>
            <a:endParaRPr lang="en-US" b="1" dirty="0"/>
          </a:p>
          <a:p>
            <a:endParaRPr lang="en-US" dirty="0"/>
          </a:p>
        </p:txBody>
      </p:sp>
    </p:spTree>
    <p:extLst>
      <p:ext uri="{BB962C8B-B14F-4D97-AF65-F5344CB8AC3E}">
        <p14:creationId xmlns:p14="http://schemas.microsoft.com/office/powerpoint/2010/main" val="1905728717"/>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D862EB-554A-C24B-9A49-09A35F81D31E}"/>
              </a:ext>
            </a:extLst>
          </p:cNvPr>
          <p:cNvSpPr>
            <a:spLocks noGrp="1"/>
          </p:cNvSpPr>
          <p:nvPr>
            <p:ph type="title"/>
          </p:nvPr>
        </p:nvSpPr>
        <p:spPr/>
        <p:txBody>
          <a:bodyPr>
            <a:normAutofit/>
          </a:bodyPr>
          <a:lstStyle/>
          <a:p>
            <a:r>
              <a:rPr lang="en-US" dirty="0">
                <a:latin typeface="+mn-lt"/>
              </a:rPr>
              <a:t>POST-CONVICTION MOTIONS</a:t>
            </a:r>
          </a:p>
        </p:txBody>
      </p:sp>
      <p:sp>
        <p:nvSpPr>
          <p:cNvPr id="3" name="Content Placeholder 2">
            <a:extLst>
              <a:ext uri="{FF2B5EF4-FFF2-40B4-BE49-F238E27FC236}">
                <a16:creationId xmlns:a16="http://schemas.microsoft.com/office/drawing/2014/main" id="{962C172A-E7FE-5E45-8A87-853C340BE100}"/>
              </a:ext>
            </a:extLst>
          </p:cNvPr>
          <p:cNvSpPr>
            <a:spLocks noGrp="1"/>
          </p:cNvSpPr>
          <p:nvPr>
            <p:ph idx="1"/>
          </p:nvPr>
        </p:nvSpPr>
        <p:spPr>
          <a:xfrm>
            <a:off x="1234244" y="2558143"/>
            <a:ext cx="9892667" cy="3791286"/>
          </a:xfrm>
        </p:spPr>
        <p:txBody>
          <a:bodyPr>
            <a:normAutofit fontScale="77500" lnSpcReduction="20000"/>
          </a:bodyPr>
          <a:lstStyle/>
          <a:p>
            <a:pPr marL="365760" lvl="1" indent="-365760">
              <a:lnSpc>
                <a:spcPct val="110000"/>
              </a:lnSpc>
              <a:buFont typeface="Wingdings" pitchFamily="2" charset="2"/>
              <a:buChar char="v"/>
            </a:pPr>
            <a:r>
              <a:rPr lang="en-US" sz="2600" b="1" i="0" dirty="0"/>
              <a:t>Motion to Revise &amp; Revoke Sentence</a:t>
            </a:r>
            <a:r>
              <a:rPr lang="en-US" sz="2600" i="0" dirty="0"/>
              <a:t> – Rule 29</a:t>
            </a:r>
          </a:p>
          <a:p>
            <a:pPr marL="640080" lvl="3" indent="-365760">
              <a:lnSpc>
                <a:spcPct val="110000"/>
              </a:lnSpc>
              <a:buFont typeface="Wingdings" pitchFamily="2" charset="2"/>
              <a:buChar char="Ø"/>
            </a:pPr>
            <a:r>
              <a:rPr lang="en-US" sz="2300" b="1" i="0" dirty="0"/>
              <a:t>29(a)(2) – unjust sentences – </a:t>
            </a:r>
            <a:r>
              <a:rPr lang="en-US" sz="2300" i="0" dirty="0"/>
              <a:t>Time limit is jurisdictional. Must file within 60 days of (1) disposition or (2) rescript after direct review by appellate court or (3) disposition of criminal charges against a codefendant. Must meet standard of whether justice “may not have been done.” Must include affidavit with motion. Hearing not required – judge can deny without hearing.</a:t>
            </a:r>
          </a:p>
          <a:p>
            <a:pPr marL="365760" lvl="1" indent="-365760">
              <a:lnSpc>
                <a:spcPct val="110000"/>
              </a:lnSpc>
              <a:buFont typeface="Wingdings" pitchFamily="2" charset="2"/>
              <a:buChar char="v"/>
            </a:pPr>
            <a:r>
              <a:rPr lang="en-US" sz="2600" b="1" i="0" dirty="0"/>
              <a:t>Motion for New Trial – </a:t>
            </a:r>
            <a:r>
              <a:rPr lang="en-US" sz="2600" i="0" dirty="0"/>
              <a:t>Rule 30(b)</a:t>
            </a:r>
          </a:p>
          <a:p>
            <a:pPr marL="640080" lvl="3" indent="-365760">
              <a:lnSpc>
                <a:spcPct val="110000"/>
              </a:lnSpc>
              <a:buFont typeface="Wingdings" pitchFamily="2" charset="2"/>
              <a:buChar char="Ø"/>
            </a:pPr>
            <a:r>
              <a:rPr lang="en-US" sz="2300" i="0" dirty="0"/>
              <a:t>Can be filed at any time! Be careful of waiver! Judge can authorize post-conviction discovery!</a:t>
            </a:r>
          </a:p>
          <a:p>
            <a:pPr marL="365760" indent="-365760">
              <a:lnSpc>
                <a:spcPct val="110000"/>
              </a:lnSpc>
              <a:buFont typeface="Wingdings" pitchFamily="2" charset="2"/>
              <a:buChar char="v"/>
            </a:pPr>
            <a:r>
              <a:rPr lang="en-US" sz="2600" b="1" dirty="0"/>
              <a:t>Motion under the Primary Caretakers Law – G.L. c. 279, § 6B</a:t>
            </a:r>
            <a:r>
              <a:rPr lang="en-US" sz="2600" dirty="0"/>
              <a:t> </a:t>
            </a:r>
            <a:r>
              <a:rPr lang="en-US" sz="2600" dirty="0">
                <a:sym typeface="Wingdings" panose="05000000000000000000" pitchFamily="2" charset="2"/>
              </a:rPr>
              <a:t> in writing with affidavit, 10 days after entry of judgment, judge must consider request for noncustodial sentence based on defendant’s status as primary caretaker to dependent child and issue findings in writing “[u]</a:t>
            </a:r>
            <a:r>
              <a:rPr lang="en-US" sz="2600" dirty="0" err="1">
                <a:sym typeface="Wingdings" panose="05000000000000000000" pitchFamily="2" charset="2"/>
              </a:rPr>
              <a:t>nless</a:t>
            </a:r>
            <a:r>
              <a:rPr lang="en-US" sz="2600" dirty="0">
                <a:sym typeface="Wingdings" panose="05000000000000000000" pitchFamily="2" charset="2"/>
              </a:rPr>
              <a:t> a sentence of incarceration is required by law”</a:t>
            </a:r>
            <a:endParaRPr lang="en-US" sz="3100" b="1" dirty="0"/>
          </a:p>
          <a:p>
            <a:pPr marL="365760" indent="-365760">
              <a:lnSpc>
                <a:spcPct val="110000"/>
              </a:lnSpc>
              <a:buFont typeface="Wingdings" pitchFamily="2" charset="2"/>
              <a:buChar char="v"/>
            </a:pPr>
            <a:endParaRPr lang="en-US" sz="2000" b="1" dirty="0"/>
          </a:p>
          <a:p>
            <a:pPr marL="365760" indent="-365760">
              <a:lnSpc>
                <a:spcPct val="110000"/>
              </a:lnSpc>
              <a:buFont typeface="Wingdings" pitchFamily="2" charset="2"/>
              <a:buChar char="v"/>
            </a:pPr>
            <a:endParaRPr lang="en-US" sz="2400" b="1" dirty="0"/>
          </a:p>
          <a:p>
            <a:pPr marL="365760" indent="-365760">
              <a:lnSpc>
                <a:spcPct val="110000"/>
              </a:lnSpc>
              <a:buFont typeface="Wingdings" pitchFamily="2" charset="2"/>
              <a:buChar char="v"/>
            </a:pPr>
            <a:endParaRPr lang="en-US" b="1" dirty="0"/>
          </a:p>
          <a:p>
            <a:endParaRPr lang="en-US" dirty="0"/>
          </a:p>
        </p:txBody>
      </p:sp>
    </p:spTree>
    <p:extLst>
      <p:ext uri="{BB962C8B-B14F-4D97-AF65-F5344CB8AC3E}">
        <p14:creationId xmlns:p14="http://schemas.microsoft.com/office/powerpoint/2010/main" val="778097624"/>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D862EB-554A-C24B-9A49-09A35F81D31E}"/>
              </a:ext>
            </a:extLst>
          </p:cNvPr>
          <p:cNvSpPr>
            <a:spLocks noGrp="1"/>
          </p:cNvSpPr>
          <p:nvPr>
            <p:ph type="title"/>
          </p:nvPr>
        </p:nvSpPr>
        <p:spPr/>
        <p:txBody>
          <a:bodyPr>
            <a:normAutofit/>
          </a:bodyPr>
          <a:lstStyle/>
          <a:p>
            <a:r>
              <a:rPr lang="en-US" dirty="0">
                <a:latin typeface="+mn-lt"/>
              </a:rPr>
              <a:t>HOW TO WRITE A MOTION</a:t>
            </a:r>
          </a:p>
        </p:txBody>
      </p:sp>
      <p:sp>
        <p:nvSpPr>
          <p:cNvPr id="3" name="Content Placeholder 2">
            <a:extLst>
              <a:ext uri="{FF2B5EF4-FFF2-40B4-BE49-F238E27FC236}">
                <a16:creationId xmlns:a16="http://schemas.microsoft.com/office/drawing/2014/main" id="{962C172A-E7FE-5E45-8A87-853C340BE100}"/>
              </a:ext>
            </a:extLst>
          </p:cNvPr>
          <p:cNvSpPr>
            <a:spLocks noGrp="1"/>
          </p:cNvSpPr>
          <p:nvPr>
            <p:ph idx="1"/>
          </p:nvPr>
        </p:nvSpPr>
        <p:spPr/>
        <p:txBody>
          <a:bodyPr>
            <a:normAutofit/>
          </a:bodyPr>
          <a:lstStyle/>
          <a:p>
            <a:pPr marL="0" indent="0">
              <a:lnSpc>
                <a:spcPct val="110000"/>
              </a:lnSpc>
              <a:buNone/>
            </a:pPr>
            <a:endParaRPr lang="en-US" sz="4500" dirty="0"/>
          </a:p>
          <a:p>
            <a:endParaRPr lang="en-US" dirty="0"/>
          </a:p>
        </p:txBody>
      </p:sp>
      <p:sp>
        <p:nvSpPr>
          <p:cNvPr id="5" name="TextBox 4">
            <a:extLst>
              <a:ext uri="{FF2B5EF4-FFF2-40B4-BE49-F238E27FC236}">
                <a16:creationId xmlns:a16="http://schemas.microsoft.com/office/drawing/2014/main" id="{121F71FE-2EBC-04DC-C35F-7CAB3C1FFB65}"/>
              </a:ext>
            </a:extLst>
          </p:cNvPr>
          <p:cNvSpPr txBox="1"/>
          <p:nvPr/>
        </p:nvSpPr>
        <p:spPr>
          <a:xfrm>
            <a:off x="4778827" y="4651893"/>
            <a:ext cx="6117770" cy="1077218"/>
          </a:xfrm>
          <a:prstGeom prst="rect">
            <a:avLst/>
          </a:prstGeom>
          <a:noFill/>
        </p:spPr>
        <p:txBody>
          <a:bodyPr wrap="square">
            <a:spAutoFit/>
          </a:bodyPr>
          <a:lstStyle/>
          <a:p>
            <a:pPr marL="0" indent="0" algn="ctr">
              <a:buNone/>
            </a:pPr>
            <a:r>
              <a:rPr lang="en-US" sz="1800" dirty="0"/>
              <a:t>				</a:t>
            </a:r>
          </a:p>
          <a:p>
            <a:pPr marL="0" indent="0" algn="ctr">
              <a:buNone/>
            </a:pPr>
            <a:endParaRPr lang="en-US" dirty="0"/>
          </a:p>
          <a:p>
            <a:pPr marL="0" indent="0" algn="ctr">
              <a:buNone/>
            </a:pPr>
            <a:r>
              <a:rPr lang="en-US" sz="2800" dirty="0"/>
              <a:t>				Katy Naples-Mitchell, Esq.</a:t>
            </a:r>
          </a:p>
        </p:txBody>
      </p:sp>
    </p:spTree>
    <p:extLst>
      <p:ext uri="{BB962C8B-B14F-4D97-AF65-F5344CB8AC3E}">
        <p14:creationId xmlns:p14="http://schemas.microsoft.com/office/powerpoint/2010/main" val="1636073369"/>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D862EB-554A-C24B-9A49-09A35F81D31E}"/>
              </a:ext>
            </a:extLst>
          </p:cNvPr>
          <p:cNvSpPr>
            <a:spLocks noGrp="1"/>
          </p:cNvSpPr>
          <p:nvPr>
            <p:ph type="title"/>
          </p:nvPr>
        </p:nvSpPr>
        <p:spPr/>
        <p:txBody>
          <a:bodyPr>
            <a:normAutofit/>
          </a:bodyPr>
          <a:lstStyle/>
          <a:p>
            <a:r>
              <a:rPr lang="en-US" dirty="0">
                <a:latin typeface="+mn-lt"/>
              </a:rPr>
              <a:t>DRAFTING YOUR MOTION</a:t>
            </a:r>
          </a:p>
        </p:txBody>
      </p:sp>
      <p:sp>
        <p:nvSpPr>
          <p:cNvPr id="3" name="Content Placeholder 2">
            <a:extLst>
              <a:ext uri="{FF2B5EF4-FFF2-40B4-BE49-F238E27FC236}">
                <a16:creationId xmlns:a16="http://schemas.microsoft.com/office/drawing/2014/main" id="{962C172A-E7FE-5E45-8A87-853C340BE100}"/>
              </a:ext>
            </a:extLst>
          </p:cNvPr>
          <p:cNvSpPr>
            <a:spLocks noGrp="1"/>
          </p:cNvSpPr>
          <p:nvPr>
            <p:ph idx="1"/>
          </p:nvPr>
        </p:nvSpPr>
        <p:spPr>
          <a:xfrm>
            <a:off x="1121230" y="2558143"/>
            <a:ext cx="10297884" cy="3428999"/>
          </a:xfrm>
        </p:spPr>
        <p:txBody>
          <a:bodyPr>
            <a:normAutofit fontScale="92500"/>
          </a:bodyPr>
          <a:lstStyle/>
          <a:p>
            <a:pPr marL="365760" lvl="1" indent="-365760">
              <a:lnSpc>
                <a:spcPct val="110000"/>
              </a:lnSpc>
              <a:buFont typeface="Wingdings" pitchFamily="2" charset="2"/>
              <a:buChar char="v"/>
            </a:pPr>
            <a:r>
              <a:rPr lang="en-US" sz="2400" b="1" i="0" dirty="0"/>
              <a:t>Avoid boilerplate. </a:t>
            </a:r>
            <a:r>
              <a:rPr lang="en-US" sz="2400" i="0" dirty="0"/>
              <a:t>Start with an existing motion as a template but adapt it to your facts and circumstances.</a:t>
            </a:r>
          </a:p>
          <a:p>
            <a:pPr marL="365760" lvl="1" indent="-365760">
              <a:lnSpc>
                <a:spcPct val="110000"/>
              </a:lnSpc>
              <a:buFont typeface="Wingdings" pitchFamily="2" charset="2"/>
              <a:buChar char="v"/>
            </a:pPr>
            <a:r>
              <a:rPr lang="en-US" sz="2400" b="1" i="0" dirty="0"/>
              <a:t>Update standards of review and rule statements</a:t>
            </a:r>
            <a:r>
              <a:rPr lang="en-US" sz="2400" i="0" dirty="0"/>
              <a:t>. Make sure you’re citing the latest cases on your issue. </a:t>
            </a:r>
            <a:br>
              <a:rPr lang="en-US" sz="2400" i="0" dirty="0"/>
            </a:br>
            <a:r>
              <a:rPr lang="en-US" sz="2400" i="0" dirty="0"/>
              <a:t>E.g.  Does your motion to suppress still rely on the ‘high crime area’ factor? You might need to revisit that in light of </a:t>
            </a:r>
            <a:r>
              <a:rPr lang="en-US" sz="2400" i="1" dirty="0"/>
              <a:t>Commonwealth v. Evelyn</a:t>
            </a:r>
            <a:r>
              <a:rPr lang="en-US" sz="2400" i="0" dirty="0"/>
              <a:t>.</a:t>
            </a:r>
          </a:p>
          <a:p>
            <a:pPr marL="365760" lvl="1" indent="-365760">
              <a:lnSpc>
                <a:spcPct val="110000"/>
              </a:lnSpc>
              <a:buFont typeface="Wingdings" pitchFamily="2" charset="2"/>
              <a:buChar char="v"/>
            </a:pPr>
            <a:r>
              <a:rPr lang="en-US" sz="2400" b="1" i="0" dirty="0"/>
              <a:t>Get creative. </a:t>
            </a:r>
            <a:r>
              <a:rPr lang="en-US" sz="2400" i="0" dirty="0"/>
              <a:t>Use practice advisories &amp; case reports produced by CPCS, MACDL, or the DA’s Office to inspire new issues on which you could file motions.</a:t>
            </a:r>
            <a:endParaRPr lang="en-US" b="1" dirty="0"/>
          </a:p>
          <a:p>
            <a:pPr marL="365760" indent="-365760">
              <a:lnSpc>
                <a:spcPct val="110000"/>
              </a:lnSpc>
              <a:buFont typeface="Wingdings" pitchFamily="2" charset="2"/>
              <a:buChar char="v"/>
            </a:pPr>
            <a:endParaRPr lang="en-US" sz="2000" b="1" dirty="0"/>
          </a:p>
          <a:p>
            <a:pPr marL="365760" indent="-365760">
              <a:lnSpc>
                <a:spcPct val="110000"/>
              </a:lnSpc>
              <a:buFont typeface="Wingdings" pitchFamily="2" charset="2"/>
              <a:buChar char="v"/>
            </a:pPr>
            <a:endParaRPr lang="en-US" sz="2400" b="1" dirty="0"/>
          </a:p>
          <a:p>
            <a:pPr marL="365760" indent="-365760">
              <a:lnSpc>
                <a:spcPct val="110000"/>
              </a:lnSpc>
              <a:buFont typeface="Wingdings" pitchFamily="2" charset="2"/>
              <a:buChar char="v"/>
            </a:pPr>
            <a:endParaRPr lang="en-US" b="1" dirty="0"/>
          </a:p>
          <a:p>
            <a:endParaRPr lang="en-US" dirty="0"/>
          </a:p>
        </p:txBody>
      </p:sp>
    </p:spTree>
    <p:extLst>
      <p:ext uri="{BB962C8B-B14F-4D97-AF65-F5344CB8AC3E}">
        <p14:creationId xmlns:p14="http://schemas.microsoft.com/office/powerpoint/2010/main" val="4269821719"/>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D862EB-554A-C24B-9A49-09A35F81D31E}"/>
              </a:ext>
            </a:extLst>
          </p:cNvPr>
          <p:cNvSpPr>
            <a:spLocks noGrp="1"/>
          </p:cNvSpPr>
          <p:nvPr>
            <p:ph type="title"/>
          </p:nvPr>
        </p:nvSpPr>
        <p:spPr/>
        <p:txBody>
          <a:bodyPr>
            <a:normAutofit/>
          </a:bodyPr>
          <a:lstStyle/>
          <a:p>
            <a:r>
              <a:rPr lang="en-US" dirty="0">
                <a:latin typeface="+mn-lt"/>
              </a:rPr>
              <a:t>MAKE YOUR RECORD</a:t>
            </a:r>
          </a:p>
        </p:txBody>
      </p:sp>
      <p:sp>
        <p:nvSpPr>
          <p:cNvPr id="3" name="Content Placeholder 2">
            <a:extLst>
              <a:ext uri="{FF2B5EF4-FFF2-40B4-BE49-F238E27FC236}">
                <a16:creationId xmlns:a16="http://schemas.microsoft.com/office/drawing/2014/main" id="{962C172A-E7FE-5E45-8A87-853C340BE100}"/>
              </a:ext>
            </a:extLst>
          </p:cNvPr>
          <p:cNvSpPr>
            <a:spLocks noGrp="1"/>
          </p:cNvSpPr>
          <p:nvPr>
            <p:ph idx="1"/>
          </p:nvPr>
        </p:nvSpPr>
        <p:spPr>
          <a:xfrm>
            <a:off x="1121230" y="2558143"/>
            <a:ext cx="10297884" cy="3750190"/>
          </a:xfrm>
        </p:spPr>
        <p:txBody>
          <a:bodyPr>
            <a:normAutofit fontScale="92500" lnSpcReduction="10000"/>
          </a:bodyPr>
          <a:lstStyle/>
          <a:p>
            <a:pPr marL="365760" lvl="1" indent="-365760">
              <a:lnSpc>
                <a:spcPct val="110000"/>
              </a:lnSpc>
              <a:buFont typeface="Wingdings" pitchFamily="2" charset="2"/>
              <a:buChar char="v"/>
            </a:pPr>
            <a:r>
              <a:rPr lang="en-US" sz="2400" b="1" i="0" dirty="0"/>
              <a:t>Personalize the motion. </a:t>
            </a:r>
            <a:r>
              <a:rPr lang="en-US" sz="2400" i="0" dirty="0"/>
              <a:t>Leverage storytelling to craft a compelling motion. Humanize defendants. </a:t>
            </a:r>
          </a:p>
          <a:p>
            <a:pPr marL="365760" lvl="1" indent="-365760">
              <a:lnSpc>
                <a:spcPct val="110000"/>
              </a:lnSpc>
              <a:buFont typeface="Wingdings" pitchFamily="2" charset="2"/>
              <a:buChar char="v"/>
            </a:pPr>
            <a:r>
              <a:rPr lang="en-US" sz="2400" b="1" i="0" dirty="0"/>
              <a:t>Be crisp &amp; direct </a:t>
            </a:r>
            <a:r>
              <a:rPr lang="en-US" sz="2400" i="0" dirty="0"/>
              <a:t>in asking for what you want. </a:t>
            </a:r>
          </a:p>
          <a:p>
            <a:pPr marL="365760" lvl="1" indent="-365760">
              <a:lnSpc>
                <a:spcPct val="110000"/>
              </a:lnSpc>
              <a:buFont typeface="Wingdings" pitchFamily="2" charset="2"/>
              <a:buChar char="v"/>
            </a:pPr>
            <a:r>
              <a:rPr lang="en-US" sz="2400" b="1" i="0" dirty="0"/>
              <a:t>Check for internal harmony across your motion &amp; affidavit (+ memorandum of law)</a:t>
            </a:r>
          </a:p>
          <a:p>
            <a:pPr marL="594360" lvl="2" indent="-365760">
              <a:lnSpc>
                <a:spcPct val="110000"/>
              </a:lnSpc>
              <a:buFont typeface="Wingdings" pitchFamily="2" charset="2"/>
              <a:buChar char="Ø"/>
            </a:pPr>
            <a:r>
              <a:rPr lang="en-US" sz="2200" i="0" dirty="0"/>
              <a:t>Have you documented all the significant facts you need in your affidavit to support the grounds for your motion? E.g., in a motion for equal protection discovery / equal protection suppression pursuant to </a:t>
            </a:r>
            <a:r>
              <a:rPr lang="en-US" sz="2200" i="1" dirty="0"/>
              <a:t>Commonwealth v. Long</a:t>
            </a:r>
            <a:r>
              <a:rPr lang="en-US" sz="2200" i="0" dirty="0"/>
              <a:t>, did you include your client’s membership in a protected </a:t>
            </a:r>
            <a:br>
              <a:rPr lang="en-US" sz="2200" i="0" dirty="0"/>
            </a:br>
            <a:r>
              <a:rPr lang="en-US" sz="2200" i="0" dirty="0"/>
              <a:t>class (e.g., race/ethnicity) </a:t>
            </a:r>
            <a:r>
              <a:rPr lang="en-US" sz="2200" dirty="0"/>
              <a:t>in</a:t>
            </a:r>
            <a:r>
              <a:rPr lang="en-US" sz="2200" i="0" dirty="0"/>
              <a:t> the record? Avoid waiver!</a:t>
            </a:r>
            <a:endParaRPr lang="en-US" b="1" dirty="0"/>
          </a:p>
          <a:p>
            <a:pPr marL="365760" indent="-365760">
              <a:lnSpc>
                <a:spcPct val="110000"/>
              </a:lnSpc>
              <a:buFont typeface="Wingdings" pitchFamily="2" charset="2"/>
              <a:buChar char="v"/>
            </a:pPr>
            <a:endParaRPr lang="en-US" sz="2000" b="1" dirty="0"/>
          </a:p>
          <a:p>
            <a:pPr marL="365760" indent="-365760">
              <a:lnSpc>
                <a:spcPct val="110000"/>
              </a:lnSpc>
              <a:buFont typeface="Wingdings" pitchFamily="2" charset="2"/>
              <a:buChar char="v"/>
            </a:pPr>
            <a:endParaRPr lang="en-US" sz="2400" b="1" dirty="0"/>
          </a:p>
          <a:p>
            <a:pPr marL="365760" indent="-365760">
              <a:lnSpc>
                <a:spcPct val="110000"/>
              </a:lnSpc>
              <a:buFont typeface="Wingdings" pitchFamily="2" charset="2"/>
              <a:buChar char="v"/>
            </a:pPr>
            <a:endParaRPr lang="en-US" b="1" dirty="0"/>
          </a:p>
          <a:p>
            <a:endParaRPr lang="en-US" dirty="0"/>
          </a:p>
        </p:txBody>
      </p:sp>
    </p:spTree>
    <p:extLst>
      <p:ext uri="{BB962C8B-B14F-4D97-AF65-F5344CB8AC3E}">
        <p14:creationId xmlns:p14="http://schemas.microsoft.com/office/powerpoint/2010/main" val="3823006437"/>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D862EB-554A-C24B-9A49-09A35F81D31E}"/>
              </a:ext>
            </a:extLst>
          </p:cNvPr>
          <p:cNvSpPr>
            <a:spLocks noGrp="1"/>
          </p:cNvSpPr>
          <p:nvPr>
            <p:ph type="title"/>
          </p:nvPr>
        </p:nvSpPr>
        <p:spPr/>
        <p:txBody>
          <a:bodyPr>
            <a:normAutofit/>
          </a:bodyPr>
          <a:lstStyle/>
          <a:p>
            <a:r>
              <a:rPr lang="en-US" dirty="0">
                <a:latin typeface="+mn-lt"/>
              </a:rPr>
              <a:t>THE “CRAFTING” PROCESS</a:t>
            </a:r>
          </a:p>
        </p:txBody>
      </p:sp>
      <p:sp>
        <p:nvSpPr>
          <p:cNvPr id="3" name="Content Placeholder 2">
            <a:extLst>
              <a:ext uri="{FF2B5EF4-FFF2-40B4-BE49-F238E27FC236}">
                <a16:creationId xmlns:a16="http://schemas.microsoft.com/office/drawing/2014/main" id="{962C172A-E7FE-5E45-8A87-853C340BE100}"/>
              </a:ext>
            </a:extLst>
          </p:cNvPr>
          <p:cNvSpPr>
            <a:spLocks noGrp="1"/>
          </p:cNvSpPr>
          <p:nvPr>
            <p:ph idx="1"/>
          </p:nvPr>
        </p:nvSpPr>
        <p:spPr/>
        <p:txBody>
          <a:bodyPr>
            <a:normAutofit/>
          </a:bodyPr>
          <a:lstStyle/>
          <a:p>
            <a:pPr marL="0" indent="0">
              <a:lnSpc>
                <a:spcPct val="110000"/>
              </a:lnSpc>
              <a:buNone/>
            </a:pPr>
            <a:endParaRPr lang="en-US" sz="4500" dirty="0"/>
          </a:p>
          <a:p>
            <a:endParaRPr lang="en-US" dirty="0"/>
          </a:p>
        </p:txBody>
      </p:sp>
      <p:sp>
        <p:nvSpPr>
          <p:cNvPr id="5" name="TextBox 4">
            <a:extLst>
              <a:ext uri="{FF2B5EF4-FFF2-40B4-BE49-F238E27FC236}">
                <a16:creationId xmlns:a16="http://schemas.microsoft.com/office/drawing/2014/main" id="{121F71FE-2EBC-04DC-C35F-7CAB3C1FFB65}"/>
              </a:ext>
            </a:extLst>
          </p:cNvPr>
          <p:cNvSpPr txBox="1"/>
          <p:nvPr/>
        </p:nvSpPr>
        <p:spPr>
          <a:xfrm>
            <a:off x="5174140" y="4572002"/>
            <a:ext cx="6117770" cy="1077218"/>
          </a:xfrm>
          <a:prstGeom prst="rect">
            <a:avLst/>
          </a:prstGeom>
          <a:noFill/>
        </p:spPr>
        <p:txBody>
          <a:bodyPr wrap="square">
            <a:spAutoFit/>
          </a:bodyPr>
          <a:lstStyle/>
          <a:p>
            <a:pPr marL="0" indent="0" algn="ctr">
              <a:buNone/>
            </a:pPr>
            <a:r>
              <a:rPr lang="en-US" sz="1800" dirty="0"/>
              <a:t>				</a:t>
            </a:r>
          </a:p>
          <a:p>
            <a:pPr marL="0" indent="0" algn="ctr">
              <a:buNone/>
            </a:pPr>
            <a:endParaRPr lang="en-US" dirty="0"/>
          </a:p>
          <a:p>
            <a:pPr marL="0" indent="0" algn="ctr">
              <a:buNone/>
            </a:pPr>
            <a:r>
              <a:rPr lang="en-US" sz="2800" dirty="0"/>
              <a:t>				Jennifer C. Capone, Esq.</a:t>
            </a:r>
          </a:p>
        </p:txBody>
      </p:sp>
    </p:spTree>
    <p:extLst>
      <p:ext uri="{BB962C8B-B14F-4D97-AF65-F5344CB8AC3E}">
        <p14:creationId xmlns:p14="http://schemas.microsoft.com/office/powerpoint/2010/main" val="2450430177"/>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D862EB-554A-C24B-9A49-09A35F81D31E}"/>
              </a:ext>
            </a:extLst>
          </p:cNvPr>
          <p:cNvSpPr>
            <a:spLocks noGrp="1"/>
          </p:cNvSpPr>
          <p:nvPr>
            <p:ph type="title"/>
          </p:nvPr>
        </p:nvSpPr>
        <p:spPr/>
        <p:txBody>
          <a:bodyPr>
            <a:normAutofit/>
          </a:bodyPr>
          <a:lstStyle/>
          <a:p>
            <a:r>
              <a:rPr lang="en-US" dirty="0">
                <a:latin typeface="+mn-lt"/>
              </a:rPr>
              <a:t>CRAFTING PROCESS</a:t>
            </a:r>
          </a:p>
        </p:txBody>
      </p:sp>
      <p:sp>
        <p:nvSpPr>
          <p:cNvPr id="3" name="Content Placeholder 2">
            <a:extLst>
              <a:ext uri="{FF2B5EF4-FFF2-40B4-BE49-F238E27FC236}">
                <a16:creationId xmlns:a16="http://schemas.microsoft.com/office/drawing/2014/main" id="{962C172A-E7FE-5E45-8A87-853C340BE100}"/>
              </a:ext>
            </a:extLst>
          </p:cNvPr>
          <p:cNvSpPr>
            <a:spLocks noGrp="1"/>
          </p:cNvSpPr>
          <p:nvPr>
            <p:ph idx="1"/>
          </p:nvPr>
        </p:nvSpPr>
        <p:spPr>
          <a:xfrm>
            <a:off x="1121230" y="2122714"/>
            <a:ext cx="10297884" cy="3472544"/>
          </a:xfrm>
        </p:spPr>
        <p:txBody>
          <a:bodyPr>
            <a:normAutofit/>
          </a:bodyPr>
          <a:lstStyle/>
          <a:p>
            <a:pPr>
              <a:buFont typeface="Wingdings" pitchFamily="2" charset="2"/>
              <a:buChar char="v"/>
            </a:pPr>
            <a:endParaRPr lang="en-US" sz="2800" dirty="0"/>
          </a:p>
          <a:p>
            <a:pPr>
              <a:buFont typeface="Wingdings" pitchFamily="2" charset="2"/>
              <a:buChar char="v"/>
            </a:pPr>
            <a:r>
              <a:rPr lang="en-US" sz="2800" dirty="0"/>
              <a:t>  Apply a Holistic Approach</a:t>
            </a:r>
          </a:p>
          <a:p>
            <a:pPr>
              <a:buFont typeface="Wingdings" pitchFamily="2" charset="2"/>
              <a:buChar char="v"/>
            </a:pPr>
            <a:r>
              <a:rPr lang="en-US" sz="2800" dirty="0"/>
              <a:t>  Brainstorm </a:t>
            </a:r>
          </a:p>
          <a:p>
            <a:pPr>
              <a:buFont typeface="Wingdings" pitchFamily="2" charset="2"/>
              <a:buChar char="v"/>
            </a:pPr>
            <a:r>
              <a:rPr lang="en-US" sz="2800" dirty="0"/>
              <a:t>  Create a Strategic Plan From Start to Finish</a:t>
            </a:r>
          </a:p>
          <a:p>
            <a:pPr>
              <a:buFont typeface="Wingdings" pitchFamily="2" charset="2"/>
              <a:buChar char="v"/>
            </a:pPr>
            <a:r>
              <a:rPr lang="en-US" sz="2800" dirty="0"/>
              <a:t>  Engage Your Client in the Process</a:t>
            </a:r>
          </a:p>
          <a:p>
            <a:pPr marL="594360" lvl="2" indent="-365760">
              <a:lnSpc>
                <a:spcPct val="110000"/>
              </a:lnSpc>
              <a:buFont typeface="Wingdings" pitchFamily="2" charset="2"/>
              <a:buChar char="Ø"/>
            </a:pPr>
            <a:endParaRPr lang="en-US" b="1" dirty="0"/>
          </a:p>
          <a:p>
            <a:pPr marL="365760" indent="-365760">
              <a:lnSpc>
                <a:spcPct val="110000"/>
              </a:lnSpc>
              <a:buFont typeface="Wingdings" pitchFamily="2" charset="2"/>
              <a:buChar char="v"/>
            </a:pPr>
            <a:endParaRPr lang="en-US" sz="2000" b="1" dirty="0"/>
          </a:p>
          <a:p>
            <a:pPr marL="365760" indent="-365760">
              <a:lnSpc>
                <a:spcPct val="110000"/>
              </a:lnSpc>
              <a:buFont typeface="Wingdings" pitchFamily="2" charset="2"/>
              <a:buChar char="v"/>
            </a:pPr>
            <a:endParaRPr lang="en-US" sz="2400" b="1" dirty="0"/>
          </a:p>
          <a:p>
            <a:pPr marL="365760" indent="-365760">
              <a:lnSpc>
                <a:spcPct val="110000"/>
              </a:lnSpc>
              <a:buFont typeface="Wingdings" pitchFamily="2" charset="2"/>
              <a:buChar char="v"/>
            </a:pPr>
            <a:endParaRPr lang="en-US" b="1" dirty="0"/>
          </a:p>
          <a:p>
            <a:endParaRPr lang="en-US" dirty="0"/>
          </a:p>
        </p:txBody>
      </p:sp>
    </p:spTree>
    <p:extLst>
      <p:ext uri="{BB962C8B-B14F-4D97-AF65-F5344CB8AC3E}">
        <p14:creationId xmlns:p14="http://schemas.microsoft.com/office/powerpoint/2010/main" val="2000627614"/>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D862EB-554A-C24B-9A49-09A35F81D31E}"/>
              </a:ext>
            </a:extLst>
          </p:cNvPr>
          <p:cNvSpPr>
            <a:spLocks noGrp="1"/>
          </p:cNvSpPr>
          <p:nvPr>
            <p:ph type="title"/>
          </p:nvPr>
        </p:nvSpPr>
        <p:spPr/>
        <p:txBody>
          <a:bodyPr/>
          <a:lstStyle/>
          <a:p>
            <a:r>
              <a:rPr lang="en-US" dirty="0"/>
              <a:t>STRATEGIZE FOR TRIAL</a:t>
            </a:r>
          </a:p>
        </p:txBody>
      </p:sp>
      <p:sp>
        <p:nvSpPr>
          <p:cNvPr id="3" name="Content Placeholder 2">
            <a:extLst>
              <a:ext uri="{FF2B5EF4-FFF2-40B4-BE49-F238E27FC236}">
                <a16:creationId xmlns:a16="http://schemas.microsoft.com/office/drawing/2014/main" id="{962C172A-E7FE-5E45-8A87-853C340BE100}"/>
              </a:ext>
            </a:extLst>
          </p:cNvPr>
          <p:cNvSpPr>
            <a:spLocks noGrp="1"/>
          </p:cNvSpPr>
          <p:nvPr>
            <p:ph idx="1"/>
          </p:nvPr>
        </p:nvSpPr>
        <p:spPr>
          <a:xfrm>
            <a:off x="1295401" y="2556931"/>
            <a:ext cx="9851570" cy="3802771"/>
          </a:xfrm>
        </p:spPr>
        <p:txBody>
          <a:bodyPr>
            <a:noAutofit/>
          </a:bodyPr>
          <a:lstStyle/>
          <a:p>
            <a:pPr marL="365760" indent="-365760">
              <a:buFont typeface="Wingdings" pitchFamily="2" charset="2"/>
              <a:buChar char="v"/>
            </a:pPr>
            <a:r>
              <a:rPr lang="en-US" sz="2800" dirty="0"/>
              <a:t>Represent every client, and every case (some clients have multiple) with the goal of going to trial</a:t>
            </a:r>
          </a:p>
          <a:p>
            <a:pPr marL="365760" indent="-365760">
              <a:buFont typeface="Wingdings" pitchFamily="2" charset="2"/>
              <a:buChar char="v"/>
            </a:pPr>
            <a:r>
              <a:rPr lang="en-US" sz="2800" dirty="0"/>
              <a:t>If you approach a case with the goal of resolution you risk missing something important</a:t>
            </a:r>
          </a:p>
          <a:p>
            <a:pPr marL="365760" indent="-365760">
              <a:buFont typeface="Wingdings" pitchFamily="2" charset="2"/>
              <a:buChar char="v"/>
            </a:pPr>
            <a:r>
              <a:rPr lang="en-US" sz="2800" dirty="0"/>
              <a:t>Never take the view that a “case will plea so it doesn’t matter”</a:t>
            </a:r>
          </a:p>
          <a:p>
            <a:pPr marL="365760" indent="-365760">
              <a:buFont typeface="Wingdings" pitchFamily="2" charset="2"/>
              <a:buChar char="v"/>
            </a:pPr>
            <a:r>
              <a:rPr lang="en-US" sz="2800" dirty="0"/>
              <a:t>It always matters, even if the end result is a plea</a:t>
            </a:r>
          </a:p>
        </p:txBody>
      </p:sp>
    </p:spTree>
    <p:extLst>
      <p:ext uri="{BB962C8B-B14F-4D97-AF65-F5344CB8AC3E}">
        <p14:creationId xmlns:p14="http://schemas.microsoft.com/office/powerpoint/2010/main" val="2174770041"/>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110A573-8BEC-B143-AF5F-A3DEC035FC06}"/>
              </a:ext>
            </a:extLst>
          </p:cNvPr>
          <p:cNvSpPr>
            <a:spLocks noGrp="1"/>
          </p:cNvSpPr>
          <p:nvPr>
            <p:ph type="title"/>
          </p:nvPr>
        </p:nvSpPr>
        <p:spPr/>
        <p:txBody>
          <a:bodyPr/>
          <a:lstStyle/>
          <a:p>
            <a:r>
              <a:rPr lang="en-US" dirty="0"/>
              <a:t>STAGES OF MOTION FILINGS</a:t>
            </a:r>
          </a:p>
        </p:txBody>
      </p:sp>
      <p:sp>
        <p:nvSpPr>
          <p:cNvPr id="3" name="Content Placeholder 2">
            <a:extLst>
              <a:ext uri="{FF2B5EF4-FFF2-40B4-BE49-F238E27FC236}">
                <a16:creationId xmlns:a16="http://schemas.microsoft.com/office/drawing/2014/main" id="{7B082BAE-A1B2-9742-989B-C86E7988848E}"/>
              </a:ext>
            </a:extLst>
          </p:cNvPr>
          <p:cNvSpPr>
            <a:spLocks noGrp="1"/>
          </p:cNvSpPr>
          <p:nvPr>
            <p:ph idx="1"/>
          </p:nvPr>
        </p:nvSpPr>
        <p:spPr>
          <a:xfrm>
            <a:off x="1295402" y="2455524"/>
            <a:ext cx="10058398" cy="3721438"/>
          </a:xfrm>
        </p:spPr>
        <p:txBody>
          <a:bodyPr>
            <a:normAutofit/>
          </a:bodyPr>
          <a:lstStyle/>
          <a:p>
            <a:pPr>
              <a:buFont typeface="Wingdings" pitchFamily="2" charset="2"/>
              <a:buChar char="v"/>
            </a:pPr>
            <a:r>
              <a:rPr lang="en-US" dirty="0"/>
              <a:t>   </a:t>
            </a:r>
            <a:r>
              <a:rPr lang="en-US" sz="2800" dirty="0"/>
              <a:t>The stages of the case for motions, generally:</a:t>
            </a:r>
          </a:p>
          <a:p>
            <a:pPr lvl="2">
              <a:buFont typeface="Wingdings" pitchFamily="2" charset="2"/>
              <a:buChar char="Ø"/>
            </a:pPr>
            <a:r>
              <a:rPr lang="en-US" sz="2400" dirty="0"/>
              <a:t>Arraignment and bail (including § 35’s and competency)</a:t>
            </a:r>
          </a:p>
          <a:p>
            <a:pPr lvl="2">
              <a:buFont typeface="Wingdings" pitchFamily="2" charset="2"/>
              <a:buChar char="Ø"/>
            </a:pPr>
            <a:r>
              <a:rPr lang="en-US" sz="2400" dirty="0"/>
              <a:t>Probable cause/Indictment (arraignment and bail again)</a:t>
            </a:r>
          </a:p>
          <a:p>
            <a:pPr lvl="2">
              <a:buFont typeface="Wingdings" pitchFamily="2" charset="2"/>
              <a:buChar char="Ø"/>
            </a:pPr>
            <a:r>
              <a:rPr lang="en-US" sz="2400" dirty="0"/>
              <a:t>Discovery Motions </a:t>
            </a:r>
          </a:p>
          <a:p>
            <a:pPr lvl="2">
              <a:buFont typeface="Wingdings" pitchFamily="2" charset="2"/>
              <a:buChar char="Ø"/>
            </a:pPr>
            <a:r>
              <a:rPr lang="en-US" sz="2400" dirty="0"/>
              <a:t>Substantive Motions</a:t>
            </a:r>
          </a:p>
          <a:p>
            <a:pPr lvl="2">
              <a:buFont typeface="Wingdings" pitchFamily="2" charset="2"/>
              <a:buChar char="Ø"/>
            </a:pPr>
            <a:r>
              <a:rPr lang="en-US" sz="2400" dirty="0"/>
              <a:t>Motions In </a:t>
            </a:r>
            <a:r>
              <a:rPr lang="en-US" sz="2400" dirty="0" err="1"/>
              <a:t>Limine</a:t>
            </a:r>
            <a:endParaRPr lang="en-US" sz="2400" dirty="0"/>
          </a:p>
          <a:p>
            <a:pPr lvl="2">
              <a:buFont typeface="Wingdings" pitchFamily="2" charset="2"/>
              <a:buChar char="Ø"/>
            </a:pPr>
            <a:r>
              <a:rPr lang="en-US" sz="2400" dirty="0"/>
              <a:t>Post-Trial Motions</a:t>
            </a:r>
          </a:p>
          <a:p>
            <a:pPr lvl="3"/>
            <a:endParaRPr lang="en-US" dirty="0"/>
          </a:p>
          <a:p>
            <a:pPr lvl="2"/>
            <a:endParaRPr lang="en-US" dirty="0"/>
          </a:p>
          <a:p>
            <a:pPr lvl="1"/>
            <a:endParaRPr lang="en-US" dirty="0"/>
          </a:p>
          <a:p>
            <a:pPr lvl="1"/>
            <a:endParaRPr lang="en-US" dirty="0"/>
          </a:p>
        </p:txBody>
      </p:sp>
    </p:spTree>
    <p:extLst>
      <p:ext uri="{BB962C8B-B14F-4D97-AF65-F5344CB8AC3E}">
        <p14:creationId xmlns:p14="http://schemas.microsoft.com/office/powerpoint/2010/main" val="2727943917"/>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8960B5F-DC9A-9D4A-81A1-2C1AE690FB1F}"/>
              </a:ext>
            </a:extLst>
          </p:cNvPr>
          <p:cNvSpPr>
            <a:spLocks noGrp="1"/>
          </p:cNvSpPr>
          <p:nvPr>
            <p:ph type="title"/>
          </p:nvPr>
        </p:nvSpPr>
        <p:spPr/>
        <p:txBody>
          <a:bodyPr/>
          <a:lstStyle/>
          <a:p>
            <a:r>
              <a:rPr lang="en-US" dirty="0"/>
              <a:t>ARRAINGMENT &amp; BAIL MOTIONS</a:t>
            </a:r>
          </a:p>
        </p:txBody>
      </p:sp>
      <p:sp>
        <p:nvSpPr>
          <p:cNvPr id="3" name="Content Placeholder 2">
            <a:extLst>
              <a:ext uri="{FF2B5EF4-FFF2-40B4-BE49-F238E27FC236}">
                <a16:creationId xmlns:a16="http://schemas.microsoft.com/office/drawing/2014/main" id="{F8463829-3180-6049-813D-581A61C254A3}"/>
              </a:ext>
            </a:extLst>
          </p:cNvPr>
          <p:cNvSpPr>
            <a:spLocks noGrp="1"/>
          </p:cNvSpPr>
          <p:nvPr>
            <p:ph idx="1"/>
          </p:nvPr>
        </p:nvSpPr>
        <p:spPr>
          <a:xfrm>
            <a:off x="1295401" y="2556931"/>
            <a:ext cx="9601196" cy="3515095"/>
          </a:xfrm>
        </p:spPr>
        <p:txBody>
          <a:bodyPr>
            <a:normAutofit/>
          </a:bodyPr>
          <a:lstStyle/>
          <a:p>
            <a:pPr>
              <a:buFont typeface="Wingdings" pitchFamily="2" charset="2"/>
              <a:buChar char="v"/>
            </a:pPr>
            <a:r>
              <a:rPr lang="en-US" sz="2800" dirty="0"/>
              <a:t>Commonwealth might file</a:t>
            </a:r>
          </a:p>
          <a:p>
            <a:pPr lvl="1">
              <a:buFont typeface="Wingdings" pitchFamily="2" charset="2"/>
              <a:buChar char="Ø"/>
            </a:pPr>
            <a:r>
              <a:rPr lang="en-US" sz="2400" dirty="0"/>
              <a:t>Motion to revoke 58b</a:t>
            </a:r>
          </a:p>
          <a:p>
            <a:pPr lvl="1">
              <a:buFont typeface="Wingdings" pitchFamily="2" charset="2"/>
              <a:buChar char="Ø"/>
            </a:pPr>
            <a:r>
              <a:rPr lang="en-US" sz="2400" dirty="0"/>
              <a:t>Motion to amend complaint</a:t>
            </a:r>
          </a:p>
          <a:p>
            <a:pPr lvl="1">
              <a:buFont typeface="Wingdings" pitchFamily="2" charset="2"/>
              <a:buChar char="Ø"/>
            </a:pPr>
            <a:r>
              <a:rPr lang="en-US" sz="2400" dirty="0"/>
              <a:t>Motions to dismiss prior to arraignment/Nolle Pros/Partial Nolle Pros</a:t>
            </a:r>
          </a:p>
          <a:p>
            <a:pPr lvl="1">
              <a:buFont typeface="Wingdings" pitchFamily="2" charset="2"/>
              <a:buChar char="Ø"/>
            </a:pPr>
            <a:r>
              <a:rPr lang="en-US" sz="2400" dirty="0"/>
              <a:t>Motion for medical records, other records</a:t>
            </a:r>
          </a:p>
          <a:p>
            <a:pPr lvl="1">
              <a:buFont typeface="Wingdings" pitchFamily="2" charset="2"/>
              <a:buChar char="Ø"/>
            </a:pPr>
            <a:r>
              <a:rPr lang="en-US" sz="2400" dirty="0"/>
              <a:t>Motion to Hold Defendant as a Danger pursuant to 58A</a:t>
            </a:r>
          </a:p>
        </p:txBody>
      </p:sp>
    </p:spTree>
    <p:extLst>
      <p:ext uri="{BB962C8B-B14F-4D97-AF65-F5344CB8AC3E}">
        <p14:creationId xmlns:p14="http://schemas.microsoft.com/office/powerpoint/2010/main" val="2014755861"/>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282E925-06FF-4E48-A1AB-3CE43BAE8133}"/>
              </a:ext>
            </a:extLst>
          </p:cNvPr>
          <p:cNvSpPr>
            <a:spLocks noGrp="1"/>
          </p:cNvSpPr>
          <p:nvPr>
            <p:ph type="title"/>
          </p:nvPr>
        </p:nvSpPr>
        <p:spPr/>
        <p:txBody>
          <a:bodyPr/>
          <a:lstStyle/>
          <a:p>
            <a:r>
              <a:rPr lang="en-US" dirty="0"/>
              <a:t>ARRAINGMENT &amp; BAIL MOTIONS</a:t>
            </a:r>
          </a:p>
        </p:txBody>
      </p:sp>
      <p:sp>
        <p:nvSpPr>
          <p:cNvPr id="3" name="Content Placeholder 2">
            <a:extLst>
              <a:ext uri="{FF2B5EF4-FFF2-40B4-BE49-F238E27FC236}">
                <a16:creationId xmlns:a16="http://schemas.microsoft.com/office/drawing/2014/main" id="{4F0A7EA9-8CCD-1945-8E2C-A8E72ABEEFEC}"/>
              </a:ext>
            </a:extLst>
          </p:cNvPr>
          <p:cNvSpPr>
            <a:spLocks noGrp="1"/>
          </p:cNvSpPr>
          <p:nvPr>
            <p:ph idx="1"/>
          </p:nvPr>
        </p:nvSpPr>
        <p:spPr/>
        <p:txBody>
          <a:bodyPr/>
          <a:lstStyle/>
          <a:p>
            <a:pPr>
              <a:buFont typeface="Wingdings" pitchFamily="2" charset="2"/>
              <a:buChar char="v"/>
            </a:pPr>
            <a:r>
              <a:rPr lang="en-US" sz="2800" dirty="0"/>
              <a:t>The Defendant might file</a:t>
            </a:r>
          </a:p>
          <a:p>
            <a:pPr lvl="1">
              <a:buFont typeface="Wingdings" pitchFamily="2" charset="2"/>
              <a:buChar char="Ø"/>
            </a:pPr>
            <a:r>
              <a:rPr lang="en-US" sz="2400" dirty="0"/>
              <a:t>Motion to preserve evidence</a:t>
            </a:r>
          </a:p>
          <a:p>
            <a:pPr lvl="1">
              <a:buFont typeface="Wingdings" pitchFamily="2" charset="2"/>
              <a:buChar char="Ø"/>
            </a:pPr>
            <a:r>
              <a:rPr lang="en-US" sz="2400" dirty="0"/>
              <a:t>Motions for discovery prior to 58A</a:t>
            </a:r>
          </a:p>
          <a:p>
            <a:pPr lvl="1">
              <a:buFont typeface="Wingdings" pitchFamily="2" charset="2"/>
              <a:buChar char="Ø"/>
            </a:pPr>
            <a:r>
              <a:rPr lang="en-US" sz="2400" dirty="0"/>
              <a:t>Motions for funds</a:t>
            </a:r>
          </a:p>
          <a:p>
            <a:pPr lvl="1">
              <a:buFont typeface="Wingdings" pitchFamily="2" charset="2"/>
              <a:buChar char="Ø"/>
            </a:pPr>
            <a:r>
              <a:rPr lang="en-US" sz="2400" dirty="0"/>
              <a:t>Motion to dismiss prior to arraignment</a:t>
            </a:r>
          </a:p>
          <a:p>
            <a:pPr lvl="1">
              <a:buFont typeface="Wingdings" pitchFamily="2" charset="2"/>
              <a:buChar char="Ø"/>
            </a:pPr>
            <a:r>
              <a:rPr lang="en-US" sz="2400" dirty="0"/>
              <a:t>Motion for Speedy Trial</a:t>
            </a:r>
          </a:p>
        </p:txBody>
      </p:sp>
    </p:spTree>
    <p:extLst>
      <p:ext uri="{BB962C8B-B14F-4D97-AF65-F5344CB8AC3E}">
        <p14:creationId xmlns:p14="http://schemas.microsoft.com/office/powerpoint/2010/main" val="64801053"/>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9BCD8E3-CD80-274F-9953-A7A9C8CC89AF}"/>
              </a:ext>
            </a:extLst>
          </p:cNvPr>
          <p:cNvSpPr>
            <a:spLocks noGrp="1"/>
          </p:cNvSpPr>
          <p:nvPr>
            <p:ph type="title"/>
          </p:nvPr>
        </p:nvSpPr>
        <p:spPr/>
        <p:txBody>
          <a:bodyPr/>
          <a:lstStyle/>
          <a:p>
            <a:r>
              <a:rPr lang="en-US" dirty="0"/>
              <a:t>DISCOVERY MOTIONS</a:t>
            </a:r>
          </a:p>
        </p:txBody>
      </p:sp>
      <p:sp>
        <p:nvSpPr>
          <p:cNvPr id="3" name="Content Placeholder 2">
            <a:extLst>
              <a:ext uri="{FF2B5EF4-FFF2-40B4-BE49-F238E27FC236}">
                <a16:creationId xmlns:a16="http://schemas.microsoft.com/office/drawing/2014/main" id="{53F8E4D8-D081-BA45-AE33-E64F3A4CB9A1}"/>
              </a:ext>
            </a:extLst>
          </p:cNvPr>
          <p:cNvSpPr>
            <a:spLocks noGrp="1"/>
          </p:cNvSpPr>
          <p:nvPr>
            <p:ph idx="1"/>
          </p:nvPr>
        </p:nvSpPr>
        <p:spPr>
          <a:xfrm>
            <a:off x="1295401" y="2579914"/>
            <a:ext cx="9775370" cy="3581400"/>
          </a:xfrm>
        </p:spPr>
        <p:txBody>
          <a:bodyPr>
            <a:normAutofit/>
          </a:bodyPr>
          <a:lstStyle/>
          <a:p>
            <a:pPr>
              <a:buFont typeface="Wingdings" pitchFamily="2" charset="2"/>
              <a:buChar char="v"/>
            </a:pPr>
            <a:r>
              <a:rPr lang="en-US" sz="3600" dirty="0"/>
              <a:t>Commonwealth Motions</a:t>
            </a:r>
          </a:p>
          <a:p>
            <a:pPr lvl="1">
              <a:buFont typeface="Wingdings" pitchFamily="2" charset="2"/>
              <a:buChar char="Ø"/>
            </a:pPr>
            <a:endParaRPr lang="en-US" sz="2400" dirty="0"/>
          </a:p>
          <a:p>
            <a:pPr lvl="1">
              <a:buFont typeface="Wingdings" pitchFamily="2" charset="2"/>
              <a:buChar char="Ø"/>
            </a:pPr>
            <a:r>
              <a:rPr lang="en-US" sz="2400" dirty="0"/>
              <a:t>Rule 17 motions to obtain records from 3</a:t>
            </a:r>
            <a:r>
              <a:rPr lang="en-US" sz="2400" baseline="30000" dirty="0"/>
              <a:t>rd</a:t>
            </a:r>
            <a:r>
              <a:rPr lang="en-US" sz="2400" dirty="0"/>
              <a:t> parties</a:t>
            </a:r>
          </a:p>
          <a:p>
            <a:pPr lvl="1">
              <a:buFont typeface="Wingdings" pitchFamily="2" charset="2"/>
              <a:buChar char="Ø"/>
            </a:pPr>
            <a:r>
              <a:rPr lang="en-US" sz="2400" dirty="0"/>
              <a:t>Motions for reciprocal discovery/motion to compel reciprocal discovery</a:t>
            </a:r>
          </a:p>
          <a:p>
            <a:pPr lvl="1"/>
            <a:endParaRPr lang="en-US" dirty="0"/>
          </a:p>
        </p:txBody>
      </p:sp>
    </p:spTree>
    <p:extLst>
      <p:ext uri="{BB962C8B-B14F-4D97-AF65-F5344CB8AC3E}">
        <p14:creationId xmlns:p14="http://schemas.microsoft.com/office/powerpoint/2010/main" val="1688708352"/>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9BCD8E3-CD80-274F-9953-A7A9C8CC89AF}"/>
              </a:ext>
            </a:extLst>
          </p:cNvPr>
          <p:cNvSpPr>
            <a:spLocks noGrp="1"/>
          </p:cNvSpPr>
          <p:nvPr>
            <p:ph type="title"/>
          </p:nvPr>
        </p:nvSpPr>
        <p:spPr/>
        <p:txBody>
          <a:bodyPr/>
          <a:lstStyle/>
          <a:p>
            <a:r>
              <a:rPr lang="en-US" dirty="0"/>
              <a:t>DISCOVERY MOTIONS</a:t>
            </a:r>
          </a:p>
        </p:txBody>
      </p:sp>
      <p:sp>
        <p:nvSpPr>
          <p:cNvPr id="3" name="Content Placeholder 2">
            <a:extLst>
              <a:ext uri="{FF2B5EF4-FFF2-40B4-BE49-F238E27FC236}">
                <a16:creationId xmlns:a16="http://schemas.microsoft.com/office/drawing/2014/main" id="{53F8E4D8-D081-BA45-AE33-E64F3A4CB9A1}"/>
              </a:ext>
            </a:extLst>
          </p:cNvPr>
          <p:cNvSpPr>
            <a:spLocks noGrp="1"/>
          </p:cNvSpPr>
          <p:nvPr>
            <p:ph idx="1"/>
          </p:nvPr>
        </p:nvSpPr>
        <p:spPr>
          <a:xfrm>
            <a:off x="1295401" y="2579914"/>
            <a:ext cx="9775370" cy="3581400"/>
          </a:xfrm>
        </p:spPr>
        <p:txBody>
          <a:bodyPr>
            <a:normAutofit fontScale="47500" lnSpcReduction="20000"/>
          </a:bodyPr>
          <a:lstStyle/>
          <a:p>
            <a:pPr>
              <a:buFont typeface="Wingdings" pitchFamily="2" charset="2"/>
              <a:buChar char="v"/>
            </a:pPr>
            <a:r>
              <a:rPr lang="en-US" sz="4500" dirty="0"/>
              <a:t> </a:t>
            </a:r>
            <a:r>
              <a:rPr lang="en-US" sz="5900" dirty="0"/>
              <a:t>Defense Motions</a:t>
            </a:r>
          </a:p>
          <a:p>
            <a:pPr lvl="1">
              <a:buFont typeface="Wingdings" pitchFamily="2" charset="2"/>
              <a:buChar char="Ø"/>
            </a:pPr>
            <a:r>
              <a:rPr lang="en-US" sz="4900" dirty="0"/>
              <a:t>Motions covering rule 14 automatic discovery, and to compel the same</a:t>
            </a:r>
          </a:p>
          <a:p>
            <a:pPr lvl="1">
              <a:buFont typeface="Wingdings" pitchFamily="2" charset="2"/>
              <a:buChar char="Ø"/>
            </a:pPr>
            <a:r>
              <a:rPr lang="en-US" sz="4900" dirty="0"/>
              <a:t>Rule 17 motions</a:t>
            </a:r>
          </a:p>
          <a:p>
            <a:pPr lvl="1">
              <a:buFont typeface="Wingdings" pitchFamily="2" charset="2"/>
              <a:buChar char="Ø"/>
            </a:pPr>
            <a:r>
              <a:rPr lang="en-US" sz="4900" dirty="0"/>
              <a:t>Motion to preserve evidence</a:t>
            </a:r>
          </a:p>
          <a:p>
            <a:pPr lvl="1">
              <a:buFont typeface="Wingdings" pitchFamily="2" charset="2"/>
              <a:buChar char="Ø"/>
            </a:pPr>
            <a:r>
              <a:rPr lang="en-US" sz="4900" dirty="0"/>
              <a:t>Motion to examine evidence</a:t>
            </a:r>
          </a:p>
          <a:p>
            <a:pPr lvl="1">
              <a:buFont typeface="Wingdings" pitchFamily="2" charset="2"/>
              <a:buChar char="Ø"/>
            </a:pPr>
            <a:r>
              <a:rPr lang="en-US" sz="4900" dirty="0"/>
              <a:t>Motions for funds for investigators/experts</a:t>
            </a:r>
          </a:p>
          <a:p>
            <a:pPr lvl="1">
              <a:buFont typeface="Wingdings" pitchFamily="2" charset="2"/>
              <a:buChar char="Ø"/>
            </a:pPr>
            <a:r>
              <a:rPr lang="en-US" sz="4900" dirty="0"/>
              <a:t>Disclosure of Confidential Informant</a:t>
            </a:r>
          </a:p>
          <a:p>
            <a:pPr lvl="1">
              <a:buFont typeface="Wingdings" pitchFamily="2" charset="2"/>
              <a:buChar char="Ø"/>
            </a:pPr>
            <a:r>
              <a:rPr lang="en-US" sz="4900" dirty="0"/>
              <a:t>Bill of particulars</a:t>
            </a:r>
          </a:p>
          <a:p>
            <a:pPr lvl="1"/>
            <a:endParaRPr lang="en-US" dirty="0"/>
          </a:p>
        </p:txBody>
      </p:sp>
    </p:spTree>
    <p:extLst>
      <p:ext uri="{BB962C8B-B14F-4D97-AF65-F5344CB8AC3E}">
        <p14:creationId xmlns:p14="http://schemas.microsoft.com/office/powerpoint/2010/main" val="1386341349"/>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2917B10-98D0-3940-B0D6-778B08409CD1}"/>
              </a:ext>
            </a:extLst>
          </p:cNvPr>
          <p:cNvSpPr>
            <a:spLocks noGrp="1"/>
          </p:cNvSpPr>
          <p:nvPr>
            <p:ph type="title"/>
          </p:nvPr>
        </p:nvSpPr>
        <p:spPr/>
        <p:txBody>
          <a:bodyPr/>
          <a:lstStyle/>
          <a:p>
            <a:r>
              <a:rPr lang="en-US" dirty="0"/>
              <a:t>SUBSTANTIVE MOTIONS</a:t>
            </a:r>
          </a:p>
        </p:txBody>
      </p:sp>
      <p:sp>
        <p:nvSpPr>
          <p:cNvPr id="3" name="Content Placeholder 2">
            <a:extLst>
              <a:ext uri="{FF2B5EF4-FFF2-40B4-BE49-F238E27FC236}">
                <a16:creationId xmlns:a16="http://schemas.microsoft.com/office/drawing/2014/main" id="{71A9A77B-9136-6C49-8B81-FEFF48352AAA}"/>
              </a:ext>
            </a:extLst>
          </p:cNvPr>
          <p:cNvSpPr>
            <a:spLocks noGrp="1"/>
          </p:cNvSpPr>
          <p:nvPr>
            <p:ph idx="1"/>
          </p:nvPr>
        </p:nvSpPr>
        <p:spPr>
          <a:xfrm>
            <a:off x="1295400" y="2556932"/>
            <a:ext cx="9601197" cy="3720578"/>
          </a:xfrm>
        </p:spPr>
        <p:txBody>
          <a:bodyPr>
            <a:normAutofit fontScale="92500" lnSpcReduction="10000"/>
          </a:bodyPr>
          <a:lstStyle/>
          <a:p>
            <a:pPr>
              <a:buFont typeface="Wingdings" pitchFamily="2" charset="2"/>
              <a:buChar char="v"/>
            </a:pPr>
            <a:r>
              <a:rPr lang="en-US" sz="2600" dirty="0"/>
              <a:t>Non-Evidentiary</a:t>
            </a:r>
          </a:p>
          <a:p>
            <a:pPr lvl="1">
              <a:buFont typeface="Wingdings" pitchFamily="2" charset="2"/>
              <a:buChar char="Ø"/>
            </a:pPr>
            <a:r>
              <a:rPr lang="en-US" sz="2200" dirty="0"/>
              <a:t>Motions to dismiss</a:t>
            </a:r>
          </a:p>
          <a:p>
            <a:pPr lvl="2"/>
            <a:r>
              <a:rPr lang="en-US" sz="2200" dirty="0"/>
              <a:t>Four corners argument based on police report</a:t>
            </a:r>
          </a:p>
          <a:p>
            <a:pPr lvl="2"/>
            <a:r>
              <a:rPr lang="en-US" sz="2200" dirty="0"/>
              <a:t>McCarthy/O’Dell – based on information before the grand jury</a:t>
            </a:r>
          </a:p>
          <a:p>
            <a:pPr lvl="2"/>
            <a:r>
              <a:rPr lang="en-US" sz="2200" dirty="0"/>
              <a:t>Violation of Speedy Trial</a:t>
            </a:r>
          </a:p>
          <a:p>
            <a:pPr lvl="2"/>
            <a:r>
              <a:rPr lang="en-US" sz="2200" dirty="0"/>
              <a:t>Statutory violations- such as No Fix Statute</a:t>
            </a:r>
          </a:p>
          <a:p>
            <a:pPr lvl="2"/>
            <a:r>
              <a:rPr lang="en-US" sz="2200" dirty="0"/>
              <a:t>Constitutional Violation- Due Process, Equal Protection, Fundamental Fairness, State Statute is Unconstitutional </a:t>
            </a:r>
          </a:p>
          <a:p>
            <a:pPr lvl="1">
              <a:buFont typeface="Wingdings" pitchFamily="2" charset="2"/>
              <a:buChar char="Ø"/>
            </a:pPr>
            <a:r>
              <a:rPr lang="en-US" sz="2200" dirty="0"/>
              <a:t>Motions to Suppress search warrants</a:t>
            </a:r>
          </a:p>
          <a:p>
            <a:endParaRPr lang="en-US" dirty="0"/>
          </a:p>
        </p:txBody>
      </p:sp>
    </p:spTree>
    <p:extLst>
      <p:ext uri="{BB962C8B-B14F-4D97-AF65-F5344CB8AC3E}">
        <p14:creationId xmlns:p14="http://schemas.microsoft.com/office/powerpoint/2010/main" val="1734052504"/>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2917B10-98D0-3940-B0D6-778B08409CD1}"/>
              </a:ext>
            </a:extLst>
          </p:cNvPr>
          <p:cNvSpPr>
            <a:spLocks noGrp="1"/>
          </p:cNvSpPr>
          <p:nvPr>
            <p:ph type="title"/>
          </p:nvPr>
        </p:nvSpPr>
        <p:spPr/>
        <p:txBody>
          <a:bodyPr/>
          <a:lstStyle/>
          <a:p>
            <a:r>
              <a:rPr lang="en-US" dirty="0"/>
              <a:t>SUBSTANTIVE MOTIONS</a:t>
            </a:r>
          </a:p>
        </p:txBody>
      </p:sp>
      <p:sp>
        <p:nvSpPr>
          <p:cNvPr id="3" name="Content Placeholder 2">
            <a:extLst>
              <a:ext uri="{FF2B5EF4-FFF2-40B4-BE49-F238E27FC236}">
                <a16:creationId xmlns:a16="http://schemas.microsoft.com/office/drawing/2014/main" id="{71A9A77B-9136-6C49-8B81-FEFF48352AAA}"/>
              </a:ext>
            </a:extLst>
          </p:cNvPr>
          <p:cNvSpPr>
            <a:spLocks noGrp="1"/>
          </p:cNvSpPr>
          <p:nvPr>
            <p:ph idx="1"/>
          </p:nvPr>
        </p:nvSpPr>
        <p:spPr/>
        <p:txBody>
          <a:bodyPr>
            <a:normAutofit/>
          </a:bodyPr>
          <a:lstStyle/>
          <a:p>
            <a:pPr>
              <a:buFont typeface="Wingdings" pitchFamily="2" charset="2"/>
              <a:buChar char="v"/>
            </a:pPr>
            <a:r>
              <a:rPr lang="en-US" sz="3800" dirty="0"/>
              <a:t>Evidentiary</a:t>
            </a:r>
          </a:p>
          <a:p>
            <a:pPr lvl="1">
              <a:buFont typeface="Wingdings" pitchFamily="2" charset="2"/>
              <a:buChar char="Ø"/>
            </a:pPr>
            <a:r>
              <a:rPr lang="en-US" sz="2800" dirty="0"/>
              <a:t>Motions to Suppress</a:t>
            </a:r>
          </a:p>
          <a:p>
            <a:pPr lvl="2"/>
            <a:r>
              <a:rPr lang="en-US" sz="2400" dirty="0"/>
              <a:t>Warrantless- pat frisks/motor vehicle/consent</a:t>
            </a:r>
          </a:p>
          <a:p>
            <a:pPr lvl="2"/>
            <a:r>
              <a:rPr lang="en-US" sz="2400" dirty="0"/>
              <a:t>Identification</a:t>
            </a:r>
          </a:p>
          <a:p>
            <a:pPr lvl="2"/>
            <a:r>
              <a:rPr lang="en-US" sz="2400" dirty="0"/>
              <a:t>Statements</a:t>
            </a:r>
          </a:p>
          <a:p>
            <a:endParaRPr lang="en-US" dirty="0"/>
          </a:p>
        </p:txBody>
      </p:sp>
    </p:spTree>
    <p:extLst>
      <p:ext uri="{BB962C8B-B14F-4D97-AF65-F5344CB8AC3E}">
        <p14:creationId xmlns:p14="http://schemas.microsoft.com/office/powerpoint/2010/main" val="155109356"/>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C20E6BE-3CE5-6447-9CCF-8E610184D905}"/>
              </a:ext>
            </a:extLst>
          </p:cNvPr>
          <p:cNvSpPr>
            <a:spLocks noGrp="1"/>
          </p:cNvSpPr>
          <p:nvPr>
            <p:ph type="title"/>
          </p:nvPr>
        </p:nvSpPr>
        <p:spPr/>
        <p:txBody>
          <a:bodyPr/>
          <a:lstStyle/>
          <a:p>
            <a:r>
              <a:rPr lang="en-US" dirty="0"/>
              <a:t>MOTIONS IN LIMINE</a:t>
            </a:r>
          </a:p>
        </p:txBody>
      </p:sp>
      <p:sp>
        <p:nvSpPr>
          <p:cNvPr id="3" name="Content Placeholder 2">
            <a:extLst>
              <a:ext uri="{FF2B5EF4-FFF2-40B4-BE49-F238E27FC236}">
                <a16:creationId xmlns:a16="http://schemas.microsoft.com/office/drawing/2014/main" id="{616E3CAF-9FE5-C840-988A-5FCD2983FF57}"/>
              </a:ext>
            </a:extLst>
          </p:cNvPr>
          <p:cNvSpPr>
            <a:spLocks noGrp="1"/>
          </p:cNvSpPr>
          <p:nvPr>
            <p:ph idx="1"/>
          </p:nvPr>
        </p:nvSpPr>
        <p:spPr>
          <a:xfrm>
            <a:off x="1295401" y="2556932"/>
            <a:ext cx="9601196" cy="3607562"/>
          </a:xfrm>
        </p:spPr>
        <p:txBody>
          <a:bodyPr>
            <a:normAutofit fontScale="85000" lnSpcReduction="20000"/>
          </a:bodyPr>
          <a:lstStyle/>
          <a:p>
            <a:pPr>
              <a:buFont typeface="Wingdings" pitchFamily="2" charset="2"/>
              <a:buChar char="v"/>
            </a:pPr>
            <a:r>
              <a:rPr lang="en-US" dirty="0"/>
              <a:t>Use these to address trial issues- may allow/require an evidentiary hearing- filing applies to both parties</a:t>
            </a:r>
          </a:p>
          <a:p>
            <a:pPr lvl="3">
              <a:buFont typeface="Wingdings" pitchFamily="2" charset="2"/>
              <a:buChar char="Ø"/>
            </a:pPr>
            <a:r>
              <a:rPr lang="en-US" sz="2100" i="1" dirty="0"/>
              <a:t>Daubert</a:t>
            </a:r>
            <a:r>
              <a:rPr lang="en-US" sz="2100" dirty="0"/>
              <a:t>/</a:t>
            </a:r>
            <a:r>
              <a:rPr lang="en-US" sz="2100" i="1" dirty="0"/>
              <a:t>Lanigan</a:t>
            </a:r>
            <a:r>
              <a:rPr lang="en-US" sz="2100" dirty="0"/>
              <a:t> motion-hearing</a:t>
            </a:r>
          </a:p>
          <a:p>
            <a:pPr lvl="3">
              <a:buFont typeface="Wingdings" pitchFamily="2" charset="2"/>
              <a:buChar char="Ø"/>
            </a:pPr>
            <a:r>
              <a:rPr lang="en-US" sz="2100" dirty="0" err="1"/>
              <a:t>Voir</a:t>
            </a:r>
            <a:r>
              <a:rPr lang="en-US" sz="2100" dirty="0"/>
              <a:t> Dire of a Witness (ie; child witness, Drug Recognition Expert)</a:t>
            </a:r>
          </a:p>
          <a:p>
            <a:pPr lvl="3">
              <a:buFont typeface="Wingdings" pitchFamily="2" charset="2"/>
              <a:buChar char="Ø"/>
            </a:pPr>
            <a:r>
              <a:rPr lang="en-US" sz="2100" dirty="0"/>
              <a:t>Include/Exclude certain testimony or evidence </a:t>
            </a:r>
          </a:p>
          <a:p>
            <a:pPr lvl="3">
              <a:buFont typeface="Wingdings" pitchFamily="2" charset="2"/>
              <a:buChar char="Ø"/>
            </a:pPr>
            <a:r>
              <a:rPr lang="en-US" sz="2100" dirty="0"/>
              <a:t>Admit or exclude prior bad acts</a:t>
            </a:r>
          </a:p>
          <a:p>
            <a:pPr lvl="3">
              <a:buFont typeface="Wingdings" pitchFamily="2" charset="2"/>
              <a:buChar char="Ø"/>
            </a:pPr>
            <a:r>
              <a:rPr lang="en-US" sz="2100" dirty="0"/>
              <a:t>Admit or exclude hearsay – ie: excited utterance; </a:t>
            </a:r>
            <a:r>
              <a:rPr lang="en-US" sz="2100" i="1" dirty="0"/>
              <a:t>Bowden</a:t>
            </a:r>
            <a:r>
              <a:rPr lang="en-US" sz="2100" dirty="0"/>
              <a:t> and 3</a:t>
            </a:r>
            <a:r>
              <a:rPr lang="en-US" sz="2100" baseline="30000" dirty="0"/>
              <a:t>rd</a:t>
            </a:r>
            <a:r>
              <a:rPr lang="en-US" sz="2100" dirty="0"/>
              <a:t> party culprit exceptions, statements by co-d’s</a:t>
            </a:r>
          </a:p>
          <a:p>
            <a:pPr lvl="3">
              <a:buFont typeface="Wingdings" pitchFamily="2" charset="2"/>
              <a:buChar char="Ø"/>
            </a:pPr>
            <a:r>
              <a:rPr lang="en-US" sz="2100" i="1" dirty="0"/>
              <a:t>Bruton</a:t>
            </a:r>
            <a:r>
              <a:rPr lang="en-US" sz="2100" dirty="0"/>
              <a:t> Issues</a:t>
            </a:r>
          </a:p>
          <a:p>
            <a:pPr>
              <a:buFont typeface="Wingdings" pitchFamily="2" charset="2"/>
              <a:buChar char="v"/>
            </a:pPr>
            <a:r>
              <a:rPr lang="en-US" dirty="0"/>
              <a:t>Be creative – use MIL’s as an opportunity to alert the court to relevant and material trial issues</a:t>
            </a:r>
          </a:p>
          <a:p>
            <a:pPr lvl="3"/>
            <a:endParaRPr lang="en-US" dirty="0"/>
          </a:p>
          <a:p>
            <a:pPr lvl="3"/>
            <a:endParaRPr lang="en-US" dirty="0"/>
          </a:p>
          <a:p>
            <a:endParaRPr lang="en-US" dirty="0"/>
          </a:p>
        </p:txBody>
      </p:sp>
    </p:spTree>
    <p:extLst>
      <p:ext uri="{BB962C8B-B14F-4D97-AF65-F5344CB8AC3E}">
        <p14:creationId xmlns:p14="http://schemas.microsoft.com/office/powerpoint/2010/main" val="34899929"/>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5B96A12-8ED7-0649-B070-946D2BB78CB7}"/>
              </a:ext>
            </a:extLst>
          </p:cNvPr>
          <p:cNvSpPr>
            <a:spLocks noGrp="1"/>
          </p:cNvSpPr>
          <p:nvPr>
            <p:ph type="title"/>
          </p:nvPr>
        </p:nvSpPr>
        <p:spPr/>
        <p:txBody>
          <a:bodyPr/>
          <a:lstStyle/>
          <a:p>
            <a:r>
              <a:rPr lang="en-US" dirty="0"/>
              <a:t>TRIAL MOTIONS</a:t>
            </a:r>
          </a:p>
        </p:txBody>
      </p:sp>
      <p:sp>
        <p:nvSpPr>
          <p:cNvPr id="3" name="Content Placeholder 2">
            <a:extLst>
              <a:ext uri="{FF2B5EF4-FFF2-40B4-BE49-F238E27FC236}">
                <a16:creationId xmlns:a16="http://schemas.microsoft.com/office/drawing/2014/main" id="{C22A398D-EE90-D840-BF8B-679CED1A8044}"/>
              </a:ext>
            </a:extLst>
          </p:cNvPr>
          <p:cNvSpPr>
            <a:spLocks noGrp="1"/>
          </p:cNvSpPr>
          <p:nvPr>
            <p:ph idx="1"/>
          </p:nvPr>
        </p:nvSpPr>
        <p:spPr>
          <a:xfrm>
            <a:off x="1295401" y="2556931"/>
            <a:ext cx="9601196" cy="3658933"/>
          </a:xfrm>
        </p:spPr>
        <p:txBody>
          <a:bodyPr>
            <a:normAutofit/>
          </a:bodyPr>
          <a:lstStyle/>
          <a:p>
            <a:pPr marL="365760" indent="-365760">
              <a:buFont typeface="Wingdings" pitchFamily="2" charset="2"/>
              <a:buChar char="v"/>
            </a:pPr>
            <a:r>
              <a:rPr lang="en-US" sz="2600" dirty="0"/>
              <a:t>Motion for Attorney Conducted or Panel </a:t>
            </a:r>
            <a:r>
              <a:rPr lang="en-US" sz="2600" dirty="0" err="1"/>
              <a:t>Voir</a:t>
            </a:r>
            <a:r>
              <a:rPr lang="en-US" sz="2600" dirty="0"/>
              <a:t> Dire</a:t>
            </a:r>
          </a:p>
          <a:p>
            <a:pPr marL="365760" indent="-365760">
              <a:buFont typeface="Wingdings" pitchFamily="2" charset="2"/>
              <a:buChar char="v"/>
            </a:pPr>
            <a:r>
              <a:rPr lang="en-US" sz="2600" dirty="0"/>
              <a:t>Request for Jury Questions</a:t>
            </a:r>
          </a:p>
          <a:p>
            <a:pPr marL="365760" indent="-365760">
              <a:buFont typeface="Wingdings" pitchFamily="2" charset="2"/>
              <a:buChar char="v"/>
            </a:pPr>
            <a:r>
              <a:rPr lang="en-US" sz="2600" dirty="0"/>
              <a:t>Motion for Required Finding Close of Commonwealth’s case</a:t>
            </a:r>
          </a:p>
          <a:p>
            <a:pPr marL="365760" indent="-365760">
              <a:buFont typeface="Wingdings" pitchFamily="2" charset="2"/>
              <a:buChar char="v"/>
            </a:pPr>
            <a:r>
              <a:rPr lang="en-US" sz="2600" dirty="0"/>
              <a:t>Renewed Motion Required Finding - close of D’s case if applicable</a:t>
            </a:r>
          </a:p>
          <a:p>
            <a:pPr marL="365760" indent="-365760">
              <a:buFont typeface="Wingdings" pitchFamily="2" charset="2"/>
              <a:buChar char="v"/>
            </a:pPr>
            <a:r>
              <a:rPr lang="en-US" sz="2600" dirty="0"/>
              <a:t>Requests for Evidentiary Rulings</a:t>
            </a:r>
          </a:p>
          <a:p>
            <a:endParaRPr lang="en-US" sz="2000" dirty="0"/>
          </a:p>
        </p:txBody>
      </p:sp>
    </p:spTree>
    <p:extLst>
      <p:ext uri="{BB962C8B-B14F-4D97-AF65-F5344CB8AC3E}">
        <p14:creationId xmlns:p14="http://schemas.microsoft.com/office/powerpoint/2010/main" val="979731131"/>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64A794E-F385-3047-9C2C-D430E22A9865}"/>
              </a:ext>
            </a:extLst>
          </p:cNvPr>
          <p:cNvSpPr>
            <a:spLocks noGrp="1"/>
          </p:cNvSpPr>
          <p:nvPr>
            <p:ph type="title"/>
          </p:nvPr>
        </p:nvSpPr>
        <p:spPr/>
        <p:txBody>
          <a:bodyPr/>
          <a:lstStyle/>
          <a:p>
            <a:r>
              <a:rPr lang="en-US" dirty="0"/>
              <a:t>POST-TRIAL MOTIONS</a:t>
            </a:r>
          </a:p>
        </p:txBody>
      </p:sp>
      <p:sp>
        <p:nvSpPr>
          <p:cNvPr id="3" name="Content Placeholder 2">
            <a:extLst>
              <a:ext uri="{FF2B5EF4-FFF2-40B4-BE49-F238E27FC236}">
                <a16:creationId xmlns:a16="http://schemas.microsoft.com/office/drawing/2014/main" id="{12A6419A-0909-4B4E-81D6-71B546B3AD7F}"/>
              </a:ext>
            </a:extLst>
          </p:cNvPr>
          <p:cNvSpPr>
            <a:spLocks noGrp="1"/>
          </p:cNvSpPr>
          <p:nvPr>
            <p:ph idx="1"/>
          </p:nvPr>
        </p:nvSpPr>
        <p:spPr/>
        <p:txBody>
          <a:bodyPr>
            <a:noAutofit/>
          </a:bodyPr>
          <a:lstStyle/>
          <a:p>
            <a:pPr>
              <a:buFont typeface="Wingdings" pitchFamily="2" charset="2"/>
              <a:buChar char="v"/>
            </a:pPr>
            <a:r>
              <a:rPr lang="en-US" sz="3200" dirty="0"/>
              <a:t>Commonwealth - if guilty finding</a:t>
            </a:r>
          </a:p>
          <a:p>
            <a:pPr lvl="1">
              <a:buFont typeface="Wingdings" pitchFamily="2" charset="2"/>
              <a:buChar char="Ø"/>
            </a:pPr>
            <a:r>
              <a:rPr lang="en-US" sz="2400" dirty="0"/>
              <a:t>Move for sentencing and motion D be held pending sentencing</a:t>
            </a:r>
          </a:p>
          <a:p>
            <a:pPr lvl="1">
              <a:buFont typeface="Wingdings" pitchFamily="2" charset="2"/>
              <a:buChar char="Ø"/>
            </a:pPr>
            <a:r>
              <a:rPr lang="en-US" sz="2400" dirty="0"/>
              <a:t>Sentencing memorandum</a:t>
            </a:r>
          </a:p>
          <a:p>
            <a:pPr lvl="1">
              <a:buFont typeface="Wingdings" pitchFamily="2" charset="2"/>
              <a:buChar char="Ø"/>
            </a:pPr>
            <a:r>
              <a:rPr lang="en-US" sz="2400" dirty="0"/>
              <a:t>Restitution Forms/Victim Impact</a:t>
            </a:r>
          </a:p>
          <a:p>
            <a:pPr lvl="1">
              <a:buFont typeface="Wingdings" pitchFamily="2" charset="2"/>
              <a:buChar char="Ø"/>
            </a:pPr>
            <a:endParaRPr lang="en-US" sz="2400" dirty="0"/>
          </a:p>
          <a:p>
            <a:endParaRPr lang="en-US" sz="2000" dirty="0"/>
          </a:p>
        </p:txBody>
      </p:sp>
    </p:spTree>
    <p:extLst>
      <p:ext uri="{BB962C8B-B14F-4D97-AF65-F5344CB8AC3E}">
        <p14:creationId xmlns:p14="http://schemas.microsoft.com/office/powerpoint/2010/main" val="838846703"/>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64A794E-F385-3047-9C2C-D430E22A9865}"/>
              </a:ext>
            </a:extLst>
          </p:cNvPr>
          <p:cNvSpPr>
            <a:spLocks noGrp="1"/>
          </p:cNvSpPr>
          <p:nvPr>
            <p:ph type="title"/>
          </p:nvPr>
        </p:nvSpPr>
        <p:spPr/>
        <p:txBody>
          <a:bodyPr/>
          <a:lstStyle/>
          <a:p>
            <a:r>
              <a:rPr lang="en-US" dirty="0"/>
              <a:t>POST-TRIAL MOTIONS</a:t>
            </a:r>
          </a:p>
        </p:txBody>
      </p:sp>
      <p:sp>
        <p:nvSpPr>
          <p:cNvPr id="3" name="Content Placeholder 2">
            <a:extLst>
              <a:ext uri="{FF2B5EF4-FFF2-40B4-BE49-F238E27FC236}">
                <a16:creationId xmlns:a16="http://schemas.microsoft.com/office/drawing/2014/main" id="{12A6419A-0909-4B4E-81D6-71B546B3AD7F}"/>
              </a:ext>
            </a:extLst>
          </p:cNvPr>
          <p:cNvSpPr>
            <a:spLocks noGrp="1"/>
          </p:cNvSpPr>
          <p:nvPr>
            <p:ph idx="1"/>
          </p:nvPr>
        </p:nvSpPr>
        <p:spPr>
          <a:xfrm>
            <a:off x="1295401" y="2438401"/>
            <a:ext cx="9601196" cy="3701142"/>
          </a:xfrm>
        </p:spPr>
        <p:txBody>
          <a:bodyPr>
            <a:noAutofit/>
          </a:bodyPr>
          <a:lstStyle/>
          <a:p>
            <a:pPr>
              <a:buFont typeface="Wingdings" pitchFamily="2" charset="2"/>
              <a:buChar char="v"/>
            </a:pPr>
            <a:r>
              <a:rPr lang="en-US" sz="2800" dirty="0"/>
              <a:t>Defendant – if guilty</a:t>
            </a:r>
          </a:p>
          <a:p>
            <a:pPr lvl="1">
              <a:buFont typeface="Wingdings" pitchFamily="2" charset="2"/>
              <a:buChar char="Ø"/>
            </a:pPr>
            <a:r>
              <a:rPr lang="en-US" sz="2000" dirty="0"/>
              <a:t>Stay of Sentencing</a:t>
            </a:r>
          </a:p>
          <a:p>
            <a:pPr lvl="1">
              <a:buFont typeface="Wingdings" pitchFamily="2" charset="2"/>
              <a:buChar char="Ø"/>
            </a:pPr>
            <a:r>
              <a:rPr lang="en-US" sz="2000" dirty="0"/>
              <a:t>Motion for release pending sentencing</a:t>
            </a:r>
          </a:p>
          <a:p>
            <a:pPr lvl="1">
              <a:buFont typeface="Wingdings" pitchFamily="2" charset="2"/>
              <a:buChar char="Ø"/>
            </a:pPr>
            <a:r>
              <a:rPr lang="en-US" sz="2000" dirty="0"/>
              <a:t>Rule 25(b) motion</a:t>
            </a:r>
          </a:p>
          <a:p>
            <a:pPr lvl="1">
              <a:buFont typeface="Wingdings" pitchFamily="2" charset="2"/>
              <a:buChar char="Ø"/>
            </a:pPr>
            <a:r>
              <a:rPr lang="en-US" sz="2000" dirty="0"/>
              <a:t>Sentencing memorandum</a:t>
            </a:r>
          </a:p>
          <a:p>
            <a:pPr lvl="1">
              <a:buFont typeface="Wingdings" pitchFamily="2" charset="2"/>
              <a:buChar char="Ø"/>
            </a:pPr>
            <a:r>
              <a:rPr lang="en-US" sz="2000" dirty="0"/>
              <a:t>Notice of Appeal</a:t>
            </a:r>
          </a:p>
          <a:p>
            <a:pPr lvl="1">
              <a:buFont typeface="Wingdings" pitchFamily="2" charset="2"/>
              <a:buChar char="Ø"/>
            </a:pPr>
            <a:r>
              <a:rPr lang="en-US" sz="2000" dirty="0"/>
              <a:t>Motion for Return of Property- this may be viable even upon a guilty verdict, or prior to the Trial, or upon a plea.  </a:t>
            </a:r>
          </a:p>
          <a:p>
            <a:pPr lvl="1"/>
            <a:endParaRPr lang="en-US" sz="2000" dirty="0"/>
          </a:p>
          <a:p>
            <a:endParaRPr lang="en-US" sz="2000" dirty="0"/>
          </a:p>
        </p:txBody>
      </p:sp>
    </p:spTree>
    <p:extLst>
      <p:ext uri="{BB962C8B-B14F-4D97-AF65-F5344CB8AC3E}">
        <p14:creationId xmlns:p14="http://schemas.microsoft.com/office/powerpoint/2010/main" val="2853411231"/>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8290B0C-BFA5-D948-942D-99F7A0EA8591}"/>
              </a:ext>
            </a:extLst>
          </p:cNvPr>
          <p:cNvSpPr>
            <a:spLocks noGrp="1"/>
          </p:cNvSpPr>
          <p:nvPr>
            <p:ph type="title"/>
          </p:nvPr>
        </p:nvSpPr>
        <p:spPr/>
        <p:txBody>
          <a:bodyPr/>
          <a:lstStyle/>
          <a:p>
            <a:r>
              <a:rPr lang="en-US" dirty="0"/>
              <a:t>HOW TO START? </a:t>
            </a:r>
          </a:p>
        </p:txBody>
      </p:sp>
      <p:sp>
        <p:nvSpPr>
          <p:cNvPr id="3" name="Content Placeholder 2">
            <a:extLst>
              <a:ext uri="{FF2B5EF4-FFF2-40B4-BE49-F238E27FC236}">
                <a16:creationId xmlns:a16="http://schemas.microsoft.com/office/drawing/2014/main" id="{E81B0F86-3B50-DB4A-923B-33F7B56E67C2}"/>
              </a:ext>
            </a:extLst>
          </p:cNvPr>
          <p:cNvSpPr>
            <a:spLocks noGrp="1"/>
          </p:cNvSpPr>
          <p:nvPr>
            <p:ph idx="1"/>
          </p:nvPr>
        </p:nvSpPr>
        <p:spPr>
          <a:xfrm>
            <a:off x="1001486" y="2556931"/>
            <a:ext cx="10384971" cy="3638385"/>
          </a:xfrm>
        </p:spPr>
        <p:txBody>
          <a:bodyPr>
            <a:normAutofit fontScale="92500" lnSpcReduction="20000"/>
          </a:bodyPr>
          <a:lstStyle/>
          <a:p>
            <a:pPr>
              <a:buFont typeface="Wingdings" pitchFamily="2" charset="2"/>
              <a:buChar char="v"/>
            </a:pPr>
            <a:r>
              <a:rPr lang="en-US" sz="3300" dirty="0"/>
              <a:t>Basic Tips</a:t>
            </a:r>
          </a:p>
          <a:p>
            <a:pPr lvl="1">
              <a:buFont typeface="Wingdings" pitchFamily="2" charset="2"/>
              <a:buChar char="Ø"/>
            </a:pPr>
            <a:r>
              <a:rPr lang="en-US" dirty="0"/>
              <a:t>It is vitally important to know yourself, and be honest with yourself, about your work process.  Not everyone loves to write, or can write, or will.  It doesn’t matter which category you fall into, so long as you know where you fit and plan accordingly.</a:t>
            </a:r>
          </a:p>
          <a:p>
            <a:pPr lvl="1">
              <a:buFont typeface="Wingdings" pitchFamily="2" charset="2"/>
              <a:buChar char="Ø"/>
            </a:pPr>
            <a:r>
              <a:rPr lang="en-US" dirty="0"/>
              <a:t>Facts Matter- each motion needs to be based on the particular facts of each case.  Not all facts matter for all of the motions.  </a:t>
            </a:r>
          </a:p>
          <a:p>
            <a:pPr lvl="2"/>
            <a:r>
              <a:rPr lang="en-US" b="1" dirty="0"/>
              <a:t>Begin writing the facts early</a:t>
            </a:r>
            <a:r>
              <a:rPr lang="en-US" dirty="0"/>
              <a:t>. Particularly if you don’t enjoy writing, or simply don’t have the time to write. As a case progresses, so will your facts. By writing as you go and creating a fact section you can simply edit depending on the motion, and this will save you some time.</a:t>
            </a:r>
          </a:p>
          <a:p>
            <a:pPr lvl="2"/>
            <a:r>
              <a:rPr lang="en-US" b="1" dirty="0"/>
              <a:t>Create an affidavit</a:t>
            </a:r>
            <a:r>
              <a:rPr lang="en-US" dirty="0"/>
              <a:t>. Affidavits can help identify the chronology and importance of certain facts. Creating one for each case can help keep the case in perspective. Even if you don’t need the affidavit, start one.  When you do need it you can simply edit it. </a:t>
            </a:r>
          </a:p>
          <a:p>
            <a:pPr lvl="1"/>
            <a:endParaRPr lang="en-US" dirty="0"/>
          </a:p>
        </p:txBody>
      </p:sp>
    </p:spTree>
    <p:extLst>
      <p:ext uri="{BB962C8B-B14F-4D97-AF65-F5344CB8AC3E}">
        <p14:creationId xmlns:p14="http://schemas.microsoft.com/office/powerpoint/2010/main" val="1547227197"/>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6803091-1910-7B41-89D1-F85E161E57E3}"/>
              </a:ext>
            </a:extLst>
          </p:cNvPr>
          <p:cNvSpPr>
            <a:spLocks noGrp="1"/>
          </p:cNvSpPr>
          <p:nvPr>
            <p:ph type="title"/>
          </p:nvPr>
        </p:nvSpPr>
        <p:spPr/>
        <p:txBody>
          <a:bodyPr/>
          <a:lstStyle/>
          <a:p>
            <a:r>
              <a:rPr lang="en-US" dirty="0"/>
              <a:t>WHICH FACTS MATTER?</a:t>
            </a:r>
          </a:p>
        </p:txBody>
      </p:sp>
      <p:sp>
        <p:nvSpPr>
          <p:cNvPr id="3" name="Content Placeholder 2">
            <a:extLst>
              <a:ext uri="{FF2B5EF4-FFF2-40B4-BE49-F238E27FC236}">
                <a16:creationId xmlns:a16="http://schemas.microsoft.com/office/drawing/2014/main" id="{FE8FD4E2-96C3-B242-B331-6579D0DF3CCE}"/>
              </a:ext>
            </a:extLst>
          </p:cNvPr>
          <p:cNvSpPr>
            <a:spLocks noGrp="1"/>
          </p:cNvSpPr>
          <p:nvPr>
            <p:ph idx="1"/>
          </p:nvPr>
        </p:nvSpPr>
        <p:spPr>
          <a:xfrm>
            <a:off x="1295401" y="2556932"/>
            <a:ext cx="9601196" cy="3463724"/>
          </a:xfrm>
        </p:spPr>
        <p:txBody>
          <a:bodyPr/>
          <a:lstStyle/>
          <a:p>
            <a:pPr marL="365760" indent="-365760">
              <a:buFont typeface="Wingdings" pitchFamily="2" charset="2"/>
              <a:buChar char="v"/>
            </a:pPr>
            <a:r>
              <a:rPr lang="en-US" sz="2800" dirty="0"/>
              <a:t>Different facts matter for different reasons</a:t>
            </a:r>
          </a:p>
          <a:p>
            <a:pPr lvl="1">
              <a:buFont typeface="Wingdings" pitchFamily="2" charset="2"/>
              <a:buChar char="Ø"/>
            </a:pPr>
            <a:r>
              <a:rPr lang="en-US" sz="2400" dirty="0"/>
              <a:t>Which facts support the charges?</a:t>
            </a:r>
          </a:p>
          <a:p>
            <a:pPr lvl="1">
              <a:buFont typeface="Wingdings" pitchFamily="2" charset="2"/>
              <a:buChar char="Ø"/>
            </a:pPr>
            <a:r>
              <a:rPr lang="en-US" sz="2400" dirty="0"/>
              <a:t>Which facts, or lack of facts, support substantive motions?</a:t>
            </a:r>
          </a:p>
          <a:p>
            <a:pPr lvl="1">
              <a:buFont typeface="Wingdings" pitchFamily="2" charset="2"/>
              <a:buChar char="Ø"/>
            </a:pPr>
            <a:r>
              <a:rPr lang="en-US" sz="2400" dirty="0"/>
              <a:t>Which facts support the Commonwealth’s theory?</a:t>
            </a:r>
          </a:p>
          <a:p>
            <a:pPr lvl="1">
              <a:buFont typeface="Wingdings" pitchFamily="2" charset="2"/>
              <a:buChar char="Ø"/>
            </a:pPr>
            <a:r>
              <a:rPr lang="en-US" sz="2400" dirty="0"/>
              <a:t>Which facts support the Defense theory?</a:t>
            </a:r>
          </a:p>
        </p:txBody>
      </p:sp>
    </p:spTree>
    <p:extLst>
      <p:ext uri="{BB962C8B-B14F-4D97-AF65-F5344CB8AC3E}">
        <p14:creationId xmlns:p14="http://schemas.microsoft.com/office/powerpoint/2010/main" val="1664428982"/>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FCEE320-69B0-564C-8EAE-46048B04C2F5}"/>
              </a:ext>
            </a:extLst>
          </p:cNvPr>
          <p:cNvSpPr>
            <a:spLocks noGrp="1"/>
          </p:cNvSpPr>
          <p:nvPr>
            <p:ph type="title"/>
          </p:nvPr>
        </p:nvSpPr>
        <p:spPr/>
        <p:txBody>
          <a:bodyPr>
            <a:normAutofit fontScale="90000"/>
          </a:bodyPr>
          <a:lstStyle/>
          <a:p>
            <a:r>
              <a:rPr lang="en-US" dirty="0"/>
              <a:t>BRAINSTORMING A </a:t>
            </a:r>
            <a:br>
              <a:rPr lang="en-US" dirty="0"/>
            </a:br>
            <a:r>
              <a:rPr lang="en-US" dirty="0"/>
              <a:t>MOTION PLAN</a:t>
            </a:r>
          </a:p>
        </p:txBody>
      </p:sp>
      <p:sp>
        <p:nvSpPr>
          <p:cNvPr id="3" name="Content Placeholder 2">
            <a:extLst>
              <a:ext uri="{FF2B5EF4-FFF2-40B4-BE49-F238E27FC236}">
                <a16:creationId xmlns:a16="http://schemas.microsoft.com/office/drawing/2014/main" id="{6BA922E8-9F2E-4B41-B182-C2F66FBA6F8E}"/>
              </a:ext>
            </a:extLst>
          </p:cNvPr>
          <p:cNvSpPr>
            <a:spLocks noGrp="1"/>
          </p:cNvSpPr>
          <p:nvPr>
            <p:ph idx="1"/>
          </p:nvPr>
        </p:nvSpPr>
        <p:spPr>
          <a:xfrm>
            <a:off x="1253446" y="2536384"/>
            <a:ext cx="9955658" cy="3843868"/>
          </a:xfrm>
        </p:spPr>
        <p:txBody>
          <a:bodyPr>
            <a:normAutofit fontScale="70000" lnSpcReduction="20000"/>
          </a:bodyPr>
          <a:lstStyle/>
          <a:p>
            <a:pPr>
              <a:buFont typeface="Wingdings" pitchFamily="2" charset="2"/>
              <a:buChar char="v"/>
            </a:pPr>
            <a:r>
              <a:rPr lang="en-US" sz="2900" dirty="0"/>
              <a:t>There are </a:t>
            </a:r>
            <a:r>
              <a:rPr lang="en-US" sz="2900" u="sng" dirty="0"/>
              <a:t>two crucial steps</a:t>
            </a:r>
            <a:r>
              <a:rPr lang="en-US" sz="2900" dirty="0"/>
              <a:t> at the beginning of a case:</a:t>
            </a:r>
          </a:p>
          <a:p>
            <a:pPr lvl="1">
              <a:buFont typeface="Wingdings" pitchFamily="2" charset="2"/>
              <a:buChar char="Ø"/>
            </a:pPr>
            <a:r>
              <a:rPr lang="en-US" sz="2900" dirty="0"/>
              <a:t>Identifying your </a:t>
            </a:r>
            <a:r>
              <a:rPr lang="en-US" sz="2900" b="1" dirty="0"/>
              <a:t>theory of the case</a:t>
            </a:r>
          </a:p>
          <a:p>
            <a:pPr lvl="1">
              <a:buFont typeface="Wingdings" pitchFamily="2" charset="2"/>
              <a:buChar char="Ø"/>
            </a:pPr>
            <a:r>
              <a:rPr lang="en-US" sz="2900" dirty="0"/>
              <a:t>Identifying which </a:t>
            </a:r>
            <a:r>
              <a:rPr lang="en-US" sz="2900" b="1" dirty="0"/>
              <a:t>facts</a:t>
            </a:r>
            <a:r>
              <a:rPr lang="en-US" sz="2900" dirty="0"/>
              <a:t> support or disprove the elements of the offenses</a:t>
            </a:r>
          </a:p>
          <a:p>
            <a:pPr lvl="2"/>
            <a:r>
              <a:rPr lang="en-US" sz="2900" dirty="0"/>
              <a:t>These two steps don’t need to happen in a specific order</a:t>
            </a:r>
          </a:p>
          <a:p>
            <a:pPr lvl="2"/>
            <a:r>
              <a:rPr lang="en-US" sz="2900" dirty="0"/>
              <a:t>You may find that your theory evolves as you work through the facts/elements step</a:t>
            </a:r>
          </a:p>
          <a:p>
            <a:pPr lvl="3"/>
            <a:r>
              <a:rPr lang="en-US" sz="2900" dirty="0"/>
              <a:t>It is not uncommon for the prosecution and defense to use the same facts as what proves, and what disproves, the elements.</a:t>
            </a:r>
          </a:p>
          <a:p>
            <a:pPr lvl="3"/>
            <a:r>
              <a:rPr lang="en-US" sz="2900" dirty="0"/>
              <a:t>This procedure sounds simple, but it is quite nuanced</a:t>
            </a:r>
          </a:p>
          <a:p>
            <a:pPr>
              <a:buFont typeface="Wingdings" panose="05000000000000000000" pitchFamily="2" charset="2"/>
              <a:buChar char="v"/>
            </a:pPr>
            <a:r>
              <a:rPr lang="en-US" sz="2900" dirty="0"/>
              <a:t>Defense: Always </a:t>
            </a:r>
            <a:r>
              <a:rPr lang="en-US" sz="2900" b="1" dirty="0"/>
              <a:t>involve your client </a:t>
            </a:r>
            <a:r>
              <a:rPr lang="en-US" sz="2900" dirty="0"/>
              <a:t>as much as possible. It is their case. They have the right to know what you are doing, and they have the right to contribute. Usually, they are quite helpful.</a:t>
            </a:r>
          </a:p>
        </p:txBody>
      </p:sp>
    </p:spTree>
    <p:extLst>
      <p:ext uri="{BB962C8B-B14F-4D97-AF65-F5344CB8AC3E}">
        <p14:creationId xmlns:p14="http://schemas.microsoft.com/office/powerpoint/2010/main" val="1486801933"/>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111D270-9572-2E4E-AA5C-AD5A52DEA1E2}"/>
              </a:ext>
            </a:extLst>
          </p:cNvPr>
          <p:cNvSpPr>
            <a:spLocks noGrp="1"/>
          </p:cNvSpPr>
          <p:nvPr>
            <p:ph type="title"/>
          </p:nvPr>
        </p:nvSpPr>
        <p:spPr/>
        <p:txBody>
          <a:bodyPr>
            <a:normAutofit fontScale="90000"/>
          </a:bodyPr>
          <a:lstStyle/>
          <a:p>
            <a:r>
              <a:rPr lang="en-US" dirty="0"/>
              <a:t>YOU HAVE YOUR THEORY, </a:t>
            </a:r>
            <a:br>
              <a:rPr lang="en-US" dirty="0"/>
            </a:br>
            <a:r>
              <a:rPr lang="en-US" dirty="0"/>
              <a:t>NOW WHAT?</a:t>
            </a:r>
          </a:p>
        </p:txBody>
      </p:sp>
      <p:sp>
        <p:nvSpPr>
          <p:cNvPr id="3" name="Content Placeholder 2">
            <a:extLst>
              <a:ext uri="{FF2B5EF4-FFF2-40B4-BE49-F238E27FC236}">
                <a16:creationId xmlns:a16="http://schemas.microsoft.com/office/drawing/2014/main" id="{563E2A8C-71C5-A146-8588-EF3D46110FD4}"/>
              </a:ext>
            </a:extLst>
          </p:cNvPr>
          <p:cNvSpPr>
            <a:spLocks noGrp="1"/>
          </p:cNvSpPr>
          <p:nvPr>
            <p:ph idx="1"/>
          </p:nvPr>
        </p:nvSpPr>
        <p:spPr>
          <a:xfrm>
            <a:off x="1295401" y="2495287"/>
            <a:ext cx="9601196" cy="3751401"/>
          </a:xfrm>
        </p:spPr>
        <p:txBody>
          <a:bodyPr>
            <a:normAutofit lnSpcReduction="10000"/>
          </a:bodyPr>
          <a:lstStyle/>
          <a:p>
            <a:pPr>
              <a:buFont typeface="Wingdings" pitchFamily="2" charset="2"/>
              <a:buChar char="v"/>
            </a:pPr>
            <a:r>
              <a:rPr lang="en-US" dirty="0"/>
              <a:t>Now it is time to figure out what motions you will need to support your theory</a:t>
            </a:r>
          </a:p>
          <a:p>
            <a:pPr lvl="1">
              <a:buFont typeface="Wingdings" pitchFamily="2" charset="2"/>
              <a:buChar char="Ø"/>
            </a:pPr>
            <a:r>
              <a:rPr lang="en-US" dirty="0"/>
              <a:t>What facts or information do you need to get? </a:t>
            </a:r>
          </a:p>
          <a:p>
            <a:pPr lvl="1">
              <a:buFont typeface="Wingdings" pitchFamily="2" charset="2"/>
              <a:buChar char="Ø"/>
            </a:pPr>
            <a:r>
              <a:rPr lang="en-US" dirty="0"/>
              <a:t>How do you get them? (ie:, CW might need medical records, D might need Turrets) (Rule 17, Discovery, Funds)</a:t>
            </a:r>
          </a:p>
          <a:p>
            <a:pPr lvl="1">
              <a:buFont typeface="Wingdings" pitchFamily="2" charset="2"/>
              <a:buChar char="Ø"/>
            </a:pPr>
            <a:r>
              <a:rPr lang="en-US" dirty="0"/>
              <a:t>Anticipate motions that will be filed by the other side (excited utterance, prior bad acts)</a:t>
            </a:r>
          </a:p>
          <a:p>
            <a:pPr lvl="1">
              <a:buFont typeface="Wingdings" pitchFamily="2" charset="2"/>
              <a:buChar char="Ø"/>
            </a:pPr>
            <a:r>
              <a:rPr lang="en-US" dirty="0"/>
              <a:t>Identify which motions you can file, analyze whether you should file</a:t>
            </a:r>
          </a:p>
          <a:p>
            <a:pPr lvl="2"/>
            <a:r>
              <a:rPr lang="en-US" sz="2000" dirty="0"/>
              <a:t>This step may be affected by time considerations, especially if Defendant is in custody, Immigration consequences (precludes skipping steps regardless of custody status), other collateral consequences (discuss with client)</a:t>
            </a:r>
          </a:p>
        </p:txBody>
      </p:sp>
    </p:spTree>
    <p:extLst>
      <p:ext uri="{BB962C8B-B14F-4D97-AF65-F5344CB8AC3E}">
        <p14:creationId xmlns:p14="http://schemas.microsoft.com/office/powerpoint/2010/main" val="964479097"/>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8E4AE1-7966-FA4E-B36F-4B272BA30346}"/>
              </a:ext>
            </a:extLst>
          </p:cNvPr>
          <p:cNvSpPr>
            <a:spLocks noGrp="1"/>
          </p:cNvSpPr>
          <p:nvPr>
            <p:ph type="title"/>
          </p:nvPr>
        </p:nvSpPr>
        <p:spPr/>
        <p:txBody>
          <a:bodyPr>
            <a:normAutofit fontScale="90000"/>
          </a:bodyPr>
          <a:lstStyle/>
          <a:p>
            <a:r>
              <a:rPr lang="en-US" dirty="0"/>
              <a:t>MOTION CONTENT:</a:t>
            </a:r>
            <a:br>
              <a:rPr lang="en-US" dirty="0"/>
            </a:br>
            <a:r>
              <a:rPr lang="en-US" dirty="0"/>
              <a:t>DISCOVERY MOTIONS</a:t>
            </a:r>
          </a:p>
        </p:txBody>
      </p:sp>
      <p:sp>
        <p:nvSpPr>
          <p:cNvPr id="3" name="Content Placeholder 2">
            <a:extLst>
              <a:ext uri="{FF2B5EF4-FFF2-40B4-BE49-F238E27FC236}">
                <a16:creationId xmlns:a16="http://schemas.microsoft.com/office/drawing/2014/main" id="{200D14C2-3572-324B-BC02-D51BD59417D7}"/>
              </a:ext>
            </a:extLst>
          </p:cNvPr>
          <p:cNvSpPr>
            <a:spLocks noGrp="1"/>
          </p:cNvSpPr>
          <p:nvPr>
            <p:ph idx="1"/>
          </p:nvPr>
        </p:nvSpPr>
        <p:spPr>
          <a:xfrm>
            <a:off x="1295402" y="2464465"/>
            <a:ext cx="9601196" cy="4018530"/>
          </a:xfrm>
        </p:spPr>
        <p:txBody>
          <a:bodyPr>
            <a:normAutofit/>
          </a:bodyPr>
          <a:lstStyle/>
          <a:p>
            <a:pPr>
              <a:buFont typeface="Wingdings" pitchFamily="2" charset="2"/>
              <a:buChar char="v"/>
            </a:pPr>
            <a:r>
              <a:rPr lang="en-US" sz="2600" dirty="0"/>
              <a:t>Sometimes issues arise in getting discovery.  Prepare for this:</a:t>
            </a:r>
          </a:p>
          <a:p>
            <a:pPr lvl="1">
              <a:buFont typeface="Wingdings" pitchFamily="2" charset="2"/>
              <a:buChar char="Ø"/>
            </a:pPr>
            <a:r>
              <a:rPr lang="en-US" sz="2200" dirty="0"/>
              <a:t>Why do you want this information?</a:t>
            </a:r>
          </a:p>
          <a:p>
            <a:pPr lvl="2"/>
            <a:r>
              <a:rPr lang="en-US" dirty="0"/>
              <a:t>How can you get it? (ie, motion to examine evidence)</a:t>
            </a:r>
          </a:p>
          <a:p>
            <a:pPr lvl="2"/>
            <a:r>
              <a:rPr lang="en-US" dirty="0"/>
              <a:t>If you need to file a motion, include specific information as to why it matters to your case.  You don’t need to disclose your theory, but you need to support its necessity.  </a:t>
            </a:r>
          </a:p>
          <a:p>
            <a:pPr lvl="3"/>
            <a:r>
              <a:rPr lang="en-US" sz="1700" dirty="0"/>
              <a:t>Be cautious in these instances. A well written motion allows you to say to the court “for the reasons stated in my motion”. You don’t want to end up in an oral argument battling it out because that will just highlight the importance of the request to the other side. </a:t>
            </a:r>
          </a:p>
          <a:p>
            <a:pPr lvl="2"/>
            <a:r>
              <a:rPr lang="en-US" dirty="0"/>
              <a:t>If you can get it without involving the court, consider that approach.  However, be prepared to file a persuasive motion allowing you to use it at trial.</a:t>
            </a:r>
          </a:p>
          <a:p>
            <a:endParaRPr lang="en-US" dirty="0"/>
          </a:p>
          <a:p>
            <a:pPr lvl="2"/>
            <a:endParaRPr lang="en-US" dirty="0"/>
          </a:p>
          <a:p>
            <a:pPr lvl="2"/>
            <a:endParaRPr lang="en-US" dirty="0"/>
          </a:p>
        </p:txBody>
      </p:sp>
    </p:spTree>
    <p:extLst>
      <p:ext uri="{BB962C8B-B14F-4D97-AF65-F5344CB8AC3E}">
        <p14:creationId xmlns:p14="http://schemas.microsoft.com/office/powerpoint/2010/main" val="4205300949"/>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6393B76-82DC-164E-8218-A8CD087561A0}"/>
              </a:ext>
            </a:extLst>
          </p:cNvPr>
          <p:cNvSpPr>
            <a:spLocks noGrp="1"/>
          </p:cNvSpPr>
          <p:nvPr>
            <p:ph type="title"/>
          </p:nvPr>
        </p:nvSpPr>
        <p:spPr/>
        <p:txBody>
          <a:bodyPr>
            <a:normAutofit fontScale="90000"/>
          </a:bodyPr>
          <a:lstStyle/>
          <a:p>
            <a:r>
              <a:rPr lang="en-US" dirty="0"/>
              <a:t>MOTION CONTENT:</a:t>
            </a:r>
            <a:br>
              <a:rPr lang="en-US" dirty="0"/>
            </a:br>
            <a:r>
              <a:rPr lang="en-US" dirty="0"/>
              <a:t>SUBSTANTIVE MOTIONS</a:t>
            </a:r>
          </a:p>
        </p:txBody>
      </p:sp>
      <p:sp>
        <p:nvSpPr>
          <p:cNvPr id="3" name="Content Placeholder 2">
            <a:extLst>
              <a:ext uri="{FF2B5EF4-FFF2-40B4-BE49-F238E27FC236}">
                <a16:creationId xmlns:a16="http://schemas.microsoft.com/office/drawing/2014/main" id="{9EA0DB6F-92CE-CB43-8A5E-8503C664E7EA}"/>
              </a:ext>
            </a:extLst>
          </p:cNvPr>
          <p:cNvSpPr>
            <a:spLocks noGrp="1"/>
          </p:cNvSpPr>
          <p:nvPr>
            <p:ph idx="1"/>
          </p:nvPr>
        </p:nvSpPr>
        <p:spPr>
          <a:xfrm>
            <a:off x="1295401" y="2556931"/>
            <a:ext cx="9601196" cy="3638385"/>
          </a:xfrm>
        </p:spPr>
        <p:txBody>
          <a:bodyPr>
            <a:normAutofit fontScale="92500" lnSpcReduction="20000"/>
          </a:bodyPr>
          <a:lstStyle/>
          <a:p>
            <a:pPr marL="365760" indent="-365760">
              <a:buFont typeface="Wingdings" pitchFamily="2" charset="2"/>
              <a:buChar char="v"/>
            </a:pPr>
            <a:r>
              <a:rPr lang="en-US" dirty="0"/>
              <a:t>What is the goal of the motion in terms of the case?</a:t>
            </a:r>
          </a:p>
          <a:p>
            <a:pPr marL="365760" indent="-365760">
              <a:buFont typeface="Wingdings" pitchFamily="2" charset="2"/>
              <a:buChar char="v"/>
            </a:pPr>
            <a:r>
              <a:rPr lang="en-US" dirty="0"/>
              <a:t>What effect will it have? (always remember Rule 36, particularly for defendants in custody, and 58A)</a:t>
            </a:r>
          </a:p>
          <a:p>
            <a:pPr marL="365760" indent="-365760">
              <a:buFont typeface="Wingdings" pitchFamily="2" charset="2"/>
              <a:buChar char="v"/>
            </a:pPr>
            <a:r>
              <a:rPr lang="en-US" dirty="0"/>
              <a:t>Why would a judge want to deny it?</a:t>
            </a:r>
          </a:p>
          <a:p>
            <a:pPr lvl="1">
              <a:buFont typeface="Wingdings" pitchFamily="2" charset="2"/>
              <a:buChar char="Ø"/>
            </a:pPr>
            <a:r>
              <a:rPr lang="en-US" sz="2100" dirty="0"/>
              <a:t>Can you give a judge a reason to allow it?</a:t>
            </a:r>
          </a:p>
          <a:p>
            <a:pPr marL="365760" indent="-365760">
              <a:buFont typeface="Wingdings" pitchFamily="2" charset="2"/>
              <a:buChar char="v"/>
            </a:pPr>
            <a:r>
              <a:rPr lang="en-US" dirty="0"/>
              <a:t>Anticipate the argument from the other side?</a:t>
            </a:r>
          </a:p>
          <a:p>
            <a:pPr lvl="1">
              <a:buFont typeface="Wingdings" pitchFamily="2" charset="2"/>
              <a:buChar char="Ø"/>
            </a:pPr>
            <a:r>
              <a:rPr lang="en-US" sz="2100" dirty="0"/>
              <a:t>How can you best combat their strongest point(s)?</a:t>
            </a:r>
          </a:p>
          <a:p>
            <a:pPr marL="365760" indent="-365760">
              <a:buFont typeface="Wingdings" pitchFamily="2" charset="2"/>
              <a:buChar char="v"/>
            </a:pPr>
            <a:r>
              <a:rPr lang="en-US" dirty="0"/>
              <a:t>What is/are your strongest point(s)</a:t>
            </a:r>
          </a:p>
          <a:p>
            <a:pPr lvl="1">
              <a:buFont typeface="Wingdings" pitchFamily="2" charset="2"/>
              <a:buChar char="Ø"/>
            </a:pPr>
            <a:r>
              <a:rPr lang="en-US" sz="2100" dirty="0"/>
              <a:t>How will the other side combat you</a:t>
            </a:r>
            <a:r>
              <a:rPr lang="en-US" dirty="0"/>
              <a:t>?</a:t>
            </a:r>
          </a:p>
        </p:txBody>
      </p:sp>
    </p:spTree>
    <p:extLst>
      <p:ext uri="{BB962C8B-B14F-4D97-AF65-F5344CB8AC3E}">
        <p14:creationId xmlns:p14="http://schemas.microsoft.com/office/powerpoint/2010/main" val="1151065118"/>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BA1704C-36A9-CF42-9A59-BC7DBD854E5B}"/>
              </a:ext>
            </a:extLst>
          </p:cNvPr>
          <p:cNvSpPr>
            <a:spLocks noGrp="1"/>
          </p:cNvSpPr>
          <p:nvPr>
            <p:ph type="title"/>
          </p:nvPr>
        </p:nvSpPr>
        <p:spPr/>
        <p:txBody>
          <a:bodyPr>
            <a:normAutofit fontScale="90000"/>
          </a:bodyPr>
          <a:lstStyle/>
          <a:p>
            <a:r>
              <a:rPr lang="en-US" dirty="0"/>
              <a:t>GATHER YOUR MOTION </a:t>
            </a:r>
            <a:br>
              <a:rPr lang="en-US" dirty="0"/>
            </a:br>
            <a:r>
              <a:rPr lang="en-US" dirty="0"/>
              <a:t>MATERIAL</a:t>
            </a:r>
          </a:p>
        </p:txBody>
      </p:sp>
      <p:sp>
        <p:nvSpPr>
          <p:cNvPr id="3" name="Content Placeholder 2">
            <a:extLst>
              <a:ext uri="{FF2B5EF4-FFF2-40B4-BE49-F238E27FC236}">
                <a16:creationId xmlns:a16="http://schemas.microsoft.com/office/drawing/2014/main" id="{578287C7-E8B3-4442-8C16-455F1F6BB6F1}"/>
              </a:ext>
            </a:extLst>
          </p:cNvPr>
          <p:cNvSpPr>
            <a:spLocks noGrp="1"/>
          </p:cNvSpPr>
          <p:nvPr>
            <p:ph idx="1"/>
          </p:nvPr>
        </p:nvSpPr>
        <p:spPr/>
        <p:txBody>
          <a:bodyPr>
            <a:normAutofit fontScale="92500" lnSpcReduction="20000"/>
          </a:bodyPr>
          <a:lstStyle/>
          <a:p>
            <a:pPr>
              <a:buFont typeface="Wingdings" pitchFamily="2" charset="2"/>
              <a:buChar char="v"/>
            </a:pPr>
            <a:r>
              <a:rPr lang="en-US" dirty="0"/>
              <a:t>Before you start writing, make sure you have gathered your thoughts, goals, and trial plan</a:t>
            </a:r>
          </a:p>
          <a:p>
            <a:pPr>
              <a:buFont typeface="Wingdings" pitchFamily="2" charset="2"/>
              <a:buChar char="v"/>
            </a:pPr>
            <a:r>
              <a:rPr lang="en-US" dirty="0"/>
              <a:t>Know the legal basis for filing the motion, and the legal arguments applicable to your motion</a:t>
            </a:r>
          </a:p>
          <a:p>
            <a:pPr lvl="1">
              <a:buFont typeface="Wingdings" pitchFamily="2" charset="2"/>
              <a:buChar char="Ø"/>
            </a:pPr>
            <a:r>
              <a:rPr lang="en-US" dirty="0"/>
              <a:t>Know which rules, statutes, cases, and federal/state constitutional principles you will be relying upon</a:t>
            </a:r>
          </a:p>
          <a:p>
            <a:pPr lvl="1">
              <a:buFont typeface="Wingdings" pitchFamily="2" charset="2"/>
              <a:buChar char="Ø"/>
            </a:pPr>
            <a:r>
              <a:rPr lang="en-US" dirty="0"/>
              <a:t>Know your strongest facts relative to the above, and the weakest</a:t>
            </a:r>
          </a:p>
          <a:p>
            <a:pPr>
              <a:buFont typeface="Wingdings" pitchFamily="2" charset="2"/>
              <a:buChar char="v"/>
            </a:pPr>
            <a:r>
              <a:rPr lang="en-US" dirty="0"/>
              <a:t>Ask yourself, why should this motion be successful? Write your motion to persuade the judge towards the answer to that question, while staying within the parameters of the legal argument.</a:t>
            </a:r>
          </a:p>
        </p:txBody>
      </p:sp>
    </p:spTree>
    <p:extLst>
      <p:ext uri="{BB962C8B-B14F-4D97-AF65-F5344CB8AC3E}">
        <p14:creationId xmlns:p14="http://schemas.microsoft.com/office/powerpoint/2010/main" val="2936944713"/>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995FC8B-245B-1163-665D-CC7CA3D26DC0}"/>
              </a:ext>
            </a:extLst>
          </p:cNvPr>
          <p:cNvSpPr>
            <a:spLocks noGrp="1"/>
          </p:cNvSpPr>
          <p:nvPr>
            <p:ph type="title"/>
          </p:nvPr>
        </p:nvSpPr>
        <p:spPr/>
        <p:txBody>
          <a:bodyPr/>
          <a:lstStyle/>
          <a:p>
            <a:r>
              <a:rPr lang="en-US" dirty="0"/>
              <a:t>HYPOTHETICAL</a:t>
            </a:r>
          </a:p>
        </p:txBody>
      </p:sp>
      <p:sp>
        <p:nvSpPr>
          <p:cNvPr id="3" name="Content Placeholder 2">
            <a:extLst>
              <a:ext uri="{FF2B5EF4-FFF2-40B4-BE49-F238E27FC236}">
                <a16:creationId xmlns:a16="http://schemas.microsoft.com/office/drawing/2014/main" id="{B827ECB5-D1BB-EF76-4A66-BE55C02AA6B1}"/>
              </a:ext>
            </a:extLst>
          </p:cNvPr>
          <p:cNvSpPr>
            <a:spLocks noGrp="1"/>
          </p:cNvSpPr>
          <p:nvPr>
            <p:ph idx="1"/>
          </p:nvPr>
        </p:nvSpPr>
        <p:spPr/>
        <p:txBody>
          <a:bodyPr/>
          <a:lstStyle/>
          <a:p>
            <a:endParaRPr lang="en-US" dirty="0"/>
          </a:p>
          <a:p>
            <a:pPr marL="0" indent="0" algn="ctr">
              <a:buNone/>
            </a:pPr>
            <a:endParaRPr lang="en-US" dirty="0"/>
          </a:p>
          <a:p>
            <a:pPr marL="0" indent="0" algn="ctr">
              <a:buNone/>
            </a:pPr>
            <a:r>
              <a:rPr lang="en-US" sz="2800" b="1" i="1" dirty="0"/>
              <a:t>Commonwealth v. Trenton Reyes</a:t>
            </a:r>
          </a:p>
          <a:p>
            <a:pPr marL="0" indent="0" algn="ctr">
              <a:buNone/>
            </a:pPr>
            <a:r>
              <a:rPr lang="en-US" dirty="0"/>
              <a:t>Plymouth County </a:t>
            </a:r>
          </a:p>
        </p:txBody>
      </p:sp>
    </p:spTree>
    <p:extLst>
      <p:ext uri="{BB962C8B-B14F-4D97-AF65-F5344CB8AC3E}">
        <p14:creationId xmlns:p14="http://schemas.microsoft.com/office/powerpoint/2010/main" val="2394580485"/>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AE7FA33-6B81-934E-BB6A-BA947F089441}"/>
              </a:ext>
            </a:extLst>
          </p:cNvPr>
          <p:cNvSpPr>
            <a:spLocks noGrp="1"/>
          </p:cNvSpPr>
          <p:nvPr>
            <p:ph type="title"/>
          </p:nvPr>
        </p:nvSpPr>
        <p:spPr/>
        <p:txBody>
          <a:bodyPr/>
          <a:lstStyle/>
          <a:p>
            <a:r>
              <a:rPr lang="en-US" dirty="0"/>
              <a:t>Trent Reyes</a:t>
            </a:r>
          </a:p>
        </p:txBody>
      </p:sp>
      <p:sp>
        <p:nvSpPr>
          <p:cNvPr id="3" name="Content Placeholder 2">
            <a:extLst>
              <a:ext uri="{FF2B5EF4-FFF2-40B4-BE49-F238E27FC236}">
                <a16:creationId xmlns:a16="http://schemas.microsoft.com/office/drawing/2014/main" id="{050CA2C1-2754-EE46-AE55-8428188F9525}"/>
              </a:ext>
            </a:extLst>
          </p:cNvPr>
          <p:cNvSpPr>
            <a:spLocks noGrp="1"/>
          </p:cNvSpPr>
          <p:nvPr>
            <p:ph idx="1"/>
          </p:nvPr>
        </p:nvSpPr>
        <p:spPr>
          <a:xfrm>
            <a:off x="1295401" y="2556931"/>
            <a:ext cx="9601196" cy="3679481"/>
          </a:xfrm>
        </p:spPr>
        <p:txBody>
          <a:bodyPr>
            <a:normAutofit fontScale="92500" lnSpcReduction="10000"/>
          </a:bodyPr>
          <a:lstStyle/>
          <a:p>
            <a:pPr>
              <a:buFont typeface="Wingdings" pitchFamily="2" charset="2"/>
              <a:buChar char="v"/>
            </a:pPr>
            <a:r>
              <a:rPr lang="en-US" dirty="0"/>
              <a:t>Arraignment (district or superior)</a:t>
            </a:r>
          </a:p>
          <a:p>
            <a:pPr lvl="1">
              <a:buFont typeface="Wingdings" pitchFamily="2" charset="2"/>
              <a:buChar char="Ø"/>
            </a:pPr>
            <a:r>
              <a:rPr lang="en-US" dirty="0"/>
              <a:t>CW - 58A based on the charge/indictment of Assault w/firearm, an enumerated offense</a:t>
            </a:r>
          </a:p>
          <a:p>
            <a:pPr lvl="1">
              <a:buFont typeface="Wingdings" pitchFamily="2" charset="2"/>
              <a:buChar char="Ø"/>
            </a:pPr>
            <a:r>
              <a:rPr lang="en-US" dirty="0"/>
              <a:t>Defense </a:t>
            </a:r>
          </a:p>
          <a:p>
            <a:pPr lvl="2"/>
            <a:r>
              <a:rPr lang="en-US" dirty="0"/>
              <a:t>Opposition to 58A - in district there may not be time to draft a well-written 58A, but in superior there should be more time to have this done</a:t>
            </a:r>
          </a:p>
          <a:p>
            <a:pPr lvl="2"/>
            <a:r>
              <a:rPr lang="en-US" dirty="0"/>
              <a:t>Motion to preserve evidence - this should be done in district as it is often too late by the time a case is indicted. Examples are motions to preserve city camera surveillance, forensic testing of firearm, a vehicle that has been towed, property recovered, etc.</a:t>
            </a:r>
          </a:p>
          <a:p>
            <a:pPr lvl="2"/>
            <a:r>
              <a:rPr lang="en-US" dirty="0"/>
              <a:t>Funds motions - investigator, interpreter, videographer, linguist, ballistician, and cell phone</a:t>
            </a:r>
          </a:p>
          <a:p>
            <a:pPr>
              <a:buFont typeface="Wingdings" pitchFamily="2" charset="2"/>
              <a:buChar char="v"/>
            </a:pPr>
            <a:r>
              <a:rPr lang="en-US" sz="2000" dirty="0"/>
              <a:t>Post-bail motions- reconsideration of cash bail, conditions of release, denial of bail (possible .L. c. 211, § 3 petition)</a:t>
            </a:r>
          </a:p>
        </p:txBody>
      </p:sp>
    </p:spTree>
    <p:extLst>
      <p:ext uri="{BB962C8B-B14F-4D97-AF65-F5344CB8AC3E}">
        <p14:creationId xmlns:p14="http://schemas.microsoft.com/office/powerpoint/2010/main" val="563914903"/>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3F49F19-526B-B541-9419-D9908176362A}"/>
              </a:ext>
            </a:extLst>
          </p:cNvPr>
          <p:cNvSpPr>
            <a:spLocks noGrp="1"/>
          </p:cNvSpPr>
          <p:nvPr>
            <p:ph type="title"/>
          </p:nvPr>
        </p:nvSpPr>
        <p:spPr/>
        <p:txBody>
          <a:bodyPr/>
          <a:lstStyle/>
          <a:p>
            <a:r>
              <a:rPr lang="en-US" dirty="0"/>
              <a:t>Sitting with the Facts</a:t>
            </a:r>
          </a:p>
        </p:txBody>
      </p:sp>
      <p:sp>
        <p:nvSpPr>
          <p:cNvPr id="3" name="Content Placeholder 2">
            <a:extLst>
              <a:ext uri="{FF2B5EF4-FFF2-40B4-BE49-F238E27FC236}">
                <a16:creationId xmlns:a16="http://schemas.microsoft.com/office/drawing/2014/main" id="{8330244D-6B60-7644-B105-1EBAC5FC7BAA}"/>
              </a:ext>
            </a:extLst>
          </p:cNvPr>
          <p:cNvSpPr>
            <a:spLocks noGrp="1"/>
          </p:cNvSpPr>
          <p:nvPr>
            <p:ph idx="1"/>
          </p:nvPr>
        </p:nvSpPr>
        <p:spPr>
          <a:xfrm>
            <a:off x="1295401" y="2556931"/>
            <a:ext cx="9601196" cy="3628111"/>
          </a:xfrm>
        </p:spPr>
        <p:txBody>
          <a:bodyPr>
            <a:normAutofit/>
          </a:bodyPr>
          <a:lstStyle/>
          <a:p>
            <a:pPr>
              <a:buFont typeface="Wingdings" pitchFamily="2" charset="2"/>
              <a:buChar char="v"/>
            </a:pPr>
            <a:r>
              <a:rPr lang="en-US" dirty="0"/>
              <a:t>What is the theory of the case?</a:t>
            </a:r>
          </a:p>
          <a:p>
            <a:pPr lvl="1">
              <a:buFont typeface="Wingdings" pitchFamily="2" charset="2"/>
              <a:buChar char="Ø"/>
            </a:pPr>
            <a:r>
              <a:rPr lang="en-US" dirty="0"/>
              <a:t>CW - Alex asked Trent for a gun, Trent provided the gun, knowing Alex would use it to deal with an issue with Rafael Santos</a:t>
            </a:r>
          </a:p>
          <a:p>
            <a:pPr lvl="2"/>
            <a:r>
              <a:rPr lang="en-US" dirty="0"/>
              <a:t>CW knows this because of Meagan Reed, messages contained on her phone, and video surveillance of car alleged to be Trent’s </a:t>
            </a:r>
          </a:p>
          <a:p>
            <a:pPr lvl="2"/>
            <a:endParaRPr lang="en-US" sz="800" dirty="0"/>
          </a:p>
          <a:p>
            <a:pPr lvl="1">
              <a:buFont typeface="Wingdings" pitchFamily="2" charset="2"/>
              <a:buChar char="Ø"/>
            </a:pPr>
            <a:r>
              <a:rPr lang="en-US" dirty="0"/>
              <a:t>The CW’s case relies on a joint venture theory</a:t>
            </a:r>
          </a:p>
          <a:p>
            <a:pPr lvl="1">
              <a:buFont typeface="Wingdings" pitchFamily="2" charset="2"/>
              <a:buChar char="Ø"/>
            </a:pPr>
            <a:r>
              <a:rPr lang="en-US" dirty="0"/>
              <a:t>Constructive possession of the firearm, based on circumstantial evidence (same weight as direct), that Trent provided a gun, that was loaded (supported by direct evidence) </a:t>
            </a:r>
          </a:p>
        </p:txBody>
      </p:sp>
    </p:spTree>
    <p:extLst>
      <p:ext uri="{BB962C8B-B14F-4D97-AF65-F5344CB8AC3E}">
        <p14:creationId xmlns:p14="http://schemas.microsoft.com/office/powerpoint/2010/main" val="2483211218"/>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098AA5F-B640-BB43-B158-DC9073C7A92B}"/>
              </a:ext>
            </a:extLst>
          </p:cNvPr>
          <p:cNvSpPr>
            <a:spLocks noGrp="1"/>
          </p:cNvSpPr>
          <p:nvPr>
            <p:ph type="title"/>
          </p:nvPr>
        </p:nvSpPr>
        <p:spPr/>
        <p:txBody>
          <a:bodyPr/>
          <a:lstStyle/>
          <a:p>
            <a:r>
              <a:rPr lang="en-US" dirty="0"/>
              <a:t>Discovery Motions</a:t>
            </a:r>
          </a:p>
        </p:txBody>
      </p:sp>
      <p:sp>
        <p:nvSpPr>
          <p:cNvPr id="3" name="Content Placeholder 2">
            <a:extLst>
              <a:ext uri="{FF2B5EF4-FFF2-40B4-BE49-F238E27FC236}">
                <a16:creationId xmlns:a16="http://schemas.microsoft.com/office/drawing/2014/main" id="{FD487AA6-C028-3B43-8008-8DD87E98C145}"/>
              </a:ext>
            </a:extLst>
          </p:cNvPr>
          <p:cNvSpPr>
            <a:spLocks noGrp="1"/>
          </p:cNvSpPr>
          <p:nvPr>
            <p:ph idx="1"/>
          </p:nvPr>
        </p:nvSpPr>
        <p:spPr>
          <a:xfrm>
            <a:off x="1295401" y="2556931"/>
            <a:ext cx="9601196" cy="3679481"/>
          </a:xfrm>
        </p:spPr>
        <p:txBody>
          <a:bodyPr>
            <a:normAutofit fontScale="92500" lnSpcReduction="20000"/>
          </a:bodyPr>
          <a:lstStyle/>
          <a:p>
            <a:pPr>
              <a:buFont typeface="Wingdings" pitchFamily="2" charset="2"/>
              <a:buChar char="v"/>
            </a:pPr>
            <a:r>
              <a:rPr lang="en-US" sz="3000" dirty="0"/>
              <a:t>What information is needed to support your theory of the case?</a:t>
            </a:r>
          </a:p>
          <a:p>
            <a:pPr lvl="1">
              <a:buFont typeface="Wingdings" pitchFamily="2" charset="2"/>
              <a:buChar char="Ø"/>
            </a:pPr>
            <a:r>
              <a:rPr lang="en-US" sz="2100" dirty="0"/>
              <a:t>CW - might want phone records, original surveillance, RMV records</a:t>
            </a:r>
          </a:p>
          <a:p>
            <a:pPr lvl="1">
              <a:buFont typeface="Wingdings" pitchFamily="2" charset="2"/>
              <a:buChar char="Ø"/>
            </a:pPr>
            <a:r>
              <a:rPr lang="en-US" sz="2100" dirty="0"/>
              <a:t>D - will consider opposing the CW obtaining Trent’s phone records. However, if Trent says they will clear him, and he is in custody, is there another way to get them? Client input is essential to this decision</a:t>
            </a:r>
          </a:p>
          <a:p>
            <a:pPr lvl="2"/>
            <a:r>
              <a:rPr lang="en-US" sz="1900" dirty="0"/>
              <a:t>Motion for CARI’s, forensic testing AND entire lab file, chain of custody info (etc.). Lab files are imperative. Testing results are automatically provided but the lab file is not.  </a:t>
            </a:r>
          </a:p>
          <a:p>
            <a:pPr lvl="2"/>
            <a:r>
              <a:rPr lang="en-US" sz="1900" dirty="0"/>
              <a:t>Notice of other video surveillance – request that the CW ask their officers if they were aware of other videos/recordings/surveillance or personal videos</a:t>
            </a:r>
          </a:p>
          <a:p>
            <a:pPr lvl="2"/>
            <a:r>
              <a:rPr lang="en-US" sz="1900" dirty="0"/>
              <a:t>Motion to examine evidence (cell phone)</a:t>
            </a:r>
          </a:p>
          <a:p>
            <a:pPr lvl="2"/>
            <a:r>
              <a:rPr lang="en-US" sz="1900" dirty="0"/>
              <a:t>Search warrants, applications, and supporting doc</a:t>
            </a:r>
            <a:r>
              <a:rPr lang="en-US" dirty="0"/>
              <a:t>s</a:t>
            </a:r>
          </a:p>
        </p:txBody>
      </p:sp>
    </p:spTree>
    <p:extLst>
      <p:ext uri="{BB962C8B-B14F-4D97-AF65-F5344CB8AC3E}">
        <p14:creationId xmlns:p14="http://schemas.microsoft.com/office/powerpoint/2010/main" val="407408420"/>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36F4F2F-0EBE-F64D-9F55-D4D403F685B3}"/>
              </a:ext>
            </a:extLst>
          </p:cNvPr>
          <p:cNvSpPr>
            <a:spLocks noGrp="1"/>
          </p:cNvSpPr>
          <p:nvPr>
            <p:ph type="title"/>
          </p:nvPr>
        </p:nvSpPr>
        <p:spPr/>
        <p:txBody>
          <a:bodyPr/>
          <a:lstStyle/>
          <a:p>
            <a:r>
              <a:rPr lang="en-US" dirty="0"/>
              <a:t>Substantive Motions</a:t>
            </a:r>
          </a:p>
        </p:txBody>
      </p:sp>
      <p:sp>
        <p:nvSpPr>
          <p:cNvPr id="3" name="Content Placeholder 2">
            <a:extLst>
              <a:ext uri="{FF2B5EF4-FFF2-40B4-BE49-F238E27FC236}">
                <a16:creationId xmlns:a16="http://schemas.microsoft.com/office/drawing/2014/main" id="{7A0B65BB-632A-C445-BC17-0B5D477C61B0}"/>
              </a:ext>
            </a:extLst>
          </p:cNvPr>
          <p:cNvSpPr>
            <a:spLocks noGrp="1"/>
          </p:cNvSpPr>
          <p:nvPr>
            <p:ph idx="1"/>
          </p:nvPr>
        </p:nvSpPr>
        <p:spPr>
          <a:xfrm>
            <a:off x="1295401" y="2556931"/>
            <a:ext cx="9601196" cy="3582611"/>
          </a:xfrm>
        </p:spPr>
        <p:txBody>
          <a:bodyPr>
            <a:normAutofit fontScale="92500" lnSpcReduction="20000"/>
          </a:bodyPr>
          <a:lstStyle/>
          <a:p>
            <a:pPr>
              <a:buFont typeface="Wingdings" pitchFamily="2" charset="2"/>
              <a:buChar char="v"/>
            </a:pPr>
            <a:r>
              <a:rPr lang="en-US" sz="3100" dirty="0"/>
              <a:t>Motion to Dismiss</a:t>
            </a:r>
          </a:p>
          <a:p>
            <a:pPr lvl="1">
              <a:buFont typeface="Wingdings" pitchFamily="2" charset="2"/>
              <a:buChar char="Ø"/>
            </a:pPr>
            <a:r>
              <a:rPr lang="en-US" sz="2400" dirty="0"/>
              <a:t>Can Trent file one?</a:t>
            </a:r>
          </a:p>
          <a:p>
            <a:pPr lvl="2"/>
            <a:r>
              <a:rPr lang="en-US" sz="2400" dirty="0"/>
              <a:t>Should he file one</a:t>
            </a:r>
            <a:r>
              <a:rPr lang="en-US" dirty="0"/>
              <a:t>?</a:t>
            </a:r>
          </a:p>
          <a:p>
            <a:pPr lvl="3"/>
            <a:r>
              <a:rPr lang="en-US" dirty="0"/>
              <a:t>What is the impact on the case?</a:t>
            </a:r>
          </a:p>
          <a:p>
            <a:pPr lvl="4"/>
            <a:r>
              <a:rPr lang="en-US" sz="1600" dirty="0"/>
              <a:t>What is the effect on a possible appeal or motion for new trial?</a:t>
            </a:r>
          </a:p>
          <a:p>
            <a:pPr lvl="1">
              <a:buFont typeface="Wingdings" pitchFamily="2" charset="2"/>
              <a:buChar char="Ø"/>
            </a:pPr>
            <a:r>
              <a:rPr lang="en-US" sz="2400" dirty="0"/>
              <a:t>Trent decides to file </a:t>
            </a:r>
          </a:p>
          <a:p>
            <a:pPr lvl="2"/>
            <a:r>
              <a:rPr lang="en-US" dirty="0"/>
              <a:t>What facts will most likely support the win?</a:t>
            </a:r>
          </a:p>
          <a:p>
            <a:pPr lvl="3"/>
            <a:r>
              <a:rPr lang="en-US" dirty="0"/>
              <a:t>Where in the motion to include them?</a:t>
            </a:r>
          </a:p>
          <a:p>
            <a:pPr lvl="4"/>
            <a:r>
              <a:rPr lang="en-US" sz="1500" dirty="0"/>
              <a:t>How to include them (bullet points, a chart)?</a:t>
            </a:r>
          </a:p>
          <a:p>
            <a:pPr lvl="5"/>
            <a:r>
              <a:rPr lang="en-US" sz="1500" dirty="0"/>
              <a:t>Consider ways to allow the judge to easily absorb your argument</a:t>
            </a:r>
          </a:p>
        </p:txBody>
      </p:sp>
    </p:spTree>
    <p:extLst>
      <p:ext uri="{BB962C8B-B14F-4D97-AF65-F5344CB8AC3E}">
        <p14:creationId xmlns:p14="http://schemas.microsoft.com/office/powerpoint/2010/main" val="3297547521"/>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638ECEA-8EB0-8542-9281-3CDC7CD6754D}"/>
              </a:ext>
            </a:extLst>
          </p:cNvPr>
          <p:cNvSpPr>
            <a:spLocks noGrp="1"/>
          </p:cNvSpPr>
          <p:nvPr>
            <p:ph type="title"/>
          </p:nvPr>
        </p:nvSpPr>
        <p:spPr/>
        <p:txBody>
          <a:bodyPr/>
          <a:lstStyle/>
          <a:p>
            <a:r>
              <a:rPr lang="en-US" dirty="0"/>
              <a:t>Motion to Suppress</a:t>
            </a:r>
          </a:p>
        </p:txBody>
      </p:sp>
      <p:sp>
        <p:nvSpPr>
          <p:cNvPr id="3" name="Content Placeholder 2">
            <a:extLst>
              <a:ext uri="{FF2B5EF4-FFF2-40B4-BE49-F238E27FC236}">
                <a16:creationId xmlns:a16="http://schemas.microsoft.com/office/drawing/2014/main" id="{23B9F532-241E-414E-B399-D02BA7D5FB05}"/>
              </a:ext>
            </a:extLst>
          </p:cNvPr>
          <p:cNvSpPr>
            <a:spLocks noGrp="1"/>
          </p:cNvSpPr>
          <p:nvPr>
            <p:ph idx="1"/>
          </p:nvPr>
        </p:nvSpPr>
        <p:spPr/>
        <p:txBody>
          <a:bodyPr>
            <a:normAutofit fontScale="92500" lnSpcReduction="10000"/>
          </a:bodyPr>
          <a:lstStyle/>
          <a:p>
            <a:pPr>
              <a:buFont typeface="Wingdings" pitchFamily="2" charset="2"/>
              <a:buChar char="v"/>
            </a:pPr>
            <a:r>
              <a:rPr lang="en-US" dirty="0"/>
              <a:t>Motion to suppress the stop and search of Trent, and the car, outside the grocery store</a:t>
            </a:r>
          </a:p>
          <a:p>
            <a:pPr lvl="1">
              <a:buFont typeface="Wingdings" pitchFamily="2" charset="2"/>
              <a:buChar char="Ø"/>
            </a:pPr>
            <a:r>
              <a:rPr lang="en-US" dirty="0"/>
              <a:t>Should it be filed?  </a:t>
            </a:r>
          </a:p>
          <a:p>
            <a:pPr lvl="2"/>
            <a:r>
              <a:rPr lang="en-US" dirty="0"/>
              <a:t>Is there a benefit?  Is there a detriment? </a:t>
            </a:r>
          </a:p>
          <a:p>
            <a:pPr lvl="3"/>
            <a:r>
              <a:rPr lang="en-US" dirty="0"/>
              <a:t>Is there a possible </a:t>
            </a:r>
            <a:r>
              <a:rPr lang="en-US" i="1" dirty="0"/>
              <a:t>Long</a:t>
            </a:r>
            <a:r>
              <a:rPr lang="en-US" dirty="0"/>
              <a:t> /equal protection argument here?(ie: were the officers aware of Meagan’s Reeds statements at the time)?</a:t>
            </a:r>
          </a:p>
          <a:p>
            <a:pPr lvl="4"/>
            <a:r>
              <a:rPr lang="en-US" dirty="0"/>
              <a:t>What happens if a motion is allowed on this issue?</a:t>
            </a:r>
          </a:p>
          <a:p>
            <a:pPr>
              <a:buFont typeface="Wingdings" pitchFamily="2" charset="2"/>
              <a:buChar char="v"/>
            </a:pPr>
            <a:r>
              <a:rPr lang="en-US" dirty="0"/>
              <a:t>Motion to suppress the photo array</a:t>
            </a:r>
          </a:p>
          <a:p>
            <a:pPr>
              <a:buFont typeface="Wingdings" pitchFamily="2" charset="2"/>
              <a:buChar char="v"/>
            </a:pPr>
            <a:r>
              <a:rPr lang="en-US" dirty="0"/>
              <a:t>Motion to suppress search of phone</a:t>
            </a:r>
          </a:p>
        </p:txBody>
      </p:sp>
    </p:spTree>
    <p:extLst>
      <p:ext uri="{BB962C8B-B14F-4D97-AF65-F5344CB8AC3E}">
        <p14:creationId xmlns:p14="http://schemas.microsoft.com/office/powerpoint/2010/main" val="1220815579"/>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264B813-F3A0-9E44-8F13-1DC4DA8455F1}"/>
              </a:ext>
            </a:extLst>
          </p:cNvPr>
          <p:cNvSpPr>
            <a:spLocks noGrp="1"/>
          </p:cNvSpPr>
          <p:nvPr>
            <p:ph type="title"/>
          </p:nvPr>
        </p:nvSpPr>
        <p:spPr/>
        <p:txBody>
          <a:bodyPr/>
          <a:lstStyle/>
          <a:p>
            <a:r>
              <a:rPr lang="en-US" dirty="0"/>
              <a:t>Motions in </a:t>
            </a:r>
            <a:r>
              <a:rPr lang="en-US" dirty="0" err="1"/>
              <a:t>Limine</a:t>
            </a:r>
            <a:r>
              <a:rPr lang="en-US" dirty="0"/>
              <a:t>/ Trent’s case</a:t>
            </a:r>
          </a:p>
        </p:txBody>
      </p:sp>
      <p:sp>
        <p:nvSpPr>
          <p:cNvPr id="3" name="Content Placeholder 2">
            <a:extLst>
              <a:ext uri="{FF2B5EF4-FFF2-40B4-BE49-F238E27FC236}">
                <a16:creationId xmlns:a16="http://schemas.microsoft.com/office/drawing/2014/main" id="{A9FF73F1-3784-8544-A3DB-208214C276D2}"/>
              </a:ext>
            </a:extLst>
          </p:cNvPr>
          <p:cNvSpPr>
            <a:spLocks noGrp="1"/>
          </p:cNvSpPr>
          <p:nvPr>
            <p:ph idx="1"/>
          </p:nvPr>
        </p:nvSpPr>
        <p:spPr>
          <a:xfrm>
            <a:off x="1295401" y="2556932"/>
            <a:ext cx="9601196" cy="3576740"/>
          </a:xfrm>
        </p:spPr>
        <p:txBody>
          <a:bodyPr>
            <a:normAutofit fontScale="92500" lnSpcReduction="20000"/>
          </a:bodyPr>
          <a:lstStyle/>
          <a:p>
            <a:pPr>
              <a:buFont typeface="Wingdings" pitchFamily="2" charset="2"/>
              <a:buChar char="v"/>
            </a:pPr>
            <a:r>
              <a:rPr lang="en-US" dirty="0"/>
              <a:t>Create a plan for these motions based on information you want in trial and out of trial</a:t>
            </a:r>
          </a:p>
          <a:p>
            <a:pPr lvl="1">
              <a:buFont typeface="Wingdings" pitchFamily="2" charset="2"/>
              <a:buChar char="Ø"/>
            </a:pPr>
            <a:r>
              <a:rPr lang="en-US" sz="2400" dirty="0"/>
              <a:t>Defense - discuss with your client and involve them in the process.  Review witness testimony with them, and the potential exhibits.</a:t>
            </a:r>
          </a:p>
          <a:p>
            <a:pPr>
              <a:buFont typeface="Wingdings" pitchFamily="2" charset="2"/>
              <a:buChar char="v"/>
            </a:pPr>
            <a:r>
              <a:rPr lang="en-US" dirty="0"/>
              <a:t>Consider the possible witnesses in the case. What Motions In-</a:t>
            </a:r>
            <a:r>
              <a:rPr lang="en-US" dirty="0" err="1"/>
              <a:t>Limine</a:t>
            </a:r>
            <a:r>
              <a:rPr lang="en-US" dirty="0"/>
              <a:t> apply to them?</a:t>
            </a:r>
          </a:p>
          <a:p>
            <a:pPr lvl="1">
              <a:buFont typeface="Wingdings" pitchFamily="2" charset="2"/>
              <a:buChar char="v"/>
            </a:pPr>
            <a:r>
              <a:rPr lang="en-US" sz="2400" dirty="0"/>
              <a:t>Same for the physical evidence</a:t>
            </a:r>
          </a:p>
          <a:p>
            <a:pPr>
              <a:buFont typeface="Wingdings" pitchFamily="2" charset="2"/>
              <a:buChar char="v"/>
            </a:pPr>
            <a:r>
              <a:rPr lang="en-US" dirty="0"/>
              <a:t>What about experts?  Is a </a:t>
            </a:r>
            <a:r>
              <a:rPr lang="en-US" i="1" dirty="0"/>
              <a:t>Daubert</a:t>
            </a:r>
            <a:r>
              <a:rPr lang="en-US" dirty="0"/>
              <a:t>/</a:t>
            </a:r>
            <a:r>
              <a:rPr lang="en-US" i="1" dirty="0"/>
              <a:t>Lanigan</a:t>
            </a:r>
            <a:r>
              <a:rPr lang="en-US" dirty="0"/>
              <a:t> hearing required?</a:t>
            </a:r>
          </a:p>
          <a:p>
            <a:pPr lvl="1">
              <a:buFont typeface="Wingdings" pitchFamily="2" charset="2"/>
              <a:buChar char="Ø"/>
            </a:pPr>
            <a:r>
              <a:rPr lang="en-US" sz="2400" dirty="0"/>
              <a:t>Always remember to view the decisions you make from the perspective of an appellate judge.</a:t>
            </a:r>
          </a:p>
          <a:p>
            <a:endParaRPr lang="en-US" dirty="0"/>
          </a:p>
          <a:p>
            <a:endParaRPr lang="en-US" dirty="0"/>
          </a:p>
        </p:txBody>
      </p:sp>
    </p:spTree>
    <p:extLst>
      <p:ext uri="{BB962C8B-B14F-4D97-AF65-F5344CB8AC3E}">
        <p14:creationId xmlns:p14="http://schemas.microsoft.com/office/powerpoint/2010/main" val="2034341050"/>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87E8566-10DD-1D4F-98D9-364AE37AEC85}"/>
              </a:ext>
            </a:extLst>
          </p:cNvPr>
          <p:cNvSpPr>
            <a:spLocks noGrp="1"/>
          </p:cNvSpPr>
          <p:nvPr>
            <p:ph type="title"/>
          </p:nvPr>
        </p:nvSpPr>
        <p:spPr/>
        <p:txBody>
          <a:bodyPr/>
          <a:lstStyle/>
          <a:p>
            <a:r>
              <a:rPr lang="en-US" dirty="0"/>
              <a:t>Trial and Post Verdict</a:t>
            </a:r>
          </a:p>
        </p:txBody>
      </p:sp>
      <p:sp>
        <p:nvSpPr>
          <p:cNvPr id="3" name="Content Placeholder 2">
            <a:extLst>
              <a:ext uri="{FF2B5EF4-FFF2-40B4-BE49-F238E27FC236}">
                <a16:creationId xmlns:a16="http://schemas.microsoft.com/office/drawing/2014/main" id="{FA9C6A4F-7A4F-5549-96FF-0CF886D814F4}"/>
              </a:ext>
            </a:extLst>
          </p:cNvPr>
          <p:cNvSpPr>
            <a:spLocks noGrp="1"/>
          </p:cNvSpPr>
          <p:nvPr>
            <p:ph idx="1"/>
          </p:nvPr>
        </p:nvSpPr>
        <p:spPr/>
        <p:txBody>
          <a:bodyPr>
            <a:normAutofit fontScale="92500" lnSpcReduction="10000"/>
          </a:bodyPr>
          <a:lstStyle/>
          <a:p>
            <a:pPr>
              <a:buFont typeface="Wingdings" pitchFamily="2" charset="2"/>
              <a:buChar char="v"/>
            </a:pPr>
            <a:r>
              <a:rPr lang="en-US" dirty="0"/>
              <a:t>CW - prepare for last-minute witness unavailability (aside from motion to continue)</a:t>
            </a:r>
          </a:p>
          <a:p>
            <a:pPr>
              <a:buFont typeface="Wingdings" pitchFamily="2" charset="2"/>
              <a:buChar char="v"/>
            </a:pPr>
            <a:r>
              <a:rPr lang="en-US" dirty="0"/>
              <a:t>D - draft motion for required finding based upon expected testimony. It will assist you in focusing on what would be required to win such a motion. Make sure if you put on a case, you renew the motion again after your evidence</a:t>
            </a:r>
          </a:p>
          <a:p>
            <a:pPr>
              <a:buFont typeface="Wingdings" pitchFamily="2" charset="2"/>
              <a:buChar char="v"/>
            </a:pPr>
            <a:r>
              <a:rPr lang="en-US" dirty="0"/>
              <a:t>Both - if there are expected evidentiary issues that will arise, draft motions addressing them</a:t>
            </a:r>
          </a:p>
          <a:p>
            <a:pPr>
              <a:buFont typeface="Wingdings" pitchFamily="2" charset="2"/>
              <a:buChar char="v"/>
            </a:pPr>
            <a:r>
              <a:rPr lang="en-US" dirty="0"/>
              <a:t>D - if a guilty verdict is returned, and the trial judge does not consider or allow a renewed motion for required finding, you have 5 days to file under 25(b).  Discuss with your client.  </a:t>
            </a:r>
          </a:p>
          <a:p>
            <a:endParaRPr lang="en-US" dirty="0"/>
          </a:p>
        </p:txBody>
      </p:sp>
    </p:spTree>
    <p:extLst>
      <p:ext uri="{BB962C8B-B14F-4D97-AF65-F5344CB8AC3E}">
        <p14:creationId xmlns:p14="http://schemas.microsoft.com/office/powerpoint/2010/main" val="1216038849"/>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AD7BE25-D51D-1044-93C2-33EEDBFF4C47}"/>
              </a:ext>
            </a:extLst>
          </p:cNvPr>
          <p:cNvSpPr>
            <a:spLocks noGrp="1"/>
          </p:cNvSpPr>
          <p:nvPr>
            <p:ph type="title"/>
          </p:nvPr>
        </p:nvSpPr>
        <p:spPr/>
        <p:txBody>
          <a:bodyPr/>
          <a:lstStyle/>
          <a:p>
            <a:r>
              <a:rPr lang="en-US" dirty="0"/>
              <a:t>Post-Trial</a:t>
            </a:r>
          </a:p>
        </p:txBody>
      </p:sp>
      <p:sp>
        <p:nvSpPr>
          <p:cNvPr id="3" name="Content Placeholder 2">
            <a:extLst>
              <a:ext uri="{FF2B5EF4-FFF2-40B4-BE49-F238E27FC236}">
                <a16:creationId xmlns:a16="http://schemas.microsoft.com/office/drawing/2014/main" id="{5CD9554A-CFF1-6843-8FD1-516966BE358A}"/>
              </a:ext>
            </a:extLst>
          </p:cNvPr>
          <p:cNvSpPr>
            <a:spLocks noGrp="1"/>
          </p:cNvSpPr>
          <p:nvPr>
            <p:ph idx="1"/>
          </p:nvPr>
        </p:nvSpPr>
        <p:spPr/>
        <p:txBody>
          <a:bodyPr>
            <a:normAutofit fontScale="92500" lnSpcReduction="10000"/>
          </a:bodyPr>
          <a:lstStyle/>
          <a:p>
            <a:pPr>
              <a:buFont typeface="Wingdings" pitchFamily="2" charset="2"/>
              <a:buChar char="v"/>
            </a:pPr>
            <a:r>
              <a:rPr lang="en-US" dirty="0"/>
              <a:t>Keep an eye on your client’s CARI and make sure it is updated correctly</a:t>
            </a:r>
          </a:p>
          <a:p>
            <a:pPr>
              <a:buFont typeface="Wingdings" pitchFamily="2" charset="2"/>
              <a:buChar char="v"/>
            </a:pPr>
            <a:r>
              <a:rPr lang="en-US" dirty="0"/>
              <a:t>Consider a motion to revise and revoke</a:t>
            </a:r>
          </a:p>
          <a:p>
            <a:pPr>
              <a:buFont typeface="Wingdings" pitchFamily="2" charset="2"/>
              <a:buChar char="v"/>
            </a:pPr>
            <a:r>
              <a:rPr lang="en-US" dirty="0"/>
              <a:t>Motions for return of property</a:t>
            </a:r>
          </a:p>
          <a:p>
            <a:pPr>
              <a:buFont typeface="Wingdings" pitchFamily="2" charset="2"/>
              <a:buChar char="v"/>
            </a:pPr>
            <a:r>
              <a:rPr lang="en-US" dirty="0"/>
              <a:t>Address these issues prior to moving on a motion to withdraw for appointment of appellate counsel</a:t>
            </a:r>
          </a:p>
          <a:p>
            <a:pPr marL="0" indent="0">
              <a:buNone/>
            </a:pPr>
            <a:r>
              <a:rPr lang="en-US" dirty="0"/>
              <a:t>               **** however, DO NOT wait to file the Notice of Appeal! ***</a:t>
            </a:r>
          </a:p>
          <a:p>
            <a:pPr>
              <a:buFont typeface="Wingdings" pitchFamily="2" charset="2"/>
              <a:buChar char="v"/>
            </a:pPr>
            <a:r>
              <a:rPr lang="en-US" dirty="0"/>
              <a:t>File a motions for funds for transcription – needed for all transcripts where the bill will be more than $1000.00</a:t>
            </a:r>
          </a:p>
        </p:txBody>
      </p:sp>
    </p:spTree>
    <p:extLst>
      <p:ext uri="{BB962C8B-B14F-4D97-AF65-F5344CB8AC3E}">
        <p14:creationId xmlns:p14="http://schemas.microsoft.com/office/powerpoint/2010/main" val="2872315740"/>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D071B73-C726-92B2-3096-4555F1CEEF17}"/>
              </a:ext>
            </a:extLst>
          </p:cNvPr>
          <p:cNvSpPr>
            <a:spLocks noGrp="1"/>
          </p:cNvSpPr>
          <p:nvPr>
            <p:ph type="title"/>
          </p:nvPr>
        </p:nvSpPr>
        <p:spPr/>
        <p:txBody>
          <a:bodyPr/>
          <a:lstStyle/>
          <a:p>
            <a:r>
              <a:rPr lang="en-US" dirty="0"/>
              <a:t>Thank you</a:t>
            </a:r>
          </a:p>
        </p:txBody>
      </p:sp>
      <p:sp>
        <p:nvSpPr>
          <p:cNvPr id="3" name="Content Placeholder 2">
            <a:extLst>
              <a:ext uri="{FF2B5EF4-FFF2-40B4-BE49-F238E27FC236}">
                <a16:creationId xmlns:a16="http://schemas.microsoft.com/office/drawing/2014/main" id="{0996447B-B826-9447-17BE-D7D19262F6BD}"/>
              </a:ext>
            </a:extLst>
          </p:cNvPr>
          <p:cNvSpPr>
            <a:spLocks noGrp="1"/>
          </p:cNvSpPr>
          <p:nvPr>
            <p:ph idx="1"/>
          </p:nvPr>
        </p:nvSpPr>
        <p:spPr/>
        <p:txBody>
          <a:bodyPr>
            <a:normAutofit/>
          </a:bodyPr>
          <a:lstStyle/>
          <a:p>
            <a:r>
              <a:rPr lang="en-US" b="1" dirty="0"/>
              <a:t>Contact the presenters:</a:t>
            </a:r>
          </a:p>
          <a:p>
            <a:pPr lvl="1"/>
            <a:r>
              <a:rPr lang="en-US" sz="2400" dirty="0"/>
              <a:t>Alicia A. McNeil, Esq. | amcneillaw@gmail.com</a:t>
            </a:r>
          </a:p>
          <a:p>
            <a:pPr lvl="1"/>
            <a:r>
              <a:rPr lang="en-US" sz="2400" dirty="0"/>
              <a:t>Jennifer C. Capone, Esq. | capone.j.law@gmail.com</a:t>
            </a:r>
          </a:p>
          <a:p>
            <a:pPr lvl="1"/>
            <a:r>
              <a:rPr lang="en-US" sz="2400" dirty="0"/>
              <a:t>Katy Naples-Mitchell, Esq. | knaplesmitchell@law.harvard.edu</a:t>
            </a:r>
            <a:endParaRPr lang="en-US" dirty="0"/>
          </a:p>
          <a:p>
            <a:endParaRPr lang="en-US" dirty="0"/>
          </a:p>
        </p:txBody>
      </p:sp>
    </p:spTree>
    <p:extLst>
      <p:ext uri="{BB962C8B-B14F-4D97-AF65-F5344CB8AC3E}">
        <p14:creationId xmlns:p14="http://schemas.microsoft.com/office/powerpoint/2010/main" val="3730422975"/>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D071B73-C726-92B2-3096-4555F1CEEF17}"/>
              </a:ext>
            </a:extLst>
          </p:cNvPr>
          <p:cNvSpPr>
            <a:spLocks noGrp="1"/>
          </p:cNvSpPr>
          <p:nvPr>
            <p:ph type="title"/>
          </p:nvPr>
        </p:nvSpPr>
        <p:spPr/>
        <p:txBody>
          <a:bodyPr/>
          <a:lstStyle/>
          <a:p>
            <a:r>
              <a:rPr lang="en-US" dirty="0"/>
              <a:t>Thank you</a:t>
            </a:r>
          </a:p>
        </p:txBody>
      </p:sp>
      <p:sp>
        <p:nvSpPr>
          <p:cNvPr id="3" name="Content Placeholder 2">
            <a:extLst>
              <a:ext uri="{FF2B5EF4-FFF2-40B4-BE49-F238E27FC236}">
                <a16:creationId xmlns:a16="http://schemas.microsoft.com/office/drawing/2014/main" id="{0996447B-B826-9447-17BE-D7D19262F6BD}"/>
              </a:ext>
            </a:extLst>
          </p:cNvPr>
          <p:cNvSpPr>
            <a:spLocks noGrp="1"/>
          </p:cNvSpPr>
          <p:nvPr>
            <p:ph idx="1"/>
          </p:nvPr>
        </p:nvSpPr>
        <p:spPr/>
        <p:txBody>
          <a:bodyPr>
            <a:normAutofit/>
          </a:bodyPr>
          <a:lstStyle/>
          <a:p>
            <a:pPr marL="0" indent="0">
              <a:buNone/>
            </a:pPr>
            <a:r>
              <a:rPr lang="en-US" dirty="0"/>
              <a:t>		</a:t>
            </a:r>
          </a:p>
          <a:p>
            <a:pPr marL="0" indent="0">
              <a:buNone/>
            </a:pPr>
            <a:endParaRPr lang="en-US" dirty="0"/>
          </a:p>
          <a:p>
            <a:pPr marL="0" indent="0" algn="ctr">
              <a:buNone/>
            </a:pPr>
            <a:r>
              <a:rPr lang="en-US" sz="3600" dirty="0"/>
              <a:t>QUESTIONS</a:t>
            </a:r>
          </a:p>
        </p:txBody>
      </p:sp>
      <p:pic>
        <p:nvPicPr>
          <p:cNvPr id="5" name="Graphic 4" descr="Question Mark with solid fill">
            <a:extLst>
              <a:ext uri="{FF2B5EF4-FFF2-40B4-BE49-F238E27FC236}">
                <a16:creationId xmlns:a16="http://schemas.microsoft.com/office/drawing/2014/main" id="{8F573700-7366-81EC-30F0-1C12067396B8}"/>
              </a:ext>
            </a:extLst>
          </p:cNvPr>
          <p:cNvPicPr>
            <a:picLocks noChangeAspect="1"/>
          </p:cNvPicPr>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5638799" y="2715017"/>
            <a:ext cx="914400" cy="914400"/>
          </a:xfrm>
          <a:prstGeom prst="rect">
            <a:avLst/>
          </a:prstGeom>
        </p:spPr>
      </p:pic>
    </p:spTree>
    <p:extLst>
      <p:ext uri="{BB962C8B-B14F-4D97-AF65-F5344CB8AC3E}">
        <p14:creationId xmlns:p14="http://schemas.microsoft.com/office/powerpoint/2010/main" val="421332054"/>
      </p:ext>
    </p:extLst>
  </p:cSld>
  <p:clrMapOvr>
    <a:masterClrMapping/>
  </p:clrMapOvr>
</p:sld>
</file>

<file path=ppt/theme/_rels/them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image" Target="../media/image1.jpeg"/></Relationships>
</file>

<file path=ppt/theme/theme1.xml><?xml version="1.0" encoding="utf-8"?>
<a:theme xmlns:a="http://schemas.openxmlformats.org/drawingml/2006/main" name="Organic">
  <a:themeElements>
    <a:clrScheme name="Organic">
      <a:dk1>
        <a:sysClr val="windowText" lastClr="000000"/>
      </a:dk1>
      <a:lt1>
        <a:sysClr val="window" lastClr="FFFFFF"/>
      </a:lt1>
      <a:dk2>
        <a:srgbClr val="212121"/>
      </a:dk2>
      <a:lt2>
        <a:srgbClr val="DADADA"/>
      </a:lt2>
      <a:accent1>
        <a:srgbClr val="83992A"/>
      </a:accent1>
      <a:accent2>
        <a:srgbClr val="3C9770"/>
      </a:accent2>
      <a:accent3>
        <a:srgbClr val="44709D"/>
      </a:accent3>
      <a:accent4>
        <a:srgbClr val="A23C33"/>
      </a:accent4>
      <a:accent5>
        <a:srgbClr val="D97828"/>
      </a:accent5>
      <a:accent6>
        <a:srgbClr val="DEB340"/>
      </a:accent6>
      <a:hlink>
        <a:srgbClr val="A8BF4D"/>
      </a:hlink>
      <a:folHlink>
        <a:srgbClr val="B4CA80"/>
      </a:folHlink>
    </a:clrScheme>
    <a:fontScheme name="Organic">
      <a:majorFont>
        <a:latin typeface="Garamond" panose="02020404030301010803"/>
        <a:ea typeface=""/>
        <a:cs typeface=""/>
        <a:font script="Jpan" typeface="ＭＳ Ｐゴシック"/>
        <a:font script="Hang" typeface="돋움"/>
        <a:font script="Hans" typeface="方正舒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Garamond" panose="02020404030301010803"/>
        <a:ea typeface=""/>
        <a:cs typeface=""/>
        <a:font script="Jpan" typeface="ＭＳ Ｐ明朝"/>
        <a:font script="Hang" typeface="바탕"/>
        <a:font script="Hans" typeface="方正舒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inorFont>
    </a:fontScheme>
    <a:fmtScheme name="Organic">
      <a:fillStyleLst>
        <a:solidFill>
          <a:schemeClr val="phClr"/>
        </a:solidFill>
        <a:gradFill rotWithShape="1">
          <a:gsLst>
            <a:gs pos="0">
              <a:schemeClr val="phClr">
                <a:tint val="60000"/>
                <a:lumMod val="110000"/>
              </a:schemeClr>
            </a:gs>
            <a:gs pos="100000">
              <a:schemeClr val="phClr">
                <a:tint val="82000"/>
              </a:schemeClr>
            </a:gs>
          </a:gsLst>
          <a:lin ang="5400000" scaled="0"/>
        </a:gradFill>
        <a:blipFill>
          <a:blip xmlns:r="http://schemas.openxmlformats.org/officeDocument/2006/relationships" r:embed="rId1">
            <a:duotone>
              <a:schemeClr val="phClr">
                <a:shade val="74000"/>
                <a:satMod val="130000"/>
                <a:lumMod val="90000"/>
              </a:schemeClr>
              <a:schemeClr val="phClr">
                <a:tint val="94000"/>
                <a:satMod val="120000"/>
                <a:lumMod val="104000"/>
              </a:schemeClr>
            </a:duotone>
          </a:blip>
          <a:tile tx="0" ty="0" sx="100000" sy="100000" flip="none" algn="tl"/>
        </a:blipFill>
      </a:fillStyleLst>
      <a:lnStyleLst>
        <a:ln w="9525"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innerShdw blurRad="25400" dist="12700" dir="13500000">
              <a:srgbClr val="000000">
                <a:alpha val="45000"/>
              </a:srgbClr>
            </a:innerShdw>
          </a:effectLst>
        </a:effectStyle>
        <a:effectStyle>
          <a:effectLst>
            <a:outerShdw blurRad="38100" dist="25400" dir="5400000" rotWithShape="0">
              <a:srgbClr val="000000">
                <a:alpha val="60000"/>
              </a:srgbClr>
            </a:outerShdw>
          </a:effectLst>
        </a:effectStyle>
      </a:effectStyleLst>
      <a:bgFillStyleLst>
        <a:solidFill>
          <a:schemeClr val="phClr"/>
        </a:solidFill>
        <a:gradFill rotWithShape="1">
          <a:gsLst>
            <a:gs pos="0">
              <a:schemeClr val="phClr">
                <a:tint val="90000"/>
                <a:lumMod val="110000"/>
              </a:schemeClr>
            </a:gs>
            <a:gs pos="100000">
              <a:schemeClr val="phClr">
                <a:shade val="88000"/>
                <a:lumMod val="98000"/>
              </a:schemeClr>
            </a:gs>
          </a:gsLst>
          <a:lin ang="5400000" scaled="0"/>
        </a:gradFill>
        <a:blipFill>
          <a:blip xmlns:r="http://schemas.openxmlformats.org/officeDocument/2006/relationships" r:embed="rId2"/>
          <a:stretch/>
        </a:blipFill>
      </a:bgFillStyleLst>
    </a:fmtScheme>
  </a:themeElements>
  <a:objectDefaults/>
  <a:extraClrSchemeLst/>
  <a:extLst>
    <a:ext uri="{05A4C25C-085E-4340-85A3-A5531E510DB2}">
      <thm15:themeFamily xmlns:thm15="http://schemas.microsoft.com/office/thememl/2012/main" name="Organic" id="{28CDC826-8792-45C0-861B-85EB3ADEDA33}" vid="{7DAC20F1-423D-49E2-BD0B-50532748BAD0}"/>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
  <TotalTime>113</TotalTime>
  <Words>4087</Words>
  <Application>Microsoft Macintosh PowerPoint</Application>
  <PresentationFormat>Widescreen</PresentationFormat>
  <Paragraphs>345</Paragraphs>
  <Slides>49</Slides>
  <Notes>0</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49</vt:i4>
      </vt:variant>
    </vt:vector>
  </HeadingPairs>
  <TitlesOfParts>
    <vt:vector size="54" baseType="lpstr">
      <vt:lpstr>Arial</vt:lpstr>
      <vt:lpstr>Calibri</vt:lpstr>
      <vt:lpstr>Garamond</vt:lpstr>
      <vt:lpstr>Wingdings</vt:lpstr>
      <vt:lpstr>Organic</vt:lpstr>
      <vt:lpstr>CRAFTING KILLER  CRIMINAL MOTIONS</vt:lpstr>
      <vt:lpstr>REASONS TO FILE A MOTION</vt:lpstr>
      <vt:lpstr>BASICS OF MOTION PRACTICE</vt:lpstr>
      <vt:lpstr>PURPOSE(S) BEHIND  “KILLER” MOTIONS</vt:lpstr>
      <vt:lpstr>OUTCOME(S) OF “KILLER” MOTIONS</vt:lpstr>
      <vt:lpstr>HOW TO FILE A MOTION</vt:lpstr>
      <vt:lpstr>RULE 13:  BASICS OF PRETRIAL MOTIONS</vt:lpstr>
      <vt:lpstr>RULE 13:  BASICS OF PRETRIAL MOTIONS</vt:lpstr>
      <vt:lpstr>RULE 13:  BASICS OF PRETRIAL MOTIONS</vt:lpstr>
      <vt:lpstr>RULE 13:  BASICS OF PRETRIAL MOTIONS</vt:lpstr>
      <vt:lpstr>RULE 13:  BASICS OF PRETRIAL MOTIONS</vt:lpstr>
      <vt:lpstr>ADDITIONAL RULES</vt:lpstr>
      <vt:lpstr>(POST-)CONVICTION MOTIONS</vt:lpstr>
      <vt:lpstr>POST-CONVICTION MOTIONS</vt:lpstr>
      <vt:lpstr>HOW TO WRITE A MOTION</vt:lpstr>
      <vt:lpstr>DRAFTING YOUR MOTION</vt:lpstr>
      <vt:lpstr>MAKE YOUR RECORD</vt:lpstr>
      <vt:lpstr>THE “CRAFTING” PROCESS</vt:lpstr>
      <vt:lpstr>CRAFTING PROCESS</vt:lpstr>
      <vt:lpstr>STRATEGIZE FOR TRIAL</vt:lpstr>
      <vt:lpstr>STAGES OF MOTION FILINGS</vt:lpstr>
      <vt:lpstr>ARRAINGMENT &amp; BAIL MOTIONS</vt:lpstr>
      <vt:lpstr>ARRAINGMENT &amp; BAIL MOTIONS</vt:lpstr>
      <vt:lpstr>DISCOVERY MOTIONS</vt:lpstr>
      <vt:lpstr>DISCOVERY MOTIONS</vt:lpstr>
      <vt:lpstr>SUBSTANTIVE MOTIONS</vt:lpstr>
      <vt:lpstr>SUBSTANTIVE MOTIONS</vt:lpstr>
      <vt:lpstr>MOTIONS IN LIMINE</vt:lpstr>
      <vt:lpstr>TRIAL MOTIONS</vt:lpstr>
      <vt:lpstr>POST-TRIAL MOTIONS</vt:lpstr>
      <vt:lpstr>POST-TRIAL MOTIONS</vt:lpstr>
      <vt:lpstr>HOW TO START? </vt:lpstr>
      <vt:lpstr>WHICH FACTS MATTER?</vt:lpstr>
      <vt:lpstr>BRAINSTORMING A  MOTION PLAN</vt:lpstr>
      <vt:lpstr>YOU HAVE YOUR THEORY,  NOW WHAT?</vt:lpstr>
      <vt:lpstr>MOTION CONTENT: DISCOVERY MOTIONS</vt:lpstr>
      <vt:lpstr>MOTION CONTENT: SUBSTANTIVE MOTIONS</vt:lpstr>
      <vt:lpstr>GATHER YOUR MOTION  MATERIAL</vt:lpstr>
      <vt:lpstr>HYPOTHETICAL</vt:lpstr>
      <vt:lpstr>Trent Reyes</vt:lpstr>
      <vt:lpstr>Sitting with the Facts</vt:lpstr>
      <vt:lpstr>Discovery Motions</vt:lpstr>
      <vt:lpstr>Substantive Motions</vt:lpstr>
      <vt:lpstr>Motion to Suppress</vt:lpstr>
      <vt:lpstr>Motions in Limine/ Trent’s case</vt:lpstr>
      <vt:lpstr>Trial and Post Verdict</vt:lpstr>
      <vt:lpstr>Post-Trial</vt:lpstr>
      <vt:lpstr>Thank you</vt:lpstr>
      <vt:lpstr>Thank you</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Holistic Approach</dc:title>
  <dc:creator>Jennifer Capone</dc:creator>
  <cp:lastModifiedBy>Alicia McNeil</cp:lastModifiedBy>
  <cp:revision>23</cp:revision>
  <dcterms:created xsi:type="dcterms:W3CDTF">2022-10-30T23:39:32Z</dcterms:created>
  <dcterms:modified xsi:type="dcterms:W3CDTF">2022-10-31T21:22:35Z</dcterms:modified>
</cp:coreProperties>
</file>