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68" r:id="rId3"/>
    <p:sldId id="269" r:id="rId4"/>
    <p:sldId id="270" r:id="rId5"/>
    <p:sldId id="271" r:id="rId6"/>
    <p:sldId id="284" r:id="rId7"/>
    <p:sldId id="272" r:id="rId8"/>
    <p:sldId id="273" r:id="rId9"/>
    <p:sldId id="274" r:id="rId10"/>
    <p:sldId id="275" r:id="rId11"/>
    <p:sldId id="276" r:id="rId12"/>
    <p:sldId id="277" r:id="rId13"/>
    <p:sldId id="278" r:id="rId14"/>
    <p:sldId id="279" r:id="rId15"/>
    <p:sldId id="280" r:id="rId16"/>
    <p:sldId id="281" r:id="rId17"/>
    <p:sldId id="264" r:id="rId18"/>
    <p:sldId id="282" r:id="rId19"/>
    <p:sldId id="283" r:id="rId20"/>
    <p:sldId id="266" r:id="rId21"/>
    <p:sldId id="26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13" autoAdjust="0"/>
  </p:normalViewPr>
  <p:slideViewPr>
    <p:cSldViewPr>
      <p:cViewPr varScale="1">
        <p:scale>
          <a:sx n="57" d="100"/>
          <a:sy n="57" d="100"/>
        </p:scale>
        <p:origin x="154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BF530-F1FA-48C8-9E82-24B59BE4EA66}" type="datetimeFigureOut">
              <a:rPr lang="en-US" smtClean="0"/>
              <a:t>4/26/2023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CF740-5C20-4968-AC35-C64918544874}" type="slidenum">
              <a:rPr lang="en-US" smtClean="0"/>
              <a:t>‹#›</a:t>
            </a:fld>
            <a:endParaRPr lang="en-US"/>
          </a:p>
        </p:txBody>
      </p:sp>
    </p:spTree>
    <p:extLst>
      <p:ext uri="{BB962C8B-B14F-4D97-AF65-F5344CB8AC3E}">
        <p14:creationId xmlns:p14="http://schemas.microsoft.com/office/powerpoint/2010/main" val="2801412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CF740-5C20-4968-AC35-C64918544874}" type="slidenum">
              <a:rPr lang="en-US" smtClean="0"/>
              <a:t>16</a:t>
            </a:fld>
            <a:endParaRPr lang="en-US"/>
          </a:p>
        </p:txBody>
      </p:sp>
    </p:spTree>
    <p:extLst>
      <p:ext uri="{BB962C8B-B14F-4D97-AF65-F5344CB8AC3E}">
        <p14:creationId xmlns:p14="http://schemas.microsoft.com/office/powerpoint/2010/main" val="3265297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019D5D-5A68-4357-9668-4CE20F0E8A0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0EA99-F24C-4031-B9C3-B302D44213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019D5D-5A68-4357-9668-4CE20F0E8A0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0EA99-F24C-4031-B9C3-B302D44213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7019D5D-5A68-4357-9668-4CE20F0E8A0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0EA99-F24C-4031-B9C3-B302D44213F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019D5D-5A68-4357-9668-4CE20F0E8A0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0EA99-F24C-4031-B9C3-B302D44213FF}"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019D5D-5A68-4357-9668-4CE20F0E8A0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0EA99-F24C-4031-B9C3-B302D44213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7019D5D-5A68-4357-9668-4CE20F0E8A07}"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0EA99-F24C-4031-B9C3-B302D44213F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019D5D-5A68-4357-9668-4CE20F0E8A07}"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10EA99-F24C-4031-B9C3-B302D44213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019D5D-5A68-4357-9668-4CE20F0E8A07}"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10EA99-F24C-4031-B9C3-B302D44213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7019D5D-5A68-4357-9668-4CE20F0E8A07}"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10EA99-F24C-4031-B9C3-B302D44213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019D5D-5A68-4357-9668-4CE20F0E8A07}"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0EA99-F24C-4031-B9C3-B302D44213F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019D5D-5A68-4357-9668-4CE20F0E8A07}"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0EA99-F24C-4031-B9C3-B302D44213F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7019D5D-5A68-4357-9668-4CE20F0E8A07}" type="datetimeFigureOut">
              <a:rPr lang="en-US" smtClean="0"/>
              <a:t>4/26/2023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10EA99-F24C-4031-B9C3-B302D44213F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jpierce@ppnlaw.com" TargetMode="External"/><Relationship Id="rId2" Type="http://schemas.openxmlformats.org/officeDocument/2006/relationships/hyperlink" Target="mailto:terimchughlaw@gmail.co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2008708"/>
          </a:xfrm>
        </p:spPr>
        <p:txBody>
          <a:bodyPr>
            <a:normAutofit/>
          </a:bodyPr>
          <a:lstStyle/>
          <a:p>
            <a:r>
              <a:rPr lang="en-US" dirty="0"/>
              <a:t>Injuries Arising Out of &amp; In the Course of Employment</a:t>
            </a:r>
          </a:p>
        </p:txBody>
      </p:sp>
      <p:sp>
        <p:nvSpPr>
          <p:cNvPr id="3" name="Subtitle 2"/>
          <p:cNvSpPr>
            <a:spLocks noGrp="1"/>
          </p:cNvSpPr>
          <p:nvPr>
            <p:ph type="subTitle" idx="1"/>
          </p:nvPr>
        </p:nvSpPr>
        <p:spPr>
          <a:xfrm>
            <a:off x="1371600" y="3200400"/>
            <a:ext cx="6400800" cy="1981200"/>
          </a:xfrm>
        </p:spPr>
        <p:txBody>
          <a:bodyPr>
            <a:normAutofit/>
          </a:bodyPr>
          <a:lstStyle/>
          <a:p>
            <a:r>
              <a:rPr lang="en-US" sz="2800" b="1" dirty="0"/>
              <a:t>Presented by: </a:t>
            </a:r>
          </a:p>
          <a:p>
            <a:r>
              <a:rPr lang="en-US" sz="2800" b="1" dirty="0"/>
              <a:t>Teri A. McHugh, Esq.</a:t>
            </a:r>
          </a:p>
          <a:p>
            <a:r>
              <a:rPr lang="en-US" sz="2800" b="1" dirty="0"/>
              <a:t>Judson L. Pierce, Esq.</a:t>
            </a:r>
          </a:p>
        </p:txBody>
      </p:sp>
    </p:spTree>
    <p:extLst>
      <p:ext uri="{BB962C8B-B14F-4D97-AF65-F5344CB8AC3E}">
        <p14:creationId xmlns:p14="http://schemas.microsoft.com/office/powerpoint/2010/main" val="1566580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3F56B3C-E68C-85FA-8CED-0CA2F554B2F7}"/>
              </a:ext>
            </a:extLst>
          </p:cNvPr>
          <p:cNvSpPr txBox="1"/>
          <p:nvPr/>
        </p:nvSpPr>
        <p:spPr>
          <a:xfrm>
            <a:off x="609600" y="1905000"/>
            <a:ext cx="7924800" cy="4228273"/>
          </a:xfrm>
          <a:prstGeom prst="rect">
            <a:avLst/>
          </a:prstGeom>
          <a:noFill/>
        </p:spPr>
        <p:txBody>
          <a:bodyPr wrap="square" rtlCol="0">
            <a:spAutoFit/>
          </a:bodyPr>
          <a:lstStyle/>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Department of Industrial Accidents (“DIA”) and court must ask: if the nature of the employee’s employment “brought him in contact with the risk that in fact caused her injury.” </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Souza’s Case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316 Mass. 332</a:t>
            </a: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(1944) (where the employee was shot while sleeping in a rooming house in New Bedford where he worked in proximity that day and stayed overnight to work the following day).</a:t>
            </a:r>
          </a:p>
          <a:p>
            <a:pPr marL="45720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To successfully bring an exception to the “going and coming” rule, claimant attorneys must use a three (3) prong analysis established in </a:t>
            </a:r>
            <a:r>
              <a:rPr lang="en-US" sz="1800" u="sng" kern="100" dirty="0" err="1">
                <a:effectLst/>
                <a:latin typeface="Calibri" panose="020F0502020204030204" pitchFamily="34" charset="0"/>
                <a:ea typeface="Calibri" panose="020F0502020204030204" pitchFamily="34" charset="0"/>
                <a:cs typeface="Times New Roman" panose="02020603050405020304" pitchFamily="18" charset="0"/>
              </a:rPr>
              <a:t>Wormstead</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 v. Town Manager of Saugus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366 Mass. 659 (1975) to ascertain whether an employee is a “traveling employee” or if the injury falls within the “going and coming” rule:</a:t>
            </a:r>
          </a:p>
          <a:p>
            <a:pPr marL="0" marR="0" algn="just">
              <a:lnSpc>
                <a:spcPct val="107000"/>
              </a:lnSpc>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1)whether the employee was being paid at the time of injury; </a:t>
            </a:r>
          </a:p>
          <a:p>
            <a:pPr marL="0" marR="0" algn="just">
              <a:lnSpc>
                <a:spcPct val="107000"/>
              </a:lnSpc>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2)whether the employee was “on call” at the time of injury; and,</a:t>
            </a:r>
          </a:p>
          <a:p>
            <a:pPr marL="0" marR="0" algn="just">
              <a:lnSpc>
                <a:spcPct val="107000"/>
              </a:lnSpc>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3) whether the employee was engaged in activities consistent with and</a:t>
            </a:r>
          </a:p>
          <a:p>
            <a:pPr marL="0" marR="0" algn="just">
              <a:lnSpc>
                <a:spcPct val="107000"/>
              </a:lnSpc>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helpful to the employer.</a:t>
            </a:r>
          </a:p>
        </p:txBody>
      </p:sp>
    </p:spTree>
    <p:extLst>
      <p:ext uri="{BB962C8B-B14F-4D97-AF65-F5344CB8AC3E}">
        <p14:creationId xmlns:p14="http://schemas.microsoft.com/office/powerpoint/2010/main" val="387023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5AC3-30ED-EFDF-9C6E-F01655462533}"/>
              </a:ext>
            </a:extLst>
          </p:cNvPr>
          <p:cNvSpPr>
            <a:spLocks noGrp="1"/>
          </p:cNvSpPr>
          <p:nvPr>
            <p:ph type="title"/>
          </p:nvPr>
        </p:nvSpPr>
        <p:spPr/>
        <p:txBody>
          <a:bodyPr/>
          <a:lstStyle/>
          <a:p>
            <a:r>
              <a:rPr lang="en-US" dirty="0"/>
              <a:t>Hypothetical </a:t>
            </a:r>
          </a:p>
        </p:txBody>
      </p:sp>
      <p:sp>
        <p:nvSpPr>
          <p:cNvPr id="3" name="TextBox 2">
            <a:extLst>
              <a:ext uri="{FF2B5EF4-FFF2-40B4-BE49-F238E27FC236}">
                <a16:creationId xmlns:a16="http://schemas.microsoft.com/office/drawing/2014/main" id="{6D1168CE-FFD7-1654-45A7-8E57C76740AC}"/>
              </a:ext>
            </a:extLst>
          </p:cNvPr>
          <p:cNvSpPr txBox="1"/>
          <p:nvPr/>
        </p:nvSpPr>
        <p:spPr>
          <a:xfrm>
            <a:off x="762000" y="2743200"/>
            <a:ext cx="7620000" cy="3339184"/>
          </a:xfrm>
          <a:prstGeom prst="rect">
            <a:avLst/>
          </a:prstGeom>
          <a:noFill/>
        </p:spPr>
        <p:txBody>
          <a:bodyPr wrap="square" rtlCol="0">
            <a:spAutoFit/>
          </a:bodyPr>
          <a:lstStyle/>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Frances Falls-A-Lot (“Falls-A-Lot”) is an administrative assistant at XYZ Company and has worked there in this capacity for the past fifteen (15) years.  Eighty percent (80%) of her work is spent typing.  Falls-A-Lot is also on a bowling team that practices two (2) nights per week and plays competitively on the weekends.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 March 15, 2023, Falls-A-Lot brought work home to catch up on editing documents that had been provided to her by her supervisor.  She recently began to notice a burning sensation in her right major hand and wrist when bowling, but the night of March 15, 2023, while editing documents, she noticed an increase in pain.   </a:t>
            </a:r>
          </a:p>
        </p:txBody>
      </p:sp>
    </p:spTree>
    <p:extLst>
      <p:ext uri="{BB962C8B-B14F-4D97-AF65-F5344CB8AC3E}">
        <p14:creationId xmlns:p14="http://schemas.microsoft.com/office/powerpoint/2010/main" val="506122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EACA72-926E-7E8C-243A-339CF847883A}"/>
              </a:ext>
            </a:extLst>
          </p:cNvPr>
          <p:cNvSpPr txBox="1"/>
          <p:nvPr/>
        </p:nvSpPr>
        <p:spPr>
          <a:xfrm>
            <a:off x="457200" y="1905000"/>
            <a:ext cx="8229600" cy="4228273"/>
          </a:xfrm>
          <a:prstGeom prst="rect">
            <a:avLst/>
          </a:prstGeom>
          <a:noFill/>
        </p:spPr>
        <p:txBody>
          <a:bodyPr wrap="square" rtlCol="0">
            <a:spAutoFit/>
          </a:bodyPr>
          <a:lstStyle/>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 the morning of March 16, 2023, Falls-A-Lot got out of her car and gathered the documents she had edited under her right arm.  As she was walking through the parking lot, Falls-A-Lot failed to notice a patch of black ice as her view was obstructed by the documents, and she slipped and fell.  Falls-A-Lot put out her left arm to prevent her fall, heard a crack and felt pain in her left wrist.  Falls-A-Lot called her supervisor, and one of her co-workers drove her to the hospital.  At the hospital, Falls-A-Lot was diagnosed with a fracture of her left wrist and underwent surgery to repair same.  The surgeon recommended she stay out of work for ten (10) to twelve (12) weeks.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When Falls-A-Lot saw the doctor for post-surgical follow up, she mentioned the pain she was experiencing in her right arm and hand and was diagnosed with carpal tunnel syndrome.  The doctor recommended an injection and physical therapy before considering surgery on the right wrist.  While at physical therapy one night, Falls-A-Lot tripped over a weight left on the floor and sprained her right ankle.  </a:t>
            </a:r>
          </a:p>
        </p:txBody>
      </p:sp>
    </p:spTree>
    <p:extLst>
      <p:ext uri="{BB962C8B-B14F-4D97-AF65-F5344CB8AC3E}">
        <p14:creationId xmlns:p14="http://schemas.microsoft.com/office/powerpoint/2010/main" val="257241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6462-262B-D291-0A91-E110EEC5027B}"/>
              </a:ext>
            </a:extLst>
          </p:cNvPr>
          <p:cNvSpPr>
            <a:spLocks noGrp="1"/>
          </p:cNvSpPr>
          <p:nvPr>
            <p:ph type="title"/>
          </p:nvPr>
        </p:nvSpPr>
        <p:spPr/>
        <p:txBody>
          <a:bodyPr>
            <a:normAutofit/>
          </a:bodyPr>
          <a:lstStyle/>
          <a:p>
            <a:r>
              <a:rPr lang="en-US" dirty="0"/>
              <a:t>For the Employee</a:t>
            </a:r>
          </a:p>
        </p:txBody>
      </p:sp>
      <p:sp>
        <p:nvSpPr>
          <p:cNvPr id="3" name="TextBox 2">
            <a:extLst>
              <a:ext uri="{FF2B5EF4-FFF2-40B4-BE49-F238E27FC236}">
                <a16:creationId xmlns:a16="http://schemas.microsoft.com/office/drawing/2014/main" id="{5858E944-E0D6-920D-53A8-A335AFACC972}"/>
              </a:ext>
            </a:extLst>
          </p:cNvPr>
          <p:cNvSpPr txBox="1"/>
          <p:nvPr/>
        </p:nvSpPr>
        <p:spPr>
          <a:xfrm>
            <a:off x="685800" y="3048000"/>
            <a:ext cx="7696200" cy="2752228"/>
          </a:xfrm>
          <a:prstGeom prst="rect">
            <a:avLst/>
          </a:prstGeom>
          <a:noFill/>
        </p:spPr>
        <p:txBody>
          <a:bodyPr wrap="square" rtlCol="0">
            <a:spAutoFit/>
          </a:bodyPr>
          <a:lstStyle/>
          <a:p>
            <a:pPr marL="285750" marR="0" lvl="0" indent="-285750" algn="just">
              <a:lnSpc>
                <a:spcPct val="107000"/>
              </a:lnSpc>
              <a:spcBef>
                <a:spcPts val="0"/>
              </a:spcBef>
              <a:spcAft>
                <a:spcPts val="80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Claimant’s attorney should gather more facts such as:</a:t>
            </a:r>
          </a:p>
          <a:p>
            <a:pPr marL="742950" lvl="1" indent="-285750" algn="just">
              <a:buFont typeface="Arial" panose="020B0604020202020204" pitchFamily="34" charset="0"/>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whether the parking lot was owned by the employer </a:t>
            </a: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buFont typeface="Arial" panose="020B0604020202020204" pitchFamily="34" charset="0"/>
              <a:buChar char="•"/>
            </a:pPr>
            <a:r>
              <a:rPr lang="en-US" kern="100" dirty="0">
                <a:latin typeface="Calibri" panose="020F0502020204030204" pitchFamily="34" charset="0"/>
                <a:ea typeface="Calibri" panose="020F0502020204030204" pitchFamily="34" charset="0"/>
                <a:cs typeface="Times New Roman" panose="02020603050405020304" pitchFamily="18" charset="0"/>
              </a:rPr>
              <a:t>whether </a:t>
            </a:r>
            <a:r>
              <a:rPr lang="en-US" kern="100" dirty="0">
                <a:effectLst/>
                <a:latin typeface="Calibri" panose="020F0502020204030204" pitchFamily="34" charset="0"/>
                <a:ea typeface="Calibri" panose="020F0502020204030204" pitchFamily="34" charset="0"/>
                <a:cs typeface="Times New Roman" panose="02020603050405020304" pitchFamily="18" charset="0"/>
              </a:rPr>
              <a:t>on the employer’s premises or </a:t>
            </a:r>
          </a:p>
          <a:p>
            <a:pPr marL="742950" lvl="1" indent="-285750" algn="just">
              <a:buFont typeface="Arial" panose="020B0604020202020204" pitchFamily="34" charset="0"/>
              <a:buChar char="•"/>
            </a:pPr>
            <a:r>
              <a:rPr lang="en-US" kern="100" dirty="0">
                <a:effectLst/>
                <a:latin typeface="Calibri" panose="020F0502020204030204" pitchFamily="34" charset="0"/>
                <a:ea typeface="Calibri" panose="020F0502020204030204" pitchFamily="34" charset="0"/>
                <a:cs typeface="Times New Roman" panose="02020603050405020304" pitchFamily="18" charset="0"/>
              </a:rPr>
              <a:t>whether the employer compelled the employee to park in that specific lot.</a:t>
            </a:r>
          </a:p>
          <a:p>
            <a:pPr lvl="1" algn="just"/>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just">
              <a:lnSpc>
                <a:spcPct val="107000"/>
              </a:lnSpc>
              <a:spcBef>
                <a:spcPts val="0"/>
              </a:spcBef>
              <a:spcAft>
                <a:spcPts val="800"/>
              </a:spcAft>
              <a:buFont typeface="Arial" panose="020B0604020202020204" pitchFamily="34" charset="0"/>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Counsel should also question whether the bowling team was something the employer strongly urged the employees to do as a way of fostering a unified team or was this something unrelated to the claimant’s work. </a:t>
            </a:r>
          </a:p>
        </p:txBody>
      </p:sp>
    </p:spTree>
    <p:extLst>
      <p:ext uri="{BB962C8B-B14F-4D97-AF65-F5344CB8AC3E}">
        <p14:creationId xmlns:p14="http://schemas.microsoft.com/office/powerpoint/2010/main" val="878122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619B1A-5483-2838-E8A0-63832E030195}"/>
              </a:ext>
            </a:extLst>
          </p:cNvPr>
          <p:cNvSpPr txBox="1"/>
          <p:nvPr/>
        </p:nvSpPr>
        <p:spPr>
          <a:xfrm>
            <a:off x="838200" y="2362200"/>
            <a:ext cx="7315200" cy="1264642"/>
          </a:xfrm>
          <a:prstGeom prst="rect">
            <a:avLst/>
          </a:prstGeom>
          <a:noFill/>
        </p:spPr>
        <p:txBody>
          <a:bodyPr wrap="square" rtlCol="0">
            <a:spAutoFit/>
          </a:bodyPr>
          <a:lstStyle/>
          <a:p>
            <a:pPr marL="285750" marR="0" lvl="0" indent="-285750" algn="just">
              <a:lnSpc>
                <a:spcPct val="107000"/>
              </a:lnSpc>
              <a:spcBef>
                <a:spcPts val="0"/>
              </a:spcBef>
              <a:spcAft>
                <a:spcPts val="800"/>
              </a:spcAft>
              <a:buFont typeface="Arial" panose="020B0604020202020204" pitchFamily="34" charset="0"/>
              <a:buChar char="•"/>
            </a:pPr>
            <a:r>
              <a:rPr lang="en-US" kern="100" dirty="0">
                <a:latin typeface="Calibri" panose="020F0502020204030204" pitchFamily="34" charset="0"/>
                <a:ea typeface="Calibri" panose="020F0502020204030204" pitchFamily="34" charset="0"/>
                <a:cs typeface="Times New Roman" panose="02020603050405020304" pitchFamily="18" charset="0"/>
              </a:rPr>
              <a:t>Counsel should also review whether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need for physical therapy is deemed work related and thus compensable.  If it is, then it is likely that the fall at physical therapy and the resulting sprain of the right ankle could be successfully brought in as part of the claim.</a:t>
            </a:r>
          </a:p>
        </p:txBody>
      </p:sp>
    </p:spTree>
    <p:extLst>
      <p:ext uri="{BB962C8B-B14F-4D97-AF65-F5344CB8AC3E}">
        <p14:creationId xmlns:p14="http://schemas.microsoft.com/office/powerpoint/2010/main" val="131545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976E-2D5C-5EF2-1EFF-C7CE1693B3CD}"/>
              </a:ext>
            </a:extLst>
          </p:cNvPr>
          <p:cNvSpPr>
            <a:spLocks noGrp="1"/>
          </p:cNvSpPr>
          <p:nvPr>
            <p:ph type="title"/>
          </p:nvPr>
        </p:nvSpPr>
        <p:spPr/>
        <p:txBody>
          <a:bodyPr/>
          <a:lstStyle/>
          <a:p>
            <a:r>
              <a:rPr lang="en-US" dirty="0"/>
              <a:t>For the Insurer</a:t>
            </a:r>
          </a:p>
        </p:txBody>
      </p:sp>
      <p:sp>
        <p:nvSpPr>
          <p:cNvPr id="3" name="TextBox 2">
            <a:extLst>
              <a:ext uri="{FF2B5EF4-FFF2-40B4-BE49-F238E27FC236}">
                <a16:creationId xmlns:a16="http://schemas.microsoft.com/office/drawing/2014/main" id="{C0DC1E38-292E-24B3-BCC9-053D54F8E46E}"/>
              </a:ext>
            </a:extLst>
          </p:cNvPr>
          <p:cNvSpPr txBox="1"/>
          <p:nvPr/>
        </p:nvSpPr>
        <p:spPr>
          <a:xfrm>
            <a:off x="685800" y="2667000"/>
            <a:ext cx="7848600" cy="3970318"/>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Counsel for the Insurer should explore ways to show that the injuries did not arise out of or in the course of work.</a:t>
            </a:r>
          </a:p>
          <a:p>
            <a:pPr marL="285750" indent="-285750" algn="just">
              <a:buFont typeface="Arial" panose="020B0604020202020204" pitchFamily="34" charset="0"/>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If Counsel can establish that the right wrist injury occurred as a result of bowling or non-work related activities, then it may not be found compensable.</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Counsel for the Insurer should seek to obtain medical records for the employee prior to the date of injury to see if she treated for or complained about the burning in her wrist prior to the date of injury.</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Additionally, counsel should have the employee examined by an independent medical examiner (“IME”) in order to assess whether bowling caused and/or significantly contributed to the wrist injury.   </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1953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0A9D65-754F-B7DE-5A58-78640DD7DCAD}"/>
              </a:ext>
            </a:extLst>
          </p:cNvPr>
          <p:cNvSpPr txBox="1"/>
          <p:nvPr/>
        </p:nvSpPr>
        <p:spPr>
          <a:xfrm>
            <a:off x="685800" y="1828800"/>
            <a:ext cx="7772400" cy="4801314"/>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If the right wrist is not compensable, and the employee is only receiving physical therapy for her right wrist, then the fall at physical therapy is not compensable.</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Counsel should speak with the employer to determine the location of the parking lot in which the employee fell and its proximity to the employer’s office.</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Counsel should also inquire of the employer whether its employees are provided a place to park and the location of same.</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dirty="0">
                <a:latin typeface="Calibri" panose="020F0502020204030204" pitchFamily="34" charset="0"/>
                <a:ea typeface="Calibri" panose="020F0502020204030204" pitchFamily="34" charset="0"/>
                <a:cs typeface="Calibri" panose="020F0502020204030204" pitchFamily="34" charset="0"/>
              </a:rPr>
              <a:t>If the parking lot is not on the employer’s premises, not provided by the employer and the employee made the decision on her own to park there, the insurer can argue the going and coming rule - that the employee was not in the course of employment </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403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CA249D6-D4DC-4092-94AE-A6C78C884F7E}"/>
              </a:ext>
            </a:extLst>
          </p:cNvPr>
          <p:cNvSpPr>
            <a:spLocks noGrp="1"/>
          </p:cNvSpPr>
          <p:nvPr>
            <p:ph idx="1"/>
          </p:nvPr>
        </p:nvSpPr>
        <p:spPr>
          <a:xfrm>
            <a:off x="952499" y="3276600"/>
            <a:ext cx="7239001" cy="2209800"/>
          </a:xfrm>
        </p:spPr>
        <p:txBody>
          <a:bodyPr>
            <a:normAutofit/>
          </a:bodyPr>
          <a:lstStyle/>
          <a:p>
            <a:pPr marL="342900" indent="-342900" algn="just">
              <a:buAutoNum type="arabicPeriod"/>
            </a:pPr>
            <a:r>
              <a:rPr lang="en-US" sz="1800" kern="0" dirty="0">
                <a:solidFill>
                  <a:schemeClr val="tx1"/>
                </a:solidFill>
                <a:latin typeface="Calibri" panose="020F0502020204030204" pitchFamily="34" charset="0"/>
                <a:ea typeface="Times New Roman" panose="02020603050405020304" pitchFamily="18" charset="0"/>
                <a:cs typeface="Calibri" panose="020F0502020204030204" pitchFamily="34" charset="0"/>
              </a:rPr>
              <a:t>“</a:t>
            </a:r>
            <a:r>
              <a:rPr lang="en-US" sz="18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Arising out of employment” concerns the nature of the risk to which the employee was exposed at the time of the accident.  “Course of employment” concerns time, place and activity.  In other words, when did the accident happen and, at that time, where was the employee and what was the employee doing?</a:t>
            </a:r>
          </a:p>
          <a:p>
            <a:pPr marL="342900" indent="-342900">
              <a:buAutoNum type="arabicPeriod"/>
            </a:pPr>
            <a:endParaRPr lang="en-US" sz="1800" kern="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buAutoNum type="arabicPeriod"/>
            </a:pPr>
            <a:endParaRPr lang="en-US" sz="1800"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buAutoNum type="arabicPeriod"/>
            </a:pPr>
            <a:endParaRPr lang="en-US" sz="1800"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buAutoNum type="arabicPeriod"/>
            </a:pPr>
            <a:endParaRPr lang="en-US" sz="1800" kern="0" dirty="0">
              <a:solidFill>
                <a:srgbClr val="111111"/>
              </a:solidFill>
              <a:effectLst/>
              <a:latin typeface="Calibri" panose="020F0502020204030204" pitchFamily="34" charset="0"/>
              <a:ea typeface="Times New Roman" panose="02020603050405020304" pitchFamily="18" charset="0"/>
              <a:cs typeface="Calibri" panose="020F0502020204030204" pitchFamily="34" charset="0"/>
            </a:endParaRPr>
          </a:p>
          <a:p>
            <a:pPr marL="342900" indent="-342900">
              <a:buAutoNum type="arabicPeriod"/>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2">
            <a:extLst>
              <a:ext uri="{FF2B5EF4-FFF2-40B4-BE49-F238E27FC236}">
                <a16:creationId xmlns:a16="http://schemas.microsoft.com/office/drawing/2014/main" id="{77EF1CDE-2C0F-43DE-837A-ED84B7F69996}"/>
              </a:ext>
            </a:extLst>
          </p:cNvPr>
          <p:cNvSpPr>
            <a:spLocks noGrp="1"/>
          </p:cNvSpPr>
          <p:nvPr>
            <p:ph type="title"/>
          </p:nvPr>
        </p:nvSpPr>
        <p:spPr/>
        <p:txBody>
          <a:bodyPr/>
          <a:lstStyle/>
          <a:p>
            <a:r>
              <a:rPr lang="en-US" dirty="0"/>
              <a:t>Take </a:t>
            </a:r>
            <a:r>
              <a:rPr lang="en-US" dirty="0" err="1"/>
              <a:t>aways</a:t>
            </a:r>
            <a:endParaRPr lang="en-US" dirty="0"/>
          </a:p>
        </p:txBody>
      </p:sp>
    </p:spTree>
    <p:extLst>
      <p:ext uri="{BB962C8B-B14F-4D97-AF65-F5344CB8AC3E}">
        <p14:creationId xmlns:p14="http://schemas.microsoft.com/office/powerpoint/2010/main" val="1332320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CE14BE-A5FE-7909-C51D-DBEA2D28508D}"/>
              </a:ext>
            </a:extLst>
          </p:cNvPr>
          <p:cNvSpPr txBox="1"/>
          <p:nvPr/>
        </p:nvSpPr>
        <p:spPr>
          <a:xfrm>
            <a:off x="1333500" y="2971800"/>
            <a:ext cx="6476999" cy="2031325"/>
          </a:xfrm>
          <a:prstGeom prst="rect">
            <a:avLst/>
          </a:prstGeom>
          <a:noFill/>
        </p:spPr>
        <p:txBody>
          <a:bodyPr wrap="square" rtlCol="0">
            <a:spAutoFit/>
          </a:bodyPr>
          <a:lstStyle/>
          <a:p>
            <a:pPr marL="342900" indent="-342900" algn="just">
              <a:buAutoNum type="arabicPeriod" startAt="2"/>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“Going and coming" rule prohibits compensability but there are several exceptions which are highly fact driven. For example: Was there employee compelled by the employer is a major factor that may take something out of the "going and coming" rule.</a:t>
            </a:r>
          </a:p>
          <a:p>
            <a:pPr marL="342900" indent="-342900">
              <a:buAutoNum type="arabicPeriod" startAt="2"/>
            </a:pPr>
            <a:endPar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6180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E6B6F6-E630-C176-82B0-04EBE869D655}"/>
              </a:ext>
            </a:extLst>
          </p:cNvPr>
          <p:cNvSpPr txBox="1"/>
          <p:nvPr/>
        </p:nvSpPr>
        <p:spPr>
          <a:xfrm>
            <a:off x="1295400" y="3048000"/>
            <a:ext cx="6553200" cy="2308324"/>
          </a:xfrm>
          <a:prstGeom prst="rect">
            <a:avLst/>
          </a:prstGeom>
          <a:noFill/>
        </p:spPr>
        <p:txBody>
          <a:bodyPr wrap="square" rtlCol="0">
            <a:spAutoFit/>
          </a:bodyPr>
          <a:lstStyle/>
          <a:p>
            <a:pPr marL="342900" indent="-342900" algn="just">
              <a:buAutoNum type="arabicPeriod" startAt="3"/>
            </a:pPr>
            <a:r>
              <a:rPr lang="en-US" dirty="0">
                <a:latin typeface="Calibri" panose="020F0502020204030204" pitchFamily="34" charset="0"/>
                <a:ea typeface="Calibri" panose="020F0502020204030204" pitchFamily="34" charset="0"/>
                <a:cs typeface="Calibri" panose="020F0502020204030204" pitchFamily="34" charset="0"/>
              </a:rPr>
              <a:t>K</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eep an open mind, as to how and where the employee was performing work, for example work from home cases. Something at first pass may seem not work related but when you develop the facts it may seem more and more like a compensable case.</a:t>
            </a:r>
          </a:p>
          <a:p>
            <a:pPr marL="342900" indent="-342900" algn="just">
              <a:buAutoNum type="arabicPeriod" startAt="3"/>
            </a:pPr>
            <a:endPar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5726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AEB6C-56AC-C6ED-0846-19970984338C}"/>
              </a:ext>
            </a:extLst>
          </p:cNvPr>
          <p:cNvSpPr>
            <a:spLocks noGrp="1"/>
          </p:cNvSpPr>
          <p:nvPr>
            <p:ph type="title"/>
          </p:nvPr>
        </p:nvSpPr>
        <p:spPr/>
        <p:txBody>
          <a:bodyPr/>
          <a:lstStyle/>
          <a:p>
            <a:r>
              <a:rPr lang="en-US" dirty="0"/>
              <a:t>Compensability</a:t>
            </a:r>
          </a:p>
        </p:txBody>
      </p:sp>
      <p:sp>
        <p:nvSpPr>
          <p:cNvPr id="3" name="TextBox 2">
            <a:extLst>
              <a:ext uri="{FF2B5EF4-FFF2-40B4-BE49-F238E27FC236}">
                <a16:creationId xmlns:a16="http://schemas.microsoft.com/office/drawing/2014/main" id="{B0E9E15C-3889-56BF-31A0-23EC24781113}"/>
              </a:ext>
            </a:extLst>
          </p:cNvPr>
          <p:cNvSpPr txBox="1"/>
          <p:nvPr/>
        </p:nvSpPr>
        <p:spPr>
          <a:xfrm>
            <a:off x="266700" y="2667000"/>
            <a:ext cx="8610600" cy="4324645"/>
          </a:xfrm>
          <a:prstGeom prst="rect">
            <a:avLst/>
          </a:prstGeom>
          <a:noFill/>
        </p:spPr>
        <p:txBody>
          <a:bodyPr wrap="square" rtlCol="0">
            <a:spAutoFit/>
          </a:bodyPr>
          <a:lstStyle/>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Pursuant to M.G.L. c. 152 Section 26, if an employee suffers an injury or illness that arises out of and in the course of employment, the employee is entitled to compensation.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These benefits generally consist of the following:</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Medical Benefits pursuant to Section 30</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Vocational Rehabilitation Benefits pursuant to Section 30H</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Death Benefits for a decedent’s dependent(s) pursuant to Section 31</a:t>
            </a:r>
          </a:p>
          <a:p>
            <a:pPr marL="0" marR="0" indent="45720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Burial Benefits pursuant to Section 33</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Temporary Total Disability Benefits pursuant to Section 34</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Permanent Temporary Total Disability Benefits pursuant to Section 34A</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Temporary Partial Disability Benefits pursuant to Section 35</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 Scarring, Disfigurement and Loss of Function Benefits pursuant to Section 36</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222691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quarter" idx="13"/>
          </p:nvPr>
        </p:nvSpPr>
        <p:spPr>
          <a:xfrm>
            <a:off x="423333" y="2693940"/>
            <a:ext cx="3886200" cy="3721608"/>
          </a:xfrm>
        </p:spPr>
        <p:txBody>
          <a:bodyPr>
            <a:normAutofit/>
          </a:bodyPr>
          <a:lstStyle/>
          <a:p>
            <a:pPr marL="0" marR="0" indent="0">
              <a:spcBef>
                <a:spcPts val="0"/>
              </a:spcBef>
              <a:spcAft>
                <a:spcPts val="0"/>
              </a:spcAft>
              <a:buNone/>
            </a:pPr>
            <a:endParaRPr lang="en-US" sz="1800" dirty="0">
              <a:latin typeface="Calibri" panose="020F0502020204030204" pitchFamily="34" charset="0"/>
              <a:cs typeface="Calibri" panose="020F0502020204030204" pitchFamily="34" charset="0"/>
            </a:endParaRPr>
          </a:p>
          <a:p>
            <a:endParaRPr lang="en-US" dirty="0"/>
          </a:p>
        </p:txBody>
      </p:sp>
      <p:sp>
        <p:nvSpPr>
          <p:cNvPr id="4" name="Content Placeholder 3"/>
          <p:cNvSpPr>
            <a:spLocks noGrp="1"/>
          </p:cNvSpPr>
          <p:nvPr>
            <p:ph sz="quarter" idx="14"/>
          </p:nvPr>
        </p:nvSpPr>
        <p:spPr>
          <a:xfrm>
            <a:off x="423333" y="2514600"/>
            <a:ext cx="8088492" cy="4114800"/>
          </a:xfrm>
        </p:spPr>
        <p:txBody>
          <a:bodyPr>
            <a:normAutofit lnSpcReduction="10000"/>
          </a:bodyPr>
          <a:lstStyle/>
          <a:p>
            <a:pPr marL="0" marR="0" indent="0" algn="ctr">
              <a:spcBef>
                <a:spcPts val="0"/>
              </a:spcBef>
              <a:spcAft>
                <a:spcPts val="0"/>
              </a:spcAft>
              <a:buNone/>
            </a:pPr>
            <a:r>
              <a:rPr lang="en-US" sz="2200" dirty="0">
                <a:latin typeface="Calibri" panose="020F0502020204030204" pitchFamily="34" charset="0"/>
                <a:cs typeface="Calibri" panose="020F0502020204030204" pitchFamily="34" charset="0"/>
              </a:rPr>
              <a:t>Teri A. McHugh, Esq.</a:t>
            </a:r>
          </a:p>
          <a:p>
            <a:pPr marL="0" marR="0" indent="0" algn="ctr">
              <a:spcBef>
                <a:spcPts val="0"/>
              </a:spcBef>
              <a:spcAft>
                <a:spcPts val="0"/>
              </a:spcAft>
              <a:buNone/>
            </a:pPr>
            <a:r>
              <a:rPr lang="en-US" sz="2200" dirty="0">
                <a:latin typeface="Calibri" panose="020F0502020204030204" pitchFamily="34" charset="0"/>
                <a:cs typeface="Calibri" panose="020F0502020204030204" pitchFamily="34" charset="0"/>
              </a:rPr>
              <a:t>Law Office of Teri A. McHugh, PLLC</a:t>
            </a:r>
          </a:p>
          <a:p>
            <a:pPr marL="0" marR="0" indent="0" algn="ctr">
              <a:spcBef>
                <a:spcPts val="0"/>
              </a:spcBef>
              <a:spcAft>
                <a:spcPts val="0"/>
              </a:spcAft>
              <a:buNone/>
            </a:pPr>
            <a:r>
              <a:rPr lang="en-US" sz="2200" dirty="0">
                <a:latin typeface="Calibri" panose="020F0502020204030204" pitchFamily="34" charset="0"/>
                <a:cs typeface="Calibri" panose="020F0502020204030204" pitchFamily="34" charset="0"/>
              </a:rPr>
              <a:t>PO Box 920677</a:t>
            </a:r>
          </a:p>
          <a:p>
            <a:pPr marL="0" marR="0" indent="0" algn="ctr">
              <a:spcBef>
                <a:spcPts val="0"/>
              </a:spcBef>
              <a:spcAft>
                <a:spcPts val="0"/>
              </a:spcAft>
              <a:buNone/>
            </a:pPr>
            <a:r>
              <a:rPr lang="en-US" sz="2200" dirty="0">
                <a:latin typeface="Calibri" panose="020F0502020204030204" pitchFamily="34" charset="0"/>
                <a:cs typeface="Calibri" panose="020F0502020204030204" pitchFamily="34" charset="0"/>
              </a:rPr>
              <a:t>Needham, MA 02492</a:t>
            </a:r>
          </a:p>
          <a:p>
            <a:pPr marL="0" marR="0" indent="0" algn="ctr">
              <a:spcBef>
                <a:spcPts val="0"/>
              </a:spcBef>
              <a:spcAft>
                <a:spcPts val="0"/>
              </a:spcAft>
              <a:buNone/>
            </a:pPr>
            <a:r>
              <a:rPr lang="en-US" sz="2200" dirty="0">
                <a:latin typeface="Calibri" panose="020F0502020204030204" pitchFamily="34" charset="0"/>
                <a:cs typeface="Calibri" panose="020F0502020204030204" pitchFamily="34" charset="0"/>
              </a:rPr>
              <a:t>781-718-8554</a:t>
            </a:r>
          </a:p>
          <a:p>
            <a:pPr marL="0" marR="0" indent="0" algn="ctr">
              <a:spcBef>
                <a:spcPts val="0"/>
              </a:spcBef>
              <a:spcAft>
                <a:spcPts val="0"/>
              </a:spcAft>
              <a:buNone/>
            </a:pPr>
            <a:r>
              <a:rPr lang="en-US" sz="2200" dirty="0">
                <a:latin typeface="Calibri" panose="020F0502020204030204" pitchFamily="34" charset="0"/>
                <a:cs typeface="Calibri" panose="020F0502020204030204" pitchFamily="34" charset="0"/>
                <a:hlinkClick r:id="rId2"/>
              </a:rPr>
              <a:t>terimchughlaw@gmail.com</a:t>
            </a:r>
            <a:endParaRPr lang="en-US" sz="2200" dirty="0">
              <a:latin typeface="Calibri" panose="020F0502020204030204" pitchFamily="34" charset="0"/>
              <a:cs typeface="Calibri" panose="020F0502020204030204" pitchFamily="34" charset="0"/>
            </a:endParaRPr>
          </a:p>
          <a:p>
            <a:pPr marL="0" marR="0" indent="0" algn="ctr">
              <a:spcBef>
                <a:spcPts val="0"/>
              </a:spcBef>
              <a:spcAft>
                <a:spcPts val="0"/>
              </a:spcAft>
              <a:buNone/>
            </a:pPr>
            <a:endParaRPr lang="en-US" sz="2200" dirty="0">
              <a:latin typeface="Calibri" panose="020F0502020204030204" pitchFamily="34" charset="0"/>
              <a:ea typeface="Calibri" panose="020F0502020204030204" pitchFamily="34" charset="0"/>
              <a:cs typeface="Calibri" panose="020F0502020204030204" pitchFamily="34" charset="0"/>
            </a:endParaRPr>
          </a:p>
          <a:p>
            <a:pPr marL="0" marR="0" indent="0" algn="ctr">
              <a:spcBef>
                <a:spcPts val="0"/>
              </a:spcBef>
              <a:spcAft>
                <a:spcPts val="0"/>
              </a:spcAft>
              <a:buNone/>
            </a:pPr>
            <a:r>
              <a:rPr lang="en-US" sz="2200" dirty="0">
                <a:latin typeface="Calibri" panose="020F0502020204030204" pitchFamily="34" charset="0"/>
                <a:ea typeface="Calibri" panose="020F0502020204030204" pitchFamily="34" charset="0"/>
                <a:cs typeface="Calibri" panose="020F0502020204030204" pitchFamily="34" charset="0"/>
              </a:rPr>
              <a:t>Judson L. Pierce, Esq.</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200" dirty="0">
                <a:latin typeface="Calibri" panose="020F0502020204030204" pitchFamily="34" charset="0"/>
                <a:ea typeface="Calibri" panose="020F0502020204030204" pitchFamily="34" charset="0"/>
                <a:cs typeface="Calibri" panose="020F0502020204030204" pitchFamily="34" charset="0"/>
              </a:rPr>
              <a:t>Pierce, Pierce &amp; Napolitano</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200" dirty="0">
                <a:latin typeface="Calibri" panose="020F0502020204030204" pitchFamily="34" charset="0"/>
                <a:ea typeface="Calibri" panose="020F0502020204030204" pitchFamily="34" charset="0"/>
                <a:cs typeface="Calibri" panose="020F0502020204030204" pitchFamily="34" charset="0"/>
              </a:rPr>
              <a:t>27 Congress Street, Suite 301</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2200" dirty="0">
                <a:latin typeface="Calibri" panose="020F0502020204030204" pitchFamily="34" charset="0"/>
                <a:ea typeface="Calibri" panose="020F0502020204030204" pitchFamily="34" charset="0"/>
                <a:cs typeface="Calibri" panose="020F0502020204030204" pitchFamily="34" charset="0"/>
              </a:rPr>
              <a:t>Salem, MA 01970</a:t>
            </a:r>
          </a:p>
          <a:p>
            <a:pPr marL="0" marR="0" indent="0" algn="ctr">
              <a:spcBef>
                <a:spcPts val="0"/>
              </a:spcBef>
              <a:spcAft>
                <a:spcPts val="0"/>
              </a:spcAft>
              <a:buNone/>
            </a:pPr>
            <a:r>
              <a:rPr lang="en-US" sz="2200" dirty="0">
                <a:latin typeface="Calibri" panose="020F0502020204030204" pitchFamily="34" charset="0"/>
                <a:ea typeface="Calibri" panose="020F0502020204030204" pitchFamily="34" charset="0"/>
                <a:cs typeface="Calibri" panose="020F0502020204030204" pitchFamily="34" charset="0"/>
              </a:rPr>
              <a:t>978-745-0914</a:t>
            </a:r>
            <a:r>
              <a:rPr lang="en-US" sz="2200" dirty="0">
                <a:latin typeface="Calibri" panose="020F0502020204030204" pitchFamily="34" charset="0"/>
                <a:ea typeface="Calibri" panose="020F0502020204030204" pitchFamily="34" charset="0"/>
                <a:cs typeface="Times New Roman" panose="02020603050405020304" pitchFamily="18" charset="0"/>
              </a:rPr>
              <a:t> </a:t>
            </a:r>
          </a:p>
          <a:p>
            <a:pPr marL="0" marR="0" indent="0" algn="ctr">
              <a:spcBef>
                <a:spcPts val="0"/>
              </a:spcBef>
              <a:spcAft>
                <a:spcPts val="0"/>
              </a:spcAft>
              <a:buNone/>
            </a:pPr>
            <a:r>
              <a:rPr lang="en-US" sz="2200" dirty="0">
                <a:latin typeface="Calibri" panose="020F0502020204030204" pitchFamily="34" charset="0"/>
                <a:ea typeface="Calibri" panose="020F0502020204030204" pitchFamily="34" charset="0"/>
                <a:cs typeface="Times New Roman" panose="02020603050405020304" pitchFamily="18" charset="0"/>
                <a:hlinkClick r:id="rId3"/>
              </a:rPr>
              <a:t>jpierce@ppnlaw.com</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274320" lvl="1" indent="0">
              <a:buNone/>
            </a:pPr>
            <a:endParaRPr lang="en-US" sz="1900" dirty="0">
              <a:latin typeface="Calibri" panose="020F0502020204030204" pitchFamily="34" charset="0"/>
              <a:cs typeface="Calibri" panose="020F0502020204030204" pitchFamily="34" charset="0"/>
            </a:endParaRPr>
          </a:p>
          <a:p>
            <a:pPr marL="0" marR="0" indent="0">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28266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124200"/>
            <a:ext cx="7772400" cy="1200329"/>
          </a:xfrm>
          <a:prstGeom prst="rect">
            <a:avLst/>
          </a:prstGeom>
          <a:noFill/>
        </p:spPr>
        <p:txBody>
          <a:bodyPr wrap="square" rtlCol="0">
            <a:spAutoFit/>
          </a:bodyPr>
          <a:lstStyle/>
          <a:p>
            <a:pPr algn="ctr"/>
            <a:r>
              <a:rPr lang="en-US" sz="7200" dirty="0">
                <a:solidFill>
                  <a:srgbClr val="0070C0"/>
                </a:solidFill>
              </a:rPr>
              <a:t>THANK YOU</a:t>
            </a:r>
          </a:p>
        </p:txBody>
      </p:sp>
    </p:spTree>
    <p:extLst>
      <p:ext uri="{BB962C8B-B14F-4D97-AF65-F5344CB8AC3E}">
        <p14:creationId xmlns:p14="http://schemas.microsoft.com/office/powerpoint/2010/main" val="356402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429FE-E769-D3F5-101F-CA0CC4335393}"/>
              </a:ext>
            </a:extLst>
          </p:cNvPr>
          <p:cNvSpPr>
            <a:spLocks noGrp="1"/>
          </p:cNvSpPr>
          <p:nvPr>
            <p:ph type="title"/>
          </p:nvPr>
        </p:nvSpPr>
        <p:spPr/>
        <p:txBody>
          <a:bodyPr/>
          <a:lstStyle/>
          <a:p>
            <a:r>
              <a:rPr lang="en-US" dirty="0"/>
              <a:t>Arising Out of</a:t>
            </a:r>
          </a:p>
        </p:txBody>
      </p:sp>
      <p:sp>
        <p:nvSpPr>
          <p:cNvPr id="3" name="TextBox 2">
            <a:extLst>
              <a:ext uri="{FF2B5EF4-FFF2-40B4-BE49-F238E27FC236}">
                <a16:creationId xmlns:a16="http://schemas.microsoft.com/office/drawing/2014/main" id="{EDA17B23-4A78-A38D-198C-2D512605256F}"/>
              </a:ext>
            </a:extLst>
          </p:cNvPr>
          <p:cNvSpPr txBox="1"/>
          <p:nvPr/>
        </p:nvSpPr>
        <p:spPr>
          <a:xfrm>
            <a:off x="762000" y="3124200"/>
            <a:ext cx="7924800" cy="2180469"/>
          </a:xfrm>
          <a:prstGeom prst="rect">
            <a:avLst/>
          </a:prstGeom>
          <a:noFill/>
        </p:spPr>
        <p:txBody>
          <a:bodyPr wrap="square" rtlCol="0">
            <a:spAutoFit/>
          </a:bodyPr>
          <a:lstStyle/>
          <a:p>
            <a:pPr marL="0" marR="0">
              <a:lnSpc>
                <a:spcPct val="107000"/>
              </a:lnSpc>
              <a:spcBef>
                <a:spcPts val="0"/>
              </a:spcBef>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“Arising out of”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refers to the origin of the cause of the injury</a:t>
            </a:r>
          </a:p>
          <a:p>
            <a:pPr marL="0" marR="0">
              <a:lnSpc>
                <a:spcPct val="107000"/>
              </a:lnSpc>
              <a:spcBef>
                <a:spcPts val="0"/>
              </a:spcBef>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Is there a causal connection between the injury and employment?	</a:t>
            </a:r>
          </a:p>
          <a:p>
            <a:pPr marL="0" marR="0">
              <a:lnSpc>
                <a:spcPct val="107000"/>
              </a:lnSpc>
              <a:spcBef>
                <a:spcPts val="0"/>
              </a:spcBef>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yes, more than likely the injury will be found to be compensable. </a:t>
            </a:r>
          </a:p>
          <a:p>
            <a:pPr marL="0" marR="0">
              <a:lnSpc>
                <a:spcPct val="107000"/>
              </a:lnSpc>
              <a:spcBef>
                <a:spcPts val="0"/>
              </a:spcBef>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order to establish a causal connection, you will need a medical opinion that the injury is casually related to work activities.  </a:t>
            </a:r>
          </a:p>
          <a:p>
            <a:endParaRPr lang="en-US" dirty="0"/>
          </a:p>
        </p:txBody>
      </p:sp>
    </p:spTree>
    <p:extLst>
      <p:ext uri="{BB962C8B-B14F-4D97-AF65-F5344CB8AC3E}">
        <p14:creationId xmlns:p14="http://schemas.microsoft.com/office/powerpoint/2010/main" val="290797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DA2C21-E364-448A-685E-F2F4B918F965}"/>
              </a:ext>
            </a:extLst>
          </p:cNvPr>
          <p:cNvSpPr txBox="1"/>
          <p:nvPr/>
        </p:nvSpPr>
        <p:spPr>
          <a:xfrm>
            <a:off x="381000" y="990600"/>
            <a:ext cx="8382000" cy="5665141"/>
          </a:xfrm>
          <a:prstGeom prst="rect">
            <a:avLst/>
          </a:prstGeom>
          <a:noFill/>
        </p:spPr>
        <p:txBody>
          <a:bodyPr wrap="square" rtlCol="0">
            <a:spAutoFit/>
          </a:bodyPr>
          <a:lstStyle/>
          <a:p>
            <a:r>
              <a:rPr lang="en-US" dirty="0">
                <a:latin typeface="Calibri" panose="020F0502020204030204" pitchFamily="34" charset="0"/>
                <a:ea typeface="Calibri" panose="020F0502020204030204" pitchFamily="34" charset="0"/>
                <a:cs typeface="Calibri" panose="020F0502020204030204" pitchFamily="34" charset="0"/>
              </a:rPr>
              <a:t>Examples:</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 fracture occurs while at work, the injury will likely be found to be compensable.</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 heart attack occurs while at work, there is a presumption that it is due to work. </a:t>
            </a:r>
          </a:p>
          <a:p>
            <a:pPr marL="0" marR="0" algn="just">
              <a:lnSpc>
                <a:spcPct val="107000"/>
              </a:lnSpc>
              <a:spcBef>
                <a:spcPts val="0"/>
              </a:spcBef>
              <a:spcAft>
                <a:spcPts val="0"/>
              </a:spcAft>
            </a:pPr>
            <a:r>
              <a:rPr lang="en-US"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However, the insurer can rebut this presumption if it has evidence that the 	employee had a pre-existing condition.  </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an employee’s injury combines with a pre-existing non-work related injury, in order for the injury to be compensable, the employee will need an opinion that the work injury is a major, but not necessarily predominant cause of the injury. </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an employee is making a claim for a purely emotional or psychological injury, the work event or series of events must be the predominant cause in order for the injury to be compensable. </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If an employee is injured while receiving treatment for a work injury, the new injury will likely be found to be compensable. </a:t>
            </a:r>
          </a:p>
          <a:p>
            <a:endParaRPr lang="en-US" dirty="0"/>
          </a:p>
        </p:txBody>
      </p:sp>
    </p:spTree>
    <p:extLst>
      <p:ext uri="{BB962C8B-B14F-4D97-AF65-F5344CB8AC3E}">
        <p14:creationId xmlns:p14="http://schemas.microsoft.com/office/powerpoint/2010/main" val="293733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A9E1F-877E-279D-C258-F58B336FD374}"/>
              </a:ext>
            </a:extLst>
          </p:cNvPr>
          <p:cNvSpPr>
            <a:spLocks noGrp="1"/>
          </p:cNvSpPr>
          <p:nvPr>
            <p:ph type="title"/>
          </p:nvPr>
        </p:nvSpPr>
        <p:spPr/>
        <p:txBody>
          <a:bodyPr/>
          <a:lstStyle/>
          <a:p>
            <a:r>
              <a:rPr lang="en-US" dirty="0"/>
              <a:t>In the Course of</a:t>
            </a:r>
          </a:p>
        </p:txBody>
      </p:sp>
      <p:sp>
        <p:nvSpPr>
          <p:cNvPr id="3" name="TextBox 2">
            <a:extLst>
              <a:ext uri="{FF2B5EF4-FFF2-40B4-BE49-F238E27FC236}">
                <a16:creationId xmlns:a16="http://schemas.microsoft.com/office/drawing/2014/main" id="{915F1620-32E6-57B8-674E-A4C12E5A7018}"/>
              </a:ext>
            </a:extLst>
          </p:cNvPr>
          <p:cNvSpPr txBox="1"/>
          <p:nvPr/>
        </p:nvSpPr>
        <p:spPr>
          <a:xfrm>
            <a:off x="761999" y="2667000"/>
            <a:ext cx="7620001" cy="3365921"/>
          </a:xfrm>
          <a:prstGeom prst="rect">
            <a:avLst/>
          </a:prstGeom>
          <a:noFill/>
        </p:spPr>
        <p:txBody>
          <a:bodyPr wrap="square" rtlCol="0">
            <a:spAutoFit/>
          </a:bodyPr>
          <a:lstStyle/>
          <a:p>
            <a:pPr marL="0" marR="0" algn="just">
              <a:lnSpc>
                <a:spcPct val="107000"/>
              </a:lnSpc>
              <a:spcBef>
                <a:spcPts val="0"/>
              </a:spcBef>
              <a:spcAft>
                <a:spcPts val="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“In the course of”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refers to the time, place and circumstances in which the injury occurred</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Was the employee injured at work during his/her normal business 	hours performing one of the job duties of his/her position?</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If yes, more than likely the injury will be found to be compensable. </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There are situations when an employee will be found to be in the course of work even when he/she is not during normal business hours, performing job duties or on the employer’s premises.  </a:t>
            </a:r>
          </a:p>
          <a:p>
            <a:endParaRPr lang="en-US" dirty="0"/>
          </a:p>
        </p:txBody>
      </p:sp>
    </p:spTree>
    <p:extLst>
      <p:ext uri="{BB962C8B-B14F-4D97-AF65-F5344CB8AC3E}">
        <p14:creationId xmlns:p14="http://schemas.microsoft.com/office/powerpoint/2010/main" val="376809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56ECC4-11A9-9CFC-51FD-E6F5C00298B9}"/>
              </a:ext>
            </a:extLst>
          </p:cNvPr>
          <p:cNvSpPr txBox="1"/>
          <p:nvPr/>
        </p:nvSpPr>
        <p:spPr>
          <a:xfrm>
            <a:off x="457200" y="1752600"/>
            <a:ext cx="8229600" cy="4524637"/>
          </a:xfrm>
          <a:prstGeom prst="rect">
            <a:avLst/>
          </a:prstGeom>
          <a:noFill/>
        </p:spPr>
        <p:txBody>
          <a:bodyPr wrap="square" rtlCol="0">
            <a:spAutoFit/>
          </a:bodyPr>
          <a:lstStyle/>
          <a:p>
            <a:pPr marL="0" marR="0" algn="just">
              <a:lnSpc>
                <a:spcPct val="107000"/>
              </a:lnSpc>
              <a:spcBef>
                <a:spcPts val="0"/>
              </a:spcBef>
              <a:spcAft>
                <a:spcPts val="0"/>
              </a:spcAft>
            </a:pPr>
            <a:r>
              <a:rPr lang="en-US" sz="1800" i="0" u="sng" kern="100" dirty="0">
                <a:effectLst/>
                <a:latin typeface="Calibri" panose="020F0502020204030204" pitchFamily="34" charset="0"/>
                <a:ea typeface="Calibri" panose="020F0502020204030204" pitchFamily="34" charset="0"/>
                <a:cs typeface="Calibri" panose="020F0502020204030204" pitchFamily="34" charset="0"/>
              </a:rPr>
              <a:t>Moore's Case</a:t>
            </a:r>
            <a:r>
              <a:rPr lang="en-US" sz="1800" i="1" kern="100" dirty="0">
                <a:effectLst/>
                <a:latin typeface="Calibri" panose="020F0502020204030204" pitchFamily="34" charset="0"/>
                <a:ea typeface="Calibri" panose="020F0502020204030204" pitchFamily="34" charset="0"/>
                <a:cs typeface="Calibri" panose="020F0502020204030204" pitchFamily="34" charset="0"/>
              </a:rPr>
              <a:t>,</a:t>
            </a:r>
            <a:r>
              <a:rPr lang="en-US" sz="1800" kern="100" dirty="0">
                <a:effectLst/>
                <a:latin typeface="Calibri" panose="020F0502020204030204" pitchFamily="34" charset="0"/>
                <a:ea typeface="Calibri" panose="020F0502020204030204" pitchFamily="34" charset="0"/>
                <a:cs typeface="Calibri" panose="020F0502020204030204" pitchFamily="34" charset="0"/>
              </a:rPr>
              <a:t> 330 Mass. 1, 4–5, 110 N.E.2d 764 (1953), describes the criteria that courts apply when determining whether an injury arises out of and in the course of employment.  The criteria are: </a:t>
            </a:r>
          </a:p>
          <a:p>
            <a:pPr marL="800100" lvl="1" indent="-342900" algn="just">
              <a:lnSpc>
                <a:spcPct val="107000"/>
              </a:lnSpc>
              <a:buAutoNum type="arabicParenR"/>
            </a:pPr>
            <a:r>
              <a:rPr lang="en-US" kern="100" dirty="0">
                <a:effectLst/>
                <a:latin typeface="Calibri" panose="020F0502020204030204" pitchFamily="34" charset="0"/>
                <a:ea typeface="Calibri" panose="020F0502020204030204" pitchFamily="34" charset="0"/>
                <a:cs typeface="Calibri" panose="020F0502020204030204" pitchFamily="34" charset="0"/>
              </a:rPr>
              <a:t>The “customary nature of the activity”; </a:t>
            </a:r>
          </a:p>
          <a:p>
            <a:pPr marL="800100" lvl="1" indent="-342900" algn="just">
              <a:lnSpc>
                <a:spcPct val="107000"/>
              </a:lnSpc>
              <a:buAutoNum type="arabicParenR"/>
            </a:pPr>
            <a:r>
              <a:rPr lang="en-US" sz="1800" kern="100" dirty="0">
                <a:effectLst/>
                <a:latin typeface="Calibri" panose="020F0502020204030204" pitchFamily="34" charset="0"/>
                <a:ea typeface="Calibri" panose="020F0502020204030204" pitchFamily="34" charset="0"/>
                <a:cs typeface="Calibri" panose="020F0502020204030204" pitchFamily="34" charset="0"/>
              </a:rPr>
              <a:t>the “employer's encouragement or subsidization of the activity”;</a:t>
            </a:r>
          </a:p>
          <a:p>
            <a:pPr marL="800100" lvl="1" indent="-342900" algn="just">
              <a:lnSpc>
                <a:spcPct val="107000"/>
              </a:lnSpc>
              <a:buAutoNum type="arabicParenR"/>
            </a:pPr>
            <a:r>
              <a:rPr lang="en-US" sz="1800" kern="100" dirty="0">
                <a:effectLst/>
                <a:latin typeface="Calibri" panose="020F0502020204030204" pitchFamily="34" charset="0"/>
                <a:ea typeface="Calibri" panose="020F0502020204030204" pitchFamily="34" charset="0"/>
                <a:cs typeface="Calibri" panose="020F0502020204030204" pitchFamily="34" charset="0"/>
              </a:rPr>
              <a:t>the “extent to which the employer managed or directed the recreational enterprise”;</a:t>
            </a:r>
          </a:p>
          <a:p>
            <a:pPr marL="800100" lvl="1" indent="-342900" algn="just">
              <a:lnSpc>
                <a:spcPct val="107000"/>
              </a:lnSpc>
              <a:buAutoNum type="arabicParenR"/>
            </a:pPr>
            <a:r>
              <a:rPr lang="en-US" sz="1800" kern="100" dirty="0">
                <a:effectLst/>
                <a:latin typeface="Calibri" panose="020F0502020204030204" pitchFamily="34" charset="0"/>
                <a:ea typeface="Calibri" panose="020F0502020204030204" pitchFamily="34" charset="0"/>
                <a:cs typeface="Calibri" panose="020F0502020204030204" pitchFamily="34" charset="0"/>
              </a:rPr>
              <a:t>the “presence of substantial pressure or actual compulsion upon the employee to attend and participate”; and,</a:t>
            </a:r>
          </a:p>
          <a:p>
            <a:pPr marL="800100" lvl="1" indent="-342900" algn="just">
              <a:lnSpc>
                <a:spcPct val="107000"/>
              </a:lnSpc>
              <a:buAutoNum type="arabicParenR"/>
            </a:pPr>
            <a:r>
              <a:rPr lang="en-US" sz="1800" kern="100" dirty="0">
                <a:effectLst/>
                <a:latin typeface="Calibri" panose="020F0502020204030204" pitchFamily="34" charset="0"/>
                <a:ea typeface="Calibri" panose="020F0502020204030204" pitchFamily="34" charset="0"/>
                <a:cs typeface="Calibri" panose="020F0502020204030204" pitchFamily="34" charset="0"/>
              </a:rPr>
              <a:t>the “fact that the employer expects or receives a benefit from the employees' participation in the activity, whether by way of improved employer-employee relationships; through greater efficiency in the performance of the employees' duties; by utilizing the recreation as partial compensation or additional reward for their work[;] ... or for advertising the employer's business[;] or as an actual adjunct of his business.” </a:t>
            </a:r>
          </a:p>
        </p:txBody>
      </p:sp>
    </p:spTree>
    <p:extLst>
      <p:ext uri="{BB962C8B-B14F-4D97-AF65-F5344CB8AC3E}">
        <p14:creationId xmlns:p14="http://schemas.microsoft.com/office/powerpoint/2010/main" val="377702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7A86E1-F7AC-81B6-C919-3C49A1905E41}"/>
              </a:ext>
            </a:extLst>
          </p:cNvPr>
          <p:cNvSpPr txBox="1"/>
          <p:nvPr/>
        </p:nvSpPr>
        <p:spPr>
          <a:xfrm>
            <a:off x="533400" y="1143000"/>
            <a:ext cx="8077200" cy="5111143"/>
          </a:xfrm>
          <a:prstGeom prst="rect">
            <a:avLst/>
          </a:prstGeom>
          <a:noFill/>
        </p:spPr>
        <p:txBody>
          <a:bodyPr wrap="square" rtlCol="0">
            <a:spAutoFit/>
          </a:bodyPr>
          <a:lstStyle/>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Examples:</a:t>
            </a:r>
          </a:p>
          <a:p>
            <a:pPr marL="0" marR="0" indent="457200">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Employee chipped her tooth on sundae toppings during ice cream social 	break at work. </a:t>
            </a:r>
            <a:r>
              <a:rPr lang="en-US" b="0" i="0" u="sng"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Buduo’s</a:t>
            </a:r>
            <a:r>
              <a:rPr lang="en-US" b="0" i="0" u="sng"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Case</a:t>
            </a:r>
            <a:r>
              <a:rPr lang="en-US" b="0" i="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en-US"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79 </a:t>
            </a:r>
            <a:r>
              <a:rPr lang="en-US" b="0" i="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Mass.App.Ct</a:t>
            </a:r>
            <a:r>
              <a:rPr lang="en-US" b="0" i="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1114 (2011).</a:t>
            </a:r>
            <a:endParaRPr lang="en-US" b="0" i="0" dirty="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a:p>
            <a:pPr marL="0" marR="0" indent="457200">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Teacher injured while skiing while chaperoning ski trip for school during 	school break.  </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Sikorski’s Case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455 Mass. 477 (2009)</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Typically, voluntary activities are not compensable.  However, cases such as those above, fall into the “forced fun” exception.  The question comes down to whether an employee feels free to excuse themselves from the activity or fear they may be penalized if they do not participate.  Another way to look at it is to question whether the activity benefits the employer.  </a:t>
            </a:r>
          </a:p>
          <a:p>
            <a:pPr marL="0" marR="0" algn="just">
              <a:lnSpc>
                <a:spcPct val="107000"/>
              </a:lnSpc>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Commuting to and from work is also usually not considered to be in the course of employment and is known as the “going and coming rule.”</a:t>
            </a:r>
          </a:p>
          <a:p>
            <a:endParaRPr lang="en-US" dirty="0"/>
          </a:p>
        </p:txBody>
      </p:sp>
    </p:spTree>
    <p:extLst>
      <p:ext uri="{BB962C8B-B14F-4D97-AF65-F5344CB8AC3E}">
        <p14:creationId xmlns:p14="http://schemas.microsoft.com/office/powerpoint/2010/main" val="1881589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6505-ACF2-883F-523A-F24F853A7EA3}"/>
              </a:ext>
            </a:extLst>
          </p:cNvPr>
          <p:cNvSpPr>
            <a:spLocks noGrp="1"/>
          </p:cNvSpPr>
          <p:nvPr>
            <p:ph type="title"/>
          </p:nvPr>
        </p:nvSpPr>
        <p:spPr/>
        <p:txBody>
          <a:bodyPr/>
          <a:lstStyle/>
          <a:p>
            <a:r>
              <a:rPr lang="en-US" dirty="0"/>
              <a:t>Going and Coming Rule</a:t>
            </a:r>
          </a:p>
        </p:txBody>
      </p:sp>
      <p:sp>
        <p:nvSpPr>
          <p:cNvPr id="3" name="TextBox 2">
            <a:extLst>
              <a:ext uri="{FF2B5EF4-FFF2-40B4-BE49-F238E27FC236}">
                <a16:creationId xmlns:a16="http://schemas.microsoft.com/office/drawing/2014/main" id="{41150EA3-CAAA-F650-8078-FE28EBAEAC29}"/>
              </a:ext>
            </a:extLst>
          </p:cNvPr>
          <p:cNvSpPr txBox="1"/>
          <p:nvPr/>
        </p:nvSpPr>
        <p:spPr>
          <a:xfrm>
            <a:off x="457200" y="2895600"/>
            <a:ext cx="8229600" cy="3416320"/>
          </a:xfrm>
          <a:prstGeom prst="rect">
            <a:avLst/>
          </a:prstGeom>
          <a:noFill/>
        </p:spPr>
        <p:txBody>
          <a:bodyPr wrap="square" rtlCol="0">
            <a:spAutoFit/>
          </a:bodyPr>
          <a:lstStyle/>
          <a:p>
            <a:pPr algn="just"/>
            <a:r>
              <a:rPr lang="en-US" dirty="0">
                <a:latin typeface="Calibri" panose="020F0502020204030204" pitchFamily="34" charset="0"/>
                <a:ea typeface="Calibri" panose="020F0502020204030204" pitchFamily="34" charset="0"/>
                <a:cs typeface="Calibri" panose="020F0502020204030204" pitchFamily="34" charset="0"/>
              </a:rPr>
              <a:t>Compensation for an injury arising out of and in the course of employment generally does not extend to cover employees going to and coming from their work.  See </a:t>
            </a:r>
            <a:r>
              <a:rPr lang="en-US" u="sng" dirty="0" err="1">
                <a:latin typeface="Calibri" panose="020F0502020204030204" pitchFamily="34" charset="0"/>
                <a:ea typeface="Calibri" panose="020F0502020204030204" pitchFamily="34" charset="0"/>
                <a:cs typeface="Calibri" panose="020F0502020204030204" pitchFamily="34" charset="0"/>
              </a:rPr>
              <a:t>Leveroni</a:t>
            </a:r>
            <a:r>
              <a:rPr lang="en-US" u="sng" dirty="0">
                <a:latin typeface="Calibri" panose="020F0502020204030204" pitchFamily="34" charset="0"/>
                <a:ea typeface="Calibri" panose="020F0502020204030204" pitchFamily="34" charset="0"/>
                <a:cs typeface="Calibri" panose="020F0502020204030204" pitchFamily="34" charset="0"/>
              </a:rPr>
              <a:t> v. Travelers’ Ins .Co.</a:t>
            </a:r>
            <a:r>
              <a:rPr lang="en-US" dirty="0">
                <a:latin typeface="Calibri" panose="020F0502020204030204" pitchFamily="34" charset="0"/>
                <a:ea typeface="Calibri" panose="020F0502020204030204" pitchFamily="34" charset="0"/>
                <a:cs typeface="Calibri" panose="020F0502020204030204" pitchFamily="34" charset="0"/>
              </a:rPr>
              <a:t>, 219 Mass. 488, 490, 107 N.E. 349 (1914) and </a:t>
            </a:r>
            <a:r>
              <a:rPr lang="en-US" u="sng" dirty="0">
                <a:latin typeface="Calibri" panose="020F0502020204030204" pitchFamily="34" charset="0"/>
                <a:ea typeface="Calibri" panose="020F0502020204030204" pitchFamily="34" charset="0"/>
                <a:cs typeface="Calibri" panose="020F0502020204030204" pitchFamily="34" charset="0"/>
              </a:rPr>
              <a:t>Haslam’s Case</a:t>
            </a:r>
            <a:r>
              <a:rPr lang="en-US" dirty="0">
                <a:latin typeface="Calibri" panose="020F0502020204030204" pitchFamily="34" charset="0"/>
                <a:ea typeface="Calibri" panose="020F0502020204030204" pitchFamily="34" charset="0"/>
                <a:cs typeface="Calibri" panose="020F0502020204030204" pitchFamily="34" charset="0"/>
              </a:rPr>
              <a:t>,</a:t>
            </a:r>
            <a:r>
              <a:rPr lang="en-US" u="sng"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451 Mass. 101 (2008) (on commute home employee fell asleep at wheel due to exhaustion from working excessive overtime).  See also </a:t>
            </a:r>
            <a:r>
              <a:rPr lang="en-US" u="sng" dirty="0">
                <a:latin typeface="Calibri" panose="020F0502020204030204" pitchFamily="34" charset="0"/>
                <a:ea typeface="Calibri" panose="020F0502020204030204" pitchFamily="34" charset="0"/>
                <a:cs typeface="Calibri" panose="020F0502020204030204" pitchFamily="34" charset="0"/>
              </a:rPr>
              <a:t>Gwaltney’s Case</a:t>
            </a:r>
            <a:r>
              <a:rPr lang="en-US" dirty="0">
                <a:latin typeface="Calibri" panose="020F0502020204030204" pitchFamily="34" charset="0"/>
                <a:ea typeface="Calibri" panose="020F0502020204030204" pitchFamily="34" charset="0"/>
                <a:cs typeface="Calibri" panose="020F0502020204030204" pitchFamily="34" charset="0"/>
              </a:rPr>
              <a:t>,</a:t>
            </a:r>
            <a:r>
              <a:rPr lang="en-US" u="sng"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355 Mass 333 (1969) (denied because the employee slipped and fell while walking between the not on company property parking garage and office) and </a:t>
            </a:r>
            <a:r>
              <a:rPr lang="en-US" u="sng" dirty="0">
                <a:latin typeface="Calibri" panose="020F0502020204030204" pitchFamily="34" charset="0"/>
                <a:ea typeface="Calibri" panose="020F0502020204030204" pitchFamily="34" charset="0"/>
                <a:cs typeface="Calibri" panose="020F0502020204030204" pitchFamily="34" charset="0"/>
              </a:rPr>
              <a:t>Murphy v. Micro Technology Solutions</a:t>
            </a:r>
            <a:r>
              <a:rPr lang="en-US" dirty="0">
                <a:latin typeface="Calibri" panose="020F0502020204030204" pitchFamily="34" charset="0"/>
                <a:ea typeface="Calibri" panose="020F0502020204030204" pitchFamily="34" charset="0"/>
                <a:cs typeface="Calibri" panose="020F0502020204030204" pitchFamily="34" charset="0"/>
              </a:rPr>
              <a:t>, 21 Mass. Workers’ Comp. Rep. 153 (2007) (denied because was in a motor vehicle accident on way to pick up child from daycare after leaving a field appointment and getting consent from his employer to go home). </a:t>
            </a:r>
          </a:p>
          <a:p>
            <a:pPr algn="just"/>
            <a:endParaRPr lang="en-US" dirty="0">
              <a:latin typeface="Calibri" panose="020F0502020204030204" pitchFamily="34" charset="0"/>
              <a:ea typeface="Calibri" panose="020F0502020204030204" pitchFamily="34" charset="0"/>
              <a:cs typeface="Calibri" panose="020F0502020204030204" pitchFamily="34" charset="0"/>
            </a:endParaRPr>
          </a:p>
          <a:p>
            <a:pPr algn="just"/>
            <a:r>
              <a:rPr lang="en-US" dirty="0">
                <a:latin typeface="Calibri" panose="020F0502020204030204" pitchFamily="34" charset="0"/>
                <a:ea typeface="Calibri" panose="020F0502020204030204" pitchFamily="34" charset="0"/>
                <a:cs typeface="Calibri" panose="020F0502020204030204" pitchFamily="34" charset="0"/>
              </a:rPr>
              <a:t>However, there are exceptions to this rule.</a:t>
            </a:r>
          </a:p>
        </p:txBody>
      </p:sp>
    </p:spTree>
    <p:extLst>
      <p:ext uri="{BB962C8B-B14F-4D97-AF65-F5344CB8AC3E}">
        <p14:creationId xmlns:p14="http://schemas.microsoft.com/office/powerpoint/2010/main" val="97115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6093B0-F381-305E-1640-945CF21B273A}"/>
              </a:ext>
            </a:extLst>
          </p:cNvPr>
          <p:cNvSpPr txBox="1"/>
          <p:nvPr/>
        </p:nvSpPr>
        <p:spPr>
          <a:xfrm>
            <a:off x="800100" y="1981200"/>
            <a:ext cx="7543800" cy="3931910"/>
          </a:xfrm>
          <a:prstGeom prst="rect">
            <a:avLst/>
          </a:prstGeom>
          <a:noFill/>
        </p:spPr>
        <p:txBody>
          <a:bodyPr wrap="square" rtlCol="0">
            <a:spAutoFit/>
          </a:bodyPr>
          <a:lstStyle/>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Exceptions: When an injury occurs on employer’s premises, it is compensable regardless of whether the employee was getting to or leaving work when the injury occurred.</a:t>
            </a:r>
          </a:p>
          <a:p>
            <a:pPr marL="45720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Other exceptions: Employees are not subject to the “going and coming” rule if they are traveling employees; meaning they have no one fixed place of employment. </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Hamel’s Case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333 Mass. 628, 629 (1956). They are considered engaged in their employment from the time they start traveling, during their trip and through their last job location on the trip. </a:t>
            </a:r>
            <a:r>
              <a:rPr lang="en-US" sz="1800" u="sng" kern="100" dirty="0" err="1">
                <a:effectLst/>
                <a:latin typeface="Calibri" panose="020F0502020204030204" pitchFamily="34" charset="0"/>
                <a:ea typeface="Calibri" panose="020F0502020204030204" pitchFamily="34" charset="0"/>
                <a:cs typeface="Times New Roman" panose="02020603050405020304" pitchFamily="18" charset="0"/>
              </a:rPr>
              <a:t>Verderico’s</a:t>
            </a:r>
            <a:r>
              <a:rPr lang="en-US" sz="1800" u="sng" kern="100" dirty="0">
                <a:effectLst/>
                <a:latin typeface="Calibri" panose="020F0502020204030204" pitchFamily="34" charset="0"/>
                <a:ea typeface="Calibri" panose="020F0502020204030204" pitchFamily="34" charset="0"/>
                <a:cs typeface="Times New Roman" panose="02020603050405020304" pitchFamily="18" charset="0"/>
              </a:rPr>
              <a:t> Case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70 </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Mass.App.Ct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1105 (2007).</a:t>
            </a:r>
          </a:p>
          <a:p>
            <a:pPr marL="45720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Special trip exception: If an employee is impelled to make a trip or perform a special errand, this also is an exception to the “going and coming” rule.</a:t>
            </a:r>
          </a:p>
        </p:txBody>
      </p:sp>
    </p:spTree>
    <p:extLst>
      <p:ext uri="{BB962C8B-B14F-4D97-AF65-F5344CB8AC3E}">
        <p14:creationId xmlns:p14="http://schemas.microsoft.com/office/powerpoint/2010/main" val="723741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520</TotalTime>
  <Words>2296</Words>
  <Application>Microsoft Office PowerPoint</Application>
  <PresentationFormat>On-screen Show (4:3)</PresentationFormat>
  <Paragraphs>128</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Candara</vt:lpstr>
      <vt:lpstr>Symbol</vt:lpstr>
      <vt:lpstr>Waveform</vt:lpstr>
      <vt:lpstr>Injuries Arising Out of &amp; In the Course of Employment</vt:lpstr>
      <vt:lpstr>Compensability</vt:lpstr>
      <vt:lpstr>Arising Out of</vt:lpstr>
      <vt:lpstr>PowerPoint Presentation</vt:lpstr>
      <vt:lpstr>In the Course of</vt:lpstr>
      <vt:lpstr>PowerPoint Presentation</vt:lpstr>
      <vt:lpstr>PowerPoint Presentation</vt:lpstr>
      <vt:lpstr>Going and Coming Rule</vt:lpstr>
      <vt:lpstr>PowerPoint Presentation</vt:lpstr>
      <vt:lpstr>PowerPoint Presentation</vt:lpstr>
      <vt:lpstr>Hypothetical </vt:lpstr>
      <vt:lpstr>PowerPoint Presentation</vt:lpstr>
      <vt:lpstr>For the Employee</vt:lpstr>
      <vt:lpstr>PowerPoint Presentation</vt:lpstr>
      <vt:lpstr>For the Insurer</vt:lpstr>
      <vt:lpstr>PowerPoint Presentation</vt:lpstr>
      <vt:lpstr>Take aways</vt:lpstr>
      <vt:lpstr>PowerPoint Presentation</vt:lpstr>
      <vt:lpstr>PowerPoint Presentation</vt:lpstr>
      <vt:lpstr>QUESTIONS?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Covered Employees and Personal Injury Under MGL Ch. 152</dc:title>
  <dc:creator>Judson Pierce</dc:creator>
  <cp:lastModifiedBy>Teri McHugh</cp:lastModifiedBy>
  <cp:revision>48</cp:revision>
  <cp:lastPrinted>2014-04-16T21:48:48Z</cp:lastPrinted>
  <dcterms:created xsi:type="dcterms:W3CDTF">2014-04-16T20:27:00Z</dcterms:created>
  <dcterms:modified xsi:type="dcterms:W3CDTF">2023-04-26T14:09:28Z</dcterms:modified>
</cp:coreProperties>
</file>