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1" r:id="rId3"/>
  </p:sldMasterIdLst>
  <p:notesMasterIdLst>
    <p:notesMasterId r:id="rId30"/>
  </p:notesMasterIdLst>
  <p:sldIdLst>
    <p:sldId id="257" r:id="rId4"/>
    <p:sldId id="256" r:id="rId5"/>
    <p:sldId id="345" r:id="rId6"/>
    <p:sldId id="259" r:id="rId7"/>
    <p:sldId id="269" r:id="rId8"/>
    <p:sldId id="258" r:id="rId9"/>
    <p:sldId id="264" r:id="rId10"/>
    <p:sldId id="267" r:id="rId11"/>
    <p:sldId id="266" r:id="rId12"/>
    <p:sldId id="268" r:id="rId13"/>
    <p:sldId id="270" r:id="rId14"/>
    <p:sldId id="349" r:id="rId15"/>
    <p:sldId id="348" r:id="rId16"/>
    <p:sldId id="350" r:id="rId17"/>
    <p:sldId id="353" r:id="rId18"/>
    <p:sldId id="347" r:id="rId19"/>
    <p:sldId id="338" r:id="rId20"/>
    <p:sldId id="354" r:id="rId21"/>
    <p:sldId id="336" r:id="rId22"/>
    <p:sldId id="343" r:id="rId23"/>
    <p:sldId id="355" r:id="rId24"/>
    <p:sldId id="342" r:id="rId25"/>
    <p:sldId id="346" r:id="rId26"/>
    <p:sldId id="357" r:id="rId27"/>
    <p:sldId id="359" r:id="rId28"/>
    <p:sldId id="340"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FC"/>
    <a:srgbClr val="158633"/>
    <a:srgbClr val="FFFFFF"/>
    <a:srgbClr val="192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70841937728505E-2"/>
          <c:y val="2.6326824737093135E-2"/>
          <c:w val="0.89397800898525714"/>
          <c:h val="0.81814771083651516"/>
        </c:manualLayout>
      </c:layout>
      <c:lineChart>
        <c:grouping val="standard"/>
        <c:varyColors val="0"/>
        <c:ser>
          <c:idx val="0"/>
          <c:order val="0"/>
          <c:tx>
            <c:strRef>
              <c:f>Sheet1!$A$2</c:f>
              <c:strCache>
                <c:ptCount val="1"/>
                <c:pt idx="0">
                  <c:v>Specialty Courts</c:v>
                </c:pt>
              </c:strCache>
            </c:strRef>
          </c:tx>
          <c:spPr>
            <a:ln w="28575" cap="rnd">
              <a:solidFill>
                <a:srgbClr val="C00000"/>
              </a:solidFill>
              <a:round/>
            </a:ln>
            <a:effectLst/>
          </c:spPr>
          <c:marker>
            <c:symbol val="diamond"/>
            <c:size val="8"/>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Sheet1!$B$1:$Z$1</c:f>
              <c:strCache>
                <c:ptCount val="25"/>
                <c:pt idx="0">
                  <c:v>1990s</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strCache>
            </c:strRef>
          </c:cat>
          <c:val>
            <c:numRef>
              <c:f>Sheet1!$B$2:$Z$2</c:f>
              <c:numCache>
                <c:formatCode>General</c:formatCode>
                <c:ptCount val="25"/>
                <c:pt idx="0">
                  <c:v>5</c:v>
                </c:pt>
                <c:pt idx="1">
                  <c:v>10</c:v>
                </c:pt>
                <c:pt idx="2">
                  <c:v>11</c:v>
                </c:pt>
                <c:pt idx="3">
                  <c:v>13</c:v>
                </c:pt>
                <c:pt idx="4">
                  <c:v>14</c:v>
                </c:pt>
                <c:pt idx="5">
                  <c:v>15</c:v>
                </c:pt>
                <c:pt idx="6">
                  <c:v>16</c:v>
                </c:pt>
                <c:pt idx="7">
                  <c:v>17</c:v>
                </c:pt>
                <c:pt idx="8">
                  <c:v>17</c:v>
                </c:pt>
                <c:pt idx="9">
                  <c:v>17</c:v>
                </c:pt>
                <c:pt idx="10">
                  <c:v>18</c:v>
                </c:pt>
                <c:pt idx="11">
                  <c:v>21</c:v>
                </c:pt>
                <c:pt idx="12">
                  <c:v>22</c:v>
                </c:pt>
                <c:pt idx="13">
                  <c:v>24</c:v>
                </c:pt>
                <c:pt idx="14">
                  <c:v>25</c:v>
                </c:pt>
                <c:pt idx="15">
                  <c:v>30</c:v>
                </c:pt>
                <c:pt idx="16">
                  <c:v>37</c:v>
                </c:pt>
                <c:pt idx="17">
                  <c:v>45</c:v>
                </c:pt>
                <c:pt idx="18">
                  <c:v>46</c:v>
                </c:pt>
                <c:pt idx="19">
                  <c:v>46</c:v>
                </c:pt>
                <c:pt idx="20">
                  <c:v>51</c:v>
                </c:pt>
                <c:pt idx="21">
                  <c:v>51</c:v>
                </c:pt>
                <c:pt idx="22">
                  <c:v>52</c:v>
                </c:pt>
                <c:pt idx="23">
                  <c:v>55</c:v>
                </c:pt>
                <c:pt idx="24">
                  <c:v>56</c:v>
                </c:pt>
              </c:numCache>
            </c:numRef>
          </c:val>
          <c:smooth val="0"/>
          <c:extLst>
            <c:ext xmlns:c16="http://schemas.microsoft.com/office/drawing/2014/chart" uri="{C3380CC4-5D6E-409C-BE32-E72D297353CC}">
              <c16:uniqueId val="{00000000-E53B-4EC5-96CE-4CF5F1693CFC}"/>
            </c:ext>
          </c:extLst>
        </c:ser>
        <c:dLbls>
          <c:showLegendKey val="0"/>
          <c:showVal val="0"/>
          <c:showCatName val="0"/>
          <c:showSerName val="0"/>
          <c:showPercent val="0"/>
          <c:showBubbleSize val="0"/>
        </c:dLbls>
        <c:marker val="1"/>
        <c:smooth val="0"/>
        <c:axId val="1511030927"/>
        <c:axId val="1511035503"/>
      </c:lineChart>
      <c:catAx>
        <c:axId val="1511030927"/>
        <c:scaling>
          <c:orientation val="minMax"/>
        </c:scaling>
        <c:delete val="0"/>
        <c:axPos val="b"/>
        <c:title>
          <c:tx>
            <c:rich>
              <a:bodyPr rot="0" spcFirstLastPara="1" vertOverflow="ellipsis" vert="horz"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r>
                  <a:rPr lang="en-US" i="1" dirty="0"/>
                  <a:t>Year</a:t>
                </a:r>
              </a:p>
            </c:rich>
          </c:tx>
          <c:layout>
            <c:manualLayout>
              <c:xMode val="edge"/>
              <c:yMode val="edge"/>
              <c:x val="0.52113122144884139"/>
              <c:y val="0.94331578752174561"/>
            </c:manualLayout>
          </c:layout>
          <c:overlay val="0"/>
          <c:spPr>
            <a:noFill/>
            <a:ln>
              <a:noFill/>
            </a:ln>
            <a:effectLst/>
          </c:spPr>
          <c:txPr>
            <a:bodyPr rot="0" spcFirstLastPara="1" vertOverflow="ellipsis" vert="horz"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511035503"/>
        <c:crosses val="autoZero"/>
        <c:auto val="1"/>
        <c:lblAlgn val="ctr"/>
        <c:lblOffset val="100"/>
        <c:noMultiLvlLbl val="0"/>
      </c:catAx>
      <c:valAx>
        <c:axId val="1511035503"/>
        <c:scaling>
          <c:orientation val="minMax"/>
        </c:scaling>
        <c:delete val="0"/>
        <c:axPos val="l"/>
        <c:majorGridlines>
          <c:spPr>
            <a:ln w="9525" cap="flat" cmpd="sng" algn="ctr">
              <a:solidFill>
                <a:schemeClr val="tx2">
                  <a:lumMod val="60000"/>
                  <a:lumOff val="40000"/>
                </a:schemeClr>
              </a:solidFill>
              <a:round/>
            </a:ln>
            <a:effectLst/>
          </c:spPr>
        </c:majorGridlines>
        <c:title>
          <c:tx>
            <c:rich>
              <a:bodyPr rot="0" spcFirstLastPara="1" vertOverflow="ellipsis"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r>
                  <a:rPr lang="en-US" i="1" dirty="0"/>
                  <a:t># of </a:t>
                </a:r>
              </a:p>
              <a:p>
                <a:pPr>
                  <a:defRPr i="1"/>
                </a:pPr>
                <a:r>
                  <a:rPr lang="en-US" i="1" dirty="0"/>
                  <a:t>Specialty </a:t>
                </a:r>
              </a:p>
              <a:p>
                <a:pPr>
                  <a:defRPr i="1"/>
                </a:pPr>
                <a:r>
                  <a:rPr lang="en-US" i="1" dirty="0"/>
                  <a:t>Courts</a:t>
                </a:r>
              </a:p>
            </c:rich>
          </c:tx>
          <c:layout>
            <c:manualLayout>
              <c:xMode val="edge"/>
              <c:yMode val="edge"/>
              <c:x val="2.2820271049117042E-3"/>
              <c:y val="0.31733775155441279"/>
            </c:manualLayout>
          </c:layout>
          <c:overlay val="0"/>
          <c:spPr>
            <a:noFill/>
            <a:ln>
              <a:noFill/>
            </a:ln>
            <a:effectLst/>
          </c:spPr>
          <c:txPr>
            <a:bodyPr rot="0" spcFirstLastPara="1" vertOverflow="ellipsis"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511030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0626640419948E-2"/>
          <c:y val="1.537327039495757E-2"/>
          <c:w val="0.88271358267716538"/>
          <c:h val="0.81814771083651516"/>
        </c:manualLayout>
      </c:layout>
      <c:barChart>
        <c:barDir val="col"/>
        <c:grouping val="clustered"/>
        <c:varyColors val="0"/>
        <c:ser>
          <c:idx val="1"/>
          <c:order val="0"/>
          <c:tx>
            <c:strRef>
              <c:f>Sheet1!$A$3</c:f>
              <c:strCache>
                <c:ptCount val="1"/>
                <c:pt idx="0">
                  <c:v>Overdose Fatalities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1990s</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General</c:formatCode>
                <c:ptCount val="23"/>
                <c:pt idx="1">
                  <c:v>375</c:v>
                </c:pt>
                <c:pt idx="2">
                  <c:v>504</c:v>
                </c:pt>
                <c:pt idx="3">
                  <c:v>526</c:v>
                </c:pt>
                <c:pt idx="4">
                  <c:v>613</c:v>
                </c:pt>
                <c:pt idx="5">
                  <c:v>509</c:v>
                </c:pt>
                <c:pt idx="6">
                  <c:v>569</c:v>
                </c:pt>
                <c:pt idx="7">
                  <c:v>655</c:v>
                </c:pt>
                <c:pt idx="8">
                  <c:v>640</c:v>
                </c:pt>
                <c:pt idx="9">
                  <c:v>621</c:v>
                </c:pt>
                <c:pt idx="10">
                  <c:v>633</c:v>
                </c:pt>
                <c:pt idx="11">
                  <c:v>547</c:v>
                </c:pt>
                <c:pt idx="12">
                  <c:v>656</c:v>
                </c:pt>
                <c:pt idx="13">
                  <c:v>733</c:v>
                </c:pt>
                <c:pt idx="14">
                  <c:v>954</c:v>
                </c:pt>
                <c:pt idx="15">
                  <c:v>1356</c:v>
                </c:pt>
                <c:pt idx="16">
                  <c:v>1747</c:v>
                </c:pt>
                <c:pt idx="17">
                  <c:v>2110</c:v>
                </c:pt>
                <c:pt idx="18">
                  <c:v>2006</c:v>
                </c:pt>
                <c:pt idx="19">
                  <c:v>2013</c:v>
                </c:pt>
                <c:pt idx="20">
                  <c:v>2005</c:v>
                </c:pt>
                <c:pt idx="21">
                  <c:v>2105</c:v>
                </c:pt>
                <c:pt idx="22">
                  <c:v>2290</c:v>
                </c:pt>
              </c:numCache>
            </c:numRef>
          </c:val>
          <c:extLst>
            <c:ext xmlns:c16="http://schemas.microsoft.com/office/drawing/2014/chart" uri="{C3380CC4-5D6E-409C-BE32-E72D297353CC}">
              <c16:uniqueId val="{00000001-A616-4F43-A35B-B4A0016EAA70}"/>
            </c:ext>
          </c:extLst>
        </c:ser>
        <c:dLbls>
          <c:showLegendKey val="0"/>
          <c:showVal val="0"/>
          <c:showCatName val="0"/>
          <c:showSerName val="0"/>
          <c:showPercent val="0"/>
          <c:showBubbleSize val="0"/>
        </c:dLbls>
        <c:gapWidth val="150"/>
        <c:axId val="1511030927"/>
        <c:axId val="1511035503"/>
      </c:barChart>
      <c:catAx>
        <c:axId val="1511030927"/>
        <c:scaling>
          <c:orientation val="minMax"/>
        </c:scaling>
        <c:delete val="0"/>
        <c:axPos val="b"/>
        <c:title>
          <c:tx>
            <c:rich>
              <a:bodyPr rot="0" spcFirstLastPara="1" vertOverflow="ellipsis" vert="horz"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r>
                  <a:rPr lang="en-US" i="1" dirty="0"/>
                  <a:t>Year</a:t>
                </a:r>
              </a:p>
            </c:rich>
          </c:tx>
          <c:layout>
            <c:manualLayout>
              <c:xMode val="edge"/>
              <c:yMode val="edge"/>
              <c:x val="0.52113122144884139"/>
              <c:y val="0.93455294404803713"/>
            </c:manualLayout>
          </c:layout>
          <c:overlay val="0"/>
          <c:spPr>
            <a:noFill/>
            <a:ln>
              <a:noFill/>
            </a:ln>
            <a:effectLst/>
          </c:spPr>
          <c:txPr>
            <a:bodyPr rot="0" spcFirstLastPara="1" vertOverflow="ellipsis" vert="horz"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511035503"/>
        <c:crosses val="autoZero"/>
        <c:auto val="1"/>
        <c:lblAlgn val="ctr"/>
        <c:lblOffset val="100"/>
        <c:noMultiLvlLbl val="0"/>
      </c:catAx>
      <c:valAx>
        <c:axId val="1511035503"/>
        <c:scaling>
          <c:orientation val="minMax"/>
        </c:scaling>
        <c:delete val="0"/>
        <c:axPos val="l"/>
        <c:majorGridlines>
          <c:spPr>
            <a:ln w="9525" cap="flat" cmpd="sng" algn="ctr">
              <a:solidFill>
                <a:schemeClr val="tx2">
                  <a:lumMod val="60000"/>
                  <a:lumOff val="40000"/>
                </a:schemeClr>
              </a:solidFill>
              <a:round/>
            </a:ln>
            <a:effectLst/>
          </c:spPr>
        </c:majorGridlines>
        <c:title>
          <c:tx>
            <c:rich>
              <a:bodyPr rot="0" spcFirstLastPara="1" vertOverflow="ellipsis"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r>
                  <a:rPr lang="en-US" i="1" dirty="0">
                    <a:solidFill>
                      <a:schemeClr val="tx1"/>
                    </a:solidFill>
                  </a:rPr>
                  <a:t># of</a:t>
                </a:r>
              </a:p>
              <a:p>
                <a:pPr>
                  <a:defRPr i="1"/>
                </a:pPr>
                <a:r>
                  <a:rPr lang="en-US" i="1" dirty="0">
                    <a:solidFill>
                      <a:schemeClr val="tx1"/>
                    </a:solidFill>
                  </a:rPr>
                  <a:t>Fatal </a:t>
                </a:r>
              </a:p>
              <a:p>
                <a:pPr>
                  <a:defRPr i="1"/>
                </a:pPr>
                <a:r>
                  <a:rPr lang="en-US" i="1" dirty="0">
                    <a:solidFill>
                      <a:schemeClr val="tx1"/>
                    </a:solidFill>
                  </a:rPr>
                  <a:t>Overdoses</a:t>
                </a:r>
              </a:p>
            </c:rich>
          </c:tx>
          <c:layout>
            <c:manualLayout>
              <c:xMode val="edge"/>
              <c:yMode val="edge"/>
              <c:x val="4.1666666666666666E-3"/>
              <c:y val="0.37648694500194479"/>
            </c:manualLayout>
          </c:layout>
          <c:overlay val="0"/>
          <c:spPr>
            <a:noFill/>
            <a:ln>
              <a:noFill/>
            </a:ln>
            <a:effectLst/>
          </c:spPr>
          <c:txPr>
            <a:bodyPr rot="0" spcFirstLastPara="1" vertOverflow="ellipsis"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511030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8126640419947"/>
          <c:y val="1.5373237651202224E-2"/>
          <c:w val="0.78583858267716533"/>
          <c:h val="0.81814771083651516"/>
        </c:manualLayout>
      </c:layout>
      <c:barChart>
        <c:barDir val="col"/>
        <c:grouping val="clustered"/>
        <c:varyColors val="0"/>
        <c:ser>
          <c:idx val="1"/>
          <c:order val="1"/>
          <c:tx>
            <c:strRef>
              <c:f>Sheet1!$A$3</c:f>
              <c:strCache>
                <c:ptCount val="1"/>
                <c:pt idx="0">
                  <c:v>Overdose Fatalities</c:v>
                </c:pt>
              </c:strCache>
            </c:strRef>
          </c:tx>
          <c:spPr>
            <a:solidFill>
              <a:schemeClr val="accent1"/>
            </a:solidFill>
            <a:ln>
              <a:noFill/>
            </a:ln>
            <a:effectLst/>
          </c:spPr>
          <c:invertIfNegative val="0"/>
          <c:cat>
            <c:strRef>
              <c:f>Sheet1!$B$1:$Z$1</c:f>
              <c:strCache>
                <c:ptCount val="25"/>
                <c:pt idx="0">
                  <c:v>1990s</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strCache>
            </c:strRef>
          </c:cat>
          <c:val>
            <c:numRef>
              <c:f>Sheet1!$B$3:$Z$3</c:f>
              <c:numCache>
                <c:formatCode>General</c:formatCode>
                <c:ptCount val="25"/>
                <c:pt idx="1">
                  <c:v>375</c:v>
                </c:pt>
                <c:pt idx="2">
                  <c:v>504</c:v>
                </c:pt>
                <c:pt idx="3">
                  <c:v>526</c:v>
                </c:pt>
                <c:pt idx="4">
                  <c:v>613</c:v>
                </c:pt>
                <c:pt idx="5">
                  <c:v>509</c:v>
                </c:pt>
                <c:pt idx="6">
                  <c:v>569</c:v>
                </c:pt>
                <c:pt idx="7">
                  <c:v>655</c:v>
                </c:pt>
                <c:pt idx="8">
                  <c:v>640</c:v>
                </c:pt>
                <c:pt idx="9">
                  <c:v>621</c:v>
                </c:pt>
                <c:pt idx="10">
                  <c:v>633</c:v>
                </c:pt>
                <c:pt idx="11">
                  <c:v>547</c:v>
                </c:pt>
                <c:pt idx="12">
                  <c:v>656</c:v>
                </c:pt>
                <c:pt idx="13">
                  <c:v>733</c:v>
                </c:pt>
                <c:pt idx="14">
                  <c:v>954</c:v>
                </c:pt>
                <c:pt idx="15">
                  <c:v>1356</c:v>
                </c:pt>
                <c:pt idx="16">
                  <c:v>1747</c:v>
                </c:pt>
                <c:pt idx="17">
                  <c:v>2110</c:v>
                </c:pt>
                <c:pt idx="18">
                  <c:v>2006</c:v>
                </c:pt>
                <c:pt idx="19">
                  <c:v>2013</c:v>
                </c:pt>
                <c:pt idx="20">
                  <c:v>2005</c:v>
                </c:pt>
                <c:pt idx="21">
                  <c:v>2105</c:v>
                </c:pt>
                <c:pt idx="22">
                  <c:v>2290</c:v>
                </c:pt>
              </c:numCache>
            </c:numRef>
          </c:val>
          <c:extLst>
            <c:ext xmlns:c16="http://schemas.microsoft.com/office/drawing/2014/chart" uri="{C3380CC4-5D6E-409C-BE32-E72D297353CC}">
              <c16:uniqueId val="{00000001-A616-4F43-A35B-B4A0016EAA70}"/>
            </c:ext>
          </c:extLst>
        </c:ser>
        <c:dLbls>
          <c:showLegendKey val="0"/>
          <c:showVal val="0"/>
          <c:showCatName val="0"/>
          <c:showSerName val="0"/>
          <c:showPercent val="0"/>
          <c:showBubbleSize val="0"/>
        </c:dLbls>
        <c:gapWidth val="150"/>
        <c:axId val="1511030927"/>
        <c:axId val="1511035503"/>
      </c:barChart>
      <c:lineChart>
        <c:grouping val="standard"/>
        <c:varyColors val="0"/>
        <c:ser>
          <c:idx val="0"/>
          <c:order val="0"/>
          <c:tx>
            <c:strRef>
              <c:f>Sheet1!$A$2</c:f>
              <c:strCache>
                <c:ptCount val="1"/>
                <c:pt idx="0">
                  <c:v>Specialty Courts</c:v>
                </c:pt>
              </c:strCache>
            </c:strRef>
          </c:tx>
          <c:spPr>
            <a:ln w="28575" cap="rnd">
              <a:solidFill>
                <a:srgbClr val="C00000"/>
              </a:solidFill>
              <a:round/>
            </a:ln>
            <a:effectLst/>
          </c:spPr>
          <c:marker>
            <c:symbol val="diamond"/>
            <c:size val="8"/>
            <c:spPr>
              <a:solidFill>
                <a:srgbClr val="C00000"/>
              </a:solidFill>
              <a:ln w="9525">
                <a:noFill/>
              </a:ln>
              <a:effectLst/>
            </c:spPr>
          </c:marker>
          <c:cat>
            <c:strRef>
              <c:f>Sheet1!$B$1:$Z$1</c:f>
              <c:strCache>
                <c:ptCount val="25"/>
                <c:pt idx="0">
                  <c:v>1990s</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strCache>
            </c:strRef>
          </c:cat>
          <c:val>
            <c:numRef>
              <c:f>Sheet1!$B$2:$Z$2</c:f>
              <c:numCache>
                <c:formatCode>General</c:formatCode>
                <c:ptCount val="25"/>
                <c:pt idx="0">
                  <c:v>5</c:v>
                </c:pt>
                <c:pt idx="1">
                  <c:v>10</c:v>
                </c:pt>
                <c:pt idx="2">
                  <c:v>11</c:v>
                </c:pt>
                <c:pt idx="3">
                  <c:v>13</c:v>
                </c:pt>
                <c:pt idx="4">
                  <c:v>14</c:v>
                </c:pt>
                <c:pt idx="5">
                  <c:v>15</c:v>
                </c:pt>
                <c:pt idx="6">
                  <c:v>16</c:v>
                </c:pt>
                <c:pt idx="7">
                  <c:v>17</c:v>
                </c:pt>
                <c:pt idx="8">
                  <c:v>17</c:v>
                </c:pt>
                <c:pt idx="9">
                  <c:v>17</c:v>
                </c:pt>
                <c:pt idx="10">
                  <c:v>18</c:v>
                </c:pt>
                <c:pt idx="11">
                  <c:v>21</c:v>
                </c:pt>
                <c:pt idx="12">
                  <c:v>22</c:v>
                </c:pt>
                <c:pt idx="13">
                  <c:v>24</c:v>
                </c:pt>
                <c:pt idx="14">
                  <c:v>25</c:v>
                </c:pt>
                <c:pt idx="15">
                  <c:v>30</c:v>
                </c:pt>
                <c:pt idx="16">
                  <c:v>37</c:v>
                </c:pt>
                <c:pt idx="17">
                  <c:v>45</c:v>
                </c:pt>
                <c:pt idx="18">
                  <c:v>46</c:v>
                </c:pt>
                <c:pt idx="19">
                  <c:v>46</c:v>
                </c:pt>
                <c:pt idx="20">
                  <c:v>51</c:v>
                </c:pt>
                <c:pt idx="21">
                  <c:v>51</c:v>
                </c:pt>
                <c:pt idx="22">
                  <c:v>52</c:v>
                </c:pt>
                <c:pt idx="23">
                  <c:v>55</c:v>
                </c:pt>
                <c:pt idx="24">
                  <c:v>56</c:v>
                </c:pt>
              </c:numCache>
            </c:numRef>
          </c:val>
          <c:smooth val="0"/>
          <c:extLst>
            <c:ext xmlns:c16="http://schemas.microsoft.com/office/drawing/2014/chart" uri="{C3380CC4-5D6E-409C-BE32-E72D297353CC}">
              <c16:uniqueId val="{00000000-E53B-4EC5-96CE-4CF5F1693CFC}"/>
            </c:ext>
          </c:extLst>
        </c:ser>
        <c:dLbls>
          <c:showLegendKey val="0"/>
          <c:showVal val="0"/>
          <c:showCatName val="0"/>
          <c:showSerName val="0"/>
          <c:showPercent val="0"/>
          <c:showBubbleSize val="0"/>
        </c:dLbls>
        <c:marker val="1"/>
        <c:smooth val="0"/>
        <c:axId val="1091381231"/>
        <c:axId val="1091380815"/>
      </c:lineChart>
      <c:catAx>
        <c:axId val="1511030927"/>
        <c:scaling>
          <c:orientation val="minMax"/>
        </c:scaling>
        <c:delete val="0"/>
        <c:axPos val="b"/>
        <c:title>
          <c:tx>
            <c:rich>
              <a:bodyPr rot="0" spcFirstLastPara="1" vertOverflow="ellipsis" vert="horz"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r>
                  <a:rPr lang="en-US" i="1" dirty="0"/>
                  <a:t>Year</a:t>
                </a:r>
              </a:p>
            </c:rich>
          </c:tx>
          <c:layout>
            <c:manualLayout>
              <c:xMode val="edge"/>
              <c:yMode val="edge"/>
              <c:x val="0.52113122144884139"/>
              <c:y val="0.93455294404803713"/>
            </c:manualLayout>
          </c:layout>
          <c:overlay val="0"/>
          <c:spPr>
            <a:noFill/>
            <a:ln>
              <a:noFill/>
            </a:ln>
            <a:effectLst/>
          </c:spPr>
          <c:txPr>
            <a:bodyPr rot="0" spcFirstLastPara="1" vertOverflow="ellipsis" vert="horz"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511035503"/>
        <c:crosses val="autoZero"/>
        <c:auto val="1"/>
        <c:lblAlgn val="ctr"/>
        <c:lblOffset val="100"/>
        <c:noMultiLvlLbl val="0"/>
      </c:catAx>
      <c:valAx>
        <c:axId val="1511035503"/>
        <c:scaling>
          <c:orientation val="minMax"/>
        </c:scaling>
        <c:delete val="0"/>
        <c:axPos val="l"/>
        <c:majorGridlines>
          <c:spPr>
            <a:ln w="9525" cap="flat" cmpd="sng" algn="ctr">
              <a:solidFill>
                <a:schemeClr val="tx2">
                  <a:lumMod val="60000"/>
                  <a:lumOff val="40000"/>
                </a:schemeClr>
              </a:solidFill>
              <a:round/>
            </a:ln>
            <a:effectLst/>
          </c:spPr>
        </c:majorGridlines>
        <c:title>
          <c:tx>
            <c:rich>
              <a:bodyPr rot="0" spcFirstLastPara="1" vertOverflow="ellipsis" wrap="square" anchor="ctr" anchorCtr="1"/>
              <a:lstStyle/>
              <a:p>
                <a:pPr>
                  <a:defRPr sz="1600" b="1" i="1" u="none" strike="noStrike" kern="1200" spc="-30" baseline="0">
                    <a:solidFill>
                      <a:schemeClr val="tx1"/>
                    </a:solidFill>
                    <a:effectLst/>
                    <a:latin typeface="Cambria" panose="02040503050406030204" pitchFamily="18" charset="0"/>
                    <a:ea typeface="Cambria" panose="02040503050406030204" pitchFamily="18" charset="0"/>
                    <a:cs typeface="+mn-cs"/>
                  </a:defRPr>
                </a:pPr>
                <a:r>
                  <a:rPr lang="en-US" sz="1600" b="1" i="1" spc="-30" baseline="0" dirty="0">
                    <a:solidFill>
                      <a:schemeClr val="tx1"/>
                    </a:solidFill>
                    <a:effectLst/>
                  </a:rPr>
                  <a:t># of</a:t>
                </a:r>
              </a:p>
              <a:p>
                <a:pPr>
                  <a:defRPr sz="1600" b="1" i="1" spc="-30">
                    <a:effectLst/>
                  </a:defRPr>
                </a:pPr>
                <a:r>
                  <a:rPr lang="en-US" sz="1600" b="1" i="1" spc="-30" baseline="0" dirty="0">
                    <a:solidFill>
                      <a:schemeClr val="tx1"/>
                    </a:solidFill>
                    <a:effectLst/>
                  </a:rPr>
                  <a:t>Fatal </a:t>
                </a:r>
              </a:p>
              <a:p>
                <a:pPr>
                  <a:defRPr sz="1600" b="1" i="1" spc="-30">
                    <a:effectLst/>
                  </a:defRPr>
                </a:pPr>
                <a:r>
                  <a:rPr lang="en-US" sz="1600" b="1" i="1" spc="-30" baseline="0" dirty="0">
                    <a:solidFill>
                      <a:schemeClr val="tx1"/>
                    </a:solidFill>
                    <a:effectLst/>
                  </a:rPr>
                  <a:t>Overdoses</a:t>
                </a:r>
              </a:p>
            </c:rich>
          </c:tx>
          <c:layout>
            <c:manualLayout>
              <c:xMode val="edge"/>
              <c:yMode val="edge"/>
              <c:x val="0"/>
              <c:y val="0.35457983631767376"/>
            </c:manualLayout>
          </c:layout>
          <c:overlay val="0"/>
          <c:spPr>
            <a:noFill/>
            <a:ln>
              <a:noFill/>
            </a:ln>
            <a:effectLst/>
          </c:spPr>
          <c:txPr>
            <a:bodyPr rot="0" spcFirstLastPara="1" vertOverflow="ellipsis" wrap="square" anchor="ctr" anchorCtr="1"/>
            <a:lstStyle/>
            <a:p>
              <a:pPr>
                <a:defRPr sz="1600" b="1" i="1" u="none" strike="noStrike" kern="1200" spc="-30" baseline="0">
                  <a:solidFill>
                    <a:schemeClr val="tx1"/>
                  </a:solidFill>
                  <a:effectLst/>
                  <a:latin typeface="Cambria" panose="02040503050406030204" pitchFamily="18" charset="0"/>
                  <a:ea typeface="Cambria" panose="02040503050406030204" pitchFamily="18"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511030927"/>
        <c:crosses val="autoZero"/>
        <c:crossBetween val="between"/>
      </c:valAx>
      <c:valAx>
        <c:axId val="1091380815"/>
        <c:scaling>
          <c:orientation val="minMax"/>
        </c:scaling>
        <c:delete val="0"/>
        <c:axPos val="r"/>
        <c:title>
          <c:tx>
            <c:rich>
              <a:bodyPr rot="0" spcFirstLastPara="1" vertOverflow="ellipsis" wrap="square" anchor="ctr" anchorCtr="1"/>
              <a:lstStyle/>
              <a:p>
                <a:pPr>
                  <a:defRPr sz="1600" b="1" i="1" u="none" strike="noStrike" kern="1200" spc="-30" baseline="0">
                    <a:solidFill>
                      <a:srgbClr val="C00000"/>
                    </a:solidFill>
                    <a:latin typeface="Cambria" panose="02040503050406030204" pitchFamily="18" charset="0"/>
                    <a:ea typeface="Cambria" panose="02040503050406030204" pitchFamily="18" charset="0"/>
                    <a:cs typeface="+mn-cs"/>
                  </a:defRPr>
                </a:pPr>
                <a:r>
                  <a:rPr lang="en-US" sz="1600" b="1" i="1" spc="-30" baseline="0" dirty="0">
                    <a:solidFill>
                      <a:srgbClr val="C00000"/>
                    </a:solidFill>
                  </a:rPr>
                  <a:t># of </a:t>
                </a:r>
              </a:p>
              <a:p>
                <a:pPr>
                  <a:defRPr sz="1600" b="1" i="1" spc="-30">
                    <a:solidFill>
                      <a:srgbClr val="C00000"/>
                    </a:solidFill>
                  </a:defRPr>
                </a:pPr>
                <a:r>
                  <a:rPr lang="en-US" sz="1600" b="1" i="1" spc="-30" baseline="0" dirty="0">
                    <a:solidFill>
                      <a:srgbClr val="C00000"/>
                    </a:solidFill>
                  </a:rPr>
                  <a:t>Specialty </a:t>
                </a:r>
              </a:p>
              <a:p>
                <a:pPr>
                  <a:defRPr sz="1600" b="1" i="1" spc="-30">
                    <a:solidFill>
                      <a:srgbClr val="C00000"/>
                    </a:solidFill>
                  </a:defRPr>
                </a:pPr>
                <a:r>
                  <a:rPr lang="en-US" sz="1600" b="1" i="1" spc="-30" baseline="0" dirty="0">
                    <a:solidFill>
                      <a:srgbClr val="C00000"/>
                    </a:solidFill>
                  </a:rPr>
                  <a:t>Courts</a:t>
                </a:r>
              </a:p>
            </c:rich>
          </c:tx>
          <c:layout>
            <c:manualLayout>
              <c:xMode val="edge"/>
              <c:yMode val="edge"/>
              <c:x val="0.92184899934383202"/>
              <c:y val="0.36190902015439191"/>
            </c:manualLayout>
          </c:layout>
          <c:overlay val="0"/>
          <c:spPr>
            <a:noFill/>
            <a:ln>
              <a:noFill/>
            </a:ln>
            <a:effectLst/>
          </c:spPr>
          <c:txPr>
            <a:bodyPr rot="0" spcFirstLastPara="1" vertOverflow="ellipsis" wrap="square" anchor="ctr" anchorCtr="1"/>
            <a:lstStyle/>
            <a:p>
              <a:pPr>
                <a:defRPr sz="1600" b="1" i="1" u="none" strike="noStrike" kern="1200" spc="-30" baseline="0">
                  <a:solidFill>
                    <a:srgbClr val="C00000"/>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rgbClr val="C00000"/>
                </a:solidFill>
                <a:latin typeface="Cambria" panose="02040503050406030204" pitchFamily="18" charset="0"/>
                <a:ea typeface="Cambria" panose="02040503050406030204" pitchFamily="18" charset="0"/>
                <a:cs typeface="+mn-cs"/>
              </a:defRPr>
            </a:pPr>
            <a:endParaRPr lang="en-US"/>
          </a:p>
        </c:txPr>
        <c:crossAx val="1091381231"/>
        <c:crosses val="max"/>
        <c:crossBetween val="between"/>
      </c:valAx>
      <c:catAx>
        <c:axId val="1091381231"/>
        <c:scaling>
          <c:orientation val="minMax"/>
        </c:scaling>
        <c:delete val="1"/>
        <c:axPos val="b"/>
        <c:numFmt formatCode="General" sourceLinked="1"/>
        <c:majorTickMark val="out"/>
        <c:minorTickMark val="none"/>
        <c:tickLblPos val="nextTo"/>
        <c:crossAx val="109138081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8173786380663"/>
          <c:y val="2.8165967755538399E-2"/>
          <c:w val="0.87397989220665973"/>
          <c:h val="0.79585001380605991"/>
        </c:manualLayout>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5FB-4CD8-9C03-BF826B35F77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5FB-4CD8-9C03-BF826B35F77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95FB-4CD8-9C03-BF826B35F77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5FB-4CD8-9C03-BF826B35F774}"/>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5FB-4CD8-9C03-BF826B35F774}"/>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95FB-4CD8-9C03-BF826B35F774}"/>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95FB-4CD8-9C03-BF826B35F77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Drug</c:v>
                </c:pt>
                <c:pt idx="1">
                  <c:v>Mental Health</c:v>
                </c:pt>
                <c:pt idx="2">
                  <c:v>Veterans Treatment</c:v>
                </c:pt>
                <c:pt idx="3">
                  <c:v>Homeless</c:v>
                </c:pt>
                <c:pt idx="4">
                  <c:v>Family Treatment</c:v>
                </c:pt>
                <c:pt idx="5">
                  <c:v>Family Resolution</c:v>
                </c:pt>
                <c:pt idx="6">
                  <c:v>Young Adult</c:v>
                </c:pt>
              </c:strCache>
            </c:strRef>
          </c:cat>
          <c:val>
            <c:numRef>
              <c:f>Sheet1!$B$2:$B$8</c:f>
              <c:numCache>
                <c:formatCode>General</c:formatCode>
                <c:ptCount val="7"/>
                <c:pt idx="0">
                  <c:v>32</c:v>
                </c:pt>
                <c:pt idx="1">
                  <c:v>11</c:v>
                </c:pt>
                <c:pt idx="2">
                  <c:v>6</c:v>
                </c:pt>
                <c:pt idx="3">
                  <c:v>2</c:v>
                </c:pt>
                <c:pt idx="4">
                  <c:v>1</c:v>
                </c:pt>
                <c:pt idx="5">
                  <c:v>1</c:v>
                </c:pt>
                <c:pt idx="6">
                  <c:v>1</c:v>
                </c:pt>
              </c:numCache>
            </c:numRef>
          </c:val>
          <c:extLst>
            <c:ext xmlns:c16="http://schemas.microsoft.com/office/drawing/2014/chart" uri="{C3380CC4-5D6E-409C-BE32-E72D297353CC}">
              <c16:uniqueId val="{00000000-6EE8-4CF5-9B85-F8BCBDF42EE8}"/>
            </c:ext>
          </c:extLst>
        </c:ser>
        <c:dLbls>
          <c:dLblPos val="outEnd"/>
          <c:showLegendKey val="0"/>
          <c:showVal val="1"/>
          <c:showCatName val="0"/>
          <c:showSerName val="0"/>
          <c:showPercent val="0"/>
          <c:showBubbleSize val="0"/>
        </c:dLbls>
        <c:gapWidth val="219"/>
        <c:overlap val="-27"/>
        <c:axId val="1508789919"/>
        <c:axId val="1508788671"/>
      </c:barChart>
      <c:catAx>
        <c:axId val="1508789919"/>
        <c:scaling>
          <c:orientation val="minMax"/>
        </c:scaling>
        <c:delete val="0"/>
        <c:axPos val="b"/>
        <c:numFmt formatCode="General" sourceLinked="1"/>
        <c:majorTickMark val="none"/>
        <c:minorTickMark val="none"/>
        <c:tickLblPos val="nextTo"/>
        <c:spPr>
          <a:noFill/>
          <a:ln w="9525" cap="flat" cmpd="sng" algn="ctr">
            <a:solidFill>
              <a:schemeClr val="tx2">
                <a:lumMod val="60000"/>
                <a:lumOff val="40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508788671"/>
        <c:crosses val="autoZero"/>
        <c:auto val="1"/>
        <c:lblAlgn val="ctr"/>
        <c:lblOffset val="100"/>
        <c:noMultiLvlLbl val="0"/>
      </c:catAx>
      <c:valAx>
        <c:axId val="1508788671"/>
        <c:scaling>
          <c:orientation val="minMax"/>
        </c:scaling>
        <c:delete val="0"/>
        <c:axPos val="l"/>
        <c:majorGridlines>
          <c:spPr>
            <a:ln w="9525" cap="flat" cmpd="sng" algn="ctr">
              <a:solidFill>
                <a:schemeClr val="tx2">
                  <a:lumMod val="40000"/>
                  <a:lumOff val="60000"/>
                </a:schemeClr>
              </a:solidFill>
              <a:round/>
            </a:ln>
            <a:effectLst/>
          </c:spPr>
        </c:majorGridlines>
        <c:title>
          <c:tx>
            <c:rich>
              <a:bodyPr rot="0" spcFirstLastPara="1" vertOverflow="ellipsis"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r>
                  <a:rPr lang="en-US" i="1" dirty="0"/>
                  <a:t># of </a:t>
                </a:r>
              </a:p>
              <a:p>
                <a:pPr>
                  <a:defRPr i="1"/>
                </a:pPr>
                <a:r>
                  <a:rPr lang="en-US" i="1" dirty="0"/>
                  <a:t>Sessions</a:t>
                </a:r>
              </a:p>
            </c:rich>
          </c:tx>
          <c:layout>
            <c:manualLayout>
              <c:xMode val="edge"/>
              <c:yMode val="edge"/>
              <c:x val="2.6069763508242971E-3"/>
              <c:y val="0.37474880814783412"/>
            </c:manualLayout>
          </c:layout>
          <c:overlay val="0"/>
          <c:spPr>
            <a:noFill/>
            <a:ln>
              <a:noFill/>
            </a:ln>
            <a:effectLst/>
          </c:spPr>
          <c:txPr>
            <a:bodyPr rot="0" spcFirstLastPara="1" vertOverflow="ellipsis" wrap="square" anchor="ctr" anchorCtr="1"/>
            <a:lstStyle/>
            <a:p>
              <a:pPr>
                <a:defRPr sz="1330" b="0" i="1"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508789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16373920089407E-2"/>
          <c:y val="2.8165967755538399E-2"/>
          <c:w val="0.95464524248542737"/>
          <c:h val="0.79585001380605991"/>
        </c:manualLayout>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A75-4F7C-A7AB-CEB081A9F65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A75-4F7C-A7AB-CEB081A9F65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8A75-4F7C-A7AB-CEB081A9F65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8A75-4F7C-A7AB-CEB081A9F65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8A75-4F7C-A7AB-CEB081A9F65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8A75-4F7C-A7AB-CEB081A9F655}"/>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8A75-4F7C-A7AB-CEB081A9F655}"/>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4A8E-4E4E-B8DA-E37DC839CE7A}"/>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4A8E-4E4E-B8DA-E37DC839CE7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FY 15</c:v>
                </c:pt>
                <c:pt idx="1">
                  <c:v>FY 16</c:v>
                </c:pt>
                <c:pt idx="2">
                  <c:v>FY 17</c:v>
                </c:pt>
                <c:pt idx="3">
                  <c:v>FY 18</c:v>
                </c:pt>
                <c:pt idx="4">
                  <c:v>FY 19</c:v>
                </c:pt>
                <c:pt idx="5">
                  <c:v>FY 20</c:v>
                </c:pt>
                <c:pt idx="6">
                  <c:v>FY 21</c:v>
                </c:pt>
                <c:pt idx="7">
                  <c:v>FY 22</c:v>
                </c:pt>
                <c:pt idx="8">
                  <c:v>FY 23</c:v>
                </c:pt>
              </c:strCache>
            </c:strRef>
          </c:cat>
          <c:val>
            <c:numRef>
              <c:f>Sheet1!$B$2:$B$10</c:f>
              <c:numCache>
                <c:formatCode>"$"#,##0_);[Red]\("$"#,##0\)</c:formatCode>
                <c:ptCount val="9"/>
                <c:pt idx="0">
                  <c:v>3000000</c:v>
                </c:pt>
                <c:pt idx="1">
                  <c:v>3329651</c:v>
                </c:pt>
                <c:pt idx="2">
                  <c:v>3328651</c:v>
                </c:pt>
                <c:pt idx="3">
                  <c:v>3312601</c:v>
                </c:pt>
                <c:pt idx="4">
                  <c:v>6152671</c:v>
                </c:pt>
                <c:pt idx="5">
                  <c:v>6869509</c:v>
                </c:pt>
                <c:pt idx="6">
                  <c:v>6888009</c:v>
                </c:pt>
                <c:pt idx="7">
                  <c:v>7275619</c:v>
                </c:pt>
                <c:pt idx="8">
                  <c:v>7806769</c:v>
                </c:pt>
              </c:numCache>
            </c:numRef>
          </c:val>
          <c:extLst>
            <c:ext xmlns:c16="http://schemas.microsoft.com/office/drawing/2014/chart" uri="{C3380CC4-5D6E-409C-BE32-E72D297353CC}">
              <c16:uniqueId val="{00000000-6EE8-4CF5-9B85-F8BCBDF42EE8}"/>
            </c:ext>
          </c:extLst>
        </c:ser>
        <c:dLbls>
          <c:dLblPos val="outEnd"/>
          <c:showLegendKey val="0"/>
          <c:showVal val="1"/>
          <c:showCatName val="0"/>
          <c:showSerName val="0"/>
          <c:showPercent val="0"/>
          <c:showBubbleSize val="0"/>
        </c:dLbls>
        <c:gapWidth val="219"/>
        <c:overlap val="-27"/>
        <c:axId val="1508789919"/>
        <c:axId val="1508788671"/>
      </c:barChart>
      <c:catAx>
        <c:axId val="1508789919"/>
        <c:scaling>
          <c:orientation val="minMax"/>
        </c:scaling>
        <c:delete val="0"/>
        <c:axPos val="b"/>
        <c:numFmt formatCode="General" sourceLinked="1"/>
        <c:majorTickMark val="none"/>
        <c:minorTickMark val="none"/>
        <c:tickLblPos val="nextTo"/>
        <c:spPr>
          <a:noFill/>
          <a:ln w="9525" cap="flat" cmpd="sng" algn="ctr">
            <a:solidFill>
              <a:schemeClr val="tx2">
                <a:lumMod val="60000"/>
                <a:lumOff val="40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508788671"/>
        <c:crosses val="autoZero"/>
        <c:auto val="1"/>
        <c:lblAlgn val="ctr"/>
        <c:lblOffset val="100"/>
        <c:noMultiLvlLbl val="0"/>
      </c:catAx>
      <c:valAx>
        <c:axId val="1508788671"/>
        <c:scaling>
          <c:orientation val="minMax"/>
        </c:scaling>
        <c:delete val="1"/>
        <c:axPos val="l"/>
        <c:majorGridlines>
          <c:spPr>
            <a:ln w="9525" cap="flat" cmpd="sng" algn="ctr">
              <a:solidFill>
                <a:schemeClr val="tx2">
                  <a:lumMod val="40000"/>
                  <a:lumOff val="60000"/>
                </a:schemeClr>
              </a:solidFill>
              <a:round/>
            </a:ln>
            <a:effectLst/>
          </c:spPr>
        </c:majorGridlines>
        <c:numFmt formatCode="&quot;$&quot;#,##0_);[Red]\(&quot;$&quot;#,##0\)" sourceLinked="1"/>
        <c:majorTickMark val="none"/>
        <c:minorTickMark val="none"/>
        <c:tickLblPos val="nextTo"/>
        <c:crossAx val="1508789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FF6F1-78C0-4D95-B64C-1AD81ED7D0A1}" type="doc">
      <dgm:prSet loTypeId="urn:microsoft.com/office/officeart/2005/8/layout/list1" loCatId="list" qsTypeId="urn:microsoft.com/office/officeart/2005/8/quickstyle/3d1" qsCatId="3D" csTypeId="urn:microsoft.com/office/officeart/2005/8/colors/colorful4" csCatId="colorful"/>
      <dgm:spPr/>
      <dgm:t>
        <a:bodyPr/>
        <a:lstStyle/>
        <a:p>
          <a:endParaRPr lang="en-US"/>
        </a:p>
      </dgm:t>
    </dgm:pt>
    <dgm:pt modelId="{57AF96BD-9F10-4809-8D85-12E8588BEF95}">
      <dgm:prSet custT="1"/>
      <dgm:spPr/>
      <dgm:t>
        <a:bodyPr/>
        <a:lstStyle/>
        <a:p>
          <a:r>
            <a:rPr lang="en-US" sz="3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Drug</a:t>
          </a:r>
        </a:p>
      </dgm:t>
    </dgm:pt>
    <dgm:pt modelId="{B88A5F02-3110-4991-BCFB-F8172165DC9E}" type="parTrans" cxnId="{DB234D73-4EBD-4F2E-8AF5-D3A4F0A918E7}">
      <dgm:prSet/>
      <dgm:spPr/>
      <dgm:t>
        <a:bodyPr/>
        <a:lstStyle/>
        <a:p>
          <a:endPar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86EF3AF2-0113-4526-9131-B846E55FCF72}" type="sibTrans" cxnId="{DB234D73-4EBD-4F2E-8AF5-D3A4F0A918E7}">
      <dgm:prSet/>
      <dgm:spPr/>
      <dgm:t>
        <a:bodyPr/>
        <a:lstStyle/>
        <a:p>
          <a:endPar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27FA8B0B-8520-4277-9E0D-541E6D0F5495}">
      <dgm:prSet custT="1"/>
      <dgm:spPr/>
      <dgm:t>
        <a:bodyPr/>
        <a:lstStyle/>
        <a:p>
          <a:r>
            <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Mental Health</a:t>
          </a:r>
        </a:p>
      </dgm:t>
    </dgm:pt>
    <dgm:pt modelId="{C53093F9-9A01-4C5A-956F-B26793EED235}" type="parTrans" cxnId="{7E84027D-DC8A-45C2-960F-189A7F69F885}">
      <dgm:prSet/>
      <dgm:spPr/>
      <dgm:t>
        <a:bodyPr/>
        <a:lstStyle/>
        <a:p>
          <a:endPar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FA573065-3285-4B36-A510-89BB363C5F6C}" type="sibTrans" cxnId="{7E84027D-DC8A-45C2-960F-189A7F69F885}">
      <dgm:prSet/>
      <dgm:spPr/>
      <dgm:t>
        <a:bodyPr/>
        <a:lstStyle/>
        <a:p>
          <a:endPar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3156FB6F-AC2F-4126-9EF8-DCEDAB56BC43}">
      <dgm:prSet custT="1"/>
      <dgm:spPr/>
      <dgm:t>
        <a:bodyPr/>
        <a:lstStyle/>
        <a:p>
          <a:r>
            <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Veterans Treatment</a:t>
          </a:r>
        </a:p>
      </dgm:t>
    </dgm:pt>
    <dgm:pt modelId="{67084BE0-707D-4A18-9CAF-698B0A7C2DEA}" type="parTrans" cxnId="{8493ACB7-4B43-42C4-8AC3-06951B4C0D2A}">
      <dgm:prSet/>
      <dgm:spPr/>
      <dgm:t>
        <a:bodyPr/>
        <a:lstStyle/>
        <a:p>
          <a:endPar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E324B7D0-BC07-4584-A01C-EC5CA461D8FC}" type="sibTrans" cxnId="{8493ACB7-4B43-42C4-8AC3-06951B4C0D2A}">
      <dgm:prSet/>
      <dgm:spPr/>
      <dgm:t>
        <a:bodyPr/>
        <a:lstStyle/>
        <a:p>
          <a:endPar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FE941448-11EB-4049-8760-AA0DD03D7E7A}">
      <dgm:prSet custT="1"/>
      <dgm:spPr/>
      <dgm:t>
        <a:bodyPr/>
        <a:lstStyle/>
        <a:p>
          <a:r>
            <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Family Treatment</a:t>
          </a:r>
        </a:p>
      </dgm:t>
    </dgm:pt>
    <dgm:pt modelId="{5C9659C2-3812-4426-A7BD-7C14E22C1AF0}" type="parTrans" cxnId="{46D9D54F-8D26-4EE7-AABD-5A0F4032EE19}">
      <dgm:prSet/>
      <dgm:spPr/>
      <dgm:t>
        <a:bodyPr/>
        <a:lstStyle/>
        <a:p>
          <a:endPar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19A144DE-3AA1-4A76-81B3-FC5121F37C01}" type="sibTrans" cxnId="{46D9D54F-8D26-4EE7-AABD-5A0F4032EE19}">
      <dgm:prSet/>
      <dgm:spPr/>
      <dgm:t>
        <a:bodyPr/>
        <a:lstStyle/>
        <a:p>
          <a:endPar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65018230-4793-4A55-B07F-B42BFEC80968}">
      <dgm:prSet custT="1"/>
      <dgm:spPr/>
      <dgm:t>
        <a:bodyPr/>
        <a:lstStyle/>
        <a:p>
          <a:r>
            <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Homeless</a:t>
          </a:r>
        </a:p>
      </dgm:t>
    </dgm:pt>
    <dgm:pt modelId="{D1BBB97C-61BE-4CCC-A465-CCACF7FD5C2B}" type="parTrans" cxnId="{DD890F48-1762-4597-BF3C-6500A25A82C3}">
      <dgm:prSet/>
      <dgm:spPr/>
      <dgm:t>
        <a:bodyPr/>
        <a:lstStyle/>
        <a:p>
          <a:endPar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35F628FA-78A2-47B4-A5A9-63509B5367F7}" type="sibTrans" cxnId="{DD890F48-1762-4597-BF3C-6500A25A82C3}">
      <dgm:prSet/>
      <dgm:spPr/>
      <dgm:t>
        <a:bodyPr/>
        <a:lstStyle/>
        <a:p>
          <a:endParaRPr lang="en-US" sz="30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7FA4EFD7-5466-4A9E-87F0-A472141FAB2D}" type="pres">
      <dgm:prSet presAssocID="{2ECFF6F1-78C0-4D95-B64C-1AD81ED7D0A1}" presName="linear" presStyleCnt="0">
        <dgm:presLayoutVars>
          <dgm:dir/>
          <dgm:animLvl val="lvl"/>
          <dgm:resizeHandles val="exact"/>
        </dgm:presLayoutVars>
      </dgm:prSet>
      <dgm:spPr/>
    </dgm:pt>
    <dgm:pt modelId="{DA29D148-E878-4A30-AB13-682CE5A2F6A2}" type="pres">
      <dgm:prSet presAssocID="{57AF96BD-9F10-4809-8D85-12E8588BEF95}" presName="parentLin" presStyleCnt="0"/>
      <dgm:spPr/>
    </dgm:pt>
    <dgm:pt modelId="{AE20DAFA-4FCB-4D4F-B803-24427F64B8BD}" type="pres">
      <dgm:prSet presAssocID="{57AF96BD-9F10-4809-8D85-12E8588BEF95}" presName="parentLeftMargin" presStyleLbl="node1" presStyleIdx="0" presStyleCnt="5"/>
      <dgm:spPr/>
    </dgm:pt>
    <dgm:pt modelId="{65432EB0-3A84-4E28-97CD-C07D4A2F18DA}" type="pres">
      <dgm:prSet presAssocID="{57AF96BD-9F10-4809-8D85-12E8588BEF95}" presName="parentText" presStyleLbl="node1" presStyleIdx="0" presStyleCnt="5">
        <dgm:presLayoutVars>
          <dgm:chMax val="0"/>
          <dgm:bulletEnabled val="1"/>
        </dgm:presLayoutVars>
      </dgm:prSet>
      <dgm:spPr/>
    </dgm:pt>
    <dgm:pt modelId="{D404ECE0-5543-4517-812C-701711F9A5B8}" type="pres">
      <dgm:prSet presAssocID="{57AF96BD-9F10-4809-8D85-12E8588BEF95}" presName="negativeSpace" presStyleCnt="0"/>
      <dgm:spPr/>
    </dgm:pt>
    <dgm:pt modelId="{5294667D-F9B5-44AC-A92E-FEAB1844A872}" type="pres">
      <dgm:prSet presAssocID="{57AF96BD-9F10-4809-8D85-12E8588BEF95}" presName="childText" presStyleLbl="conFgAcc1" presStyleIdx="0" presStyleCnt="5">
        <dgm:presLayoutVars>
          <dgm:bulletEnabled val="1"/>
        </dgm:presLayoutVars>
      </dgm:prSet>
      <dgm:spPr/>
    </dgm:pt>
    <dgm:pt modelId="{396D1B33-7C1D-4655-936A-7C0EA3C92A74}" type="pres">
      <dgm:prSet presAssocID="{86EF3AF2-0113-4526-9131-B846E55FCF72}" presName="spaceBetweenRectangles" presStyleCnt="0"/>
      <dgm:spPr/>
    </dgm:pt>
    <dgm:pt modelId="{A1819359-539E-48C2-BC82-B56D5F3D3FF9}" type="pres">
      <dgm:prSet presAssocID="{27FA8B0B-8520-4277-9E0D-541E6D0F5495}" presName="parentLin" presStyleCnt="0"/>
      <dgm:spPr/>
    </dgm:pt>
    <dgm:pt modelId="{0AD7B6DA-7031-45FA-AF1D-22DF3E5B3FCD}" type="pres">
      <dgm:prSet presAssocID="{27FA8B0B-8520-4277-9E0D-541E6D0F5495}" presName="parentLeftMargin" presStyleLbl="node1" presStyleIdx="0" presStyleCnt="5"/>
      <dgm:spPr/>
    </dgm:pt>
    <dgm:pt modelId="{9AE676F0-B91C-40D2-8ED5-AA06FD2B9DBC}" type="pres">
      <dgm:prSet presAssocID="{27FA8B0B-8520-4277-9E0D-541E6D0F5495}" presName="parentText" presStyleLbl="node1" presStyleIdx="1" presStyleCnt="5">
        <dgm:presLayoutVars>
          <dgm:chMax val="0"/>
          <dgm:bulletEnabled val="1"/>
        </dgm:presLayoutVars>
      </dgm:prSet>
      <dgm:spPr/>
    </dgm:pt>
    <dgm:pt modelId="{12E2523C-890E-4047-ABD2-6E1B0053FD07}" type="pres">
      <dgm:prSet presAssocID="{27FA8B0B-8520-4277-9E0D-541E6D0F5495}" presName="negativeSpace" presStyleCnt="0"/>
      <dgm:spPr/>
    </dgm:pt>
    <dgm:pt modelId="{A255AC94-9EBF-46E8-8257-7E5770AA54F1}" type="pres">
      <dgm:prSet presAssocID="{27FA8B0B-8520-4277-9E0D-541E6D0F5495}" presName="childText" presStyleLbl="conFgAcc1" presStyleIdx="1" presStyleCnt="5">
        <dgm:presLayoutVars>
          <dgm:bulletEnabled val="1"/>
        </dgm:presLayoutVars>
      </dgm:prSet>
      <dgm:spPr/>
    </dgm:pt>
    <dgm:pt modelId="{5819B9AC-63F0-4839-A5DB-E68A0D8FB97C}" type="pres">
      <dgm:prSet presAssocID="{FA573065-3285-4B36-A510-89BB363C5F6C}" presName="spaceBetweenRectangles" presStyleCnt="0"/>
      <dgm:spPr/>
    </dgm:pt>
    <dgm:pt modelId="{4291BAF4-0C4D-49B3-AA86-8FED4D60690F}" type="pres">
      <dgm:prSet presAssocID="{3156FB6F-AC2F-4126-9EF8-DCEDAB56BC43}" presName="parentLin" presStyleCnt="0"/>
      <dgm:spPr/>
    </dgm:pt>
    <dgm:pt modelId="{23B11E11-A97A-4068-9E92-425C3368554E}" type="pres">
      <dgm:prSet presAssocID="{3156FB6F-AC2F-4126-9EF8-DCEDAB56BC43}" presName="parentLeftMargin" presStyleLbl="node1" presStyleIdx="1" presStyleCnt="5"/>
      <dgm:spPr/>
    </dgm:pt>
    <dgm:pt modelId="{274C33C4-40FF-4118-A047-7E85B968D7E3}" type="pres">
      <dgm:prSet presAssocID="{3156FB6F-AC2F-4126-9EF8-DCEDAB56BC43}" presName="parentText" presStyleLbl="node1" presStyleIdx="2" presStyleCnt="5">
        <dgm:presLayoutVars>
          <dgm:chMax val="0"/>
          <dgm:bulletEnabled val="1"/>
        </dgm:presLayoutVars>
      </dgm:prSet>
      <dgm:spPr/>
    </dgm:pt>
    <dgm:pt modelId="{7BF6BDFB-84A9-410A-AC1D-18114F5318CE}" type="pres">
      <dgm:prSet presAssocID="{3156FB6F-AC2F-4126-9EF8-DCEDAB56BC43}" presName="negativeSpace" presStyleCnt="0"/>
      <dgm:spPr/>
    </dgm:pt>
    <dgm:pt modelId="{9C21BD8B-5640-4742-9563-D2C819464BBC}" type="pres">
      <dgm:prSet presAssocID="{3156FB6F-AC2F-4126-9EF8-DCEDAB56BC43}" presName="childText" presStyleLbl="conFgAcc1" presStyleIdx="2" presStyleCnt="5">
        <dgm:presLayoutVars>
          <dgm:bulletEnabled val="1"/>
        </dgm:presLayoutVars>
      </dgm:prSet>
      <dgm:spPr/>
    </dgm:pt>
    <dgm:pt modelId="{989A262F-FFB6-48F8-8E45-30755B6A299E}" type="pres">
      <dgm:prSet presAssocID="{E324B7D0-BC07-4584-A01C-EC5CA461D8FC}" presName="spaceBetweenRectangles" presStyleCnt="0"/>
      <dgm:spPr/>
    </dgm:pt>
    <dgm:pt modelId="{9CEAF036-2863-4EA4-BDCF-9CB4FE9B2599}" type="pres">
      <dgm:prSet presAssocID="{FE941448-11EB-4049-8760-AA0DD03D7E7A}" presName="parentLin" presStyleCnt="0"/>
      <dgm:spPr/>
    </dgm:pt>
    <dgm:pt modelId="{DC23A56B-D08E-479C-AE04-CEA6A70B9959}" type="pres">
      <dgm:prSet presAssocID="{FE941448-11EB-4049-8760-AA0DD03D7E7A}" presName="parentLeftMargin" presStyleLbl="node1" presStyleIdx="2" presStyleCnt="5"/>
      <dgm:spPr/>
    </dgm:pt>
    <dgm:pt modelId="{0C1F7F9E-4909-4023-B643-0F6BE4B8A90C}" type="pres">
      <dgm:prSet presAssocID="{FE941448-11EB-4049-8760-AA0DD03D7E7A}" presName="parentText" presStyleLbl="node1" presStyleIdx="3" presStyleCnt="5">
        <dgm:presLayoutVars>
          <dgm:chMax val="0"/>
          <dgm:bulletEnabled val="1"/>
        </dgm:presLayoutVars>
      </dgm:prSet>
      <dgm:spPr/>
    </dgm:pt>
    <dgm:pt modelId="{0EA26612-B170-47B6-996A-7A8A11B4FE18}" type="pres">
      <dgm:prSet presAssocID="{FE941448-11EB-4049-8760-AA0DD03D7E7A}" presName="negativeSpace" presStyleCnt="0"/>
      <dgm:spPr/>
    </dgm:pt>
    <dgm:pt modelId="{9AB74466-486C-421A-B80F-3792D0B71729}" type="pres">
      <dgm:prSet presAssocID="{FE941448-11EB-4049-8760-AA0DD03D7E7A}" presName="childText" presStyleLbl="conFgAcc1" presStyleIdx="3" presStyleCnt="5">
        <dgm:presLayoutVars>
          <dgm:bulletEnabled val="1"/>
        </dgm:presLayoutVars>
      </dgm:prSet>
      <dgm:spPr/>
    </dgm:pt>
    <dgm:pt modelId="{5527C559-F0E6-4DA6-9B5D-613DB843A478}" type="pres">
      <dgm:prSet presAssocID="{19A144DE-3AA1-4A76-81B3-FC5121F37C01}" presName="spaceBetweenRectangles" presStyleCnt="0"/>
      <dgm:spPr/>
    </dgm:pt>
    <dgm:pt modelId="{B98D5D24-74F0-4045-BE11-570796911C1F}" type="pres">
      <dgm:prSet presAssocID="{65018230-4793-4A55-B07F-B42BFEC80968}" presName="parentLin" presStyleCnt="0"/>
      <dgm:spPr/>
    </dgm:pt>
    <dgm:pt modelId="{C4541348-A853-44A5-906A-0E3C2536D7A6}" type="pres">
      <dgm:prSet presAssocID="{65018230-4793-4A55-B07F-B42BFEC80968}" presName="parentLeftMargin" presStyleLbl="node1" presStyleIdx="3" presStyleCnt="5"/>
      <dgm:spPr/>
    </dgm:pt>
    <dgm:pt modelId="{AAA10135-010B-4738-B234-813C10D4C679}" type="pres">
      <dgm:prSet presAssocID="{65018230-4793-4A55-B07F-B42BFEC80968}" presName="parentText" presStyleLbl="node1" presStyleIdx="4" presStyleCnt="5">
        <dgm:presLayoutVars>
          <dgm:chMax val="0"/>
          <dgm:bulletEnabled val="1"/>
        </dgm:presLayoutVars>
      </dgm:prSet>
      <dgm:spPr/>
    </dgm:pt>
    <dgm:pt modelId="{D615B29B-28E6-45B5-92EE-5218BA017640}" type="pres">
      <dgm:prSet presAssocID="{65018230-4793-4A55-B07F-B42BFEC80968}" presName="negativeSpace" presStyleCnt="0"/>
      <dgm:spPr/>
    </dgm:pt>
    <dgm:pt modelId="{55948725-3423-4597-BC1B-D2640B150F42}" type="pres">
      <dgm:prSet presAssocID="{65018230-4793-4A55-B07F-B42BFEC80968}" presName="childText" presStyleLbl="conFgAcc1" presStyleIdx="4" presStyleCnt="5">
        <dgm:presLayoutVars>
          <dgm:bulletEnabled val="1"/>
        </dgm:presLayoutVars>
      </dgm:prSet>
      <dgm:spPr/>
    </dgm:pt>
  </dgm:ptLst>
  <dgm:cxnLst>
    <dgm:cxn modelId="{9A9C4826-8DC9-4A0F-9067-4CB55498269A}" type="presOf" srcId="{3156FB6F-AC2F-4126-9EF8-DCEDAB56BC43}" destId="{23B11E11-A97A-4068-9E92-425C3368554E}" srcOrd="0" destOrd="0" presId="urn:microsoft.com/office/officeart/2005/8/layout/list1"/>
    <dgm:cxn modelId="{C9E1212A-A408-4396-990C-DC725DCB9032}" type="presOf" srcId="{27FA8B0B-8520-4277-9E0D-541E6D0F5495}" destId="{0AD7B6DA-7031-45FA-AF1D-22DF3E5B3FCD}" srcOrd="0" destOrd="0" presId="urn:microsoft.com/office/officeart/2005/8/layout/list1"/>
    <dgm:cxn modelId="{9C61CC34-F24C-491B-ABEE-75DBC2805DEB}" type="presOf" srcId="{27FA8B0B-8520-4277-9E0D-541E6D0F5495}" destId="{9AE676F0-B91C-40D2-8ED5-AA06FD2B9DBC}" srcOrd="1" destOrd="0" presId="urn:microsoft.com/office/officeart/2005/8/layout/list1"/>
    <dgm:cxn modelId="{089B5C35-6066-423C-BD72-676D367020C1}" type="presOf" srcId="{65018230-4793-4A55-B07F-B42BFEC80968}" destId="{AAA10135-010B-4738-B234-813C10D4C679}" srcOrd="1" destOrd="0" presId="urn:microsoft.com/office/officeart/2005/8/layout/list1"/>
    <dgm:cxn modelId="{86B5A735-0CF8-413A-BE75-9E9D3AB9F19B}" type="presOf" srcId="{57AF96BD-9F10-4809-8D85-12E8588BEF95}" destId="{65432EB0-3A84-4E28-97CD-C07D4A2F18DA}" srcOrd="1" destOrd="0" presId="urn:microsoft.com/office/officeart/2005/8/layout/list1"/>
    <dgm:cxn modelId="{210FF63A-6CDA-4874-9349-EC70326A2525}" type="presOf" srcId="{3156FB6F-AC2F-4126-9EF8-DCEDAB56BC43}" destId="{274C33C4-40FF-4118-A047-7E85B968D7E3}" srcOrd="1" destOrd="0" presId="urn:microsoft.com/office/officeart/2005/8/layout/list1"/>
    <dgm:cxn modelId="{51A2DD5E-5385-45B7-9B95-238D21714A6B}" type="presOf" srcId="{57AF96BD-9F10-4809-8D85-12E8588BEF95}" destId="{AE20DAFA-4FCB-4D4F-B803-24427F64B8BD}" srcOrd="0" destOrd="0" presId="urn:microsoft.com/office/officeart/2005/8/layout/list1"/>
    <dgm:cxn modelId="{DD890F48-1762-4597-BF3C-6500A25A82C3}" srcId="{2ECFF6F1-78C0-4D95-B64C-1AD81ED7D0A1}" destId="{65018230-4793-4A55-B07F-B42BFEC80968}" srcOrd="4" destOrd="0" parTransId="{D1BBB97C-61BE-4CCC-A465-CCACF7FD5C2B}" sibTransId="{35F628FA-78A2-47B4-A5A9-63509B5367F7}"/>
    <dgm:cxn modelId="{46D9D54F-8D26-4EE7-AABD-5A0F4032EE19}" srcId="{2ECFF6F1-78C0-4D95-B64C-1AD81ED7D0A1}" destId="{FE941448-11EB-4049-8760-AA0DD03D7E7A}" srcOrd="3" destOrd="0" parTransId="{5C9659C2-3812-4426-A7BD-7C14E22C1AF0}" sibTransId="{19A144DE-3AA1-4A76-81B3-FC5121F37C01}"/>
    <dgm:cxn modelId="{DB234D73-4EBD-4F2E-8AF5-D3A4F0A918E7}" srcId="{2ECFF6F1-78C0-4D95-B64C-1AD81ED7D0A1}" destId="{57AF96BD-9F10-4809-8D85-12E8588BEF95}" srcOrd="0" destOrd="0" parTransId="{B88A5F02-3110-4991-BCFB-F8172165DC9E}" sibTransId="{86EF3AF2-0113-4526-9131-B846E55FCF72}"/>
    <dgm:cxn modelId="{22A83A7A-46C6-40DD-B706-24EB68F9867E}" type="presOf" srcId="{2ECFF6F1-78C0-4D95-B64C-1AD81ED7D0A1}" destId="{7FA4EFD7-5466-4A9E-87F0-A472141FAB2D}" srcOrd="0" destOrd="0" presId="urn:microsoft.com/office/officeart/2005/8/layout/list1"/>
    <dgm:cxn modelId="{BB774F7A-E761-4B9D-9FE7-875BA075BDFA}" type="presOf" srcId="{FE941448-11EB-4049-8760-AA0DD03D7E7A}" destId="{0C1F7F9E-4909-4023-B643-0F6BE4B8A90C}" srcOrd="1" destOrd="0" presId="urn:microsoft.com/office/officeart/2005/8/layout/list1"/>
    <dgm:cxn modelId="{7E84027D-DC8A-45C2-960F-189A7F69F885}" srcId="{2ECFF6F1-78C0-4D95-B64C-1AD81ED7D0A1}" destId="{27FA8B0B-8520-4277-9E0D-541E6D0F5495}" srcOrd="1" destOrd="0" parTransId="{C53093F9-9A01-4C5A-956F-B26793EED235}" sibTransId="{FA573065-3285-4B36-A510-89BB363C5F6C}"/>
    <dgm:cxn modelId="{8493ACB7-4B43-42C4-8AC3-06951B4C0D2A}" srcId="{2ECFF6F1-78C0-4D95-B64C-1AD81ED7D0A1}" destId="{3156FB6F-AC2F-4126-9EF8-DCEDAB56BC43}" srcOrd="2" destOrd="0" parTransId="{67084BE0-707D-4A18-9CAF-698B0A7C2DEA}" sibTransId="{E324B7D0-BC07-4584-A01C-EC5CA461D8FC}"/>
    <dgm:cxn modelId="{B26A53E7-68EC-4533-93AD-A65B77905DF6}" type="presOf" srcId="{65018230-4793-4A55-B07F-B42BFEC80968}" destId="{C4541348-A853-44A5-906A-0E3C2536D7A6}" srcOrd="0" destOrd="0" presId="urn:microsoft.com/office/officeart/2005/8/layout/list1"/>
    <dgm:cxn modelId="{D502FBEB-9885-45B1-BD92-2AA426F51B2A}" type="presOf" srcId="{FE941448-11EB-4049-8760-AA0DD03D7E7A}" destId="{DC23A56B-D08E-479C-AE04-CEA6A70B9959}" srcOrd="0" destOrd="0" presId="urn:microsoft.com/office/officeart/2005/8/layout/list1"/>
    <dgm:cxn modelId="{B9190E30-BB4E-48B1-9508-286FCBFCD3A8}" type="presParOf" srcId="{7FA4EFD7-5466-4A9E-87F0-A472141FAB2D}" destId="{DA29D148-E878-4A30-AB13-682CE5A2F6A2}" srcOrd="0" destOrd="0" presId="urn:microsoft.com/office/officeart/2005/8/layout/list1"/>
    <dgm:cxn modelId="{23D10AC2-CDF0-407D-83DB-73B207CBBFB8}" type="presParOf" srcId="{DA29D148-E878-4A30-AB13-682CE5A2F6A2}" destId="{AE20DAFA-4FCB-4D4F-B803-24427F64B8BD}" srcOrd="0" destOrd="0" presId="urn:microsoft.com/office/officeart/2005/8/layout/list1"/>
    <dgm:cxn modelId="{5559D318-63B0-4ACB-AF5C-4BB507A85474}" type="presParOf" srcId="{DA29D148-E878-4A30-AB13-682CE5A2F6A2}" destId="{65432EB0-3A84-4E28-97CD-C07D4A2F18DA}" srcOrd="1" destOrd="0" presId="urn:microsoft.com/office/officeart/2005/8/layout/list1"/>
    <dgm:cxn modelId="{6E128B61-224D-45D4-A9C0-C6D3D61DE91E}" type="presParOf" srcId="{7FA4EFD7-5466-4A9E-87F0-A472141FAB2D}" destId="{D404ECE0-5543-4517-812C-701711F9A5B8}" srcOrd="1" destOrd="0" presId="urn:microsoft.com/office/officeart/2005/8/layout/list1"/>
    <dgm:cxn modelId="{7B4E541E-9B9C-4549-A60C-BEBC7AECAD7B}" type="presParOf" srcId="{7FA4EFD7-5466-4A9E-87F0-A472141FAB2D}" destId="{5294667D-F9B5-44AC-A92E-FEAB1844A872}" srcOrd="2" destOrd="0" presId="urn:microsoft.com/office/officeart/2005/8/layout/list1"/>
    <dgm:cxn modelId="{36EADBA8-BC3A-4496-9123-6F7E135EE984}" type="presParOf" srcId="{7FA4EFD7-5466-4A9E-87F0-A472141FAB2D}" destId="{396D1B33-7C1D-4655-936A-7C0EA3C92A74}" srcOrd="3" destOrd="0" presId="urn:microsoft.com/office/officeart/2005/8/layout/list1"/>
    <dgm:cxn modelId="{B0977545-019F-4606-B600-13FF568A6882}" type="presParOf" srcId="{7FA4EFD7-5466-4A9E-87F0-A472141FAB2D}" destId="{A1819359-539E-48C2-BC82-B56D5F3D3FF9}" srcOrd="4" destOrd="0" presId="urn:microsoft.com/office/officeart/2005/8/layout/list1"/>
    <dgm:cxn modelId="{BE6412F9-ADEC-4655-9DBB-6BE2568E598F}" type="presParOf" srcId="{A1819359-539E-48C2-BC82-B56D5F3D3FF9}" destId="{0AD7B6DA-7031-45FA-AF1D-22DF3E5B3FCD}" srcOrd="0" destOrd="0" presId="urn:microsoft.com/office/officeart/2005/8/layout/list1"/>
    <dgm:cxn modelId="{711C9DA1-E3CF-40B5-8EDD-8B6661A95104}" type="presParOf" srcId="{A1819359-539E-48C2-BC82-B56D5F3D3FF9}" destId="{9AE676F0-B91C-40D2-8ED5-AA06FD2B9DBC}" srcOrd="1" destOrd="0" presId="urn:microsoft.com/office/officeart/2005/8/layout/list1"/>
    <dgm:cxn modelId="{F19FF435-B919-450A-8703-D0B8D01BE2B4}" type="presParOf" srcId="{7FA4EFD7-5466-4A9E-87F0-A472141FAB2D}" destId="{12E2523C-890E-4047-ABD2-6E1B0053FD07}" srcOrd="5" destOrd="0" presId="urn:microsoft.com/office/officeart/2005/8/layout/list1"/>
    <dgm:cxn modelId="{1B39CA00-2E7B-4469-874F-86877CABE95C}" type="presParOf" srcId="{7FA4EFD7-5466-4A9E-87F0-A472141FAB2D}" destId="{A255AC94-9EBF-46E8-8257-7E5770AA54F1}" srcOrd="6" destOrd="0" presId="urn:microsoft.com/office/officeart/2005/8/layout/list1"/>
    <dgm:cxn modelId="{7E145C63-1277-4A07-9D9A-7BCF27468E3B}" type="presParOf" srcId="{7FA4EFD7-5466-4A9E-87F0-A472141FAB2D}" destId="{5819B9AC-63F0-4839-A5DB-E68A0D8FB97C}" srcOrd="7" destOrd="0" presId="urn:microsoft.com/office/officeart/2005/8/layout/list1"/>
    <dgm:cxn modelId="{F40C19E3-6F62-4DC2-8786-0F1A2F1BA40E}" type="presParOf" srcId="{7FA4EFD7-5466-4A9E-87F0-A472141FAB2D}" destId="{4291BAF4-0C4D-49B3-AA86-8FED4D60690F}" srcOrd="8" destOrd="0" presId="urn:microsoft.com/office/officeart/2005/8/layout/list1"/>
    <dgm:cxn modelId="{233709B2-528C-4C9E-92C8-142663D12BFD}" type="presParOf" srcId="{4291BAF4-0C4D-49B3-AA86-8FED4D60690F}" destId="{23B11E11-A97A-4068-9E92-425C3368554E}" srcOrd="0" destOrd="0" presId="urn:microsoft.com/office/officeart/2005/8/layout/list1"/>
    <dgm:cxn modelId="{BBEA18B6-8665-43C7-8B01-0BD6A287B092}" type="presParOf" srcId="{4291BAF4-0C4D-49B3-AA86-8FED4D60690F}" destId="{274C33C4-40FF-4118-A047-7E85B968D7E3}" srcOrd="1" destOrd="0" presId="urn:microsoft.com/office/officeart/2005/8/layout/list1"/>
    <dgm:cxn modelId="{D3B392A9-D045-4E4A-B714-5EB32E33E819}" type="presParOf" srcId="{7FA4EFD7-5466-4A9E-87F0-A472141FAB2D}" destId="{7BF6BDFB-84A9-410A-AC1D-18114F5318CE}" srcOrd="9" destOrd="0" presId="urn:microsoft.com/office/officeart/2005/8/layout/list1"/>
    <dgm:cxn modelId="{BD914ADB-8281-4AC6-A683-EC68F90D3017}" type="presParOf" srcId="{7FA4EFD7-5466-4A9E-87F0-A472141FAB2D}" destId="{9C21BD8B-5640-4742-9563-D2C819464BBC}" srcOrd="10" destOrd="0" presId="urn:microsoft.com/office/officeart/2005/8/layout/list1"/>
    <dgm:cxn modelId="{7C3E22A2-F19F-41D3-BD0D-F418611658AF}" type="presParOf" srcId="{7FA4EFD7-5466-4A9E-87F0-A472141FAB2D}" destId="{989A262F-FFB6-48F8-8E45-30755B6A299E}" srcOrd="11" destOrd="0" presId="urn:microsoft.com/office/officeart/2005/8/layout/list1"/>
    <dgm:cxn modelId="{E2ED28D3-4EAF-403D-94C9-791EFC3E4023}" type="presParOf" srcId="{7FA4EFD7-5466-4A9E-87F0-A472141FAB2D}" destId="{9CEAF036-2863-4EA4-BDCF-9CB4FE9B2599}" srcOrd="12" destOrd="0" presId="urn:microsoft.com/office/officeart/2005/8/layout/list1"/>
    <dgm:cxn modelId="{D0FAD631-FBC8-401E-BAC3-11FAC0B6CF62}" type="presParOf" srcId="{9CEAF036-2863-4EA4-BDCF-9CB4FE9B2599}" destId="{DC23A56B-D08E-479C-AE04-CEA6A70B9959}" srcOrd="0" destOrd="0" presId="urn:microsoft.com/office/officeart/2005/8/layout/list1"/>
    <dgm:cxn modelId="{2A6CA7F7-DB19-40AA-8532-996A7761E234}" type="presParOf" srcId="{9CEAF036-2863-4EA4-BDCF-9CB4FE9B2599}" destId="{0C1F7F9E-4909-4023-B643-0F6BE4B8A90C}" srcOrd="1" destOrd="0" presId="urn:microsoft.com/office/officeart/2005/8/layout/list1"/>
    <dgm:cxn modelId="{C50532F8-31E0-4908-BEEE-BD58C42DEAFA}" type="presParOf" srcId="{7FA4EFD7-5466-4A9E-87F0-A472141FAB2D}" destId="{0EA26612-B170-47B6-996A-7A8A11B4FE18}" srcOrd="13" destOrd="0" presId="urn:microsoft.com/office/officeart/2005/8/layout/list1"/>
    <dgm:cxn modelId="{AEA95C54-2F69-4BC4-BE47-B41B6CEE358D}" type="presParOf" srcId="{7FA4EFD7-5466-4A9E-87F0-A472141FAB2D}" destId="{9AB74466-486C-421A-B80F-3792D0B71729}" srcOrd="14" destOrd="0" presId="urn:microsoft.com/office/officeart/2005/8/layout/list1"/>
    <dgm:cxn modelId="{70F5DF23-06AB-41F6-BDBE-507C71A34385}" type="presParOf" srcId="{7FA4EFD7-5466-4A9E-87F0-A472141FAB2D}" destId="{5527C559-F0E6-4DA6-9B5D-613DB843A478}" srcOrd="15" destOrd="0" presId="urn:microsoft.com/office/officeart/2005/8/layout/list1"/>
    <dgm:cxn modelId="{93198237-5743-4722-9DCE-1DC192C11A54}" type="presParOf" srcId="{7FA4EFD7-5466-4A9E-87F0-A472141FAB2D}" destId="{B98D5D24-74F0-4045-BE11-570796911C1F}" srcOrd="16" destOrd="0" presId="urn:microsoft.com/office/officeart/2005/8/layout/list1"/>
    <dgm:cxn modelId="{FBE8835D-1429-4272-BCD0-76C298E706A6}" type="presParOf" srcId="{B98D5D24-74F0-4045-BE11-570796911C1F}" destId="{C4541348-A853-44A5-906A-0E3C2536D7A6}" srcOrd="0" destOrd="0" presId="urn:microsoft.com/office/officeart/2005/8/layout/list1"/>
    <dgm:cxn modelId="{AF5ADB80-703F-46D7-B846-F80F565AD5DE}" type="presParOf" srcId="{B98D5D24-74F0-4045-BE11-570796911C1F}" destId="{AAA10135-010B-4738-B234-813C10D4C679}" srcOrd="1" destOrd="0" presId="urn:microsoft.com/office/officeart/2005/8/layout/list1"/>
    <dgm:cxn modelId="{E4C18A80-602B-4F10-A0C5-D9C1BFA6AD64}" type="presParOf" srcId="{7FA4EFD7-5466-4A9E-87F0-A472141FAB2D}" destId="{D615B29B-28E6-45B5-92EE-5218BA017640}" srcOrd="17" destOrd="0" presId="urn:microsoft.com/office/officeart/2005/8/layout/list1"/>
    <dgm:cxn modelId="{638DDF87-1BE4-4433-940C-936B36F41755}" type="presParOf" srcId="{7FA4EFD7-5466-4A9E-87F0-A472141FAB2D}" destId="{55948725-3423-4597-BC1B-D2640B150F4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C293B-D470-456E-B86E-B6E4D6DB6DCD}" type="doc">
      <dgm:prSet loTypeId="urn:microsoft.com/office/officeart/2005/8/layout/radial4" loCatId="relationship" qsTypeId="urn:microsoft.com/office/officeart/2005/8/quickstyle/3d1" qsCatId="3D" csTypeId="urn:microsoft.com/office/officeart/2005/8/colors/colorful4" csCatId="colorful" phldr="1"/>
      <dgm:spPr/>
      <dgm:t>
        <a:bodyPr/>
        <a:lstStyle/>
        <a:p>
          <a:endParaRPr lang="en-US"/>
        </a:p>
      </dgm:t>
    </dgm:pt>
    <dgm:pt modelId="{99C9A3F8-2C38-426D-AECD-2456B0BE35CB}">
      <dgm:prSet custT="1"/>
      <dgm:spPr/>
      <dgm:t>
        <a:bodyPr lIns="0" tIns="0" rIns="0" bIns="0"/>
        <a:lstStyle/>
        <a:p>
          <a:r>
            <a:rPr lang="en-US" sz="3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Specialty Court Team</a:t>
          </a:r>
        </a:p>
      </dgm:t>
    </dgm:pt>
    <dgm:pt modelId="{CABED042-BF4D-4DA3-AC56-F9D848D8ACB7}" type="parTrans" cxnId="{F124E7FE-888C-460E-B488-77A49DEFA4E4}">
      <dgm:prSet/>
      <dgm:spPr/>
      <dgm:t>
        <a:bodyPr/>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EF55A7AF-D980-4718-A9DA-872467C2470F}" type="sibTrans" cxnId="{F124E7FE-888C-460E-B488-77A49DEFA4E4}">
      <dgm:prSet/>
      <dgm:spPr/>
      <dgm:t>
        <a:bodyPr/>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78E3A6EC-5BC1-439B-AD96-7CE3C15468D3}">
      <dgm:prSet custT="1"/>
      <dgm:spPr/>
      <dgm:t>
        <a:bodyPr lIns="0" tIns="0" rIns="0" bIns="0"/>
        <a:lstStyle/>
        <a:p>
          <a:r>
            <a:rPr lang="en-US" sz="2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Coordinator</a:t>
          </a:r>
        </a:p>
      </dgm:t>
    </dgm:pt>
    <dgm:pt modelId="{BE9B6306-0775-4E87-83A4-8DB14C92D525}" type="parTrans" cxnId="{F58B8749-6770-4989-9D99-AA6E56484D63}">
      <dgm:prSet/>
      <dgm:spPr/>
      <dgm:t>
        <a:bodyPr lIns="0" tIns="0" rIns="0" bIns="0"/>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02433B29-5F98-451D-9601-245C612A8C9F}" type="sibTrans" cxnId="{F58B8749-6770-4989-9D99-AA6E56484D63}">
      <dgm:prSet/>
      <dgm:spPr/>
      <dgm:t>
        <a:bodyPr/>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0DD3DFF6-1999-4217-86D7-7519432B1511}">
      <dgm:prSet custT="1"/>
      <dgm:spPr/>
      <dgm:t>
        <a:bodyPr lIns="0" tIns="0" rIns="0" bIns="0"/>
        <a:lstStyle/>
        <a:p>
          <a:r>
            <a:rPr lang="en-US" sz="2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Prosecutor</a:t>
          </a:r>
        </a:p>
      </dgm:t>
    </dgm:pt>
    <dgm:pt modelId="{CDFF2EED-FE51-425E-A450-71BC8D3FF35B}" type="parTrans" cxnId="{D1F39BD7-0948-4542-BC46-C2D606FC3C4B}">
      <dgm:prSet/>
      <dgm:spPr/>
      <dgm:t>
        <a:bodyPr lIns="0" tIns="0" rIns="0" bIns="0"/>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0FDDDFB8-3809-4F75-ADAD-72B95440012C}" type="sibTrans" cxnId="{D1F39BD7-0948-4542-BC46-C2D606FC3C4B}">
      <dgm:prSet/>
      <dgm:spPr/>
      <dgm:t>
        <a:bodyPr/>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79E38E37-8E2E-42A3-8E37-C7B6EBF51DA7}">
      <dgm:prSet custT="1"/>
      <dgm:spPr/>
      <dgm:t>
        <a:bodyPr lIns="0" tIns="0" rIns="0" bIns="0"/>
        <a:lstStyle/>
        <a:p>
          <a:r>
            <a:rPr lang="en-US" sz="2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Defense Attorney</a:t>
          </a:r>
        </a:p>
      </dgm:t>
    </dgm:pt>
    <dgm:pt modelId="{4EC683E8-E31B-497C-8430-6F082BF7B9CA}" type="parTrans" cxnId="{436458A4-5EB5-4633-9DF4-F0A417DCE2CF}">
      <dgm:prSet/>
      <dgm:spPr/>
      <dgm:t>
        <a:bodyPr lIns="0" tIns="0" rIns="0" bIns="0"/>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F8BD2036-0757-4C89-A65E-4B8238E6F35C}" type="sibTrans" cxnId="{436458A4-5EB5-4633-9DF4-F0A417DCE2CF}">
      <dgm:prSet/>
      <dgm:spPr/>
      <dgm:t>
        <a:bodyPr/>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6A55C48F-EF23-4DFD-A58F-1D78D1E1C6BD}">
      <dgm:prSet custT="1"/>
      <dgm:spPr/>
      <dgm:t>
        <a:bodyPr lIns="0" tIns="0" rIns="0" bIns="0"/>
        <a:lstStyle/>
        <a:p>
          <a:r>
            <a:rPr lang="en-US" sz="2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Probation</a:t>
          </a:r>
        </a:p>
      </dgm:t>
    </dgm:pt>
    <dgm:pt modelId="{CFDC7B93-087B-454A-978A-C62E9320B1DE}" type="parTrans" cxnId="{CA8377BD-28D9-4FDE-AC13-636F2F8C2CEC}">
      <dgm:prSet/>
      <dgm:spPr/>
      <dgm:t>
        <a:bodyPr lIns="0" tIns="0" rIns="0" bIns="0"/>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EE58708B-D102-4BA3-B43E-9F9B08F8540B}" type="sibTrans" cxnId="{CA8377BD-28D9-4FDE-AC13-636F2F8C2CEC}">
      <dgm:prSet/>
      <dgm:spPr/>
      <dgm:t>
        <a:bodyPr/>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1030317E-35FC-40F8-B8FE-7DD20F1C40D0}">
      <dgm:prSet custT="1"/>
      <dgm:spPr/>
      <dgm:t>
        <a:bodyPr lIns="0" tIns="0" rIns="0" bIns="0"/>
        <a:lstStyle/>
        <a:p>
          <a:r>
            <a:rPr lang="en-US" sz="2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Clinician</a:t>
          </a:r>
        </a:p>
      </dgm:t>
    </dgm:pt>
    <dgm:pt modelId="{59A0B58A-5F16-4F1C-A319-8BF25C139C49}" type="parTrans" cxnId="{B430C747-9DA2-40FA-B776-F989F3877029}">
      <dgm:prSet/>
      <dgm:spPr/>
      <dgm:t>
        <a:bodyPr lIns="0" tIns="0" rIns="0" bIns="0"/>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A5E90482-4A85-4637-B8D3-2D73196B8168}" type="sibTrans" cxnId="{B430C747-9DA2-40FA-B776-F989F3877029}">
      <dgm:prSet/>
      <dgm:spPr/>
      <dgm:t>
        <a:bodyPr/>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F4842948-AC07-4D75-9EAF-42663E3E5BFD}">
      <dgm:prSet custT="1"/>
      <dgm:spPr/>
      <dgm:t>
        <a:bodyPr lIns="0" tIns="0" rIns="0" bIns="0"/>
        <a:lstStyle/>
        <a:p>
          <a:r>
            <a:rPr lang="en-US" sz="2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Treatment Providers </a:t>
          </a:r>
        </a:p>
      </dgm:t>
    </dgm:pt>
    <dgm:pt modelId="{B2294DA9-168E-4F15-8E46-FE3263259686}" type="parTrans" cxnId="{9AEB8373-8AA5-458B-9E29-8BC2D899E8DC}">
      <dgm:prSet/>
      <dgm:spPr/>
      <dgm:t>
        <a:bodyPr lIns="0" tIns="0" rIns="0" bIns="0"/>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8D9B6B25-0BF6-4137-903A-86CE398CF5CE}" type="sibTrans" cxnId="{9AEB8373-8AA5-458B-9E29-8BC2D899E8DC}">
      <dgm:prSet/>
      <dgm:spPr/>
      <dgm:t>
        <a:bodyPr/>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CFA34C58-8618-49E3-8F8B-5A75D358E7C1}">
      <dgm:prSet custT="1"/>
      <dgm:spPr/>
      <dgm:t>
        <a:bodyPr lIns="0" tIns="0" rIns="0" bIns="0"/>
        <a:lstStyle/>
        <a:p>
          <a:pPr>
            <a:spcAft>
              <a:spcPts val="0"/>
            </a:spcAft>
          </a:pPr>
          <a:r>
            <a:rPr lang="en-US" sz="2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Mentor/ </a:t>
          </a:r>
        </a:p>
        <a:p>
          <a:pPr>
            <a:spcAft>
              <a:spcPct val="35000"/>
            </a:spcAft>
          </a:pPr>
          <a:r>
            <a:rPr lang="en-US" sz="2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Peer Support</a:t>
          </a:r>
        </a:p>
      </dgm:t>
    </dgm:pt>
    <dgm:pt modelId="{12F5BC65-6DD1-4ACF-A2B8-A387261B8B1C}" type="parTrans" cxnId="{A9467BCF-E56E-4801-9AB7-E6D2EC7E8290}">
      <dgm:prSet/>
      <dgm:spPr/>
      <dgm:t>
        <a:bodyPr lIns="0" tIns="0" rIns="0" bIns="0"/>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6FEDC0E6-F6EE-47F1-9B80-5EE52B613C03}" type="sibTrans" cxnId="{A9467BCF-E56E-4801-9AB7-E6D2EC7E8290}">
      <dgm:prSet/>
      <dgm:spPr/>
      <dgm:t>
        <a:bodyPr/>
        <a:lstStyle/>
        <a:p>
          <a:endPar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53E55497-2BD3-46A9-8E79-5B3B89BC1471}">
      <dgm:prSet custT="1"/>
      <dgm:spPr/>
      <dgm:t>
        <a:bodyPr lIns="0" tIns="0" rIns="0" bIns="0"/>
        <a:lstStyle/>
        <a:p>
          <a:r>
            <a:rPr lang="en-US" sz="26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Judge</a:t>
          </a:r>
          <a:endParaRPr lang="en-US" sz="2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768C1EA5-0E9F-4168-86D0-E103D89A1096}" type="parTrans" cxnId="{5CA8FFAF-D9AC-488C-AD97-E38B4B26C2AE}">
      <dgm:prSet/>
      <dgm:spPr/>
      <dgm:t>
        <a:bodyPr lIns="0" tIns="0" rIns="0" bIns="0"/>
        <a:lstStyle/>
        <a:p>
          <a:endParaRPr lang="en-US" sz="2600">
            <a:effectLst>
              <a:outerShdw blurRad="38100" dist="38100" dir="2700000" algn="tl">
                <a:srgbClr val="000000">
                  <a:alpha val="43137"/>
                </a:srgbClr>
              </a:outerShdw>
            </a:effectLst>
          </a:endParaRPr>
        </a:p>
      </dgm:t>
    </dgm:pt>
    <dgm:pt modelId="{5A57B09A-5CEE-4CF8-9693-54ACA459E8AB}" type="sibTrans" cxnId="{5CA8FFAF-D9AC-488C-AD97-E38B4B26C2AE}">
      <dgm:prSet/>
      <dgm:spPr/>
      <dgm:t>
        <a:bodyPr/>
        <a:lstStyle/>
        <a:p>
          <a:endParaRPr lang="en-US" sz="2600">
            <a:effectLst>
              <a:outerShdw blurRad="38100" dist="38100" dir="2700000" algn="tl">
                <a:srgbClr val="000000">
                  <a:alpha val="43137"/>
                </a:srgbClr>
              </a:outerShdw>
            </a:effectLst>
          </a:endParaRPr>
        </a:p>
      </dgm:t>
    </dgm:pt>
    <dgm:pt modelId="{4FF7D335-24B3-466A-834F-2CA22BBE79CA}" type="pres">
      <dgm:prSet presAssocID="{E89C293B-D470-456E-B86E-B6E4D6DB6DCD}" presName="cycle" presStyleCnt="0">
        <dgm:presLayoutVars>
          <dgm:chMax val="1"/>
          <dgm:dir/>
          <dgm:animLvl val="ctr"/>
          <dgm:resizeHandles val="exact"/>
        </dgm:presLayoutVars>
      </dgm:prSet>
      <dgm:spPr/>
    </dgm:pt>
    <dgm:pt modelId="{EBBF2A5F-2F58-4E20-ADCB-4C6D31E7D949}" type="pres">
      <dgm:prSet presAssocID="{99C9A3F8-2C38-426D-AECD-2456B0BE35CB}" presName="centerShape" presStyleLbl="node0" presStyleIdx="0" presStyleCnt="1" custScaleX="110000" custScaleY="110000"/>
      <dgm:spPr/>
    </dgm:pt>
    <dgm:pt modelId="{1320D715-BF4E-4674-A252-1D69E21D10D6}" type="pres">
      <dgm:prSet presAssocID="{768C1EA5-0E9F-4168-86D0-E103D89A1096}" presName="parTrans" presStyleLbl="bgSibTrans2D1" presStyleIdx="0" presStyleCnt="8"/>
      <dgm:spPr/>
    </dgm:pt>
    <dgm:pt modelId="{288E8F33-DE90-49D5-ADC1-666D9FD43BCB}" type="pres">
      <dgm:prSet presAssocID="{53E55497-2BD3-46A9-8E79-5B3B89BC1471}" presName="node" presStyleLbl="node1" presStyleIdx="0" presStyleCnt="8" custScaleX="118856">
        <dgm:presLayoutVars>
          <dgm:bulletEnabled val="1"/>
        </dgm:presLayoutVars>
      </dgm:prSet>
      <dgm:spPr/>
    </dgm:pt>
    <dgm:pt modelId="{2C631637-905A-4A29-9D60-6BD2156AA232}" type="pres">
      <dgm:prSet presAssocID="{BE9B6306-0775-4E87-83A4-8DB14C92D525}" presName="parTrans" presStyleLbl="bgSibTrans2D1" presStyleIdx="1" presStyleCnt="8"/>
      <dgm:spPr/>
    </dgm:pt>
    <dgm:pt modelId="{9357E4D3-F466-4EF7-8748-1CF50ADCC873}" type="pres">
      <dgm:prSet presAssocID="{78E3A6EC-5BC1-439B-AD96-7CE3C15468D3}" presName="node" presStyleLbl="node1" presStyleIdx="1" presStyleCnt="8" custScaleX="118856" custRadScaleRad="98553" custRadScaleInc="-8022">
        <dgm:presLayoutVars>
          <dgm:bulletEnabled val="1"/>
        </dgm:presLayoutVars>
      </dgm:prSet>
      <dgm:spPr/>
    </dgm:pt>
    <dgm:pt modelId="{57CE2F99-4028-419C-9821-15A613DFBB5A}" type="pres">
      <dgm:prSet presAssocID="{CDFF2EED-FE51-425E-A450-71BC8D3FF35B}" presName="parTrans" presStyleLbl="bgSibTrans2D1" presStyleIdx="2" presStyleCnt="8"/>
      <dgm:spPr/>
    </dgm:pt>
    <dgm:pt modelId="{04A9756E-CEF7-4CC2-96C0-7FD9E98EB745}" type="pres">
      <dgm:prSet presAssocID="{0DD3DFF6-1999-4217-86D7-7519432B1511}" presName="node" presStyleLbl="node1" presStyleIdx="2" presStyleCnt="8" custScaleX="118856" custRadScaleRad="101880" custRadScaleInc="-18849">
        <dgm:presLayoutVars>
          <dgm:bulletEnabled val="1"/>
        </dgm:presLayoutVars>
      </dgm:prSet>
      <dgm:spPr/>
    </dgm:pt>
    <dgm:pt modelId="{A93A5998-AF23-4B22-9D28-90AC418F21E6}" type="pres">
      <dgm:prSet presAssocID="{4EC683E8-E31B-497C-8430-6F082BF7B9CA}" presName="parTrans" presStyleLbl="bgSibTrans2D1" presStyleIdx="3" presStyleCnt="8"/>
      <dgm:spPr/>
    </dgm:pt>
    <dgm:pt modelId="{1AEBC8F2-E86E-4EE5-9ABE-3AB05A325A69}" type="pres">
      <dgm:prSet presAssocID="{79E38E37-8E2E-42A3-8E37-C7B6EBF51DA7}" presName="node" presStyleLbl="node1" presStyleIdx="3" presStyleCnt="8" custScaleX="118856" custRadScaleRad="100262" custRadScaleInc="-2844">
        <dgm:presLayoutVars>
          <dgm:bulletEnabled val="1"/>
        </dgm:presLayoutVars>
      </dgm:prSet>
      <dgm:spPr/>
    </dgm:pt>
    <dgm:pt modelId="{37A30149-E940-46B3-98EF-17C1478FC11D}" type="pres">
      <dgm:prSet presAssocID="{CFDC7B93-087B-454A-978A-C62E9320B1DE}" presName="parTrans" presStyleLbl="bgSibTrans2D1" presStyleIdx="4" presStyleCnt="8"/>
      <dgm:spPr/>
    </dgm:pt>
    <dgm:pt modelId="{582D147B-A51A-4137-A196-967298AF1581}" type="pres">
      <dgm:prSet presAssocID="{6A55C48F-EF23-4DFD-A58F-1D78D1E1C6BD}" presName="node" presStyleLbl="node1" presStyleIdx="4" presStyleCnt="8" custScaleX="118856" custRadScaleRad="100262" custRadScaleInc="2844">
        <dgm:presLayoutVars>
          <dgm:bulletEnabled val="1"/>
        </dgm:presLayoutVars>
      </dgm:prSet>
      <dgm:spPr/>
    </dgm:pt>
    <dgm:pt modelId="{D5E04072-61A7-42F0-A439-E28D3138C404}" type="pres">
      <dgm:prSet presAssocID="{59A0B58A-5F16-4F1C-A319-8BF25C139C49}" presName="parTrans" presStyleLbl="bgSibTrans2D1" presStyleIdx="5" presStyleCnt="8"/>
      <dgm:spPr/>
    </dgm:pt>
    <dgm:pt modelId="{FDC27C5B-94D4-4466-AF29-A8461CB1C398}" type="pres">
      <dgm:prSet presAssocID="{1030317E-35FC-40F8-B8FE-7DD20F1C40D0}" presName="node" presStyleLbl="node1" presStyleIdx="5" presStyleCnt="8" custScaleX="118856" custRadScaleRad="101880" custRadScaleInc="18849">
        <dgm:presLayoutVars>
          <dgm:bulletEnabled val="1"/>
        </dgm:presLayoutVars>
      </dgm:prSet>
      <dgm:spPr/>
    </dgm:pt>
    <dgm:pt modelId="{9E750A73-532C-4CD4-A63E-110BDAB993E7}" type="pres">
      <dgm:prSet presAssocID="{B2294DA9-168E-4F15-8E46-FE3263259686}" presName="parTrans" presStyleLbl="bgSibTrans2D1" presStyleIdx="6" presStyleCnt="8"/>
      <dgm:spPr/>
    </dgm:pt>
    <dgm:pt modelId="{05F8CFD3-1B47-4DC5-9B9F-E669098E7686}" type="pres">
      <dgm:prSet presAssocID="{F4842948-AC07-4D75-9EAF-42663E3E5BFD}" presName="node" presStyleLbl="node1" presStyleIdx="6" presStyleCnt="8" custScaleX="118856" custRadScaleRad="98553" custRadScaleInc="8022">
        <dgm:presLayoutVars>
          <dgm:bulletEnabled val="1"/>
        </dgm:presLayoutVars>
      </dgm:prSet>
      <dgm:spPr/>
    </dgm:pt>
    <dgm:pt modelId="{F257F165-699F-416A-B14A-5E1C97642FAC}" type="pres">
      <dgm:prSet presAssocID="{12F5BC65-6DD1-4ACF-A2B8-A387261B8B1C}" presName="parTrans" presStyleLbl="bgSibTrans2D1" presStyleIdx="7" presStyleCnt="8"/>
      <dgm:spPr/>
    </dgm:pt>
    <dgm:pt modelId="{3861DCE1-3038-4407-B5F1-B60683106478}" type="pres">
      <dgm:prSet presAssocID="{CFA34C58-8618-49E3-8F8B-5A75D358E7C1}" presName="node" presStyleLbl="node1" presStyleIdx="7" presStyleCnt="8" custScaleX="118856">
        <dgm:presLayoutVars>
          <dgm:bulletEnabled val="1"/>
        </dgm:presLayoutVars>
      </dgm:prSet>
      <dgm:spPr/>
    </dgm:pt>
  </dgm:ptLst>
  <dgm:cxnLst>
    <dgm:cxn modelId="{AD22B303-5624-465C-ACC5-96021CEBB392}" type="presOf" srcId="{CFDC7B93-087B-454A-978A-C62E9320B1DE}" destId="{37A30149-E940-46B3-98EF-17C1478FC11D}" srcOrd="0" destOrd="0" presId="urn:microsoft.com/office/officeart/2005/8/layout/radial4"/>
    <dgm:cxn modelId="{7E646114-7AA7-4CB2-9F6A-AB593699C1C9}" type="presOf" srcId="{1030317E-35FC-40F8-B8FE-7DD20F1C40D0}" destId="{FDC27C5B-94D4-4466-AF29-A8461CB1C398}" srcOrd="0" destOrd="0" presId="urn:microsoft.com/office/officeart/2005/8/layout/radial4"/>
    <dgm:cxn modelId="{6A54661D-43FE-4A79-93E1-BD5F71D7D78A}" type="presOf" srcId="{12F5BC65-6DD1-4ACF-A2B8-A387261B8B1C}" destId="{F257F165-699F-416A-B14A-5E1C97642FAC}" srcOrd="0" destOrd="0" presId="urn:microsoft.com/office/officeart/2005/8/layout/radial4"/>
    <dgm:cxn modelId="{625E0025-9807-4F59-9D83-5343337847E6}" type="presOf" srcId="{768C1EA5-0E9F-4168-86D0-E103D89A1096}" destId="{1320D715-BF4E-4674-A252-1D69E21D10D6}" srcOrd="0" destOrd="0" presId="urn:microsoft.com/office/officeart/2005/8/layout/radial4"/>
    <dgm:cxn modelId="{B7578361-93B6-4C3E-8AB9-BBC193DEBBD9}" type="presOf" srcId="{53E55497-2BD3-46A9-8E79-5B3B89BC1471}" destId="{288E8F33-DE90-49D5-ADC1-666D9FD43BCB}" srcOrd="0" destOrd="0" presId="urn:microsoft.com/office/officeart/2005/8/layout/radial4"/>
    <dgm:cxn modelId="{DC2FBE62-10A7-44D5-83DA-2347FDB3FE4E}" type="presOf" srcId="{6A55C48F-EF23-4DFD-A58F-1D78D1E1C6BD}" destId="{582D147B-A51A-4137-A196-967298AF1581}" srcOrd="0" destOrd="0" presId="urn:microsoft.com/office/officeart/2005/8/layout/radial4"/>
    <dgm:cxn modelId="{B430C747-9DA2-40FA-B776-F989F3877029}" srcId="{99C9A3F8-2C38-426D-AECD-2456B0BE35CB}" destId="{1030317E-35FC-40F8-B8FE-7DD20F1C40D0}" srcOrd="5" destOrd="0" parTransId="{59A0B58A-5F16-4F1C-A319-8BF25C139C49}" sibTransId="{A5E90482-4A85-4637-B8D3-2D73196B8168}"/>
    <dgm:cxn modelId="{B68CF147-6F2C-4490-A256-4CF3C67AA9AE}" type="presOf" srcId="{BE9B6306-0775-4E87-83A4-8DB14C92D525}" destId="{2C631637-905A-4A29-9D60-6BD2156AA232}" srcOrd="0" destOrd="0" presId="urn:microsoft.com/office/officeart/2005/8/layout/radial4"/>
    <dgm:cxn modelId="{F58B8749-6770-4989-9D99-AA6E56484D63}" srcId="{99C9A3F8-2C38-426D-AECD-2456B0BE35CB}" destId="{78E3A6EC-5BC1-439B-AD96-7CE3C15468D3}" srcOrd="1" destOrd="0" parTransId="{BE9B6306-0775-4E87-83A4-8DB14C92D525}" sibTransId="{02433B29-5F98-451D-9601-245C612A8C9F}"/>
    <dgm:cxn modelId="{0AFEBF4A-0CE7-46D8-ADE2-18DC378B14D5}" type="presOf" srcId="{F4842948-AC07-4D75-9EAF-42663E3E5BFD}" destId="{05F8CFD3-1B47-4DC5-9B9F-E669098E7686}" srcOrd="0" destOrd="0" presId="urn:microsoft.com/office/officeart/2005/8/layout/radial4"/>
    <dgm:cxn modelId="{C8D75A51-2CAA-459D-AB1C-1E6A4041D24B}" type="presOf" srcId="{78E3A6EC-5BC1-439B-AD96-7CE3C15468D3}" destId="{9357E4D3-F466-4EF7-8748-1CF50ADCC873}" srcOrd="0" destOrd="0" presId="urn:microsoft.com/office/officeart/2005/8/layout/radial4"/>
    <dgm:cxn modelId="{9AEB8373-8AA5-458B-9E29-8BC2D899E8DC}" srcId="{99C9A3F8-2C38-426D-AECD-2456B0BE35CB}" destId="{F4842948-AC07-4D75-9EAF-42663E3E5BFD}" srcOrd="6" destOrd="0" parTransId="{B2294DA9-168E-4F15-8E46-FE3263259686}" sibTransId="{8D9B6B25-0BF6-4137-903A-86CE398CF5CE}"/>
    <dgm:cxn modelId="{15911654-61F5-43CC-8EBA-DCCE5A115A12}" type="presOf" srcId="{79E38E37-8E2E-42A3-8E37-C7B6EBF51DA7}" destId="{1AEBC8F2-E86E-4EE5-9ABE-3AB05A325A69}" srcOrd="0" destOrd="0" presId="urn:microsoft.com/office/officeart/2005/8/layout/radial4"/>
    <dgm:cxn modelId="{7CA37C54-7095-467C-8B79-9908E5DBBDDC}" type="presOf" srcId="{E89C293B-D470-456E-B86E-B6E4D6DB6DCD}" destId="{4FF7D335-24B3-466A-834F-2CA22BBE79CA}" srcOrd="0" destOrd="0" presId="urn:microsoft.com/office/officeart/2005/8/layout/radial4"/>
    <dgm:cxn modelId="{DC77D185-62C7-4786-ADF7-001E98499192}" type="presOf" srcId="{99C9A3F8-2C38-426D-AECD-2456B0BE35CB}" destId="{EBBF2A5F-2F58-4E20-ADCB-4C6D31E7D949}" srcOrd="0" destOrd="0" presId="urn:microsoft.com/office/officeart/2005/8/layout/radial4"/>
    <dgm:cxn modelId="{436458A4-5EB5-4633-9DF4-F0A417DCE2CF}" srcId="{99C9A3F8-2C38-426D-AECD-2456B0BE35CB}" destId="{79E38E37-8E2E-42A3-8E37-C7B6EBF51DA7}" srcOrd="3" destOrd="0" parTransId="{4EC683E8-E31B-497C-8430-6F082BF7B9CA}" sibTransId="{F8BD2036-0757-4C89-A65E-4B8238E6F35C}"/>
    <dgm:cxn modelId="{5CA8FFAF-D9AC-488C-AD97-E38B4B26C2AE}" srcId="{99C9A3F8-2C38-426D-AECD-2456B0BE35CB}" destId="{53E55497-2BD3-46A9-8E79-5B3B89BC1471}" srcOrd="0" destOrd="0" parTransId="{768C1EA5-0E9F-4168-86D0-E103D89A1096}" sibTransId="{5A57B09A-5CEE-4CF8-9693-54ACA459E8AB}"/>
    <dgm:cxn modelId="{430297B9-DF5C-45DF-B68D-C00F5016C781}" type="presOf" srcId="{59A0B58A-5F16-4F1C-A319-8BF25C139C49}" destId="{D5E04072-61A7-42F0-A439-E28D3138C404}" srcOrd="0" destOrd="0" presId="urn:microsoft.com/office/officeart/2005/8/layout/radial4"/>
    <dgm:cxn modelId="{CA8377BD-28D9-4FDE-AC13-636F2F8C2CEC}" srcId="{99C9A3F8-2C38-426D-AECD-2456B0BE35CB}" destId="{6A55C48F-EF23-4DFD-A58F-1D78D1E1C6BD}" srcOrd="4" destOrd="0" parTransId="{CFDC7B93-087B-454A-978A-C62E9320B1DE}" sibTransId="{EE58708B-D102-4BA3-B43E-9F9B08F8540B}"/>
    <dgm:cxn modelId="{DAC170BF-5047-4E59-859B-2406CED69AA7}" type="presOf" srcId="{0DD3DFF6-1999-4217-86D7-7519432B1511}" destId="{04A9756E-CEF7-4CC2-96C0-7FD9E98EB745}" srcOrd="0" destOrd="0" presId="urn:microsoft.com/office/officeart/2005/8/layout/radial4"/>
    <dgm:cxn modelId="{A9467BCF-E56E-4801-9AB7-E6D2EC7E8290}" srcId="{99C9A3F8-2C38-426D-AECD-2456B0BE35CB}" destId="{CFA34C58-8618-49E3-8F8B-5A75D358E7C1}" srcOrd="7" destOrd="0" parTransId="{12F5BC65-6DD1-4ACF-A2B8-A387261B8B1C}" sibTransId="{6FEDC0E6-F6EE-47F1-9B80-5EE52B613C03}"/>
    <dgm:cxn modelId="{135287D3-5EB1-4BC4-B144-0F555C571261}" type="presOf" srcId="{B2294DA9-168E-4F15-8E46-FE3263259686}" destId="{9E750A73-532C-4CD4-A63E-110BDAB993E7}" srcOrd="0" destOrd="0" presId="urn:microsoft.com/office/officeart/2005/8/layout/radial4"/>
    <dgm:cxn modelId="{D1F39BD7-0948-4542-BC46-C2D606FC3C4B}" srcId="{99C9A3F8-2C38-426D-AECD-2456B0BE35CB}" destId="{0DD3DFF6-1999-4217-86D7-7519432B1511}" srcOrd="2" destOrd="0" parTransId="{CDFF2EED-FE51-425E-A450-71BC8D3FF35B}" sibTransId="{0FDDDFB8-3809-4F75-ADAD-72B95440012C}"/>
    <dgm:cxn modelId="{6077EAD7-181E-4610-8088-295E6C7C54D6}" type="presOf" srcId="{CFA34C58-8618-49E3-8F8B-5A75D358E7C1}" destId="{3861DCE1-3038-4407-B5F1-B60683106478}" srcOrd="0" destOrd="0" presId="urn:microsoft.com/office/officeart/2005/8/layout/radial4"/>
    <dgm:cxn modelId="{E6A344ED-8E27-4B34-A186-845C40E2428F}" type="presOf" srcId="{4EC683E8-E31B-497C-8430-6F082BF7B9CA}" destId="{A93A5998-AF23-4B22-9D28-90AC418F21E6}" srcOrd="0" destOrd="0" presId="urn:microsoft.com/office/officeart/2005/8/layout/radial4"/>
    <dgm:cxn modelId="{23D3F1F0-943F-4A9E-9915-DC3A38DDC71F}" type="presOf" srcId="{CDFF2EED-FE51-425E-A450-71BC8D3FF35B}" destId="{57CE2F99-4028-419C-9821-15A613DFBB5A}" srcOrd="0" destOrd="0" presId="urn:microsoft.com/office/officeart/2005/8/layout/radial4"/>
    <dgm:cxn modelId="{F124E7FE-888C-460E-B488-77A49DEFA4E4}" srcId="{E89C293B-D470-456E-B86E-B6E4D6DB6DCD}" destId="{99C9A3F8-2C38-426D-AECD-2456B0BE35CB}" srcOrd="0" destOrd="0" parTransId="{CABED042-BF4D-4DA3-AC56-F9D848D8ACB7}" sibTransId="{EF55A7AF-D980-4718-A9DA-872467C2470F}"/>
    <dgm:cxn modelId="{FECC7E76-D91E-43D3-83C7-D9F005BABC9E}" type="presParOf" srcId="{4FF7D335-24B3-466A-834F-2CA22BBE79CA}" destId="{EBBF2A5F-2F58-4E20-ADCB-4C6D31E7D949}" srcOrd="0" destOrd="0" presId="urn:microsoft.com/office/officeart/2005/8/layout/radial4"/>
    <dgm:cxn modelId="{3E64D185-0384-41B4-A3A9-B5307F57A786}" type="presParOf" srcId="{4FF7D335-24B3-466A-834F-2CA22BBE79CA}" destId="{1320D715-BF4E-4674-A252-1D69E21D10D6}" srcOrd="1" destOrd="0" presId="urn:microsoft.com/office/officeart/2005/8/layout/radial4"/>
    <dgm:cxn modelId="{4FA21B55-AC85-402A-B368-D67E2A872460}" type="presParOf" srcId="{4FF7D335-24B3-466A-834F-2CA22BBE79CA}" destId="{288E8F33-DE90-49D5-ADC1-666D9FD43BCB}" srcOrd="2" destOrd="0" presId="urn:microsoft.com/office/officeart/2005/8/layout/radial4"/>
    <dgm:cxn modelId="{222F0A0E-65CE-40A2-9536-B15087B0E084}" type="presParOf" srcId="{4FF7D335-24B3-466A-834F-2CA22BBE79CA}" destId="{2C631637-905A-4A29-9D60-6BD2156AA232}" srcOrd="3" destOrd="0" presId="urn:microsoft.com/office/officeart/2005/8/layout/radial4"/>
    <dgm:cxn modelId="{08687BCE-F00D-4DD7-9C6F-4F90D17DBD03}" type="presParOf" srcId="{4FF7D335-24B3-466A-834F-2CA22BBE79CA}" destId="{9357E4D3-F466-4EF7-8748-1CF50ADCC873}" srcOrd="4" destOrd="0" presId="urn:microsoft.com/office/officeart/2005/8/layout/radial4"/>
    <dgm:cxn modelId="{439D1066-7C83-4617-A451-34E7413D8240}" type="presParOf" srcId="{4FF7D335-24B3-466A-834F-2CA22BBE79CA}" destId="{57CE2F99-4028-419C-9821-15A613DFBB5A}" srcOrd="5" destOrd="0" presId="urn:microsoft.com/office/officeart/2005/8/layout/radial4"/>
    <dgm:cxn modelId="{0D3BC8B7-67BC-4AE0-8A42-DCE6A9665F61}" type="presParOf" srcId="{4FF7D335-24B3-466A-834F-2CA22BBE79CA}" destId="{04A9756E-CEF7-4CC2-96C0-7FD9E98EB745}" srcOrd="6" destOrd="0" presId="urn:microsoft.com/office/officeart/2005/8/layout/radial4"/>
    <dgm:cxn modelId="{184FEBD0-3677-4E82-93B6-19344747E205}" type="presParOf" srcId="{4FF7D335-24B3-466A-834F-2CA22BBE79CA}" destId="{A93A5998-AF23-4B22-9D28-90AC418F21E6}" srcOrd="7" destOrd="0" presId="urn:microsoft.com/office/officeart/2005/8/layout/radial4"/>
    <dgm:cxn modelId="{98A375D2-CE8D-4AE9-894E-AE46B7D2D21B}" type="presParOf" srcId="{4FF7D335-24B3-466A-834F-2CA22BBE79CA}" destId="{1AEBC8F2-E86E-4EE5-9ABE-3AB05A325A69}" srcOrd="8" destOrd="0" presId="urn:microsoft.com/office/officeart/2005/8/layout/radial4"/>
    <dgm:cxn modelId="{20F2ACDC-006C-4C11-B087-D24B02F83DE0}" type="presParOf" srcId="{4FF7D335-24B3-466A-834F-2CA22BBE79CA}" destId="{37A30149-E940-46B3-98EF-17C1478FC11D}" srcOrd="9" destOrd="0" presId="urn:microsoft.com/office/officeart/2005/8/layout/radial4"/>
    <dgm:cxn modelId="{6781BDA9-3006-4503-A8AD-88F1F6AD8696}" type="presParOf" srcId="{4FF7D335-24B3-466A-834F-2CA22BBE79CA}" destId="{582D147B-A51A-4137-A196-967298AF1581}" srcOrd="10" destOrd="0" presId="urn:microsoft.com/office/officeart/2005/8/layout/radial4"/>
    <dgm:cxn modelId="{D71F9141-029F-4BFE-AF6B-2224F3CEC8E3}" type="presParOf" srcId="{4FF7D335-24B3-466A-834F-2CA22BBE79CA}" destId="{D5E04072-61A7-42F0-A439-E28D3138C404}" srcOrd="11" destOrd="0" presId="urn:microsoft.com/office/officeart/2005/8/layout/radial4"/>
    <dgm:cxn modelId="{C1D0DFC2-4802-4CC2-99BD-9FF2942B8CB4}" type="presParOf" srcId="{4FF7D335-24B3-466A-834F-2CA22BBE79CA}" destId="{FDC27C5B-94D4-4466-AF29-A8461CB1C398}" srcOrd="12" destOrd="0" presId="urn:microsoft.com/office/officeart/2005/8/layout/radial4"/>
    <dgm:cxn modelId="{78B3AE5A-243A-401B-A16C-ECE053BFF8F5}" type="presParOf" srcId="{4FF7D335-24B3-466A-834F-2CA22BBE79CA}" destId="{9E750A73-532C-4CD4-A63E-110BDAB993E7}" srcOrd="13" destOrd="0" presId="urn:microsoft.com/office/officeart/2005/8/layout/radial4"/>
    <dgm:cxn modelId="{64850A1D-26C2-4B94-8472-C860AD4A52B2}" type="presParOf" srcId="{4FF7D335-24B3-466A-834F-2CA22BBE79CA}" destId="{05F8CFD3-1B47-4DC5-9B9F-E669098E7686}" srcOrd="14" destOrd="0" presId="urn:microsoft.com/office/officeart/2005/8/layout/radial4"/>
    <dgm:cxn modelId="{70C95C12-C5E0-4971-A328-9D1FBBB5B7F1}" type="presParOf" srcId="{4FF7D335-24B3-466A-834F-2CA22BBE79CA}" destId="{F257F165-699F-416A-B14A-5E1C97642FAC}" srcOrd="15" destOrd="0" presId="urn:microsoft.com/office/officeart/2005/8/layout/radial4"/>
    <dgm:cxn modelId="{B9D422F4-0C87-43C2-A830-D6C71B2AE3E1}" type="presParOf" srcId="{4FF7D335-24B3-466A-834F-2CA22BBE79CA}" destId="{3861DCE1-3038-4407-B5F1-B60683106478}"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6DBD84-B205-3C44-BF3C-0255DFD209D5}" type="doc">
      <dgm:prSet loTypeId="urn:microsoft.com/office/officeart/2005/8/layout/default" loCatId="relationship" qsTypeId="urn:microsoft.com/office/officeart/2005/8/quickstyle/3d1" qsCatId="3D" csTypeId="urn:microsoft.com/office/officeart/2005/8/colors/colorful4" csCatId="colorful" phldr="1"/>
      <dgm:spPr/>
      <dgm:t>
        <a:bodyPr/>
        <a:lstStyle/>
        <a:p>
          <a:endParaRPr lang="en-US"/>
        </a:p>
      </dgm:t>
    </dgm:pt>
    <dgm:pt modelId="{FD924FF8-9B41-3E43-AB10-AC5004FB6C34}">
      <dgm:prSet phldrT="[Text]" custT="1"/>
      <dgm:spPr/>
      <dgm:t>
        <a:bodyPr/>
        <a:lstStyle/>
        <a:p>
          <a:r>
            <a:rPr lang="en-US" sz="3000" dirty="0">
              <a:effectLst>
                <a:outerShdw blurRad="50800" dist="38100" dir="2700000" algn="tl" rotWithShape="0">
                  <a:prstClr val="black">
                    <a:alpha val="40000"/>
                  </a:prstClr>
                </a:outerShdw>
              </a:effectLst>
              <a:latin typeface="Cambria" panose="02040503050406030204" pitchFamily="18" charset="0"/>
            </a:rPr>
            <a:t>3 year grant from the Department of Justice</a:t>
          </a:r>
        </a:p>
      </dgm:t>
    </dgm:pt>
    <dgm:pt modelId="{224238D9-587F-AA4E-90DA-66AE7C70922A}" type="parTrans" cxnId="{1B6022AA-146A-D045-BA2D-74921544A36F}">
      <dgm:prSet/>
      <dgm:spPr/>
      <dgm:t>
        <a:bodyPr/>
        <a:lstStyle/>
        <a:p>
          <a:endParaRPr lang="en-US">
            <a:latin typeface="Cambria" panose="02040503050406030204" pitchFamily="18" charset="0"/>
          </a:endParaRPr>
        </a:p>
      </dgm:t>
    </dgm:pt>
    <dgm:pt modelId="{59905733-0014-8948-8963-9B9B7A40D8A7}" type="sibTrans" cxnId="{1B6022AA-146A-D045-BA2D-74921544A36F}">
      <dgm:prSet/>
      <dgm:spPr/>
      <dgm:t>
        <a:bodyPr/>
        <a:lstStyle/>
        <a:p>
          <a:endParaRPr lang="en-US">
            <a:latin typeface="Cambria" panose="02040503050406030204" pitchFamily="18" charset="0"/>
          </a:endParaRPr>
        </a:p>
      </dgm:t>
    </dgm:pt>
    <dgm:pt modelId="{FB54A8CC-DD52-DB4F-A97E-015CD0977896}">
      <dgm:prSet/>
      <dgm:spPr/>
      <dgm:t>
        <a:bodyPr/>
        <a:lstStyle/>
        <a:p>
          <a:r>
            <a:rPr lang="en-US" dirty="0">
              <a:effectLst>
                <a:outerShdw blurRad="50800" dist="38100" dir="2700000" algn="tl" rotWithShape="0">
                  <a:prstClr val="black">
                    <a:alpha val="40000"/>
                  </a:prstClr>
                </a:outerShdw>
              </a:effectLst>
              <a:latin typeface="Cambria" panose="02040503050406030204" pitchFamily="18" charset="0"/>
            </a:rPr>
            <a:t>COSSAP: Comprehensive Opioid Stimulant and Substance Abuse  Site-based Program</a:t>
          </a:r>
        </a:p>
      </dgm:t>
    </dgm:pt>
    <dgm:pt modelId="{CC8812CC-E863-B94D-B214-F24DE1DE14D1}" type="parTrans" cxnId="{E3671581-749E-CE49-A0DC-2FE8F05522A3}">
      <dgm:prSet/>
      <dgm:spPr/>
      <dgm:t>
        <a:bodyPr/>
        <a:lstStyle/>
        <a:p>
          <a:endParaRPr lang="en-US">
            <a:latin typeface="Cambria" panose="02040503050406030204" pitchFamily="18" charset="0"/>
          </a:endParaRPr>
        </a:p>
      </dgm:t>
    </dgm:pt>
    <dgm:pt modelId="{055EDAAC-C5B5-BB45-832E-E8A41FA2E05E}" type="sibTrans" cxnId="{E3671581-749E-CE49-A0DC-2FE8F05522A3}">
      <dgm:prSet/>
      <dgm:spPr/>
      <dgm:t>
        <a:bodyPr/>
        <a:lstStyle/>
        <a:p>
          <a:endParaRPr lang="en-US">
            <a:latin typeface="Cambria" panose="02040503050406030204" pitchFamily="18" charset="0"/>
          </a:endParaRPr>
        </a:p>
      </dgm:t>
    </dgm:pt>
    <dgm:pt modelId="{D3798972-5EF1-CD48-B569-1C1F5F736F8B}">
      <dgm:prSet custT="1"/>
      <dgm:spPr/>
      <dgm:t>
        <a:bodyPr/>
        <a:lstStyle/>
        <a:p>
          <a:r>
            <a:rPr lang="en-US" sz="3000" dirty="0">
              <a:effectLst>
                <a:outerShdw blurRad="50800" dist="38100" dir="2700000" algn="tl" rotWithShape="0">
                  <a:prstClr val="black">
                    <a:alpha val="40000"/>
                  </a:prstClr>
                </a:outerShdw>
              </a:effectLst>
              <a:latin typeface="Cambria" panose="02040503050406030204" pitchFamily="18" charset="0"/>
            </a:rPr>
            <a:t>$6 million </a:t>
          </a:r>
        </a:p>
        <a:p>
          <a:r>
            <a:rPr lang="en-US" sz="2400" i="1" dirty="0">
              <a:effectLst>
                <a:outerShdw blurRad="50800" dist="38100" dir="2700000" algn="tl" rotWithShape="0">
                  <a:prstClr val="black">
                    <a:alpha val="40000"/>
                  </a:prstClr>
                </a:outerShdw>
              </a:effectLst>
              <a:latin typeface="Cambria" panose="02040503050406030204" pitchFamily="18" charset="0"/>
            </a:rPr>
            <a:t>Trial Court retains $800,000</a:t>
          </a:r>
        </a:p>
      </dgm:t>
    </dgm:pt>
    <dgm:pt modelId="{B05CEC79-2D16-9945-A88A-5BC6A4E0A578}" type="parTrans" cxnId="{9CF2D348-6F63-724C-A1A7-7DE6333AFC15}">
      <dgm:prSet/>
      <dgm:spPr/>
      <dgm:t>
        <a:bodyPr/>
        <a:lstStyle/>
        <a:p>
          <a:endParaRPr lang="en-US">
            <a:latin typeface="Cambria" panose="02040503050406030204" pitchFamily="18" charset="0"/>
          </a:endParaRPr>
        </a:p>
      </dgm:t>
    </dgm:pt>
    <dgm:pt modelId="{3B04EA0E-35E4-3441-B5A3-2E2679DCC046}" type="sibTrans" cxnId="{9CF2D348-6F63-724C-A1A7-7DE6333AFC15}">
      <dgm:prSet/>
      <dgm:spPr/>
      <dgm:t>
        <a:bodyPr/>
        <a:lstStyle/>
        <a:p>
          <a:endParaRPr lang="en-US">
            <a:latin typeface="Cambria" panose="02040503050406030204" pitchFamily="18" charset="0"/>
          </a:endParaRPr>
        </a:p>
      </dgm:t>
    </dgm:pt>
    <dgm:pt modelId="{2D7189B2-B21D-8646-9FFE-7795CD376AC9}">
      <dgm:prSet custT="1"/>
      <dgm:spPr/>
      <dgm:t>
        <a:bodyPr/>
        <a:lstStyle/>
        <a:p>
          <a:r>
            <a:rPr lang="en-US" sz="3000" dirty="0">
              <a:effectLst>
                <a:outerShdw blurRad="50800" dist="38100" dir="2700000" algn="tl" rotWithShape="0">
                  <a:prstClr val="black">
                    <a:alpha val="40000"/>
                  </a:prstClr>
                </a:outerShdw>
              </a:effectLst>
              <a:latin typeface="Cambria" panose="02040503050406030204" pitchFamily="18" charset="0"/>
            </a:rPr>
            <a:t>1 of 11 states to receive the award</a:t>
          </a:r>
        </a:p>
        <a:p>
          <a:r>
            <a:rPr lang="en-US" sz="2400" i="1" dirty="0">
              <a:effectLst>
                <a:outerShdw blurRad="50800" dist="38100" dir="2700000" algn="tl" rotWithShape="0">
                  <a:prstClr val="black">
                    <a:alpha val="40000"/>
                  </a:prstClr>
                </a:outerShdw>
              </a:effectLst>
              <a:latin typeface="Cambria" panose="02040503050406030204" pitchFamily="18" charset="0"/>
            </a:rPr>
            <a:t>Sole state court</a:t>
          </a:r>
        </a:p>
      </dgm:t>
    </dgm:pt>
    <dgm:pt modelId="{D23087AD-F7BC-F348-B893-8A6736180BDB}" type="parTrans" cxnId="{B0C8AFBF-513E-4749-A482-ECC02CEFC778}">
      <dgm:prSet/>
      <dgm:spPr/>
      <dgm:t>
        <a:bodyPr/>
        <a:lstStyle/>
        <a:p>
          <a:endParaRPr lang="en-US">
            <a:latin typeface="Cambria" panose="02040503050406030204" pitchFamily="18" charset="0"/>
          </a:endParaRPr>
        </a:p>
      </dgm:t>
    </dgm:pt>
    <dgm:pt modelId="{7F82B685-C413-3547-B9D9-AD15C7890626}" type="sibTrans" cxnId="{B0C8AFBF-513E-4749-A482-ECC02CEFC778}">
      <dgm:prSet/>
      <dgm:spPr/>
      <dgm:t>
        <a:bodyPr/>
        <a:lstStyle/>
        <a:p>
          <a:endParaRPr lang="en-US">
            <a:latin typeface="Cambria" panose="02040503050406030204" pitchFamily="18" charset="0"/>
          </a:endParaRPr>
        </a:p>
      </dgm:t>
    </dgm:pt>
    <dgm:pt modelId="{20EE9111-6BD7-3745-AC69-79DA5DEF229B}" type="pres">
      <dgm:prSet presAssocID="{4A6DBD84-B205-3C44-BF3C-0255DFD209D5}" presName="diagram" presStyleCnt="0">
        <dgm:presLayoutVars>
          <dgm:dir/>
          <dgm:resizeHandles val="exact"/>
        </dgm:presLayoutVars>
      </dgm:prSet>
      <dgm:spPr/>
    </dgm:pt>
    <dgm:pt modelId="{1030D42F-6726-AC46-9E09-1CFDA542437C}" type="pres">
      <dgm:prSet presAssocID="{FD924FF8-9B41-3E43-AB10-AC5004FB6C34}" presName="node" presStyleLbl="node1" presStyleIdx="0" presStyleCnt="4">
        <dgm:presLayoutVars>
          <dgm:bulletEnabled val="1"/>
        </dgm:presLayoutVars>
      </dgm:prSet>
      <dgm:spPr/>
    </dgm:pt>
    <dgm:pt modelId="{321D4EF3-8FD0-DE40-B384-BC2FE1FD7D4F}" type="pres">
      <dgm:prSet presAssocID="{59905733-0014-8948-8963-9B9B7A40D8A7}" presName="sibTrans" presStyleCnt="0"/>
      <dgm:spPr/>
    </dgm:pt>
    <dgm:pt modelId="{617D0203-36F8-0E48-BC6A-25254CC8613D}" type="pres">
      <dgm:prSet presAssocID="{FB54A8CC-DD52-DB4F-A97E-015CD0977896}" presName="node" presStyleLbl="node1" presStyleIdx="1" presStyleCnt="4">
        <dgm:presLayoutVars>
          <dgm:bulletEnabled val="1"/>
        </dgm:presLayoutVars>
      </dgm:prSet>
      <dgm:spPr/>
    </dgm:pt>
    <dgm:pt modelId="{7CCC8541-9335-6744-AF10-AF351340EFD1}" type="pres">
      <dgm:prSet presAssocID="{055EDAAC-C5B5-BB45-832E-E8A41FA2E05E}" presName="sibTrans" presStyleCnt="0"/>
      <dgm:spPr/>
    </dgm:pt>
    <dgm:pt modelId="{4DEE4CDE-741C-F244-9F8D-5AB084D1011E}" type="pres">
      <dgm:prSet presAssocID="{D3798972-5EF1-CD48-B569-1C1F5F736F8B}" presName="node" presStyleLbl="node1" presStyleIdx="2" presStyleCnt="4">
        <dgm:presLayoutVars>
          <dgm:bulletEnabled val="1"/>
        </dgm:presLayoutVars>
      </dgm:prSet>
      <dgm:spPr/>
    </dgm:pt>
    <dgm:pt modelId="{94AE8F2C-FB55-3441-9773-59AA4F9494FE}" type="pres">
      <dgm:prSet presAssocID="{3B04EA0E-35E4-3441-B5A3-2E2679DCC046}" presName="sibTrans" presStyleCnt="0"/>
      <dgm:spPr/>
    </dgm:pt>
    <dgm:pt modelId="{E915CFCD-BFEA-794C-9A74-11D85F6E2004}" type="pres">
      <dgm:prSet presAssocID="{2D7189B2-B21D-8646-9FFE-7795CD376AC9}" presName="node" presStyleLbl="node1" presStyleIdx="3" presStyleCnt="4">
        <dgm:presLayoutVars>
          <dgm:bulletEnabled val="1"/>
        </dgm:presLayoutVars>
      </dgm:prSet>
      <dgm:spPr/>
    </dgm:pt>
  </dgm:ptLst>
  <dgm:cxnLst>
    <dgm:cxn modelId="{9CF2D348-6F63-724C-A1A7-7DE6333AFC15}" srcId="{4A6DBD84-B205-3C44-BF3C-0255DFD209D5}" destId="{D3798972-5EF1-CD48-B569-1C1F5F736F8B}" srcOrd="2" destOrd="0" parTransId="{B05CEC79-2D16-9945-A88A-5BC6A4E0A578}" sibTransId="{3B04EA0E-35E4-3441-B5A3-2E2679DCC046}"/>
    <dgm:cxn modelId="{8AB7DC6A-994A-F24E-A0A5-524DE54AF164}" type="presOf" srcId="{D3798972-5EF1-CD48-B569-1C1F5F736F8B}" destId="{4DEE4CDE-741C-F244-9F8D-5AB084D1011E}" srcOrd="0" destOrd="0" presId="urn:microsoft.com/office/officeart/2005/8/layout/default"/>
    <dgm:cxn modelId="{6747AA52-7448-B349-ACC6-6ED61447C2C4}" type="presOf" srcId="{4A6DBD84-B205-3C44-BF3C-0255DFD209D5}" destId="{20EE9111-6BD7-3745-AC69-79DA5DEF229B}" srcOrd="0" destOrd="0" presId="urn:microsoft.com/office/officeart/2005/8/layout/default"/>
    <dgm:cxn modelId="{C6C9BE58-8BDC-104C-82F6-7879DA2FE407}" type="presOf" srcId="{FD924FF8-9B41-3E43-AB10-AC5004FB6C34}" destId="{1030D42F-6726-AC46-9E09-1CFDA542437C}" srcOrd="0" destOrd="0" presId="urn:microsoft.com/office/officeart/2005/8/layout/default"/>
    <dgm:cxn modelId="{E3671581-749E-CE49-A0DC-2FE8F05522A3}" srcId="{4A6DBD84-B205-3C44-BF3C-0255DFD209D5}" destId="{FB54A8CC-DD52-DB4F-A97E-015CD0977896}" srcOrd="1" destOrd="0" parTransId="{CC8812CC-E863-B94D-B214-F24DE1DE14D1}" sibTransId="{055EDAAC-C5B5-BB45-832E-E8A41FA2E05E}"/>
    <dgm:cxn modelId="{AF0602A2-299D-4546-A425-F7A82140CAF4}" type="presOf" srcId="{FB54A8CC-DD52-DB4F-A97E-015CD0977896}" destId="{617D0203-36F8-0E48-BC6A-25254CC8613D}" srcOrd="0" destOrd="0" presId="urn:microsoft.com/office/officeart/2005/8/layout/default"/>
    <dgm:cxn modelId="{1B6022AA-146A-D045-BA2D-74921544A36F}" srcId="{4A6DBD84-B205-3C44-BF3C-0255DFD209D5}" destId="{FD924FF8-9B41-3E43-AB10-AC5004FB6C34}" srcOrd="0" destOrd="0" parTransId="{224238D9-587F-AA4E-90DA-66AE7C70922A}" sibTransId="{59905733-0014-8948-8963-9B9B7A40D8A7}"/>
    <dgm:cxn modelId="{B0C8AFBF-513E-4749-A482-ECC02CEFC778}" srcId="{4A6DBD84-B205-3C44-BF3C-0255DFD209D5}" destId="{2D7189B2-B21D-8646-9FFE-7795CD376AC9}" srcOrd="3" destOrd="0" parTransId="{D23087AD-F7BC-F348-B893-8A6736180BDB}" sibTransId="{7F82B685-C413-3547-B9D9-AD15C7890626}"/>
    <dgm:cxn modelId="{7E4F7CE5-470D-B34C-93C3-16F6D1FF4919}" type="presOf" srcId="{2D7189B2-B21D-8646-9FFE-7795CD376AC9}" destId="{E915CFCD-BFEA-794C-9A74-11D85F6E2004}" srcOrd="0" destOrd="0" presId="urn:microsoft.com/office/officeart/2005/8/layout/default"/>
    <dgm:cxn modelId="{E71215AC-ECFB-5C43-82C0-A8140DA434D2}" type="presParOf" srcId="{20EE9111-6BD7-3745-AC69-79DA5DEF229B}" destId="{1030D42F-6726-AC46-9E09-1CFDA542437C}" srcOrd="0" destOrd="0" presId="urn:microsoft.com/office/officeart/2005/8/layout/default"/>
    <dgm:cxn modelId="{6DEAEA99-C6E1-4C4C-9AFC-616517AAFAA1}" type="presParOf" srcId="{20EE9111-6BD7-3745-AC69-79DA5DEF229B}" destId="{321D4EF3-8FD0-DE40-B384-BC2FE1FD7D4F}" srcOrd="1" destOrd="0" presId="urn:microsoft.com/office/officeart/2005/8/layout/default"/>
    <dgm:cxn modelId="{31376481-0E60-804E-8D59-154215C4C9BA}" type="presParOf" srcId="{20EE9111-6BD7-3745-AC69-79DA5DEF229B}" destId="{617D0203-36F8-0E48-BC6A-25254CC8613D}" srcOrd="2" destOrd="0" presId="urn:microsoft.com/office/officeart/2005/8/layout/default"/>
    <dgm:cxn modelId="{2D910D06-A654-D943-9789-668FB34BB5D4}" type="presParOf" srcId="{20EE9111-6BD7-3745-AC69-79DA5DEF229B}" destId="{7CCC8541-9335-6744-AF10-AF351340EFD1}" srcOrd="3" destOrd="0" presId="urn:microsoft.com/office/officeart/2005/8/layout/default"/>
    <dgm:cxn modelId="{A7046965-D3EC-AA49-81DE-D4CD4F1B65F0}" type="presParOf" srcId="{20EE9111-6BD7-3745-AC69-79DA5DEF229B}" destId="{4DEE4CDE-741C-F244-9F8D-5AB084D1011E}" srcOrd="4" destOrd="0" presId="urn:microsoft.com/office/officeart/2005/8/layout/default"/>
    <dgm:cxn modelId="{3ACEC17D-DF9F-0243-8D33-AD68463E4E44}" type="presParOf" srcId="{20EE9111-6BD7-3745-AC69-79DA5DEF229B}" destId="{94AE8F2C-FB55-3441-9773-59AA4F9494FE}" srcOrd="5" destOrd="0" presId="urn:microsoft.com/office/officeart/2005/8/layout/default"/>
    <dgm:cxn modelId="{B4B06207-66C6-944B-A9EA-CA5FE2E0DA52}" type="presParOf" srcId="{20EE9111-6BD7-3745-AC69-79DA5DEF229B}" destId="{E915CFCD-BFEA-794C-9A74-11D85F6E200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1651A7-F9E5-074B-BB4B-B8E9DC3D0AEA}" type="doc">
      <dgm:prSet loTypeId="urn:microsoft.com/office/officeart/2005/8/layout/hierarchy3" loCatId="relationship" qsTypeId="urn:microsoft.com/office/officeart/2005/8/quickstyle/3d2" qsCatId="3D" csTypeId="urn:microsoft.com/office/officeart/2005/8/colors/colorful4" csCatId="colorful" phldr="1"/>
      <dgm:spPr/>
      <dgm:t>
        <a:bodyPr/>
        <a:lstStyle/>
        <a:p>
          <a:endParaRPr lang="en-US"/>
        </a:p>
      </dgm:t>
    </dgm:pt>
    <dgm:pt modelId="{1932D8DD-BB6A-6E4B-9370-92EECD3829A8}">
      <dgm:prSet phldrT="[Text]" custT="1"/>
      <dgm:spPr/>
      <dgm:t>
        <a:bodyPr/>
        <a:lstStyle/>
        <a:p>
          <a:r>
            <a:rPr lang="en-US" sz="2800" dirty="0">
              <a:effectLst>
                <a:outerShdw blurRad="50800" dist="38100" dir="2700000" algn="tl" rotWithShape="0">
                  <a:prstClr val="black">
                    <a:alpha val="40000"/>
                  </a:prstClr>
                </a:outerShdw>
              </a:effectLst>
              <a:latin typeface="Cambria" panose="02040503050406030204" pitchFamily="18" charset="0"/>
            </a:rPr>
            <a:t>Goals</a:t>
          </a:r>
        </a:p>
      </dgm:t>
    </dgm:pt>
    <dgm:pt modelId="{03FB1526-0EE5-0741-B839-9820358EDF99}" type="parTrans" cxnId="{DAE97EAB-3864-C443-8F73-0FDD16CD0059}">
      <dgm:prSet/>
      <dgm:spPr/>
      <dgm:t>
        <a:bodyPr/>
        <a:lstStyle/>
        <a:p>
          <a:endParaRPr lang="en-US"/>
        </a:p>
      </dgm:t>
    </dgm:pt>
    <dgm:pt modelId="{23C42FC6-D0EA-0E40-9C19-6F3F27CC8032}" type="sibTrans" cxnId="{DAE97EAB-3864-C443-8F73-0FDD16CD0059}">
      <dgm:prSet/>
      <dgm:spPr/>
      <dgm:t>
        <a:bodyPr/>
        <a:lstStyle/>
        <a:p>
          <a:endParaRPr lang="en-US"/>
        </a:p>
      </dgm:t>
    </dgm:pt>
    <dgm:pt modelId="{F4AA5D6C-DB41-0649-A08E-2171D224EA81}">
      <dgm:prSet phldrT="[Text]" custT="1"/>
      <dgm:spPr/>
      <dgm:t>
        <a:bodyPr lIns="0" tIns="0" rIns="0" bIns="0"/>
        <a:lstStyle/>
        <a:p>
          <a:pPr>
            <a:spcAft>
              <a:spcPts val="0"/>
            </a:spcAft>
          </a:pPr>
          <a:r>
            <a:rPr lang="en-US" sz="2200" spc="-50" baseline="0" dirty="0">
              <a:latin typeface="Cambria" panose="02040503050406030204" pitchFamily="18" charset="0"/>
            </a:rPr>
            <a:t>Decrease risk of justice system involvement</a:t>
          </a:r>
        </a:p>
      </dgm:t>
    </dgm:pt>
    <dgm:pt modelId="{3C6C33E1-24B7-EC46-B1FE-3122A214A062}" type="parTrans" cxnId="{6CA869D4-F0A7-A34C-A66F-C672D8B0E9EB}">
      <dgm:prSet/>
      <dgm:spPr/>
      <dgm:t>
        <a:bodyPr/>
        <a:lstStyle/>
        <a:p>
          <a:endParaRPr lang="en-US"/>
        </a:p>
      </dgm:t>
    </dgm:pt>
    <dgm:pt modelId="{E2447856-F1E3-0747-957C-D12D87EEB4E2}" type="sibTrans" cxnId="{6CA869D4-F0A7-A34C-A66F-C672D8B0E9EB}">
      <dgm:prSet/>
      <dgm:spPr/>
      <dgm:t>
        <a:bodyPr/>
        <a:lstStyle/>
        <a:p>
          <a:endParaRPr lang="en-US"/>
        </a:p>
      </dgm:t>
    </dgm:pt>
    <dgm:pt modelId="{E54DC9CC-559C-0D41-A51B-256E05470A6B}">
      <dgm:prSet phldrT="[Text]" custT="1"/>
      <dgm:spPr/>
      <dgm:t>
        <a:bodyPr/>
        <a:lstStyle/>
        <a:p>
          <a:r>
            <a:rPr lang="en-US" sz="2800" dirty="0">
              <a:effectLst>
                <a:outerShdw blurRad="50800" dist="38100" dir="2700000" algn="tl" rotWithShape="0">
                  <a:prstClr val="black">
                    <a:alpha val="40000"/>
                  </a:prstClr>
                </a:outerShdw>
              </a:effectLst>
              <a:latin typeface="Cambria" panose="02040503050406030204" pitchFamily="18" charset="0"/>
            </a:rPr>
            <a:t>Objectives</a:t>
          </a:r>
        </a:p>
      </dgm:t>
    </dgm:pt>
    <dgm:pt modelId="{23863621-9439-244E-A665-495DAFEBE416}" type="parTrans" cxnId="{6452D021-571D-DF4E-9E36-BBFD99E71B8C}">
      <dgm:prSet/>
      <dgm:spPr/>
      <dgm:t>
        <a:bodyPr/>
        <a:lstStyle/>
        <a:p>
          <a:endParaRPr lang="en-US"/>
        </a:p>
      </dgm:t>
    </dgm:pt>
    <dgm:pt modelId="{1DEE4F77-F72D-0642-8E0E-BEEAF46ED534}" type="sibTrans" cxnId="{6452D021-571D-DF4E-9E36-BBFD99E71B8C}">
      <dgm:prSet/>
      <dgm:spPr/>
      <dgm:t>
        <a:bodyPr/>
        <a:lstStyle/>
        <a:p>
          <a:endParaRPr lang="en-US"/>
        </a:p>
      </dgm:t>
    </dgm:pt>
    <dgm:pt modelId="{DC2C4FF3-DD8B-CA47-AF5B-0996D488087A}">
      <dgm:prSet phldrT="[Text]" custT="1"/>
      <dgm:spPr/>
      <dgm:t>
        <a:bodyPr lIns="0" tIns="0" rIns="0" bIns="0"/>
        <a:lstStyle/>
        <a:p>
          <a:pPr>
            <a:spcAft>
              <a:spcPts val="0"/>
            </a:spcAft>
          </a:pPr>
          <a:r>
            <a:rPr lang="en-US" sz="2200" spc="-50" baseline="0" dirty="0">
              <a:latin typeface="Cambria" panose="02040503050406030204" pitchFamily="18" charset="0"/>
            </a:rPr>
            <a:t>Increase access to care coordination</a:t>
          </a:r>
        </a:p>
      </dgm:t>
    </dgm:pt>
    <dgm:pt modelId="{362C6FCE-6036-004A-8680-2B85124FBDCA}" type="parTrans" cxnId="{74B72434-0CB2-7E44-9F26-39C5963E0612}">
      <dgm:prSet/>
      <dgm:spPr/>
      <dgm:t>
        <a:bodyPr/>
        <a:lstStyle/>
        <a:p>
          <a:endParaRPr lang="en-US"/>
        </a:p>
      </dgm:t>
    </dgm:pt>
    <dgm:pt modelId="{690126A7-CAA5-8F45-BC69-A3CC9B1A4224}" type="sibTrans" cxnId="{74B72434-0CB2-7E44-9F26-39C5963E0612}">
      <dgm:prSet/>
      <dgm:spPr/>
      <dgm:t>
        <a:bodyPr/>
        <a:lstStyle/>
        <a:p>
          <a:endParaRPr lang="en-US"/>
        </a:p>
      </dgm:t>
    </dgm:pt>
    <dgm:pt modelId="{B579F8E6-7E46-C143-BFF5-C84FD7CC873A}">
      <dgm:prSet phldrT="[Text]" custT="1"/>
      <dgm:spPr/>
      <dgm:t>
        <a:bodyPr lIns="0" tIns="0" rIns="0" bIns="0"/>
        <a:lstStyle/>
        <a:p>
          <a:pPr>
            <a:spcAft>
              <a:spcPts val="0"/>
            </a:spcAft>
          </a:pPr>
          <a:r>
            <a:rPr lang="en-US" sz="2200" spc="-50" baseline="0" dirty="0">
              <a:latin typeface="Cambria" panose="02040503050406030204" pitchFamily="18" charset="0"/>
            </a:rPr>
            <a:t>Decrease barriers to treatment retention</a:t>
          </a:r>
        </a:p>
      </dgm:t>
    </dgm:pt>
    <dgm:pt modelId="{BF6CC8CF-C2EE-2F4F-B21B-CEDA427FB528}" type="parTrans" cxnId="{460E6AAB-DB42-C940-B8B4-D2C182576BBD}">
      <dgm:prSet/>
      <dgm:spPr/>
      <dgm:t>
        <a:bodyPr/>
        <a:lstStyle/>
        <a:p>
          <a:endParaRPr lang="en-US"/>
        </a:p>
      </dgm:t>
    </dgm:pt>
    <dgm:pt modelId="{AF95540D-48D9-0543-8AFC-66D7167E47CB}" type="sibTrans" cxnId="{460E6AAB-DB42-C940-B8B4-D2C182576BBD}">
      <dgm:prSet/>
      <dgm:spPr/>
      <dgm:t>
        <a:bodyPr/>
        <a:lstStyle/>
        <a:p>
          <a:endParaRPr lang="en-US"/>
        </a:p>
      </dgm:t>
    </dgm:pt>
    <dgm:pt modelId="{7297807E-3E38-8E4B-B70A-48BC9414B285}">
      <dgm:prSet phldrT="[Text]" custT="1"/>
      <dgm:spPr/>
      <dgm:t>
        <a:bodyPr lIns="0" tIns="0" rIns="0" bIns="0"/>
        <a:lstStyle/>
        <a:p>
          <a:pPr>
            <a:spcAft>
              <a:spcPts val="0"/>
            </a:spcAft>
          </a:pPr>
          <a:r>
            <a:rPr lang="en-US" sz="2200" spc="-50" baseline="0" dirty="0">
              <a:latin typeface="Cambria" panose="02040503050406030204" pitchFamily="18" charset="0"/>
            </a:rPr>
            <a:t>Increase treatment engagement and retention</a:t>
          </a:r>
        </a:p>
      </dgm:t>
    </dgm:pt>
    <dgm:pt modelId="{010F6C52-AA2B-CF49-A7C6-DC867F05E877}" type="parTrans" cxnId="{A4EFA1DC-B717-D243-B0A3-93DAFF29F64D}">
      <dgm:prSet/>
      <dgm:spPr/>
      <dgm:t>
        <a:bodyPr/>
        <a:lstStyle/>
        <a:p>
          <a:endParaRPr lang="en-US"/>
        </a:p>
      </dgm:t>
    </dgm:pt>
    <dgm:pt modelId="{D317A149-E588-7148-9ABD-ABB6DB0BC5D4}" type="sibTrans" cxnId="{A4EFA1DC-B717-D243-B0A3-93DAFF29F64D}">
      <dgm:prSet/>
      <dgm:spPr/>
      <dgm:t>
        <a:bodyPr/>
        <a:lstStyle/>
        <a:p>
          <a:endParaRPr lang="en-US"/>
        </a:p>
      </dgm:t>
    </dgm:pt>
    <dgm:pt modelId="{3ABB52C3-250F-8B45-BF6A-813E63A073B5}">
      <dgm:prSet phldrT="[Text]" custT="1"/>
      <dgm:spPr/>
      <dgm:t>
        <a:bodyPr lIns="0" tIns="0" rIns="0" bIns="0"/>
        <a:lstStyle/>
        <a:p>
          <a:pPr>
            <a:spcAft>
              <a:spcPts val="0"/>
            </a:spcAft>
          </a:pPr>
          <a:r>
            <a:rPr lang="en-US" sz="2200" spc="-50" baseline="0" dirty="0">
              <a:latin typeface="Cambria" panose="02040503050406030204" pitchFamily="18" charset="0"/>
            </a:rPr>
            <a:t>Increase access to evidence-based treatment</a:t>
          </a:r>
        </a:p>
      </dgm:t>
    </dgm:pt>
    <dgm:pt modelId="{EFCD455D-631F-2947-AE6B-2EE5E5AE4856}" type="parTrans" cxnId="{2861998E-4306-B142-99F0-601ECFA6703F}">
      <dgm:prSet/>
      <dgm:spPr/>
      <dgm:t>
        <a:bodyPr/>
        <a:lstStyle/>
        <a:p>
          <a:endParaRPr lang="en-US"/>
        </a:p>
      </dgm:t>
    </dgm:pt>
    <dgm:pt modelId="{456CBADB-5DD1-A34F-980D-4884DE250D2C}" type="sibTrans" cxnId="{2861998E-4306-B142-99F0-601ECFA6703F}">
      <dgm:prSet/>
      <dgm:spPr/>
      <dgm:t>
        <a:bodyPr/>
        <a:lstStyle/>
        <a:p>
          <a:endParaRPr lang="en-US"/>
        </a:p>
      </dgm:t>
    </dgm:pt>
    <dgm:pt modelId="{9C4FABC6-ADA5-354D-9823-EBDBB3CA2D59}">
      <dgm:prSet phldrT="[Text]" custT="1"/>
      <dgm:spPr/>
      <dgm:t>
        <a:bodyPr lIns="0" tIns="0" rIns="0" bIns="0"/>
        <a:lstStyle/>
        <a:p>
          <a:pPr>
            <a:spcAft>
              <a:spcPts val="0"/>
            </a:spcAft>
          </a:pPr>
          <a:r>
            <a:rPr lang="en-US" sz="2200" spc="-50" baseline="0" dirty="0">
              <a:latin typeface="Cambria" panose="02040503050406030204" pitchFamily="18" charset="0"/>
            </a:rPr>
            <a:t>Decrease risk of overdose</a:t>
          </a:r>
        </a:p>
      </dgm:t>
    </dgm:pt>
    <dgm:pt modelId="{1F549B4B-6424-2248-AB09-BA4695F2D242}" type="parTrans" cxnId="{3C3B5E84-6305-A54F-A9A8-2433A9F7095D}">
      <dgm:prSet/>
      <dgm:spPr/>
      <dgm:t>
        <a:bodyPr/>
        <a:lstStyle/>
        <a:p>
          <a:endParaRPr lang="en-US"/>
        </a:p>
      </dgm:t>
    </dgm:pt>
    <dgm:pt modelId="{86C19497-10FF-9F48-8E76-FADC62BDFA18}" type="sibTrans" cxnId="{3C3B5E84-6305-A54F-A9A8-2433A9F7095D}">
      <dgm:prSet/>
      <dgm:spPr/>
      <dgm:t>
        <a:bodyPr/>
        <a:lstStyle/>
        <a:p>
          <a:endParaRPr lang="en-US"/>
        </a:p>
      </dgm:t>
    </dgm:pt>
    <dgm:pt modelId="{10765FF4-7F73-4C49-A31E-4268FF0CCACB}">
      <dgm:prSet phldrT="[Text]" custT="1"/>
      <dgm:spPr/>
      <dgm:t>
        <a:bodyPr lIns="0" tIns="0" rIns="0" bIns="0"/>
        <a:lstStyle/>
        <a:p>
          <a:pPr>
            <a:spcAft>
              <a:spcPts val="0"/>
            </a:spcAft>
          </a:pPr>
          <a:r>
            <a:rPr lang="en-US" sz="2200" spc="-50" baseline="0" dirty="0">
              <a:latin typeface="Cambria" panose="02040503050406030204" pitchFamily="18" charset="0"/>
            </a:rPr>
            <a:t>Increase recovery support and recovery capital</a:t>
          </a:r>
        </a:p>
      </dgm:t>
    </dgm:pt>
    <dgm:pt modelId="{02D0186B-948E-B34E-A0D6-6AF4039D9C1C}" type="parTrans" cxnId="{B90B1B93-FBBF-764E-92B8-92C0A2BA3D2C}">
      <dgm:prSet/>
      <dgm:spPr/>
      <dgm:t>
        <a:bodyPr/>
        <a:lstStyle/>
        <a:p>
          <a:endParaRPr lang="en-US"/>
        </a:p>
      </dgm:t>
    </dgm:pt>
    <dgm:pt modelId="{02027EEB-005E-DF44-9CEB-3E4283EEF2E0}" type="sibTrans" cxnId="{B90B1B93-FBBF-764E-92B8-92C0A2BA3D2C}">
      <dgm:prSet/>
      <dgm:spPr/>
      <dgm:t>
        <a:bodyPr/>
        <a:lstStyle/>
        <a:p>
          <a:endParaRPr lang="en-US"/>
        </a:p>
      </dgm:t>
    </dgm:pt>
    <dgm:pt modelId="{58DB3B8C-5B8C-CC44-B33B-C41D0FCF7B92}">
      <dgm:prSet phldrT="[Text]" custT="1"/>
      <dgm:spPr/>
      <dgm:t>
        <a:bodyPr lIns="0" tIns="0" rIns="0" bIns="0"/>
        <a:lstStyle/>
        <a:p>
          <a:pPr>
            <a:spcAft>
              <a:spcPts val="0"/>
            </a:spcAft>
          </a:pPr>
          <a:r>
            <a:rPr lang="en-US" sz="2200" spc="-50" baseline="0" dirty="0">
              <a:latin typeface="Cambria" panose="02040503050406030204" pitchFamily="18" charset="0"/>
            </a:rPr>
            <a:t>Increase access to overdose prevention education and naloxone</a:t>
          </a:r>
        </a:p>
      </dgm:t>
    </dgm:pt>
    <dgm:pt modelId="{298018C4-1F52-F34C-B84C-11B727FE2028}" type="parTrans" cxnId="{D271ECDD-E169-8D48-B734-4BDF8E5D9326}">
      <dgm:prSet/>
      <dgm:spPr/>
      <dgm:t>
        <a:bodyPr/>
        <a:lstStyle/>
        <a:p>
          <a:endParaRPr lang="en-US"/>
        </a:p>
      </dgm:t>
    </dgm:pt>
    <dgm:pt modelId="{961ABB50-2033-1747-B6A3-30BAD31452AA}" type="sibTrans" cxnId="{D271ECDD-E169-8D48-B734-4BDF8E5D9326}">
      <dgm:prSet/>
      <dgm:spPr/>
      <dgm:t>
        <a:bodyPr/>
        <a:lstStyle/>
        <a:p>
          <a:endParaRPr lang="en-US"/>
        </a:p>
      </dgm:t>
    </dgm:pt>
    <dgm:pt modelId="{A6C03F21-C69E-BD4A-924F-2C777D2A77E1}" type="pres">
      <dgm:prSet presAssocID="{AB1651A7-F9E5-074B-BB4B-B8E9DC3D0AEA}" presName="diagram" presStyleCnt="0">
        <dgm:presLayoutVars>
          <dgm:chPref val="1"/>
          <dgm:dir/>
          <dgm:animOne val="branch"/>
          <dgm:animLvl val="lvl"/>
          <dgm:resizeHandles/>
        </dgm:presLayoutVars>
      </dgm:prSet>
      <dgm:spPr/>
    </dgm:pt>
    <dgm:pt modelId="{425E726D-3328-594A-8320-A30F4DF62446}" type="pres">
      <dgm:prSet presAssocID="{1932D8DD-BB6A-6E4B-9370-92EECD3829A8}" presName="root" presStyleCnt="0"/>
      <dgm:spPr/>
    </dgm:pt>
    <dgm:pt modelId="{02A0880F-00F9-D34C-9911-F6B935393E4E}" type="pres">
      <dgm:prSet presAssocID="{1932D8DD-BB6A-6E4B-9370-92EECD3829A8}" presName="rootComposite" presStyleCnt="0"/>
      <dgm:spPr/>
    </dgm:pt>
    <dgm:pt modelId="{3746B656-3625-7841-9E65-7DE184B0ADCB}" type="pres">
      <dgm:prSet presAssocID="{1932D8DD-BB6A-6E4B-9370-92EECD3829A8}" presName="rootText" presStyleLbl="node1" presStyleIdx="0" presStyleCnt="2" custScaleX="240556" custLinFactNeighborX="-31246"/>
      <dgm:spPr/>
    </dgm:pt>
    <dgm:pt modelId="{4539D0C0-7DFC-3646-A9BA-5798D6E23B77}" type="pres">
      <dgm:prSet presAssocID="{1932D8DD-BB6A-6E4B-9370-92EECD3829A8}" presName="rootConnector" presStyleLbl="node1" presStyleIdx="0" presStyleCnt="2"/>
      <dgm:spPr/>
    </dgm:pt>
    <dgm:pt modelId="{23BE4752-B3FB-C840-B6F4-042F470199BC}" type="pres">
      <dgm:prSet presAssocID="{1932D8DD-BB6A-6E4B-9370-92EECD3829A8}" presName="childShape" presStyleCnt="0"/>
      <dgm:spPr/>
    </dgm:pt>
    <dgm:pt modelId="{DCFD3A6F-EE9A-0F4C-9A70-F4E51F7349BA}" type="pres">
      <dgm:prSet presAssocID="{010F6C52-AA2B-CF49-A7C6-DC867F05E877}" presName="Name13" presStyleLbl="parChTrans1D2" presStyleIdx="0" presStyleCnt="8" custSzX="246235"/>
      <dgm:spPr/>
    </dgm:pt>
    <dgm:pt modelId="{3131B50E-F53E-0045-9C6D-6BDB5A619CA7}" type="pres">
      <dgm:prSet presAssocID="{7297807E-3E38-8E4B-B70A-48BC9414B285}" presName="childText" presStyleLbl="bgAcc1" presStyleIdx="0" presStyleCnt="8" custScaleX="300780" custScaleY="143980" custLinFactNeighborX="-39066">
        <dgm:presLayoutVars>
          <dgm:bulletEnabled val="1"/>
        </dgm:presLayoutVars>
      </dgm:prSet>
      <dgm:spPr/>
    </dgm:pt>
    <dgm:pt modelId="{067F4BF8-24D5-F045-AF77-0BCF2F5DDC47}" type="pres">
      <dgm:prSet presAssocID="{3C6C33E1-24B7-EC46-B1FE-3122A214A062}" presName="Name13" presStyleLbl="parChTrans1D2" presStyleIdx="1" presStyleCnt="8" custSzX="246235"/>
      <dgm:spPr/>
    </dgm:pt>
    <dgm:pt modelId="{5A1476DF-5A79-7B4C-8C4B-A9AD81C6B56D}" type="pres">
      <dgm:prSet presAssocID="{F4AA5D6C-DB41-0649-A08E-2171D224EA81}" presName="childText" presStyleLbl="bgAcc1" presStyleIdx="1" presStyleCnt="8" custScaleX="300780" custScaleY="145718" custLinFactNeighborX="-39066">
        <dgm:presLayoutVars>
          <dgm:bulletEnabled val="1"/>
        </dgm:presLayoutVars>
      </dgm:prSet>
      <dgm:spPr/>
    </dgm:pt>
    <dgm:pt modelId="{E0A393C4-3AB8-AF47-9064-F5C03DBD37D0}" type="pres">
      <dgm:prSet presAssocID="{1F549B4B-6424-2248-AB09-BA4695F2D242}" presName="Name13" presStyleLbl="parChTrans1D2" presStyleIdx="2" presStyleCnt="8" custSzX="246235"/>
      <dgm:spPr/>
    </dgm:pt>
    <dgm:pt modelId="{A6034247-03A4-8748-ABED-68964F1CF99D}" type="pres">
      <dgm:prSet presAssocID="{9C4FABC6-ADA5-354D-9823-EBDBB3CA2D59}" presName="childText" presStyleLbl="bgAcc1" presStyleIdx="2" presStyleCnt="8" custScaleX="300780" custLinFactNeighborX="-39066">
        <dgm:presLayoutVars>
          <dgm:bulletEnabled val="1"/>
        </dgm:presLayoutVars>
      </dgm:prSet>
      <dgm:spPr/>
    </dgm:pt>
    <dgm:pt modelId="{0510109C-C66C-5345-A7F1-B22B7D6B9490}" type="pres">
      <dgm:prSet presAssocID="{E54DC9CC-559C-0D41-A51B-256E05470A6B}" presName="root" presStyleCnt="0"/>
      <dgm:spPr/>
    </dgm:pt>
    <dgm:pt modelId="{725CDF00-7B32-094B-B2FC-3B2E95152C0B}" type="pres">
      <dgm:prSet presAssocID="{E54DC9CC-559C-0D41-A51B-256E05470A6B}" presName="rootComposite" presStyleCnt="0"/>
      <dgm:spPr/>
    </dgm:pt>
    <dgm:pt modelId="{B983DDFB-39EB-D04D-95AB-251A69E21CEC}" type="pres">
      <dgm:prSet presAssocID="{E54DC9CC-559C-0D41-A51B-256E05470A6B}" presName="rootText" presStyleLbl="node1" presStyleIdx="1" presStyleCnt="2" custScaleX="319979"/>
      <dgm:spPr/>
    </dgm:pt>
    <dgm:pt modelId="{99A718F8-4179-7B47-8904-237F6BD177CF}" type="pres">
      <dgm:prSet presAssocID="{E54DC9CC-559C-0D41-A51B-256E05470A6B}" presName="rootConnector" presStyleLbl="node1" presStyleIdx="1" presStyleCnt="2"/>
      <dgm:spPr/>
    </dgm:pt>
    <dgm:pt modelId="{548FFA7E-A472-E24C-AD27-D4C4C32450B1}" type="pres">
      <dgm:prSet presAssocID="{E54DC9CC-559C-0D41-A51B-256E05470A6B}" presName="childShape" presStyleCnt="0"/>
      <dgm:spPr/>
    </dgm:pt>
    <dgm:pt modelId="{5F4DF82B-1EE7-F44E-B203-29230D445B72}" type="pres">
      <dgm:prSet presAssocID="{EFCD455D-631F-2947-AE6B-2EE5E5AE4856}" presName="Name13" presStyleLbl="parChTrans1D2" presStyleIdx="3" presStyleCnt="8" custSzX="380620"/>
      <dgm:spPr/>
    </dgm:pt>
    <dgm:pt modelId="{867E014C-956F-B642-877B-3DAE795E71C1}" type="pres">
      <dgm:prSet presAssocID="{3ABB52C3-250F-8B45-BF6A-813E63A073B5}" presName="childText" presStyleLbl="bgAcc1" presStyleIdx="3" presStyleCnt="8" custScaleX="385456">
        <dgm:presLayoutVars>
          <dgm:bulletEnabled val="1"/>
        </dgm:presLayoutVars>
      </dgm:prSet>
      <dgm:spPr/>
    </dgm:pt>
    <dgm:pt modelId="{C222D77A-0625-EC44-9103-5281EBCE6B9D}" type="pres">
      <dgm:prSet presAssocID="{362C6FCE-6036-004A-8680-2B85124FBDCA}" presName="Name13" presStyleLbl="parChTrans1D2" presStyleIdx="4" presStyleCnt="8" custSzX="380620"/>
      <dgm:spPr/>
    </dgm:pt>
    <dgm:pt modelId="{A332F5EE-D047-7147-BC46-2F64EADF8361}" type="pres">
      <dgm:prSet presAssocID="{DC2C4FF3-DD8B-CA47-AF5B-0996D488087A}" presName="childText" presStyleLbl="bgAcc1" presStyleIdx="4" presStyleCnt="8" custScaleX="385456" custScaleY="90011">
        <dgm:presLayoutVars>
          <dgm:bulletEnabled val="1"/>
        </dgm:presLayoutVars>
      </dgm:prSet>
      <dgm:spPr/>
    </dgm:pt>
    <dgm:pt modelId="{F6797CEB-84E6-5F44-A586-D32523342B3F}" type="pres">
      <dgm:prSet presAssocID="{BF6CC8CF-C2EE-2F4F-B21B-CEDA427FB528}" presName="Name13" presStyleLbl="parChTrans1D2" presStyleIdx="5" presStyleCnt="8" custSzX="380620"/>
      <dgm:spPr/>
    </dgm:pt>
    <dgm:pt modelId="{3DE64A02-6127-8C40-829A-E89586BF150D}" type="pres">
      <dgm:prSet presAssocID="{B579F8E6-7E46-C143-BFF5-C84FD7CC873A}" presName="childText" presStyleLbl="bgAcc1" presStyleIdx="5" presStyleCnt="8" custScaleX="385456">
        <dgm:presLayoutVars>
          <dgm:bulletEnabled val="1"/>
        </dgm:presLayoutVars>
      </dgm:prSet>
      <dgm:spPr/>
    </dgm:pt>
    <dgm:pt modelId="{5D2F8DF5-12C2-8A49-A058-5FDC72EB2805}" type="pres">
      <dgm:prSet presAssocID="{02D0186B-948E-B34E-A0D6-6AF4039D9C1C}" presName="Name13" presStyleLbl="parChTrans1D2" presStyleIdx="6" presStyleCnt="8" custSzX="380620"/>
      <dgm:spPr/>
    </dgm:pt>
    <dgm:pt modelId="{3506E2A3-AD65-5D4C-9EE1-4C5B52EF4A61}" type="pres">
      <dgm:prSet presAssocID="{10765FF4-7F73-4C49-A31E-4268FF0CCACB}" presName="childText" presStyleLbl="bgAcc1" presStyleIdx="6" presStyleCnt="8" custScaleX="385456" custScaleY="117644">
        <dgm:presLayoutVars>
          <dgm:bulletEnabled val="1"/>
        </dgm:presLayoutVars>
      </dgm:prSet>
      <dgm:spPr/>
    </dgm:pt>
    <dgm:pt modelId="{68D8F8B7-8E3F-7E44-834B-B3B4A89F80F4}" type="pres">
      <dgm:prSet presAssocID="{298018C4-1F52-F34C-B84C-11B727FE2028}" presName="Name13" presStyleLbl="parChTrans1D2" presStyleIdx="7" presStyleCnt="8" custSzX="380620"/>
      <dgm:spPr/>
    </dgm:pt>
    <dgm:pt modelId="{ED3CFB75-A3AC-DE4E-9D97-20D475E6159E}" type="pres">
      <dgm:prSet presAssocID="{58DB3B8C-5B8C-CC44-B33B-C41D0FCF7B92}" presName="childText" presStyleLbl="bgAcc1" presStyleIdx="7" presStyleCnt="8" custScaleX="385456" custScaleY="121492">
        <dgm:presLayoutVars>
          <dgm:bulletEnabled val="1"/>
        </dgm:presLayoutVars>
      </dgm:prSet>
      <dgm:spPr/>
    </dgm:pt>
  </dgm:ptLst>
  <dgm:cxnLst>
    <dgm:cxn modelId="{6452D021-571D-DF4E-9E36-BBFD99E71B8C}" srcId="{AB1651A7-F9E5-074B-BB4B-B8E9DC3D0AEA}" destId="{E54DC9CC-559C-0D41-A51B-256E05470A6B}" srcOrd="1" destOrd="0" parTransId="{23863621-9439-244E-A665-495DAFEBE416}" sibTransId="{1DEE4F77-F72D-0642-8E0E-BEEAF46ED534}"/>
    <dgm:cxn modelId="{74B72434-0CB2-7E44-9F26-39C5963E0612}" srcId="{E54DC9CC-559C-0D41-A51B-256E05470A6B}" destId="{DC2C4FF3-DD8B-CA47-AF5B-0996D488087A}" srcOrd="1" destOrd="0" parTransId="{362C6FCE-6036-004A-8680-2B85124FBDCA}" sibTransId="{690126A7-CAA5-8F45-BC69-A3CC9B1A4224}"/>
    <dgm:cxn modelId="{EF70233F-0274-3940-B8B5-EDCFA08B71C5}" type="presOf" srcId="{298018C4-1F52-F34C-B84C-11B727FE2028}" destId="{68D8F8B7-8E3F-7E44-834B-B3B4A89F80F4}" srcOrd="0" destOrd="0" presId="urn:microsoft.com/office/officeart/2005/8/layout/hierarchy3"/>
    <dgm:cxn modelId="{DF34B95F-972C-424D-9734-3453A2537A6F}" type="presOf" srcId="{E54DC9CC-559C-0D41-A51B-256E05470A6B}" destId="{B983DDFB-39EB-D04D-95AB-251A69E21CEC}" srcOrd="0" destOrd="0" presId="urn:microsoft.com/office/officeart/2005/8/layout/hierarchy3"/>
    <dgm:cxn modelId="{51C97149-3F96-AC47-9C52-50B76B773963}" type="presOf" srcId="{1932D8DD-BB6A-6E4B-9370-92EECD3829A8}" destId="{4539D0C0-7DFC-3646-A9BA-5798D6E23B77}" srcOrd="1" destOrd="0" presId="urn:microsoft.com/office/officeart/2005/8/layout/hierarchy3"/>
    <dgm:cxn modelId="{0DA5806A-2AE9-4F42-9D3F-3CFB8675A80B}" type="presOf" srcId="{9C4FABC6-ADA5-354D-9823-EBDBB3CA2D59}" destId="{A6034247-03A4-8748-ABED-68964F1CF99D}" srcOrd="0" destOrd="0" presId="urn:microsoft.com/office/officeart/2005/8/layout/hierarchy3"/>
    <dgm:cxn modelId="{93C93D4F-A6D0-2B42-934B-C3A45801B7B3}" type="presOf" srcId="{BF6CC8CF-C2EE-2F4F-B21B-CEDA427FB528}" destId="{F6797CEB-84E6-5F44-A586-D32523342B3F}" srcOrd="0" destOrd="0" presId="urn:microsoft.com/office/officeart/2005/8/layout/hierarchy3"/>
    <dgm:cxn modelId="{FD3DED53-D8FF-D043-83A0-BE40AAC06845}" type="presOf" srcId="{02D0186B-948E-B34E-A0D6-6AF4039D9C1C}" destId="{5D2F8DF5-12C2-8A49-A058-5FDC72EB2805}" srcOrd="0" destOrd="0" presId="urn:microsoft.com/office/officeart/2005/8/layout/hierarchy3"/>
    <dgm:cxn modelId="{8D610C54-5367-C845-BA85-F4F5EC668BB5}" type="presOf" srcId="{1932D8DD-BB6A-6E4B-9370-92EECD3829A8}" destId="{3746B656-3625-7841-9E65-7DE184B0ADCB}" srcOrd="0" destOrd="0" presId="urn:microsoft.com/office/officeart/2005/8/layout/hierarchy3"/>
    <dgm:cxn modelId="{3C3B5E84-6305-A54F-A9A8-2433A9F7095D}" srcId="{1932D8DD-BB6A-6E4B-9370-92EECD3829A8}" destId="{9C4FABC6-ADA5-354D-9823-EBDBB3CA2D59}" srcOrd="2" destOrd="0" parTransId="{1F549B4B-6424-2248-AB09-BA4695F2D242}" sibTransId="{86C19497-10FF-9F48-8E76-FADC62BDFA18}"/>
    <dgm:cxn modelId="{2861998E-4306-B142-99F0-601ECFA6703F}" srcId="{E54DC9CC-559C-0D41-A51B-256E05470A6B}" destId="{3ABB52C3-250F-8B45-BF6A-813E63A073B5}" srcOrd="0" destOrd="0" parTransId="{EFCD455D-631F-2947-AE6B-2EE5E5AE4856}" sibTransId="{456CBADB-5DD1-A34F-980D-4884DE250D2C}"/>
    <dgm:cxn modelId="{6A1EE190-6B84-1A48-9A9D-845E56485A23}" type="presOf" srcId="{7297807E-3E38-8E4B-B70A-48BC9414B285}" destId="{3131B50E-F53E-0045-9C6D-6BDB5A619CA7}" srcOrd="0" destOrd="0" presId="urn:microsoft.com/office/officeart/2005/8/layout/hierarchy3"/>
    <dgm:cxn modelId="{B90B1B93-FBBF-764E-92B8-92C0A2BA3D2C}" srcId="{E54DC9CC-559C-0D41-A51B-256E05470A6B}" destId="{10765FF4-7F73-4C49-A31E-4268FF0CCACB}" srcOrd="3" destOrd="0" parTransId="{02D0186B-948E-B34E-A0D6-6AF4039D9C1C}" sibTransId="{02027EEB-005E-DF44-9CEB-3E4283EEF2E0}"/>
    <dgm:cxn modelId="{78F54894-EAE9-BA44-90FE-0AFECEA20C6C}" type="presOf" srcId="{F4AA5D6C-DB41-0649-A08E-2171D224EA81}" destId="{5A1476DF-5A79-7B4C-8C4B-A9AD81C6B56D}" srcOrd="0" destOrd="0" presId="urn:microsoft.com/office/officeart/2005/8/layout/hierarchy3"/>
    <dgm:cxn modelId="{62CC75A6-72FE-914E-ABF5-6AF003BBB514}" type="presOf" srcId="{58DB3B8C-5B8C-CC44-B33B-C41D0FCF7B92}" destId="{ED3CFB75-A3AC-DE4E-9D97-20D475E6159E}" srcOrd="0" destOrd="0" presId="urn:microsoft.com/office/officeart/2005/8/layout/hierarchy3"/>
    <dgm:cxn modelId="{89740CAA-966C-F84E-AFF5-74624591F14A}" type="presOf" srcId="{3ABB52C3-250F-8B45-BF6A-813E63A073B5}" destId="{867E014C-956F-B642-877B-3DAE795E71C1}" srcOrd="0" destOrd="0" presId="urn:microsoft.com/office/officeart/2005/8/layout/hierarchy3"/>
    <dgm:cxn modelId="{460E6AAB-DB42-C940-B8B4-D2C182576BBD}" srcId="{E54DC9CC-559C-0D41-A51B-256E05470A6B}" destId="{B579F8E6-7E46-C143-BFF5-C84FD7CC873A}" srcOrd="2" destOrd="0" parTransId="{BF6CC8CF-C2EE-2F4F-B21B-CEDA427FB528}" sibTransId="{AF95540D-48D9-0543-8AFC-66D7167E47CB}"/>
    <dgm:cxn modelId="{DAE97EAB-3864-C443-8F73-0FDD16CD0059}" srcId="{AB1651A7-F9E5-074B-BB4B-B8E9DC3D0AEA}" destId="{1932D8DD-BB6A-6E4B-9370-92EECD3829A8}" srcOrd="0" destOrd="0" parTransId="{03FB1526-0EE5-0741-B839-9820358EDF99}" sibTransId="{23C42FC6-D0EA-0E40-9C19-6F3F27CC8032}"/>
    <dgm:cxn modelId="{F91178AF-BE36-3440-8209-24287D824B9C}" type="presOf" srcId="{E54DC9CC-559C-0D41-A51B-256E05470A6B}" destId="{99A718F8-4179-7B47-8904-237F6BD177CF}" srcOrd="1" destOrd="0" presId="urn:microsoft.com/office/officeart/2005/8/layout/hierarchy3"/>
    <dgm:cxn modelId="{D8A88CB4-CD7D-0C4A-82BD-1C99665859EF}" type="presOf" srcId="{AB1651A7-F9E5-074B-BB4B-B8E9DC3D0AEA}" destId="{A6C03F21-C69E-BD4A-924F-2C777D2A77E1}" srcOrd="0" destOrd="0" presId="urn:microsoft.com/office/officeart/2005/8/layout/hierarchy3"/>
    <dgm:cxn modelId="{F46E26C6-4F2C-5044-82F8-180093C1E523}" type="presOf" srcId="{EFCD455D-631F-2947-AE6B-2EE5E5AE4856}" destId="{5F4DF82B-1EE7-F44E-B203-29230D445B72}" srcOrd="0" destOrd="0" presId="urn:microsoft.com/office/officeart/2005/8/layout/hierarchy3"/>
    <dgm:cxn modelId="{6CA869D4-F0A7-A34C-A66F-C672D8B0E9EB}" srcId="{1932D8DD-BB6A-6E4B-9370-92EECD3829A8}" destId="{F4AA5D6C-DB41-0649-A08E-2171D224EA81}" srcOrd="1" destOrd="0" parTransId="{3C6C33E1-24B7-EC46-B1FE-3122A214A062}" sibTransId="{E2447856-F1E3-0747-957C-D12D87EEB4E2}"/>
    <dgm:cxn modelId="{7FE47AD4-2ED3-4340-8BFC-03DDF93CA06F}" type="presOf" srcId="{3C6C33E1-24B7-EC46-B1FE-3122A214A062}" destId="{067F4BF8-24D5-F045-AF77-0BCF2F5DDC47}" srcOrd="0" destOrd="0" presId="urn:microsoft.com/office/officeart/2005/8/layout/hierarchy3"/>
    <dgm:cxn modelId="{71F280D4-A31B-204E-BCA0-384E6A5D4785}" type="presOf" srcId="{10765FF4-7F73-4C49-A31E-4268FF0CCACB}" destId="{3506E2A3-AD65-5D4C-9EE1-4C5B52EF4A61}" srcOrd="0" destOrd="0" presId="urn:microsoft.com/office/officeart/2005/8/layout/hierarchy3"/>
    <dgm:cxn modelId="{A4EFA1DC-B717-D243-B0A3-93DAFF29F64D}" srcId="{1932D8DD-BB6A-6E4B-9370-92EECD3829A8}" destId="{7297807E-3E38-8E4B-B70A-48BC9414B285}" srcOrd="0" destOrd="0" parTransId="{010F6C52-AA2B-CF49-A7C6-DC867F05E877}" sibTransId="{D317A149-E588-7148-9ABD-ABB6DB0BC5D4}"/>
    <dgm:cxn modelId="{D271ECDD-E169-8D48-B734-4BDF8E5D9326}" srcId="{E54DC9CC-559C-0D41-A51B-256E05470A6B}" destId="{58DB3B8C-5B8C-CC44-B33B-C41D0FCF7B92}" srcOrd="4" destOrd="0" parTransId="{298018C4-1F52-F34C-B84C-11B727FE2028}" sibTransId="{961ABB50-2033-1747-B6A3-30BAD31452AA}"/>
    <dgm:cxn modelId="{45E6A3E2-D99C-714F-8747-71CC7AF96D6B}" type="presOf" srcId="{362C6FCE-6036-004A-8680-2B85124FBDCA}" destId="{C222D77A-0625-EC44-9103-5281EBCE6B9D}" srcOrd="0" destOrd="0" presId="urn:microsoft.com/office/officeart/2005/8/layout/hierarchy3"/>
    <dgm:cxn modelId="{726336E8-9CEB-CD46-9C61-BA14AA93EC42}" type="presOf" srcId="{010F6C52-AA2B-CF49-A7C6-DC867F05E877}" destId="{DCFD3A6F-EE9A-0F4C-9A70-F4E51F7349BA}" srcOrd="0" destOrd="0" presId="urn:microsoft.com/office/officeart/2005/8/layout/hierarchy3"/>
    <dgm:cxn modelId="{F1AB68ED-1F51-D34E-8C21-64110B26F483}" type="presOf" srcId="{1F549B4B-6424-2248-AB09-BA4695F2D242}" destId="{E0A393C4-3AB8-AF47-9064-F5C03DBD37D0}" srcOrd="0" destOrd="0" presId="urn:microsoft.com/office/officeart/2005/8/layout/hierarchy3"/>
    <dgm:cxn modelId="{AFB418F7-2010-4049-A250-6DE092CBD39C}" type="presOf" srcId="{DC2C4FF3-DD8B-CA47-AF5B-0996D488087A}" destId="{A332F5EE-D047-7147-BC46-2F64EADF8361}" srcOrd="0" destOrd="0" presId="urn:microsoft.com/office/officeart/2005/8/layout/hierarchy3"/>
    <dgm:cxn modelId="{D80FB7FB-4EFE-9B47-A0AA-3BA1A79B1CBA}" type="presOf" srcId="{B579F8E6-7E46-C143-BFF5-C84FD7CC873A}" destId="{3DE64A02-6127-8C40-829A-E89586BF150D}" srcOrd="0" destOrd="0" presId="urn:microsoft.com/office/officeart/2005/8/layout/hierarchy3"/>
    <dgm:cxn modelId="{F98737D9-C14F-DC41-A16E-90A7342B05BB}" type="presParOf" srcId="{A6C03F21-C69E-BD4A-924F-2C777D2A77E1}" destId="{425E726D-3328-594A-8320-A30F4DF62446}" srcOrd="0" destOrd="0" presId="urn:microsoft.com/office/officeart/2005/8/layout/hierarchy3"/>
    <dgm:cxn modelId="{440AEB08-CC20-EC48-BD9A-DC2FB09B52B9}" type="presParOf" srcId="{425E726D-3328-594A-8320-A30F4DF62446}" destId="{02A0880F-00F9-D34C-9911-F6B935393E4E}" srcOrd="0" destOrd="0" presId="urn:microsoft.com/office/officeart/2005/8/layout/hierarchy3"/>
    <dgm:cxn modelId="{A5E4420E-277A-BA40-92D3-0A463D3F5417}" type="presParOf" srcId="{02A0880F-00F9-D34C-9911-F6B935393E4E}" destId="{3746B656-3625-7841-9E65-7DE184B0ADCB}" srcOrd="0" destOrd="0" presId="urn:microsoft.com/office/officeart/2005/8/layout/hierarchy3"/>
    <dgm:cxn modelId="{5B15720E-5176-594B-87A7-09706FB83C61}" type="presParOf" srcId="{02A0880F-00F9-D34C-9911-F6B935393E4E}" destId="{4539D0C0-7DFC-3646-A9BA-5798D6E23B77}" srcOrd="1" destOrd="0" presId="urn:microsoft.com/office/officeart/2005/8/layout/hierarchy3"/>
    <dgm:cxn modelId="{05988CDD-5BC9-964D-B1D3-C07540B1B6EB}" type="presParOf" srcId="{425E726D-3328-594A-8320-A30F4DF62446}" destId="{23BE4752-B3FB-C840-B6F4-042F470199BC}" srcOrd="1" destOrd="0" presId="urn:microsoft.com/office/officeart/2005/8/layout/hierarchy3"/>
    <dgm:cxn modelId="{E3FBE251-FFB3-7B4F-983C-D23C632E0D51}" type="presParOf" srcId="{23BE4752-B3FB-C840-B6F4-042F470199BC}" destId="{DCFD3A6F-EE9A-0F4C-9A70-F4E51F7349BA}" srcOrd="0" destOrd="0" presId="urn:microsoft.com/office/officeart/2005/8/layout/hierarchy3"/>
    <dgm:cxn modelId="{C73A31D9-0611-6C4D-9BC5-4ADA21EBDEC7}" type="presParOf" srcId="{23BE4752-B3FB-C840-B6F4-042F470199BC}" destId="{3131B50E-F53E-0045-9C6D-6BDB5A619CA7}" srcOrd="1" destOrd="0" presId="urn:microsoft.com/office/officeart/2005/8/layout/hierarchy3"/>
    <dgm:cxn modelId="{80F5895E-135F-944B-B2D2-A4966F36329F}" type="presParOf" srcId="{23BE4752-B3FB-C840-B6F4-042F470199BC}" destId="{067F4BF8-24D5-F045-AF77-0BCF2F5DDC47}" srcOrd="2" destOrd="0" presId="urn:microsoft.com/office/officeart/2005/8/layout/hierarchy3"/>
    <dgm:cxn modelId="{E849CC3F-DF97-674E-86B2-3EBBE88FB72D}" type="presParOf" srcId="{23BE4752-B3FB-C840-B6F4-042F470199BC}" destId="{5A1476DF-5A79-7B4C-8C4B-A9AD81C6B56D}" srcOrd="3" destOrd="0" presId="urn:microsoft.com/office/officeart/2005/8/layout/hierarchy3"/>
    <dgm:cxn modelId="{AD65E122-DFFD-8849-92D1-ADD98EE6A094}" type="presParOf" srcId="{23BE4752-B3FB-C840-B6F4-042F470199BC}" destId="{E0A393C4-3AB8-AF47-9064-F5C03DBD37D0}" srcOrd="4" destOrd="0" presId="urn:microsoft.com/office/officeart/2005/8/layout/hierarchy3"/>
    <dgm:cxn modelId="{8768DAA5-648B-A947-BBA3-0E6423BCCAC4}" type="presParOf" srcId="{23BE4752-B3FB-C840-B6F4-042F470199BC}" destId="{A6034247-03A4-8748-ABED-68964F1CF99D}" srcOrd="5" destOrd="0" presId="urn:microsoft.com/office/officeart/2005/8/layout/hierarchy3"/>
    <dgm:cxn modelId="{217913C4-4BD4-B243-B966-6EB41FD6AAB7}" type="presParOf" srcId="{A6C03F21-C69E-BD4A-924F-2C777D2A77E1}" destId="{0510109C-C66C-5345-A7F1-B22B7D6B9490}" srcOrd="1" destOrd="0" presId="urn:microsoft.com/office/officeart/2005/8/layout/hierarchy3"/>
    <dgm:cxn modelId="{6A828BDF-8502-9D49-A8C5-E814182EECA4}" type="presParOf" srcId="{0510109C-C66C-5345-A7F1-B22B7D6B9490}" destId="{725CDF00-7B32-094B-B2FC-3B2E95152C0B}" srcOrd="0" destOrd="0" presId="urn:microsoft.com/office/officeart/2005/8/layout/hierarchy3"/>
    <dgm:cxn modelId="{BEAD021D-7B4C-E94F-90C4-5652A9EC4CDA}" type="presParOf" srcId="{725CDF00-7B32-094B-B2FC-3B2E95152C0B}" destId="{B983DDFB-39EB-D04D-95AB-251A69E21CEC}" srcOrd="0" destOrd="0" presId="urn:microsoft.com/office/officeart/2005/8/layout/hierarchy3"/>
    <dgm:cxn modelId="{A2C0C49C-8BE3-4F40-9ED7-BFA61CF95525}" type="presParOf" srcId="{725CDF00-7B32-094B-B2FC-3B2E95152C0B}" destId="{99A718F8-4179-7B47-8904-237F6BD177CF}" srcOrd="1" destOrd="0" presId="urn:microsoft.com/office/officeart/2005/8/layout/hierarchy3"/>
    <dgm:cxn modelId="{6FB1C884-E498-0A4F-9CDF-9BF893FFB39B}" type="presParOf" srcId="{0510109C-C66C-5345-A7F1-B22B7D6B9490}" destId="{548FFA7E-A472-E24C-AD27-D4C4C32450B1}" srcOrd="1" destOrd="0" presId="urn:microsoft.com/office/officeart/2005/8/layout/hierarchy3"/>
    <dgm:cxn modelId="{A5F4CAB4-997A-C742-8A32-F739B000BCB5}" type="presParOf" srcId="{548FFA7E-A472-E24C-AD27-D4C4C32450B1}" destId="{5F4DF82B-1EE7-F44E-B203-29230D445B72}" srcOrd="0" destOrd="0" presId="urn:microsoft.com/office/officeart/2005/8/layout/hierarchy3"/>
    <dgm:cxn modelId="{3CFEE3AD-145C-0A45-91FD-0D54F3E51A91}" type="presParOf" srcId="{548FFA7E-A472-E24C-AD27-D4C4C32450B1}" destId="{867E014C-956F-B642-877B-3DAE795E71C1}" srcOrd="1" destOrd="0" presId="urn:microsoft.com/office/officeart/2005/8/layout/hierarchy3"/>
    <dgm:cxn modelId="{32B4942E-5796-884A-B984-1E0FAC9E137A}" type="presParOf" srcId="{548FFA7E-A472-E24C-AD27-D4C4C32450B1}" destId="{C222D77A-0625-EC44-9103-5281EBCE6B9D}" srcOrd="2" destOrd="0" presId="urn:microsoft.com/office/officeart/2005/8/layout/hierarchy3"/>
    <dgm:cxn modelId="{93E0C438-2812-0147-8D8C-A2DFE1E4C276}" type="presParOf" srcId="{548FFA7E-A472-E24C-AD27-D4C4C32450B1}" destId="{A332F5EE-D047-7147-BC46-2F64EADF8361}" srcOrd="3" destOrd="0" presId="urn:microsoft.com/office/officeart/2005/8/layout/hierarchy3"/>
    <dgm:cxn modelId="{83F447AE-4D0B-764C-A799-CA5BDD53EE02}" type="presParOf" srcId="{548FFA7E-A472-E24C-AD27-D4C4C32450B1}" destId="{F6797CEB-84E6-5F44-A586-D32523342B3F}" srcOrd="4" destOrd="0" presId="urn:microsoft.com/office/officeart/2005/8/layout/hierarchy3"/>
    <dgm:cxn modelId="{DEA4E0BB-13D3-DE4D-82D2-23FC6693E003}" type="presParOf" srcId="{548FFA7E-A472-E24C-AD27-D4C4C32450B1}" destId="{3DE64A02-6127-8C40-829A-E89586BF150D}" srcOrd="5" destOrd="0" presId="urn:microsoft.com/office/officeart/2005/8/layout/hierarchy3"/>
    <dgm:cxn modelId="{3E0C2559-8002-9F41-8D7E-DD1422937BC9}" type="presParOf" srcId="{548FFA7E-A472-E24C-AD27-D4C4C32450B1}" destId="{5D2F8DF5-12C2-8A49-A058-5FDC72EB2805}" srcOrd="6" destOrd="0" presId="urn:microsoft.com/office/officeart/2005/8/layout/hierarchy3"/>
    <dgm:cxn modelId="{ABF3CEC8-C8A4-2F41-AABB-941E5B9ABFD7}" type="presParOf" srcId="{548FFA7E-A472-E24C-AD27-D4C4C32450B1}" destId="{3506E2A3-AD65-5D4C-9EE1-4C5B52EF4A61}" srcOrd="7" destOrd="0" presId="urn:microsoft.com/office/officeart/2005/8/layout/hierarchy3"/>
    <dgm:cxn modelId="{0D62F636-8617-314A-B875-59351B401AFB}" type="presParOf" srcId="{548FFA7E-A472-E24C-AD27-D4C4C32450B1}" destId="{68D8F8B7-8E3F-7E44-834B-B3B4A89F80F4}" srcOrd="8" destOrd="0" presId="urn:microsoft.com/office/officeart/2005/8/layout/hierarchy3"/>
    <dgm:cxn modelId="{233AD5E5-080C-AA42-A404-A077A48DBABC}" type="presParOf" srcId="{548FFA7E-A472-E24C-AD27-D4C4C32450B1}" destId="{ED3CFB75-A3AC-DE4E-9D97-20D475E6159E}"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9730B5-C162-4EC8-B9FC-02481C2A8250}"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en-US"/>
        </a:p>
      </dgm:t>
    </dgm:pt>
    <dgm:pt modelId="{7B64E728-3BB5-47A7-B0C9-761914C0F93A}">
      <dgm:prSet custT="1"/>
      <dgm:spPr>
        <a:solidFill>
          <a:schemeClr val="accent1"/>
        </a:solidFill>
      </dgm:spPr>
      <dgm:t>
        <a:bodyPr/>
        <a:lstStyle/>
        <a:p>
          <a:pPr>
            <a:spcAft>
              <a:spcPts val="200"/>
            </a:spcAft>
          </a:pPr>
          <a:r>
            <a:rPr lang="en-US"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Project NORTH services are free, confidential, and voluntary</a:t>
          </a:r>
        </a:p>
      </dgm:t>
    </dgm:pt>
    <dgm:pt modelId="{9D96B5FF-9A20-42FA-8794-0DE2914B1AD9}" type="parTrans" cxnId="{2F20A91E-20FE-407B-BB25-0ECEB539E73D}">
      <dgm:prSet/>
      <dgm:spPr/>
      <dgm:t>
        <a:bodyPr/>
        <a:lstStyle/>
        <a:p>
          <a:pPr>
            <a:spcAft>
              <a:spcPts val="200"/>
            </a:spcAft>
          </a:pPr>
          <a:endParaRPr lang="en-US" sz="24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816B100A-FD79-4993-80C6-71D9F5B2662F}" type="sibTrans" cxnId="{2F20A91E-20FE-407B-BB25-0ECEB539E73D}">
      <dgm:prSet/>
      <dgm:spPr/>
      <dgm:t>
        <a:bodyPr/>
        <a:lstStyle/>
        <a:p>
          <a:pPr>
            <a:spcAft>
              <a:spcPts val="200"/>
            </a:spcAft>
          </a:pPr>
          <a:endParaRPr lang="en-US" sz="24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F0127E61-A9F0-4EEC-8819-0AF02391510C}">
      <dgm:prSet custT="1"/>
      <dgm:spPr/>
      <dgm:t>
        <a:bodyPr/>
        <a:lstStyle/>
        <a:p>
          <a:pPr>
            <a:spcAft>
              <a:spcPts val="200"/>
            </a:spcAft>
          </a:pPr>
          <a:r>
            <a:rPr lang="en-US"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Available to </a:t>
          </a:r>
          <a:r>
            <a:rPr lang="en-US" sz="2400" b="0"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court users</a:t>
          </a:r>
          <a:r>
            <a:rPr lang="en-US" sz="2400" b="0" u="non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and</a:t>
          </a:r>
          <a:r>
            <a:rPr lang="en-US" sz="2400" b="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their </a:t>
          </a:r>
          <a:r>
            <a:rPr lang="en-US" sz="2400" b="0"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family members</a:t>
          </a:r>
        </a:p>
        <a:p>
          <a:pPr>
            <a:spcAft>
              <a:spcPts val="200"/>
            </a:spcAft>
          </a:pPr>
          <a:r>
            <a:rPr lang="en-US" sz="2400" b="0" u="non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involved with any court department</a:t>
          </a:r>
        </a:p>
      </dgm:t>
    </dgm:pt>
    <dgm:pt modelId="{374D596B-0FBB-4BEC-8BD5-79B65D598ED2}" type="parTrans" cxnId="{9D6FFBFD-EF1F-44F3-8283-C774A2E43422}">
      <dgm:prSet/>
      <dgm:spPr/>
      <dgm:t>
        <a:bodyPr/>
        <a:lstStyle/>
        <a:p>
          <a:endParaRPr lang="en-US" sz="2400"/>
        </a:p>
      </dgm:t>
    </dgm:pt>
    <dgm:pt modelId="{6C3C6596-6AC9-4553-B399-DCC4B1DD38BD}" type="sibTrans" cxnId="{9D6FFBFD-EF1F-44F3-8283-C774A2E43422}">
      <dgm:prSet/>
      <dgm:spPr/>
      <dgm:t>
        <a:bodyPr/>
        <a:lstStyle/>
        <a:p>
          <a:endParaRPr lang="en-US" sz="2400"/>
        </a:p>
      </dgm:t>
    </dgm:pt>
    <dgm:pt modelId="{CF37227C-1908-438B-90B0-C3613CE1F320}">
      <dgm:prSet custT="1"/>
      <dgm:spPr/>
      <dgm:t>
        <a:bodyPr/>
        <a:lstStyle/>
        <a:p>
          <a:pPr>
            <a:spcAft>
              <a:spcPts val="200"/>
            </a:spcAft>
          </a:pPr>
          <a:r>
            <a:rPr lang="en-US" sz="2400" b="0" u="sng">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Court </a:t>
          </a:r>
          <a:r>
            <a:rPr lang="en-US" sz="2400" b="0"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User</a:t>
          </a:r>
        </a:p>
        <a:p>
          <a:pPr>
            <a:spcAft>
              <a:spcPts val="800"/>
            </a:spcAft>
          </a:pPr>
          <a:r>
            <a:rPr lang="en-US"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Current case with the court or within the past year, in a Project NORTH location</a:t>
          </a:r>
        </a:p>
        <a:p>
          <a:pPr>
            <a:spcAft>
              <a:spcPts val="200"/>
            </a:spcAft>
          </a:pPr>
          <a:r>
            <a:rPr lang="en-US"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Currently under supervision or completed supervision within the past year, in a Project NORTH location</a:t>
          </a:r>
        </a:p>
      </dgm:t>
    </dgm:pt>
    <dgm:pt modelId="{60A218AE-51CA-4106-8A4E-729434EC7B40}" type="parTrans" cxnId="{B4F2B1B7-C12F-44B6-B955-B97FB74AF724}">
      <dgm:prSet/>
      <dgm:spPr/>
      <dgm:t>
        <a:bodyPr/>
        <a:lstStyle/>
        <a:p>
          <a:endParaRPr lang="en-US"/>
        </a:p>
      </dgm:t>
    </dgm:pt>
    <dgm:pt modelId="{8713177F-D133-413B-83DE-6918B1E8FDAB}" type="sibTrans" cxnId="{B4F2B1B7-C12F-44B6-B955-B97FB74AF724}">
      <dgm:prSet/>
      <dgm:spPr/>
      <dgm:t>
        <a:bodyPr/>
        <a:lstStyle/>
        <a:p>
          <a:endParaRPr lang="en-US"/>
        </a:p>
      </dgm:t>
    </dgm:pt>
    <dgm:pt modelId="{16B917C1-A323-4DDA-86BC-F0CB21508CAB}" type="pres">
      <dgm:prSet presAssocID="{679730B5-C162-4EC8-B9FC-02481C2A8250}" presName="Name0" presStyleCnt="0">
        <dgm:presLayoutVars>
          <dgm:dir/>
          <dgm:resizeHandles val="exact"/>
        </dgm:presLayoutVars>
      </dgm:prSet>
      <dgm:spPr/>
    </dgm:pt>
    <dgm:pt modelId="{71E40B77-21AB-4E64-BCF2-64E2A6CFB75C}" type="pres">
      <dgm:prSet presAssocID="{7B64E728-3BB5-47A7-B0C9-761914C0F93A}" presName="node" presStyleLbl="node1" presStyleIdx="0" presStyleCnt="3">
        <dgm:presLayoutVars>
          <dgm:bulletEnabled val="1"/>
        </dgm:presLayoutVars>
      </dgm:prSet>
      <dgm:spPr/>
    </dgm:pt>
    <dgm:pt modelId="{6CE93692-071C-41C3-A515-6FB1AE7A10E5}" type="pres">
      <dgm:prSet presAssocID="{816B100A-FD79-4993-80C6-71D9F5B2662F}" presName="sibTrans" presStyleCnt="0"/>
      <dgm:spPr/>
    </dgm:pt>
    <dgm:pt modelId="{523AC4ED-D766-4E55-9E6F-930047B5D4F5}" type="pres">
      <dgm:prSet presAssocID="{F0127E61-A9F0-4EEC-8819-0AF02391510C}" presName="node" presStyleLbl="node1" presStyleIdx="1" presStyleCnt="3">
        <dgm:presLayoutVars>
          <dgm:bulletEnabled val="1"/>
        </dgm:presLayoutVars>
      </dgm:prSet>
      <dgm:spPr/>
    </dgm:pt>
    <dgm:pt modelId="{C382206B-7A3B-4A92-B76D-6697B1230649}" type="pres">
      <dgm:prSet presAssocID="{6C3C6596-6AC9-4553-B399-DCC4B1DD38BD}" presName="sibTrans" presStyleCnt="0"/>
      <dgm:spPr/>
    </dgm:pt>
    <dgm:pt modelId="{E9D6F609-C3BD-4779-8022-8D9139E32CBC}" type="pres">
      <dgm:prSet presAssocID="{CF37227C-1908-438B-90B0-C3613CE1F320}" presName="node" presStyleLbl="node1" presStyleIdx="2" presStyleCnt="3">
        <dgm:presLayoutVars>
          <dgm:bulletEnabled val="1"/>
        </dgm:presLayoutVars>
      </dgm:prSet>
      <dgm:spPr/>
    </dgm:pt>
  </dgm:ptLst>
  <dgm:cxnLst>
    <dgm:cxn modelId="{2F20A91E-20FE-407B-BB25-0ECEB539E73D}" srcId="{679730B5-C162-4EC8-B9FC-02481C2A8250}" destId="{7B64E728-3BB5-47A7-B0C9-761914C0F93A}" srcOrd="0" destOrd="0" parTransId="{9D96B5FF-9A20-42FA-8794-0DE2914B1AD9}" sibTransId="{816B100A-FD79-4993-80C6-71D9F5B2662F}"/>
    <dgm:cxn modelId="{E3E42C37-6DAD-4866-90DD-9A04D037E38A}" type="presOf" srcId="{CF37227C-1908-438B-90B0-C3613CE1F320}" destId="{E9D6F609-C3BD-4779-8022-8D9139E32CBC}" srcOrd="0" destOrd="0" presId="urn:microsoft.com/office/officeart/2005/8/layout/hList6"/>
    <dgm:cxn modelId="{8A622270-3F08-47AB-811A-E63324088AC5}" type="presOf" srcId="{7B64E728-3BB5-47A7-B0C9-761914C0F93A}" destId="{71E40B77-21AB-4E64-BCF2-64E2A6CFB75C}" srcOrd="0" destOrd="0" presId="urn:microsoft.com/office/officeart/2005/8/layout/hList6"/>
    <dgm:cxn modelId="{1A0A2473-0349-4548-A724-68B6037C2272}" type="presOf" srcId="{679730B5-C162-4EC8-B9FC-02481C2A8250}" destId="{16B917C1-A323-4DDA-86BC-F0CB21508CAB}" srcOrd="0" destOrd="0" presId="urn:microsoft.com/office/officeart/2005/8/layout/hList6"/>
    <dgm:cxn modelId="{5A71218D-154E-4F0F-8825-AE6499315E07}" type="presOf" srcId="{F0127E61-A9F0-4EEC-8819-0AF02391510C}" destId="{523AC4ED-D766-4E55-9E6F-930047B5D4F5}" srcOrd="0" destOrd="0" presId="urn:microsoft.com/office/officeart/2005/8/layout/hList6"/>
    <dgm:cxn modelId="{B4F2B1B7-C12F-44B6-B955-B97FB74AF724}" srcId="{679730B5-C162-4EC8-B9FC-02481C2A8250}" destId="{CF37227C-1908-438B-90B0-C3613CE1F320}" srcOrd="2" destOrd="0" parTransId="{60A218AE-51CA-4106-8A4E-729434EC7B40}" sibTransId="{8713177F-D133-413B-83DE-6918B1E8FDAB}"/>
    <dgm:cxn modelId="{9D6FFBFD-EF1F-44F3-8283-C774A2E43422}" srcId="{679730B5-C162-4EC8-B9FC-02481C2A8250}" destId="{F0127E61-A9F0-4EEC-8819-0AF02391510C}" srcOrd="1" destOrd="0" parTransId="{374D596B-0FBB-4BEC-8BD5-79B65D598ED2}" sibTransId="{6C3C6596-6AC9-4553-B399-DCC4B1DD38BD}"/>
    <dgm:cxn modelId="{57705B1C-CD55-4821-BE45-9D3117E060EF}" type="presParOf" srcId="{16B917C1-A323-4DDA-86BC-F0CB21508CAB}" destId="{71E40B77-21AB-4E64-BCF2-64E2A6CFB75C}" srcOrd="0" destOrd="0" presId="urn:microsoft.com/office/officeart/2005/8/layout/hList6"/>
    <dgm:cxn modelId="{7C28A65A-D216-4417-A9BA-E7D75670AD97}" type="presParOf" srcId="{16B917C1-A323-4DDA-86BC-F0CB21508CAB}" destId="{6CE93692-071C-41C3-A515-6FB1AE7A10E5}" srcOrd="1" destOrd="0" presId="urn:microsoft.com/office/officeart/2005/8/layout/hList6"/>
    <dgm:cxn modelId="{7CAF169F-295C-42FB-9CAB-1BDA1438B0FB}" type="presParOf" srcId="{16B917C1-A323-4DDA-86BC-F0CB21508CAB}" destId="{523AC4ED-D766-4E55-9E6F-930047B5D4F5}" srcOrd="2" destOrd="0" presId="urn:microsoft.com/office/officeart/2005/8/layout/hList6"/>
    <dgm:cxn modelId="{42B716D5-932F-4C37-BA5B-9A2686B35547}" type="presParOf" srcId="{16B917C1-A323-4DDA-86BC-F0CB21508CAB}" destId="{C382206B-7A3B-4A92-B76D-6697B1230649}" srcOrd="3" destOrd="0" presId="urn:microsoft.com/office/officeart/2005/8/layout/hList6"/>
    <dgm:cxn modelId="{88EBA38E-657F-4828-ACA0-26450A088B4E}" type="presParOf" srcId="{16B917C1-A323-4DDA-86BC-F0CB21508CAB}" destId="{E9D6F609-C3BD-4779-8022-8D9139E32CB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4667D-F9B5-44AC-A92E-FEAB1844A872}">
      <dsp:nvSpPr>
        <dsp:cNvPr id="0" name=""/>
        <dsp:cNvSpPr/>
      </dsp:nvSpPr>
      <dsp:spPr>
        <a:xfrm>
          <a:off x="0" y="439228"/>
          <a:ext cx="9829628" cy="579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432EB0-3A84-4E28-97CD-C07D4A2F18DA}">
      <dsp:nvSpPr>
        <dsp:cNvPr id="0" name=""/>
        <dsp:cNvSpPr/>
      </dsp:nvSpPr>
      <dsp:spPr>
        <a:xfrm>
          <a:off x="491481" y="99748"/>
          <a:ext cx="6880739" cy="6789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0076" tIns="0" rIns="260076" bIns="0" numCol="1" spcCol="1270" anchor="ctr" anchorCtr="0">
          <a:noAutofit/>
        </a:bodyPr>
        <a:lstStyle/>
        <a:p>
          <a:pPr marL="0" lvl="0" indent="0" algn="l"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Drug</a:t>
          </a:r>
        </a:p>
      </dsp:txBody>
      <dsp:txXfrm>
        <a:off x="524625" y="132892"/>
        <a:ext cx="6814451" cy="612672"/>
      </dsp:txXfrm>
    </dsp:sp>
    <dsp:sp modelId="{A255AC94-9EBF-46E8-8257-7E5770AA54F1}">
      <dsp:nvSpPr>
        <dsp:cNvPr id="0" name=""/>
        <dsp:cNvSpPr/>
      </dsp:nvSpPr>
      <dsp:spPr>
        <a:xfrm>
          <a:off x="0" y="1482508"/>
          <a:ext cx="9829628" cy="579600"/>
        </a:xfrm>
        <a:prstGeom prst="rect">
          <a:avLst/>
        </a:prstGeom>
        <a:solidFill>
          <a:schemeClr val="lt1">
            <a:alpha val="90000"/>
            <a:hueOff val="0"/>
            <a:satOff val="0"/>
            <a:lumOff val="0"/>
            <a:alphaOff val="0"/>
          </a:schemeClr>
        </a:solidFill>
        <a:ln w="6350" cap="flat" cmpd="sng" algn="ctr">
          <a:solidFill>
            <a:schemeClr val="accent4">
              <a:hueOff val="2680582"/>
              <a:satOff val="-7705"/>
              <a:lumOff val="-348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E676F0-B91C-40D2-8ED5-AA06FD2B9DBC}">
      <dsp:nvSpPr>
        <dsp:cNvPr id="0" name=""/>
        <dsp:cNvSpPr/>
      </dsp:nvSpPr>
      <dsp:spPr>
        <a:xfrm>
          <a:off x="491481" y="1143028"/>
          <a:ext cx="6880739" cy="678960"/>
        </a:xfrm>
        <a:prstGeom prst="roundRect">
          <a:avLst/>
        </a:prstGeom>
        <a:gradFill rotWithShape="0">
          <a:gsLst>
            <a:gs pos="0">
              <a:schemeClr val="accent4">
                <a:hueOff val="2680582"/>
                <a:satOff val="-7705"/>
                <a:lumOff val="-3480"/>
                <a:alphaOff val="0"/>
                <a:satMod val="103000"/>
                <a:lumMod val="102000"/>
                <a:tint val="94000"/>
              </a:schemeClr>
            </a:gs>
            <a:gs pos="50000">
              <a:schemeClr val="accent4">
                <a:hueOff val="2680582"/>
                <a:satOff val="-7705"/>
                <a:lumOff val="-3480"/>
                <a:alphaOff val="0"/>
                <a:satMod val="110000"/>
                <a:lumMod val="100000"/>
                <a:shade val="100000"/>
              </a:schemeClr>
            </a:gs>
            <a:gs pos="100000">
              <a:schemeClr val="accent4">
                <a:hueOff val="2680582"/>
                <a:satOff val="-7705"/>
                <a:lumOff val="-34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0076" tIns="0" rIns="260076" bIns="0" numCol="1" spcCol="1270" anchor="ctr" anchorCtr="0">
          <a:noAutofit/>
        </a:bodyPr>
        <a:lstStyle/>
        <a:p>
          <a:pPr marL="0" lvl="0" indent="0" algn="l" defTabSz="1333500">
            <a:lnSpc>
              <a:spcPct val="90000"/>
            </a:lnSpc>
            <a:spcBef>
              <a:spcPct val="0"/>
            </a:spcBef>
            <a:spcAft>
              <a:spcPct val="35000"/>
            </a:spcAft>
            <a:buNone/>
          </a:pPr>
          <a:r>
            <a:rPr lang="en-US" sz="3000" kern="12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Mental Health</a:t>
          </a:r>
        </a:p>
      </dsp:txBody>
      <dsp:txXfrm>
        <a:off x="524625" y="1176172"/>
        <a:ext cx="6814451" cy="612672"/>
      </dsp:txXfrm>
    </dsp:sp>
    <dsp:sp modelId="{9C21BD8B-5640-4742-9563-D2C819464BBC}">
      <dsp:nvSpPr>
        <dsp:cNvPr id="0" name=""/>
        <dsp:cNvSpPr/>
      </dsp:nvSpPr>
      <dsp:spPr>
        <a:xfrm>
          <a:off x="0" y="2525788"/>
          <a:ext cx="9829628" cy="579600"/>
        </a:xfrm>
        <a:prstGeom prst="rect">
          <a:avLst/>
        </a:prstGeom>
        <a:solidFill>
          <a:schemeClr val="lt1">
            <a:alpha val="90000"/>
            <a:hueOff val="0"/>
            <a:satOff val="0"/>
            <a:lumOff val="0"/>
            <a:alphaOff val="0"/>
          </a:schemeClr>
        </a:solidFill>
        <a:ln w="6350" cap="flat" cmpd="sng" algn="ctr">
          <a:solidFill>
            <a:schemeClr val="accent4">
              <a:hueOff val="5361164"/>
              <a:satOff val="-15410"/>
              <a:lumOff val="-696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74C33C4-40FF-4118-A047-7E85B968D7E3}">
      <dsp:nvSpPr>
        <dsp:cNvPr id="0" name=""/>
        <dsp:cNvSpPr/>
      </dsp:nvSpPr>
      <dsp:spPr>
        <a:xfrm>
          <a:off x="491481" y="2186308"/>
          <a:ext cx="6880739" cy="678960"/>
        </a:xfrm>
        <a:prstGeom prst="roundRect">
          <a:avLst/>
        </a:prstGeom>
        <a:gradFill rotWithShape="0">
          <a:gsLst>
            <a:gs pos="0">
              <a:schemeClr val="accent4">
                <a:hueOff val="5361164"/>
                <a:satOff val="-15410"/>
                <a:lumOff val="-6961"/>
                <a:alphaOff val="0"/>
                <a:satMod val="103000"/>
                <a:lumMod val="102000"/>
                <a:tint val="94000"/>
              </a:schemeClr>
            </a:gs>
            <a:gs pos="50000">
              <a:schemeClr val="accent4">
                <a:hueOff val="5361164"/>
                <a:satOff val="-15410"/>
                <a:lumOff val="-6961"/>
                <a:alphaOff val="0"/>
                <a:satMod val="110000"/>
                <a:lumMod val="100000"/>
                <a:shade val="100000"/>
              </a:schemeClr>
            </a:gs>
            <a:gs pos="100000">
              <a:schemeClr val="accent4">
                <a:hueOff val="5361164"/>
                <a:satOff val="-15410"/>
                <a:lumOff val="-6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0076" tIns="0" rIns="260076" bIns="0" numCol="1" spcCol="1270" anchor="ctr" anchorCtr="0">
          <a:noAutofit/>
        </a:bodyPr>
        <a:lstStyle/>
        <a:p>
          <a:pPr marL="0" lvl="0" indent="0" algn="l" defTabSz="1333500">
            <a:lnSpc>
              <a:spcPct val="90000"/>
            </a:lnSpc>
            <a:spcBef>
              <a:spcPct val="0"/>
            </a:spcBef>
            <a:spcAft>
              <a:spcPct val="35000"/>
            </a:spcAft>
            <a:buNone/>
          </a:pPr>
          <a:r>
            <a:rPr lang="en-US" sz="3000" kern="12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Veterans Treatment</a:t>
          </a:r>
        </a:p>
      </dsp:txBody>
      <dsp:txXfrm>
        <a:off x="524625" y="2219452"/>
        <a:ext cx="6814451" cy="612672"/>
      </dsp:txXfrm>
    </dsp:sp>
    <dsp:sp modelId="{9AB74466-486C-421A-B80F-3792D0B71729}">
      <dsp:nvSpPr>
        <dsp:cNvPr id="0" name=""/>
        <dsp:cNvSpPr/>
      </dsp:nvSpPr>
      <dsp:spPr>
        <a:xfrm>
          <a:off x="0" y="3569068"/>
          <a:ext cx="9829628" cy="579600"/>
        </a:xfrm>
        <a:prstGeom prst="rect">
          <a:avLst/>
        </a:prstGeom>
        <a:solidFill>
          <a:schemeClr val="lt1">
            <a:alpha val="90000"/>
            <a:hueOff val="0"/>
            <a:satOff val="0"/>
            <a:lumOff val="0"/>
            <a:alphaOff val="0"/>
          </a:schemeClr>
        </a:solidFill>
        <a:ln w="6350" cap="flat" cmpd="sng" algn="ctr">
          <a:solidFill>
            <a:schemeClr val="accent4">
              <a:hueOff val="8041746"/>
              <a:satOff val="-23115"/>
              <a:lumOff val="-1044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C1F7F9E-4909-4023-B643-0F6BE4B8A90C}">
      <dsp:nvSpPr>
        <dsp:cNvPr id="0" name=""/>
        <dsp:cNvSpPr/>
      </dsp:nvSpPr>
      <dsp:spPr>
        <a:xfrm>
          <a:off x="491481" y="3229588"/>
          <a:ext cx="6880739" cy="678960"/>
        </a:xfrm>
        <a:prstGeom prst="roundRect">
          <a:avLst/>
        </a:prstGeom>
        <a:gradFill rotWithShape="0">
          <a:gsLst>
            <a:gs pos="0">
              <a:schemeClr val="accent4">
                <a:hueOff val="8041746"/>
                <a:satOff val="-23115"/>
                <a:lumOff val="-10441"/>
                <a:alphaOff val="0"/>
                <a:satMod val="103000"/>
                <a:lumMod val="102000"/>
                <a:tint val="94000"/>
              </a:schemeClr>
            </a:gs>
            <a:gs pos="50000">
              <a:schemeClr val="accent4">
                <a:hueOff val="8041746"/>
                <a:satOff val="-23115"/>
                <a:lumOff val="-10441"/>
                <a:alphaOff val="0"/>
                <a:satMod val="110000"/>
                <a:lumMod val="100000"/>
                <a:shade val="100000"/>
              </a:schemeClr>
            </a:gs>
            <a:gs pos="100000">
              <a:schemeClr val="accent4">
                <a:hueOff val="8041746"/>
                <a:satOff val="-23115"/>
                <a:lumOff val="-104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0076" tIns="0" rIns="260076" bIns="0" numCol="1" spcCol="1270" anchor="ctr" anchorCtr="0">
          <a:noAutofit/>
        </a:bodyPr>
        <a:lstStyle/>
        <a:p>
          <a:pPr marL="0" lvl="0" indent="0" algn="l" defTabSz="1333500">
            <a:lnSpc>
              <a:spcPct val="90000"/>
            </a:lnSpc>
            <a:spcBef>
              <a:spcPct val="0"/>
            </a:spcBef>
            <a:spcAft>
              <a:spcPct val="35000"/>
            </a:spcAft>
            <a:buNone/>
          </a:pPr>
          <a:r>
            <a:rPr lang="en-US" sz="3000" kern="12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Family Treatment</a:t>
          </a:r>
        </a:p>
      </dsp:txBody>
      <dsp:txXfrm>
        <a:off x="524625" y="3262732"/>
        <a:ext cx="6814451" cy="612672"/>
      </dsp:txXfrm>
    </dsp:sp>
    <dsp:sp modelId="{55948725-3423-4597-BC1B-D2640B150F42}">
      <dsp:nvSpPr>
        <dsp:cNvPr id="0" name=""/>
        <dsp:cNvSpPr/>
      </dsp:nvSpPr>
      <dsp:spPr>
        <a:xfrm>
          <a:off x="0" y="4612348"/>
          <a:ext cx="9829628" cy="579600"/>
        </a:xfrm>
        <a:prstGeom prst="rect">
          <a:avLst/>
        </a:prstGeom>
        <a:solidFill>
          <a:schemeClr val="lt1">
            <a:alpha val="90000"/>
            <a:hueOff val="0"/>
            <a:satOff val="0"/>
            <a:lumOff val="0"/>
            <a:alphaOff val="0"/>
          </a:schemeClr>
        </a:solidFill>
        <a:ln w="6350" cap="flat" cmpd="sng" algn="ctr">
          <a:solidFill>
            <a:schemeClr val="accent4">
              <a:hueOff val="10722328"/>
              <a:satOff val="-30820"/>
              <a:lumOff val="-1392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AA10135-010B-4738-B234-813C10D4C679}">
      <dsp:nvSpPr>
        <dsp:cNvPr id="0" name=""/>
        <dsp:cNvSpPr/>
      </dsp:nvSpPr>
      <dsp:spPr>
        <a:xfrm>
          <a:off x="491481" y="4272868"/>
          <a:ext cx="6880739" cy="678960"/>
        </a:xfrm>
        <a:prstGeom prst="roundRect">
          <a:avLst/>
        </a:prstGeom>
        <a:gradFill rotWithShape="0">
          <a:gsLst>
            <a:gs pos="0">
              <a:schemeClr val="accent4">
                <a:hueOff val="10722328"/>
                <a:satOff val="-30820"/>
                <a:lumOff val="-13921"/>
                <a:alphaOff val="0"/>
                <a:satMod val="103000"/>
                <a:lumMod val="102000"/>
                <a:tint val="94000"/>
              </a:schemeClr>
            </a:gs>
            <a:gs pos="50000">
              <a:schemeClr val="accent4">
                <a:hueOff val="10722328"/>
                <a:satOff val="-30820"/>
                <a:lumOff val="-13921"/>
                <a:alphaOff val="0"/>
                <a:satMod val="110000"/>
                <a:lumMod val="100000"/>
                <a:shade val="100000"/>
              </a:schemeClr>
            </a:gs>
            <a:gs pos="100000">
              <a:schemeClr val="accent4">
                <a:hueOff val="10722328"/>
                <a:satOff val="-30820"/>
                <a:lumOff val="-139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0076" tIns="0" rIns="260076" bIns="0" numCol="1" spcCol="1270" anchor="ctr" anchorCtr="0">
          <a:noAutofit/>
        </a:bodyPr>
        <a:lstStyle/>
        <a:p>
          <a:pPr marL="0" lvl="0" indent="0" algn="l" defTabSz="1333500">
            <a:lnSpc>
              <a:spcPct val="90000"/>
            </a:lnSpc>
            <a:spcBef>
              <a:spcPct val="0"/>
            </a:spcBef>
            <a:spcAft>
              <a:spcPct val="35000"/>
            </a:spcAft>
            <a:buNone/>
          </a:pPr>
          <a:r>
            <a:rPr lang="en-US" sz="3000" kern="12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Homeless</a:t>
          </a:r>
        </a:p>
      </dsp:txBody>
      <dsp:txXfrm>
        <a:off x="524625" y="4306012"/>
        <a:ext cx="6814451"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2A5F-2F58-4E20-ADCB-4C6D31E7D949}">
      <dsp:nvSpPr>
        <dsp:cNvPr id="0" name=""/>
        <dsp:cNvSpPr/>
      </dsp:nvSpPr>
      <dsp:spPr>
        <a:xfrm>
          <a:off x="4439110" y="3746778"/>
          <a:ext cx="2638936" cy="263893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Specialty Court Team</a:t>
          </a:r>
        </a:p>
      </dsp:txBody>
      <dsp:txXfrm>
        <a:off x="4825573" y="4133241"/>
        <a:ext cx="1866010" cy="1866010"/>
      </dsp:txXfrm>
    </dsp:sp>
    <dsp:sp modelId="{1320D715-BF4E-4674-A252-1D69E21D10D6}">
      <dsp:nvSpPr>
        <dsp:cNvPr id="0" name=""/>
        <dsp:cNvSpPr/>
      </dsp:nvSpPr>
      <dsp:spPr>
        <a:xfrm rot="10800000">
          <a:off x="1190078" y="4724384"/>
          <a:ext cx="3070335" cy="683724"/>
        </a:xfrm>
        <a:prstGeom prst="lef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88E8F33-DE90-49D5-ADC1-666D9FD43BCB}">
      <dsp:nvSpPr>
        <dsp:cNvPr id="0" name=""/>
        <dsp:cNvSpPr/>
      </dsp:nvSpPr>
      <dsp:spPr>
        <a:xfrm>
          <a:off x="192090" y="4394517"/>
          <a:ext cx="1995976" cy="134345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Judge</a:t>
          </a:r>
          <a:endParaRPr lang="en-US" sz="26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sp:txBody>
      <dsp:txXfrm>
        <a:off x="231439" y="4433866"/>
        <a:ext cx="1917278" cy="1264760"/>
      </dsp:txXfrm>
    </dsp:sp>
    <dsp:sp modelId="{2C631637-905A-4A29-9D60-6BD2156AA232}">
      <dsp:nvSpPr>
        <dsp:cNvPr id="0" name=""/>
        <dsp:cNvSpPr/>
      </dsp:nvSpPr>
      <dsp:spPr>
        <a:xfrm rot="12234560">
          <a:off x="1513488" y="3509136"/>
          <a:ext cx="3007865" cy="683724"/>
        </a:xfrm>
        <a:prstGeom prst="leftArrow">
          <a:avLst>
            <a:gd name="adj1" fmla="val 60000"/>
            <a:gd name="adj2" fmla="val 50000"/>
          </a:avLst>
        </a:prstGeom>
        <a:gradFill rotWithShape="0">
          <a:gsLst>
            <a:gs pos="0">
              <a:schemeClr val="accent4">
                <a:hueOff val="1531761"/>
                <a:satOff val="-4403"/>
                <a:lumOff val="-1989"/>
                <a:alphaOff val="0"/>
                <a:satMod val="103000"/>
                <a:lumMod val="102000"/>
                <a:tint val="94000"/>
              </a:schemeClr>
            </a:gs>
            <a:gs pos="50000">
              <a:schemeClr val="accent4">
                <a:hueOff val="1531761"/>
                <a:satOff val="-4403"/>
                <a:lumOff val="-1989"/>
                <a:alphaOff val="0"/>
                <a:satMod val="110000"/>
                <a:lumMod val="100000"/>
                <a:shade val="100000"/>
              </a:schemeClr>
            </a:gs>
            <a:gs pos="100000">
              <a:schemeClr val="accent4">
                <a:hueOff val="1531761"/>
                <a:satOff val="-4403"/>
                <a:lumOff val="-1989"/>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57E4D3-F466-4EF7-8748-1CF50ADCC873}">
      <dsp:nvSpPr>
        <dsp:cNvPr id="0" name=""/>
        <dsp:cNvSpPr/>
      </dsp:nvSpPr>
      <dsp:spPr>
        <a:xfrm>
          <a:off x="644556" y="2569739"/>
          <a:ext cx="1995976" cy="1343458"/>
        </a:xfrm>
        <a:prstGeom prst="roundRect">
          <a:avLst>
            <a:gd name="adj" fmla="val 10000"/>
          </a:avLst>
        </a:prstGeom>
        <a:gradFill rotWithShape="0">
          <a:gsLst>
            <a:gs pos="0">
              <a:schemeClr val="accent4">
                <a:hueOff val="1531761"/>
                <a:satOff val="-4403"/>
                <a:lumOff val="-1989"/>
                <a:alphaOff val="0"/>
                <a:satMod val="103000"/>
                <a:lumMod val="102000"/>
                <a:tint val="94000"/>
              </a:schemeClr>
            </a:gs>
            <a:gs pos="50000">
              <a:schemeClr val="accent4">
                <a:hueOff val="1531761"/>
                <a:satOff val="-4403"/>
                <a:lumOff val="-1989"/>
                <a:alphaOff val="0"/>
                <a:satMod val="110000"/>
                <a:lumMod val="100000"/>
                <a:shade val="100000"/>
              </a:schemeClr>
            </a:gs>
            <a:gs pos="100000">
              <a:schemeClr val="accent4">
                <a:hueOff val="1531761"/>
                <a:satOff val="-4403"/>
                <a:lumOff val="-198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Coordinator</a:t>
          </a:r>
        </a:p>
      </dsp:txBody>
      <dsp:txXfrm>
        <a:off x="683905" y="2609088"/>
        <a:ext cx="1917278" cy="1264760"/>
      </dsp:txXfrm>
    </dsp:sp>
    <dsp:sp modelId="{57CE2F99-4028-419C-9821-15A613DFBB5A}">
      <dsp:nvSpPr>
        <dsp:cNvPr id="0" name=""/>
        <dsp:cNvSpPr/>
      </dsp:nvSpPr>
      <dsp:spPr>
        <a:xfrm rot="13631253">
          <a:off x="2090583" y="2465949"/>
          <a:ext cx="3151499" cy="683724"/>
        </a:xfrm>
        <a:prstGeom prst="leftArrow">
          <a:avLst>
            <a:gd name="adj1" fmla="val 60000"/>
            <a:gd name="adj2" fmla="val 50000"/>
          </a:avLst>
        </a:prstGeom>
        <a:gradFill rotWithShape="0">
          <a:gsLst>
            <a:gs pos="0">
              <a:schemeClr val="accent4">
                <a:hueOff val="3063522"/>
                <a:satOff val="-8806"/>
                <a:lumOff val="-3977"/>
                <a:alphaOff val="0"/>
                <a:satMod val="103000"/>
                <a:lumMod val="102000"/>
                <a:tint val="94000"/>
              </a:schemeClr>
            </a:gs>
            <a:gs pos="50000">
              <a:schemeClr val="accent4">
                <a:hueOff val="3063522"/>
                <a:satOff val="-8806"/>
                <a:lumOff val="-3977"/>
                <a:alphaOff val="0"/>
                <a:satMod val="110000"/>
                <a:lumMod val="100000"/>
                <a:shade val="100000"/>
              </a:schemeClr>
            </a:gs>
            <a:gs pos="100000">
              <a:schemeClr val="accent4">
                <a:hueOff val="3063522"/>
                <a:satOff val="-8806"/>
                <a:lumOff val="-3977"/>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4A9756E-CEF7-4CC2-96C0-7FD9E98EB745}">
      <dsp:nvSpPr>
        <dsp:cNvPr id="0" name=""/>
        <dsp:cNvSpPr/>
      </dsp:nvSpPr>
      <dsp:spPr>
        <a:xfrm>
          <a:off x="1597464" y="980140"/>
          <a:ext cx="1995976" cy="1343458"/>
        </a:xfrm>
        <a:prstGeom prst="roundRect">
          <a:avLst>
            <a:gd name="adj" fmla="val 10000"/>
          </a:avLst>
        </a:prstGeom>
        <a:gradFill rotWithShape="0">
          <a:gsLst>
            <a:gs pos="0">
              <a:schemeClr val="accent4">
                <a:hueOff val="3063522"/>
                <a:satOff val="-8806"/>
                <a:lumOff val="-3977"/>
                <a:alphaOff val="0"/>
                <a:satMod val="103000"/>
                <a:lumMod val="102000"/>
                <a:tint val="94000"/>
              </a:schemeClr>
            </a:gs>
            <a:gs pos="50000">
              <a:schemeClr val="accent4">
                <a:hueOff val="3063522"/>
                <a:satOff val="-8806"/>
                <a:lumOff val="-3977"/>
                <a:alphaOff val="0"/>
                <a:satMod val="110000"/>
                <a:lumMod val="100000"/>
                <a:shade val="100000"/>
              </a:schemeClr>
            </a:gs>
            <a:gs pos="100000">
              <a:schemeClr val="accent4">
                <a:hueOff val="3063522"/>
                <a:satOff val="-8806"/>
                <a:lumOff val="-39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Prosecutor</a:t>
          </a:r>
        </a:p>
      </dsp:txBody>
      <dsp:txXfrm>
        <a:off x="1636813" y="1019489"/>
        <a:ext cx="1917278" cy="1264760"/>
      </dsp:txXfrm>
    </dsp:sp>
    <dsp:sp modelId="{A93A5998-AF23-4B22-9D28-90AC418F21E6}">
      <dsp:nvSpPr>
        <dsp:cNvPr id="0" name=""/>
        <dsp:cNvSpPr/>
      </dsp:nvSpPr>
      <dsp:spPr>
        <a:xfrm rot="15390176">
          <a:off x="3508319" y="1768690"/>
          <a:ext cx="3081639" cy="683724"/>
        </a:xfrm>
        <a:prstGeom prst="leftArrow">
          <a:avLst>
            <a:gd name="adj1" fmla="val 60000"/>
            <a:gd name="adj2" fmla="val 50000"/>
          </a:avLst>
        </a:prstGeom>
        <a:gradFill rotWithShape="0">
          <a:gsLst>
            <a:gs pos="0">
              <a:schemeClr val="accent4">
                <a:hueOff val="4595284"/>
                <a:satOff val="-13209"/>
                <a:lumOff val="-5966"/>
                <a:alphaOff val="0"/>
                <a:satMod val="103000"/>
                <a:lumMod val="102000"/>
                <a:tint val="94000"/>
              </a:schemeClr>
            </a:gs>
            <a:gs pos="50000">
              <a:schemeClr val="accent4">
                <a:hueOff val="4595284"/>
                <a:satOff val="-13209"/>
                <a:lumOff val="-5966"/>
                <a:alphaOff val="0"/>
                <a:satMod val="110000"/>
                <a:lumMod val="100000"/>
                <a:shade val="100000"/>
              </a:schemeClr>
            </a:gs>
            <a:gs pos="100000">
              <a:schemeClr val="accent4">
                <a:hueOff val="4595284"/>
                <a:satOff val="-13209"/>
                <a:lumOff val="-5966"/>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EBC8F2-E86E-4EE5-9ABE-3AB05A325A69}">
      <dsp:nvSpPr>
        <dsp:cNvPr id="0" name=""/>
        <dsp:cNvSpPr/>
      </dsp:nvSpPr>
      <dsp:spPr>
        <a:xfrm>
          <a:off x="3691530" y="-59441"/>
          <a:ext cx="1995976" cy="1343458"/>
        </a:xfrm>
        <a:prstGeom prst="roundRect">
          <a:avLst>
            <a:gd name="adj" fmla="val 10000"/>
          </a:avLst>
        </a:prstGeom>
        <a:gradFill rotWithShape="0">
          <a:gsLst>
            <a:gs pos="0">
              <a:schemeClr val="accent4">
                <a:hueOff val="4595284"/>
                <a:satOff val="-13209"/>
                <a:lumOff val="-5966"/>
                <a:alphaOff val="0"/>
                <a:satMod val="103000"/>
                <a:lumMod val="102000"/>
                <a:tint val="94000"/>
              </a:schemeClr>
            </a:gs>
            <a:gs pos="50000">
              <a:schemeClr val="accent4">
                <a:hueOff val="4595284"/>
                <a:satOff val="-13209"/>
                <a:lumOff val="-5966"/>
                <a:alphaOff val="0"/>
                <a:satMod val="110000"/>
                <a:lumMod val="100000"/>
                <a:shade val="100000"/>
              </a:schemeClr>
            </a:gs>
            <a:gs pos="100000">
              <a:schemeClr val="accent4">
                <a:hueOff val="4595284"/>
                <a:satOff val="-13209"/>
                <a:lumOff val="-596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Defense Attorney</a:t>
          </a:r>
        </a:p>
      </dsp:txBody>
      <dsp:txXfrm>
        <a:off x="3730879" y="-20092"/>
        <a:ext cx="1917278" cy="1264760"/>
      </dsp:txXfrm>
    </dsp:sp>
    <dsp:sp modelId="{37A30149-E940-46B3-98EF-17C1478FC11D}">
      <dsp:nvSpPr>
        <dsp:cNvPr id="0" name=""/>
        <dsp:cNvSpPr/>
      </dsp:nvSpPr>
      <dsp:spPr>
        <a:xfrm rot="17009824">
          <a:off x="4927197" y="1768690"/>
          <a:ext cx="3081639" cy="683724"/>
        </a:xfrm>
        <a:prstGeom prst="leftArrow">
          <a:avLst>
            <a:gd name="adj1" fmla="val 60000"/>
            <a:gd name="adj2" fmla="val 50000"/>
          </a:avLst>
        </a:prstGeom>
        <a:gradFill rotWithShape="0">
          <a:gsLst>
            <a:gs pos="0">
              <a:schemeClr val="accent4">
                <a:hueOff val="6127045"/>
                <a:satOff val="-17611"/>
                <a:lumOff val="-7955"/>
                <a:alphaOff val="0"/>
                <a:satMod val="103000"/>
                <a:lumMod val="102000"/>
                <a:tint val="94000"/>
              </a:schemeClr>
            </a:gs>
            <a:gs pos="50000">
              <a:schemeClr val="accent4">
                <a:hueOff val="6127045"/>
                <a:satOff val="-17611"/>
                <a:lumOff val="-7955"/>
                <a:alphaOff val="0"/>
                <a:satMod val="110000"/>
                <a:lumMod val="100000"/>
                <a:shade val="100000"/>
              </a:schemeClr>
            </a:gs>
            <a:gs pos="100000">
              <a:schemeClr val="accent4">
                <a:hueOff val="6127045"/>
                <a:satOff val="-17611"/>
                <a:lumOff val="-7955"/>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82D147B-A51A-4137-A196-967298AF1581}">
      <dsp:nvSpPr>
        <dsp:cNvPr id="0" name=""/>
        <dsp:cNvSpPr/>
      </dsp:nvSpPr>
      <dsp:spPr>
        <a:xfrm>
          <a:off x="5829650" y="-59441"/>
          <a:ext cx="1995976" cy="1343458"/>
        </a:xfrm>
        <a:prstGeom prst="roundRect">
          <a:avLst>
            <a:gd name="adj" fmla="val 10000"/>
          </a:avLst>
        </a:prstGeom>
        <a:gradFill rotWithShape="0">
          <a:gsLst>
            <a:gs pos="0">
              <a:schemeClr val="accent4">
                <a:hueOff val="6127045"/>
                <a:satOff val="-17611"/>
                <a:lumOff val="-7955"/>
                <a:alphaOff val="0"/>
                <a:satMod val="103000"/>
                <a:lumMod val="102000"/>
                <a:tint val="94000"/>
              </a:schemeClr>
            </a:gs>
            <a:gs pos="50000">
              <a:schemeClr val="accent4">
                <a:hueOff val="6127045"/>
                <a:satOff val="-17611"/>
                <a:lumOff val="-7955"/>
                <a:alphaOff val="0"/>
                <a:satMod val="110000"/>
                <a:lumMod val="100000"/>
                <a:shade val="100000"/>
              </a:schemeClr>
            </a:gs>
            <a:gs pos="100000">
              <a:schemeClr val="accent4">
                <a:hueOff val="6127045"/>
                <a:satOff val="-17611"/>
                <a:lumOff val="-79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Probation</a:t>
          </a:r>
        </a:p>
      </dsp:txBody>
      <dsp:txXfrm>
        <a:off x="5868999" y="-20092"/>
        <a:ext cx="1917278" cy="1264760"/>
      </dsp:txXfrm>
    </dsp:sp>
    <dsp:sp modelId="{D5E04072-61A7-42F0-A439-E28D3138C404}">
      <dsp:nvSpPr>
        <dsp:cNvPr id="0" name=""/>
        <dsp:cNvSpPr/>
      </dsp:nvSpPr>
      <dsp:spPr>
        <a:xfrm rot="18768747">
          <a:off x="6275073" y="2465949"/>
          <a:ext cx="3151499" cy="683724"/>
        </a:xfrm>
        <a:prstGeom prst="leftArrow">
          <a:avLst>
            <a:gd name="adj1" fmla="val 60000"/>
            <a:gd name="adj2" fmla="val 50000"/>
          </a:avLst>
        </a:prstGeom>
        <a:gradFill rotWithShape="0">
          <a:gsLst>
            <a:gs pos="0">
              <a:schemeClr val="accent4">
                <a:hueOff val="7658806"/>
                <a:satOff val="-22014"/>
                <a:lumOff val="-9944"/>
                <a:alphaOff val="0"/>
                <a:satMod val="103000"/>
                <a:lumMod val="102000"/>
                <a:tint val="94000"/>
              </a:schemeClr>
            </a:gs>
            <a:gs pos="50000">
              <a:schemeClr val="accent4">
                <a:hueOff val="7658806"/>
                <a:satOff val="-22014"/>
                <a:lumOff val="-9944"/>
                <a:alphaOff val="0"/>
                <a:satMod val="110000"/>
                <a:lumMod val="100000"/>
                <a:shade val="100000"/>
              </a:schemeClr>
            </a:gs>
            <a:gs pos="100000">
              <a:schemeClr val="accent4">
                <a:hueOff val="7658806"/>
                <a:satOff val="-22014"/>
                <a:lumOff val="-9944"/>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DC27C5B-94D4-4466-AF29-A8461CB1C398}">
      <dsp:nvSpPr>
        <dsp:cNvPr id="0" name=""/>
        <dsp:cNvSpPr/>
      </dsp:nvSpPr>
      <dsp:spPr>
        <a:xfrm>
          <a:off x="7923716" y="980140"/>
          <a:ext cx="1995976" cy="1343458"/>
        </a:xfrm>
        <a:prstGeom prst="roundRect">
          <a:avLst>
            <a:gd name="adj" fmla="val 10000"/>
          </a:avLst>
        </a:prstGeom>
        <a:gradFill rotWithShape="0">
          <a:gsLst>
            <a:gs pos="0">
              <a:schemeClr val="accent4">
                <a:hueOff val="7658806"/>
                <a:satOff val="-22014"/>
                <a:lumOff val="-9944"/>
                <a:alphaOff val="0"/>
                <a:satMod val="103000"/>
                <a:lumMod val="102000"/>
                <a:tint val="94000"/>
              </a:schemeClr>
            </a:gs>
            <a:gs pos="50000">
              <a:schemeClr val="accent4">
                <a:hueOff val="7658806"/>
                <a:satOff val="-22014"/>
                <a:lumOff val="-9944"/>
                <a:alphaOff val="0"/>
                <a:satMod val="110000"/>
                <a:lumMod val="100000"/>
                <a:shade val="100000"/>
              </a:schemeClr>
            </a:gs>
            <a:gs pos="100000">
              <a:schemeClr val="accent4">
                <a:hueOff val="7658806"/>
                <a:satOff val="-22014"/>
                <a:lumOff val="-99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Clinician</a:t>
          </a:r>
        </a:p>
      </dsp:txBody>
      <dsp:txXfrm>
        <a:off x="7963065" y="1019489"/>
        <a:ext cx="1917278" cy="1264760"/>
      </dsp:txXfrm>
    </dsp:sp>
    <dsp:sp modelId="{9E750A73-532C-4CD4-A63E-110BDAB993E7}">
      <dsp:nvSpPr>
        <dsp:cNvPr id="0" name=""/>
        <dsp:cNvSpPr/>
      </dsp:nvSpPr>
      <dsp:spPr>
        <a:xfrm rot="20165440">
          <a:off x="6995803" y="3509136"/>
          <a:ext cx="3007865" cy="683724"/>
        </a:xfrm>
        <a:prstGeom prst="leftArrow">
          <a:avLst>
            <a:gd name="adj1" fmla="val 60000"/>
            <a:gd name="adj2" fmla="val 50000"/>
          </a:avLst>
        </a:prstGeom>
        <a:gradFill rotWithShape="0">
          <a:gsLst>
            <a:gs pos="0">
              <a:schemeClr val="accent4">
                <a:hueOff val="9190567"/>
                <a:satOff val="-26417"/>
                <a:lumOff val="-11932"/>
                <a:alphaOff val="0"/>
                <a:satMod val="103000"/>
                <a:lumMod val="102000"/>
                <a:tint val="94000"/>
              </a:schemeClr>
            </a:gs>
            <a:gs pos="50000">
              <a:schemeClr val="accent4">
                <a:hueOff val="9190567"/>
                <a:satOff val="-26417"/>
                <a:lumOff val="-11932"/>
                <a:alphaOff val="0"/>
                <a:satMod val="110000"/>
                <a:lumMod val="100000"/>
                <a:shade val="100000"/>
              </a:schemeClr>
            </a:gs>
            <a:gs pos="100000">
              <a:schemeClr val="accent4">
                <a:hueOff val="9190567"/>
                <a:satOff val="-26417"/>
                <a:lumOff val="-11932"/>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5F8CFD3-1B47-4DC5-9B9F-E669098E7686}">
      <dsp:nvSpPr>
        <dsp:cNvPr id="0" name=""/>
        <dsp:cNvSpPr/>
      </dsp:nvSpPr>
      <dsp:spPr>
        <a:xfrm>
          <a:off x="8876624" y="2569739"/>
          <a:ext cx="1995976" cy="1343458"/>
        </a:xfrm>
        <a:prstGeom prst="roundRect">
          <a:avLst>
            <a:gd name="adj" fmla="val 10000"/>
          </a:avLst>
        </a:prstGeom>
        <a:gradFill rotWithShape="0">
          <a:gsLst>
            <a:gs pos="0">
              <a:schemeClr val="accent4">
                <a:hueOff val="9190567"/>
                <a:satOff val="-26417"/>
                <a:lumOff val="-11932"/>
                <a:alphaOff val="0"/>
                <a:satMod val="103000"/>
                <a:lumMod val="102000"/>
                <a:tint val="94000"/>
              </a:schemeClr>
            </a:gs>
            <a:gs pos="50000">
              <a:schemeClr val="accent4">
                <a:hueOff val="9190567"/>
                <a:satOff val="-26417"/>
                <a:lumOff val="-11932"/>
                <a:alphaOff val="0"/>
                <a:satMod val="110000"/>
                <a:lumMod val="100000"/>
                <a:shade val="100000"/>
              </a:schemeClr>
            </a:gs>
            <a:gs pos="100000">
              <a:schemeClr val="accent4">
                <a:hueOff val="9190567"/>
                <a:satOff val="-26417"/>
                <a:lumOff val="-1193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Treatment Providers </a:t>
          </a:r>
        </a:p>
      </dsp:txBody>
      <dsp:txXfrm>
        <a:off x="8915973" y="2609088"/>
        <a:ext cx="1917278" cy="1264760"/>
      </dsp:txXfrm>
    </dsp:sp>
    <dsp:sp modelId="{F257F165-699F-416A-B14A-5E1C97642FAC}">
      <dsp:nvSpPr>
        <dsp:cNvPr id="0" name=""/>
        <dsp:cNvSpPr/>
      </dsp:nvSpPr>
      <dsp:spPr>
        <a:xfrm>
          <a:off x="7256743" y="4724384"/>
          <a:ext cx="3070335" cy="683724"/>
        </a:xfrm>
        <a:prstGeom prst="leftArrow">
          <a:avLst>
            <a:gd name="adj1" fmla="val 60000"/>
            <a:gd name="adj2" fmla="val 50000"/>
          </a:avLst>
        </a:prstGeom>
        <a:gradFill rotWithShape="0">
          <a:gsLst>
            <a:gs pos="0">
              <a:schemeClr val="accent4">
                <a:hueOff val="10722328"/>
                <a:satOff val="-30820"/>
                <a:lumOff val="-13921"/>
                <a:alphaOff val="0"/>
                <a:satMod val="103000"/>
                <a:lumMod val="102000"/>
                <a:tint val="94000"/>
              </a:schemeClr>
            </a:gs>
            <a:gs pos="50000">
              <a:schemeClr val="accent4">
                <a:hueOff val="10722328"/>
                <a:satOff val="-30820"/>
                <a:lumOff val="-13921"/>
                <a:alphaOff val="0"/>
                <a:satMod val="110000"/>
                <a:lumMod val="100000"/>
                <a:shade val="100000"/>
              </a:schemeClr>
            </a:gs>
            <a:gs pos="100000">
              <a:schemeClr val="accent4">
                <a:hueOff val="10722328"/>
                <a:satOff val="-30820"/>
                <a:lumOff val="-13921"/>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861DCE1-3038-4407-B5F1-B60683106478}">
      <dsp:nvSpPr>
        <dsp:cNvPr id="0" name=""/>
        <dsp:cNvSpPr/>
      </dsp:nvSpPr>
      <dsp:spPr>
        <a:xfrm>
          <a:off x="9329090" y="4394517"/>
          <a:ext cx="1995976" cy="1343458"/>
        </a:xfrm>
        <a:prstGeom prst="roundRect">
          <a:avLst>
            <a:gd name="adj" fmla="val 10000"/>
          </a:avLst>
        </a:prstGeom>
        <a:gradFill rotWithShape="0">
          <a:gsLst>
            <a:gs pos="0">
              <a:schemeClr val="accent4">
                <a:hueOff val="10722328"/>
                <a:satOff val="-30820"/>
                <a:lumOff val="-13921"/>
                <a:alphaOff val="0"/>
                <a:satMod val="103000"/>
                <a:lumMod val="102000"/>
                <a:tint val="94000"/>
              </a:schemeClr>
            </a:gs>
            <a:gs pos="50000">
              <a:schemeClr val="accent4">
                <a:hueOff val="10722328"/>
                <a:satOff val="-30820"/>
                <a:lumOff val="-13921"/>
                <a:alphaOff val="0"/>
                <a:satMod val="110000"/>
                <a:lumMod val="100000"/>
                <a:shade val="100000"/>
              </a:schemeClr>
            </a:gs>
            <a:gs pos="100000">
              <a:schemeClr val="accent4">
                <a:hueOff val="10722328"/>
                <a:satOff val="-30820"/>
                <a:lumOff val="-139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ts val="0"/>
            </a:spcAft>
            <a:buNone/>
          </a:pPr>
          <a:r>
            <a:rPr lang="en-US" sz="26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Mentor/ </a:t>
          </a:r>
        </a:p>
        <a:p>
          <a:pPr marL="0"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Peer Support</a:t>
          </a:r>
        </a:p>
      </dsp:txBody>
      <dsp:txXfrm>
        <a:off x="9368439" y="4433866"/>
        <a:ext cx="1917278" cy="1264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0D42F-6726-AC46-9E09-1CFDA542437C}">
      <dsp:nvSpPr>
        <dsp:cNvPr id="0" name=""/>
        <dsp:cNvSpPr/>
      </dsp:nvSpPr>
      <dsp:spPr>
        <a:xfrm>
          <a:off x="493037" y="1125"/>
          <a:ext cx="3800679" cy="228040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50800" dist="38100" dir="2700000" algn="tl" rotWithShape="0">
                  <a:prstClr val="black">
                    <a:alpha val="40000"/>
                  </a:prstClr>
                </a:outerShdw>
              </a:effectLst>
              <a:latin typeface="Cambria" panose="02040503050406030204" pitchFamily="18" charset="0"/>
            </a:rPr>
            <a:t>3 year grant from the Department of Justice</a:t>
          </a:r>
        </a:p>
      </dsp:txBody>
      <dsp:txXfrm>
        <a:off x="493037" y="1125"/>
        <a:ext cx="3800679" cy="2280407"/>
      </dsp:txXfrm>
    </dsp:sp>
    <dsp:sp modelId="{617D0203-36F8-0E48-BC6A-25254CC8613D}">
      <dsp:nvSpPr>
        <dsp:cNvPr id="0" name=""/>
        <dsp:cNvSpPr/>
      </dsp:nvSpPr>
      <dsp:spPr>
        <a:xfrm>
          <a:off x="4673784" y="1125"/>
          <a:ext cx="3800679" cy="2280407"/>
        </a:xfrm>
        <a:prstGeom prst="rect">
          <a:avLst/>
        </a:prstGeom>
        <a:gradFill rotWithShape="0">
          <a:gsLst>
            <a:gs pos="0">
              <a:schemeClr val="accent4">
                <a:hueOff val="3574109"/>
                <a:satOff val="-10273"/>
                <a:lumOff val="-4640"/>
                <a:alphaOff val="0"/>
                <a:satMod val="103000"/>
                <a:lumMod val="102000"/>
                <a:tint val="94000"/>
              </a:schemeClr>
            </a:gs>
            <a:gs pos="50000">
              <a:schemeClr val="accent4">
                <a:hueOff val="3574109"/>
                <a:satOff val="-10273"/>
                <a:lumOff val="-4640"/>
                <a:alphaOff val="0"/>
                <a:satMod val="110000"/>
                <a:lumMod val="100000"/>
                <a:shade val="100000"/>
              </a:schemeClr>
            </a:gs>
            <a:gs pos="100000">
              <a:schemeClr val="accent4">
                <a:hueOff val="3574109"/>
                <a:satOff val="-10273"/>
                <a:lumOff val="-464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50800" dist="38100" dir="2700000" algn="tl" rotWithShape="0">
                  <a:prstClr val="black">
                    <a:alpha val="40000"/>
                  </a:prstClr>
                </a:outerShdw>
              </a:effectLst>
              <a:latin typeface="Cambria" panose="02040503050406030204" pitchFamily="18" charset="0"/>
            </a:rPr>
            <a:t>COSSAP: Comprehensive Opioid Stimulant and Substance Abuse  Site-based Program</a:t>
          </a:r>
        </a:p>
      </dsp:txBody>
      <dsp:txXfrm>
        <a:off x="4673784" y="1125"/>
        <a:ext cx="3800679" cy="2280407"/>
      </dsp:txXfrm>
    </dsp:sp>
    <dsp:sp modelId="{4DEE4CDE-741C-F244-9F8D-5AB084D1011E}">
      <dsp:nvSpPr>
        <dsp:cNvPr id="0" name=""/>
        <dsp:cNvSpPr/>
      </dsp:nvSpPr>
      <dsp:spPr>
        <a:xfrm>
          <a:off x="493037" y="2661600"/>
          <a:ext cx="3800679" cy="2280407"/>
        </a:xfrm>
        <a:prstGeom prst="rect">
          <a:avLst/>
        </a:prstGeom>
        <a:gradFill rotWithShape="0">
          <a:gsLst>
            <a:gs pos="0">
              <a:schemeClr val="accent4">
                <a:hueOff val="7148219"/>
                <a:satOff val="-20547"/>
                <a:lumOff val="-9281"/>
                <a:alphaOff val="0"/>
                <a:satMod val="103000"/>
                <a:lumMod val="102000"/>
                <a:tint val="94000"/>
              </a:schemeClr>
            </a:gs>
            <a:gs pos="50000">
              <a:schemeClr val="accent4">
                <a:hueOff val="7148219"/>
                <a:satOff val="-20547"/>
                <a:lumOff val="-9281"/>
                <a:alphaOff val="0"/>
                <a:satMod val="110000"/>
                <a:lumMod val="100000"/>
                <a:shade val="100000"/>
              </a:schemeClr>
            </a:gs>
            <a:gs pos="100000">
              <a:schemeClr val="accent4">
                <a:hueOff val="7148219"/>
                <a:satOff val="-20547"/>
                <a:lumOff val="-92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50800" dist="38100" dir="2700000" algn="tl" rotWithShape="0">
                  <a:prstClr val="black">
                    <a:alpha val="40000"/>
                  </a:prstClr>
                </a:outerShdw>
              </a:effectLst>
              <a:latin typeface="Cambria" panose="02040503050406030204" pitchFamily="18" charset="0"/>
            </a:rPr>
            <a:t>$6 million </a:t>
          </a:r>
        </a:p>
        <a:p>
          <a:pPr marL="0" lvl="0" indent="0" algn="ctr" defTabSz="1333500">
            <a:lnSpc>
              <a:spcPct val="90000"/>
            </a:lnSpc>
            <a:spcBef>
              <a:spcPct val="0"/>
            </a:spcBef>
            <a:spcAft>
              <a:spcPct val="35000"/>
            </a:spcAft>
            <a:buNone/>
          </a:pPr>
          <a:r>
            <a:rPr lang="en-US" sz="2400" i="1" kern="1200" dirty="0">
              <a:effectLst>
                <a:outerShdw blurRad="50800" dist="38100" dir="2700000" algn="tl" rotWithShape="0">
                  <a:prstClr val="black">
                    <a:alpha val="40000"/>
                  </a:prstClr>
                </a:outerShdw>
              </a:effectLst>
              <a:latin typeface="Cambria" panose="02040503050406030204" pitchFamily="18" charset="0"/>
            </a:rPr>
            <a:t>Trial Court retains $800,000</a:t>
          </a:r>
        </a:p>
      </dsp:txBody>
      <dsp:txXfrm>
        <a:off x="493037" y="2661600"/>
        <a:ext cx="3800679" cy="2280407"/>
      </dsp:txXfrm>
    </dsp:sp>
    <dsp:sp modelId="{E915CFCD-BFEA-794C-9A74-11D85F6E2004}">
      <dsp:nvSpPr>
        <dsp:cNvPr id="0" name=""/>
        <dsp:cNvSpPr/>
      </dsp:nvSpPr>
      <dsp:spPr>
        <a:xfrm>
          <a:off x="4673784" y="2661600"/>
          <a:ext cx="3800679" cy="2280407"/>
        </a:xfrm>
        <a:prstGeom prst="rect">
          <a:avLst/>
        </a:prstGeom>
        <a:gradFill rotWithShape="0">
          <a:gsLst>
            <a:gs pos="0">
              <a:schemeClr val="accent4">
                <a:hueOff val="10722328"/>
                <a:satOff val="-30820"/>
                <a:lumOff val="-13921"/>
                <a:alphaOff val="0"/>
                <a:satMod val="103000"/>
                <a:lumMod val="102000"/>
                <a:tint val="94000"/>
              </a:schemeClr>
            </a:gs>
            <a:gs pos="50000">
              <a:schemeClr val="accent4">
                <a:hueOff val="10722328"/>
                <a:satOff val="-30820"/>
                <a:lumOff val="-13921"/>
                <a:alphaOff val="0"/>
                <a:satMod val="110000"/>
                <a:lumMod val="100000"/>
                <a:shade val="100000"/>
              </a:schemeClr>
            </a:gs>
            <a:gs pos="100000">
              <a:schemeClr val="accent4">
                <a:hueOff val="10722328"/>
                <a:satOff val="-30820"/>
                <a:lumOff val="-139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50800" dist="38100" dir="2700000" algn="tl" rotWithShape="0">
                  <a:prstClr val="black">
                    <a:alpha val="40000"/>
                  </a:prstClr>
                </a:outerShdw>
              </a:effectLst>
              <a:latin typeface="Cambria" panose="02040503050406030204" pitchFamily="18" charset="0"/>
            </a:rPr>
            <a:t>1 of 11 states to receive the award</a:t>
          </a:r>
        </a:p>
        <a:p>
          <a:pPr marL="0" lvl="0" indent="0" algn="ctr" defTabSz="1333500">
            <a:lnSpc>
              <a:spcPct val="90000"/>
            </a:lnSpc>
            <a:spcBef>
              <a:spcPct val="0"/>
            </a:spcBef>
            <a:spcAft>
              <a:spcPct val="35000"/>
            </a:spcAft>
            <a:buNone/>
          </a:pPr>
          <a:r>
            <a:rPr lang="en-US" sz="2400" i="1" kern="1200" dirty="0">
              <a:effectLst>
                <a:outerShdw blurRad="50800" dist="38100" dir="2700000" algn="tl" rotWithShape="0">
                  <a:prstClr val="black">
                    <a:alpha val="40000"/>
                  </a:prstClr>
                </a:outerShdw>
              </a:effectLst>
              <a:latin typeface="Cambria" panose="02040503050406030204" pitchFamily="18" charset="0"/>
            </a:rPr>
            <a:t>Sole state court</a:t>
          </a:r>
        </a:p>
      </dsp:txBody>
      <dsp:txXfrm>
        <a:off x="4673784" y="2661600"/>
        <a:ext cx="3800679" cy="2280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6B656-3625-7841-9E65-7DE184B0ADCB}">
      <dsp:nvSpPr>
        <dsp:cNvPr id="0" name=""/>
        <dsp:cNvSpPr/>
      </dsp:nvSpPr>
      <dsp:spPr>
        <a:xfrm>
          <a:off x="621891" y="1365"/>
          <a:ext cx="3369308" cy="70031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50800" dist="38100" dir="2700000" algn="tl" rotWithShape="0">
                  <a:prstClr val="black">
                    <a:alpha val="40000"/>
                  </a:prstClr>
                </a:outerShdw>
              </a:effectLst>
              <a:latin typeface="Cambria" panose="02040503050406030204" pitchFamily="18" charset="0"/>
            </a:rPr>
            <a:t>Goals</a:t>
          </a:r>
        </a:p>
      </dsp:txBody>
      <dsp:txXfrm>
        <a:off x="642403" y="21877"/>
        <a:ext cx="3328284" cy="659292"/>
      </dsp:txXfrm>
    </dsp:sp>
    <dsp:sp modelId="{DCFD3A6F-EE9A-0F4C-9A70-F4E51F7349BA}">
      <dsp:nvSpPr>
        <dsp:cNvPr id="0" name=""/>
        <dsp:cNvSpPr/>
      </dsp:nvSpPr>
      <dsp:spPr>
        <a:xfrm>
          <a:off x="958822" y="701682"/>
          <a:ext cx="336835" cy="679237"/>
        </a:xfrm>
        <a:custGeom>
          <a:avLst/>
          <a:gdLst/>
          <a:ahLst/>
          <a:cxnLst/>
          <a:rect l="0" t="0" r="0" b="0"/>
          <a:pathLst>
            <a:path>
              <a:moveTo>
                <a:pt x="0" y="0"/>
              </a:moveTo>
              <a:lnTo>
                <a:pt x="0" y="679237"/>
              </a:lnTo>
              <a:lnTo>
                <a:pt x="336835" y="67923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131B50E-F53E-0045-9C6D-6BDB5A619CA7}">
      <dsp:nvSpPr>
        <dsp:cNvPr id="0" name=""/>
        <dsp:cNvSpPr/>
      </dsp:nvSpPr>
      <dsp:spPr>
        <a:xfrm>
          <a:off x="1295657" y="876761"/>
          <a:ext cx="3370260" cy="100831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ts val="0"/>
            </a:spcAft>
            <a:buNone/>
          </a:pPr>
          <a:r>
            <a:rPr lang="en-US" sz="2200" kern="1200" spc="-50" baseline="0" dirty="0">
              <a:latin typeface="Cambria" panose="02040503050406030204" pitchFamily="18" charset="0"/>
            </a:rPr>
            <a:t>Increase treatment engagement and retention</a:t>
          </a:r>
        </a:p>
      </dsp:txBody>
      <dsp:txXfrm>
        <a:off x="1325190" y="906294"/>
        <a:ext cx="3311194" cy="949250"/>
      </dsp:txXfrm>
    </dsp:sp>
    <dsp:sp modelId="{067F4BF8-24D5-F045-AF77-0BCF2F5DDC47}">
      <dsp:nvSpPr>
        <dsp:cNvPr id="0" name=""/>
        <dsp:cNvSpPr/>
      </dsp:nvSpPr>
      <dsp:spPr>
        <a:xfrm>
          <a:off x="958822" y="701682"/>
          <a:ext cx="336835" cy="1868718"/>
        </a:xfrm>
        <a:custGeom>
          <a:avLst/>
          <a:gdLst/>
          <a:ahLst/>
          <a:cxnLst/>
          <a:rect l="0" t="0" r="0" b="0"/>
          <a:pathLst>
            <a:path>
              <a:moveTo>
                <a:pt x="0" y="0"/>
              </a:moveTo>
              <a:lnTo>
                <a:pt x="0" y="1868718"/>
              </a:lnTo>
              <a:lnTo>
                <a:pt x="336835" y="186871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A1476DF-5A79-7B4C-8C4B-A9AD81C6B56D}">
      <dsp:nvSpPr>
        <dsp:cNvPr id="0" name=""/>
        <dsp:cNvSpPr/>
      </dsp:nvSpPr>
      <dsp:spPr>
        <a:xfrm>
          <a:off x="1295657" y="2060156"/>
          <a:ext cx="3370260" cy="102048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531761"/>
              <a:satOff val="-4403"/>
              <a:lumOff val="-1989"/>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ts val="0"/>
            </a:spcAft>
            <a:buNone/>
          </a:pPr>
          <a:r>
            <a:rPr lang="en-US" sz="2200" kern="1200" spc="-50" baseline="0" dirty="0">
              <a:latin typeface="Cambria" panose="02040503050406030204" pitchFamily="18" charset="0"/>
            </a:rPr>
            <a:t>Decrease risk of justice system involvement</a:t>
          </a:r>
        </a:p>
      </dsp:txBody>
      <dsp:txXfrm>
        <a:off x="1325546" y="2090045"/>
        <a:ext cx="3310482" cy="960709"/>
      </dsp:txXfrm>
    </dsp:sp>
    <dsp:sp modelId="{E0A393C4-3AB8-AF47-9064-F5C03DBD37D0}">
      <dsp:nvSpPr>
        <dsp:cNvPr id="0" name=""/>
        <dsp:cNvSpPr/>
      </dsp:nvSpPr>
      <dsp:spPr>
        <a:xfrm>
          <a:off x="958822" y="701682"/>
          <a:ext cx="336835" cy="2904199"/>
        </a:xfrm>
        <a:custGeom>
          <a:avLst/>
          <a:gdLst/>
          <a:ahLst/>
          <a:cxnLst/>
          <a:rect l="0" t="0" r="0" b="0"/>
          <a:pathLst>
            <a:path>
              <a:moveTo>
                <a:pt x="0" y="0"/>
              </a:moveTo>
              <a:lnTo>
                <a:pt x="0" y="2904199"/>
              </a:lnTo>
              <a:lnTo>
                <a:pt x="336835" y="290419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34247-03A4-8748-ABED-68964F1CF99D}">
      <dsp:nvSpPr>
        <dsp:cNvPr id="0" name=""/>
        <dsp:cNvSpPr/>
      </dsp:nvSpPr>
      <dsp:spPr>
        <a:xfrm>
          <a:off x="1295657" y="3255723"/>
          <a:ext cx="3370260" cy="70031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063522"/>
              <a:satOff val="-8806"/>
              <a:lumOff val="-3977"/>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ts val="0"/>
            </a:spcAft>
            <a:buNone/>
          </a:pPr>
          <a:r>
            <a:rPr lang="en-US" sz="2200" kern="1200" spc="-50" baseline="0" dirty="0">
              <a:latin typeface="Cambria" panose="02040503050406030204" pitchFamily="18" charset="0"/>
            </a:rPr>
            <a:t>Decrease risk of overdose</a:t>
          </a:r>
        </a:p>
      </dsp:txBody>
      <dsp:txXfrm>
        <a:off x="1316169" y="3276235"/>
        <a:ext cx="3329236" cy="659292"/>
      </dsp:txXfrm>
    </dsp:sp>
    <dsp:sp modelId="{B983DDFB-39EB-D04D-95AB-251A69E21CEC}">
      <dsp:nvSpPr>
        <dsp:cNvPr id="0" name=""/>
        <dsp:cNvSpPr/>
      </dsp:nvSpPr>
      <dsp:spPr>
        <a:xfrm>
          <a:off x="4778999" y="1365"/>
          <a:ext cx="4481733" cy="700316"/>
        </a:xfrm>
        <a:prstGeom prst="roundRect">
          <a:avLst>
            <a:gd name="adj" fmla="val 10000"/>
          </a:avLst>
        </a:prstGeom>
        <a:gradFill rotWithShape="0">
          <a:gsLst>
            <a:gs pos="0">
              <a:schemeClr val="accent4">
                <a:hueOff val="10722328"/>
                <a:satOff val="-30820"/>
                <a:lumOff val="-13921"/>
                <a:alphaOff val="0"/>
                <a:satMod val="103000"/>
                <a:lumMod val="102000"/>
                <a:tint val="94000"/>
              </a:schemeClr>
            </a:gs>
            <a:gs pos="50000">
              <a:schemeClr val="accent4">
                <a:hueOff val="10722328"/>
                <a:satOff val="-30820"/>
                <a:lumOff val="-13921"/>
                <a:alphaOff val="0"/>
                <a:satMod val="110000"/>
                <a:lumMod val="100000"/>
                <a:shade val="100000"/>
              </a:schemeClr>
            </a:gs>
            <a:gs pos="100000">
              <a:schemeClr val="accent4">
                <a:hueOff val="10722328"/>
                <a:satOff val="-30820"/>
                <a:lumOff val="-1392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50800" dist="38100" dir="2700000" algn="tl" rotWithShape="0">
                  <a:prstClr val="black">
                    <a:alpha val="40000"/>
                  </a:prstClr>
                </a:outerShdw>
              </a:effectLst>
              <a:latin typeface="Cambria" panose="02040503050406030204" pitchFamily="18" charset="0"/>
            </a:rPr>
            <a:t>Objectives</a:t>
          </a:r>
        </a:p>
      </dsp:txBody>
      <dsp:txXfrm>
        <a:off x="4799511" y="21877"/>
        <a:ext cx="4440709" cy="659292"/>
      </dsp:txXfrm>
    </dsp:sp>
    <dsp:sp modelId="{5F4DF82B-1EE7-F44E-B203-29230D445B72}">
      <dsp:nvSpPr>
        <dsp:cNvPr id="0" name=""/>
        <dsp:cNvSpPr/>
      </dsp:nvSpPr>
      <dsp:spPr>
        <a:xfrm>
          <a:off x="5227173" y="701682"/>
          <a:ext cx="448173" cy="525237"/>
        </a:xfrm>
        <a:custGeom>
          <a:avLst/>
          <a:gdLst/>
          <a:ahLst/>
          <a:cxnLst/>
          <a:rect l="0" t="0" r="0" b="0"/>
          <a:pathLst>
            <a:path>
              <a:moveTo>
                <a:pt x="0" y="0"/>
              </a:moveTo>
              <a:lnTo>
                <a:pt x="0" y="525237"/>
              </a:lnTo>
              <a:lnTo>
                <a:pt x="448173" y="52523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67E014C-956F-B642-877B-3DAE795E71C1}">
      <dsp:nvSpPr>
        <dsp:cNvPr id="0" name=""/>
        <dsp:cNvSpPr/>
      </dsp:nvSpPr>
      <dsp:spPr>
        <a:xfrm>
          <a:off x="5675346" y="876761"/>
          <a:ext cx="4319061" cy="70031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4595284"/>
              <a:satOff val="-13209"/>
              <a:lumOff val="-5966"/>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ts val="0"/>
            </a:spcAft>
            <a:buNone/>
          </a:pPr>
          <a:r>
            <a:rPr lang="en-US" sz="2200" kern="1200" spc="-50" baseline="0" dirty="0">
              <a:latin typeface="Cambria" panose="02040503050406030204" pitchFamily="18" charset="0"/>
            </a:rPr>
            <a:t>Increase access to evidence-based treatment</a:t>
          </a:r>
        </a:p>
      </dsp:txBody>
      <dsp:txXfrm>
        <a:off x="5695858" y="897273"/>
        <a:ext cx="4278037" cy="659292"/>
      </dsp:txXfrm>
    </dsp:sp>
    <dsp:sp modelId="{C222D77A-0625-EC44-9103-5281EBCE6B9D}">
      <dsp:nvSpPr>
        <dsp:cNvPr id="0" name=""/>
        <dsp:cNvSpPr/>
      </dsp:nvSpPr>
      <dsp:spPr>
        <a:xfrm>
          <a:off x="5227173" y="701682"/>
          <a:ext cx="448173" cy="1365656"/>
        </a:xfrm>
        <a:custGeom>
          <a:avLst/>
          <a:gdLst/>
          <a:ahLst/>
          <a:cxnLst/>
          <a:rect l="0" t="0" r="0" b="0"/>
          <a:pathLst>
            <a:path>
              <a:moveTo>
                <a:pt x="0" y="0"/>
              </a:moveTo>
              <a:lnTo>
                <a:pt x="0" y="1365656"/>
              </a:lnTo>
              <a:lnTo>
                <a:pt x="448173" y="1365656"/>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32F5EE-D047-7147-BC46-2F64EADF8361}">
      <dsp:nvSpPr>
        <dsp:cNvPr id="0" name=""/>
        <dsp:cNvSpPr/>
      </dsp:nvSpPr>
      <dsp:spPr>
        <a:xfrm>
          <a:off x="5675346" y="1752157"/>
          <a:ext cx="4319061" cy="63036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127045"/>
              <a:satOff val="-17611"/>
              <a:lumOff val="-7955"/>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ts val="0"/>
            </a:spcAft>
            <a:buNone/>
          </a:pPr>
          <a:r>
            <a:rPr lang="en-US" sz="2200" kern="1200" spc="-50" baseline="0" dirty="0">
              <a:latin typeface="Cambria" panose="02040503050406030204" pitchFamily="18" charset="0"/>
            </a:rPr>
            <a:t>Increase access to care coordination</a:t>
          </a:r>
        </a:p>
      </dsp:txBody>
      <dsp:txXfrm>
        <a:off x="5693809" y="1770620"/>
        <a:ext cx="4282135" cy="593436"/>
      </dsp:txXfrm>
    </dsp:sp>
    <dsp:sp modelId="{F6797CEB-84E6-5F44-A586-D32523342B3F}">
      <dsp:nvSpPr>
        <dsp:cNvPr id="0" name=""/>
        <dsp:cNvSpPr/>
      </dsp:nvSpPr>
      <dsp:spPr>
        <a:xfrm>
          <a:off x="5227173" y="701682"/>
          <a:ext cx="448173" cy="2206075"/>
        </a:xfrm>
        <a:custGeom>
          <a:avLst/>
          <a:gdLst/>
          <a:ahLst/>
          <a:cxnLst/>
          <a:rect l="0" t="0" r="0" b="0"/>
          <a:pathLst>
            <a:path>
              <a:moveTo>
                <a:pt x="0" y="0"/>
              </a:moveTo>
              <a:lnTo>
                <a:pt x="0" y="2206075"/>
              </a:lnTo>
              <a:lnTo>
                <a:pt x="448173" y="22060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E64A02-6127-8C40-829A-E89586BF150D}">
      <dsp:nvSpPr>
        <dsp:cNvPr id="0" name=""/>
        <dsp:cNvSpPr/>
      </dsp:nvSpPr>
      <dsp:spPr>
        <a:xfrm>
          <a:off x="5675346" y="2557598"/>
          <a:ext cx="4319061" cy="70031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7658806"/>
              <a:satOff val="-22014"/>
              <a:lumOff val="-9944"/>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ts val="0"/>
            </a:spcAft>
            <a:buNone/>
          </a:pPr>
          <a:r>
            <a:rPr lang="en-US" sz="2200" kern="1200" spc="-50" baseline="0" dirty="0">
              <a:latin typeface="Cambria" panose="02040503050406030204" pitchFamily="18" charset="0"/>
            </a:rPr>
            <a:t>Decrease barriers to treatment retention</a:t>
          </a:r>
        </a:p>
      </dsp:txBody>
      <dsp:txXfrm>
        <a:off x="5695858" y="2578110"/>
        <a:ext cx="4278037" cy="659292"/>
      </dsp:txXfrm>
    </dsp:sp>
    <dsp:sp modelId="{5D2F8DF5-12C2-8A49-A058-5FDC72EB2805}">
      <dsp:nvSpPr>
        <dsp:cNvPr id="0" name=""/>
        <dsp:cNvSpPr/>
      </dsp:nvSpPr>
      <dsp:spPr>
        <a:xfrm>
          <a:off x="5227173" y="701682"/>
          <a:ext cx="448173" cy="3143252"/>
        </a:xfrm>
        <a:custGeom>
          <a:avLst/>
          <a:gdLst/>
          <a:ahLst/>
          <a:cxnLst/>
          <a:rect l="0" t="0" r="0" b="0"/>
          <a:pathLst>
            <a:path>
              <a:moveTo>
                <a:pt x="0" y="0"/>
              </a:moveTo>
              <a:lnTo>
                <a:pt x="0" y="3143252"/>
              </a:lnTo>
              <a:lnTo>
                <a:pt x="448173" y="314325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06E2A3-AD65-5D4C-9EE1-4C5B52EF4A61}">
      <dsp:nvSpPr>
        <dsp:cNvPr id="0" name=""/>
        <dsp:cNvSpPr/>
      </dsp:nvSpPr>
      <dsp:spPr>
        <a:xfrm>
          <a:off x="5675346" y="3432994"/>
          <a:ext cx="4319061" cy="82388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9190567"/>
              <a:satOff val="-26417"/>
              <a:lumOff val="-11932"/>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ts val="0"/>
            </a:spcAft>
            <a:buNone/>
          </a:pPr>
          <a:r>
            <a:rPr lang="en-US" sz="2200" kern="1200" spc="-50" baseline="0" dirty="0">
              <a:latin typeface="Cambria" panose="02040503050406030204" pitchFamily="18" charset="0"/>
            </a:rPr>
            <a:t>Increase recovery support and recovery capital</a:t>
          </a:r>
        </a:p>
      </dsp:txBody>
      <dsp:txXfrm>
        <a:off x="5699477" y="3457125"/>
        <a:ext cx="4270799" cy="775618"/>
      </dsp:txXfrm>
    </dsp:sp>
    <dsp:sp modelId="{68D8F8B7-8E3F-7E44-834B-B3B4A89F80F4}">
      <dsp:nvSpPr>
        <dsp:cNvPr id="0" name=""/>
        <dsp:cNvSpPr/>
      </dsp:nvSpPr>
      <dsp:spPr>
        <a:xfrm>
          <a:off x="5227173" y="701682"/>
          <a:ext cx="448173" cy="4155687"/>
        </a:xfrm>
        <a:custGeom>
          <a:avLst/>
          <a:gdLst/>
          <a:ahLst/>
          <a:cxnLst/>
          <a:rect l="0" t="0" r="0" b="0"/>
          <a:pathLst>
            <a:path>
              <a:moveTo>
                <a:pt x="0" y="0"/>
              </a:moveTo>
              <a:lnTo>
                <a:pt x="0" y="4155687"/>
              </a:lnTo>
              <a:lnTo>
                <a:pt x="448173" y="415568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3CFB75-A3AC-DE4E-9D97-20D475E6159E}">
      <dsp:nvSpPr>
        <dsp:cNvPr id="0" name=""/>
        <dsp:cNvSpPr/>
      </dsp:nvSpPr>
      <dsp:spPr>
        <a:xfrm>
          <a:off x="5675346" y="4431954"/>
          <a:ext cx="4319061" cy="85082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722328"/>
              <a:satOff val="-30820"/>
              <a:lumOff val="-13921"/>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ts val="0"/>
            </a:spcAft>
            <a:buNone/>
          </a:pPr>
          <a:r>
            <a:rPr lang="en-US" sz="2200" kern="1200" spc="-50" baseline="0" dirty="0">
              <a:latin typeface="Cambria" panose="02040503050406030204" pitchFamily="18" charset="0"/>
            </a:rPr>
            <a:t>Increase access to overdose prevention education and naloxone</a:t>
          </a:r>
        </a:p>
      </dsp:txBody>
      <dsp:txXfrm>
        <a:off x="5700266" y="4456874"/>
        <a:ext cx="4269221" cy="8009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40B77-21AB-4E64-BCF2-64E2A6CFB75C}">
      <dsp:nvSpPr>
        <dsp:cNvPr id="0" name=""/>
        <dsp:cNvSpPr/>
      </dsp:nvSpPr>
      <dsp:spPr>
        <a:xfrm rot="16200000">
          <a:off x="-1173111" y="1174369"/>
          <a:ext cx="5618747" cy="3270007"/>
        </a:xfrm>
        <a:prstGeom prst="flowChartManualOperati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ts val="200"/>
            </a:spcAft>
            <a:buNone/>
          </a:pPr>
          <a:r>
            <a:rPr lang="en-US" sz="24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Project NORTH services are free, confidential, and voluntary</a:t>
          </a:r>
        </a:p>
      </dsp:txBody>
      <dsp:txXfrm rot="5400000">
        <a:off x="1259" y="1123748"/>
        <a:ext cx="3270007" cy="3371249"/>
      </dsp:txXfrm>
    </dsp:sp>
    <dsp:sp modelId="{523AC4ED-D766-4E55-9E6F-930047B5D4F5}">
      <dsp:nvSpPr>
        <dsp:cNvPr id="0" name=""/>
        <dsp:cNvSpPr/>
      </dsp:nvSpPr>
      <dsp:spPr>
        <a:xfrm rot="16200000">
          <a:off x="2342146" y="1174369"/>
          <a:ext cx="5618747" cy="3270007"/>
        </a:xfrm>
        <a:prstGeom prst="flowChartManualOperation">
          <a:avLst/>
        </a:prstGeom>
        <a:gradFill rotWithShape="0">
          <a:gsLst>
            <a:gs pos="0">
              <a:schemeClr val="accent4">
                <a:hueOff val="5361164"/>
                <a:satOff val="-15410"/>
                <a:lumOff val="-6961"/>
                <a:alphaOff val="0"/>
                <a:satMod val="103000"/>
                <a:lumMod val="102000"/>
                <a:tint val="94000"/>
              </a:schemeClr>
            </a:gs>
            <a:gs pos="50000">
              <a:schemeClr val="accent4">
                <a:hueOff val="5361164"/>
                <a:satOff val="-15410"/>
                <a:lumOff val="-6961"/>
                <a:alphaOff val="0"/>
                <a:satMod val="110000"/>
                <a:lumMod val="100000"/>
                <a:shade val="100000"/>
              </a:schemeClr>
            </a:gs>
            <a:gs pos="100000">
              <a:schemeClr val="accent4">
                <a:hueOff val="5361164"/>
                <a:satOff val="-15410"/>
                <a:lumOff val="-6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ts val="200"/>
            </a:spcAft>
            <a:buNone/>
          </a:pPr>
          <a:r>
            <a:rPr lang="en-US" sz="24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Available to </a:t>
          </a:r>
          <a:r>
            <a:rPr lang="en-US" sz="2400" b="0" u="sng"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court users</a:t>
          </a:r>
          <a:r>
            <a:rPr lang="en-US" sz="2400" b="0" u="none"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and</a:t>
          </a:r>
          <a:r>
            <a:rPr lang="en-US" sz="2400" b="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their </a:t>
          </a:r>
          <a:r>
            <a:rPr lang="en-US" sz="2400" b="0" u="sng"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family members</a:t>
          </a:r>
        </a:p>
        <a:p>
          <a:pPr marL="0" lvl="0" indent="0" algn="ctr" defTabSz="1066800">
            <a:lnSpc>
              <a:spcPct val="90000"/>
            </a:lnSpc>
            <a:spcBef>
              <a:spcPct val="0"/>
            </a:spcBef>
            <a:spcAft>
              <a:spcPts val="200"/>
            </a:spcAft>
            <a:buNone/>
          </a:pPr>
          <a:r>
            <a:rPr lang="en-US" sz="2400" b="0" u="none"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involved with any court department</a:t>
          </a:r>
        </a:p>
      </dsp:txBody>
      <dsp:txXfrm rot="5400000">
        <a:off x="3516516" y="1123748"/>
        <a:ext cx="3270007" cy="3371249"/>
      </dsp:txXfrm>
    </dsp:sp>
    <dsp:sp modelId="{E9D6F609-C3BD-4779-8022-8D9139E32CBC}">
      <dsp:nvSpPr>
        <dsp:cNvPr id="0" name=""/>
        <dsp:cNvSpPr/>
      </dsp:nvSpPr>
      <dsp:spPr>
        <a:xfrm rot="16200000">
          <a:off x="5857404" y="1174369"/>
          <a:ext cx="5618747" cy="3270007"/>
        </a:xfrm>
        <a:prstGeom prst="flowChartManualOperation">
          <a:avLst/>
        </a:prstGeom>
        <a:gradFill rotWithShape="0">
          <a:gsLst>
            <a:gs pos="0">
              <a:schemeClr val="accent4">
                <a:hueOff val="10722328"/>
                <a:satOff val="-30820"/>
                <a:lumOff val="-13921"/>
                <a:alphaOff val="0"/>
                <a:satMod val="103000"/>
                <a:lumMod val="102000"/>
                <a:tint val="94000"/>
              </a:schemeClr>
            </a:gs>
            <a:gs pos="50000">
              <a:schemeClr val="accent4">
                <a:hueOff val="10722328"/>
                <a:satOff val="-30820"/>
                <a:lumOff val="-13921"/>
                <a:alphaOff val="0"/>
                <a:satMod val="110000"/>
                <a:lumMod val="100000"/>
                <a:shade val="100000"/>
              </a:schemeClr>
            </a:gs>
            <a:gs pos="100000">
              <a:schemeClr val="accent4">
                <a:hueOff val="10722328"/>
                <a:satOff val="-30820"/>
                <a:lumOff val="-139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ts val="200"/>
            </a:spcAft>
            <a:buNone/>
          </a:pPr>
          <a:r>
            <a:rPr lang="en-US" sz="2400" b="0" u="sng" kern="12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Court </a:t>
          </a:r>
          <a:r>
            <a:rPr lang="en-US" sz="2400" b="0" u="sng"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User</a:t>
          </a:r>
        </a:p>
        <a:p>
          <a:pPr marL="0" lvl="0" indent="0" algn="ctr" defTabSz="1066800">
            <a:lnSpc>
              <a:spcPct val="90000"/>
            </a:lnSpc>
            <a:spcBef>
              <a:spcPct val="0"/>
            </a:spcBef>
            <a:spcAft>
              <a:spcPts val="800"/>
            </a:spcAft>
            <a:buNone/>
          </a:pPr>
          <a:r>
            <a:rPr lang="en-US" sz="24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Current case with the court or within the past year, in a Project NORTH location</a:t>
          </a:r>
        </a:p>
        <a:p>
          <a:pPr marL="0" lvl="0" indent="0" algn="ctr" defTabSz="1066800">
            <a:lnSpc>
              <a:spcPct val="90000"/>
            </a:lnSpc>
            <a:spcBef>
              <a:spcPct val="0"/>
            </a:spcBef>
            <a:spcAft>
              <a:spcPts val="200"/>
            </a:spcAft>
            <a:buNone/>
          </a:pPr>
          <a:r>
            <a:rPr lang="en-US" sz="2400" kern="1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Currently under supervision or completed supervision within the past year, in a Project NORTH location</a:t>
          </a:r>
        </a:p>
      </dsp:txBody>
      <dsp:txXfrm rot="5400000">
        <a:off x="7031774" y="1123748"/>
        <a:ext cx="3270007" cy="337124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2FD890-C2F7-4489-8845-48475C6EBA35}" type="datetimeFigureOut">
              <a:rPr lang="en-US" smtClean="0"/>
              <a:t>4/21/2023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ACEE8E-2EAF-442E-AA6A-27C975B88AA4}" type="slidenum">
              <a:rPr lang="en-US" smtClean="0"/>
              <a:t>‹#›</a:t>
            </a:fld>
            <a:endParaRPr lang="en-US"/>
          </a:p>
        </p:txBody>
      </p:sp>
    </p:spTree>
    <p:extLst>
      <p:ext uri="{BB962C8B-B14F-4D97-AF65-F5344CB8AC3E}">
        <p14:creationId xmlns:p14="http://schemas.microsoft.com/office/powerpoint/2010/main" val="113441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 pretty new project. Our first Navigator came on board last December and we have added Navigators all year. We are at 11 right now and will be at 13 in the coming months.</a:t>
            </a:r>
          </a:p>
          <a:p>
            <a:endParaRPr lang="en-US" dirty="0"/>
          </a:p>
        </p:txBody>
      </p:sp>
      <p:sp>
        <p:nvSpPr>
          <p:cNvPr id="4" name="Slide Number Placeholder 3"/>
          <p:cNvSpPr>
            <a:spLocks noGrp="1"/>
          </p:cNvSpPr>
          <p:nvPr>
            <p:ph type="sldNum" sz="quarter" idx="5"/>
          </p:nvPr>
        </p:nvSpPr>
        <p:spPr/>
        <p:txBody>
          <a:bodyPr/>
          <a:lstStyle/>
          <a:p>
            <a:pPr defTabSz="931774">
              <a:defRPr/>
            </a:pPr>
            <a:fld id="{EE0FF422-88D4-4872-9B04-55DD9AF83A29}"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75680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DC05CE-C81D-4A98-8864-334B58F3A0AA}" type="slidenum">
              <a:rPr lang="en-US" smtClean="0"/>
              <a:t>26</a:t>
            </a:fld>
            <a:endParaRPr lang="en-US"/>
          </a:p>
        </p:txBody>
      </p:sp>
    </p:spTree>
    <p:extLst>
      <p:ext uri="{BB962C8B-B14F-4D97-AF65-F5344CB8AC3E}">
        <p14:creationId xmlns:p14="http://schemas.microsoft.com/office/powerpoint/2010/main" val="310021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5" name="Group 4"/>
          <p:cNvGrpSpPr>
            <a:grpSpLocks noChangeAspect="1"/>
          </p:cNvGrpSpPr>
          <p:nvPr/>
        </p:nvGrpSpPr>
        <p:grpSpPr>
          <a:xfrm>
            <a:off x="1996028" y="13562"/>
            <a:ext cx="8199945" cy="4480560"/>
            <a:chOff x="2399418" y="-107208"/>
            <a:chExt cx="7393165" cy="4039725"/>
          </a:xfrm>
        </p:grpSpPr>
        <p:pic>
          <p:nvPicPr>
            <p:cNvPr id="6"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56815">
              <a:off x="2399418" y="-107208"/>
              <a:ext cx="7393165" cy="40397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52950" y="798230"/>
              <a:ext cx="1645920" cy="1645920"/>
            </a:xfrm>
            <a:prstGeom prst="rect">
              <a:avLst/>
            </a:prstGeom>
          </p:spPr>
        </p:pic>
      </p:grpSp>
      <p:sp>
        <p:nvSpPr>
          <p:cNvPr id="8" name="Title 1"/>
          <p:cNvSpPr>
            <a:spLocks noGrp="1"/>
          </p:cNvSpPr>
          <p:nvPr>
            <p:ph type="title" hasCustomPrompt="1"/>
          </p:nvPr>
        </p:nvSpPr>
        <p:spPr>
          <a:xfrm>
            <a:off x="847165" y="4628028"/>
            <a:ext cx="10179423" cy="1513918"/>
          </a:xfrm>
        </p:spPr>
        <p:txBody>
          <a:bodyPr>
            <a:normAutofit fontScale="90000"/>
          </a:bodyPr>
          <a:lstStyle>
            <a:lvl1pPr>
              <a:defRPr/>
            </a:lvl1pPr>
          </a:lstStyle>
          <a:p>
            <a:pPr algn="ctr">
              <a:lnSpc>
                <a:spcPct val="100000"/>
              </a:lnSpc>
              <a:spcBef>
                <a:spcPts val="1600"/>
              </a:spcBef>
              <a:spcAft>
                <a:spcPts val="1600"/>
              </a:spcAft>
            </a:pPr>
            <a:br>
              <a:rPr lang="en-US" sz="5000" cap="small" dirty="0"/>
            </a:br>
            <a:r>
              <a:rPr lang="en-US" sz="700" cap="small" dirty="0"/>
              <a:t>    </a:t>
            </a:r>
            <a:br>
              <a:rPr lang="en-US" sz="5000" cap="small" dirty="0"/>
            </a:br>
            <a:endParaRPr lang="en-US" sz="4000" b="0" i="1" cap="small" dirty="0"/>
          </a:p>
        </p:txBody>
      </p:sp>
      <p:sp>
        <p:nvSpPr>
          <p:cNvPr id="9" name="Title 1"/>
          <p:cNvSpPr txBox="1">
            <a:spLocks/>
          </p:cNvSpPr>
          <p:nvPr/>
        </p:nvSpPr>
        <p:spPr>
          <a:xfrm>
            <a:off x="3181649" y="6153150"/>
            <a:ext cx="5486102" cy="571500"/>
          </a:xfrm>
          <a:prstGeom prst="rect">
            <a:avLst/>
          </a:prstGeom>
        </p:spPr>
        <p:txBody>
          <a:bodyPr vert="horz" lIns="91440" tIns="45720" rIns="91440" bIns="45720" rtlCol="0" anchor="ctr">
            <a:normAutofit fontScale="97500"/>
          </a:bodyPr>
          <a:lstStyle>
            <a:lvl1pPr algn="l" defTabSz="529922" rtl="0" eaLnBrk="1" latinLnBrk="0" hangingPunct="1">
              <a:lnSpc>
                <a:spcPct val="90000"/>
              </a:lnSpc>
              <a:spcBef>
                <a:spcPct val="0"/>
              </a:spcBef>
              <a:buNone/>
              <a:defRPr sz="1636" b="1" kern="1200">
                <a:solidFill>
                  <a:schemeClr val="tx1"/>
                </a:solidFill>
                <a:latin typeface="Trebuchet MS" panose="020B0603020202020204" pitchFamily="34" charset="0"/>
                <a:ea typeface="+mj-ea"/>
                <a:cs typeface="+mj-cs"/>
              </a:defRPr>
            </a:lvl1pPr>
          </a:lstStyle>
          <a:p>
            <a:pPr algn="ctr">
              <a:lnSpc>
                <a:spcPct val="100000"/>
              </a:lnSpc>
              <a:spcBef>
                <a:spcPts val="1600"/>
              </a:spcBef>
              <a:spcAft>
                <a:spcPts val="1600"/>
              </a:spcAft>
            </a:pPr>
            <a:endParaRPr lang="en-US" sz="2800" b="0" cap="small" dirty="0"/>
          </a:p>
        </p:txBody>
      </p:sp>
    </p:spTree>
    <p:extLst>
      <p:ext uri="{BB962C8B-B14F-4D97-AF65-F5344CB8AC3E}">
        <p14:creationId xmlns:p14="http://schemas.microsoft.com/office/powerpoint/2010/main" val="387285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2863" y="1122363"/>
            <a:ext cx="9576332" cy="2152682"/>
          </a:xfrm>
        </p:spPr>
        <p:txBody>
          <a:bodyPr anchor="ctr">
            <a:normAutofit/>
          </a:bodyPr>
          <a:lstStyle>
            <a:lvl1pPr algn="ctr">
              <a:defRPr sz="5400" baseline="0"/>
            </a:lvl1pPr>
          </a:lstStyle>
          <a:p>
            <a:r>
              <a:rPr lang="en-US" dirty="0"/>
              <a:t>Title of Your Presentation</a:t>
            </a:r>
          </a:p>
        </p:txBody>
      </p:sp>
      <p:sp>
        <p:nvSpPr>
          <p:cNvPr id="3" name="Subtitle 2"/>
          <p:cNvSpPr>
            <a:spLocks noGrp="1"/>
          </p:cNvSpPr>
          <p:nvPr>
            <p:ph type="subTitle" idx="1" hasCustomPrompt="1"/>
          </p:nvPr>
        </p:nvSpPr>
        <p:spPr>
          <a:xfrm>
            <a:off x="842863" y="3602038"/>
            <a:ext cx="9576332"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Short description of presentation, Presenter’s name, date</a:t>
            </a:r>
          </a:p>
        </p:txBody>
      </p:sp>
      <p:sp>
        <p:nvSpPr>
          <p:cNvPr id="7" name="Date Placeholder 6"/>
          <p:cNvSpPr>
            <a:spLocks noGrp="1"/>
          </p:cNvSpPr>
          <p:nvPr>
            <p:ph type="dt" sz="half" idx="10"/>
          </p:nvPr>
        </p:nvSpPr>
        <p:spPr>
          <a:xfrm>
            <a:off x="839787" y="6356350"/>
            <a:ext cx="2743167" cy="365125"/>
          </a:xfrm>
        </p:spPr>
        <p:txBody>
          <a:bodyPr/>
          <a:lstStyle/>
          <a:p>
            <a:fld id="{6A72E876-1869-4742-8FEB-BADAC016FC21}" type="datetimeFigureOut">
              <a:rPr lang="en-US" smtClean="0"/>
              <a:t>4/21/2023</a:t>
            </a:fld>
            <a:endParaRPr lang="en-US"/>
          </a:p>
        </p:txBody>
      </p:sp>
      <p:sp>
        <p:nvSpPr>
          <p:cNvPr id="8" name="Footer Placeholder 7"/>
          <p:cNvSpPr>
            <a:spLocks noGrp="1"/>
          </p:cNvSpPr>
          <p:nvPr>
            <p:ph type="ftr" sz="quarter" idx="11"/>
          </p:nvPr>
        </p:nvSpPr>
        <p:spPr>
          <a:xfrm>
            <a:off x="3713586" y="6356350"/>
            <a:ext cx="3853544" cy="365125"/>
          </a:xfrm>
        </p:spPr>
        <p:txBody>
          <a:bodyPr/>
          <a:lstStyle/>
          <a:p>
            <a:r>
              <a:rPr lang="en-US" dirty="0"/>
              <a:t>Massachusetts Trial Court</a:t>
            </a:r>
          </a:p>
        </p:txBody>
      </p:sp>
      <p:sp>
        <p:nvSpPr>
          <p:cNvPr id="9" name="Slide Number Placeholder 8"/>
          <p:cNvSpPr>
            <a:spLocks noGrp="1"/>
          </p:cNvSpPr>
          <p:nvPr>
            <p:ph type="sldNum" sz="quarter" idx="12"/>
          </p:nvPr>
        </p:nvSpPr>
        <p:spPr>
          <a:xfrm>
            <a:off x="7697762" y="6356350"/>
            <a:ext cx="2721433" cy="365125"/>
          </a:xfrm>
        </p:spPr>
        <p:txBody>
          <a:bodyPr/>
          <a:lstStyle/>
          <a:p>
            <a:fld id="{CB61BDC7-D85D-4689-9BD3-21A4A4580B26}" type="slidenum">
              <a:rPr lang="en-US" smtClean="0"/>
              <a:t>‹#›</a:t>
            </a:fld>
            <a:endParaRPr lang="en-US"/>
          </a:p>
        </p:txBody>
      </p:sp>
      <p:cxnSp>
        <p:nvCxnSpPr>
          <p:cNvPr id="13" name="Straight Connector 12"/>
          <p:cNvCxnSpPr/>
          <p:nvPr userDrawn="1"/>
        </p:nvCxnSpPr>
        <p:spPr>
          <a:xfrm>
            <a:off x="842863" y="3433666"/>
            <a:ext cx="9576332"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3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830424"/>
            <a:ext cx="9587345" cy="2789855"/>
          </a:xfrm>
        </p:spPr>
        <p:txBody>
          <a:bodyPr anchor="b">
            <a:normAutofit/>
          </a:bodyPr>
          <a:lstStyle>
            <a:lvl1pPr>
              <a:defRPr sz="5400" baseline="0"/>
            </a:lvl1pPr>
          </a:lstStyle>
          <a:p>
            <a:r>
              <a:rPr lang="en-US" dirty="0"/>
              <a:t>Section Title</a:t>
            </a:r>
          </a:p>
        </p:txBody>
      </p:sp>
      <p:sp>
        <p:nvSpPr>
          <p:cNvPr id="3" name="Text Placeholder 2"/>
          <p:cNvSpPr>
            <a:spLocks noGrp="1"/>
          </p:cNvSpPr>
          <p:nvPr>
            <p:ph type="body" idx="1" hasCustomPrompt="1"/>
          </p:nvPr>
        </p:nvSpPr>
        <p:spPr>
          <a:xfrm>
            <a:off x="831850" y="4208107"/>
            <a:ext cx="9587345" cy="188154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Summary of this section</a:t>
            </a:r>
          </a:p>
        </p:txBody>
      </p:sp>
      <p:cxnSp>
        <p:nvCxnSpPr>
          <p:cNvPr id="8" name="Straight Connector 7"/>
          <p:cNvCxnSpPr/>
          <p:nvPr userDrawn="1"/>
        </p:nvCxnSpPr>
        <p:spPr>
          <a:xfrm>
            <a:off x="831850" y="3890865"/>
            <a:ext cx="9587345"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Date Placeholder 6"/>
          <p:cNvSpPr>
            <a:spLocks noGrp="1"/>
          </p:cNvSpPr>
          <p:nvPr>
            <p:ph type="dt" sz="half" idx="10"/>
          </p:nvPr>
        </p:nvSpPr>
        <p:spPr>
          <a:xfrm>
            <a:off x="839787" y="6356350"/>
            <a:ext cx="2743167" cy="365125"/>
          </a:xfrm>
        </p:spPr>
        <p:txBody>
          <a:bodyPr/>
          <a:lstStyle/>
          <a:p>
            <a:fld id="{6A72E876-1869-4742-8FEB-BADAC016FC21}" type="datetimeFigureOut">
              <a:rPr lang="en-US" smtClean="0"/>
              <a:t>4/21/2023</a:t>
            </a:fld>
            <a:endParaRPr lang="en-US"/>
          </a:p>
        </p:txBody>
      </p:sp>
      <p:sp>
        <p:nvSpPr>
          <p:cNvPr id="10" name="Footer Placeholder 7"/>
          <p:cNvSpPr>
            <a:spLocks noGrp="1"/>
          </p:cNvSpPr>
          <p:nvPr>
            <p:ph type="ftr" sz="quarter" idx="11"/>
          </p:nvPr>
        </p:nvSpPr>
        <p:spPr>
          <a:xfrm>
            <a:off x="3713586" y="6356350"/>
            <a:ext cx="3853544" cy="365125"/>
          </a:xfrm>
        </p:spPr>
        <p:txBody>
          <a:bodyPr/>
          <a:lstStyle/>
          <a:p>
            <a:r>
              <a:rPr lang="en-US" dirty="0"/>
              <a:t>Massachusetts Trial Court</a:t>
            </a:r>
          </a:p>
        </p:txBody>
      </p:sp>
      <p:sp>
        <p:nvSpPr>
          <p:cNvPr id="11" name="Slide Number Placeholder 8"/>
          <p:cNvSpPr>
            <a:spLocks noGrp="1"/>
          </p:cNvSpPr>
          <p:nvPr>
            <p:ph type="sldNum" sz="quarter" idx="12"/>
          </p:nvPr>
        </p:nvSpPr>
        <p:spPr>
          <a:xfrm>
            <a:off x="7697762" y="6356350"/>
            <a:ext cx="2721433" cy="365125"/>
          </a:xfrm>
        </p:spPr>
        <p:txBody>
          <a:bodyPr/>
          <a:lstStyle/>
          <a:p>
            <a:fld id="{CB61BDC7-D85D-4689-9BD3-21A4A4580B26}" type="slidenum">
              <a:rPr lang="en-US" smtClean="0"/>
              <a:t>‹#›</a:t>
            </a:fld>
            <a:endParaRPr lang="en-US"/>
          </a:p>
        </p:txBody>
      </p:sp>
    </p:spTree>
    <p:extLst>
      <p:ext uri="{BB962C8B-B14F-4D97-AF65-F5344CB8AC3E}">
        <p14:creationId xmlns:p14="http://schemas.microsoft.com/office/powerpoint/2010/main" val="3048506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7" y="365126"/>
            <a:ext cx="9579408" cy="1149350"/>
          </a:xfrm>
        </p:spPr>
        <p:txBody>
          <a:bodyPr/>
          <a:lstStyle>
            <a:lvl1pPr>
              <a:defRPr baseline="0"/>
            </a:lvl1pPr>
          </a:lstStyle>
          <a:p>
            <a:r>
              <a:rPr lang="en-US" dirty="0"/>
              <a:t>Title of Slide</a:t>
            </a:r>
          </a:p>
        </p:txBody>
      </p:sp>
      <p:sp>
        <p:nvSpPr>
          <p:cNvPr id="3" name="Content Placeholder 2"/>
          <p:cNvSpPr>
            <a:spLocks noGrp="1"/>
          </p:cNvSpPr>
          <p:nvPr>
            <p:ph idx="1"/>
          </p:nvPr>
        </p:nvSpPr>
        <p:spPr>
          <a:xfrm>
            <a:off x="839787" y="1885561"/>
            <a:ext cx="9579408" cy="4291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9787" y="6356350"/>
            <a:ext cx="2743167" cy="365125"/>
          </a:xfrm>
        </p:spPr>
        <p:txBody>
          <a:bodyPr/>
          <a:lstStyle/>
          <a:p>
            <a:fld id="{6A72E876-1869-4742-8FEB-BADAC016FC21}" type="datetimeFigureOut">
              <a:rPr lang="en-US" smtClean="0"/>
              <a:t>4/21/2023</a:t>
            </a:fld>
            <a:endParaRPr lang="en-US"/>
          </a:p>
        </p:txBody>
      </p:sp>
      <p:sp>
        <p:nvSpPr>
          <p:cNvPr id="8" name="Footer Placeholder 7"/>
          <p:cNvSpPr>
            <a:spLocks noGrp="1"/>
          </p:cNvSpPr>
          <p:nvPr>
            <p:ph type="ftr" sz="quarter" idx="11"/>
          </p:nvPr>
        </p:nvSpPr>
        <p:spPr>
          <a:xfrm>
            <a:off x="3713586" y="6356350"/>
            <a:ext cx="3853544" cy="365125"/>
          </a:xfrm>
        </p:spPr>
        <p:txBody>
          <a:bodyPr/>
          <a:lstStyle/>
          <a:p>
            <a:r>
              <a:rPr lang="en-US" dirty="0"/>
              <a:t>Massachusetts Trial Court</a:t>
            </a:r>
          </a:p>
        </p:txBody>
      </p:sp>
      <p:sp>
        <p:nvSpPr>
          <p:cNvPr id="9" name="Slide Number Placeholder 8"/>
          <p:cNvSpPr>
            <a:spLocks noGrp="1"/>
          </p:cNvSpPr>
          <p:nvPr>
            <p:ph type="sldNum" sz="quarter" idx="12"/>
          </p:nvPr>
        </p:nvSpPr>
        <p:spPr>
          <a:xfrm>
            <a:off x="7697762" y="6356350"/>
            <a:ext cx="2721433" cy="365125"/>
          </a:xfrm>
        </p:spPr>
        <p:txBody>
          <a:bodyPr/>
          <a:lstStyle/>
          <a:p>
            <a:fld id="{CB61BDC7-D85D-4689-9BD3-21A4A4580B26}" type="slidenum">
              <a:rPr lang="en-US" smtClean="0"/>
              <a:t>‹#›</a:t>
            </a:fld>
            <a:endParaRPr lang="en-US"/>
          </a:p>
        </p:txBody>
      </p:sp>
      <p:cxnSp>
        <p:nvCxnSpPr>
          <p:cNvPr id="11" name="Straight Connector 10"/>
          <p:cNvCxnSpPr/>
          <p:nvPr userDrawn="1"/>
        </p:nvCxnSpPr>
        <p:spPr>
          <a:xfrm>
            <a:off x="839787" y="1690688"/>
            <a:ext cx="9570079" cy="9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89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4958" y="1866509"/>
            <a:ext cx="4538590" cy="43104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59627" y="1866509"/>
            <a:ext cx="4550237" cy="43104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6"/>
          <p:cNvSpPr>
            <a:spLocks noGrp="1"/>
          </p:cNvSpPr>
          <p:nvPr>
            <p:ph type="dt" sz="half" idx="10"/>
          </p:nvPr>
        </p:nvSpPr>
        <p:spPr>
          <a:xfrm>
            <a:off x="839787" y="6356350"/>
            <a:ext cx="2743167" cy="365125"/>
          </a:xfrm>
        </p:spPr>
        <p:txBody>
          <a:bodyPr/>
          <a:lstStyle/>
          <a:p>
            <a:fld id="{6A72E876-1869-4742-8FEB-BADAC016FC21}" type="datetimeFigureOut">
              <a:rPr lang="en-US" smtClean="0"/>
              <a:t>4/21/2023</a:t>
            </a:fld>
            <a:endParaRPr lang="en-US"/>
          </a:p>
        </p:txBody>
      </p:sp>
      <p:sp>
        <p:nvSpPr>
          <p:cNvPr id="13" name="Footer Placeholder 7"/>
          <p:cNvSpPr>
            <a:spLocks noGrp="1"/>
          </p:cNvSpPr>
          <p:nvPr>
            <p:ph type="ftr" sz="quarter" idx="11"/>
          </p:nvPr>
        </p:nvSpPr>
        <p:spPr>
          <a:xfrm>
            <a:off x="3713586" y="6356350"/>
            <a:ext cx="3853544" cy="365125"/>
          </a:xfrm>
        </p:spPr>
        <p:txBody>
          <a:bodyPr/>
          <a:lstStyle/>
          <a:p>
            <a:r>
              <a:rPr lang="en-US" dirty="0"/>
              <a:t>Massachusetts Trial Court</a:t>
            </a:r>
          </a:p>
        </p:txBody>
      </p:sp>
      <p:sp>
        <p:nvSpPr>
          <p:cNvPr id="14" name="Slide Number Placeholder 8"/>
          <p:cNvSpPr>
            <a:spLocks noGrp="1"/>
          </p:cNvSpPr>
          <p:nvPr>
            <p:ph type="sldNum" sz="quarter" idx="12"/>
          </p:nvPr>
        </p:nvSpPr>
        <p:spPr>
          <a:xfrm>
            <a:off x="7697762" y="6356350"/>
            <a:ext cx="2721433" cy="365125"/>
          </a:xfrm>
        </p:spPr>
        <p:txBody>
          <a:bodyPr/>
          <a:lstStyle/>
          <a:p>
            <a:fld id="{CB61BDC7-D85D-4689-9BD3-21A4A4580B26}" type="slidenum">
              <a:rPr lang="en-US" smtClean="0"/>
              <a:t>‹#›</a:t>
            </a:fld>
            <a:endParaRPr lang="en-US"/>
          </a:p>
        </p:txBody>
      </p:sp>
      <p:cxnSp>
        <p:nvCxnSpPr>
          <p:cNvPr id="17" name="Straight Connector 16"/>
          <p:cNvCxnSpPr/>
          <p:nvPr userDrawn="1"/>
        </p:nvCxnSpPr>
        <p:spPr>
          <a:xfrm>
            <a:off x="839787" y="1690688"/>
            <a:ext cx="9570079" cy="9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EAB3500-F76F-4CF0-A9C0-BFDFAACF6BCF}"/>
              </a:ext>
            </a:extLst>
          </p:cNvPr>
          <p:cNvSpPr>
            <a:spLocks noGrp="1"/>
          </p:cNvSpPr>
          <p:nvPr>
            <p:ph type="title" hasCustomPrompt="1"/>
          </p:nvPr>
        </p:nvSpPr>
        <p:spPr>
          <a:xfrm>
            <a:off x="839787" y="365126"/>
            <a:ext cx="9579408" cy="1149350"/>
          </a:xfrm>
        </p:spPr>
        <p:txBody>
          <a:bodyPr/>
          <a:lstStyle>
            <a:lvl1pPr>
              <a:defRPr baseline="0"/>
            </a:lvl1pPr>
          </a:lstStyle>
          <a:p>
            <a:r>
              <a:rPr lang="en-US" dirty="0"/>
              <a:t>Title of Slide</a:t>
            </a:r>
          </a:p>
        </p:txBody>
      </p:sp>
    </p:spTree>
    <p:extLst>
      <p:ext uri="{BB962C8B-B14F-4D97-AF65-F5344CB8AC3E}">
        <p14:creationId xmlns:p14="http://schemas.microsoft.com/office/powerpoint/2010/main" val="2274486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66511"/>
            <a:ext cx="4534644" cy="638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45346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6948" y="1866511"/>
            <a:ext cx="4522248" cy="638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6948" y="2505075"/>
            <a:ext cx="45222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9787" y="6356350"/>
            <a:ext cx="2743167" cy="365125"/>
          </a:xfrm>
        </p:spPr>
        <p:txBody>
          <a:bodyPr/>
          <a:lstStyle/>
          <a:p>
            <a:fld id="{6A72E876-1869-4742-8FEB-BADAC016FC21}" type="datetimeFigureOut">
              <a:rPr lang="en-US" smtClean="0"/>
              <a:t>4/21/2023</a:t>
            </a:fld>
            <a:endParaRPr lang="en-US"/>
          </a:p>
        </p:txBody>
      </p:sp>
      <p:sp>
        <p:nvSpPr>
          <p:cNvPr id="8" name="Footer Placeholder 7"/>
          <p:cNvSpPr>
            <a:spLocks noGrp="1"/>
          </p:cNvSpPr>
          <p:nvPr>
            <p:ph type="ftr" sz="quarter" idx="11"/>
          </p:nvPr>
        </p:nvSpPr>
        <p:spPr>
          <a:xfrm>
            <a:off x="3713586" y="6356350"/>
            <a:ext cx="3853544" cy="365125"/>
          </a:xfrm>
        </p:spPr>
        <p:txBody>
          <a:bodyPr/>
          <a:lstStyle/>
          <a:p>
            <a:r>
              <a:rPr lang="en-US" dirty="0"/>
              <a:t>Massachusetts Trial Court</a:t>
            </a:r>
          </a:p>
        </p:txBody>
      </p:sp>
      <p:sp>
        <p:nvSpPr>
          <p:cNvPr id="9" name="Slide Number Placeholder 8"/>
          <p:cNvSpPr>
            <a:spLocks noGrp="1"/>
          </p:cNvSpPr>
          <p:nvPr>
            <p:ph type="sldNum" sz="quarter" idx="12"/>
          </p:nvPr>
        </p:nvSpPr>
        <p:spPr>
          <a:xfrm>
            <a:off x="7697762" y="6356350"/>
            <a:ext cx="2721433" cy="365125"/>
          </a:xfrm>
        </p:spPr>
        <p:txBody>
          <a:bodyPr/>
          <a:lstStyle/>
          <a:p>
            <a:fld id="{CB61BDC7-D85D-4689-9BD3-21A4A4580B26}" type="slidenum">
              <a:rPr lang="en-US" smtClean="0"/>
              <a:t>‹#›</a:t>
            </a:fld>
            <a:endParaRPr lang="en-US"/>
          </a:p>
        </p:txBody>
      </p:sp>
      <p:cxnSp>
        <p:nvCxnSpPr>
          <p:cNvPr id="12" name="Straight Connector 11"/>
          <p:cNvCxnSpPr/>
          <p:nvPr userDrawn="1"/>
        </p:nvCxnSpPr>
        <p:spPr>
          <a:xfrm>
            <a:off x="839787" y="1681163"/>
            <a:ext cx="9570079" cy="9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7B7D271-9F11-41BB-868D-ADB07C8D1807}"/>
              </a:ext>
            </a:extLst>
          </p:cNvPr>
          <p:cNvSpPr>
            <a:spLocks noGrp="1"/>
          </p:cNvSpPr>
          <p:nvPr>
            <p:ph type="title" hasCustomPrompt="1"/>
          </p:nvPr>
        </p:nvSpPr>
        <p:spPr>
          <a:xfrm>
            <a:off x="839787" y="365126"/>
            <a:ext cx="9579408" cy="1149350"/>
          </a:xfrm>
        </p:spPr>
        <p:txBody>
          <a:bodyPr/>
          <a:lstStyle>
            <a:lvl1pPr>
              <a:defRPr baseline="0"/>
            </a:lvl1pPr>
          </a:lstStyle>
          <a:p>
            <a:r>
              <a:rPr lang="en-US" dirty="0"/>
              <a:t>Title of Slide</a:t>
            </a:r>
          </a:p>
        </p:txBody>
      </p:sp>
    </p:spTree>
    <p:extLst>
      <p:ext uri="{BB962C8B-B14F-4D97-AF65-F5344CB8AC3E}">
        <p14:creationId xmlns:p14="http://schemas.microsoft.com/office/powerpoint/2010/main" val="344059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839787" y="6356350"/>
            <a:ext cx="2743167" cy="365125"/>
          </a:xfrm>
        </p:spPr>
        <p:txBody>
          <a:bodyPr/>
          <a:lstStyle/>
          <a:p>
            <a:fld id="{6A72E876-1869-4742-8FEB-BADAC016FC21}" type="datetimeFigureOut">
              <a:rPr lang="en-US" smtClean="0"/>
              <a:t>4/21/2023</a:t>
            </a:fld>
            <a:endParaRPr lang="en-US"/>
          </a:p>
        </p:txBody>
      </p:sp>
      <p:sp>
        <p:nvSpPr>
          <p:cNvPr id="7" name="Footer Placeholder 7"/>
          <p:cNvSpPr>
            <a:spLocks noGrp="1"/>
          </p:cNvSpPr>
          <p:nvPr>
            <p:ph type="ftr" sz="quarter" idx="11"/>
          </p:nvPr>
        </p:nvSpPr>
        <p:spPr>
          <a:xfrm>
            <a:off x="3713586" y="6356350"/>
            <a:ext cx="3853544" cy="365125"/>
          </a:xfrm>
        </p:spPr>
        <p:txBody>
          <a:bodyPr/>
          <a:lstStyle/>
          <a:p>
            <a:r>
              <a:rPr lang="en-US" dirty="0"/>
              <a:t>Massachusetts Trial Court</a:t>
            </a:r>
          </a:p>
        </p:txBody>
      </p:sp>
      <p:sp>
        <p:nvSpPr>
          <p:cNvPr id="8" name="Slide Number Placeholder 8"/>
          <p:cNvSpPr>
            <a:spLocks noGrp="1"/>
          </p:cNvSpPr>
          <p:nvPr>
            <p:ph type="sldNum" sz="quarter" idx="12"/>
          </p:nvPr>
        </p:nvSpPr>
        <p:spPr>
          <a:xfrm>
            <a:off x="7697762" y="6356350"/>
            <a:ext cx="2721433" cy="365125"/>
          </a:xfrm>
        </p:spPr>
        <p:txBody>
          <a:bodyPr/>
          <a:lstStyle/>
          <a:p>
            <a:fld id="{CB61BDC7-D85D-4689-9BD3-21A4A4580B26}" type="slidenum">
              <a:rPr lang="en-US" smtClean="0"/>
              <a:t>‹#›</a:t>
            </a:fld>
            <a:endParaRPr lang="en-US"/>
          </a:p>
        </p:txBody>
      </p:sp>
      <p:cxnSp>
        <p:nvCxnSpPr>
          <p:cNvPr id="9" name="Straight Connector 8"/>
          <p:cNvCxnSpPr/>
          <p:nvPr userDrawn="1"/>
        </p:nvCxnSpPr>
        <p:spPr>
          <a:xfrm>
            <a:off x="839787" y="1690688"/>
            <a:ext cx="9570079" cy="9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FEA55F90-0529-41D2-8241-2C563622CAC2}"/>
              </a:ext>
            </a:extLst>
          </p:cNvPr>
          <p:cNvSpPr>
            <a:spLocks noGrp="1"/>
          </p:cNvSpPr>
          <p:nvPr>
            <p:ph type="title" hasCustomPrompt="1"/>
          </p:nvPr>
        </p:nvSpPr>
        <p:spPr>
          <a:xfrm>
            <a:off x="839787" y="365126"/>
            <a:ext cx="9579408" cy="1149350"/>
          </a:xfrm>
        </p:spPr>
        <p:txBody>
          <a:bodyPr/>
          <a:lstStyle>
            <a:lvl1pPr>
              <a:defRPr baseline="0"/>
            </a:lvl1pPr>
          </a:lstStyle>
          <a:p>
            <a:r>
              <a:rPr lang="en-US" dirty="0"/>
              <a:t>Title of Slide</a:t>
            </a:r>
          </a:p>
        </p:txBody>
      </p:sp>
    </p:spTree>
    <p:extLst>
      <p:ext uri="{BB962C8B-B14F-4D97-AF65-F5344CB8AC3E}">
        <p14:creationId xmlns:p14="http://schemas.microsoft.com/office/powerpoint/2010/main" val="3196653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839787" y="6356350"/>
            <a:ext cx="2743167" cy="365125"/>
          </a:xfrm>
        </p:spPr>
        <p:txBody>
          <a:bodyPr/>
          <a:lstStyle/>
          <a:p>
            <a:fld id="{6A72E876-1869-4742-8FEB-BADAC016FC21}" type="datetimeFigureOut">
              <a:rPr lang="en-US" smtClean="0"/>
              <a:t>4/21/2023</a:t>
            </a:fld>
            <a:endParaRPr lang="en-US"/>
          </a:p>
        </p:txBody>
      </p:sp>
      <p:sp>
        <p:nvSpPr>
          <p:cNvPr id="6" name="Footer Placeholder 7"/>
          <p:cNvSpPr>
            <a:spLocks noGrp="1"/>
          </p:cNvSpPr>
          <p:nvPr>
            <p:ph type="ftr" sz="quarter" idx="11"/>
          </p:nvPr>
        </p:nvSpPr>
        <p:spPr>
          <a:xfrm>
            <a:off x="3713586" y="6356350"/>
            <a:ext cx="3853544" cy="365125"/>
          </a:xfrm>
        </p:spPr>
        <p:txBody>
          <a:bodyPr/>
          <a:lstStyle/>
          <a:p>
            <a:r>
              <a:rPr lang="en-US" dirty="0"/>
              <a:t>Massachusetts Trial Court</a:t>
            </a:r>
          </a:p>
        </p:txBody>
      </p:sp>
      <p:sp>
        <p:nvSpPr>
          <p:cNvPr id="7" name="Slide Number Placeholder 8"/>
          <p:cNvSpPr>
            <a:spLocks noGrp="1"/>
          </p:cNvSpPr>
          <p:nvPr>
            <p:ph type="sldNum" sz="quarter" idx="12"/>
          </p:nvPr>
        </p:nvSpPr>
        <p:spPr>
          <a:xfrm>
            <a:off x="7697762" y="6356350"/>
            <a:ext cx="2721433" cy="365125"/>
          </a:xfrm>
        </p:spPr>
        <p:txBody>
          <a:bodyPr/>
          <a:lstStyle/>
          <a:p>
            <a:fld id="{CB61BDC7-D85D-4689-9BD3-21A4A4580B26}" type="slidenum">
              <a:rPr lang="en-US" smtClean="0"/>
              <a:t>‹#›</a:t>
            </a:fld>
            <a:endParaRPr lang="en-US"/>
          </a:p>
        </p:txBody>
      </p:sp>
    </p:spTree>
    <p:extLst>
      <p:ext uri="{BB962C8B-B14F-4D97-AF65-F5344CB8AC3E}">
        <p14:creationId xmlns:p14="http://schemas.microsoft.com/office/powerpoint/2010/main" val="53382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baseline="0"/>
            </a:lvl1pPr>
          </a:lstStyle>
          <a:p>
            <a:r>
              <a:rPr lang="en-US" dirty="0"/>
              <a:t>Title of Slide</a:t>
            </a:r>
          </a:p>
        </p:txBody>
      </p:sp>
      <p:sp>
        <p:nvSpPr>
          <p:cNvPr id="3" name="Content Placeholder 2"/>
          <p:cNvSpPr>
            <a:spLocks noGrp="1"/>
          </p:cNvSpPr>
          <p:nvPr>
            <p:ph idx="1"/>
          </p:nvPr>
        </p:nvSpPr>
        <p:spPr>
          <a:xfrm>
            <a:off x="5183188" y="457201"/>
            <a:ext cx="5236007"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6"/>
          <p:cNvSpPr>
            <a:spLocks noGrp="1"/>
          </p:cNvSpPr>
          <p:nvPr>
            <p:ph type="dt" sz="half" idx="10"/>
          </p:nvPr>
        </p:nvSpPr>
        <p:spPr>
          <a:xfrm>
            <a:off x="839787" y="6356350"/>
            <a:ext cx="2743167" cy="365125"/>
          </a:xfrm>
        </p:spPr>
        <p:txBody>
          <a:bodyPr/>
          <a:lstStyle/>
          <a:p>
            <a:fld id="{6A72E876-1869-4742-8FEB-BADAC016FC21}" type="datetimeFigureOut">
              <a:rPr lang="en-US" smtClean="0"/>
              <a:t>4/21/2023</a:t>
            </a:fld>
            <a:endParaRPr lang="en-US"/>
          </a:p>
        </p:txBody>
      </p:sp>
      <p:sp>
        <p:nvSpPr>
          <p:cNvPr id="9" name="Footer Placeholder 7"/>
          <p:cNvSpPr>
            <a:spLocks noGrp="1"/>
          </p:cNvSpPr>
          <p:nvPr>
            <p:ph type="ftr" sz="quarter" idx="11"/>
          </p:nvPr>
        </p:nvSpPr>
        <p:spPr>
          <a:xfrm>
            <a:off x="3713586" y="6356350"/>
            <a:ext cx="3853544" cy="365125"/>
          </a:xfrm>
        </p:spPr>
        <p:txBody>
          <a:bodyPr/>
          <a:lstStyle/>
          <a:p>
            <a:r>
              <a:rPr lang="en-US" dirty="0"/>
              <a:t>Massachusetts Trial Court</a:t>
            </a:r>
          </a:p>
        </p:txBody>
      </p:sp>
      <p:sp>
        <p:nvSpPr>
          <p:cNvPr id="10" name="Slide Number Placeholder 8"/>
          <p:cNvSpPr>
            <a:spLocks noGrp="1"/>
          </p:cNvSpPr>
          <p:nvPr>
            <p:ph type="sldNum" sz="quarter" idx="12"/>
          </p:nvPr>
        </p:nvSpPr>
        <p:spPr>
          <a:xfrm>
            <a:off x="7697762" y="6356350"/>
            <a:ext cx="2721433" cy="365125"/>
          </a:xfrm>
        </p:spPr>
        <p:txBody>
          <a:bodyPr/>
          <a:lstStyle/>
          <a:p>
            <a:fld id="{CB61BDC7-D85D-4689-9BD3-21A4A4580B26}" type="slidenum">
              <a:rPr lang="en-US" smtClean="0"/>
              <a:t>‹#›</a:t>
            </a:fld>
            <a:endParaRPr lang="en-US"/>
          </a:p>
        </p:txBody>
      </p:sp>
    </p:spTree>
    <p:extLst>
      <p:ext uri="{BB962C8B-B14F-4D97-AF65-F5344CB8AC3E}">
        <p14:creationId xmlns:p14="http://schemas.microsoft.com/office/powerpoint/2010/main" val="73379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baseline="0"/>
            </a:lvl1pPr>
          </a:lstStyle>
          <a:p>
            <a:r>
              <a:rPr lang="en-US" dirty="0"/>
              <a:t>Title of Slide</a:t>
            </a:r>
          </a:p>
        </p:txBody>
      </p:sp>
      <p:sp>
        <p:nvSpPr>
          <p:cNvPr id="3" name="Picture Placeholder 2"/>
          <p:cNvSpPr>
            <a:spLocks noGrp="1"/>
          </p:cNvSpPr>
          <p:nvPr>
            <p:ph type="pic" idx="1"/>
          </p:nvPr>
        </p:nvSpPr>
        <p:spPr>
          <a:xfrm>
            <a:off x="5183188" y="457201"/>
            <a:ext cx="52360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6"/>
          <p:cNvSpPr>
            <a:spLocks noGrp="1"/>
          </p:cNvSpPr>
          <p:nvPr>
            <p:ph type="dt" sz="half" idx="10"/>
          </p:nvPr>
        </p:nvSpPr>
        <p:spPr>
          <a:xfrm>
            <a:off x="839787" y="6356350"/>
            <a:ext cx="2743167" cy="365125"/>
          </a:xfrm>
        </p:spPr>
        <p:txBody>
          <a:bodyPr/>
          <a:lstStyle/>
          <a:p>
            <a:fld id="{6A72E876-1869-4742-8FEB-BADAC016FC21}" type="datetimeFigureOut">
              <a:rPr lang="en-US" smtClean="0"/>
              <a:t>4/21/2023</a:t>
            </a:fld>
            <a:endParaRPr lang="en-US" dirty="0"/>
          </a:p>
        </p:txBody>
      </p:sp>
      <p:sp>
        <p:nvSpPr>
          <p:cNvPr id="9" name="Footer Placeholder 7"/>
          <p:cNvSpPr>
            <a:spLocks noGrp="1"/>
          </p:cNvSpPr>
          <p:nvPr>
            <p:ph type="ftr" sz="quarter" idx="11"/>
          </p:nvPr>
        </p:nvSpPr>
        <p:spPr>
          <a:xfrm>
            <a:off x="3713586" y="6356350"/>
            <a:ext cx="3853544" cy="365125"/>
          </a:xfrm>
        </p:spPr>
        <p:txBody>
          <a:bodyPr/>
          <a:lstStyle/>
          <a:p>
            <a:r>
              <a:rPr lang="en-US" dirty="0"/>
              <a:t>Massachusetts Trial Court</a:t>
            </a:r>
          </a:p>
        </p:txBody>
      </p:sp>
      <p:sp>
        <p:nvSpPr>
          <p:cNvPr id="10" name="Slide Number Placeholder 8"/>
          <p:cNvSpPr>
            <a:spLocks noGrp="1"/>
          </p:cNvSpPr>
          <p:nvPr>
            <p:ph type="sldNum" sz="quarter" idx="12"/>
          </p:nvPr>
        </p:nvSpPr>
        <p:spPr>
          <a:xfrm>
            <a:off x="7697762" y="6356350"/>
            <a:ext cx="2721433" cy="365125"/>
          </a:xfrm>
        </p:spPr>
        <p:txBody>
          <a:bodyPr/>
          <a:lstStyle/>
          <a:p>
            <a:fld id="{CB61BDC7-D85D-4689-9BD3-21A4A4580B26}" type="slidenum">
              <a:rPr lang="en-US" smtClean="0"/>
              <a:t>‹#›</a:t>
            </a:fld>
            <a:endParaRPr lang="en-US"/>
          </a:p>
        </p:txBody>
      </p:sp>
    </p:spTree>
    <p:extLst>
      <p:ext uri="{BB962C8B-B14F-4D97-AF65-F5344CB8AC3E}">
        <p14:creationId xmlns:p14="http://schemas.microsoft.com/office/powerpoint/2010/main" val="3654039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830425"/>
            <a:ext cx="9587345" cy="1607976"/>
          </a:xfrm>
        </p:spPr>
        <p:txBody>
          <a:bodyPr anchor="b">
            <a:normAutofit/>
          </a:bodyPr>
          <a:lstStyle>
            <a:lvl1pPr>
              <a:defRPr sz="5400" baseline="0"/>
            </a:lvl1pPr>
          </a:lstStyle>
          <a:p>
            <a:r>
              <a:rPr lang="en-US" dirty="0"/>
              <a:t>Questions?</a:t>
            </a:r>
          </a:p>
        </p:txBody>
      </p:sp>
      <p:sp>
        <p:nvSpPr>
          <p:cNvPr id="3" name="Text Placeholder 2"/>
          <p:cNvSpPr>
            <a:spLocks noGrp="1"/>
          </p:cNvSpPr>
          <p:nvPr>
            <p:ph type="body" idx="1" hasCustomPrompt="1"/>
          </p:nvPr>
        </p:nvSpPr>
        <p:spPr>
          <a:xfrm>
            <a:off x="831850" y="3122257"/>
            <a:ext cx="9587345" cy="1881544"/>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Presenter’s Name</a:t>
            </a:r>
            <a:br>
              <a:rPr lang="en-US" dirty="0"/>
            </a:br>
            <a:r>
              <a:rPr lang="en-US" dirty="0"/>
              <a:t>Firstname.Lastname@jud.state.ma.us</a:t>
            </a:r>
          </a:p>
          <a:p>
            <a:pPr lvl="0"/>
            <a:r>
              <a:rPr lang="en-US" dirty="0"/>
              <a:t>(###) ###-####</a:t>
            </a:r>
          </a:p>
          <a:p>
            <a:pPr lvl="0"/>
            <a:r>
              <a:rPr lang="en-US" dirty="0"/>
              <a:t> </a:t>
            </a:r>
          </a:p>
        </p:txBody>
      </p:sp>
      <p:cxnSp>
        <p:nvCxnSpPr>
          <p:cNvPr id="8" name="Straight Connector 7"/>
          <p:cNvCxnSpPr/>
          <p:nvPr userDrawn="1"/>
        </p:nvCxnSpPr>
        <p:spPr>
          <a:xfrm>
            <a:off x="831850" y="2805015"/>
            <a:ext cx="9587345"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Date Placeholder 6"/>
          <p:cNvSpPr>
            <a:spLocks noGrp="1"/>
          </p:cNvSpPr>
          <p:nvPr>
            <p:ph type="dt" sz="half" idx="10"/>
          </p:nvPr>
        </p:nvSpPr>
        <p:spPr>
          <a:xfrm>
            <a:off x="839787" y="6356350"/>
            <a:ext cx="2743167" cy="365125"/>
          </a:xfrm>
        </p:spPr>
        <p:txBody>
          <a:bodyPr/>
          <a:lstStyle/>
          <a:p>
            <a:fld id="{6A72E876-1869-4742-8FEB-BADAC016FC21}" type="datetimeFigureOut">
              <a:rPr lang="en-US" smtClean="0"/>
              <a:t>4/21/2023</a:t>
            </a:fld>
            <a:endParaRPr lang="en-US"/>
          </a:p>
        </p:txBody>
      </p:sp>
      <p:sp>
        <p:nvSpPr>
          <p:cNvPr id="10" name="Footer Placeholder 7"/>
          <p:cNvSpPr>
            <a:spLocks noGrp="1"/>
          </p:cNvSpPr>
          <p:nvPr>
            <p:ph type="ftr" sz="quarter" idx="11"/>
          </p:nvPr>
        </p:nvSpPr>
        <p:spPr>
          <a:xfrm>
            <a:off x="3713586" y="6356350"/>
            <a:ext cx="3853544" cy="365125"/>
          </a:xfrm>
        </p:spPr>
        <p:txBody>
          <a:bodyPr/>
          <a:lstStyle/>
          <a:p>
            <a:r>
              <a:rPr lang="en-US" dirty="0"/>
              <a:t>Massachusetts Trial Court</a:t>
            </a:r>
          </a:p>
        </p:txBody>
      </p:sp>
      <p:sp>
        <p:nvSpPr>
          <p:cNvPr id="11" name="Slide Number Placeholder 8"/>
          <p:cNvSpPr>
            <a:spLocks noGrp="1"/>
          </p:cNvSpPr>
          <p:nvPr>
            <p:ph type="sldNum" sz="quarter" idx="12"/>
          </p:nvPr>
        </p:nvSpPr>
        <p:spPr>
          <a:xfrm>
            <a:off x="7697762" y="6356350"/>
            <a:ext cx="2721433" cy="365125"/>
          </a:xfrm>
        </p:spPr>
        <p:txBody>
          <a:bodyPr/>
          <a:lstStyle/>
          <a:p>
            <a:fld id="{CB61BDC7-D85D-4689-9BD3-21A4A4580B26}" type="slidenum">
              <a:rPr lang="en-US" smtClean="0"/>
              <a:t>‹#›</a:t>
            </a:fld>
            <a:endParaRPr lang="en-US"/>
          </a:p>
        </p:txBody>
      </p:sp>
      <p:sp>
        <p:nvSpPr>
          <p:cNvPr id="12" name="Text Placeholder 4"/>
          <p:cNvSpPr>
            <a:spLocks noGrp="1"/>
          </p:cNvSpPr>
          <p:nvPr>
            <p:ph type="body" sz="quarter" idx="13" hasCustomPrompt="1"/>
          </p:nvPr>
        </p:nvSpPr>
        <p:spPr>
          <a:xfrm>
            <a:off x="839787" y="5430837"/>
            <a:ext cx="9569450" cy="542925"/>
          </a:xfrm>
        </p:spPr>
        <p:txBody>
          <a:bodyPr>
            <a:normAutofit/>
          </a:bodyPr>
          <a:lstStyle>
            <a:lvl2pPr marL="457200" indent="0" algn="ctr">
              <a:buNone/>
              <a:defRPr sz="2800" b="1"/>
            </a:lvl2pPr>
          </a:lstStyle>
          <a:p>
            <a:pPr lvl="1"/>
            <a:r>
              <a:rPr lang="en-US" dirty="0"/>
              <a:t>www.Mass.Gov/Courts</a:t>
            </a:r>
          </a:p>
        </p:txBody>
      </p:sp>
    </p:spTree>
    <p:extLst>
      <p:ext uri="{BB962C8B-B14F-4D97-AF65-F5344CB8AC3E}">
        <p14:creationId xmlns:p14="http://schemas.microsoft.com/office/powerpoint/2010/main" val="139381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490583" y="169584"/>
            <a:ext cx="1463040" cy="1463040"/>
          </a:xfrm>
          <a:prstGeom prst="rect">
            <a:avLst/>
          </a:prstGeom>
        </p:spPr>
      </p:pic>
      <p:cxnSp>
        <p:nvCxnSpPr>
          <p:cNvPr id="4" name="Straight Connector 3"/>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920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5" name="Group 4"/>
          <p:cNvGrpSpPr>
            <a:grpSpLocks noChangeAspect="1"/>
          </p:cNvGrpSpPr>
          <p:nvPr/>
        </p:nvGrpSpPr>
        <p:grpSpPr>
          <a:xfrm>
            <a:off x="1996028" y="13562"/>
            <a:ext cx="8199945" cy="4480560"/>
            <a:chOff x="2399418" y="-107208"/>
            <a:chExt cx="7393165" cy="4039725"/>
          </a:xfrm>
        </p:grpSpPr>
        <p:pic>
          <p:nvPicPr>
            <p:cNvPr id="6"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56815">
              <a:off x="2399418" y="-107208"/>
              <a:ext cx="7393165" cy="40397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52950" y="798230"/>
              <a:ext cx="1645920" cy="1645920"/>
            </a:xfrm>
            <a:prstGeom prst="rect">
              <a:avLst/>
            </a:prstGeom>
          </p:spPr>
        </p:pic>
      </p:grpSp>
      <p:sp>
        <p:nvSpPr>
          <p:cNvPr id="8" name="Title 1"/>
          <p:cNvSpPr>
            <a:spLocks noGrp="1"/>
          </p:cNvSpPr>
          <p:nvPr>
            <p:ph type="title" hasCustomPrompt="1"/>
          </p:nvPr>
        </p:nvSpPr>
        <p:spPr>
          <a:xfrm>
            <a:off x="847165" y="4628028"/>
            <a:ext cx="10179423" cy="1513918"/>
          </a:xfrm>
        </p:spPr>
        <p:txBody>
          <a:bodyPr>
            <a:normAutofit fontScale="90000"/>
          </a:bodyPr>
          <a:lstStyle>
            <a:lvl1pPr>
              <a:defRPr/>
            </a:lvl1pPr>
          </a:lstStyle>
          <a:p>
            <a:pPr algn="ctr">
              <a:lnSpc>
                <a:spcPct val="100000"/>
              </a:lnSpc>
              <a:spcBef>
                <a:spcPts val="1600"/>
              </a:spcBef>
              <a:spcAft>
                <a:spcPts val="1600"/>
              </a:spcAft>
            </a:pPr>
            <a:br>
              <a:rPr lang="en-US" sz="5000" cap="small" dirty="0"/>
            </a:br>
            <a:r>
              <a:rPr lang="en-US" sz="700" cap="small" dirty="0"/>
              <a:t>    </a:t>
            </a:r>
            <a:br>
              <a:rPr lang="en-US" sz="5000" cap="small" dirty="0"/>
            </a:br>
            <a:endParaRPr lang="en-US" sz="4000" b="0" i="1" cap="small" dirty="0"/>
          </a:p>
        </p:txBody>
      </p:sp>
      <p:sp>
        <p:nvSpPr>
          <p:cNvPr id="9" name="Title 1"/>
          <p:cNvSpPr txBox="1">
            <a:spLocks/>
          </p:cNvSpPr>
          <p:nvPr/>
        </p:nvSpPr>
        <p:spPr>
          <a:xfrm>
            <a:off x="3181649" y="6153150"/>
            <a:ext cx="5486102" cy="571500"/>
          </a:xfrm>
          <a:prstGeom prst="rect">
            <a:avLst/>
          </a:prstGeom>
        </p:spPr>
        <p:txBody>
          <a:bodyPr vert="horz" lIns="91440" tIns="45720" rIns="91440" bIns="45720" rtlCol="0" anchor="ctr">
            <a:normAutofit fontScale="97500"/>
          </a:bodyPr>
          <a:lstStyle>
            <a:lvl1pPr algn="l" defTabSz="529922" rtl="0" eaLnBrk="1" latinLnBrk="0" hangingPunct="1">
              <a:lnSpc>
                <a:spcPct val="90000"/>
              </a:lnSpc>
              <a:spcBef>
                <a:spcPct val="0"/>
              </a:spcBef>
              <a:buNone/>
              <a:defRPr sz="1636" b="1" kern="1200">
                <a:solidFill>
                  <a:schemeClr val="tx1"/>
                </a:solidFill>
                <a:latin typeface="Trebuchet MS" panose="020B0603020202020204" pitchFamily="34" charset="0"/>
                <a:ea typeface="+mj-ea"/>
                <a:cs typeface="+mj-cs"/>
              </a:defRPr>
            </a:lvl1pPr>
          </a:lstStyle>
          <a:p>
            <a:pPr algn="ctr">
              <a:lnSpc>
                <a:spcPct val="100000"/>
              </a:lnSpc>
              <a:spcBef>
                <a:spcPts val="1600"/>
              </a:spcBef>
              <a:spcAft>
                <a:spcPts val="1600"/>
              </a:spcAft>
            </a:pPr>
            <a:endParaRPr lang="en-US" sz="2800" b="0" cap="small" dirty="0"/>
          </a:p>
        </p:txBody>
      </p:sp>
    </p:spTree>
    <p:extLst>
      <p:ext uri="{BB962C8B-B14F-4D97-AF65-F5344CB8AC3E}">
        <p14:creationId xmlns:p14="http://schemas.microsoft.com/office/powerpoint/2010/main" val="529501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490583" y="169584"/>
            <a:ext cx="1463040" cy="1463040"/>
          </a:xfrm>
          <a:prstGeom prst="rect">
            <a:avLst/>
          </a:prstGeom>
        </p:spPr>
      </p:pic>
      <p:cxnSp>
        <p:nvCxnSpPr>
          <p:cNvPr id="4" name="Straight Connector 3"/>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076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094282"/>
            <a:ext cx="9696108" cy="5365172"/>
          </a:xfrm>
        </p:spPr>
        <p:txBody>
          <a:bodyPr/>
          <a:lstStyle>
            <a:lvl1pPr marL="349250" indent="-349250">
              <a:defRPr sz="2800">
                <a:latin typeface="Cambria" panose="02040503050406030204" pitchFamily="18" charset="0"/>
                <a:ea typeface="Cambria" panose="02040503050406030204" pitchFamily="18" charset="0"/>
              </a:defRPr>
            </a:lvl1pPr>
            <a:lvl2pPr marL="914400" indent="-403225">
              <a:defRPr sz="2400">
                <a:latin typeface="Cambria" panose="02040503050406030204" pitchFamily="18" charset="0"/>
                <a:ea typeface="Cambria" panose="02040503050406030204" pitchFamily="18" charset="0"/>
              </a:defRPr>
            </a:lvl2pPr>
            <a:lvl3pPr marL="1600200" indent="-403225">
              <a:defRPr sz="2000">
                <a:latin typeface="Cambria" panose="02040503050406030204" pitchFamily="18" charset="0"/>
                <a:ea typeface="Cambria" panose="02040503050406030204" pitchFamily="18" charset="0"/>
              </a:defRPr>
            </a:lvl3pPr>
            <a:lvl4pPr marL="2232025" indent="-349250">
              <a:defRPr sz="1600">
                <a:latin typeface="Cambria" panose="02040503050406030204" pitchFamily="18" charset="0"/>
                <a:ea typeface="Cambria" panose="02040503050406030204" pitchFamily="18" charset="0"/>
              </a:defRPr>
            </a:lvl4pPr>
            <a:lvl5pPr marL="2689225" indent="-282575">
              <a:defRPr sz="1200">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cxnSp>
        <p:nvCxnSpPr>
          <p:cNvPr id="5" name="Straight Connector 4"/>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437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875456" y="1079292"/>
            <a:ext cx="4414885" cy="5363968"/>
          </a:xfrm>
        </p:spPr>
        <p:txBody>
          <a:bodyPr/>
          <a:lstStyle>
            <a:lvl1pPr>
              <a:defRPr sz="1364">
                <a:latin typeface="Cambria" panose="02040503050406030204" pitchFamily="18" charset="0"/>
                <a:ea typeface="Cambria" panose="02040503050406030204" pitchFamily="18" charset="0"/>
              </a:defRPr>
            </a:lvl1pPr>
            <a:lvl2pPr>
              <a:defRPr sz="1227">
                <a:latin typeface="Cambria" panose="02040503050406030204" pitchFamily="18" charset="0"/>
                <a:ea typeface="Cambria" panose="02040503050406030204" pitchFamily="18" charset="0"/>
              </a:defRPr>
            </a:lvl2pPr>
            <a:lvl3pPr>
              <a:defRPr sz="1091">
                <a:latin typeface="Cambria" panose="02040503050406030204" pitchFamily="18" charset="0"/>
                <a:ea typeface="Cambria" panose="02040503050406030204" pitchFamily="18" charset="0"/>
              </a:defRPr>
            </a:lvl3pPr>
            <a:lvl4pPr>
              <a:defRPr sz="955">
                <a:latin typeface="Cambria" panose="02040503050406030204" pitchFamily="18" charset="0"/>
                <a:ea typeface="Cambria" panose="02040503050406030204" pitchFamily="18" charset="0"/>
              </a:defRPr>
            </a:lvl4pPr>
            <a:lvl5pPr>
              <a:defRPr sz="818">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5892778" y="1064302"/>
            <a:ext cx="4203576" cy="5378958"/>
          </a:xfrm>
        </p:spPr>
        <p:txBody>
          <a:bodyPr/>
          <a:lstStyle>
            <a:lvl1pPr>
              <a:defRPr sz="1364">
                <a:latin typeface="Cambria" panose="02040503050406030204" pitchFamily="18" charset="0"/>
                <a:ea typeface="Cambria" panose="02040503050406030204" pitchFamily="18" charset="0"/>
              </a:defRPr>
            </a:lvl1pPr>
            <a:lvl2pPr>
              <a:defRPr sz="1227">
                <a:latin typeface="Cambria" panose="02040503050406030204" pitchFamily="18" charset="0"/>
                <a:ea typeface="Cambria" panose="02040503050406030204" pitchFamily="18" charset="0"/>
              </a:defRPr>
            </a:lvl2pPr>
            <a:lvl3pPr>
              <a:defRPr sz="1091">
                <a:latin typeface="Cambria" panose="02040503050406030204" pitchFamily="18" charset="0"/>
                <a:ea typeface="Cambria" panose="02040503050406030204" pitchFamily="18" charset="0"/>
              </a:defRPr>
            </a:lvl3pPr>
            <a:lvl4pPr>
              <a:defRPr sz="955">
                <a:latin typeface="Cambria" panose="02040503050406030204" pitchFamily="18" charset="0"/>
                <a:ea typeface="Cambria" panose="02040503050406030204" pitchFamily="18" charset="0"/>
              </a:defRPr>
            </a:lvl4pPr>
            <a:lvl5pPr>
              <a:defRPr sz="818">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cxnSp>
        <p:nvCxnSpPr>
          <p:cNvPr id="5" name="Straight Connector 4"/>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077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2" y="1064302"/>
            <a:ext cx="9696108" cy="5291696"/>
          </a:xfrm>
        </p:spPr>
        <p:txBody>
          <a:bodyPr>
            <a:normAutofit/>
          </a:bodyPr>
          <a:lstStyle>
            <a:lvl1pPr marL="285750" indent="-285750" algn="l">
              <a:buFont typeface="Arial" panose="020B0604020202020204" pitchFamily="34" charset="0"/>
              <a:buChar char="•"/>
              <a:defRPr sz="2600">
                <a:latin typeface="Cambria" panose="02040503050406030204" pitchFamily="18" charset="0"/>
                <a:ea typeface="Cambria" panose="02040503050406030204" pitchFamily="18" charset="0"/>
              </a:defRPr>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dirty="0"/>
              <a:t>Click to edit Master subtitle style</a:t>
            </a:r>
          </a:p>
          <a:p>
            <a:endParaRPr lang="en-US" dirty="0"/>
          </a:p>
          <a:p>
            <a:pPr lvl="1"/>
            <a:endParaRPr lang="en-US" dirty="0"/>
          </a:p>
        </p:txBody>
      </p:sp>
      <p:sp>
        <p:nvSpPr>
          <p:cNvPr id="9"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cxnSp>
        <p:nvCxnSpPr>
          <p:cNvPr id="5" name="Straight Connector 4"/>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721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Trebuchet MS" panose="020B0603020202020204" pitchFamily="34" charset="0"/>
              </a:defRPr>
            </a:lvl1pPr>
          </a:lstStyle>
          <a:p>
            <a:r>
              <a:rPr lang="en-US"/>
              <a:t>Click to edit Master title style</a:t>
            </a:r>
            <a:endParaRPr lang="en-US" dirty="0"/>
          </a:p>
        </p:txBody>
      </p:sp>
      <p:cxnSp>
        <p:nvCxnSpPr>
          <p:cNvPr id="3" name="Straight Connector 2"/>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408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094282"/>
            <a:ext cx="9696108" cy="5365172"/>
          </a:xfrm>
        </p:spPr>
        <p:txBody>
          <a:bodyPr/>
          <a:lstStyle>
            <a:lvl1pPr>
              <a:defRPr sz="2800">
                <a:latin typeface="Cambria" panose="02040503050406030204" pitchFamily="18" charset="0"/>
                <a:ea typeface="Cambria" panose="02040503050406030204" pitchFamily="18" charset="0"/>
              </a:defRPr>
            </a:lvl1pPr>
            <a:lvl2pPr>
              <a:defRPr sz="1227">
                <a:latin typeface="Cambria" panose="02040503050406030204" pitchFamily="18" charset="0"/>
                <a:ea typeface="Cambria" panose="02040503050406030204" pitchFamily="18" charset="0"/>
              </a:defRPr>
            </a:lvl2pPr>
            <a:lvl3pPr>
              <a:defRPr sz="1091">
                <a:latin typeface="Cambria" panose="02040503050406030204" pitchFamily="18" charset="0"/>
                <a:ea typeface="Cambria" panose="02040503050406030204" pitchFamily="18" charset="0"/>
              </a:defRPr>
            </a:lvl3pPr>
            <a:lvl4pPr>
              <a:defRPr sz="955">
                <a:latin typeface="Cambria" panose="02040503050406030204" pitchFamily="18" charset="0"/>
                <a:ea typeface="Cambria" panose="02040503050406030204" pitchFamily="18" charset="0"/>
              </a:defRPr>
            </a:lvl4pPr>
            <a:lvl5pPr>
              <a:defRPr sz="818">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cxnSp>
        <p:nvCxnSpPr>
          <p:cNvPr id="13" name="Straight Connector 12"/>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523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875456" y="1079292"/>
            <a:ext cx="4414885" cy="5363968"/>
          </a:xfrm>
        </p:spPr>
        <p:txBody>
          <a:bodyPr/>
          <a:lstStyle>
            <a:lvl1pPr>
              <a:defRPr sz="1364">
                <a:latin typeface="Cambria" panose="02040503050406030204" pitchFamily="18" charset="0"/>
                <a:ea typeface="Cambria" panose="02040503050406030204" pitchFamily="18" charset="0"/>
              </a:defRPr>
            </a:lvl1pPr>
            <a:lvl2pPr>
              <a:defRPr sz="1227">
                <a:latin typeface="Cambria" panose="02040503050406030204" pitchFamily="18" charset="0"/>
                <a:ea typeface="Cambria" panose="02040503050406030204" pitchFamily="18" charset="0"/>
              </a:defRPr>
            </a:lvl2pPr>
            <a:lvl3pPr>
              <a:defRPr sz="1091">
                <a:latin typeface="Cambria" panose="02040503050406030204" pitchFamily="18" charset="0"/>
                <a:ea typeface="Cambria" panose="02040503050406030204" pitchFamily="18" charset="0"/>
              </a:defRPr>
            </a:lvl3pPr>
            <a:lvl4pPr>
              <a:defRPr sz="955">
                <a:latin typeface="Cambria" panose="02040503050406030204" pitchFamily="18" charset="0"/>
                <a:ea typeface="Cambria" panose="02040503050406030204" pitchFamily="18" charset="0"/>
              </a:defRPr>
            </a:lvl4pPr>
            <a:lvl5pPr>
              <a:defRPr sz="818">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5892778" y="1064302"/>
            <a:ext cx="4203576" cy="5378958"/>
          </a:xfrm>
        </p:spPr>
        <p:txBody>
          <a:bodyPr/>
          <a:lstStyle>
            <a:lvl1pPr>
              <a:defRPr sz="1364">
                <a:latin typeface="Cambria" panose="02040503050406030204" pitchFamily="18" charset="0"/>
                <a:ea typeface="Cambria" panose="02040503050406030204" pitchFamily="18" charset="0"/>
              </a:defRPr>
            </a:lvl1pPr>
            <a:lvl2pPr>
              <a:defRPr sz="1227">
                <a:latin typeface="Cambria" panose="02040503050406030204" pitchFamily="18" charset="0"/>
                <a:ea typeface="Cambria" panose="02040503050406030204" pitchFamily="18" charset="0"/>
              </a:defRPr>
            </a:lvl2pPr>
            <a:lvl3pPr>
              <a:defRPr sz="1091">
                <a:latin typeface="Cambria" panose="02040503050406030204" pitchFamily="18" charset="0"/>
                <a:ea typeface="Cambria" panose="02040503050406030204" pitchFamily="18" charset="0"/>
              </a:defRPr>
            </a:lvl3pPr>
            <a:lvl4pPr>
              <a:defRPr sz="955">
                <a:latin typeface="Cambria" panose="02040503050406030204" pitchFamily="18" charset="0"/>
                <a:ea typeface="Cambria" panose="02040503050406030204" pitchFamily="18" charset="0"/>
              </a:defRPr>
            </a:lvl4pPr>
            <a:lvl5pPr>
              <a:defRPr sz="818">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cxnSp>
        <p:nvCxnSpPr>
          <p:cNvPr id="11" name="Straight Connector 10"/>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984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2" y="1064302"/>
            <a:ext cx="9696108" cy="5291696"/>
          </a:xfrm>
        </p:spPr>
        <p:txBody>
          <a:bodyPr/>
          <a:lstStyle>
            <a:lvl1pPr marL="0" indent="0" algn="l">
              <a:buNone/>
              <a:defRPr sz="1391">
                <a:latin typeface="Cambria" panose="02040503050406030204" pitchFamily="18" charset="0"/>
                <a:ea typeface="Cambria" panose="02040503050406030204" pitchFamily="18" charset="0"/>
              </a:defRPr>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a:t>Click to edit Master subtitle style</a:t>
            </a:r>
            <a:endParaRPr lang="en-US" dirty="0"/>
          </a:p>
        </p:txBody>
      </p:sp>
      <p:cxnSp>
        <p:nvCxnSpPr>
          <p:cNvPr id="7" name="Straight Connector 6"/>
          <p:cNvCxnSpPr/>
          <p:nvPr/>
        </p:nvCxnSpPr>
        <p:spPr>
          <a:xfrm>
            <a:off x="838201" y="6445679"/>
            <a:ext cx="957633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cxnSp>
        <p:nvCxnSpPr>
          <p:cNvPr id="10" name="Straight Connector 9"/>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32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094282"/>
            <a:ext cx="9696108" cy="5365172"/>
          </a:xfrm>
        </p:spPr>
        <p:txBody>
          <a:bodyPr/>
          <a:lstStyle>
            <a:lvl1pPr marL="349250" indent="-349250">
              <a:defRPr sz="2800">
                <a:latin typeface="Cambria" panose="02040503050406030204" pitchFamily="18" charset="0"/>
                <a:ea typeface="Cambria" panose="02040503050406030204" pitchFamily="18" charset="0"/>
              </a:defRPr>
            </a:lvl1pPr>
            <a:lvl2pPr marL="914400" indent="-403225">
              <a:defRPr sz="2400">
                <a:latin typeface="Cambria" panose="02040503050406030204" pitchFamily="18" charset="0"/>
                <a:ea typeface="Cambria" panose="02040503050406030204" pitchFamily="18" charset="0"/>
              </a:defRPr>
            </a:lvl2pPr>
            <a:lvl3pPr marL="1600200" indent="-403225">
              <a:defRPr sz="2000">
                <a:latin typeface="Cambria" panose="02040503050406030204" pitchFamily="18" charset="0"/>
                <a:ea typeface="Cambria" panose="02040503050406030204" pitchFamily="18" charset="0"/>
              </a:defRPr>
            </a:lvl3pPr>
            <a:lvl4pPr marL="2232025" indent="-349250">
              <a:defRPr sz="1600">
                <a:latin typeface="Cambria" panose="02040503050406030204" pitchFamily="18" charset="0"/>
                <a:ea typeface="Cambria" panose="02040503050406030204" pitchFamily="18" charset="0"/>
              </a:defRPr>
            </a:lvl4pPr>
            <a:lvl5pPr marL="2689225" indent="-282575">
              <a:defRPr sz="1200">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rcRect/>
          <a:stretch/>
        </p:blipFill>
        <p:spPr>
          <a:xfrm>
            <a:off x="10490583" y="169584"/>
            <a:ext cx="1463040" cy="1463040"/>
          </a:xfrm>
          <a:prstGeom prst="rect">
            <a:avLst/>
          </a:prstGeom>
        </p:spPr>
      </p:pic>
      <p:cxnSp>
        <p:nvCxnSpPr>
          <p:cNvPr id="5" name="Straight Connector 4"/>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42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875456" y="1079292"/>
            <a:ext cx="4414885" cy="5363968"/>
          </a:xfrm>
        </p:spPr>
        <p:txBody>
          <a:bodyPr/>
          <a:lstStyle>
            <a:lvl1pPr>
              <a:defRPr sz="1364">
                <a:latin typeface="Cambria" panose="02040503050406030204" pitchFamily="18" charset="0"/>
                <a:ea typeface="Cambria" panose="02040503050406030204" pitchFamily="18" charset="0"/>
              </a:defRPr>
            </a:lvl1pPr>
            <a:lvl2pPr>
              <a:defRPr sz="1227">
                <a:latin typeface="Cambria" panose="02040503050406030204" pitchFamily="18" charset="0"/>
                <a:ea typeface="Cambria" panose="02040503050406030204" pitchFamily="18" charset="0"/>
              </a:defRPr>
            </a:lvl2pPr>
            <a:lvl3pPr>
              <a:defRPr sz="1091">
                <a:latin typeface="Cambria" panose="02040503050406030204" pitchFamily="18" charset="0"/>
                <a:ea typeface="Cambria" panose="02040503050406030204" pitchFamily="18" charset="0"/>
              </a:defRPr>
            </a:lvl3pPr>
            <a:lvl4pPr>
              <a:defRPr sz="955">
                <a:latin typeface="Cambria" panose="02040503050406030204" pitchFamily="18" charset="0"/>
                <a:ea typeface="Cambria" panose="02040503050406030204" pitchFamily="18" charset="0"/>
              </a:defRPr>
            </a:lvl4pPr>
            <a:lvl5pPr>
              <a:defRPr sz="818">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5892778" y="1064302"/>
            <a:ext cx="4203576" cy="5378958"/>
          </a:xfrm>
        </p:spPr>
        <p:txBody>
          <a:bodyPr/>
          <a:lstStyle>
            <a:lvl1pPr>
              <a:defRPr sz="1364">
                <a:latin typeface="Cambria" panose="02040503050406030204" pitchFamily="18" charset="0"/>
                <a:ea typeface="Cambria" panose="02040503050406030204" pitchFamily="18" charset="0"/>
              </a:defRPr>
            </a:lvl1pPr>
            <a:lvl2pPr>
              <a:defRPr sz="1227">
                <a:latin typeface="Cambria" panose="02040503050406030204" pitchFamily="18" charset="0"/>
                <a:ea typeface="Cambria" panose="02040503050406030204" pitchFamily="18" charset="0"/>
              </a:defRPr>
            </a:lvl2pPr>
            <a:lvl3pPr>
              <a:defRPr sz="1091">
                <a:latin typeface="Cambria" panose="02040503050406030204" pitchFamily="18" charset="0"/>
                <a:ea typeface="Cambria" panose="02040503050406030204" pitchFamily="18" charset="0"/>
              </a:defRPr>
            </a:lvl3pPr>
            <a:lvl4pPr>
              <a:defRPr sz="955">
                <a:latin typeface="Cambria" panose="02040503050406030204" pitchFamily="18" charset="0"/>
                <a:ea typeface="Cambria" panose="02040503050406030204" pitchFamily="18" charset="0"/>
              </a:defRPr>
            </a:lvl4pPr>
            <a:lvl5pPr>
              <a:defRPr sz="818">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cxnSp>
        <p:nvCxnSpPr>
          <p:cNvPr id="5" name="Straight Connector 4"/>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59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2" y="1064302"/>
            <a:ext cx="9696108" cy="5291696"/>
          </a:xfrm>
        </p:spPr>
        <p:txBody>
          <a:bodyPr>
            <a:normAutofit/>
          </a:bodyPr>
          <a:lstStyle>
            <a:lvl1pPr marL="285750" indent="-285750" algn="l">
              <a:buFont typeface="Arial" panose="020B0604020202020204" pitchFamily="34" charset="0"/>
              <a:buChar char="•"/>
              <a:defRPr sz="2600">
                <a:latin typeface="Cambria" panose="02040503050406030204" pitchFamily="18" charset="0"/>
                <a:ea typeface="Cambria" panose="02040503050406030204" pitchFamily="18" charset="0"/>
              </a:defRPr>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a:t>Click to edit Master subtitle style</a:t>
            </a:r>
            <a:endParaRPr lang="en-US" dirty="0"/>
          </a:p>
        </p:txBody>
      </p:sp>
      <p:sp>
        <p:nvSpPr>
          <p:cNvPr id="9"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cxnSp>
        <p:nvCxnSpPr>
          <p:cNvPr id="5" name="Straight Connector 4"/>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48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Trebuchet MS" panose="020B0603020202020204" pitchFamily="34" charset="0"/>
              </a:defRPr>
            </a:lvl1pPr>
          </a:lstStyle>
          <a:p>
            <a:r>
              <a:rPr lang="en-US"/>
              <a:t>Click to edit Master title style</a:t>
            </a:r>
            <a:endParaRPr lang="en-US" dirty="0"/>
          </a:p>
        </p:txBody>
      </p:sp>
      <p:cxnSp>
        <p:nvCxnSpPr>
          <p:cNvPr id="3" name="Straight Connector 2"/>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0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094282"/>
            <a:ext cx="9696108" cy="5365172"/>
          </a:xfrm>
        </p:spPr>
        <p:txBody>
          <a:bodyPr/>
          <a:lstStyle>
            <a:lvl1pPr>
              <a:defRPr sz="2800">
                <a:latin typeface="Cambria" panose="02040503050406030204" pitchFamily="18" charset="0"/>
                <a:ea typeface="Cambria" panose="02040503050406030204" pitchFamily="18" charset="0"/>
              </a:defRPr>
            </a:lvl1pPr>
            <a:lvl2pPr>
              <a:defRPr sz="1227">
                <a:latin typeface="Cambria" panose="02040503050406030204" pitchFamily="18" charset="0"/>
                <a:ea typeface="Cambria" panose="02040503050406030204" pitchFamily="18" charset="0"/>
              </a:defRPr>
            </a:lvl2pPr>
            <a:lvl3pPr>
              <a:defRPr sz="1091">
                <a:latin typeface="Cambria" panose="02040503050406030204" pitchFamily="18" charset="0"/>
                <a:ea typeface="Cambria" panose="02040503050406030204" pitchFamily="18" charset="0"/>
              </a:defRPr>
            </a:lvl3pPr>
            <a:lvl4pPr>
              <a:defRPr sz="955">
                <a:latin typeface="Cambria" panose="02040503050406030204" pitchFamily="18" charset="0"/>
                <a:ea typeface="Cambria" panose="02040503050406030204" pitchFamily="18" charset="0"/>
              </a:defRPr>
            </a:lvl4pPr>
            <a:lvl5pPr>
              <a:defRPr sz="818">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cxnSp>
        <p:nvCxnSpPr>
          <p:cNvPr id="13" name="Straight Connector 12"/>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47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875456" y="1079292"/>
            <a:ext cx="4414885" cy="5363968"/>
          </a:xfrm>
        </p:spPr>
        <p:txBody>
          <a:bodyPr/>
          <a:lstStyle>
            <a:lvl1pPr>
              <a:defRPr sz="1364">
                <a:latin typeface="Cambria" panose="02040503050406030204" pitchFamily="18" charset="0"/>
                <a:ea typeface="Cambria" panose="02040503050406030204" pitchFamily="18" charset="0"/>
              </a:defRPr>
            </a:lvl1pPr>
            <a:lvl2pPr>
              <a:defRPr sz="1227">
                <a:latin typeface="Cambria" panose="02040503050406030204" pitchFamily="18" charset="0"/>
                <a:ea typeface="Cambria" panose="02040503050406030204" pitchFamily="18" charset="0"/>
              </a:defRPr>
            </a:lvl2pPr>
            <a:lvl3pPr>
              <a:defRPr sz="1091">
                <a:latin typeface="Cambria" panose="02040503050406030204" pitchFamily="18" charset="0"/>
                <a:ea typeface="Cambria" panose="02040503050406030204" pitchFamily="18" charset="0"/>
              </a:defRPr>
            </a:lvl3pPr>
            <a:lvl4pPr>
              <a:defRPr sz="955">
                <a:latin typeface="Cambria" panose="02040503050406030204" pitchFamily="18" charset="0"/>
                <a:ea typeface="Cambria" panose="02040503050406030204" pitchFamily="18" charset="0"/>
              </a:defRPr>
            </a:lvl4pPr>
            <a:lvl5pPr>
              <a:defRPr sz="818">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5892778" y="1064302"/>
            <a:ext cx="4203576" cy="5378958"/>
          </a:xfrm>
        </p:spPr>
        <p:txBody>
          <a:bodyPr/>
          <a:lstStyle>
            <a:lvl1pPr>
              <a:defRPr sz="1364">
                <a:latin typeface="Cambria" panose="02040503050406030204" pitchFamily="18" charset="0"/>
                <a:ea typeface="Cambria" panose="02040503050406030204" pitchFamily="18" charset="0"/>
              </a:defRPr>
            </a:lvl1pPr>
            <a:lvl2pPr>
              <a:defRPr sz="1227">
                <a:latin typeface="Cambria" panose="02040503050406030204" pitchFamily="18" charset="0"/>
                <a:ea typeface="Cambria" panose="02040503050406030204" pitchFamily="18" charset="0"/>
              </a:defRPr>
            </a:lvl2pPr>
            <a:lvl3pPr>
              <a:defRPr sz="1091">
                <a:latin typeface="Cambria" panose="02040503050406030204" pitchFamily="18" charset="0"/>
                <a:ea typeface="Cambria" panose="02040503050406030204" pitchFamily="18" charset="0"/>
              </a:defRPr>
            </a:lvl3pPr>
            <a:lvl4pPr>
              <a:defRPr sz="955">
                <a:latin typeface="Cambria" panose="02040503050406030204" pitchFamily="18" charset="0"/>
                <a:ea typeface="Cambria" panose="02040503050406030204" pitchFamily="18" charset="0"/>
              </a:defRPr>
            </a:lvl4pPr>
            <a:lvl5pPr>
              <a:defRPr sz="818">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cxnSp>
        <p:nvCxnSpPr>
          <p:cNvPr id="11" name="Straight Connector 10"/>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43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2" y="1064302"/>
            <a:ext cx="9696108" cy="5291696"/>
          </a:xfrm>
        </p:spPr>
        <p:txBody>
          <a:bodyPr/>
          <a:lstStyle>
            <a:lvl1pPr marL="0" indent="0" algn="l">
              <a:buNone/>
              <a:defRPr sz="1391">
                <a:latin typeface="Cambria" panose="02040503050406030204" pitchFamily="18" charset="0"/>
                <a:ea typeface="Cambria" panose="02040503050406030204" pitchFamily="18" charset="0"/>
              </a:defRPr>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a:t>Click to edit Master subtitle style</a:t>
            </a:r>
            <a:endParaRPr lang="en-US" dirty="0"/>
          </a:p>
        </p:txBody>
      </p:sp>
      <p:cxnSp>
        <p:nvCxnSpPr>
          <p:cNvPr id="7" name="Straight Connector 6"/>
          <p:cNvCxnSpPr/>
          <p:nvPr/>
        </p:nvCxnSpPr>
        <p:spPr>
          <a:xfrm>
            <a:off x="838201" y="6445679"/>
            <a:ext cx="957633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cxnSp>
        <p:nvCxnSpPr>
          <p:cNvPr id="10" name="Straight Connector 9"/>
          <p:cNvCxnSpPr/>
          <p:nvPr/>
        </p:nvCxnSpPr>
        <p:spPr>
          <a:xfrm>
            <a:off x="838202" y="993209"/>
            <a:ext cx="8544858" cy="8331"/>
          </a:xfrm>
          <a:prstGeom prst="line">
            <a:avLst/>
          </a:prstGeom>
          <a:ln w="38100">
            <a:gradFill flip="none" rotWithShape="1">
              <a:gsLst>
                <a:gs pos="0">
                  <a:schemeClr val="accent1">
                    <a:lumMod val="5000"/>
                    <a:lumOff val="95000"/>
                  </a:schemeClr>
                </a:gs>
                <a:gs pos="50000">
                  <a:schemeClr val="accent1">
                    <a:lumMod val="45000"/>
                    <a:lumOff val="55000"/>
                  </a:schemeClr>
                </a:gs>
                <a:gs pos="43000">
                  <a:schemeClr val="accent1">
                    <a:lumMod val="45000"/>
                    <a:lumOff val="55000"/>
                  </a:schemeClr>
                </a:gs>
                <a:gs pos="100000">
                  <a:schemeClr val="accent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11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2" y="1154243"/>
            <a:ext cx="9704171" cy="52890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ight Triangle 6"/>
          <p:cNvSpPr/>
          <p:nvPr/>
        </p:nvSpPr>
        <p:spPr>
          <a:xfrm rot="10800000">
            <a:off x="11521786" y="0"/>
            <a:ext cx="669384" cy="6858000"/>
          </a:xfrm>
          <a:prstGeom prst="rtTriangle">
            <a:avLst/>
          </a:prstGeom>
          <a:gradFill>
            <a:gsLst>
              <a:gs pos="14000">
                <a:schemeClr val="accent1"/>
              </a:gs>
              <a:gs pos="49000">
                <a:schemeClr val="accent1">
                  <a:shade val="67500"/>
                  <a:satMod val="115000"/>
                </a:schemeClr>
              </a:gs>
              <a:gs pos="90000">
                <a:schemeClr val="accent5"/>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8" name="Right Triangle 7"/>
          <p:cNvSpPr/>
          <p:nvPr/>
        </p:nvSpPr>
        <p:spPr>
          <a:xfrm rot="10800000">
            <a:off x="10542377" y="-6"/>
            <a:ext cx="1562177" cy="6858000"/>
          </a:xfrm>
          <a:prstGeom prst="rtTriangle">
            <a:avLst/>
          </a:prstGeom>
          <a:gradFill>
            <a:gsLst>
              <a:gs pos="14000">
                <a:schemeClr val="accent5">
                  <a:alpha val="94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9" name="Right Triangle 8"/>
          <p:cNvSpPr/>
          <p:nvPr/>
        </p:nvSpPr>
        <p:spPr>
          <a:xfrm rot="10800000">
            <a:off x="10890047" y="0"/>
            <a:ext cx="1300904" cy="6858000"/>
          </a:xfrm>
          <a:prstGeom prst="rtTriangle">
            <a:avLst/>
          </a:prstGeom>
          <a:gradFill>
            <a:gsLst>
              <a:gs pos="14000">
                <a:schemeClr val="accent2">
                  <a:alpha val="49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0" name="Right Triangle 9"/>
          <p:cNvSpPr/>
          <p:nvPr/>
        </p:nvSpPr>
        <p:spPr>
          <a:xfrm rot="10800000">
            <a:off x="11393091" y="0"/>
            <a:ext cx="797862" cy="6858000"/>
          </a:xfrm>
          <a:prstGeom prst="rtTriangle">
            <a:avLst/>
          </a:prstGeom>
          <a:gradFill>
            <a:gsLst>
              <a:gs pos="14000">
                <a:schemeClr val="accent1">
                  <a:alpha val="89000"/>
                </a:schemeClr>
              </a:gs>
              <a:gs pos="32760">
                <a:srgbClr val="EDC56B"/>
              </a:gs>
              <a:gs pos="54000">
                <a:schemeClr val="accent3">
                  <a:lumMod val="40000"/>
                  <a:lumOff val="60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1" name="Right Triangle 10"/>
          <p:cNvSpPr/>
          <p:nvPr/>
        </p:nvSpPr>
        <p:spPr>
          <a:xfrm flipH="1">
            <a:off x="10867063" y="-10"/>
            <a:ext cx="1322504" cy="6858000"/>
          </a:xfrm>
          <a:prstGeom prst="rtTriangle">
            <a:avLst/>
          </a:prstGeom>
          <a:gradFill>
            <a:gsLst>
              <a:gs pos="14000">
                <a:schemeClr val="accent5">
                  <a:alpha val="79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2" name="Right Triangle 11"/>
          <p:cNvSpPr/>
          <p:nvPr/>
        </p:nvSpPr>
        <p:spPr>
          <a:xfrm flipH="1">
            <a:off x="11246369" y="-3"/>
            <a:ext cx="936516" cy="6858000"/>
          </a:xfrm>
          <a:prstGeom prst="rtTriangle">
            <a:avLst/>
          </a:prstGeom>
          <a:gradFill>
            <a:gsLst>
              <a:gs pos="14000">
                <a:schemeClr val="accent2">
                  <a:alpha val="37000"/>
                </a:schemeClr>
              </a:gs>
              <a:gs pos="3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3" name="Right Triangle 12"/>
          <p:cNvSpPr/>
          <p:nvPr/>
        </p:nvSpPr>
        <p:spPr>
          <a:xfrm flipH="1">
            <a:off x="11635273" y="0"/>
            <a:ext cx="556726" cy="6858000"/>
          </a:xfrm>
          <a:prstGeom prst="rtTriangle">
            <a:avLst/>
          </a:prstGeom>
          <a:gradFill>
            <a:gsLst>
              <a:gs pos="14000">
                <a:schemeClr val="accent2">
                  <a:alpha val="57000"/>
                </a:schemeClr>
              </a:gs>
              <a:gs pos="34000">
                <a:schemeClr val="accent1">
                  <a:shade val="67500"/>
                  <a:satMod val="115000"/>
                </a:schemeClr>
              </a:gs>
              <a:gs pos="100000">
                <a:schemeClr val="accent5"/>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5" name="Right Triangle 14"/>
          <p:cNvSpPr/>
          <p:nvPr/>
        </p:nvSpPr>
        <p:spPr>
          <a:xfrm>
            <a:off x="-8116" y="-11"/>
            <a:ext cx="474648" cy="6858000"/>
          </a:xfrm>
          <a:prstGeom prst="rtTriangle">
            <a:avLst/>
          </a:prstGeom>
          <a:gradFill>
            <a:gsLst>
              <a:gs pos="14000">
                <a:schemeClr val="accent5"/>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6" name="Right Triangle 15"/>
          <p:cNvSpPr/>
          <p:nvPr/>
        </p:nvSpPr>
        <p:spPr>
          <a:xfrm rot="10800000" flipH="1">
            <a:off x="-8115" y="-3"/>
            <a:ext cx="474648" cy="6858000"/>
          </a:xfrm>
          <a:prstGeom prst="rtTriangle">
            <a:avLst/>
          </a:prstGeom>
          <a:gradFill>
            <a:gsLst>
              <a:gs pos="14000">
                <a:schemeClr val="accent2">
                  <a:alpha val="56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08491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529922" rtl="0" eaLnBrk="1" latinLnBrk="0" hangingPunct="1">
        <a:lnSpc>
          <a:spcPct val="90000"/>
        </a:lnSpc>
        <a:spcBef>
          <a:spcPct val="0"/>
        </a:spcBef>
        <a:buNone/>
        <a:defRPr sz="3600" b="1" kern="1200">
          <a:solidFill>
            <a:schemeClr val="tx1"/>
          </a:solidFill>
          <a:latin typeface="Trebuchet MS" panose="020B0603020202020204" pitchFamily="34" charset="0"/>
          <a:ea typeface="+mj-ea"/>
          <a:cs typeface="+mj-cs"/>
        </a:defRPr>
      </a:lvl1pPr>
    </p:titleStyle>
    <p:bodyStyle>
      <a:lvl1pPr marL="132481" indent="-132481" algn="l" defTabSz="529922" rtl="0" eaLnBrk="1" latinLnBrk="0" hangingPunct="1">
        <a:lnSpc>
          <a:spcPct val="90000"/>
        </a:lnSpc>
        <a:spcBef>
          <a:spcPts val="58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397442" indent="-132481" algn="l" defTabSz="529922" rtl="0" eaLnBrk="1" latinLnBrk="0" hangingPunct="1">
        <a:lnSpc>
          <a:spcPct val="90000"/>
        </a:lnSpc>
        <a:spcBef>
          <a:spcPts val="29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662403" indent="-132481" algn="l" defTabSz="529922" rtl="0" eaLnBrk="1" latinLnBrk="0" hangingPunct="1">
        <a:lnSpc>
          <a:spcPct val="90000"/>
        </a:lnSpc>
        <a:spcBef>
          <a:spcPts val="29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927364" indent="-132481" algn="l" defTabSz="529922" rtl="0" eaLnBrk="1" latinLnBrk="0" hangingPunct="1">
        <a:lnSpc>
          <a:spcPct val="90000"/>
        </a:lnSpc>
        <a:spcBef>
          <a:spcPts val="290"/>
        </a:spcBef>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1192325" indent="-132481" algn="l" defTabSz="529922" rtl="0" eaLnBrk="1" latinLnBrk="0" hangingPunct="1">
        <a:lnSpc>
          <a:spcPct val="90000"/>
        </a:lnSpc>
        <a:spcBef>
          <a:spcPts val="290"/>
        </a:spcBef>
        <a:buFont typeface="Arial" panose="020B0604020202020204" pitchFamily="34" charset="0"/>
        <a:buChar char="•"/>
        <a:defRPr sz="1200" kern="1200">
          <a:solidFill>
            <a:schemeClr val="tx1"/>
          </a:solidFill>
          <a:latin typeface="Cambria" panose="02040503050406030204" pitchFamily="18" charset="0"/>
          <a:ea typeface="Cambria" panose="02040503050406030204" pitchFamily="18" charset="0"/>
          <a:cs typeface="+mn-cs"/>
        </a:defRPr>
      </a:lvl5pPr>
      <a:lvl6pPr marL="1457286"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6pPr>
      <a:lvl7pPr marL="1722247"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7pPr>
      <a:lvl8pPr marL="1987208"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8pPr>
      <a:lvl9pPr marL="2252169"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9pPr>
    </p:bodyStyle>
    <p:otherStyle>
      <a:defPPr>
        <a:defRPr lang="en-US"/>
      </a:defPPr>
      <a:lvl1pPr marL="0" algn="l" defTabSz="529922" rtl="0" eaLnBrk="1" latinLnBrk="0" hangingPunct="1">
        <a:defRPr sz="1043" kern="1200">
          <a:solidFill>
            <a:schemeClr val="tx1"/>
          </a:solidFill>
          <a:latin typeface="+mn-lt"/>
          <a:ea typeface="+mn-ea"/>
          <a:cs typeface="+mn-cs"/>
        </a:defRPr>
      </a:lvl1pPr>
      <a:lvl2pPr marL="264961" algn="l" defTabSz="529922" rtl="0" eaLnBrk="1" latinLnBrk="0" hangingPunct="1">
        <a:defRPr sz="1043" kern="1200">
          <a:solidFill>
            <a:schemeClr val="tx1"/>
          </a:solidFill>
          <a:latin typeface="+mn-lt"/>
          <a:ea typeface="+mn-ea"/>
          <a:cs typeface="+mn-cs"/>
        </a:defRPr>
      </a:lvl2pPr>
      <a:lvl3pPr marL="529922" algn="l" defTabSz="529922" rtl="0" eaLnBrk="1" latinLnBrk="0" hangingPunct="1">
        <a:defRPr sz="1043" kern="1200">
          <a:solidFill>
            <a:schemeClr val="tx1"/>
          </a:solidFill>
          <a:latin typeface="+mn-lt"/>
          <a:ea typeface="+mn-ea"/>
          <a:cs typeface="+mn-cs"/>
        </a:defRPr>
      </a:lvl3pPr>
      <a:lvl4pPr marL="794883" algn="l" defTabSz="529922" rtl="0" eaLnBrk="1" latinLnBrk="0" hangingPunct="1">
        <a:defRPr sz="1043" kern="1200">
          <a:solidFill>
            <a:schemeClr val="tx1"/>
          </a:solidFill>
          <a:latin typeface="+mn-lt"/>
          <a:ea typeface="+mn-ea"/>
          <a:cs typeface="+mn-cs"/>
        </a:defRPr>
      </a:lvl4pPr>
      <a:lvl5pPr marL="1059844" algn="l" defTabSz="529922" rtl="0" eaLnBrk="1" latinLnBrk="0" hangingPunct="1">
        <a:defRPr sz="1043" kern="1200">
          <a:solidFill>
            <a:schemeClr val="tx1"/>
          </a:solidFill>
          <a:latin typeface="+mn-lt"/>
          <a:ea typeface="+mn-ea"/>
          <a:cs typeface="+mn-cs"/>
        </a:defRPr>
      </a:lvl5pPr>
      <a:lvl6pPr marL="1324806" algn="l" defTabSz="529922" rtl="0" eaLnBrk="1" latinLnBrk="0" hangingPunct="1">
        <a:defRPr sz="1043" kern="1200">
          <a:solidFill>
            <a:schemeClr val="tx1"/>
          </a:solidFill>
          <a:latin typeface="+mn-lt"/>
          <a:ea typeface="+mn-ea"/>
          <a:cs typeface="+mn-cs"/>
        </a:defRPr>
      </a:lvl6pPr>
      <a:lvl7pPr marL="1589767" algn="l" defTabSz="529922" rtl="0" eaLnBrk="1" latinLnBrk="0" hangingPunct="1">
        <a:defRPr sz="1043" kern="1200">
          <a:solidFill>
            <a:schemeClr val="tx1"/>
          </a:solidFill>
          <a:latin typeface="+mn-lt"/>
          <a:ea typeface="+mn-ea"/>
          <a:cs typeface="+mn-cs"/>
        </a:defRPr>
      </a:lvl7pPr>
      <a:lvl8pPr marL="1854728" algn="l" defTabSz="529922" rtl="0" eaLnBrk="1" latinLnBrk="0" hangingPunct="1">
        <a:defRPr sz="1043" kern="1200">
          <a:solidFill>
            <a:schemeClr val="tx1"/>
          </a:solidFill>
          <a:latin typeface="+mn-lt"/>
          <a:ea typeface="+mn-ea"/>
          <a:cs typeface="+mn-cs"/>
        </a:defRPr>
      </a:lvl8pPr>
      <a:lvl9pPr marL="2119689" algn="l" defTabSz="529922" rtl="0" eaLnBrk="1" latinLnBrk="0" hangingPunct="1">
        <a:defRPr sz="10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ight Triangle 16"/>
          <p:cNvSpPr/>
          <p:nvPr userDrawn="1"/>
        </p:nvSpPr>
        <p:spPr>
          <a:xfrm rot="10800000">
            <a:off x="11521787" y="0"/>
            <a:ext cx="669384" cy="6858000"/>
          </a:xfrm>
          <a:prstGeom prst="rtTriangle">
            <a:avLst/>
          </a:prstGeom>
          <a:gradFill>
            <a:gsLst>
              <a:gs pos="14000">
                <a:schemeClr val="accent1"/>
              </a:gs>
              <a:gs pos="49000">
                <a:schemeClr val="accent1">
                  <a:shade val="67500"/>
                  <a:satMod val="115000"/>
                </a:schemeClr>
              </a:gs>
              <a:gs pos="90000">
                <a:schemeClr val="accent5"/>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ight Triangle 15"/>
          <p:cNvSpPr/>
          <p:nvPr userDrawn="1"/>
        </p:nvSpPr>
        <p:spPr>
          <a:xfrm rot="10800000">
            <a:off x="10456846" y="-6"/>
            <a:ext cx="1647708" cy="6858000"/>
          </a:xfrm>
          <a:prstGeom prst="rtTriangle">
            <a:avLst/>
          </a:prstGeom>
          <a:gradFill>
            <a:gsLst>
              <a:gs pos="14000">
                <a:schemeClr val="accent5">
                  <a:alpha val="94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77671" y="365125"/>
            <a:ext cx="974152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7671" y="1825625"/>
            <a:ext cx="974152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6263" y="6356350"/>
            <a:ext cx="2925137" cy="365125"/>
          </a:xfrm>
          <a:prstGeom prst="rect">
            <a:avLst/>
          </a:prstGeom>
        </p:spPr>
        <p:txBody>
          <a:bodyPr vert="horz" lIns="91440" tIns="45720" rIns="91440" bIns="45720" rtlCol="0" anchor="ctr"/>
          <a:lstStyle>
            <a:lvl1pPr algn="l">
              <a:defRPr sz="1200">
                <a:solidFill>
                  <a:schemeClr val="tx2"/>
                </a:solidFill>
              </a:defRPr>
            </a:lvl1pPr>
          </a:lstStyle>
          <a:p>
            <a:fld id="{6A72E876-1869-4742-8FEB-BADAC016FC21}" type="datetimeFigureOut">
              <a:rPr lang="en-US" smtClean="0"/>
              <a:pPr/>
              <a:t>4/21/2023</a:t>
            </a:fld>
            <a:endParaRPr lang="en-US" dirty="0"/>
          </a:p>
        </p:txBody>
      </p:sp>
      <p:sp>
        <p:nvSpPr>
          <p:cNvPr id="11" name="Right Triangle 10"/>
          <p:cNvSpPr/>
          <p:nvPr userDrawn="1"/>
        </p:nvSpPr>
        <p:spPr>
          <a:xfrm rot="10800000">
            <a:off x="10804849" y="0"/>
            <a:ext cx="1386103" cy="6858000"/>
          </a:xfrm>
          <a:prstGeom prst="rtTriangle">
            <a:avLst/>
          </a:prstGeom>
          <a:gradFill>
            <a:gsLst>
              <a:gs pos="14000">
                <a:schemeClr val="accent2">
                  <a:alpha val="49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038600" y="6356350"/>
            <a:ext cx="35565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Massachusetts Trial Court</a:t>
            </a:r>
          </a:p>
        </p:txBody>
      </p:sp>
      <p:sp>
        <p:nvSpPr>
          <p:cNvPr id="6" name="Slide Number Placeholder 5"/>
          <p:cNvSpPr>
            <a:spLocks noGrp="1"/>
          </p:cNvSpPr>
          <p:nvPr>
            <p:ph type="sldNum" sz="quarter" idx="4"/>
          </p:nvPr>
        </p:nvSpPr>
        <p:spPr>
          <a:xfrm>
            <a:off x="8052318" y="6356350"/>
            <a:ext cx="2366877" cy="365125"/>
          </a:xfrm>
          <a:prstGeom prst="rect">
            <a:avLst/>
          </a:prstGeom>
        </p:spPr>
        <p:txBody>
          <a:bodyPr vert="horz" lIns="91440" tIns="45720" rIns="91440" bIns="45720" rtlCol="0" anchor="ctr"/>
          <a:lstStyle>
            <a:lvl1pPr algn="r">
              <a:defRPr sz="1200">
                <a:solidFill>
                  <a:schemeClr val="tx2"/>
                </a:solidFill>
              </a:defRPr>
            </a:lvl1pPr>
          </a:lstStyle>
          <a:p>
            <a:fld id="{CB61BDC7-D85D-4689-9BD3-21A4A4580B26}" type="slidenum">
              <a:rPr lang="en-US" smtClean="0"/>
              <a:pPr/>
              <a:t>‹#›</a:t>
            </a:fld>
            <a:endParaRPr lang="en-US" dirty="0"/>
          </a:p>
        </p:txBody>
      </p:sp>
      <p:sp>
        <p:nvSpPr>
          <p:cNvPr id="18" name="Right Triangle 17"/>
          <p:cNvSpPr/>
          <p:nvPr userDrawn="1"/>
        </p:nvSpPr>
        <p:spPr>
          <a:xfrm rot="10800000">
            <a:off x="11261717" y="0"/>
            <a:ext cx="929236" cy="6858000"/>
          </a:xfrm>
          <a:prstGeom prst="rtTriangle">
            <a:avLst/>
          </a:prstGeom>
          <a:gradFill>
            <a:gsLst>
              <a:gs pos="14000">
                <a:schemeClr val="accent1">
                  <a:alpha val="89000"/>
                </a:schemeClr>
              </a:gs>
              <a:gs pos="32760">
                <a:srgbClr val="EDC56B"/>
              </a:gs>
              <a:gs pos="54000">
                <a:schemeClr val="accent3">
                  <a:lumMod val="40000"/>
                  <a:lumOff val="60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ight Triangle 9"/>
          <p:cNvSpPr/>
          <p:nvPr userDrawn="1"/>
        </p:nvSpPr>
        <p:spPr>
          <a:xfrm flipH="1">
            <a:off x="10867063" y="-10"/>
            <a:ext cx="1322503" cy="6858000"/>
          </a:xfrm>
          <a:prstGeom prst="rtTriangle">
            <a:avLst/>
          </a:prstGeom>
          <a:gradFill>
            <a:gsLst>
              <a:gs pos="14000">
                <a:schemeClr val="accent5">
                  <a:alpha val="79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ight Triangle 11"/>
          <p:cNvSpPr/>
          <p:nvPr userDrawn="1"/>
        </p:nvSpPr>
        <p:spPr>
          <a:xfrm flipH="1">
            <a:off x="11246368" y="-3"/>
            <a:ext cx="936516" cy="6858000"/>
          </a:xfrm>
          <a:prstGeom prst="rtTriangle">
            <a:avLst/>
          </a:prstGeom>
          <a:gradFill>
            <a:gsLst>
              <a:gs pos="14000">
                <a:schemeClr val="accent2">
                  <a:alpha val="37000"/>
                </a:schemeClr>
              </a:gs>
              <a:gs pos="3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ight Triangle 13"/>
          <p:cNvSpPr/>
          <p:nvPr userDrawn="1"/>
        </p:nvSpPr>
        <p:spPr>
          <a:xfrm flipH="1">
            <a:off x="11635272" y="0"/>
            <a:ext cx="556727" cy="6858000"/>
          </a:xfrm>
          <a:prstGeom prst="rtTriangle">
            <a:avLst/>
          </a:prstGeom>
          <a:gradFill>
            <a:gsLst>
              <a:gs pos="14000">
                <a:schemeClr val="accent2">
                  <a:alpha val="57000"/>
                </a:schemeClr>
              </a:gs>
              <a:gs pos="34000">
                <a:schemeClr val="accent1">
                  <a:shade val="67500"/>
                  <a:satMod val="115000"/>
                </a:schemeClr>
              </a:gs>
              <a:gs pos="100000">
                <a:schemeClr val="accent5"/>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96140" y="365126"/>
            <a:ext cx="1356039" cy="1359160"/>
          </a:xfrm>
          <a:prstGeom prst="rect">
            <a:avLst/>
          </a:prstGeom>
          <a:effectLst>
            <a:outerShdw blurRad="63500" dist="63500" dir="2700000" algn="tl" rotWithShape="0">
              <a:schemeClr val="accent5">
                <a:alpha val="40000"/>
              </a:schemeClr>
            </a:outerShdw>
          </a:effectLst>
        </p:spPr>
      </p:pic>
      <p:sp>
        <p:nvSpPr>
          <p:cNvPr id="19" name="Right Triangle 18"/>
          <p:cNvSpPr/>
          <p:nvPr userDrawn="1"/>
        </p:nvSpPr>
        <p:spPr>
          <a:xfrm>
            <a:off x="-8116" y="-11"/>
            <a:ext cx="474648" cy="6858000"/>
          </a:xfrm>
          <a:prstGeom prst="rtTriangle">
            <a:avLst/>
          </a:prstGeom>
          <a:gradFill>
            <a:gsLst>
              <a:gs pos="14000">
                <a:schemeClr val="accent5"/>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ight Triangle 14"/>
          <p:cNvSpPr/>
          <p:nvPr userDrawn="1"/>
        </p:nvSpPr>
        <p:spPr>
          <a:xfrm rot="10800000" flipH="1">
            <a:off x="-8116" y="-3"/>
            <a:ext cx="595945" cy="6858000"/>
          </a:xfrm>
          <a:prstGeom prst="rtTriangle">
            <a:avLst/>
          </a:prstGeom>
          <a:gradFill>
            <a:gsLst>
              <a:gs pos="14000">
                <a:schemeClr val="accent2">
                  <a:alpha val="56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4469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134912"/>
            <a:ext cx="8544858" cy="764498"/>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2" y="1154243"/>
            <a:ext cx="9704171" cy="52890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ight Triangle 6"/>
          <p:cNvSpPr/>
          <p:nvPr/>
        </p:nvSpPr>
        <p:spPr>
          <a:xfrm rot="10800000">
            <a:off x="11521786" y="0"/>
            <a:ext cx="669384" cy="6858000"/>
          </a:xfrm>
          <a:prstGeom prst="rtTriangle">
            <a:avLst/>
          </a:prstGeom>
          <a:gradFill>
            <a:gsLst>
              <a:gs pos="14000">
                <a:schemeClr val="accent1"/>
              </a:gs>
              <a:gs pos="49000">
                <a:schemeClr val="accent1">
                  <a:shade val="67500"/>
                  <a:satMod val="115000"/>
                </a:schemeClr>
              </a:gs>
              <a:gs pos="90000">
                <a:schemeClr val="accent5"/>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8" name="Right Triangle 7"/>
          <p:cNvSpPr/>
          <p:nvPr/>
        </p:nvSpPr>
        <p:spPr>
          <a:xfrm rot="10800000">
            <a:off x="10542377" y="-6"/>
            <a:ext cx="1562177" cy="6858000"/>
          </a:xfrm>
          <a:prstGeom prst="rtTriangle">
            <a:avLst/>
          </a:prstGeom>
          <a:gradFill>
            <a:gsLst>
              <a:gs pos="14000">
                <a:schemeClr val="accent5">
                  <a:alpha val="94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9" name="Right Triangle 8"/>
          <p:cNvSpPr/>
          <p:nvPr/>
        </p:nvSpPr>
        <p:spPr>
          <a:xfrm rot="10800000">
            <a:off x="10890047" y="0"/>
            <a:ext cx="1300904" cy="6858000"/>
          </a:xfrm>
          <a:prstGeom prst="rtTriangle">
            <a:avLst/>
          </a:prstGeom>
          <a:gradFill>
            <a:gsLst>
              <a:gs pos="14000">
                <a:schemeClr val="accent2">
                  <a:alpha val="49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0" name="Right Triangle 9"/>
          <p:cNvSpPr/>
          <p:nvPr/>
        </p:nvSpPr>
        <p:spPr>
          <a:xfrm rot="10800000">
            <a:off x="11393091" y="0"/>
            <a:ext cx="797862" cy="6858000"/>
          </a:xfrm>
          <a:prstGeom prst="rtTriangle">
            <a:avLst/>
          </a:prstGeom>
          <a:gradFill>
            <a:gsLst>
              <a:gs pos="14000">
                <a:schemeClr val="accent1">
                  <a:alpha val="89000"/>
                </a:schemeClr>
              </a:gs>
              <a:gs pos="32760">
                <a:srgbClr val="EDC56B"/>
              </a:gs>
              <a:gs pos="54000">
                <a:schemeClr val="accent3">
                  <a:lumMod val="40000"/>
                  <a:lumOff val="60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1" name="Right Triangle 10"/>
          <p:cNvSpPr/>
          <p:nvPr/>
        </p:nvSpPr>
        <p:spPr>
          <a:xfrm flipH="1">
            <a:off x="10867063" y="-10"/>
            <a:ext cx="1322504" cy="6858000"/>
          </a:xfrm>
          <a:prstGeom prst="rtTriangle">
            <a:avLst/>
          </a:prstGeom>
          <a:gradFill>
            <a:gsLst>
              <a:gs pos="14000">
                <a:schemeClr val="accent5">
                  <a:alpha val="79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2" name="Right Triangle 11"/>
          <p:cNvSpPr/>
          <p:nvPr/>
        </p:nvSpPr>
        <p:spPr>
          <a:xfrm flipH="1">
            <a:off x="11246369" y="-3"/>
            <a:ext cx="936516" cy="6858000"/>
          </a:xfrm>
          <a:prstGeom prst="rtTriangle">
            <a:avLst/>
          </a:prstGeom>
          <a:gradFill>
            <a:gsLst>
              <a:gs pos="14000">
                <a:schemeClr val="accent2">
                  <a:alpha val="37000"/>
                </a:schemeClr>
              </a:gs>
              <a:gs pos="3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3" name="Right Triangle 12"/>
          <p:cNvSpPr/>
          <p:nvPr/>
        </p:nvSpPr>
        <p:spPr>
          <a:xfrm flipH="1">
            <a:off x="11635273" y="0"/>
            <a:ext cx="556726" cy="6858000"/>
          </a:xfrm>
          <a:prstGeom prst="rtTriangle">
            <a:avLst/>
          </a:prstGeom>
          <a:gradFill>
            <a:gsLst>
              <a:gs pos="14000">
                <a:schemeClr val="accent2">
                  <a:alpha val="57000"/>
                </a:schemeClr>
              </a:gs>
              <a:gs pos="34000">
                <a:schemeClr val="accent1">
                  <a:shade val="67500"/>
                  <a:satMod val="115000"/>
                </a:schemeClr>
              </a:gs>
              <a:gs pos="100000">
                <a:schemeClr val="accent5"/>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5" name="Right Triangle 14"/>
          <p:cNvSpPr/>
          <p:nvPr/>
        </p:nvSpPr>
        <p:spPr>
          <a:xfrm>
            <a:off x="-8116" y="-11"/>
            <a:ext cx="474648" cy="6858000"/>
          </a:xfrm>
          <a:prstGeom prst="rtTriangle">
            <a:avLst/>
          </a:prstGeom>
          <a:gradFill>
            <a:gsLst>
              <a:gs pos="14000">
                <a:schemeClr val="accent5"/>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6" name="Right Triangle 15"/>
          <p:cNvSpPr/>
          <p:nvPr/>
        </p:nvSpPr>
        <p:spPr>
          <a:xfrm rot="10800000" flipH="1">
            <a:off x="-8115" y="-3"/>
            <a:ext cx="474648" cy="6858000"/>
          </a:xfrm>
          <a:prstGeom prst="rtTriangle">
            <a:avLst/>
          </a:prstGeom>
          <a:gradFill>
            <a:gsLst>
              <a:gs pos="14000">
                <a:schemeClr val="accent2">
                  <a:alpha val="56000"/>
                </a:schemeClr>
              </a:gs>
              <a:gs pos="74000">
                <a:schemeClr val="accent1">
                  <a:shade val="67500"/>
                  <a:satMod val="115000"/>
                </a:schemeClr>
              </a:gs>
              <a:gs pos="100000">
                <a:schemeClr val="accent1">
                  <a:shade val="100000"/>
                  <a:satMod val="115000"/>
                </a:schemeClr>
              </a:gs>
            </a:gsLst>
            <a:lin ang="120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38786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529922" rtl="0" eaLnBrk="1" latinLnBrk="0" hangingPunct="1">
        <a:lnSpc>
          <a:spcPct val="90000"/>
        </a:lnSpc>
        <a:spcBef>
          <a:spcPct val="0"/>
        </a:spcBef>
        <a:buNone/>
        <a:defRPr sz="3600" b="1" kern="1200">
          <a:solidFill>
            <a:schemeClr val="tx1"/>
          </a:solidFill>
          <a:latin typeface="Trebuchet MS" panose="020B0603020202020204" pitchFamily="34" charset="0"/>
          <a:ea typeface="+mj-ea"/>
          <a:cs typeface="+mj-cs"/>
        </a:defRPr>
      </a:lvl1pPr>
    </p:titleStyle>
    <p:bodyStyle>
      <a:lvl1pPr marL="132481" indent="-132481" algn="l" defTabSz="529922" rtl="0" eaLnBrk="1" latinLnBrk="0" hangingPunct="1">
        <a:lnSpc>
          <a:spcPct val="90000"/>
        </a:lnSpc>
        <a:spcBef>
          <a:spcPts val="58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397442" indent="-132481" algn="l" defTabSz="529922" rtl="0" eaLnBrk="1" latinLnBrk="0" hangingPunct="1">
        <a:lnSpc>
          <a:spcPct val="90000"/>
        </a:lnSpc>
        <a:spcBef>
          <a:spcPts val="29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662403" indent="-132481" algn="l" defTabSz="529922" rtl="0" eaLnBrk="1" latinLnBrk="0" hangingPunct="1">
        <a:lnSpc>
          <a:spcPct val="90000"/>
        </a:lnSpc>
        <a:spcBef>
          <a:spcPts val="29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927364" indent="-132481" algn="l" defTabSz="529922" rtl="0" eaLnBrk="1" latinLnBrk="0" hangingPunct="1">
        <a:lnSpc>
          <a:spcPct val="90000"/>
        </a:lnSpc>
        <a:spcBef>
          <a:spcPts val="290"/>
        </a:spcBef>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1192325" indent="-132481" algn="l" defTabSz="529922" rtl="0" eaLnBrk="1" latinLnBrk="0" hangingPunct="1">
        <a:lnSpc>
          <a:spcPct val="90000"/>
        </a:lnSpc>
        <a:spcBef>
          <a:spcPts val="290"/>
        </a:spcBef>
        <a:buFont typeface="Arial" panose="020B0604020202020204" pitchFamily="34" charset="0"/>
        <a:buChar char="•"/>
        <a:defRPr sz="1200" kern="1200">
          <a:solidFill>
            <a:schemeClr val="tx1"/>
          </a:solidFill>
          <a:latin typeface="Cambria" panose="02040503050406030204" pitchFamily="18" charset="0"/>
          <a:ea typeface="Cambria" panose="02040503050406030204" pitchFamily="18" charset="0"/>
          <a:cs typeface="+mn-cs"/>
        </a:defRPr>
      </a:lvl5pPr>
      <a:lvl6pPr marL="1457286"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6pPr>
      <a:lvl7pPr marL="1722247"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7pPr>
      <a:lvl8pPr marL="1987208"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8pPr>
      <a:lvl9pPr marL="2252169"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9pPr>
    </p:bodyStyle>
    <p:otherStyle>
      <a:defPPr>
        <a:defRPr lang="en-US"/>
      </a:defPPr>
      <a:lvl1pPr marL="0" algn="l" defTabSz="529922" rtl="0" eaLnBrk="1" latinLnBrk="0" hangingPunct="1">
        <a:defRPr sz="1043" kern="1200">
          <a:solidFill>
            <a:schemeClr val="tx1"/>
          </a:solidFill>
          <a:latin typeface="+mn-lt"/>
          <a:ea typeface="+mn-ea"/>
          <a:cs typeface="+mn-cs"/>
        </a:defRPr>
      </a:lvl1pPr>
      <a:lvl2pPr marL="264961" algn="l" defTabSz="529922" rtl="0" eaLnBrk="1" latinLnBrk="0" hangingPunct="1">
        <a:defRPr sz="1043" kern="1200">
          <a:solidFill>
            <a:schemeClr val="tx1"/>
          </a:solidFill>
          <a:latin typeface="+mn-lt"/>
          <a:ea typeface="+mn-ea"/>
          <a:cs typeface="+mn-cs"/>
        </a:defRPr>
      </a:lvl2pPr>
      <a:lvl3pPr marL="529922" algn="l" defTabSz="529922" rtl="0" eaLnBrk="1" latinLnBrk="0" hangingPunct="1">
        <a:defRPr sz="1043" kern="1200">
          <a:solidFill>
            <a:schemeClr val="tx1"/>
          </a:solidFill>
          <a:latin typeface="+mn-lt"/>
          <a:ea typeface="+mn-ea"/>
          <a:cs typeface="+mn-cs"/>
        </a:defRPr>
      </a:lvl3pPr>
      <a:lvl4pPr marL="794883" algn="l" defTabSz="529922" rtl="0" eaLnBrk="1" latinLnBrk="0" hangingPunct="1">
        <a:defRPr sz="1043" kern="1200">
          <a:solidFill>
            <a:schemeClr val="tx1"/>
          </a:solidFill>
          <a:latin typeface="+mn-lt"/>
          <a:ea typeface="+mn-ea"/>
          <a:cs typeface="+mn-cs"/>
        </a:defRPr>
      </a:lvl4pPr>
      <a:lvl5pPr marL="1059844" algn="l" defTabSz="529922" rtl="0" eaLnBrk="1" latinLnBrk="0" hangingPunct="1">
        <a:defRPr sz="1043" kern="1200">
          <a:solidFill>
            <a:schemeClr val="tx1"/>
          </a:solidFill>
          <a:latin typeface="+mn-lt"/>
          <a:ea typeface="+mn-ea"/>
          <a:cs typeface="+mn-cs"/>
        </a:defRPr>
      </a:lvl5pPr>
      <a:lvl6pPr marL="1324806" algn="l" defTabSz="529922" rtl="0" eaLnBrk="1" latinLnBrk="0" hangingPunct="1">
        <a:defRPr sz="1043" kern="1200">
          <a:solidFill>
            <a:schemeClr val="tx1"/>
          </a:solidFill>
          <a:latin typeface="+mn-lt"/>
          <a:ea typeface="+mn-ea"/>
          <a:cs typeface="+mn-cs"/>
        </a:defRPr>
      </a:lvl6pPr>
      <a:lvl7pPr marL="1589767" algn="l" defTabSz="529922" rtl="0" eaLnBrk="1" latinLnBrk="0" hangingPunct="1">
        <a:defRPr sz="1043" kern="1200">
          <a:solidFill>
            <a:schemeClr val="tx1"/>
          </a:solidFill>
          <a:latin typeface="+mn-lt"/>
          <a:ea typeface="+mn-ea"/>
          <a:cs typeface="+mn-cs"/>
        </a:defRPr>
      </a:lvl7pPr>
      <a:lvl8pPr marL="1854728" algn="l" defTabSz="529922" rtl="0" eaLnBrk="1" latinLnBrk="0" hangingPunct="1">
        <a:defRPr sz="1043" kern="1200">
          <a:solidFill>
            <a:schemeClr val="tx1"/>
          </a:solidFill>
          <a:latin typeface="+mn-lt"/>
          <a:ea typeface="+mn-ea"/>
          <a:cs typeface="+mn-cs"/>
        </a:defRPr>
      </a:lvl8pPr>
      <a:lvl9pPr marL="2119689" algn="l" defTabSz="529922" rtl="0" eaLnBrk="1" latinLnBrk="0" hangingPunct="1">
        <a:defRPr sz="10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svg"/></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21.sv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5.xml"/><Relationship Id="rId5" Type="http://schemas.openxmlformats.org/officeDocument/2006/relationships/image" Target="../media/image24.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hyperlink" Target="mailto:Sheila.casey@jud.state.ma.us" TargetMode="External"/><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6.png"/><Relationship Id="rId4" Type="http://schemas.openxmlformats.org/officeDocument/2006/relationships/hyperlink" Target="https://www.mass.gov/massachusetts-community-justice-proje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65BE-B17C-447A-B4A5-C1EFA60A41B0}"/>
              </a:ext>
            </a:extLst>
          </p:cNvPr>
          <p:cNvSpPr>
            <a:spLocks noGrp="1"/>
          </p:cNvSpPr>
          <p:nvPr>
            <p:ph type="title"/>
          </p:nvPr>
        </p:nvSpPr>
        <p:spPr/>
        <p:txBody>
          <a:bodyPr>
            <a:normAutofit/>
          </a:bodyPr>
          <a:lstStyle/>
          <a:p>
            <a:pPr algn="ctr"/>
            <a:r>
              <a:rPr lang="en-US" sz="4400" cap="small" dirty="0"/>
              <a:t>Massachusetts Specialty Courts</a:t>
            </a:r>
            <a:br>
              <a:rPr lang="en-US" sz="4400" cap="small" dirty="0"/>
            </a:br>
            <a:r>
              <a:rPr lang="en-US" sz="4400" cap="small" dirty="0"/>
              <a:t>&amp; Behavioral </a:t>
            </a:r>
            <a:r>
              <a:rPr lang="en-US" sz="4400" cap="small"/>
              <a:t>Health Initiatives</a:t>
            </a:r>
            <a:endParaRPr lang="en-US" sz="4400" cap="small" dirty="0"/>
          </a:p>
        </p:txBody>
      </p:sp>
    </p:spTree>
    <p:extLst>
      <p:ext uri="{BB962C8B-B14F-4D97-AF65-F5344CB8AC3E}">
        <p14:creationId xmlns:p14="http://schemas.microsoft.com/office/powerpoint/2010/main" val="24698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2B2C9-94F9-4C23-A638-F76ED782AF4F}"/>
              </a:ext>
            </a:extLst>
          </p:cNvPr>
          <p:cNvSpPr>
            <a:spLocks noGrp="1"/>
          </p:cNvSpPr>
          <p:nvPr>
            <p:ph type="title"/>
          </p:nvPr>
        </p:nvSpPr>
        <p:spPr/>
        <p:txBody>
          <a:bodyPr/>
          <a:lstStyle/>
          <a:p>
            <a:r>
              <a:rPr lang="en-US" dirty="0"/>
              <a:t>Distribution of Specialty Courts</a:t>
            </a:r>
          </a:p>
        </p:txBody>
      </p:sp>
      <p:graphicFrame>
        <p:nvGraphicFramePr>
          <p:cNvPr id="6" name="Chart 5">
            <a:extLst>
              <a:ext uri="{FF2B5EF4-FFF2-40B4-BE49-F238E27FC236}">
                <a16:creationId xmlns:a16="http://schemas.microsoft.com/office/drawing/2014/main" id="{2CEBBC3F-A684-40C0-9D12-C1C98C6D3B3B}"/>
              </a:ext>
            </a:extLst>
          </p:cNvPr>
          <p:cNvGraphicFramePr/>
          <p:nvPr>
            <p:extLst>
              <p:ext uri="{D42A27DB-BD31-4B8C-83A1-F6EECF244321}">
                <p14:modId xmlns:p14="http://schemas.microsoft.com/office/powerpoint/2010/main" val="269825479"/>
              </p:ext>
            </p:extLst>
          </p:nvPr>
        </p:nvGraphicFramePr>
        <p:xfrm>
          <a:off x="765754" y="1052994"/>
          <a:ext cx="9918761" cy="5631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895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2B2C9-94F9-4C23-A638-F76ED782AF4F}"/>
              </a:ext>
            </a:extLst>
          </p:cNvPr>
          <p:cNvSpPr>
            <a:spLocks noGrp="1"/>
          </p:cNvSpPr>
          <p:nvPr>
            <p:ph type="title"/>
          </p:nvPr>
        </p:nvSpPr>
        <p:spPr/>
        <p:txBody>
          <a:bodyPr/>
          <a:lstStyle/>
          <a:p>
            <a:r>
              <a:rPr lang="en-US" dirty="0"/>
              <a:t>Specialty Court Funding: Line Item</a:t>
            </a:r>
          </a:p>
        </p:txBody>
      </p:sp>
      <p:graphicFrame>
        <p:nvGraphicFramePr>
          <p:cNvPr id="6" name="Chart 5">
            <a:extLst>
              <a:ext uri="{FF2B5EF4-FFF2-40B4-BE49-F238E27FC236}">
                <a16:creationId xmlns:a16="http://schemas.microsoft.com/office/drawing/2014/main" id="{2CEBBC3F-A684-40C0-9D12-C1C98C6D3B3B}"/>
              </a:ext>
            </a:extLst>
          </p:cNvPr>
          <p:cNvGraphicFramePr/>
          <p:nvPr>
            <p:extLst>
              <p:ext uri="{D42A27DB-BD31-4B8C-83A1-F6EECF244321}">
                <p14:modId xmlns:p14="http://schemas.microsoft.com/office/powerpoint/2010/main" val="3848156758"/>
              </p:ext>
            </p:extLst>
          </p:nvPr>
        </p:nvGraphicFramePr>
        <p:xfrm>
          <a:off x="765754" y="1052994"/>
          <a:ext cx="9918761" cy="5631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964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4CD972-687C-4672-8352-FA1A5A48F263}"/>
              </a:ext>
            </a:extLst>
          </p:cNvPr>
          <p:cNvSpPr>
            <a:spLocks noGrp="1"/>
          </p:cNvSpPr>
          <p:nvPr>
            <p:ph type="subTitle" idx="1"/>
          </p:nvPr>
        </p:nvSpPr>
        <p:spPr/>
        <p:txBody>
          <a:bodyPr/>
          <a:lstStyle/>
          <a:p>
            <a:pPr marL="0" indent="0">
              <a:buNone/>
            </a:pPr>
            <a:endParaRPr lang="en-US" dirty="0"/>
          </a:p>
          <a:p>
            <a:r>
              <a:rPr lang="en-US" dirty="0"/>
              <a:t>Master’s level clinicians in every specialty court ($3.6M)</a:t>
            </a:r>
          </a:p>
          <a:p>
            <a:r>
              <a:rPr lang="en-US" dirty="0"/>
              <a:t>Specialty Courts Administrator, Deputy SCA, Finance Manager &amp; Fiscal Specialist</a:t>
            </a:r>
          </a:p>
          <a:p>
            <a:r>
              <a:rPr lang="en-US" dirty="0"/>
              <a:t>Specialty Court Coordinators in over 30 specialty courts</a:t>
            </a:r>
          </a:p>
          <a:p>
            <a:r>
              <a:rPr lang="en-US" dirty="0"/>
              <a:t>Drug Testing ($800,000 - $1 million/year)</a:t>
            </a:r>
          </a:p>
          <a:p>
            <a:r>
              <a:rPr lang="en-US" dirty="0"/>
              <a:t>Training, training, training – (Judges, POs, Teams – national &amp; local)</a:t>
            </a:r>
          </a:p>
          <a:p>
            <a:r>
              <a:rPr lang="en-US" dirty="0"/>
              <a:t>Center of Excellence for Specialty Courts ($1.7M over 3 years)</a:t>
            </a:r>
          </a:p>
          <a:p>
            <a:r>
              <a:rPr lang="en-US" dirty="0"/>
              <a:t>Adding Transportation Coordinator</a:t>
            </a:r>
          </a:p>
          <a:p>
            <a:r>
              <a:rPr lang="en-US" dirty="0"/>
              <a:t>Need Administrative Coordinator!</a:t>
            </a:r>
          </a:p>
          <a:p>
            <a:endParaRPr lang="en-US" dirty="0"/>
          </a:p>
        </p:txBody>
      </p:sp>
      <p:sp>
        <p:nvSpPr>
          <p:cNvPr id="3" name="Title 2">
            <a:extLst>
              <a:ext uri="{FF2B5EF4-FFF2-40B4-BE49-F238E27FC236}">
                <a16:creationId xmlns:a16="http://schemas.microsoft.com/office/drawing/2014/main" id="{93B5C99A-309D-4664-AD28-E4E5D7C3C4B9}"/>
              </a:ext>
            </a:extLst>
          </p:cNvPr>
          <p:cNvSpPr>
            <a:spLocks noGrp="1"/>
          </p:cNvSpPr>
          <p:nvPr>
            <p:ph type="title"/>
          </p:nvPr>
        </p:nvSpPr>
        <p:spPr/>
        <p:txBody>
          <a:bodyPr/>
          <a:lstStyle/>
          <a:p>
            <a:r>
              <a:rPr lang="en-US" dirty="0"/>
              <a:t>What is funded?</a:t>
            </a:r>
          </a:p>
        </p:txBody>
      </p:sp>
    </p:spTree>
    <p:extLst>
      <p:ext uri="{BB962C8B-B14F-4D97-AF65-F5344CB8AC3E}">
        <p14:creationId xmlns:p14="http://schemas.microsoft.com/office/powerpoint/2010/main" val="2618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F73461-3B18-4F41-82EE-17F2CB6617EC}"/>
              </a:ext>
            </a:extLst>
          </p:cNvPr>
          <p:cNvSpPr>
            <a:spLocks noGrp="1"/>
          </p:cNvSpPr>
          <p:nvPr>
            <p:ph type="title"/>
          </p:nvPr>
        </p:nvSpPr>
        <p:spPr/>
        <p:txBody>
          <a:bodyPr>
            <a:normAutofit fontScale="90000"/>
          </a:bodyPr>
          <a:lstStyle/>
          <a:p>
            <a:r>
              <a:rPr lang="en-US" dirty="0"/>
              <a:t>Federal Grant Support for Specialty Courts and Behavioral Health Programs</a:t>
            </a:r>
          </a:p>
        </p:txBody>
      </p:sp>
      <p:graphicFrame>
        <p:nvGraphicFramePr>
          <p:cNvPr id="10" name="Table 10">
            <a:extLst>
              <a:ext uri="{FF2B5EF4-FFF2-40B4-BE49-F238E27FC236}">
                <a16:creationId xmlns:a16="http://schemas.microsoft.com/office/drawing/2014/main" id="{35CAF8B4-5966-4D50-9B32-4D640FA76F09}"/>
              </a:ext>
            </a:extLst>
          </p:cNvPr>
          <p:cNvGraphicFramePr>
            <a:graphicFrameLocks noGrp="1"/>
          </p:cNvGraphicFramePr>
          <p:nvPr>
            <p:ph idx="1"/>
          </p:nvPr>
        </p:nvGraphicFramePr>
        <p:xfrm>
          <a:off x="839788" y="1885950"/>
          <a:ext cx="9578973" cy="4439920"/>
        </p:xfrm>
        <a:graphic>
          <a:graphicData uri="http://schemas.openxmlformats.org/drawingml/2006/table">
            <a:tbl>
              <a:tblPr firstRow="1" bandRow="1">
                <a:tableStyleId>{5C22544A-7EE6-4342-B048-85BDC9FD1C3A}</a:tableStyleId>
              </a:tblPr>
              <a:tblGrid>
                <a:gridCol w="3192991">
                  <a:extLst>
                    <a:ext uri="{9D8B030D-6E8A-4147-A177-3AD203B41FA5}">
                      <a16:colId xmlns:a16="http://schemas.microsoft.com/office/drawing/2014/main" val="2077166879"/>
                    </a:ext>
                  </a:extLst>
                </a:gridCol>
                <a:gridCol w="3192991">
                  <a:extLst>
                    <a:ext uri="{9D8B030D-6E8A-4147-A177-3AD203B41FA5}">
                      <a16:colId xmlns:a16="http://schemas.microsoft.com/office/drawing/2014/main" val="1270908206"/>
                    </a:ext>
                  </a:extLst>
                </a:gridCol>
                <a:gridCol w="3192991">
                  <a:extLst>
                    <a:ext uri="{9D8B030D-6E8A-4147-A177-3AD203B41FA5}">
                      <a16:colId xmlns:a16="http://schemas.microsoft.com/office/drawing/2014/main" val="2215729672"/>
                    </a:ext>
                  </a:extLst>
                </a:gridCol>
              </a:tblGrid>
              <a:tr h="370840">
                <a:tc>
                  <a:txBody>
                    <a:bodyPr/>
                    <a:lstStyle/>
                    <a:p>
                      <a:r>
                        <a:rPr lang="en-US" dirty="0"/>
                        <a:t>Federal Funder`</a:t>
                      </a:r>
                    </a:p>
                  </a:txBody>
                  <a:tcPr/>
                </a:tc>
                <a:tc>
                  <a:txBody>
                    <a:bodyPr/>
                    <a:lstStyle/>
                    <a:p>
                      <a:r>
                        <a:rPr lang="en-US" dirty="0"/>
                        <a:t>Grant Name</a:t>
                      </a:r>
                    </a:p>
                  </a:txBody>
                  <a:tcPr/>
                </a:tc>
                <a:tc>
                  <a:txBody>
                    <a:bodyPr/>
                    <a:lstStyle/>
                    <a:p>
                      <a:r>
                        <a:rPr lang="en-US" dirty="0"/>
                        <a:t>Award Amount</a:t>
                      </a:r>
                    </a:p>
                  </a:txBody>
                  <a:tcPr/>
                </a:tc>
                <a:extLst>
                  <a:ext uri="{0D108BD9-81ED-4DB2-BD59-A6C34878D82A}">
                    <a16:rowId xmlns:a16="http://schemas.microsoft.com/office/drawing/2014/main" val="548848406"/>
                  </a:ext>
                </a:extLst>
              </a:tr>
              <a:tr h="370840">
                <a:tc>
                  <a:txBody>
                    <a:bodyPr/>
                    <a:lstStyle/>
                    <a:p>
                      <a:r>
                        <a:rPr lang="en-US" dirty="0"/>
                        <a:t>SAMHSA</a:t>
                      </a:r>
                    </a:p>
                  </a:txBody>
                  <a:tcPr/>
                </a:tc>
                <a:tc>
                  <a:txBody>
                    <a:bodyPr/>
                    <a:lstStyle/>
                    <a:p>
                      <a:r>
                        <a:rPr lang="en-US" dirty="0"/>
                        <a:t>MISSION HOPE</a:t>
                      </a:r>
                    </a:p>
                  </a:txBody>
                  <a:tcPr/>
                </a:tc>
                <a:tc>
                  <a:txBody>
                    <a:bodyPr/>
                    <a:lstStyle/>
                    <a:p>
                      <a:r>
                        <a:rPr lang="en-US" dirty="0"/>
                        <a:t>$2,125,000</a:t>
                      </a:r>
                    </a:p>
                  </a:txBody>
                  <a:tcPr/>
                </a:tc>
                <a:extLst>
                  <a:ext uri="{0D108BD9-81ED-4DB2-BD59-A6C34878D82A}">
                    <a16:rowId xmlns:a16="http://schemas.microsoft.com/office/drawing/2014/main" val="1375878582"/>
                  </a:ext>
                </a:extLst>
              </a:tr>
              <a:tr h="370840">
                <a:tc>
                  <a:txBody>
                    <a:bodyPr/>
                    <a:lstStyle/>
                    <a:p>
                      <a:r>
                        <a:rPr lang="en-US" dirty="0"/>
                        <a:t>SAMHSA</a:t>
                      </a:r>
                    </a:p>
                  </a:txBody>
                  <a:tcPr/>
                </a:tc>
                <a:tc>
                  <a:txBody>
                    <a:bodyPr/>
                    <a:lstStyle/>
                    <a:p>
                      <a:r>
                        <a:rPr lang="en-US" dirty="0"/>
                        <a:t>MISSION CAPE II</a:t>
                      </a:r>
                    </a:p>
                  </a:txBody>
                  <a:tcPr/>
                </a:tc>
                <a:tc>
                  <a:txBody>
                    <a:bodyPr/>
                    <a:lstStyle/>
                    <a:p>
                      <a:r>
                        <a:rPr lang="en-US" dirty="0"/>
                        <a:t>$2,000,000</a:t>
                      </a:r>
                    </a:p>
                  </a:txBody>
                  <a:tcPr/>
                </a:tc>
                <a:extLst>
                  <a:ext uri="{0D108BD9-81ED-4DB2-BD59-A6C34878D82A}">
                    <a16:rowId xmlns:a16="http://schemas.microsoft.com/office/drawing/2014/main" val="3581504640"/>
                  </a:ext>
                </a:extLst>
              </a:tr>
              <a:tr h="370840">
                <a:tc>
                  <a:txBody>
                    <a:bodyPr/>
                    <a:lstStyle/>
                    <a:p>
                      <a:r>
                        <a:rPr lang="en-US" dirty="0"/>
                        <a:t>SAMHSA</a:t>
                      </a:r>
                    </a:p>
                  </a:txBody>
                  <a:tcPr/>
                </a:tc>
                <a:tc>
                  <a:txBody>
                    <a:bodyPr/>
                    <a:lstStyle/>
                    <a:p>
                      <a:r>
                        <a:rPr lang="en-US" dirty="0"/>
                        <a:t>MISSION MILL CITIES</a:t>
                      </a:r>
                    </a:p>
                  </a:txBody>
                  <a:tcPr/>
                </a:tc>
                <a:tc>
                  <a:txBody>
                    <a:bodyPr/>
                    <a:lstStyle/>
                    <a:p>
                      <a:r>
                        <a:rPr lang="en-US" dirty="0"/>
                        <a:t>$2,000,000</a:t>
                      </a:r>
                    </a:p>
                  </a:txBody>
                  <a:tcPr/>
                </a:tc>
                <a:extLst>
                  <a:ext uri="{0D108BD9-81ED-4DB2-BD59-A6C34878D82A}">
                    <a16:rowId xmlns:a16="http://schemas.microsoft.com/office/drawing/2014/main" val="2003136420"/>
                  </a:ext>
                </a:extLst>
              </a:tr>
              <a:tr h="370840">
                <a:tc>
                  <a:txBody>
                    <a:bodyPr/>
                    <a:lstStyle/>
                    <a:p>
                      <a:r>
                        <a:rPr lang="en-US" dirty="0"/>
                        <a:t>SAMHSA</a:t>
                      </a:r>
                    </a:p>
                  </a:txBody>
                  <a:tcPr/>
                </a:tc>
                <a:tc>
                  <a:txBody>
                    <a:bodyPr/>
                    <a:lstStyle/>
                    <a:p>
                      <a:r>
                        <a:rPr lang="en-US" dirty="0"/>
                        <a:t>MISSION SPRINGFIELD</a:t>
                      </a:r>
                    </a:p>
                  </a:txBody>
                  <a:tcPr/>
                </a:tc>
                <a:tc>
                  <a:txBody>
                    <a:bodyPr/>
                    <a:lstStyle/>
                    <a:p>
                      <a:r>
                        <a:rPr lang="en-US" dirty="0"/>
                        <a:t>$2,000,000`</a:t>
                      </a:r>
                    </a:p>
                  </a:txBody>
                  <a:tcPr/>
                </a:tc>
                <a:extLst>
                  <a:ext uri="{0D108BD9-81ED-4DB2-BD59-A6C34878D82A}">
                    <a16:rowId xmlns:a16="http://schemas.microsoft.com/office/drawing/2014/main" val="1580802493"/>
                  </a:ext>
                </a:extLst>
              </a:tr>
              <a:tr h="370840">
                <a:tc>
                  <a:txBody>
                    <a:bodyPr/>
                    <a:lstStyle/>
                    <a:p>
                      <a:r>
                        <a:rPr lang="en-US" dirty="0"/>
                        <a:t>SAMHSA</a:t>
                      </a:r>
                    </a:p>
                  </a:txBody>
                  <a:tcPr/>
                </a:tc>
                <a:tc>
                  <a:txBody>
                    <a:bodyPr/>
                    <a:lstStyle/>
                    <a:p>
                      <a:r>
                        <a:rPr lang="en-US" dirty="0"/>
                        <a:t>B.O.A.T.</a:t>
                      </a:r>
                    </a:p>
                  </a:txBody>
                  <a:tcPr/>
                </a:tc>
                <a:tc>
                  <a:txBody>
                    <a:bodyPr/>
                    <a:lstStyle/>
                    <a:p>
                      <a:r>
                        <a:rPr lang="en-US" dirty="0"/>
                        <a:t>$4,000,000</a:t>
                      </a:r>
                    </a:p>
                  </a:txBody>
                  <a:tcPr/>
                </a:tc>
                <a:extLst>
                  <a:ext uri="{0D108BD9-81ED-4DB2-BD59-A6C34878D82A}">
                    <a16:rowId xmlns:a16="http://schemas.microsoft.com/office/drawing/2014/main" val="790189404"/>
                  </a:ext>
                </a:extLst>
              </a:tr>
              <a:tr h="370840">
                <a:tc>
                  <a:txBody>
                    <a:bodyPr/>
                    <a:lstStyle/>
                    <a:p>
                      <a:r>
                        <a:rPr lang="en-US" dirty="0"/>
                        <a:t>COSSAP</a:t>
                      </a:r>
                    </a:p>
                  </a:txBody>
                  <a:tcPr/>
                </a:tc>
                <a:tc>
                  <a:txBody>
                    <a:bodyPr/>
                    <a:lstStyle/>
                    <a:p>
                      <a:r>
                        <a:rPr lang="en-US" dirty="0"/>
                        <a:t>PROJECT NORTH</a:t>
                      </a:r>
                    </a:p>
                  </a:txBody>
                  <a:tcPr/>
                </a:tc>
                <a:tc>
                  <a:txBody>
                    <a:bodyPr/>
                    <a:lstStyle/>
                    <a:p>
                      <a:r>
                        <a:rPr lang="en-US" dirty="0"/>
                        <a:t>$6,000,000</a:t>
                      </a:r>
                    </a:p>
                  </a:txBody>
                  <a:tcPr/>
                </a:tc>
                <a:extLst>
                  <a:ext uri="{0D108BD9-81ED-4DB2-BD59-A6C34878D82A}">
                    <a16:rowId xmlns:a16="http://schemas.microsoft.com/office/drawing/2014/main" val="533219077"/>
                  </a:ext>
                </a:extLst>
              </a:tr>
              <a:tr h="370840">
                <a:tc>
                  <a:txBody>
                    <a:bodyPr/>
                    <a:lstStyle/>
                    <a:p>
                      <a:r>
                        <a:rPr lang="en-US" dirty="0"/>
                        <a:t>BJA</a:t>
                      </a:r>
                    </a:p>
                  </a:txBody>
                  <a:tcPr/>
                </a:tc>
                <a:tc>
                  <a:txBody>
                    <a:bodyPr/>
                    <a:lstStyle/>
                    <a:p>
                      <a:r>
                        <a:rPr lang="en-US" dirty="0"/>
                        <a:t>DRUG COURTS &amp; CCCs</a:t>
                      </a:r>
                    </a:p>
                  </a:txBody>
                  <a:tcPr/>
                </a:tc>
                <a:tc>
                  <a:txBody>
                    <a:bodyPr/>
                    <a:lstStyle/>
                    <a:p>
                      <a:r>
                        <a:rPr lang="en-US" dirty="0"/>
                        <a:t>$1,200,000</a:t>
                      </a:r>
                    </a:p>
                  </a:txBody>
                  <a:tcPr/>
                </a:tc>
                <a:extLst>
                  <a:ext uri="{0D108BD9-81ED-4DB2-BD59-A6C34878D82A}">
                    <a16:rowId xmlns:a16="http://schemas.microsoft.com/office/drawing/2014/main" val="4015871031"/>
                  </a:ext>
                </a:extLst>
              </a:tr>
              <a:tr h="370840">
                <a:tc>
                  <a:txBody>
                    <a:bodyPr/>
                    <a:lstStyle/>
                    <a:p>
                      <a:r>
                        <a:rPr lang="en-US" dirty="0"/>
                        <a:t>COAP</a:t>
                      </a:r>
                    </a:p>
                  </a:txBody>
                  <a:tcPr/>
                </a:tc>
                <a:tc>
                  <a:txBody>
                    <a:bodyPr/>
                    <a:lstStyle/>
                    <a:p>
                      <a:r>
                        <a:rPr lang="en-US" dirty="0"/>
                        <a:t>NE RJOI</a:t>
                      </a:r>
                    </a:p>
                  </a:txBody>
                  <a:tcPr/>
                </a:tc>
                <a:tc>
                  <a:txBody>
                    <a:bodyPr/>
                    <a:lstStyle/>
                    <a:p>
                      <a:r>
                        <a:rPr lang="en-US" dirty="0"/>
                        <a:t>$1,500,000</a:t>
                      </a:r>
                    </a:p>
                  </a:txBody>
                  <a:tcPr/>
                </a:tc>
                <a:extLst>
                  <a:ext uri="{0D108BD9-81ED-4DB2-BD59-A6C34878D82A}">
                    <a16:rowId xmlns:a16="http://schemas.microsoft.com/office/drawing/2014/main" val="118309167"/>
                  </a:ext>
                </a:extLst>
              </a:tr>
              <a:tr h="0">
                <a:tc>
                  <a:txBody>
                    <a:bodyPr/>
                    <a:lstStyle/>
                    <a:p>
                      <a:r>
                        <a:rPr lang="en-US" dirty="0"/>
                        <a:t>OVW</a:t>
                      </a:r>
                    </a:p>
                  </a:txBody>
                  <a:tcPr/>
                </a:tc>
                <a:tc>
                  <a:txBody>
                    <a:bodyPr/>
                    <a:lstStyle/>
                    <a:p>
                      <a:r>
                        <a:rPr lang="en-US" dirty="0"/>
                        <a:t>DEE KENNEDY PROJECT</a:t>
                      </a:r>
                    </a:p>
                  </a:txBody>
                  <a:tcPr/>
                </a:tc>
                <a:tc>
                  <a:txBody>
                    <a:bodyPr/>
                    <a:lstStyle/>
                    <a:p>
                      <a:r>
                        <a:rPr lang="en-US" dirty="0"/>
                        <a:t>$550,000</a:t>
                      </a:r>
                    </a:p>
                  </a:txBody>
                  <a:tcPr/>
                </a:tc>
                <a:extLst>
                  <a:ext uri="{0D108BD9-81ED-4DB2-BD59-A6C34878D82A}">
                    <a16:rowId xmlns:a16="http://schemas.microsoft.com/office/drawing/2014/main" val="553130259"/>
                  </a:ext>
                </a:extLst>
              </a:tr>
              <a:tr h="306705">
                <a:tc>
                  <a:txBody>
                    <a:bodyPr/>
                    <a:lstStyle/>
                    <a:p>
                      <a:r>
                        <a:rPr lang="en-US" dirty="0"/>
                        <a:t>OJJDP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UPSTREAM/PATHS</a:t>
                      </a:r>
                    </a:p>
                  </a:txBody>
                  <a:tcPr/>
                </a:tc>
                <a:tc>
                  <a:txBody>
                    <a:bodyPr/>
                    <a:lstStyle/>
                    <a:p>
                      <a:r>
                        <a:rPr lang="en-US" dirty="0"/>
                        <a:t>$1,500,000</a:t>
                      </a:r>
                    </a:p>
                  </a:txBody>
                  <a:tcPr/>
                </a:tc>
                <a:extLst>
                  <a:ext uri="{0D108BD9-81ED-4DB2-BD59-A6C34878D82A}">
                    <a16:rowId xmlns:a16="http://schemas.microsoft.com/office/drawing/2014/main" val="1859113013"/>
                  </a:ext>
                </a:extLst>
              </a:tr>
              <a:tr h="370840">
                <a:tc>
                  <a:txBody>
                    <a:bodyPr/>
                    <a:lstStyle/>
                    <a:p>
                      <a:r>
                        <a:rPr lang="en-US" dirty="0"/>
                        <a:t>CURRENT GRANT TOTAL</a:t>
                      </a:r>
                    </a:p>
                  </a:txBody>
                  <a:tcPr/>
                </a:tc>
                <a:tc>
                  <a:txBody>
                    <a:bodyPr/>
                    <a:lstStyle/>
                    <a:p>
                      <a:r>
                        <a:rPr lang="en-US" dirty="0"/>
                        <a:t>10</a:t>
                      </a:r>
                    </a:p>
                  </a:txBody>
                  <a:tcPr/>
                </a:tc>
                <a:tc>
                  <a:txBody>
                    <a:bodyPr/>
                    <a:lstStyle/>
                    <a:p>
                      <a:r>
                        <a:rPr lang="en-US" dirty="0"/>
                        <a:t>$22,875,000</a:t>
                      </a:r>
                    </a:p>
                  </a:txBody>
                  <a:tcPr/>
                </a:tc>
                <a:extLst>
                  <a:ext uri="{0D108BD9-81ED-4DB2-BD59-A6C34878D82A}">
                    <a16:rowId xmlns:a16="http://schemas.microsoft.com/office/drawing/2014/main" val="2763658441"/>
                  </a:ext>
                </a:extLst>
              </a:tr>
            </a:tbl>
          </a:graphicData>
        </a:graphic>
      </p:graphicFrame>
    </p:spTree>
    <p:extLst>
      <p:ext uri="{BB962C8B-B14F-4D97-AF65-F5344CB8AC3E}">
        <p14:creationId xmlns:p14="http://schemas.microsoft.com/office/powerpoint/2010/main" val="298366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1BCA-98A2-2E7C-61E0-3CBE98A798F3}"/>
              </a:ext>
            </a:extLst>
          </p:cNvPr>
          <p:cNvSpPr>
            <a:spLocks noGrp="1"/>
          </p:cNvSpPr>
          <p:nvPr>
            <p:ph type="title"/>
          </p:nvPr>
        </p:nvSpPr>
        <p:spPr/>
        <p:txBody>
          <a:bodyPr/>
          <a:lstStyle/>
          <a:p>
            <a:r>
              <a:rPr lang="en-US" dirty="0"/>
              <a:t>Specialty Court Expansion</a:t>
            </a:r>
          </a:p>
        </p:txBody>
      </p:sp>
      <p:sp>
        <p:nvSpPr>
          <p:cNvPr id="3" name="Content Placeholder 2">
            <a:extLst>
              <a:ext uri="{FF2B5EF4-FFF2-40B4-BE49-F238E27FC236}">
                <a16:creationId xmlns:a16="http://schemas.microsoft.com/office/drawing/2014/main" id="{85C52804-4AEE-F005-5AAD-309AC3448096}"/>
              </a:ext>
            </a:extLst>
          </p:cNvPr>
          <p:cNvSpPr>
            <a:spLocks noGrp="1"/>
          </p:cNvSpPr>
          <p:nvPr>
            <p:ph idx="1"/>
          </p:nvPr>
        </p:nvSpPr>
        <p:spPr/>
        <p:txBody>
          <a:bodyPr/>
          <a:lstStyle/>
          <a:p>
            <a:r>
              <a:rPr lang="en-US" dirty="0"/>
              <a:t>Family Treatment Courts: $1.5 Million Grant from OJJDP to expand Family Treatment Courts in the Juvenile Court Department</a:t>
            </a:r>
          </a:p>
          <a:p>
            <a:pPr lvl="1"/>
            <a:r>
              <a:rPr lang="en-US" dirty="0"/>
              <a:t>Hampden County Juvenile Court will open session in late Spring in Springfield;</a:t>
            </a:r>
          </a:p>
          <a:p>
            <a:pPr lvl="1"/>
            <a:r>
              <a:rPr lang="en-US" dirty="0"/>
              <a:t>Additional sessions to be opened in Essex, Middlesex, Suffolk and other counties TBD.</a:t>
            </a:r>
          </a:p>
          <a:p>
            <a:endParaRPr lang="en-US" dirty="0"/>
          </a:p>
          <a:p>
            <a:r>
              <a:rPr lang="en-US" dirty="0"/>
              <a:t>Mental Health Court Expansion: 3 additional mental health court sessions in development in District Court Department</a:t>
            </a:r>
          </a:p>
          <a:p>
            <a:endParaRPr lang="en-US" dirty="0"/>
          </a:p>
          <a:p>
            <a:endParaRPr lang="en-US" dirty="0"/>
          </a:p>
        </p:txBody>
      </p:sp>
    </p:spTree>
    <p:extLst>
      <p:ext uri="{BB962C8B-B14F-4D97-AF65-F5344CB8AC3E}">
        <p14:creationId xmlns:p14="http://schemas.microsoft.com/office/powerpoint/2010/main" val="391016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74" y="4390818"/>
            <a:ext cx="10834385" cy="2286000"/>
          </a:xfrm>
        </p:spPr>
        <p:txBody>
          <a:bodyPr anchor="ctr">
            <a:normAutofit/>
          </a:bodyPr>
          <a:lstStyle/>
          <a:p>
            <a:pPr algn="ctr">
              <a:lnSpc>
                <a:spcPct val="110000"/>
              </a:lnSpc>
              <a:spcBef>
                <a:spcPts val="0"/>
              </a:spcBef>
            </a:pPr>
            <a:r>
              <a:rPr lang="en-US" sz="5800" cap="small" dirty="0"/>
              <a:t>Project N   RTH</a:t>
            </a:r>
            <a:br>
              <a:rPr lang="en-US" sz="5800" cap="small" dirty="0"/>
            </a:br>
            <a:r>
              <a:rPr lang="en-US" sz="3400" b="0" i="1" cap="small" dirty="0">
                <a:latin typeface="Cambria" panose="02040503050406030204" pitchFamily="18" charset="0"/>
                <a:ea typeface="Cambria" panose="02040503050406030204" pitchFamily="18" charset="0"/>
              </a:rPr>
              <a:t>Navigation, Outreach, Recovery, Treatment, and Hope</a:t>
            </a:r>
            <a:endParaRPr lang="en-US" sz="3400" cap="small" dirty="0">
              <a:latin typeface="Cambria" panose="02040503050406030204" pitchFamily="18" charset="0"/>
              <a:ea typeface="Cambria" panose="02040503050406030204" pitchFamily="18" charset="0"/>
            </a:endParaRPr>
          </a:p>
        </p:txBody>
      </p:sp>
      <p:pic>
        <p:nvPicPr>
          <p:cNvPr id="4" name="Graphic 3" descr="Map compass">
            <a:extLst>
              <a:ext uri="{FF2B5EF4-FFF2-40B4-BE49-F238E27FC236}">
                <a16:creationId xmlns:a16="http://schemas.microsoft.com/office/drawing/2014/main" id="{51D71A00-D293-4FC5-80BA-14E0C77ECF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5449" y="4830970"/>
            <a:ext cx="817647" cy="817647"/>
          </a:xfrm>
          <a:prstGeom prst="rect">
            <a:avLst/>
          </a:prstGeom>
        </p:spPr>
      </p:pic>
    </p:spTree>
    <p:extLst>
      <p:ext uri="{BB962C8B-B14F-4D97-AF65-F5344CB8AC3E}">
        <p14:creationId xmlns:p14="http://schemas.microsoft.com/office/powerpoint/2010/main" val="356681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NORTH</a:t>
            </a:r>
          </a:p>
        </p:txBody>
      </p:sp>
      <p:graphicFrame>
        <p:nvGraphicFramePr>
          <p:cNvPr id="4" name="Diagram 3">
            <a:extLst>
              <a:ext uri="{FF2B5EF4-FFF2-40B4-BE49-F238E27FC236}">
                <a16:creationId xmlns:a16="http://schemas.microsoft.com/office/drawing/2014/main" id="{92BF80AD-2511-D442-9A5A-C47A09FE32C3}"/>
              </a:ext>
            </a:extLst>
          </p:cNvPr>
          <p:cNvGraphicFramePr/>
          <p:nvPr/>
        </p:nvGraphicFramePr>
        <p:xfrm>
          <a:off x="1237636" y="1390921"/>
          <a:ext cx="8967501" cy="4943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Map compass">
            <a:extLst>
              <a:ext uri="{FF2B5EF4-FFF2-40B4-BE49-F238E27FC236}">
                <a16:creationId xmlns:a16="http://schemas.microsoft.com/office/drawing/2014/main" id="{15CCD0BA-170F-490C-A7ED-55DEDF54DB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730" y="5599581"/>
            <a:ext cx="1123507" cy="1123507"/>
          </a:xfrm>
          <a:prstGeom prst="rect">
            <a:avLst/>
          </a:prstGeom>
        </p:spPr>
      </p:pic>
      <p:sp>
        <p:nvSpPr>
          <p:cNvPr id="2" name="Arrow: Pentagon 1">
            <a:extLst>
              <a:ext uri="{FF2B5EF4-FFF2-40B4-BE49-F238E27FC236}">
                <a16:creationId xmlns:a16="http://schemas.microsoft.com/office/drawing/2014/main" id="{54A2E58C-4056-4160-AC3A-88CCE323F169}"/>
              </a:ext>
            </a:extLst>
          </p:cNvPr>
          <p:cNvSpPr/>
          <p:nvPr/>
        </p:nvSpPr>
        <p:spPr>
          <a:xfrm>
            <a:off x="1" y="1824120"/>
            <a:ext cx="1906324" cy="2708910"/>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First Navigator started in December 2021</a:t>
            </a:r>
          </a:p>
        </p:txBody>
      </p:sp>
    </p:spTree>
    <p:extLst>
      <p:ext uri="{BB962C8B-B14F-4D97-AF65-F5344CB8AC3E}">
        <p14:creationId xmlns:p14="http://schemas.microsoft.com/office/powerpoint/2010/main" val="2769076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A365B4F-A9C4-AE4B-81F6-F855EE5C3310}"/>
              </a:ext>
            </a:extLst>
          </p:cNvPr>
          <p:cNvGraphicFramePr/>
          <p:nvPr/>
        </p:nvGraphicFramePr>
        <p:xfrm>
          <a:off x="292608" y="1438939"/>
          <a:ext cx="11053941" cy="5284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4E879750-85DC-5F44-A66D-9221107BC485}"/>
              </a:ext>
            </a:extLst>
          </p:cNvPr>
          <p:cNvGrpSpPr/>
          <p:nvPr/>
        </p:nvGrpSpPr>
        <p:grpSpPr>
          <a:xfrm>
            <a:off x="822247" y="134912"/>
            <a:ext cx="8938441" cy="1020493"/>
            <a:chOff x="855523" y="865500"/>
            <a:chExt cx="2029558" cy="1397722"/>
          </a:xfrm>
          <a:scene3d>
            <a:camera prst="orthographicFront"/>
            <a:lightRig rig="threePt" dir="t">
              <a:rot lat="0" lon="0" rev="7500000"/>
            </a:lightRig>
          </a:scene3d>
        </p:grpSpPr>
        <p:sp>
          <p:nvSpPr>
            <p:cNvPr id="5" name="Rounded Rectangle 4">
              <a:extLst>
                <a:ext uri="{FF2B5EF4-FFF2-40B4-BE49-F238E27FC236}">
                  <a16:creationId xmlns:a16="http://schemas.microsoft.com/office/drawing/2014/main" id="{80F831AF-5827-2C4D-8607-62B54CA49221}"/>
                </a:ext>
              </a:extLst>
            </p:cNvPr>
            <p:cNvSpPr/>
            <p:nvPr/>
          </p:nvSpPr>
          <p:spPr>
            <a:xfrm>
              <a:off x="855523" y="865500"/>
              <a:ext cx="2029558" cy="1397722"/>
            </a:xfrm>
            <a:prstGeom prst="roundRect">
              <a:avLst>
                <a:gd name="adj" fmla="val 10000"/>
              </a:avLst>
            </a:prstGeom>
            <a:ln>
              <a:noFill/>
            </a:ln>
            <a:sp3d z="-152400" extrusionH="63500" prstMaterial="dkEdge">
              <a:bevelT w="124450" h="16350" prst="relaxedInset"/>
              <a:contourClr>
                <a:schemeClr val="bg1"/>
              </a:contourClr>
            </a:sp3d>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ed Rectangle 4">
              <a:extLst>
                <a:ext uri="{FF2B5EF4-FFF2-40B4-BE49-F238E27FC236}">
                  <a16:creationId xmlns:a16="http://schemas.microsoft.com/office/drawing/2014/main" id="{CE3E3125-C5C6-364E-AB16-DFE1079DA2BE}"/>
                </a:ext>
              </a:extLst>
            </p:cNvPr>
            <p:cNvSpPr txBox="1"/>
            <p:nvPr/>
          </p:nvSpPr>
          <p:spPr>
            <a:xfrm>
              <a:off x="896461" y="906438"/>
              <a:ext cx="1947682" cy="1315846"/>
            </a:xfrm>
            <a:prstGeom prst="rect">
              <a:avLst/>
            </a:prstGeom>
            <a:ln>
              <a:noFill/>
            </a:ln>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marR="0" lvl="0" indent="0" algn="ctr" defTabSz="9779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50" normalizeH="0" baseline="0" noProof="0" dirty="0">
                  <a:ln>
                    <a:noFill/>
                  </a:ln>
                  <a:solidFill>
                    <a:srgbClr val="002060">
                      <a:hueOff val="0"/>
                      <a:satOff val="0"/>
                      <a:lumOff val="0"/>
                      <a:alphaOff val="0"/>
                    </a:srgbClr>
                  </a:solidFill>
                  <a:effectLst/>
                  <a:uLnTx/>
                  <a:uFillTx/>
                  <a:latin typeface="Cambria" panose="02040503050406030204" pitchFamily="18" charset="0"/>
                  <a:ea typeface="+mn-ea"/>
                  <a:cs typeface="+mn-cs"/>
                </a:rPr>
                <a:t>Target Population: </a:t>
              </a:r>
              <a:r>
                <a:rPr kumimoji="0" lang="en-US" sz="2400" b="0" i="0" u="none" strike="noStrike" kern="1200" cap="none" spc="-50" normalizeH="0" baseline="0" noProof="0" dirty="0">
                  <a:ln>
                    <a:noFill/>
                  </a:ln>
                  <a:solidFill>
                    <a:srgbClr val="002060">
                      <a:hueOff val="0"/>
                      <a:satOff val="0"/>
                      <a:lumOff val="0"/>
                      <a:alphaOff val="0"/>
                    </a:srgbClr>
                  </a:solidFill>
                  <a:effectLst/>
                  <a:uLnTx/>
                  <a:uFillTx/>
                  <a:latin typeface="Cambria" panose="02040503050406030204" pitchFamily="18" charset="0"/>
                  <a:ea typeface="+mn-ea"/>
                  <a:cs typeface="+mn-cs"/>
                </a:rPr>
                <a:t>Court-involved persons with indications </a:t>
              </a:r>
            </a:p>
            <a:p>
              <a:pPr marL="0" marR="0" lvl="0" indent="0" algn="ctr" defTabSz="9779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dirty="0">
                  <a:ln>
                    <a:noFill/>
                  </a:ln>
                  <a:solidFill>
                    <a:srgbClr val="002060">
                      <a:hueOff val="0"/>
                      <a:satOff val="0"/>
                      <a:lumOff val="0"/>
                      <a:alphaOff val="0"/>
                    </a:srgbClr>
                  </a:solidFill>
                  <a:effectLst/>
                  <a:uLnTx/>
                  <a:uFillTx/>
                  <a:latin typeface="Cambria" panose="02040503050406030204" pitchFamily="18" charset="0"/>
                  <a:ea typeface="+mn-ea"/>
                  <a:cs typeface="+mn-cs"/>
                </a:rPr>
                <a:t>of substance use disorders</a:t>
              </a:r>
            </a:p>
          </p:txBody>
        </p:sp>
      </p:grpSp>
      <p:pic>
        <p:nvPicPr>
          <p:cNvPr id="7" name="Graphic 6" descr="Map compass">
            <a:extLst>
              <a:ext uri="{FF2B5EF4-FFF2-40B4-BE49-F238E27FC236}">
                <a16:creationId xmlns:a16="http://schemas.microsoft.com/office/drawing/2014/main" id="{E7228574-DE94-419D-94D7-6E7F19AF8E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9730" y="5599581"/>
            <a:ext cx="1123507" cy="1123507"/>
          </a:xfrm>
          <a:prstGeom prst="rect">
            <a:avLst/>
          </a:prstGeom>
        </p:spPr>
      </p:pic>
    </p:spTree>
    <p:extLst>
      <p:ext uri="{BB962C8B-B14F-4D97-AF65-F5344CB8AC3E}">
        <p14:creationId xmlns:p14="http://schemas.microsoft.com/office/powerpoint/2010/main" val="237953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726C3F-8021-4BF1-9D94-6C08BBC9539D}"/>
              </a:ext>
            </a:extLst>
          </p:cNvPr>
          <p:cNvSpPr/>
          <p:nvPr/>
        </p:nvSpPr>
        <p:spPr>
          <a:xfrm>
            <a:off x="-934172" y="1056055"/>
            <a:ext cx="9132220" cy="4996363"/>
          </a:xfrm>
          <a:prstGeom prst="rect">
            <a:avLst/>
          </a:prstGeom>
          <a:ln>
            <a:noFill/>
          </a:ln>
        </p:spPr>
      </p:sp>
      <p:sp>
        <p:nvSpPr>
          <p:cNvPr id="6" name="Rectangle: Rounded Corners 5">
            <a:extLst>
              <a:ext uri="{FF2B5EF4-FFF2-40B4-BE49-F238E27FC236}">
                <a16:creationId xmlns:a16="http://schemas.microsoft.com/office/drawing/2014/main" id="{C94251D9-0DF4-4AA0-BBB6-0E6A3DB760EB}"/>
              </a:ext>
            </a:extLst>
          </p:cNvPr>
          <p:cNvSpPr/>
          <p:nvPr/>
        </p:nvSpPr>
        <p:spPr>
          <a:xfrm>
            <a:off x="-934172" y="1147894"/>
            <a:ext cx="9132220" cy="2248363"/>
          </a:xfrm>
          <a:prstGeom prst="roundRect">
            <a:avLst>
              <a:gd name="adj" fmla="val 10000"/>
            </a:avLst>
          </a:prstGeom>
          <a:noFill/>
          <a:ln>
            <a:noFill/>
          </a:ln>
        </p:spPr>
        <p:style>
          <a:lnRef idx="2">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nvGrpSpPr>
          <p:cNvPr id="16" name="Group 15">
            <a:extLst>
              <a:ext uri="{FF2B5EF4-FFF2-40B4-BE49-F238E27FC236}">
                <a16:creationId xmlns:a16="http://schemas.microsoft.com/office/drawing/2014/main" id="{96CD8244-6C09-4C92-A2F6-F82730415156}"/>
              </a:ext>
            </a:extLst>
          </p:cNvPr>
          <p:cNvGrpSpPr/>
          <p:nvPr/>
        </p:nvGrpSpPr>
        <p:grpSpPr>
          <a:xfrm>
            <a:off x="4594384" y="1067485"/>
            <a:ext cx="1995176" cy="3499437"/>
            <a:chOff x="2321955" y="1598294"/>
            <a:chExt cx="1995176" cy="3499437"/>
          </a:xfrm>
        </p:grpSpPr>
        <p:sp>
          <p:nvSpPr>
            <p:cNvPr id="7" name="Rectangle: Rounded Corners 6" descr="Map compass with solid fill">
              <a:extLst>
                <a:ext uri="{FF2B5EF4-FFF2-40B4-BE49-F238E27FC236}">
                  <a16:creationId xmlns:a16="http://schemas.microsoft.com/office/drawing/2014/main" id="{5983360B-21D0-4211-B6D3-F010A7AC7A3E}"/>
                </a:ext>
              </a:extLst>
            </p:cNvPr>
            <p:cNvSpPr/>
            <p:nvPr/>
          </p:nvSpPr>
          <p:spPr>
            <a:xfrm>
              <a:off x="2321955" y="1598294"/>
              <a:ext cx="1995176" cy="1645914"/>
            </a:xfrm>
            <a:prstGeom prst="roundRect">
              <a:avLst>
                <a:gd name="adj" fmla="val 10000"/>
              </a:avLst>
            </a:prstGeom>
            <a:blipFill>
              <a:blip r:embed="rId2">
                <a:extLst>
                  <a:ext uri="{96DAC541-7B7A-43D3-8B79-37D633B846F1}">
                    <asvg:svgBlip xmlns:asvg="http://schemas.microsoft.com/office/drawing/2016/SVG/main" r:embed="rId3"/>
                  </a:ext>
                </a:extLst>
              </a:blip>
              <a:srcRect/>
              <a:stretch>
                <a:fillRect t="-10000" b="-10000"/>
              </a:stretch>
            </a:blipFill>
            <a:ln>
              <a:solidFill>
                <a:srgbClr val="AF8C13"/>
              </a:solid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9" name="Freeform: Shape 8">
              <a:extLst>
                <a:ext uri="{FF2B5EF4-FFF2-40B4-BE49-F238E27FC236}">
                  <a16:creationId xmlns:a16="http://schemas.microsoft.com/office/drawing/2014/main" id="{AFB17F2B-58EF-466D-85AE-1530D583E6F6}"/>
                </a:ext>
              </a:extLst>
            </p:cNvPr>
            <p:cNvSpPr/>
            <p:nvPr/>
          </p:nvSpPr>
          <p:spPr>
            <a:xfrm>
              <a:off x="2321955" y="3360363"/>
              <a:ext cx="1995176" cy="1737368"/>
            </a:xfrm>
            <a:custGeom>
              <a:avLst/>
              <a:gdLst>
                <a:gd name="connsiteX0" fmla="*/ 182424 w 1995176"/>
                <a:gd name="connsiteY0" fmla="*/ 0 h 1737367"/>
                <a:gd name="connsiteX1" fmla="*/ 1812752 w 1995176"/>
                <a:gd name="connsiteY1" fmla="*/ 0 h 1737367"/>
                <a:gd name="connsiteX2" fmla="*/ 1995176 w 1995176"/>
                <a:gd name="connsiteY2" fmla="*/ 182424 h 1737367"/>
                <a:gd name="connsiteX3" fmla="*/ 1995176 w 1995176"/>
                <a:gd name="connsiteY3" fmla="*/ 1737367 h 1737367"/>
                <a:gd name="connsiteX4" fmla="*/ 1995176 w 1995176"/>
                <a:gd name="connsiteY4" fmla="*/ 1737367 h 1737367"/>
                <a:gd name="connsiteX5" fmla="*/ 0 w 1995176"/>
                <a:gd name="connsiteY5" fmla="*/ 1737367 h 1737367"/>
                <a:gd name="connsiteX6" fmla="*/ 0 w 1995176"/>
                <a:gd name="connsiteY6" fmla="*/ 1737367 h 1737367"/>
                <a:gd name="connsiteX7" fmla="*/ 0 w 1995176"/>
                <a:gd name="connsiteY7" fmla="*/ 182424 h 1737367"/>
                <a:gd name="connsiteX8" fmla="*/ 182424 w 1995176"/>
                <a:gd name="connsiteY8" fmla="*/ 0 h 173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176" h="1737367">
                  <a:moveTo>
                    <a:pt x="1812752" y="1737367"/>
                  </a:moveTo>
                  <a:lnTo>
                    <a:pt x="182424" y="1737367"/>
                  </a:lnTo>
                  <a:cubicBezTo>
                    <a:pt x="81674" y="1737367"/>
                    <a:pt x="0" y="1655693"/>
                    <a:pt x="0" y="1554943"/>
                  </a:cubicBezTo>
                  <a:lnTo>
                    <a:pt x="0" y="0"/>
                  </a:lnTo>
                  <a:lnTo>
                    <a:pt x="0" y="0"/>
                  </a:lnTo>
                  <a:lnTo>
                    <a:pt x="1995176" y="0"/>
                  </a:lnTo>
                  <a:lnTo>
                    <a:pt x="1995176" y="0"/>
                  </a:lnTo>
                  <a:lnTo>
                    <a:pt x="1995176" y="1554943"/>
                  </a:lnTo>
                  <a:cubicBezTo>
                    <a:pt x="1995176" y="1655693"/>
                    <a:pt x="1913502" y="1737367"/>
                    <a:pt x="1812752" y="1737367"/>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53430" tIns="156465" rIns="53430" bIns="209894"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mbria" panose="02040503050406030204" pitchFamily="18" charset="0"/>
                  <a:ea typeface="+mn-ea"/>
                  <a:cs typeface="+mn-cs"/>
                </a:rPr>
                <a:t>Recovery Support Navigation</a:t>
              </a:r>
            </a:p>
          </p:txBody>
        </p:sp>
      </p:grpSp>
      <p:sp>
        <p:nvSpPr>
          <p:cNvPr id="3" name="Title 2"/>
          <p:cNvSpPr>
            <a:spLocks noGrp="1"/>
          </p:cNvSpPr>
          <p:nvPr>
            <p:ph type="title"/>
          </p:nvPr>
        </p:nvSpPr>
        <p:spPr/>
        <p:txBody>
          <a:bodyPr/>
          <a:lstStyle/>
          <a:p>
            <a:r>
              <a:rPr lang="en-US" dirty="0"/>
              <a:t>Strategies</a:t>
            </a:r>
          </a:p>
        </p:txBody>
      </p:sp>
      <p:sp>
        <p:nvSpPr>
          <p:cNvPr id="24" name="Round Same Side Corner Rectangle 4">
            <a:extLst>
              <a:ext uri="{FF2B5EF4-FFF2-40B4-BE49-F238E27FC236}">
                <a16:creationId xmlns:a16="http://schemas.microsoft.com/office/drawing/2014/main" id="{EB67246E-77F1-324C-BD09-98412B51C3A0}"/>
              </a:ext>
            </a:extLst>
          </p:cNvPr>
          <p:cNvSpPr txBox="1"/>
          <p:nvPr/>
        </p:nvSpPr>
        <p:spPr>
          <a:xfrm>
            <a:off x="4412290" y="4359076"/>
            <a:ext cx="2359363" cy="1658821"/>
          </a:xfrm>
          <a:prstGeom prst="ellipse">
            <a:avLst/>
          </a:prstGeom>
          <a:solidFill>
            <a:srgbClr val="AF8C13">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1800" b="0" i="1"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mbria" panose="02040503050406030204" pitchFamily="18" charset="0"/>
                <a:ea typeface="+mn-ea"/>
                <a:cs typeface="+mn-cs"/>
              </a:rPr>
              <a:t>13 court locations</a:t>
            </a:r>
          </a:p>
        </p:txBody>
      </p:sp>
      <p:pic>
        <p:nvPicPr>
          <p:cNvPr id="8" name="Picture 7">
            <a:extLst>
              <a:ext uri="{FF2B5EF4-FFF2-40B4-BE49-F238E27FC236}">
                <a16:creationId xmlns:a16="http://schemas.microsoft.com/office/drawing/2014/main" id="{350EC8DB-B47A-4AAE-B543-CDC1C6DBCD03}"/>
              </a:ext>
            </a:extLst>
          </p:cNvPr>
          <p:cNvPicPr>
            <a:picLocks noChangeAspect="1"/>
          </p:cNvPicPr>
          <p:nvPr/>
        </p:nvPicPr>
        <p:blipFill>
          <a:blip r:embed="rId4"/>
          <a:stretch>
            <a:fillRect/>
          </a:stretch>
        </p:blipFill>
        <p:spPr>
          <a:xfrm>
            <a:off x="7236120" y="1324897"/>
            <a:ext cx="2146507" cy="4503455"/>
          </a:xfrm>
          <a:prstGeom prst="rect">
            <a:avLst/>
          </a:prstGeom>
        </p:spPr>
      </p:pic>
      <p:pic>
        <p:nvPicPr>
          <p:cNvPr id="10" name="Picture 9">
            <a:extLst>
              <a:ext uri="{FF2B5EF4-FFF2-40B4-BE49-F238E27FC236}">
                <a16:creationId xmlns:a16="http://schemas.microsoft.com/office/drawing/2014/main" id="{D5F650E5-D6D8-45B5-A7BA-66F72F5BBB84}"/>
              </a:ext>
            </a:extLst>
          </p:cNvPr>
          <p:cNvPicPr>
            <a:picLocks noChangeAspect="1"/>
          </p:cNvPicPr>
          <p:nvPr/>
        </p:nvPicPr>
        <p:blipFill>
          <a:blip r:embed="rId5"/>
          <a:stretch>
            <a:fillRect/>
          </a:stretch>
        </p:blipFill>
        <p:spPr>
          <a:xfrm>
            <a:off x="1981575" y="1324897"/>
            <a:ext cx="2148342" cy="4502545"/>
          </a:xfrm>
          <a:prstGeom prst="rect">
            <a:avLst/>
          </a:prstGeom>
        </p:spPr>
      </p:pic>
      <p:sp>
        <p:nvSpPr>
          <p:cNvPr id="19" name="Freeform: Shape 18">
            <a:extLst>
              <a:ext uri="{FF2B5EF4-FFF2-40B4-BE49-F238E27FC236}">
                <a16:creationId xmlns:a16="http://schemas.microsoft.com/office/drawing/2014/main" id="{9944DAC9-764A-488E-940F-0CD9EEFC419E}"/>
              </a:ext>
            </a:extLst>
          </p:cNvPr>
          <p:cNvSpPr/>
          <p:nvPr/>
        </p:nvSpPr>
        <p:spPr>
          <a:xfrm>
            <a:off x="2192597" y="6209063"/>
            <a:ext cx="6949036" cy="530070"/>
          </a:xfrm>
          <a:custGeom>
            <a:avLst/>
            <a:gdLst>
              <a:gd name="connsiteX0" fmla="*/ 182424 w 1995176"/>
              <a:gd name="connsiteY0" fmla="*/ 0 h 1737367"/>
              <a:gd name="connsiteX1" fmla="*/ 1812752 w 1995176"/>
              <a:gd name="connsiteY1" fmla="*/ 0 h 1737367"/>
              <a:gd name="connsiteX2" fmla="*/ 1995176 w 1995176"/>
              <a:gd name="connsiteY2" fmla="*/ 182424 h 1737367"/>
              <a:gd name="connsiteX3" fmla="*/ 1995176 w 1995176"/>
              <a:gd name="connsiteY3" fmla="*/ 1737367 h 1737367"/>
              <a:gd name="connsiteX4" fmla="*/ 1995176 w 1995176"/>
              <a:gd name="connsiteY4" fmla="*/ 1737367 h 1737367"/>
              <a:gd name="connsiteX5" fmla="*/ 0 w 1995176"/>
              <a:gd name="connsiteY5" fmla="*/ 1737367 h 1737367"/>
              <a:gd name="connsiteX6" fmla="*/ 0 w 1995176"/>
              <a:gd name="connsiteY6" fmla="*/ 1737367 h 1737367"/>
              <a:gd name="connsiteX7" fmla="*/ 0 w 1995176"/>
              <a:gd name="connsiteY7" fmla="*/ 182424 h 1737367"/>
              <a:gd name="connsiteX8" fmla="*/ 182424 w 1995176"/>
              <a:gd name="connsiteY8" fmla="*/ 0 h 173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176" h="1737367">
                <a:moveTo>
                  <a:pt x="1812752" y="1737367"/>
                </a:moveTo>
                <a:lnTo>
                  <a:pt x="182424" y="1737367"/>
                </a:lnTo>
                <a:cubicBezTo>
                  <a:pt x="81674" y="1737367"/>
                  <a:pt x="0" y="1655693"/>
                  <a:pt x="0" y="1554943"/>
                </a:cubicBezTo>
                <a:lnTo>
                  <a:pt x="0" y="0"/>
                </a:lnTo>
                <a:lnTo>
                  <a:pt x="0" y="0"/>
                </a:lnTo>
                <a:lnTo>
                  <a:pt x="1995176" y="0"/>
                </a:lnTo>
                <a:lnTo>
                  <a:pt x="1995176" y="0"/>
                </a:lnTo>
                <a:lnTo>
                  <a:pt x="1995176" y="1554943"/>
                </a:lnTo>
                <a:cubicBezTo>
                  <a:pt x="1995176" y="1655693"/>
                  <a:pt x="1913502" y="1737367"/>
                  <a:pt x="1812752" y="1737367"/>
                </a:cubicBezTo>
                <a:close/>
              </a:path>
            </a:pathLst>
          </a:cu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53430" tIns="156465" rIns="53430" bIns="209894"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mbria" panose="02040503050406030204" pitchFamily="18" charset="0"/>
                <a:ea typeface="+mn-ea"/>
                <a:cs typeface="+mn-cs"/>
              </a:rPr>
              <a:t>Data Collection and Evaluation</a:t>
            </a:r>
          </a:p>
        </p:txBody>
      </p:sp>
    </p:spTree>
    <p:extLst>
      <p:ext uri="{BB962C8B-B14F-4D97-AF65-F5344CB8AC3E}">
        <p14:creationId xmlns:p14="http://schemas.microsoft.com/office/powerpoint/2010/main" val="19156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9E3B871-EF6B-4B9B-85D0-C831DD09E2A1}"/>
              </a:ext>
            </a:extLst>
          </p:cNvPr>
          <p:cNvSpPr/>
          <p:nvPr/>
        </p:nvSpPr>
        <p:spPr>
          <a:xfrm>
            <a:off x="699247" y="799139"/>
            <a:ext cx="9743355" cy="4610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grpSp>
        <p:nvGrpSpPr>
          <p:cNvPr id="72" name="Group 71">
            <a:extLst>
              <a:ext uri="{FF2B5EF4-FFF2-40B4-BE49-F238E27FC236}">
                <a16:creationId xmlns:a16="http://schemas.microsoft.com/office/drawing/2014/main" id="{F5A75938-E4FA-42ED-B3CA-B328093E456D}"/>
              </a:ext>
            </a:extLst>
          </p:cNvPr>
          <p:cNvGrpSpPr/>
          <p:nvPr/>
        </p:nvGrpSpPr>
        <p:grpSpPr>
          <a:xfrm>
            <a:off x="69405" y="115925"/>
            <a:ext cx="11330497" cy="6567283"/>
            <a:chOff x="23301" y="134912"/>
            <a:chExt cx="11330497" cy="6567283"/>
          </a:xfrm>
        </p:grpSpPr>
        <p:sp>
          <p:nvSpPr>
            <p:cNvPr id="4" name="Rectangle 3">
              <a:extLst>
                <a:ext uri="{FF2B5EF4-FFF2-40B4-BE49-F238E27FC236}">
                  <a16:creationId xmlns:a16="http://schemas.microsoft.com/office/drawing/2014/main" id="{26D4514D-81ED-B942-B848-80ABC183B56E}"/>
                </a:ext>
              </a:extLst>
            </p:cNvPr>
            <p:cNvSpPr/>
            <p:nvPr/>
          </p:nvSpPr>
          <p:spPr>
            <a:xfrm>
              <a:off x="727616" y="715759"/>
              <a:ext cx="9758680" cy="364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600" b="0" i="0" u="none" strike="noStrike" kern="1200" cap="none" spc="-50" normalizeH="0" baseline="0" noProof="0">
                <a:ln>
                  <a:noFill/>
                </a:ln>
                <a:solidFill>
                  <a:prstClr val="white"/>
                </a:solidFill>
                <a:effectLst/>
                <a:uLnTx/>
                <a:uFillTx/>
                <a:latin typeface="Cambria" panose="02040503050406030204" pitchFamily="18" charset="0"/>
                <a:ea typeface="+mn-ea"/>
                <a:cs typeface="+mn-cs"/>
              </a:endParaRPr>
            </a:p>
          </p:txBody>
        </p:sp>
        <p:grpSp>
          <p:nvGrpSpPr>
            <p:cNvPr id="70" name="Group 69">
              <a:extLst>
                <a:ext uri="{FF2B5EF4-FFF2-40B4-BE49-F238E27FC236}">
                  <a16:creationId xmlns:a16="http://schemas.microsoft.com/office/drawing/2014/main" id="{7E7FCEC6-C5BC-AE4E-989D-DEF0B9B323E6}"/>
                </a:ext>
              </a:extLst>
            </p:cNvPr>
            <p:cNvGrpSpPr/>
            <p:nvPr/>
          </p:nvGrpSpPr>
          <p:grpSpPr>
            <a:xfrm>
              <a:off x="23301" y="134912"/>
              <a:ext cx="11330497" cy="6567283"/>
              <a:chOff x="23301" y="134912"/>
              <a:chExt cx="11330497" cy="6567283"/>
            </a:xfrm>
          </p:grpSpPr>
          <p:cxnSp>
            <p:nvCxnSpPr>
              <p:cNvPr id="8" name="AutoShape 4">
                <a:extLst>
                  <a:ext uri="{FF2B5EF4-FFF2-40B4-BE49-F238E27FC236}">
                    <a16:creationId xmlns:a16="http://schemas.microsoft.com/office/drawing/2014/main" id="{02EB2182-BFF1-0548-8CBD-5A67E8CDCC04}"/>
                  </a:ext>
                </a:extLst>
              </p:cNvPr>
              <p:cNvCxnSpPr>
                <a:cxnSpLocks noChangeShapeType="1"/>
              </p:cNvCxnSpPr>
              <p:nvPr/>
            </p:nvCxnSpPr>
            <p:spPr bwMode="auto">
              <a:xfrm>
                <a:off x="3918316" y="3211394"/>
                <a:ext cx="0" cy="301752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9" name="AutoShape 5">
                <a:extLst>
                  <a:ext uri="{FF2B5EF4-FFF2-40B4-BE49-F238E27FC236}">
                    <a16:creationId xmlns:a16="http://schemas.microsoft.com/office/drawing/2014/main" id="{E805ED8C-990D-3344-8461-D6AFF4574B05}"/>
                  </a:ext>
                </a:extLst>
              </p:cNvPr>
              <p:cNvCxnSpPr>
                <a:cxnSpLocks noChangeShapeType="1"/>
              </p:cNvCxnSpPr>
              <p:nvPr/>
            </p:nvCxnSpPr>
            <p:spPr bwMode="auto">
              <a:xfrm>
                <a:off x="2187360" y="3206966"/>
                <a:ext cx="0" cy="320040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69" name="Group 68">
                <a:extLst>
                  <a:ext uri="{FF2B5EF4-FFF2-40B4-BE49-F238E27FC236}">
                    <a16:creationId xmlns:a16="http://schemas.microsoft.com/office/drawing/2014/main" id="{2BE10827-03C1-C647-B7BC-55BB09BF64D0}"/>
                  </a:ext>
                </a:extLst>
              </p:cNvPr>
              <p:cNvGrpSpPr/>
              <p:nvPr/>
            </p:nvGrpSpPr>
            <p:grpSpPr>
              <a:xfrm>
                <a:off x="23301" y="134912"/>
                <a:ext cx="11330497" cy="6567283"/>
                <a:chOff x="23301" y="134912"/>
                <a:chExt cx="11330497" cy="6567283"/>
              </a:xfrm>
            </p:grpSpPr>
            <p:grpSp>
              <p:nvGrpSpPr>
                <p:cNvPr id="45" name="Group 44">
                  <a:extLst>
                    <a:ext uri="{FF2B5EF4-FFF2-40B4-BE49-F238E27FC236}">
                      <a16:creationId xmlns:a16="http://schemas.microsoft.com/office/drawing/2014/main" id="{BBE6A81A-E721-964C-9BCD-8A9C8A2B9834}"/>
                    </a:ext>
                  </a:extLst>
                </p:cNvPr>
                <p:cNvGrpSpPr>
                  <a:grpSpLocks/>
                </p:cNvGrpSpPr>
                <p:nvPr/>
              </p:nvGrpSpPr>
              <p:grpSpPr bwMode="auto">
                <a:xfrm>
                  <a:off x="301860" y="3741038"/>
                  <a:ext cx="795113" cy="1253467"/>
                  <a:chOff x="97143580" y="111279596"/>
                  <a:chExt cx="617950" cy="1419130"/>
                </a:xfrm>
              </p:grpSpPr>
              <p:sp>
                <p:nvSpPr>
                  <p:cNvPr id="76" name="Text Box 45">
                    <a:extLst>
                      <a:ext uri="{FF2B5EF4-FFF2-40B4-BE49-F238E27FC236}">
                        <a16:creationId xmlns:a16="http://schemas.microsoft.com/office/drawing/2014/main" id="{D8AB2838-0F7B-4842-9412-92BFC70C46E7}"/>
                      </a:ext>
                    </a:extLst>
                  </p:cNvPr>
                  <p:cNvSpPr txBox="1">
                    <a:spLocks noChangeArrowheads="1"/>
                  </p:cNvSpPr>
                  <p:nvPr/>
                </p:nvSpPr>
                <p:spPr bwMode="auto">
                  <a:xfrm>
                    <a:off x="97160605" y="111279596"/>
                    <a:ext cx="583901" cy="621152"/>
                  </a:xfrm>
                  <a:prstGeom prst="rect">
                    <a:avLst/>
                  </a:prstGeom>
                  <a:solidFill>
                    <a:srgbClr val="ABB8E3">
                      <a:alpha val="89804"/>
                    </a:srgbClr>
                  </a:solidFill>
                  <a:ln w="12700" algn="ctr">
                    <a:solidFill>
                      <a:srgbClr val="30468C"/>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300" b="0" i="1"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Trial Court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300" b="0" i="1"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Employee</a:t>
                    </a:r>
                    <a:endParaRPr kumimoji="0" lang="en-US" altLang="en-US" sz="1300" b="0" i="1"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77" name="Text Box 46">
                    <a:extLst>
                      <a:ext uri="{FF2B5EF4-FFF2-40B4-BE49-F238E27FC236}">
                        <a16:creationId xmlns:a16="http://schemas.microsoft.com/office/drawing/2014/main" id="{797EE04A-8A51-4CC4-A636-DA3A7063DE9C}"/>
                      </a:ext>
                    </a:extLst>
                  </p:cNvPr>
                  <p:cNvSpPr txBox="1">
                    <a:spLocks noChangeArrowheads="1"/>
                  </p:cNvSpPr>
                  <p:nvPr/>
                </p:nvSpPr>
                <p:spPr bwMode="auto">
                  <a:xfrm>
                    <a:off x="97143580" y="112077574"/>
                    <a:ext cx="617950" cy="621152"/>
                  </a:xfrm>
                  <a:prstGeom prst="rect">
                    <a:avLst/>
                  </a:prstGeom>
                  <a:solidFill>
                    <a:srgbClr val="ECCA54">
                      <a:alpha val="89804"/>
                    </a:srgbClr>
                  </a:solidFill>
                  <a:ln w="12700" algn="ctr">
                    <a:solidFill>
                      <a:srgbClr val="30468C"/>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300" b="0" i="1"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Contracted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300" b="0" i="1"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Agency </a:t>
                    </a:r>
                    <a:endParaRPr kumimoji="0" lang="en-US" altLang="en-US" sz="1300" b="0" i="1"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grpSp>
            <p:grpSp>
              <p:nvGrpSpPr>
                <p:cNvPr id="68" name="Group 67">
                  <a:extLst>
                    <a:ext uri="{FF2B5EF4-FFF2-40B4-BE49-F238E27FC236}">
                      <a16:creationId xmlns:a16="http://schemas.microsoft.com/office/drawing/2014/main" id="{421A653B-FAA3-914E-9C0A-14C7B85735BA}"/>
                    </a:ext>
                  </a:extLst>
                </p:cNvPr>
                <p:cNvGrpSpPr/>
                <p:nvPr/>
              </p:nvGrpSpPr>
              <p:grpSpPr>
                <a:xfrm>
                  <a:off x="23301" y="134912"/>
                  <a:ext cx="11330497" cy="6567283"/>
                  <a:chOff x="23301" y="134912"/>
                  <a:chExt cx="11330497" cy="6567283"/>
                </a:xfrm>
              </p:grpSpPr>
              <p:cxnSp>
                <p:nvCxnSpPr>
                  <p:cNvPr id="61" name="AutoShape 28">
                    <a:extLst>
                      <a:ext uri="{FF2B5EF4-FFF2-40B4-BE49-F238E27FC236}">
                        <a16:creationId xmlns:a16="http://schemas.microsoft.com/office/drawing/2014/main" id="{8EC08063-CFD1-364C-B78E-FF3D08876A34}"/>
                      </a:ext>
                    </a:extLst>
                  </p:cNvPr>
                  <p:cNvCxnSpPr>
                    <a:cxnSpLocks noChangeShapeType="1"/>
                  </p:cNvCxnSpPr>
                  <p:nvPr/>
                </p:nvCxnSpPr>
                <p:spPr bwMode="auto">
                  <a:xfrm>
                    <a:off x="3884345" y="1665940"/>
                    <a:ext cx="0" cy="403412"/>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58" name="Text Box 17">
                    <a:extLst>
                      <a:ext uri="{FF2B5EF4-FFF2-40B4-BE49-F238E27FC236}">
                        <a16:creationId xmlns:a16="http://schemas.microsoft.com/office/drawing/2014/main" id="{F279FFED-1003-0645-97D8-CC59056F9A64}"/>
                      </a:ext>
                    </a:extLst>
                  </p:cNvPr>
                  <p:cNvSpPr txBox="1">
                    <a:spLocks noChangeArrowheads="1"/>
                  </p:cNvSpPr>
                  <p:nvPr/>
                </p:nvSpPr>
                <p:spPr bwMode="auto">
                  <a:xfrm>
                    <a:off x="1619938" y="1897159"/>
                    <a:ext cx="2402796" cy="457200"/>
                  </a:xfrm>
                  <a:prstGeom prst="rect">
                    <a:avLst/>
                  </a:prstGeom>
                  <a:solidFill>
                    <a:srgbClr val="ABB8E3"/>
                  </a:solidFill>
                  <a:ln w="12700" algn="ctr">
                    <a:solidFill>
                      <a:srgbClr val="00000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Tess Jurgensen</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Administrative Coordinator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grpSp>
                <p:nvGrpSpPr>
                  <p:cNvPr id="66" name="Group 65">
                    <a:extLst>
                      <a:ext uri="{FF2B5EF4-FFF2-40B4-BE49-F238E27FC236}">
                        <a16:creationId xmlns:a16="http://schemas.microsoft.com/office/drawing/2014/main" id="{1A38E9AA-C3F0-7940-8391-FD0326BE63E2}"/>
                      </a:ext>
                    </a:extLst>
                  </p:cNvPr>
                  <p:cNvGrpSpPr/>
                  <p:nvPr/>
                </p:nvGrpSpPr>
                <p:grpSpPr>
                  <a:xfrm>
                    <a:off x="23301" y="134912"/>
                    <a:ext cx="11330497" cy="6567283"/>
                    <a:chOff x="23301" y="134912"/>
                    <a:chExt cx="11330497" cy="6567283"/>
                  </a:xfrm>
                </p:grpSpPr>
                <p:cxnSp>
                  <p:nvCxnSpPr>
                    <p:cNvPr id="5" name="AutoShape 14">
                      <a:extLst>
                        <a:ext uri="{FF2B5EF4-FFF2-40B4-BE49-F238E27FC236}">
                          <a16:creationId xmlns:a16="http://schemas.microsoft.com/office/drawing/2014/main" id="{32C896E5-1650-0647-B93D-B8E63116CE15}"/>
                        </a:ext>
                      </a:extLst>
                    </p:cNvPr>
                    <p:cNvCxnSpPr>
                      <a:cxnSpLocks noChangeShapeType="1"/>
                    </p:cNvCxnSpPr>
                    <p:nvPr/>
                  </p:nvCxnSpPr>
                  <p:spPr bwMode="auto">
                    <a:xfrm>
                      <a:off x="4199778" y="501456"/>
                      <a:ext cx="0" cy="777713"/>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 name="AutoShape 6">
                      <a:extLst>
                        <a:ext uri="{FF2B5EF4-FFF2-40B4-BE49-F238E27FC236}">
                          <a16:creationId xmlns:a16="http://schemas.microsoft.com/office/drawing/2014/main" id="{A29E770F-4C34-1C47-AA8C-82EC5BA2DBBF}"/>
                        </a:ext>
                      </a:extLst>
                    </p:cNvPr>
                    <p:cNvCxnSpPr>
                      <a:cxnSpLocks noChangeShapeType="1"/>
                    </p:cNvCxnSpPr>
                    <p:nvPr/>
                  </p:nvCxnSpPr>
                  <p:spPr bwMode="auto">
                    <a:xfrm rot="5400000">
                      <a:off x="3767890" y="17981"/>
                      <a:ext cx="0" cy="704404"/>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2" name="AutoShape 8">
                      <a:extLst>
                        <a:ext uri="{FF2B5EF4-FFF2-40B4-BE49-F238E27FC236}">
                          <a16:creationId xmlns:a16="http://schemas.microsoft.com/office/drawing/2014/main" id="{4D4928EC-F65C-F644-8927-E357B8E98E76}"/>
                        </a:ext>
                      </a:extLst>
                    </p:cNvPr>
                    <p:cNvCxnSpPr>
                      <a:cxnSpLocks noChangeShapeType="1"/>
                    </p:cNvCxnSpPr>
                    <p:nvPr/>
                  </p:nvCxnSpPr>
                  <p:spPr bwMode="auto">
                    <a:xfrm rot="5400000">
                      <a:off x="6135433" y="12733"/>
                      <a:ext cx="0" cy="706446"/>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3" name="AutoShape 9">
                      <a:extLst>
                        <a:ext uri="{FF2B5EF4-FFF2-40B4-BE49-F238E27FC236}">
                          <a16:creationId xmlns:a16="http://schemas.microsoft.com/office/drawing/2014/main" id="{2135EA0C-8298-9A4A-8CA6-1B2A593436D5}"/>
                        </a:ext>
                      </a:extLst>
                    </p:cNvPr>
                    <p:cNvCxnSpPr>
                      <a:cxnSpLocks noChangeShapeType="1"/>
                    </p:cNvCxnSpPr>
                    <p:nvPr/>
                  </p:nvCxnSpPr>
                  <p:spPr bwMode="auto">
                    <a:xfrm>
                      <a:off x="7404185" y="588750"/>
                      <a:ext cx="0" cy="82296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5" name="Text Box 12">
                      <a:extLst>
                        <a:ext uri="{FF2B5EF4-FFF2-40B4-BE49-F238E27FC236}">
                          <a16:creationId xmlns:a16="http://schemas.microsoft.com/office/drawing/2014/main" id="{1A7C18C2-7FE0-1744-94EE-4FA8CDE9F60A}"/>
                        </a:ext>
                      </a:extLst>
                    </p:cNvPr>
                    <p:cNvSpPr txBox="1">
                      <a:spLocks noChangeArrowheads="1"/>
                    </p:cNvSpPr>
                    <p:nvPr/>
                  </p:nvSpPr>
                  <p:spPr bwMode="auto">
                    <a:xfrm>
                      <a:off x="3918316" y="134912"/>
                      <a:ext cx="1858620" cy="457200"/>
                    </a:xfrm>
                    <a:prstGeom prst="rect">
                      <a:avLst/>
                    </a:prstGeom>
                    <a:solidFill>
                      <a:srgbClr val="ABB8E3"/>
                    </a:solidFill>
                    <a:ln w="12700" algn="ctr">
                      <a:solidFill>
                        <a:srgbClr val="00000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Jeffrey Locke</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Chief Justice </a:t>
                      </a:r>
                    </a:p>
                  </p:txBody>
                </p:sp>
                <p:sp>
                  <p:nvSpPr>
                    <p:cNvPr id="16" name="Text Box 13">
                      <a:extLst>
                        <a:ext uri="{FF2B5EF4-FFF2-40B4-BE49-F238E27FC236}">
                          <a16:creationId xmlns:a16="http://schemas.microsoft.com/office/drawing/2014/main" id="{615B5F4A-5FE2-7F48-8510-BF42447E80BE}"/>
                        </a:ext>
                      </a:extLst>
                    </p:cNvPr>
                    <p:cNvSpPr txBox="1">
                      <a:spLocks noChangeArrowheads="1"/>
                    </p:cNvSpPr>
                    <p:nvPr/>
                  </p:nvSpPr>
                  <p:spPr bwMode="auto">
                    <a:xfrm>
                      <a:off x="6304869" y="134912"/>
                      <a:ext cx="2286001" cy="457200"/>
                    </a:xfrm>
                    <a:prstGeom prst="rect">
                      <a:avLst/>
                    </a:prstGeom>
                    <a:solidFill>
                      <a:srgbClr val="ABB8E3"/>
                    </a:solidFill>
                    <a:ln w="12700" algn="ctr">
                      <a:solidFill>
                        <a:srgbClr val="00000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Edward Dolan</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Probation Commissioner </a:t>
                      </a:r>
                    </a:p>
                  </p:txBody>
                </p:sp>
                <p:grpSp>
                  <p:nvGrpSpPr>
                    <p:cNvPr id="57" name="Group 56">
                      <a:extLst>
                        <a:ext uri="{FF2B5EF4-FFF2-40B4-BE49-F238E27FC236}">
                          <a16:creationId xmlns:a16="http://schemas.microsoft.com/office/drawing/2014/main" id="{64D88508-7B51-A442-9348-AE3391F7D0D3}"/>
                        </a:ext>
                      </a:extLst>
                    </p:cNvPr>
                    <p:cNvGrpSpPr/>
                    <p:nvPr/>
                  </p:nvGrpSpPr>
                  <p:grpSpPr>
                    <a:xfrm>
                      <a:off x="23301" y="1091283"/>
                      <a:ext cx="11330497" cy="5610912"/>
                      <a:chOff x="23301" y="748383"/>
                      <a:chExt cx="11330497" cy="5610912"/>
                    </a:xfrm>
                  </p:grpSpPr>
                  <p:cxnSp>
                    <p:nvCxnSpPr>
                      <p:cNvPr id="28" name="AutoShape 26">
                        <a:extLst>
                          <a:ext uri="{FF2B5EF4-FFF2-40B4-BE49-F238E27FC236}">
                            <a16:creationId xmlns:a16="http://schemas.microsoft.com/office/drawing/2014/main" id="{1B50009B-891F-6647-87B0-52E83429C112}"/>
                          </a:ext>
                        </a:extLst>
                      </p:cNvPr>
                      <p:cNvCxnSpPr>
                        <a:cxnSpLocks noChangeShapeType="1"/>
                      </p:cNvCxnSpPr>
                      <p:nvPr/>
                    </p:nvCxnSpPr>
                    <p:spPr bwMode="auto">
                      <a:xfrm>
                        <a:off x="3918316" y="2870548"/>
                        <a:ext cx="0" cy="403412"/>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0" name="AutoShape 28">
                        <a:extLst>
                          <a:ext uri="{FF2B5EF4-FFF2-40B4-BE49-F238E27FC236}">
                            <a16:creationId xmlns:a16="http://schemas.microsoft.com/office/drawing/2014/main" id="{5331031B-7F68-D244-BAD8-A6596E052ED1}"/>
                          </a:ext>
                        </a:extLst>
                      </p:cNvPr>
                      <p:cNvCxnSpPr>
                        <a:cxnSpLocks noChangeShapeType="1"/>
                      </p:cNvCxnSpPr>
                      <p:nvPr/>
                    </p:nvCxnSpPr>
                    <p:spPr bwMode="auto">
                      <a:xfrm>
                        <a:off x="5939776" y="2892418"/>
                        <a:ext cx="0" cy="403412"/>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55" name="Group 54">
                        <a:extLst>
                          <a:ext uri="{FF2B5EF4-FFF2-40B4-BE49-F238E27FC236}">
                            <a16:creationId xmlns:a16="http://schemas.microsoft.com/office/drawing/2014/main" id="{EB49DC1F-BCCC-1541-821B-3846CF089233}"/>
                          </a:ext>
                        </a:extLst>
                      </p:cNvPr>
                      <p:cNvGrpSpPr/>
                      <p:nvPr/>
                    </p:nvGrpSpPr>
                    <p:grpSpPr>
                      <a:xfrm>
                        <a:off x="23301" y="748383"/>
                        <a:ext cx="11330497" cy="5610912"/>
                        <a:chOff x="23301" y="557883"/>
                        <a:chExt cx="11330497" cy="5610912"/>
                      </a:xfrm>
                    </p:grpSpPr>
                    <p:cxnSp>
                      <p:nvCxnSpPr>
                        <p:cNvPr id="17" name="AutoShape 14">
                          <a:extLst>
                            <a:ext uri="{FF2B5EF4-FFF2-40B4-BE49-F238E27FC236}">
                              <a16:creationId xmlns:a16="http://schemas.microsoft.com/office/drawing/2014/main" id="{E0DBFA97-3249-C549-B5A0-37CB0E68652C}"/>
                            </a:ext>
                          </a:extLst>
                        </p:cNvPr>
                        <p:cNvCxnSpPr>
                          <a:cxnSpLocks noChangeShapeType="1"/>
                        </p:cNvCxnSpPr>
                        <p:nvPr/>
                      </p:nvCxnSpPr>
                      <p:spPr bwMode="auto">
                        <a:xfrm rot="5400000">
                          <a:off x="5985736" y="507452"/>
                          <a:ext cx="0" cy="100584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8" name="AutoShape 15">
                          <a:extLst>
                            <a:ext uri="{FF2B5EF4-FFF2-40B4-BE49-F238E27FC236}">
                              <a16:creationId xmlns:a16="http://schemas.microsoft.com/office/drawing/2014/main" id="{EE96605D-0726-D347-B8BE-96E0DC2BA9DF}"/>
                            </a:ext>
                          </a:extLst>
                        </p:cNvPr>
                        <p:cNvCxnSpPr>
                          <a:cxnSpLocks noChangeShapeType="1"/>
                        </p:cNvCxnSpPr>
                        <p:nvPr/>
                      </p:nvCxnSpPr>
                      <p:spPr bwMode="auto">
                        <a:xfrm>
                          <a:off x="5939776" y="1015939"/>
                          <a:ext cx="0" cy="182880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9" name="Text Box 17">
                          <a:extLst>
                            <a:ext uri="{FF2B5EF4-FFF2-40B4-BE49-F238E27FC236}">
                              <a16:creationId xmlns:a16="http://schemas.microsoft.com/office/drawing/2014/main" id="{43A25A58-2070-7342-9532-ECDD73075121}"/>
                            </a:ext>
                          </a:extLst>
                        </p:cNvPr>
                        <p:cNvSpPr txBox="1">
                          <a:spLocks noChangeArrowheads="1"/>
                        </p:cNvSpPr>
                        <p:nvPr/>
                      </p:nvSpPr>
                      <p:spPr bwMode="auto">
                        <a:xfrm>
                          <a:off x="6417631" y="712672"/>
                          <a:ext cx="1882031" cy="457200"/>
                        </a:xfrm>
                        <a:prstGeom prst="rect">
                          <a:avLst/>
                        </a:prstGeom>
                        <a:solidFill>
                          <a:srgbClr val="ABB8E3"/>
                        </a:solidFill>
                        <a:ln w="12700" algn="ctr">
                          <a:solidFill>
                            <a:srgbClr val="00000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Michael Coelho</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Project Co-Director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20" name="Text Box 18">
                          <a:extLst>
                            <a:ext uri="{FF2B5EF4-FFF2-40B4-BE49-F238E27FC236}">
                              <a16:creationId xmlns:a16="http://schemas.microsoft.com/office/drawing/2014/main" id="{F39CE0B1-20D9-CE41-8939-0CCB7D50AD20}"/>
                            </a:ext>
                          </a:extLst>
                        </p:cNvPr>
                        <p:cNvSpPr txBox="1">
                          <a:spLocks noChangeArrowheads="1"/>
                        </p:cNvSpPr>
                        <p:nvPr/>
                      </p:nvSpPr>
                      <p:spPr bwMode="auto">
                        <a:xfrm>
                          <a:off x="3604944" y="706743"/>
                          <a:ext cx="1882031" cy="457200"/>
                        </a:xfrm>
                        <a:prstGeom prst="rect">
                          <a:avLst/>
                        </a:prstGeom>
                        <a:solidFill>
                          <a:srgbClr val="ABB8E3"/>
                        </a:solidFill>
                        <a:ln w="12700" algn="ctr">
                          <a:solidFill>
                            <a:srgbClr val="00000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Marisa </a:t>
                          </a:r>
                          <a:r>
                            <a:rPr kumimoji="0" lang="en-US" altLang="en-US" sz="1600" b="0" i="0" u="none" strike="noStrike" kern="1200" cap="none" spc="-50" normalizeH="0" baseline="0" noProof="0" dirty="0" err="1">
                              <a:ln>
                                <a:noFill/>
                              </a:ln>
                              <a:solidFill>
                                <a:srgbClr val="000000"/>
                              </a:solidFill>
                              <a:effectLst/>
                              <a:uLnTx/>
                              <a:uFillTx/>
                              <a:latin typeface="Cambria" panose="02040503050406030204" pitchFamily="18" charset="0"/>
                              <a:ea typeface="+mn-ea"/>
                              <a:cs typeface="+mn-cs"/>
                            </a:rPr>
                            <a:t>Hebble</a:t>
                          </a:r>
                          <a:endPar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endParaRP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Project Co-Director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21" name="Text Box 19">
                          <a:extLst>
                            <a:ext uri="{FF2B5EF4-FFF2-40B4-BE49-F238E27FC236}">
                              <a16:creationId xmlns:a16="http://schemas.microsoft.com/office/drawing/2014/main" id="{188C5912-F160-5549-A2E3-3CD5C9D9FC44}"/>
                            </a:ext>
                          </a:extLst>
                        </p:cNvPr>
                        <p:cNvSpPr txBox="1">
                          <a:spLocks noChangeArrowheads="1"/>
                        </p:cNvSpPr>
                        <p:nvPr/>
                      </p:nvSpPr>
                      <p:spPr bwMode="auto">
                        <a:xfrm>
                          <a:off x="5123331" y="2018806"/>
                          <a:ext cx="1572668" cy="548640"/>
                        </a:xfrm>
                        <a:prstGeom prst="rect">
                          <a:avLst/>
                        </a:prstGeom>
                        <a:solidFill>
                          <a:srgbClr val="ABB8E3"/>
                        </a:solidFill>
                        <a:ln w="28575" algn="ctr">
                          <a:solidFill>
                            <a:srgbClr val="00B05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Judy Bazinet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Project Manager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cxnSp>
                      <p:nvCxnSpPr>
                        <p:cNvPr id="23" name="AutoShape 21">
                          <a:extLst>
                            <a:ext uri="{FF2B5EF4-FFF2-40B4-BE49-F238E27FC236}">
                              <a16:creationId xmlns:a16="http://schemas.microsoft.com/office/drawing/2014/main" id="{9CB0B74D-4188-7B4C-A3C9-52077F86DF2F}"/>
                            </a:ext>
                          </a:extLst>
                        </p:cNvPr>
                        <p:cNvCxnSpPr>
                          <a:cxnSpLocks noChangeShapeType="1"/>
                        </p:cNvCxnSpPr>
                        <p:nvPr/>
                      </p:nvCxnSpPr>
                      <p:spPr bwMode="auto">
                        <a:xfrm rot="5400000">
                          <a:off x="5942858" y="-842354"/>
                          <a:ext cx="0" cy="795528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4" name="Text Box 22">
                          <a:extLst>
                            <a:ext uri="{FF2B5EF4-FFF2-40B4-BE49-F238E27FC236}">
                              <a16:creationId xmlns:a16="http://schemas.microsoft.com/office/drawing/2014/main" id="{60D90F9C-326B-B742-B027-7A22FA202273}"/>
                            </a:ext>
                          </a:extLst>
                        </p:cNvPr>
                        <p:cNvSpPr txBox="1">
                          <a:spLocks noChangeArrowheads="1"/>
                        </p:cNvSpPr>
                        <p:nvPr/>
                      </p:nvSpPr>
                      <p:spPr bwMode="auto">
                        <a:xfrm>
                          <a:off x="8893255" y="2888758"/>
                          <a:ext cx="150426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Sober Housing</a:t>
                          </a:r>
                        </a:p>
                      </p:txBody>
                    </p:sp>
                    <p:sp>
                      <p:nvSpPr>
                        <p:cNvPr id="27" name="Text Box 25">
                          <a:extLst>
                            <a:ext uri="{FF2B5EF4-FFF2-40B4-BE49-F238E27FC236}">
                              <a16:creationId xmlns:a16="http://schemas.microsoft.com/office/drawing/2014/main" id="{DB2E64E4-FFEC-C645-9C7D-A7C1B4E473C4}"/>
                            </a:ext>
                          </a:extLst>
                        </p:cNvPr>
                        <p:cNvSpPr txBox="1">
                          <a:spLocks noChangeArrowheads="1"/>
                        </p:cNvSpPr>
                        <p:nvPr/>
                      </p:nvSpPr>
                      <p:spPr bwMode="auto">
                        <a:xfrm>
                          <a:off x="1337621" y="2888758"/>
                          <a:ext cx="1645920" cy="457200"/>
                        </a:xfrm>
                        <a:prstGeom prst="rect">
                          <a:avLst/>
                        </a:prstGeom>
                        <a:solidFill>
                          <a:srgbClr val="ECCA54"/>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29" name="Text Box 27">
                          <a:extLst>
                            <a:ext uri="{FF2B5EF4-FFF2-40B4-BE49-F238E27FC236}">
                              <a16:creationId xmlns:a16="http://schemas.microsoft.com/office/drawing/2014/main" id="{8231B4CC-E4D0-2D41-BC26-D67E75DE3105}"/>
                            </a:ext>
                          </a:extLst>
                        </p:cNvPr>
                        <p:cNvSpPr txBox="1">
                          <a:spLocks noChangeArrowheads="1"/>
                        </p:cNvSpPr>
                        <p:nvPr/>
                      </p:nvSpPr>
                      <p:spPr bwMode="auto">
                        <a:xfrm>
                          <a:off x="3113943" y="2888758"/>
                          <a:ext cx="164592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31" name="Text Box 29">
                          <a:extLst>
                            <a:ext uri="{FF2B5EF4-FFF2-40B4-BE49-F238E27FC236}">
                              <a16:creationId xmlns:a16="http://schemas.microsoft.com/office/drawing/2014/main" id="{AAB26C03-1518-EF41-B7E8-028B07A967BF}"/>
                            </a:ext>
                          </a:extLst>
                        </p:cNvPr>
                        <p:cNvSpPr txBox="1">
                          <a:spLocks noChangeArrowheads="1"/>
                        </p:cNvSpPr>
                        <p:nvPr/>
                      </p:nvSpPr>
                      <p:spPr bwMode="auto">
                        <a:xfrm>
                          <a:off x="4975970" y="2895600"/>
                          <a:ext cx="2005791" cy="457200"/>
                        </a:xfrm>
                        <a:prstGeom prst="rect">
                          <a:avLst/>
                        </a:prstGeom>
                        <a:solidFill>
                          <a:srgbClr val="ABB8E3"/>
                        </a:solidFill>
                        <a:ln w="28575" algn="ctr">
                          <a:solidFill>
                            <a:srgbClr val="00B05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Beth Duffy</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Grant Coordinator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33" name="Text Box 31">
                          <a:extLst>
                            <a:ext uri="{FF2B5EF4-FFF2-40B4-BE49-F238E27FC236}">
                              <a16:creationId xmlns:a16="http://schemas.microsoft.com/office/drawing/2014/main" id="{5E2DDA6B-AD3C-FE4F-88C8-7F7BD375B0CA}"/>
                            </a:ext>
                          </a:extLst>
                        </p:cNvPr>
                        <p:cNvSpPr txBox="1">
                          <a:spLocks noChangeArrowheads="1"/>
                        </p:cNvSpPr>
                        <p:nvPr/>
                      </p:nvSpPr>
                      <p:spPr bwMode="auto">
                        <a:xfrm>
                          <a:off x="1337621" y="4023422"/>
                          <a:ext cx="164592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34" name="Text Box 32">
                          <a:extLst>
                            <a:ext uri="{FF2B5EF4-FFF2-40B4-BE49-F238E27FC236}">
                              <a16:creationId xmlns:a16="http://schemas.microsoft.com/office/drawing/2014/main" id="{420B82F4-AA46-FD4E-9331-6DF6133FEF2F}"/>
                            </a:ext>
                          </a:extLst>
                        </p:cNvPr>
                        <p:cNvSpPr txBox="1">
                          <a:spLocks noChangeArrowheads="1"/>
                        </p:cNvSpPr>
                        <p:nvPr/>
                      </p:nvSpPr>
                      <p:spPr bwMode="auto">
                        <a:xfrm>
                          <a:off x="1337621" y="3481921"/>
                          <a:ext cx="164592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36" name="Text Box 34">
                          <a:extLst>
                            <a:ext uri="{FF2B5EF4-FFF2-40B4-BE49-F238E27FC236}">
                              <a16:creationId xmlns:a16="http://schemas.microsoft.com/office/drawing/2014/main" id="{681BE75E-6C02-1E49-9413-64C83D32EB82}"/>
                            </a:ext>
                          </a:extLst>
                        </p:cNvPr>
                        <p:cNvSpPr txBox="1">
                          <a:spLocks noChangeArrowheads="1"/>
                        </p:cNvSpPr>
                        <p:nvPr/>
                      </p:nvSpPr>
                      <p:spPr bwMode="auto">
                        <a:xfrm>
                          <a:off x="1337621" y="5711576"/>
                          <a:ext cx="164592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37" name="Text Box 35">
                          <a:extLst>
                            <a:ext uri="{FF2B5EF4-FFF2-40B4-BE49-F238E27FC236}">
                              <a16:creationId xmlns:a16="http://schemas.microsoft.com/office/drawing/2014/main" id="{FB3E28CF-1F39-3842-8AC1-489EE6F10555}"/>
                            </a:ext>
                          </a:extLst>
                        </p:cNvPr>
                        <p:cNvSpPr txBox="1">
                          <a:spLocks noChangeArrowheads="1"/>
                        </p:cNvSpPr>
                        <p:nvPr/>
                      </p:nvSpPr>
                      <p:spPr bwMode="auto">
                        <a:xfrm>
                          <a:off x="1337621" y="5150509"/>
                          <a:ext cx="164592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38" name="Text Box 36">
                          <a:extLst>
                            <a:ext uri="{FF2B5EF4-FFF2-40B4-BE49-F238E27FC236}">
                              <a16:creationId xmlns:a16="http://schemas.microsoft.com/office/drawing/2014/main" id="{9EAAD1B0-C47E-C24B-8590-CAE5BE75C7B7}"/>
                            </a:ext>
                          </a:extLst>
                        </p:cNvPr>
                        <p:cNvSpPr txBox="1">
                          <a:spLocks noChangeArrowheads="1"/>
                        </p:cNvSpPr>
                        <p:nvPr/>
                      </p:nvSpPr>
                      <p:spPr bwMode="auto">
                        <a:xfrm>
                          <a:off x="1337621" y="4575143"/>
                          <a:ext cx="164592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39" name="Text Box 38">
                          <a:extLst>
                            <a:ext uri="{FF2B5EF4-FFF2-40B4-BE49-F238E27FC236}">
                              <a16:creationId xmlns:a16="http://schemas.microsoft.com/office/drawing/2014/main" id="{C53BF355-D719-4F4A-B597-2A982DD4E92E}"/>
                            </a:ext>
                          </a:extLst>
                        </p:cNvPr>
                        <p:cNvSpPr txBox="1">
                          <a:spLocks noChangeArrowheads="1"/>
                        </p:cNvSpPr>
                        <p:nvPr/>
                      </p:nvSpPr>
                      <p:spPr bwMode="auto">
                        <a:xfrm>
                          <a:off x="3113943" y="4023412"/>
                          <a:ext cx="164592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40" name="Text Box 39">
                          <a:extLst>
                            <a:ext uri="{FF2B5EF4-FFF2-40B4-BE49-F238E27FC236}">
                              <a16:creationId xmlns:a16="http://schemas.microsoft.com/office/drawing/2014/main" id="{D2D80397-5872-0E4C-9C07-0AC0970C59A0}"/>
                            </a:ext>
                          </a:extLst>
                        </p:cNvPr>
                        <p:cNvSpPr txBox="1">
                          <a:spLocks noChangeArrowheads="1"/>
                        </p:cNvSpPr>
                        <p:nvPr/>
                      </p:nvSpPr>
                      <p:spPr bwMode="auto">
                        <a:xfrm>
                          <a:off x="3113943" y="3481921"/>
                          <a:ext cx="164592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42" name="Text Box 41">
                          <a:extLst>
                            <a:ext uri="{FF2B5EF4-FFF2-40B4-BE49-F238E27FC236}">
                              <a16:creationId xmlns:a16="http://schemas.microsoft.com/office/drawing/2014/main" id="{41B05204-7D2D-1B48-AB7D-AF9E6C136BC4}"/>
                            </a:ext>
                          </a:extLst>
                        </p:cNvPr>
                        <p:cNvSpPr txBox="1">
                          <a:spLocks noChangeArrowheads="1"/>
                        </p:cNvSpPr>
                        <p:nvPr/>
                      </p:nvSpPr>
                      <p:spPr bwMode="auto">
                        <a:xfrm>
                          <a:off x="3113943" y="5711595"/>
                          <a:ext cx="164592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43" name="Text Box 42">
                          <a:extLst>
                            <a:ext uri="{FF2B5EF4-FFF2-40B4-BE49-F238E27FC236}">
                              <a16:creationId xmlns:a16="http://schemas.microsoft.com/office/drawing/2014/main" id="{554E0091-3A67-2547-99A4-9C1782E6C3F2}"/>
                            </a:ext>
                          </a:extLst>
                        </p:cNvPr>
                        <p:cNvSpPr txBox="1">
                          <a:spLocks noChangeArrowheads="1"/>
                        </p:cNvSpPr>
                        <p:nvPr/>
                      </p:nvSpPr>
                      <p:spPr bwMode="auto">
                        <a:xfrm>
                          <a:off x="3113943" y="5150178"/>
                          <a:ext cx="164592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44" name="Text Box 43">
                          <a:extLst>
                            <a:ext uri="{FF2B5EF4-FFF2-40B4-BE49-F238E27FC236}">
                              <a16:creationId xmlns:a16="http://schemas.microsoft.com/office/drawing/2014/main" id="{A8D15904-5C5B-6541-A7CB-D0E680E30F43}"/>
                            </a:ext>
                          </a:extLst>
                        </p:cNvPr>
                        <p:cNvSpPr txBox="1">
                          <a:spLocks noChangeArrowheads="1"/>
                        </p:cNvSpPr>
                        <p:nvPr/>
                      </p:nvSpPr>
                      <p:spPr bwMode="auto">
                        <a:xfrm>
                          <a:off x="3113943" y="4574821"/>
                          <a:ext cx="1645920" cy="457200"/>
                        </a:xfrm>
                        <a:prstGeom prst="rect">
                          <a:avLst/>
                        </a:prstGeom>
                        <a:solidFill>
                          <a:schemeClr val="accent4">
                            <a:lumMod val="60000"/>
                            <a:lumOff val="40000"/>
                          </a:schemeClr>
                        </a:solidFill>
                        <a:ln w="9525" algn="ctr">
                          <a:solidFill>
                            <a:schemeClr val="tx1"/>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Recovery Support </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Navigator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cxnSp>
                      <p:nvCxnSpPr>
                        <p:cNvPr id="46" name="AutoShape 47">
                          <a:extLst>
                            <a:ext uri="{FF2B5EF4-FFF2-40B4-BE49-F238E27FC236}">
                              <a16:creationId xmlns:a16="http://schemas.microsoft.com/office/drawing/2014/main" id="{3F3C3256-5EB7-2D41-9CAE-9A56D76C5A7A}"/>
                            </a:ext>
                          </a:extLst>
                        </p:cNvPr>
                        <p:cNvCxnSpPr>
                          <a:cxnSpLocks noChangeShapeType="1"/>
                        </p:cNvCxnSpPr>
                        <p:nvPr/>
                      </p:nvCxnSpPr>
                      <p:spPr bwMode="auto">
                        <a:xfrm rot="5400000">
                          <a:off x="5838994" y="-977552"/>
                          <a:ext cx="0" cy="731520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9" name="AutoShape 50">
                          <a:extLst>
                            <a:ext uri="{FF2B5EF4-FFF2-40B4-BE49-F238E27FC236}">
                              <a16:creationId xmlns:a16="http://schemas.microsoft.com/office/drawing/2014/main" id="{ABED5B99-6131-3E47-823F-D4377CE77990}"/>
                            </a:ext>
                          </a:extLst>
                        </p:cNvPr>
                        <p:cNvCxnSpPr>
                          <a:cxnSpLocks noChangeShapeType="1"/>
                        </p:cNvCxnSpPr>
                        <p:nvPr/>
                      </p:nvCxnSpPr>
                      <p:spPr bwMode="auto">
                        <a:xfrm rot="5400000">
                          <a:off x="5885988" y="-3557606"/>
                          <a:ext cx="0" cy="10935621"/>
                        </a:xfrm>
                        <a:prstGeom prst="straightConnector1">
                          <a:avLst/>
                        </a:prstGeom>
                        <a:noFill/>
                        <a:ln w="28575" algn="ctr">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52" name="Text Box 17">
                          <a:extLst>
                            <a:ext uri="{FF2B5EF4-FFF2-40B4-BE49-F238E27FC236}">
                              <a16:creationId xmlns:a16="http://schemas.microsoft.com/office/drawing/2014/main" id="{1A54DABE-095C-9C48-8D62-4446428CC059}"/>
                            </a:ext>
                          </a:extLst>
                        </p:cNvPr>
                        <p:cNvSpPr txBox="1">
                          <a:spLocks noChangeArrowheads="1"/>
                        </p:cNvSpPr>
                        <p:nvPr/>
                      </p:nvSpPr>
                      <p:spPr bwMode="auto">
                        <a:xfrm>
                          <a:off x="23301" y="557883"/>
                          <a:ext cx="1882031" cy="557426"/>
                        </a:xfrm>
                        <a:prstGeom prst="rect">
                          <a:avLst/>
                        </a:prstGeom>
                        <a:solidFill>
                          <a:srgbClr val="ABB8E3"/>
                        </a:solidFill>
                        <a:ln w="12700" algn="ctr">
                          <a:solidFill>
                            <a:srgbClr val="00000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Jessica Fix</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Senior Grant Manager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grpSp>
                </p:grpSp>
                <p:sp>
                  <p:nvSpPr>
                    <p:cNvPr id="11" name="Text Box 7">
                      <a:extLst>
                        <a:ext uri="{FF2B5EF4-FFF2-40B4-BE49-F238E27FC236}">
                          <a16:creationId xmlns:a16="http://schemas.microsoft.com/office/drawing/2014/main" id="{C134BD6B-3CB4-6B48-877D-4A6D905BC1C3}"/>
                        </a:ext>
                      </a:extLst>
                    </p:cNvPr>
                    <p:cNvSpPr txBox="1">
                      <a:spLocks noChangeArrowheads="1"/>
                    </p:cNvSpPr>
                    <p:nvPr/>
                  </p:nvSpPr>
                  <p:spPr bwMode="auto">
                    <a:xfrm>
                      <a:off x="1853414" y="134912"/>
                      <a:ext cx="1813881" cy="457200"/>
                    </a:xfrm>
                    <a:prstGeom prst="rect">
                      <a:avLst/>
                    </a:prstGeom>
                    <a:solidFill>
                      <a:srgbClr val="ABB8E3"/>
                    </a:solidFill>
                    <a:ln w="12700" algn="ctr">
                      <a:solidFill>
                        <a:srgbClr val="00000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Tom Ambrosino</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Court Administrator </a:t>
                      </a:r>
                    </a:p>
                  </p:txBody>
                </p:sp>
                <p:sp>
                  <p:nvSpPr>
                    <p:cNvPr id="62" name="Text Box 17">
                      <a:extLst>
                        <a:ext uri="{FF2B5EF4-FFF2-40B4-BE49-F238E27FC236}">
                          <a16:creationId xmlns:a16="http://schemas.microsoft.com/office/drawing/2014/main" id="{116EB8DF-9B0A-5745-A258-5978128D908F}"/>
                        </a:ext>
                      </a:extLst>
                    </p:cNvPr>
                    <p:cNvSpPr txBox="1">
                      <a:spLocks noChangeArrowheads="1"/>
                    </p:cNvSpPr>
                    <p:nvPr/>
                  </p:nvSpPr>
                  <p:spPr bwMode="auto">
                    <a:xfrm>
                      <a:off x="2008668" y="684955"/>
                      <a:ext cx="2537370" cy="457200"/>
                    </a:xfrm>
                    <a:prstGeom prst="rect">
                      <a:avLst/>
                    </a:prstGeom>
                    <a:solidFill>
                      <a:srgbClr val="ABB8E3"/>
                    </a:solidFill>
                    <a:ln w="12700" algn="ctr">
                      <a:solidFill>
                        <a:srgbClr val="00000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Sheila Casey</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Specialty Court Administrator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grpSp>
            </p:grpSp>
          </p:grpSp>
        </p:grpSp>
        <p:grpSp>
          <p:nvGrpSpPr>
            <p:cNvPr id="71" name="Group 70">
              <a:extLst>
                <a:ext uri="{FF2B5EF4-FFF2-40B4-BE49-F238E27FC236}">
                  <a16:creationId xmlns:a16="http://schemas.microsoft.com/office/drawing/2014/main" id="{18E546D6-F5B0-468B-A93A-134F2289A467}"/>
                </a:ext>
              </a:extLst>
            </p:cNvPr>
            <p:cNvGrpSpPr/>
            <p:nvPr/>
          </p:nvGrpSpPr>
          <p:grpSpPr>
            <a:xfrm>
              <a:off x="1238636" y="1648709"/>
              <a:ext cx="3761695" cy="1773449"/>
              <a:chOff x="1238636" y="1648709"/>
              <a:chExt cx="3761695" cy="1773449"/>
            </a:xfrm>
          </p:grpSpPr>
          <p:cxnSp>
            <p:nvCxnSpPr>
              <p:cNvPr id="64" name="AutoShape 9">
                <a:extLst>
                  <a:ext uri="{FF2B5EF4-FFF2-40B4-BE49-F238E27FC236}">
                    <a16:creationId xmlns:a16="http://schemas.microsoft.com/office/drawing/2014/main" id="{AE3B01B4-F351-499C-A395-310149CEACE7}"/>
                  </a:ext>
                </a:extLst>
              </p:cNvPr>
              <p:cNvCxnSpPr>
                <a:cxnSpLocks noChangeShapeType="1"/>
              </p:cNvCxnSpPr>
              <p:nvPr/>
            </p:nvCxnSpPr>
            <p:spPr bwMode="auto">
              <a:xfrm>
                <a:off x="1238636" y="1648709"/>
                <a:ext cx="0" cy="1076324"/>
              </a:xfrm>
              <a:prstGeom prst="straightConnector1">
                <a:avLst/>
              </a:prstGeom>
              <a:noFill/>
              <a:ln w="12700" algn="ctr">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5" name="AutoShape 9">
                <a:extLst>
                  <a:ext uri="{FF2B5EF4-FFF2-40B4-BE49-F238E27FC236}">
                    <a16:creationId xmlns:a16="http://schemas.microsoft.com/office/drawing/2014/main" id="{E0E4F635-A9A6-42F0-859E-6BA84603F1CB}"/>
                  </a:ext>
                </a:extLst>
              </p:cNvPr>
              <p:cNvCxnSpPr>
                <a:cxnSpLocks noChangeShapeType="1"/>
              </p:cNvCxnSpPr>
              <p:nvPr/>
            </p:nvCxnSpPr>
            <p:spPr bwMode="auto">
              <a:xfrm>
                <a:off x="5000331" y="2725033"/>
                <a:ext cx="0" cy="697125"/>
              </a:xfrm>
              <a:prstGeom prst="straightConnector1">
                <a:avLst/>
              </a:prstGeom>
              <a:noFill/>
              <a:ln w="12700" algn="ctr">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7" name="AutoShape 9">
                <a:extLst>
                  <a:ext uri="{FF2B5EF4-FFF2-40B4-BE49-F238E27FC236}">
                    <a16:creationId xmlns:a16="http://schemas.microsoft.com/office/drawing/2014/main" id="{8C1B5B64-E935-420D-A4E5-C1EC498CE3CC}"/>
                  </a:ext>
                </a:extLst>
              </p:cNvPr>
              <p:cNvCxnSpPr>
                <a:cxnSpLocks noChangeShapeType="1"/>
              </p:cNvCxnSpPr>
              <p:nvPr/>
            </p:nvCxnSpPr>
            <p:spPr bwMode="auto">
              <a:xfrm flipH="1">
                <a:off x="1238636" y="2725033"/>
                <a:ext cx="3737334" cy="0"/>
              </a:xfrm>
              <a:prstGeom prst="straightConnector1">
                <a:avLst/>
              </a:prstGeom>
              <a:noFill/>
              <a:ln w="12700" algn="ctr">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cxnSp>
        <p:nvCxnSpPr>
          <p:cNvPr id="75" name="AutoShape 9">
            <a:extLst>
              <a:ext uri="{FF2B5EF4-FFF2-40B4-BE49-F238E27FC236}">
                <a16:creationId xmlns:a16="http://schemas.microsoft.com/office/drawing/2014/main" id="{F0BB849D-90A1-4DE7-B6ED-D3F92A1EF9DE}"/>
              </a:ext>
            </a:extLst>
          </p:cNvPr>
          <p:cNvCxnSpPr>
            <a:cxnSpLocks noChangeShapeType="1"/>
          </p:cNvCxnSpPr>
          <p:nvPr/>
        </p:nvCxnSpPr>
        <p:spPr bwMode="auto">
          <a:xfrm>
            <a:off x="889195" y="482469"/>
            <a:ext cx="0" cy="579256"/>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3" name="Text Box 17">
            <a:extLst>
              <a:ext uri="{FF2B5EF4-FFF2-40B4-BE49-F238E27FC236}">
                <a16:creationId xmlns:a16="http://schemas.microsoft.com/office/drawing/2014/main" id="{E449A5C9-8FF1-49EF-BD9B-2FE02EFC2B86}"/>
              </a:ext>
            </a:extLst>
          </p:cNvPr>
          <p:cNvSpPr txBox="1">
            <a:spLocks noChangeArrowheads="1"/>
          </p:cNvSpPr>
          <p:nvPr/>
        </p:nvSpPr>
        <p:spPr bwMode="auto">
          <a:xfrm>
            <a:off x="6863598" y="1852605"/>
            <a:ext cx="2424994" cy="457200"/>
          </a:xfrm>
          <a:prstGeom prst="rect">
            <a:avLst/>
          </a:prstGeom>
          <a:solidFill>
            <a:srgbClr val="ABB8E3"/>
          </a:solidFill>
          <a:ln w="12700" algn="ctr">
            <a:solidFill>
              <a:srgbClr val="00000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Jill Forbes</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Manager of Reentry Services</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F0E57DBF-028D-41FC-A769-D326B186FC1F}"/>
              </a:ext>
            </a:extLst>
          </p:cNvPr>
          <p:cNvSpPr txBox="1"/>
          <p:nvPr/>
        </p:nvSpPr>
        <p:spPr>
          <a:xfrm>
            <a:off x="221658" y="2418538"/>
            <a:ext cx="1060047" cy="7017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Positions below the line are funded by the grant</a:t>
            </a:r>
          </a:p>
        </p:txBody>
      </p:sp>
      <p:sp>
        <p:nvSpPr>
          <p:cNvPr id="74" name="Text Box 17">
            <a:extLst>
              <a:ext uri="{FF2B5EF4-FFF2-40B4-BE49-F238E27FC236}">
                <a16:creationId xmlns:a16="http://schemas.microsoft.com/office/drawing/2014/main" id="{D57D319F-D0CE-4862-8A03-F90B1CC62D8E}"/>
              </a:ext>
            </a:extLst>
          </p:cNvPr>
          <p:cNvSpPr txBox="1">
            <a:spLocks noChangeArrowheads="1"/>
          </p:cNvSpPr>
          <p:nvPr/>
        </p:nvSpPr>
        <p:spPr bwMode="auto">
          <a:xfrm>
            <a:off x="23024" y="348084"/>
            <a:ext cx="1813880" cy="461043"/>
          </a:xfrm>
          <a:prstGeom prst="rect">
            <a:avLst/>
          </a:prstGeom>
          <a:solidFill>
            <a:srgbClr val="ABB8E3"/>
          </a:solidFill>
          <a:ln w="12700" algn="ctr">
            <a:solidFill>
              <a:srgbClr val="00000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Tom Simard</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Chief Financial Officer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sp>
        <p:nvSpPr>
          <p:cNvPr id="78" name="Text Box 17">
            <a:extLst>
              <a:ext uri="{FF2B5EF4-FFF2-40B4-BE49-F238E27FC236}">
                <a16:creationId xmlns:a16="http://schemas.microsoft.com/office/drawing/2014/main" id="{077995C2-1571-4B71-9484-F593CA4A371C}"/>
              </a:ext>
            </a:extLst>
          </p:cNvPr>
          <p:cNvSpPr txBox="1">
            <a:spLocks noChangeArrowheads="1"/>
          </p:cNvSpPr>
          <p:nvPr/>
        </p:nvSpPr>
        <p:spPr bwMode="auto">
          <a:xfrm>
            <a:off x="9743043" y="1854485"/>
            <a:ext cx="2403231" cy="457200"/>
          </a:xfrm>
          <a:prstGeom prst="rect">
            <a:avLst/>
          </a:prstGeom>
          <a:solidFill>
            <a:srgbClr val="ABB8E3"/>
          </a:solidFill>
          <a:ln w="12700" algn="ctr">
            <a:solidFill>
              <a:srgbClr val="000000"/>
            </a:solidFill>
            <a:miter lim="800000"/>
            <a:headEnd/>
            <a:tailEnd/>
          </a:ln>
          <a:effectLst/>
        </p:spPr>
        <p:txBody>
          <a:bodyPr vert="horz" wrap="square" lIns="0" tIns="0" rIns="0" bIns="0" numCol="1" anchor="ctr" anchorCtr="0" compatLnSpc="1">
            <a:prstTxWarp prst="textNoShape">
              <a:avLst/>
            </a:prstTxWarp>
          </a:bodyPr>
          <a:lstStyle/>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Michelle Martino</a:t>
            </a:r>
          </a:p>
          <a:p>
            <a:pPr marL="0" marR="0" lvl="0" indent="0" algn="ctr" defTabSz="806867" rtl="0" eaLnBrk="0" fontAlgn="base" latinLnBrk="0" hangingPunct="0">
              <a:lnSpc>
                <a:spcPct val="85000"/>
              </a:lnSpc>
              <a:spcBef>
                <a:spcPct val="0"/>
              </a:spcBef>
              <a:spcAft>
                <a:spcPct val="0"/>
              </a:spcAft>
              <a:buClrTx/>
              <a:buSzTx/>
              <a:buFontTx/>
              <a:buNone/>
              <a:tabLst/>
              <a:defRPr/>
            </a:pPr>
            <a:r>
              <a:rPr kumimoji="0" lang="en-US" altLang="en-US" sz="1600" b="0" i="0" u="none" strike="noStrike" kern="1200" cap="none" spc="-50" normalizeH="0" baseline="0" noProof="0" dirty="0">
                <a:ln>
                  <a:noFill/>
                </a:ln>
                <a:solidFill>
                  <a:srgbClr val="000000"/>
                </a:solidFill>
                <a:effectLst/>
                <a:uLnTx/>
                <a:uFillTx/>
                <a:latin typeface="Cambria" panose="02040503050406030204" pitchFamily="18" charset="0"/>
                <a:ea typeface="+mn-ea"/>
                <a:cs typeface="+mn-cs"/>
              </a:rPr>
              <a:t>Administrative Coordinator</a:t>
            </a:r>
            <a:endParaRPr kumimoji="0" lang="en-US" altLang="en-US" sz="1600" b="0" i="0" u="none" strike="noStrike" kern="1200" cap="none" spc="-50" normalizeH="0" baseline="0" noProof="0" dirty="0">
              <a:ln>
                <a:noFill/>
              </a:ln>
              <a:solidFill>
                <a:srgbClr val="002060"/>
              </a:solidFill>
              <a:effectLst/>
              <a:uLnTx/>
              <a:uFillTx/>
              <a:latin typeface="Cambria" panose="02040503050406030204" pitchFamily="18" charset="0"/>
              <a:ea typeface="+mn-ea"/>
              <a:cs typeface="+mn-cs"/>
            </a:endParaRPr>
          </a:p>
        </p:txBody>
      </p:sp>
      <p:cxnSp>
        <p:nvCxnSpPr>
          <p:cNvPr id="79" name="AutoShape 8">
            <a:extLst>
              <a:ext uri="{FF2B5EF4-FFF2-40B4-BE49-F238E27FC236}">
                <a16:creationId xmlns:a16="http://schemas.microsoft.com/office/drawing/2014/main" id="{101BFA1D-2123-4905-8507-68D03B2368CF}"/>
              </a:ext>
            </a:extLst>
          </p:cNvPr>
          <p:cNvCxnSpPr>
            <a:cxnSpLocks noChangeShapeType="1"/>
          </p:cNvCxnSpPr>
          <p:nvPr/>
        </p:nvCxnSpPr>
        <p:spPr bwMode="auto">
          <a:xfrm flipH="1" flipV="1">
            <a:off x="9536372" y="2081205"/>
            <a:ext cx="0" cy="1321966"/>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0" name="AutoShape 8">
            <a:extLst>
              <a:ext uri="{FF2B5EF4-FFF2-40B4-BE49-F238E27FC236}">
                <a16:creationId xmlns:a16="http://schemas.microsoft.com/office/drawing/2014/main" id="{04577B0F-7163-44A2-B09C-C402C1D4B0D6}"/>
              </a:ext>
            </a:extLst>
          </p:cNvPr>
          <p:cNvCxnSpPr>
            <a:cxnSpLocks noChangeShapeType="1"/>
            <a:stCxn id="78" idx="1"/>
            <a:endCxn id="63" idx="3"/>
          </p:cNvCxnSpPr>
          <p:nvPr/>
        </p:nvCxnSpPr>
        <p:spPr bwMode="auto">
          <a:xfrm flipH="1" flipV="1">
            <a:off x="9288592" y="2081205"/>
            <a:ext cx="454451" cy="188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 name="AutoShape 9">
            <a:extLst>
              <a:ext uri="{FF2B5EF4-FFF2-40B4-BE49-F238E27FC236}">
                <a16:creationId xmlns:a16="http://schemas.microsoft.com/office/drawing/2014/main" id="{A0BE6BB1-3EEE-4556-B264-AAA99D334E92}"/>
              </a:ext>
            </a:extLst>
          </p:cNvPr>
          <p:cNvCxnSpPr>
            <a:cxnSpLocks noChangeShapeType="1"/>
          </p:cNvCxnSpPr>
          <p:nvPr/>
        </p:nvCxnSpPr>
        <p:spPr bwMode="auto">
          <a:xfrm>
            <a:off x="7956827" y="1678356"/>
            <a:ext cx="0" cy="174249"/>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82" name="Text Box 52">
            <a:extLst>
              <a:ext uri="{FF2B5EF4-FFF2-40B4-BE49-F238E27FC236}">
                <a16:creationId xmlns:a16="http://schemas.microsoft.com/office/drawing/2014/main" id="{045DC57B-DF1E-44DC-8F58-DAD0D262ADFE}"/>
              </a:ext>
            </a:extLst>
          </p:cNvPr>
          <p:cNvSpPr txBox="1">
            <a:spLocks noChangeArrowheads="1"/>
          </p:cNvSpPr>
          <p:nvPr/>
        </p:nvSpPr>
        <p:spPr bwMode="auto">
          <a:xfrm>
            <a:off x="5740742" y="4701167"/>
            <a:ext cx="5793755" cy="2250741"/>
          </a:xfrm>
          <a:prstGeom prst="rect">
            <a:avLst/>
          </a:prstGeom>
          <a:no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altLang="en-US" sz="1500" b="1" i="0" u="sng" strike="noStrike" kern="1200" cap="none" spc="-50" normalizeH="0" baseline="0" noProof="0" dirty="0">
                <a:ln>
                  <a:noFill/>
                </a:ln>
                <a:solidFill>
                  <a:srgbClr val="1F2E5C"/>
                </a:solidFill>
                <a:effectLst/>
                <a:uLnTx/>
                <a:uFillTx/>
                <a:latin typeface="Cambria" panose="02040503050406030204" pitchFamily="18" charset="0"/>
                <a:ea typeface="+mn-ea"/>
                <a:cs typeface="+mn-cs"/>
              </a:rPr>
              <a:t>Advisory Board</a:t>
            </a:r>
          </a:p>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50" normalizeH="0" baseline="0" noProof="0" dirty="0">
                <a:ln>
                  <a:noFill/>
                </a:ln>
                <a:solidFill>
                  <a:srgbClr val="1F2E5C"/>
                </a:solidFill>
                <a:effectLst/>
                <a:uLnTx/>
                <a:uFillTx/>
                <a:latin typeface="Cambria" panose="02040503050406030204" pitchFamily="18" charset="0"/>
                <a:ea typeface="+mn-ea"/>
                <a:cs typeface="+mn-cs"/>
              </a:rPr>
              <a:t>Court Administration • Judges • Probation</a:t>
            </a:r>
          </a:p>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50" normalizeH="0" baseline="0" noProof="0" dirty="0">
                <a:ln>
                  <a:noFill/>
                </a:ln>
                <a:solidFill>
                  <a:srgbClr val="1F2E5C"/>
                </a:solidFill>
                <a:effectLst/>
                <a:uLnTx/>
                <a:uFillTx/>
                <a:latin typeface="Cambria" panose="02040503050406030204" pitchFamily="18" charset="0"/>
                <a:ea typeface="+mn-ea"/>
                <a:cs typeface="+mn-cs"/>
              </a:rPr>
              <a:t>Executive Office of Health and Human Services</a:t>
            </a:r>
          </a:p>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50" normalizeH="0" baseline="0" noProof="0" dirty="0">
                <a:ln>
                  <a:noFill/>
                </a:ln>
                <a:solidFill>
                  <a:srgbClr val="1F2E5C"/>
                </a:solidFill>
                <a:effectLst/>
                <a:uLnTx/>
                <a:uFillTx/>
                <a:latin typeface="Cambria" panose="02040503050406030204" pitchFamily="18" charset="0"/>
                <a:ea typeface="+mn-ea"/>
                <a:cs typeface="+mn-cs"/>
              </a:rPr>
              <a:t>DPH: Bureau of Substance Addiction Services</a:t>
            </a:r>
          </a:p>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50" normalizeH="0" baseline="0" noProof="0" dirty="0">
                <a:ln>
                  <a:noFill/>
                </a:ln>
                <a:solidFill>
                  <a:srgbClr val="1F2E5C"/>
                </a:solidFill>
                <a:effectLst/>
                <a:uLnTx/>
                <a:uFillTx/>
                <a:latin typeface="Cambria" panose="02040503050406030204" pitchFamily="18" charset="0"/>
                <a:ea typeface="+mn-ea"/>
                <a:cs typeface="+mn-cs"/>
              </a:rPr>
              <a:t>Department of Mental Health • MassHealth</a:t>
            </a:r>
          </a:p>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50" normalizeH="0" baseline="0" noProof="0" dirty="0">
                <a:ln>
                  <a:noFill/>
                </a:ln>
                <a:solidFill>
                  <a:srgbClr val="1F2E5C"/>
                </a:solidFill>
                <a:effectLst/>
                <a:uLnTx/>
                <a:uFillTx/>
                <a:latin typeface="Cambria" panose="02040503050406030204" pitchFamily="18" charset="0"/>
                <a:ea typeface="+mn-ea"/>
                <a:cs typeface="+mn-cs"/>
              </a:rPr>
              <a:t>Massachusetts Alliance for Sober Housing</a:t>
            </a:r>
          </a:p>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50" normalizeH="0" baseline="0" noProof="0" dirty="0">
                <a:ln>
                  <a:noFill/>
                </a:ln>
                <a:solidFill>
                  <a:srgbClr val="1F2E5C"/>
                </a:solidFill>
                <a:effectLst/>
                <a:uLnTx/>
                <a:uFillTx/>
                <a:latin typeface="Cambria" panose="02040503050406030204" pitchFamily="18" charset="0"/>
                <a:ea typeface="+mn-ea"/>
                <a:cs typeface="+mn-cs"/>
              </a:rPr>
              <a:t>Committee for Public Counsel Services</a:t>
            </a:r>
          </a:p>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50" normalizeH="0" baseline="0" noProof="0" dirty="0">
                <a:ln>
                  <a:noFill/>
                </a:ln>
                <a:solidFill>
                  <a:srgbClr val="1F2E5C"/>
                </a:solidFill>
                <a:effectLst/>
                <a:uLnTx/>
                <a:uFillTx/>
                <a:latin typeface="Cambria" panose="02040503050406030204" pitchFamily="18" charset="0"/>
                <a:ea typeface="+mn-ea"/>
                <a:cs typeface="+mn-cs"/>
              </a:rPr>
              <a:t>Community Justice Support Centers </a:t>
            </a:r>
          </a:p>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50" normalizeH="0" baseline="0" noProof="0" dirty="0">
                <a:ln>
                  <a:noFill/>
                </a:ln>
                <a:solidFill>
                  <a:srgbClr val="1F2E5C"/>
                </a:solidFill>
                <a:effectLst/>
                <a:uLnTx/>
                <a:uFillTx/>
                <a:latin typeface="Cambria" panose="02040503050406030204" pitchFamily="18" charset="0"/>
                <a:ea typeface="+mn-ea"/>
                <a:cs typeface="+mn-cs"/>
              </a:rPr>
              <a:t>UMass Medical: Center of Excellence for Specialty Courts</a:t>
            </a:r>
          </a:p>
        </p:txBody>
      </p:sp>
    </p:spTree>
    <p:extLst>
      <p:ext uri="{BB962C8B-B14F-4D97-AF65-F5344CB8AC3E}">
        <p14:creationId xmlns:p14="http://schemas.microsoft.com/office/powerpoint/2010/main" val="12429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C76FD2-8D76-4E70-BBBD-059E9AACE99B}"/>
              </a:ext>
            </a:extLst>
          </p:cNvPr>
          <p:cNvSpPr>
            <a:spLocks noGrp="1"/>
          </p:cNvSpPr>
          <p:nvPr>
            <p:ph type="subTitle" idx="1"/>
          </p:nvPr>
        </p:nvSpPr>
        <p:spPr>
          <a:xfrm>
            <a:off x="826772" y="274320"/>
            <a:ext cx="9696108" cy="6469380"/>
          </a:xfrm>
          <a:solidFill>
            <a:schemeClr val="bg1"/>
          </a:solidFill>
        </p:spPr>
        <p:txBody>
          <a:bodyPr>
            <a:noAutofit/>
          </a:bodyPr>
          <a:lstStyle/>
          <a:p>
            <a:pPr marL="0" indent="0">
              <a:lnSpc>
                <a:spcPct val="100000"/>
              </a:lnSpc>
              <a:spcBef>
                <a:spcPts val="0"/>
              </a:spcBef>
              <a:spcAft>
                <a:spcPts val="200"/>
              </a:spcAft>
              <a:buNone/>
            </a:pPr>
            <a:r>
              <a:rPr lang="en-US" sz="4400" b="1" dirty="0">
                <a:effectLst>
                  <a:outerShdw blurRad="38100" dist="38100" dir="2700000" algn="tl">
                    <a:srgbClr val="000000">
                      <a:alpha val="43137"/>
                    </a:srgbClr>
                  </a:outerShdw>
                </a:effectLst>
              </a:rPr>
              <a:t>specialty court </a:t>
            </a:r>
            <a:r>
              <a:rPr lang="en-US" sz="3200" i="1" dirty="0"/>
              <a:t>noun</a:t>
            </a:r>
            <a:endParaRPr lang="en-US" sz="3200" b="1" i="1" dirty="0"/>
          </a:p>
          <a:p>
            <a:pPr marL="0" indent="0">
              <a:lnSpc>
                <a:spcPct val="100000"/>
              </a:lnSpc>
              <a:spcBef>
                <a:spcPts val="0"/>
              </a:spcBef>
              <a:spcAft>
                <a:spcPts val="200"/>
              </a:spcAft>
              <a:buNone/>
            </a:pPr>
            <a:r>
              <a:rPr lang="en-US" dirty="0"/>
              <a:t>\ˈspe-shəl-tē ˈkȯrt\</a:t>
            </a:r>
            <a:endParaRPr lang="en-US" dirty="0">
              <a:latin typeface="+mj-lt"/>
            </a:endParaRPr>
          </a:p>
          <a:p>
            <a:pPr marL="0" indent="0">
              <a:lnSpc>
                <a:spcPct val="100000"/>
              </a:lnSpc>
              <a:spcBef>
                <a:spcPts val="0"/>
              </a:spcBef>
              <a:spcAft>
                <a:spcPts val="4400"/>
              </a:spcAft>
              <a:buNone/>
            </a:pPr>
            <a:r>
              <a:rPr lang="en-US" i="1" dirty="0">
                <a:latin typeface="+mj-lt"/>
              </a:rPr>
              <a:t>plural </a:t>
            </a:r>
            <a:r>
              <a:rPr lang="en-US" b="1" dirty="0">
                <a:latin typeface="+mj-lt"/>
              </a:rPr>
              <a:t>specialty courts</a:t>
            </a:r>
          </a:p>
          <a:p>
            <a:pPr marL="0" indent="0">
              <a:lnSpc>
                <a:spcPct val="100000"/>
              </a:lnSpc>
              <a:spcBef>
                <a:spcPts val="0"/>
              </a:spcBef>
              <a:spcAft>
                <a:spcPts val="400"/>
              </a:spcAft>
              <a:buNone/>
            </a:pPr>
            <a:r>
              <a:rPr lang="en-US" sz="3000" b="1" dirty="0">
                <a:latin typeface="+mj-lt"/>
              </a:rPr>
              <a:t>Definition of </a:t>
            </a:r>
            <a:r>
              <a:rPr lang="en-US" sz="3000" b="1" i="1" dirty="0">
                <a:latin typeface="+mj-lt"/>
              </a:rPr>
              <a:t>specialty court</a:t>
            </a:r>
          </a:p>
          <a:p>
            <a:pPr>
              <a:lnSpc>
                <a:spcPct val="100000"/>
              </a:lnSpc>
              <a:spcBef>
                <a:spcPts val="0"/>
              </a:spcBef>
              <a:spcAft>
                <a:spcPts val="400"/>
              </a:spcAft>
            </a:pPr>
            <a:r>
              <a:rPr lang="en-US" dirty="0"/>
              <a:t>A specialized docket within the criminal justice system that seeks to address underlying mental health or substance use disorders that contribute to the commission of certain criminal offenses in many cases, often providing treatment rather than punishment</a:t>
            </a:r>
          </a:p>
          <a:p>
            <a:pPr>
              <a:lnSpc>
                <a:spcPct val="100000"/>
              </a:lnSpc>
              <a:spcBef>
                <a:spcPts val="0"/>
              </a:spcBef>
              <a:spcAft>
                <a:spcPts val="400"/>
              </a:spcAft>
            </a:pPr>
            <a:r>
              <a:rPr lang="en-US" dirty="0"/>
              <a:t>The most common types of specialty courts are drug treatment, mental health and veterans treatment courts</a:t>
            </a:r>
          </a:p>
          <a:p>
            <a:pPr>
              <a:lnSpc>
                <a:spcPct val="100000"/>
              </a:lnSpc>
              <a:spcBef>
                <a:spcPts val="0"/>
              </a:spcBef>
              <a:spcAft>
                <a:spcPts val="400"/>
              </a:spcAft>
            </a:pPr>
            <a:r>
              <a:rPr lang="en-US" dirty="0"/>
              <a:t>The model can also be applied to families involved with the child welfare system </a:t>
            </a:r>
          </a:p>
        </p:txBody>
      </p:sp>
      <p:pic>
        <p:nvPicPr>
          <p:cNvPr id="43" name="Picture 42" descr="A red square with white text&#10;&#10;Description automatically generated with low confidence">
            <a:extLst>
              <a:ext uri="{FF2B5EF4-FFF2-40B4-BE49-F238E27FC236}">
                <a16:creationId xmlns:a16="http://schemas.microsoft.com/office/drawing/2014/main" id="{FD2222BA-3BD3-4BF1-9B77-FCA8A514EC10}"/>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14417" y="114300"/>
            <a:ext cx="2288998" cy="22889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317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9C99CB7-4057-4AA3-86A4-1EB3ADD9FF60}"/>
              </a:ext>
            </a:extLst>
          </p:cNvPr>
          <p:cNvGraphicFramePr>
            <a:graphicFrameLocks noGrp="1"/>
          </p:cNvGraphicFramePr>
          <p:nvPr>
            <p:ph idx="1"/>
          </p:nvPr>
        </p:nvGraphicFramePr>
        <p:xfrm>
          <a:off x="838202" y="1104341"/>
          <a:ext cx="10303040" cy="5618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A5D5D419-57B6-415D-A505-814789ECB6C3}"/>
              </a:ext>
            </a:extLst>
          </p:cNvPr>
          <p:cNvSpPr>
            <a:spLocks noGrp="1"/>
          </p:cNvSpPr>
          <p:nvPr>
            <p:ph type="title"/>
          </p:nvPr>
        </p:nvSpPr>
        <p:spPr/>
        <p:txBody>
          <a:bodyPr/>
          <a:lstStyle/>
          <a:p>
            <a:r>
              <a:rPr lang="en-US" dirty="0"/>
              <a:t>Eligibility for Project NORTH</a:t>
            </a:r>
          </a:p>
        </p:txBody>
      </p:sp>
    </p:spTree>
    <p:extLst>
      <p:ext uri="{BB962C8B-B14F-4D97-AF65-F5344CB8AC3E}">
        <p14:creationId xmlns:p14="http://schemas.microsoft.com/office/powerpoint/2010/main" val="274184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2" y="134912"/>
            <a:ext cx="9271404" cy="764498"/>
          </a:xfrm>
        </p:spPr>
        <p:txBody>
          <a:bodyPr/>
          <a:lstStyle/>
          <a:p>
            <a:r>
              <a:rPr lang="en-US" dirty="0"/>
              <a:t>Recovery Support Navigation (RSN)</a:t>
            </a:r>
          </a:p>
        </p:txBody>
      </p:sp>
      <p:sp>
        <p:nvSpPr>
          <p:cNvPr id="52" name="Rectangle: Rounded Corners 10">
            <a:extLst>
              <a:ext uri="{FF2B5EF4-FFF2-40B4-BE49-F238E27FC236}">
                <a16:creationId xmlns:a16="http://schemas.microsoft.com/office/drawing/2014/main" id="{EF69A528-8602-4FE1-BBFA-28B9151A98AA}"/>
              </a:ext>
            </a:extLst>
          </p:cNvPr>
          <p:cNvSpPr txBox="1"/>
          <p:nvPr/>
        </p:nvSpPr>
        <p:spPr>
          <a:xfrm>
            <a:off x="838202" y="1390125"/>
            <a:ext cx="7311383" cy="924266"/>
          </a:xfrm>
          <a:prstGeom prst="roundRect">
            <a:avLst>
              <a:gd name="adj" fmla="val 13599"/>
            </a:avLst>
          </a:prstGeom>
          <a:solidFill>
            <a:srgbClr val="30468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Navigators will assist with:</a:t>
            </a:r>
          </a:p>
        </p:txBody>
      </p:sp>
      <p:sp>
        <p:nvSpPr>
          <p:cNvPr id="50" name="Rectangle: Rounded Corners 12">
            <a:extLst>
              <a:ext uri="{FF2B5EF4-FFF2-40B4-BE49-F238E27FC236}">
                <a16:creationId xmlns:a16="http://schemas.microsoft.com/office/drawing/2014/main" id="{FCE3E83C-94DA-40EE-898C-5F2FF6831043}"/>
              </a:ext>
            </a:extLst>
          </p:cNvPr>
          <p:cNvSpPr txBox="1"/>
          <p:nvPr/>
        </p:nvSpPr>
        <p:spPr>
          <a:xfrm>
            <a:off x="838203" y="2493070"/>
            <a:ext cx="4530366" cy="1809908"/>
          </a:xfrm>
          <a:prstGeom prst="roundRect">
            <a:avLst>
              <a:gd name="adj" fmla="val 6484"/>
            </a:avLst>
          </a:prstGeom>
          <a:solidFill>
            <a:srgbClr val="30468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Identifying and facilitating </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access to evaluation, treatment, and recovery support</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resources in the community</a:t>
            </a:r>
          </a:p>
        </p:txBody>
      </p:sp>
      <p:sp>
        <p:nvSpPr>
          <p:cNvPr id="48" name="Rectangle: Rounded Corners 14">
            <a:extLst>
              <a:ext uri="{FF2B5EF4-FFF2-40B4-BE49-F238E27FC236}">
                <a16:creationId xmlns:a16="http://schemas.microsoft.com/office/drawing/2014/main" id="{D7B5E07F-179C-4727-919B-7D9E657E39F0}"/>
              </a:ext>
            </a:extLst>
          </p:cNvPr>
          <p:cNvSpPr txBox="1"/>
          <p:nvPr/>
        </p:nvSpPr>
        <p:spPr>
          <a:xfrm>
            <a:off x="838203" y="4481657"/>
            <a:ext cx="4059540" cy="1809908"/>
          </a:xfrm>
          <a:prstGeom prst="roundRect">
            <a:avLst>
              <a:gd name="adj" fmla="val 6093"/>
            </a:avLst>
          </a:prstGeom>
          <a:solidFill>
            <a:srgbClr val="30468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Short term </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care coordination </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and connections to comprehensive care management</a:t>
            </a:r>
          </a:p>
        </p:txBody>
      </p:sp>
      <p:sp>
        <p:nvSpPr>
          <p:cNvPr id="46" name="Rectangle: Rounded Corners 16">
            <a:extLst>
              <a:ext uri="{FF2B5EF4-FFF2-40B4-BE49-F238E27FC236}">
                <a16:creationId xmlns:a16="http://schemas.microsoft.com/office/drawing/2014/main" id="{2B91CF0B-85B0-4F10-9DCA-CD799274F2A7}"/>
              </a:ext>
            </a:extLst>
          </p:cNvPr>
          <p:cNvSpPr txBox="1"/>
          <p:nvPr/>
        </p:nvSpPr>
        <p:spPr>
          <a:xfrm>
            <a:off x="5788155" y="2493070"/>
            <a:ext cx="2325236" cy="1809908"/>
          </a:xfrm>
          <a:prstGeom prst="roundRect">
            <a:avLst>
              <a:gd name="adj" fmla="val 5701"/>
            </a:avLst>
          </a:prstGeom>
          <a:solidFill>
            <a:srgbClr val="30468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Assistance with </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health insurance enrollment </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and adjustment</a:t>
            </a:r>
          </a:p>
        </p:txBody>
      </p:sp>
      <p:sp>
        <p:nvSpPr>
          <p:cNvPr id="44" name="Rectangle: Rounded Corners 18">
            <a:extLst>
              <a:ext uri="{FF2B5EF4-FFF2-40B4-BE49-F238E27FC236}">
                <a16:creationId xmlns:a16="http://schemas.microsoft.com/office/drawing/2014/main" id="{286D7B6F-02A0-4C3E-9974-D30454B9D6D9}"/>
              </a:ext>
            </a:extLst>
          </p:cNvPr>
          <p:cNvSpPr txBox="1"/>
          <p:nvPr/>
        </p:nvSpPr>
        <p:spPr>
          <a:xfrm>
            <a:off x="5260691" y="4481657"/>
            <a:ext cx="2852699" cy="1809908"/>
          </a:xfrm>
          <a:prstGeom prst="roundRect">
            <a:avLst>
              <a:gd name="adj" fmla="val 5701"/>
            </a:avLst>
          </a:prstGeom>
          <a:solidFill>
            <a:srgbClr val="30468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Referrals to </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overdose prevention and naloxone </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distribution</a:t>
            </a:r>
          </a:p>
        </p:txBody>
      </p:sp>
      <p:sp>
        <p:nvSpPr>
          <p:cNvPr id="59" name="Rounded Rectangle 7">
            <a:extLst>
              <a:ext uri="{FF2B5EF4-FFF2-40B4-BE49-F238E27FC236}">
                <a16:creationId xmlns:a16="http://schemas.microsoft.com/office/drawing/2014/main" id="{B4C6D578-ABB0-49E3-918B-178BAA89F3A7}"/>
              </a:ext>
            </a:extLst>
          </p:cNvPr>
          <p:cNvSpPr/>
          <p:nvPr/>
        </p:nvSpPr>
        <p:spPr>
          <a:xfrm>
            <a:off x="44118" y="5092640"/>
            <a:ext cx="1454319" cy="170714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State Medicaid alignment for sustainability planning</a:t>
            </a:r>
          </a:p>
        </p:txBody>
      </p:sp>
      <p:sp>
        <p:nvSpPr>
          <p:cNvPr id="4" name="TextBox 3">
            <a:extLst>
              <a:ext uri="{FF2B5EF4-FFF2-40B4-BE49-F238E27FC236}">
                <a16:creationId xmlns:a16="http://schemas.microsoft.com/office/drawing/2014/main" id="{DB3599CB-6CD9-4BB5-84CF-65D977943E03}"/>
              </a:ext>
            </a:extLst>
          </p:cNvPr>
          <p:cNvSpPr txBox="1"/>
          <p:nvPr/>
        </p:nvSpPr>
        <p:spPr>
          <a:xfrm>
            <a:off x="8374441" y="1390127"/>
            <a:ext cx="3144135" cy="3250454"/>
          </a:xfrm>
          <a:prstGeom prst="roundRect">
            <a:avLst>
              <a:gd name="adj" fmla="val 6843"/>
            </a:avLst>
          </a:prstGeom>
          <a:solidFill>
            <a:srgbClr val="FFFF00">
              <a:alpha val="9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Navigators will not:</a:t>
            </a:r>
          </a:p>
          <a:p>
            <a:pPr marL="230188" marR="0" lvl="0" indent="-230188"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Testify</a:t>
            </a:r>
          </a:p>
          <a:p>
            <a:pPr marL="230188" marR="0" lvl="0" indent="-230188"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Report back to the court without a release</a:t>
            </a:r>
          </a:p>
          <a:p>
            <a:pPr marL="230188" marR="0" lvl="0" indent="-230188"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Influence cases </a:t>
            </a:r>
          </a:p>
        </p:txBody>
      </p:sp>
      <p:sp>
        <p:nvSpPr>
          <p:cNvPr id="10" name="Rectangle: Rounded Corners 18">
            <a:extLst>
              <a:ext uri="{FF2B5EF4-FFF2-40B4-BE49-F238E27FC236}">
                <a16:creationId xmlns:a16="http://schemas.microsoft.com/office/drawing/2014/main" id="{60839561-A054-4C7F-91A6-7D4E105B1BEF}"/>
              </a:ext>
            </a:extLst>
          </p:cNvPr>
          <p:cNvSpPr txBox="1"/>
          <p:nvPr/>
        </p:nvSpPr>
        <p:spPr>
          <a:xfrm>
            <a:off x="8356343" y="4827950"/>
            <a:ext cx="3180330" cy="1443950"/>
          </a:xfrm>
          <a:prstGeom prst="roundRect">
            <a:avLst>
              <a:gd name="adj" fmla="val 5701"/>
            </a:avLst>
          </a:prstGeom>
          <a:solidFill>
            <a:srgbClr val="30468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On-site resource for court staff, partners, and court users</a:t>
            </a:r>
          </a:p>
        </p:txBody>
      </p:sp>
    </p:spTree>
    <p:extLst>
      <p:ext uri="{BB962C8B-B14F-4D97-AF65-F5344CB8AC3E}">
        <p14:creationId xmlns:p14="http://schemas.microsoft.com/office/powerpoint/2010/main" val="410714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CCCBBF55-3097-4558-8821-EE5DF45077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67407">
            <a:off x="119477" y="163637"/>
            <a:ext cx="5046470" cy="6530725"/>
          </a:xfrm>
          <a:prstGeom prst="rect">
            <a:avLst/>
          </a:prstGeom>
          <a:ln>
            <a:solidFill>
              <a:schemeClr val="tx2"/>
            </a:solidFill>
          </a:ln>
        </p:spPr>
      </p:pic>
      <p:pic>
        <p:nvPicPr>
          <p:cNvPr id="8" name="Picture 7" descr="A person sitting at a desk&#10;&#10;Description automatically generated with low confidence">
            <a:extLst>
              <a:ext uri="{FF2B5EF4-FFF2-40B4-BE49-F238E27FC236}">
                <a16:creationId xmlns:a16="http://schemas.microsoft.com/office/drawing/2014/main" id="{A04AAEE2-9FFB-4701-8BD5-550313E26295}"/>
              </a:ext>
            </a:extLst>
          </p:cNvPr>
          <p:cNvPicPr>
            <a:picLocks noChangeAspect="1"/>
          </p:cNvPicPr>
          <p:nvPr/>
        </p:nvPicPr>
        <p:blipFill rotWithShape="1">
          <a:blip r:embed="rId3">
            <a:extLst>
              <a:ext uri="{28A0092B-C50C-407E-A947-70E740481C1C}">
                <a14:useLocalDpi xmlns:a14="http://schemas.microsoft.com/office/drawing/2010/main" val="0"/>
              </a:ext>
            </a:extLst>
          </a:blip>
          <a:srcRect l="3509" t="13604" r="6170" b="19041"/>
          <a:stretch/>
        </p:blipFill>
        <p:spPr>
          <a:xfrm>
            <a:off x="4883357" y="668523"/>
            <a:ext cx="3627864" cy="3607193"/>
          </a:xfrm>
          <a:prstGeom prst="rect">
            <a:avLst/>
          </a:prstGeom>
          <a:ln>
            <a:noFill/>
          </a:ln>
          <a:effectLst>
            <a:outerShdw blurRad="292100" dist="139700" dir="2700000" algn="tl" rotWithShape="0">
              <a:srgbClr val="333333">
                <a:alpha val="65000"/>
              </a:srgbClr>
            </a:outerShdw>
          </a:effectLst>
        </p:spPr>
      </p:pic>
      <p:pic>
        <p:nvPicPr>
          <p:cNvPr id="6" name="Picture 5" descr="Text&#10;&#10;Description automatically generated">
            <a:extLst>
              <a:ext uri="{FF2B5EF4-FFF2-40B4-BE49-F238E27FC236}">
                <a16:creationId xmlns:a16="http://schemas.microsoft.com/office/drawing/2014/main" id="{C60CAD39-5E49-4187-9170-6F4CFBB58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9500">
            <a:off x="8369432" y="1809562"/>
            <a:ext cx="3811329" cy="4932308"/>
          </a:xfrm>
          <a:prstGeom prst="rect">
            <a:avLst/>
          </a:prstGeom>
          <a:ln>
            <a:solidFill>
              <a:schemeClr val="tx2"/>
            </a:solidFill>
          </a:ln>
        </p:spPr>
      </p:pic>
    </p:spTree>
    <p:extLst>
      <p:ext uri="{BB962C8B-B14F-4D97-AF65-F5344CB8AC3E}">
        <p14:creationId xmlns:p14="http://schemas.microsoft.com/office/powerpoint/2010/main" val="4138944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200">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l="49" r="49"/>
          <a:stretch/>
        </p:blipFill>
        <p:spPr>
          <a:xfrm>
            <a:off x="-18344" y="0"/>
            <a:ext cx="12207239" cy="6873240"/>
          </a:xfrm>
          <a:prstGeom prst="rect">
            <a:avLst/>
          </a:prstGeom>
          <a:ln w="12700">
            <a:noFill/>
          </a:ln>
        </p:spPr>
      </p:pic>
      <p:sp>
        <p:nvSpPr>
          <p:cNvPr id="7" name="Text Box 2"/>
          <p:cNvSpPr txBox="1">
            <a:spLocks noChangeArrowheads="1"/>
          </p:cNvSpPr>
          <p:nvPr/>
        </p:nvSpPr>
        <p:spPr bwMode="auto">
          <a:xfrm>
            <a:off x="8549288" y="1543878"/>
            <a:ext cx="833772" cy="379286"/>
          </a:xfrm>
          <a:prstGeom prst="rect">
            <a:avLst/>
          </a:prstGeom>
          <a:solidFill>
            <a:schemeClr val="bg1"/>
          </a:solid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Lynn</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 Box 2"/>
          <p:cNvSpPr txBox="1">
            <a:spLocks noChangeArrowheads="1"/>
          </p:cNvSpPr>
          <p:nvPr/>
        </p:nvSpPr>
        <p:spPr bwMode="auto">
          <a:xfrm>
            <a:off x="8808647" y="3285402"/>
            <a:ext cx="1290609" cy="377997"/>
          </a:xfrm>
          <a:prstGeom prst="rect">
            <a:avLst/>
          </a:prstGeom>
          <a:solidFill>
            <a:schemeClr val="bg1"/>
          </a:solid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Brockton</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 Box 2"/>
          <p:cNvSpPr txBox="1">
            <a:spLocks noChangeArrowheads="1"/>
          </p:cNvSpPr>
          <p:nvPr/>
        </p:nvSpPr>
        <p:spPr bwMode="auto">
          <a:xfrm>
            <a:off x="4122210" y="4391113"/>
            <a:ext cx="1160991" cy="393702"/>
          </a:xfrm>
          <a:prstGeom prst="rect">
            <a:avLst/>
          </a:prstGeom>
          <a:no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Taunton</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17" name="Straight Connector 16"/>
          <p:cNvCxnSpPr>
            <a:cxnSpLocks/>
            <a:stCxn id="4" idx="2"/>
          </p:cNvCxnSpPr>
          <p:nvPr/>
        </p:nvCxnSpPr>
        <p:spPr>
          <a:xfrm>
            <a:off x="6837488" y="485602"/>
            <a:ext cx="364223" cy="51434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5" idx="2"/>
          </p:cNvCxnSpPr>
          <p:nvPr/>
        </p:nvCxnSpPr>
        <p:spPr>
          <a:xfrm>
            <a:off x="5614468" y="787225"/>
            <a:ext cx="1027632" cy="39034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a:stCxn id="6" idx="2"/>
          </p:cNvCxnSpPr>
          <p:nvPr/>
        </p:nvCxnSpPr>
        <p:spPr>
          <a:xfrm>
            <a:off x="697848" y="787225"/>
            <a:ext cx="347181" cy="110655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a:endCxn id="15" idx="0"/>
          </p:cNvCxnSpPr>
          <p:nvPr/>
        </p:nvCxnSpPr>
        <p:spPr>
          <a:xfrm flipH="1">
            <a:off x="2893748" y="3352800"/>
            <a:ext cx="255854" cy="4191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endCxn id="14" idx="0"/>
          </p:cNvCxnSpPr>
          <p:nvPr/>
        </p:nvCxnSpPr>
        <p:spPr>
          <a:xfrm flipH="1">
            <a:off x="5037139" y="2743200"/>
            <a:ext cx="246062" cy="10287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a:endCxn id="7" idx="1"/>
          </p:cNvCxnSpPr>
          <p:nvPr/>
        </p:nvCxnSpPr>
        <p:spPr>
          <a:xfrm flipV="1">
            <a:off x="7755467" y="1733521"/>
            <a:ext cx="793821" cy="10579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endCxn id="8" idx="1"/>
          </p:cNvCxnSpPr>
          <p:nvPr/>
        </p:nvCxnSpPr>
        <p:spPr>
          <a:xfrm flipV="1">
            <a:off x="7490709" y="2279483"/>
            <a:ext cx="670317" cy="14765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endCxn id="9" idx="1"/>
          </p:cNvCxnSpPr>
          <p:nvPr/>
        </p:nvCxnSpPr>
        <p:spPr>
          <a:xfrm>
            <a:off x="7636933" y="2726268"/>
            <a:ext cx="737657" cy="3659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a:endCxn id="10" idx="1"/>
          </p:cNvCxnSpPr>
          <p:nvPr/>
        </p:nvCxnSpPr>
        <p:spPr>
          <a:xfrm>
            <a:off x="7552268" y="3450917"/>
            <a:ext cx="1256379" cy="2348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552268" y="5147733"/>
            <a:ext cx="270932" cy="59266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a:stCxn id="12" idx="3"/>
          </p:cNvCxnSpPr>
          <p:nvPr/>
        </p:nvCxnSpPr>
        <p:spPr>
          <a:xfrm flipV="1">
            <a:off x="6924675" y="4995335"/>
            <a:ext cx="271992" cy="21378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11" idx="3"/>
          </p:cNvCxnSpPr>
          <p:nvPr/>
        </p:nvCxnSpPr>
        <p:spPr>
          <a:xfrm flipV="1">
            <a:off x="5283201" y="4194262"/>
            <a:ext cx="1913466" cy="39370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8" name="Title 2"/>
          <p:cNvSpPr txBox="1">
            <a:spLocks/>
          </p:cNvSpPr>
          <p:nvPr/>
        </p:nvSpPr>
        <p:spPr>
          <a:xfrm>
            <a:off x="9352308" y="-139875"/>
            <a:ext cx="2742977" cy="1368617"/>
          </a:xfrm>
          <a:prstGeom prst="rect">
            <a:avLst/>
          </a:prstGeom>
        </p:spPr>
        <p:txBody>
          <a:bodyPr vert="horz" lIns="91440" tIns="45720" rIns="91440" bIns="45720" rtlCol="0" anchor="b" anchorCtr="0">
            <a:noAutofit/>
          </a:bodyPr>
          <a:lstStyle>
            <a:lvl1pPr algn="l" defTabSz="529922" rtl="0" eaLnBrk="1" latinLnBrk="0" hangingPunct="1">
              <a:lnSpc>
                <a:spcPct val="90000"/>
              </a:lnSpc>
              <a:spcBef>
                <a:spcPct val="0"/>
              </a:spcBef>
              <a:buNone/>
              <a:defRPr sz="3600" b="1" kern="1200">
                <a:solidFill>
                  <a:schemeClr val="tx1"/>
                </a:solidFill>
                <a:latin typeface="Trebuchet MS" panose="020B0603020202020204" pitchFamily="34" charset="0"/>
                <a:ea typeface="+mj-ea"/>
                <a:cs typeface="+mj-cs"/>
              </a:defRPr>
            </a:lvl1pPr>
          </a:lstStyle>
          <a:p>
            <a:pPr marL="0" marR="0" lvl="0" indent="0" algn="r" defTabSz="529922"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2060"/>
                </a:solidFill>
                <a:effectLst/>
                <a:uLnTx/>
                <a:uFillTx/>
                <a:latin typeface="Trebuchet MS" panose="020B0603020202020204" pitchFamily="34" charset="0"/>
                <a:ea typeface="+mj-ea"/>
                <a:cs typeface="+mj-cs"/>
              </a:rPr>
              <a:t>Navigation Locations</a:t>
            </a:r>
          </a:p>
        </p:txBody>
      </p:sp>
      <p:sp>
        <p:nvSpPr>
          <p:cNvPr id="29" name="Rounded Rectangle 28" descr="Map compass with solid fill">
            <a:extLst>
              <a:ext uri="{FF2B5EF4-FFF2-40B4-BE49-F238E27FC236}">
                <a16:creationId xmlns:a16="http://schemas.microsoft.com/office/drawing/2014/main" id="{FD9DB360-B47C-B343-A27C-43E38DD87457}"/>
              </a:ext>
            </a:extLst>
          </p:cNvPr>
          <p:cNvSpPr>
            <a:spLocks noChangeAspect="1"/>
          </p:cNvSpPr>
          <p:nvPr/>
        </p:nvSpPr>
        <p:spPr>
          <a:xfrm>
            <a:off x="96715" y="5613108"/>
            <a:ext cx="1285707" cy="1062498"/>
          </a:xfrm>
          <a:prstGeom prst="roundRect">
            <a:avLst>
              <a:gd name="adj" fmla="val 10000"/>
            </a:avLst>
          </a:prstGeom>
          <a:blipFill>
            <a:blip r:embed="rId3">
              <a:extLst>
                <a:ext uri="{96DAC541-7B7A-43D3-8B79-37D633B846F1}">
                  <asvg:svgBlip xmlns:asvg="http://schemas.microsoft.com/office/drawing/2016/SVG/main" r:embed="rId4"/>
                </a:ext>
              </a:extLst>
            </a:blip>
            <a:srcRect/>
            <a:stretch>
              <a:fillRect t="-10000" b="-10000"/>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hueOff val="0"/>
                  <a:satOff val="0"/>
                  <a:lumOff val="0"/>
                  <a:alphaOff val="0"/>
                </a:prstClr>
              </a:solidFill>
              <a:effectLst/>
              <a:uLnTx/>
              <a:uFillTx/>
              <a:latin typeface="Cambria" panose="02040503050406030204" pitchFamily="18" charset="0"/>
              <a:ea typeface="Cambria" panose="02040503050406030204" pitchFamily="18" charset="0"/>
              <a:cs typeface="+mn-cs"/>
            </a:endParaRPr>
          </a:p>
        </p:txBody>
      </p:sp>
      <p:cxnSp>
        <p:nvCxnSpPr>
          <p:cNvPr id="32" name="Straight Connector 31">
            <a:extLst>
              <a:ext uri="{FF2B5EF4-FFF2-40B4-BE49-F238E27FC236}">
                <a16:creationId xmlns:a16="http://schemas.microsoft.com/office/drawing/2014/main" id="{3E735738-1822-41C6-9144-5230153C710A}"/>
              </a:ext>
            </a:extLst>
          </p:cNvPr>
          <p:cNvCxnSpPr>
            <a:cxnSpLocks/>
            <a:endCxn id="30" idx="0"/>
          </p:cNvCxnSpPr>
          <p:nvPr/>
        </p:nvCxnSpPr>
        <p:spPr>
          <a:xfrm>
            <a:off x="9792602" y="4960935"/>
            <a:ext cx="1035606" cy="560919"/>
          </a:xfrm>
          <a:prstGeom prst="line">
            <a:avLst/>
          </a:prstGeom>
          <a:ln w="12700">
            <a:solidFill>
              <a:srgbClr val="1F2E5C">
                <a:alpha val="80000"/>
              </a:srgbClr>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5046D8E-407B-4EA1-98F7-56BB5CE1DFC7}"/>
              </a:ext>
            </a:extLst>
          </p:cNvPr>
          <p:cNvSpPr/>
          <p:nvPr/>
        </p:nvSpPr>
        <p:spPr>
          <a:xfrm>
            <a:off x="8361892" y="2199609"/>
            <a:ext cx="833772" cy="151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0" name="Rectangle 59">
            <a:extLst>
              <a:ext uri="{FF2B5EF4-FFF2-40B4-BE49-F238E27FC236}">
                <a16:creationId xmlns:a16="http://schemas.microsoft.com/office/drawing/2014/main" id="{8D07650E-C246-491A-816A-6307422F4509}"/>
              </a:ext>
            </a:extLst>
          </p:cNvPr>
          <p:cNvSpPr/>
          <p:nvPr/>
        </p:nvSpPr>
        <p:spPr>
          <a:xfrm>
            <a:off x="9681882" y="5586292"/>
            <a:ext cx="507147" cy="29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0" name="Text Box 2">
            <a:extLst>
              <a:ext uri="{FF2B5EF4-FFF2-40B4-BE49-F238E27FC236}">
                <a16:creationId xmlns:a16="http://schemas.microsoft.com/office/drawing/2014/main" id="{4F4A8AAE-3BFA-4602-8350-520AD4B478DF}"/>
              </a:ext>
            </a:extLst>
          </p:cNvPr>
          <p:cNvSpPr txBox="1">
            <a:spLocks noChangeArrowheads="1"/>
          </p:cNvSpPr>
          <p:nvPr/>
        </p:nvSpPr>
        <p:spPr bwMode="auto">
          <a:xfrm>
            <a:off x="9812935" y="5521854"/>
            <a:ext cx="2030545" cy="541867"/>
          </a:xfrm>
          <a:prstGeom prst="rect">
            <a:avLst/>
          </a:prstGeom>
          <a:no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Barnstable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*funded by another project</a:t>
            </a:r>
          </a:p>
        </p:txBody>
      </p:sp>
      <p:sp>
        <p:nvSpPr>
          <p:cNvPr id="4" name="Text Box 2"/>
          <p:cNvSpPr txBox="1">
            <a:spLocks noChangeArrowheads="1"/>
          </p:cNvSpPr>
          <p:nvPr/>
        </p:nvSpPr>
        <p:spPr bwMode="auto">
          <a:xfrm>
            <a:off x="6185682" y="130002"/>
            <a:ext cx="1303611" cy="355600"/>
          </a:xfrm>
          <a:prstGeom prst="rect">
            <a:avLst/>
          </a:prstGeom>
          <a:no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Lawrence</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 Box 2"/>
          <p:cNvSpPr txBox="1">
            <a:spLocks noChangeArrowheads="1"/>
          </p:cNvSpPr>
          <p:nvPr/>
        </p:nvSpPr>
        <p:spPr bwMode="auto">
          <a:xfrm>
            <a:off x="5132935" y="448558"/>
            <a:ext cx="963066" cy="338667"/>
          </a:xfrm>
          <a:prstGeom prst="rect">
            <a:avLst/>
          </a:prstGeom>
          <a:no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Lowell</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2"/>
          <p:cNvSpPr txBox="1">
            <a:spLocks noChangeArrowheads="1"/>
          </p:cNvSpPr>
          <p:nvPr/>
        </p:nvSpPr>
        <p:spPr bwMode="auto">
          <a:xfrm>
            <a:off x="8374590" y="2573867"/>
            <a:ext cx="1008470" cy="377997"/>
          </a:xfrm>
          <a:prstGeom prst="rect">
            <a:avLst/>
          </a:prstGeom>
          <a:no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Quincy</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 Box 2"/>
          <p:cNvSpPr txBox="1">
            <a:spLocks noChangeArrowheads="1"/>
          </p:cNvSpPr>
          <p:nvPr/>
        </p:nvSpPr>
        <p:spPr bwMode="auto">
          <a:xfrm>
            <a:off x="8161026" y="2089840"/>
            <a:ext cx="1033973" cy="379286"/>
          </a:xfrm>
          <a:prstGeom prst="rect">
            <a:avLst/>
          </a:prstGeom>
          <a:no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Boston</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 Box 2"/>
          <p:cNvSpPr txBox="1">
            <a:spLocks noChangeArrowheads="1"/>
          </p:cNvSpPr>
          <p:nvPr/>
        </p:nvSpPr>
        <p:spPr bwMode="auto">
          <a:xfrm>
            <a:off x="5614468" y="5012268"/>
            <a:ext cx="1310207" cy="393701"/>
          </a:xfrm>
          <a:prstGeom prst="rect">
            <a:avLst/>
          </a:prstGeom>
          <a:no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Fall River</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 Box 2"/>
          <p:cNvSpPr txBox="1">
            <a:spLocks noChangeArrowheads="1"/>
          </p:cNvSpPr>
          <p:nvPr/>
        </p:nvSpPr>
        <p:spPr bwMode="auto">
          <a:xfrm>
            <a:off x="5993546" y="5723467"/>
            <a:ext cx="1761921" cy="390255"/>
          </a:xfrm>
          <a:prstGeom prst="rect">
            <a:avLst/>
          </a:prstGeom>
          <a:no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New Bedford</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 Box 2"/>
          <p:cNvSpPr txBox="1">
            <a:spLocks noChangeArrowheads="1"/>
          </p:cNvSpPr>
          <p:nvPr/>
        </p:nvSpPr>
        <p:spPr bwMode="auto">
          <a:xfrm>
            <a:off x="4310593" y="3771900"/>
            <a:ext cx="1453091" cy="393702"/>
          </a:xfrm>
          <a:prstGeom prst="rect">
            <a:avLst/>
          </a:prstGeom>
          <a:no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Worcester</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 Box 2"/>
          <p:cNvSpPr txBox="1">
            <a:spLocks noChangeArrowheads="1"/>
          </p:cNvSpPr>
          <p:nvPr/>
        </p:nvSpPr>
        <p:spPr bwMode="auto">
          <a:xfrm>
            <a:off x="96715" y="431625"/>
            <a:ext cx="1202266" cy="355600"/>
          </a:xfrm>
          <a:prstGeom prst="rect">
            <a:avLst/>
          </a:prstGeom>
          <a:no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Pittsfield</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 Box 2"/>
          <p:cNvSpPr txBox="1">
            <a:spLocks noChangeArrowheads="1"/>
          </p:cNvSpPr>
          <p:nvPr/>
        </p:nvSpPr>
        <p:spPr bwMode="auto">
          <a:xfrm>
            <a:off x="2120794" y="3771900"/>
            <a:ext cx="1545908" cy="393701"/>
          </a:xfrm>
          <a:prstGeom prst="rect">
            <a:avLst/>
          </a:prstGeom>
          <a:noFill/>
          <a:ln w="28575">
            <a:noFill/>
            <a:miter lim="800000"/>
            <a:headEnd/>
            <a:tailEnd/>
          </a:ln>
        </p:spPr>
        <p:txBody>
          <a:bodyPr rot="0" vert="horz" wrap="square" lIns="0" tIns="0" rIns="0" bIns="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Springfield</a:t>
            </a:r>
            <a:endParaRPr kumimoji="0" lang="en-US" sz="2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00874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20BD39-A31E-419A-9D57-95024CE4045B}"/>
              </a:ext>
            </a:extLst>
          </p:cNvPr>
          <p:cNvSpPr/>
          <p:nvPr/>
        </p:nvSpPr>
        <p:spPr>
          <a:xfrm>
            <a:off x="734518" y="916744"/>
            <a:ext cx="9009089" cy="19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51" name="Picture 50" descr="Logo&#10;&#10;Description automatically generated">
            <a:extLst>
              <a:ext uri="{FF2B5EF4-FFF2-40B4-BE49-F238E27FC236}">
                <a16:creationId xmlns:a16="http://schemas.microsoft.com/office/drawing/2014/main" id="{A0D4BE35-9F55-44B2-714D-C82568D345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22" y="100877"/>
            <a:ext cx="1499478" cy="1499478"/>
          </a:xfrm>
          <a:prstGeom prst="rect">
            <a:avLst/>
          </a:prstGeom>
        </p:spPr>
      </p:pic>
      <p:cxnSp>
        <p:nvCxnSpPr>
          <p:cNvPr id="66" name="Straight Connector 65">
            <a:extLst>
              <a:ext uri="{FF2B5EF4-FFF2-40B4-BE49-F238E27FC236}">
                <a16:creationId xmlns:a16="http://schemas.microsoft.com/office/drawing/2014/main" id="{15D47F17-2F23-4174-AF8E-1D8F1A8A51BA}"/>
              </a:ext>
            </a:extLst>
          </p:cNvPr>
          <p:cNvCxnSpPr>
            <a:cxnSpLocks/>
            <a:stCxn id="19" idx="0"/>
          </p:cNvCxnSpPr>
          <p:nvPr/>
        </p:nvCxnSpPr>
        <p:spPr>
          <a:xfrm rot="5400000" flipH="1" flipV="1">
            <a:off x="3807721" y="-463852"/>
            <a:ext cx="487926" cy="4126336"/>
          </a:xfrm>
          <a:prstGeom prst="bentConnector2">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1A4FCD65-E0C6-48CA-AE6B-C94230E1316D}"/>
              </a:ext>
            </a:extLst>
          </p:cNvPr>
          <p:cNvCxnSpPr>
            <a:cxnSpLocks/>
          </p:cNvCxnSpPr>
          <p:nvPr/>
        </p:nvCxnSpPr>
        <p:spPr>
          <a:xfrm>
            <a:off x="5828696" y="4581597"/>
            <a:ext cx="50292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F4CC73A-EC0B-4840-BD36-3BF440D73C3E}"/>
              </a:ext>
            </a:extLst>
          </p:cNvPr>
          <p:cNvCxnSpPr>
            <a:cxnSpLocks/>
          </p:cNvCxnSpPr>
          <p:nvPr/>
        </p:nvCxnSpPr>
        <p:spPr>
          <a:xfrm flipV="1">
            <a:off x="5828696" y="3662390"/>
            <a:ext cx="50292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45CCCCB-16E5-4E9C-9567-E26124901A0F}"/>
              </a:ext>
            </a:extLst>
          </p:cNvPr>
          <p:cNvCxnSpPr>
            <a:cxnSpLocks/>
          </p:cNvCxnSpPr>
          <p:nvPr/>
        </p:nvCxnSpPr>
        <p:spPr>
          <a:xfrm>
            <a:off x="5828696" y="5497064"/>
            <a:ext cx="502920" cy="374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85635E6-B541-4A9B-BCAB-4A465B554B51}"/>
              </a:ext>
            </a:extLst>
          </p:cNvPr>
          <p:cNvCxnSpPr>
            <a:cxnSpLocks/>
          </p:cNvCxnSpPr>
          <p:nvPr/>
        </p:nvCxnSpPr>
        <p:spPr>
          <a:xfrm flipV="1">
            <a:off x="5828696" y="6383084"/>
            <a:ext cx="50292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5528504-4038-4C7D-B9DD-9B23D16C3058}"/>
              </a:ext>
            </a:extLst>
          </p:cNvPr>
          <p:cNvCxnSpPr>
            <a:cxnSpLocks/>
          </p:cNvCxnSpPr>
          <p:nvPr/>
        </p:nvCxnSpPr>
        <p:spPr>
          <a:xfrm>
            <a:off x="6099425" y="1359641"/>
            <a:ext cx="3520074"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0ED35B0-46B7-4304-B0D1-E70A81642F00}"/>
              </a:ext>
            </a:extLst>
          </p:cNvPr>
          <p:cNvCxnSpPr>
            <a:cxnSpLocks/>
          </p:cNvCxnSpPr>
          <p:nvPr/>
        </p:nvCxnSpPr>
        <p:spPr>
          <a:xfrm>
            <a:off x="2422004" y="2420320"/>
            <a:ext cx="1395502"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456FE778-09A2-4D23-AFBB-B584543A135B}"/>
              </a:ext>
            </a:extLst>
          </p:cNvPr>
          <p:cNvCxnSpPr>
            <a:cxnSpLocks/>
          </p:cNvCxnSpPr>
          <p:nvPr/>
        </p:nvCxnSpPr>
        <p:spPr>
          <a:xfrm flipV="1">
            <a:off x="8224021" y="2370703"/>
            <a:ext cx="1395478"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ED853552-FF55-485D-A657-49ECF91867E9}"/>
              </a:ext>
            </a:extLst>
          </p:cNvPr>
          <p:cNvCxnSpPr>
            <a:cxnSpLocks/>
          </p:cNvCxnSpPr>
          <p:nvPr/>
        </p:nvCxnSpPr>
        <p:spPr>
          <a:xfrm flipH="1">
            <a:off x="6076122" y="1187618"/>
            <a:ext cx="0" cy="547218"/>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E6787EE6-C699-4096-BEA8-CF91DEFC17F0}"/>
              </a:ext>
            </a:extLst>
          </p:cNvPr>
          <p:cNvCxnSpPr>
            <a:cxnSpLocks/>
          </p:cNvCxnSpPr>
          <p:nvPr/>
        </p:nvCxnSpPr>
        <p:spPr>
          <a:xfrm>
            <a:off x="6077146" y="2695504"/>
            <a:ext cx="0" cy="369586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936D70F-B65D-47F3-ADD4-B4D8404CA98B}"/>
              </a:ext>
            </a:extLst>
          </p:cNvPr>
          <p:cNvGrpSpPr>
            <a:grpSpLocks noChangeAspect="1"/>
          </p:cNvGrpSpPr>
          <p:nvPr/>
        </p:nvGrpSpPr>
        <p:grpSpPr>
          <a:xfrm>
            <a:off x="4227448" y="245170"/>
            <a:ext cx="3706442" cy="935822"/>
            <a:chOff x="3670845" y="500"/>
            <a:chExt cx="786308" cy="393154"/>
          </a:xfrm>
          <a:solidFill>
            <a:schemeClr val="accent1"/>
          </a:solidFill>
          <a:scene3d>
            <a:camera prst="orthographicFront">
              <a:rot lat="0" lon="0" rev="0"/>
            </a:camera>
            <a:lightRig rig="contrasting" dir="t">
              <a:rot lat="0" lon="0" rev="7800000"/>
            </a:lightRig>
          </a:scene3d>
        </p:grpSpPr>
        <p:sp>
          <p:nvSpPr>
            <p:cNvPr id="38" name="Rectangle 37">
              <a:extLst>
                <a:ext uri="{FF2B5EF4-FFF2-40B4-BE49-F238E27FC236}">
                  <a16:creationId xmlns:a16="http://schemas.microsoft.com/office/drawing/2014/main" id="{605BCCD5-9030-4EC1-8CA2-E05B68DBE4C1}"/>
                </a:ext>
              </a:extLst>
            </p:cNvPr>
            <p:cNvSpPr/>
            <p:nvPr/>
          </p:nvSpPr>
          <p:spPr>
            <a:xfrm>
              <a:off x="3670845" y="500"/>
              <a:ext cx="786308" cy="393154"/>
            </a:xfrm>
            <a:prstGeom prst="roundRect">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TextBox 38">
              <a:extLst>
                <a:ext uri="{FF2B5EF4-FFF2-40B4-BE49-F238E27FC236}">
                  <a16:creationId xmlns:a16="http://schemas.microsoft.com/office/drawing/2014/main" id="{7F1431E6-90DD-4879-835C-3D94EEBAB564}"/>
                </a:ext>
              </a:extLst>
            </p:cNvPr>
            <p:cNvSpPr txBox="1"/>
            <p:nvPr/>
          </p:nvSpPr>
          <p:spPr>
            <a:xfrm>
              <a:off x="3670845" y="500"/>
              <a:ext cx="786308" cy="393154"/>
            </a:xfrm>
            <a:prstGeom prst="round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ts val="0"/>
                </a:spcAft>
                <a:buClrTx/>
                <a:buSzTx/>
                <a:buFontTx/>
                <a:buNone/>
                <a:tabLst/>
                <a:defRPr/>
              </a:pPr>
              <a:r>
                <a:rPr kumimoji="0" lang="en-US" sz="22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Supreme Judicial Court</a:t>
              </a:r>
            </a:p>
            <a:p>
              <a:pPr marL="0" marR="0" lvl="0" indent="0" algn="ctr" defTabSz="3556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1 Chief Justice • 6 Associate Justices</a:t>
              </a:r>
            </a:p>
          </p:txBody>
        </p:sp>
      </p:grpSp>
      <p:grpSp>
        <p:nvGrpSpPr>
          <p:cNvPr id="5" name="Group 4">
            <a:extLst>
              <a:ext uri="{FF2B5EF4-FFF2-40B4-BE49-F238E27FC236}">
                <a16:creationId xmlns:a16="http://schemas.microsoft.com/office/drawing/2014/main" id="{72274DB4-8406-4C03-A7B4-B6A1289AA017}"/>
              </a:ext>
            </a:extLst>
          </p:cNvPr>
          <p:cNvGrpSpPr>
            <a:grpSpLocks/>
          </p:cNvGrpSpPr>
          <p:nvPr/>
        </p:nvGrpSpPr>
        <p:grpSpPr>
          <a:xfrm>
            <a:off x="8898610" y="1898990"/>
            <a:ext cx="2098836" cy="1139483"/>
            <a:chOff x="4613510" y="1117058"/>
            <a:chExt cx="795077" cy="456426"/>
          </a:xfrm>
          <a:solidFill>
            <a:schemeClr val="accent6"/>
          </a:solidFill>
          <a:scene3d>
            <a:camera prst="orthographicFront">
              <a:rot lat="0" lon="0" rev="0"/>
            </a:camera>
            <a:lightRig rig="contrasting" dir="t">
              <a:rot lat="0" lon="0" rev="7800000"/>
            </a:lightRig>
          </a:scene3d>
        </p:grpSpPr>
        <p:sp>
          <p:nvSpPr>
            <p:cNvPr id="36" name="Rectangle 35">
              <a:extLst>
                <a:ext uri="{FF2B5EF4-FFF2-40B4-BE49-F238E27FC236}">
                  <a16:creationId xmlns:a16="http://schemas.microsoft.com/office/drawing/2014/main" id="{C2F61135-736C-4B34-993F-2A239866F40E}"/>
                </a:ext>
              </a:extLst>
            </p:cNvPr>
            <p:cNvSpPr/>
            <p:nvPr/>
          </p:nvSpPr>
          <p:spPr>
            <a:xfrm>
              <a:off x="4622279" y="1117058"/>
              <a:ext cx="786308" cy="393154"/>
            </a:xfrm>
            <a:prstGeom prst="roundRect">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TextBox 36">
              <a:extLst>
                <a:ext uri="{FF2B5EF4-FFF2-40B4-BE49-F238E27FC236}">
                  <a16:creationId xmlns:a16="http://schemas.microsoft.com/office/drawing/2014/main" id="{0EDBD0DB-32E5-4B57-B9D6-5C229E1B37E6}"/>
                </a:ext>
              </a:extLst>
            </p:cNvPr>
            <p:cNvSpPr txBox="1"/>
            <p:nvPr/>
          </p:nvSpPr>
          <p:spPr>
            <a:xfrm>
              <a:off x="4613510" y="1162097"/>
              <a:ext cx="786308" cy="411387"/>
            </a:xfrm>
            <a:prstGeom prst="round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ts val="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Commissioner</a:t>
              </a:r>
            </a:p>
            <a:p>
              <a:pPr marL="0" marR="0" lvl="0" indent="0" algn="ctr" defTabSz="355600" rtl="0" eaLnBrk="1" fontAlgn="auto" latinLnBrk="0" hangingPunct="1">
                <a:lnSpc>
                  <a:spcPct val="100000"/>
                </a:lnSpc>
                <a:spcBef>
                  <a:spcPct val="0"/>
                </a:spcBef>
                <a:spcAft>
                  <a:spcPts val="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Massachusetts Probation Service</a:t>
              </a:r>
            </a:p>
            <a:p>
              <a:pPr marL="0" marR="0" lvl="0" indent="0" algn="ctr" defTabSz="3556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671DA329-0F97-4401-93CB-A9CADC336BEE}"/>
              </a:ext>
            </a:extLst>
          </p:cNvPr>
          <p:cNvGrpSpPr>
            <a:grpSpLocks/>
          </p:cNvGrpSpPr>
          <p:nvPr/>
        </p:nvGrpSpPr>
        <p:grpSpPr>
          <a:xfrm>
            <a:off x="3817506" y="1611560"/>
            <a:ext cx="4480560" cy="1381396"/>
            <a:chOff x="3647211" y="1117058"/>
            <a:chExt cx="819768" cy="393154"/>
          </a:xfrm>
          <a:solidFill>
            <a:schemeClr val="accent6"/>
          </a:solidFill>
          <a:scene3d>
            <a:camera prst="orthographicFront">
              <a:rot lat="0" lon="0" rev="0"/>
            </a:camera>
            <a:lightRig rig="contrasting" dir="t">
              <a:rot lat="0" lon="0" rev="7800000"/>
            </a:lightRig>
          </a:scene3d>
        </p:grpSpPr>
        <p:sp>
          <p:nvSpPr>
            <p:cNvPr id="34" name="Rectangle 33">
              <a:extLst>
                <a:ext uri="{FF2B5EF4-FFF2-40B4-BE49-F238E27FC236}">
                  <a16:creationId xmlns:a16="http://schemas.microsoft.com/office/drawing/2014/main" id="{8C0EEB4A-0170-4218-B378-F926265839B1}"/>
                </a:ext>
              </a:extLst>
            </p:cNvPr>
            <p:cNvSpPr/>
            <p:nvPr/>
          </p:nvSpPr>
          <p:spPr>
            <a:xfrm>
              <a:off x="3670845" y="1117058"/>
              <a:ext cx="786308" cy="393154"/>
            </a:xfrm>
            <a:prstGeom prst="roundRect">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id="{A0B3EA49-93C6-405C-9F06-F38F2569490D}"/>
                </a:ext>
              </a:extLst>
            </p:cNvPr>
            <p:cNvSpPr txBox="1"/>
            <p:nvPr/>
          </p:nvSpPr>
          <p:spPr>
            <a:xfrm>
              <a:off x="3647211" y="1117058"/>
              <a:ext cx="819768" cy="393154"/>
            </a:xfrm>
            <a:prstGeom prst="round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ts val="0"/>
                </a:spcAft>
                <a:buClrTx/>
                <a:buSzTx/>
                <a:buFontTx/>
                <a:buNone/>
                <a:tabLst/>
                <a:defRPr/>
              </a:pPr>
              <a:r>
                <a:rPr kumimoji="0" lang="en-US" sz="22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Executive Office of the Trial Court</a:t>
              </a:r>
            </a:p>
            <a:p>
              <a:pPr marL="0" marR="0" lvl="0" indent="0" algn="ctr" defTabSz="3556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1 Chief Justice • 1 Court Administrator</a:t>
              </a:r>
            </a:p>
          </p:txBody>
        </p:sp>
      </p:grpSp>
      <p:grpSp>
        <p:nvGrpSpPr>
          <p:cNvPr id="7" name="Group 6">
            <a:extLst>
              <a:ext uri="{FF2B5EF4-FFF2-40B4-BE49-F238E27FC236}">
                <a16:creationId xmlns:a16="http://schemas.microsoft.com/office/drawing/2014/main" id="{3AEACF1C-F7BD-4C8A-81F0-CC1150E2244B}"/>
              </a:ext>
            </a:extLst>
          </p:cNvPr>
          <p:cNvGrpSpPr>
            <a:grpSpLocks/>
          </p:cNvGrpSpPr>
          <p:nvPr/>
        </p:nvGrpSpPr>
        <p:grpSpPr>
          <a:xfrm>
            <a:off x="3946689" y="3298677"/>
            <a:ext cx="1882008" cy="731520"/>
            <a:chOff x="3867422" y="1675337"/>
            <a:chExt cx="786308" cy="414795"/>
          </a:xfrm>
          <a:solidFill>
            <a:schemeClr val="accent6"/>
          </a:solidFill>
          <a:scene3d>
            <a:camera prst="orthographicFront">
              <a:rot lat="0" lon="0" rev="0"/>
            </a:camera>
            <a:lightRig rig="contrasting" dir="t">
              <a:rot lat="0" lon="0" rev="7800000"/>
            </a:lightRig>
          </a:scene3d>
        </p:grpSpPr>
        <p:sp>
          <p:nvSpPr>
            <p:cNvPr id="32" name="Rectangle 31">
              <a:extLst>
                <a:ext uri="{FF2B5EF4-FFF2-40B4-BE49-F238E27FC236}">
                  <a16:creationId xmlns:a16="http://schemas.microsoft.com/office/drawing/2014/main" id="{3E7BD8F8-A6D2-41C6-97EB-2346410C5D2F}"/>
                </a:ext>
              </a:extLst>
            </p:cNvPr>
            <p:cNvSpPr/>
            <p:nvPr/>
          </p:nvSpPr>
          <p:spPr>
            <a:xfrm>
              <a:off x="3867422" y="1675337"/>
              <a:ext cx="786308" cy="393154"/>
            </a:xfrm>
            <a:prstGeom prst="roundRect">
              <a:avLst/>
            </a:prstGeom>
            <a:grpFill/>
            <a:ln w="28575">
              <a:solidFill>
                <a:srgbClr val="00B050"/>
              </a:solid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7C52C2AA-4668-4406-BCF3-C372EB72D43A}"/>
                </a:ext>
              </a:extLst>
            </p:cNvPr>
            <p:cNvSpPr txBox="1"/>
            <p:nvPr/>
          </p:nvSpPr>
          <p:spPr>
            <a:xfrm>
              <a:off x="3867422" y="1696978"/>
              <a:ext cx="786308" cy="393154"/>
            </a:xfrm>
            <a:prstGeom prst="roundRect">
              <a:avLst/>
            </a:prstGeom>
            <a:grpFill/>
            <a:ln w="28575">
              <a:solidFill>
                <a:srgbClr val="00B050"/>
              </a:solid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Boston Municipal Court</a:t>
              </a:r>
            </a:p>
          </p:txBody>
        </p:sp>
      </p:grpSp>
      <p:grpSp>
        <p:nvGrpSpPr>
          <p:cNvPr id="8" name="Group 7">
            <a:extLst>
              <a:ext uri="{FF2B5EF4-FFF2-40B4-BE49-F238E27FC236}">
                <a16:creationId xmlns:a16="http://schemas.microsoft.com/office/drawing/2014/main" id="{CDE5EC77-B5F8-4671-9D8D-2BE626B37C79}"/>
              </a:ext>
            </a:extLst>
          </p:cNvPr>
          <p:cNvGrpSpPr>
            <a:grpSpLocks/>
          </p:cNvGrpSpPr>
          <p:nvPr/>
        </p:nvGrpSpPr>
        <p:grpSpPr>
          <a:xfrm>
            <a:off x="3946689" y="4215837"/>
            <a:ext cx="1882008" cy="731520"/>
            <a:chOff x="3867422" y="2233616"/>
            <a:chExt cx="786308" cy="393154"/>
          </a:xfrm>
          <a:solidFill>
            <a:schemeClr val="accent6"/>
          </a:solidFill>
          <a:scene3d>
            <a:camera prst="orthographicFront">
              <a:rot lat="0" lon="0" rev="0"/>
            </a:camera>
            <a:lightRig rig="contrasting" dir="t">
              <a:rot lat="0" lon="0" rev="7800000"/>
            </a:lightRig>
          </a:scene3d>
        </p:grpSpPr>
        <p:sp>
          <p:nvSpPr>
            <p:cNvPr id="30" name="Rectangle 29">
              <a:extLst>
                <a:ext uri="{FF2B5EF4-FFF2-40B4-BE49-F238E27FC236}">
                  <a16:creationId xmlns:a16="http://schemas.microsoft.com/office/drawing/2014/main" id="{0FB2AC91-9E7E-4290-BA6C-B5D4D17B6CEC}"/>
                </a:ext>
              </a:extLst>
            </p:cNvPr>
            <p:cNvSpPr/>
            <p:nvPr/>
          </p:nvSpPr>
          <p:spPr>
            <a:xfrm>
              <a:off x="3867422" y="2233616"/>
              <a:ext cx="786308" cy="393154"/>
            </a:xfrm>
            <a:prstGeom prst="roundRect">
              <a:avLst/>
            </a:prstGeom>
            <a:grpFill/>
            <a:ln w="28575">
              <a:solidFill>
                <a:srgbClr val="00B050"/>
              </a:solid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259F52C6-D27A-4BA3-A55D-00318EF82FDD}"/>
                </a:ext>
              </a:extLst>
            </p:cNvPr>
            <p:cNvSpPr txBox="1"/>
            <p:nvPr/>
          </p:nvSpPr>
          <p:spPr>
            <a:xfrm>
              <a:off x="3867422" y="2233616"/>
              <a:ext cx="786308" cy="393154"/>
            </a:xfrm>
            <a:prstGeom prst="roundRect">
              <a:avLst/>
            </a:prstGeom>
            <a:grpFill/>
            <a:ln w="28575">
              <a:solidFill>
                <a:srgbClr val="00B050"/>
              </a:solid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District Court</a:t>
              </a:r>
            </a:p>
          </p:txBody>
        </p:sp>
      </p:grpSp>
      <p:grpSp>
        <p:nvGrpSpPr>
          <p:cNvPr id="9" name="Group 8">
            <a:extLst>
              <a:ext uri="{FF2B5EF4-FFF2-40B4-BE49-F238E27FC236}">
                <a16:creationId xmlns:a16="http://schemas.microsoft.com/office/drawing/2014/main" id="{3E4C9946-8E5E-4974-8004-D72B13E981CB}"/>
              </a:ext>
            </a:extLst>
          </p:cNvPr>
          <p:cNvGrpSpPr>
            <a:grpSpLocks/>
          </p:cNvGrpSpPr>
          <p:nvPr/>
        </p:nvGrpSpPr>
        <p:grpSpPr>
          <a:xfrm>
            <a:off x="3946689" y="5131304"/>
            <a:ext cx="1882008" cy="731520"/>
            <a:chOff x="3867422" y="2791895"/>
            <a:chExt cx="786308" cy="393154"/>
          </a:xfrm>
          <a:solidFill>
            <a:schemeClr val="accent6"/>
          </a:solidFill>
          <a:scene3d>
            <a:camera prst="orthographicFront">
              <a:rot lat="0" lon="0" rev="0"/>
            </a:camera>
            <a:lightRig rig="contrasting" dir="t">
              <a:rot lat="0" lon="0" rev="7800000"/>
            </a:lightRig>
          </a:scene3d>
        </p:grpSpPr>
        <p:sp>
          <p:nvSpPr>
            <p:cNvPr id="28" name="Rectangle 27">
              <a:extLst>
                <a:ext uri="{FF2B5EF4-FFF2-40B4-BE49-F238E27FC236}">
                  <a16:creationId xmlns:a16="http://schemas.microsoft.com/office/drawing/2014/main" id="{DD2B22E5-6A27-4C09-A203-85FB029232E5}"/>
                </a:ext>
              </a:extLst>
            </p:cNvPr>
            <p:cNvSpPr/>
            <p:nvPr/>
          </p:nvSpPr>
          <p:spPr>
            <a:xfrm>
              <a:off x="3867422" y="2791895"/>
              <a:ext cx="786308" cy="393154"/>
            </a:xfrm>
            <a:prstGeom prst="roundRect">
              <a:avLst/>
            </a:prstGeom>
            <a:grpFill/>
            <a:ln w="28575">
              <a:solidFill>
                <a:srgbClr val="00B050"/>
              </a:solid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62AD5D92-19B6-431B-884E-475D77BE3246}"/>
                </a:ext>
              </a:extLst>
            </p:cNvPr>
            <p:cNvSpPr txBox="1"/>
            <p:nvPr/>
          </p:nvSpPr>
          <p:spPr>
            <a:xfrm>
              <a:off x="3867422" y="2791895"/>
              <a:ext cx="786308" cy="393154"/>
            </a:xfrm>
            <a:prstGeom prst="roundRect">
              <a:avLst/>
            </a:prstGeom>
            <a:grpFill/>
            <a:ln w="28575">
              <a:solidFill>
                <a:srgbClr val="00B050"/>
              </a:solid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Superior Court</a:t>
              </a:r>
            </a:p>
          </p:txBody>
        </p:sp>
      </p:grpSp>
      <p:grpSp>
        <p:nvGrpSpPr>
          <p:cNvPr id="10" name="Group 9">
            <a:extLst>
              <a:ext uri="{FF2B5EF4-FFF2-40B4-BE49-F238E27FC236}">
                <a16:creationId xmlns:a16="http://schemas.microsoft.com/office/drawing/2014/main" id="{BDE1D8F1-5044-49DB-B4D3-CF654D227B7E}"/>
              </a:ext>
            </a:extLst>
          </p:cNvPr>
          <p:cNvGrpSpPr>
            <a:grpSpLocks/>
          </p:cNvGrpSpPr>
          <p:nvPr/>
        </p:nvGrpSpPr>
        <p:grpSpPr>
          <a:xfrm>
            <a:off x="3946689" y="6031930"/>
            <a:ext cx="1882008" cy="731520"/>
            <a:chOff x="3867422" y="3350175"/>
            <a:chExt cx="786308" cy="393154"/>
          </a:xfrm>
          <a:solidFill>
            <a:schemeClr val="accent6"/>
          </a:solidFill>
          <a:scene3d>
            <a:camera prst="orthographicFront">
              <a:rot lat="0" lon="0" rev="0"/>
            </a:camera>
            <a:lightRig rig="contrasting" dir="t">
              <a:rot lat="0" lon="0" rev="7800000"/>
            </a:lightRig>
          </a:scene3d>
        </p:grpSpPr>
        <p:sp>
          <p:nvSpPr>
            <p:cNvPr id="26" name="Rectangle 25">
              <a:extLst>
                <a:ext uri="{FF2B5EF4-FFF2-40B4-BE49-F238E27FC236}">
                  <a16:creationId xmlns:a16="http://schemas.microsoft.com/office/drawing/2014/main" id="{601A1E27-77C0-4115-92AA-199DDEC03C12}"/>
                </a:ext>
              </a:extLst>
            </p:cNvPr>
            <p:cNvSpPr/>
            <p:nvPr/>
          </p:nvSpPr>
          <p:spPr>
            <a:xfrm>
              <a:off x="3867422" y="3350175"/>
              <a:ext cx="786308" cy="393154"/>
            </a:xfrm>
            <a:prstGeom prst="roundRect">
              <a:avLst/>
            </a:prstGeom>
            <a:grpFill/>
            <a:ln w="28575">
              <a:solidFill>
                <a:srgbClr val="00B050"/>
              </a:solid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18124B0A-0A88-4C48-89E5-2F892960DD6C}"/>
                </a:ext>
              </a:extLst>
            </p:cNvPr>
            <p:cNvSpPr txBox="1"/>
            <p:nvPr/>
          </p:nvSpPr>
          <p:spPr>
            <a:xfrm>
              <a:off x="3867422" y="3350175"/>
              <a:ext cx="786308" cy="393154"/>
            </a:xfrm>
            <a:prstGeom prst="roundRect">
              <a:avLst/>
            </a:prstGeom>
            <a:grpFill/>
            <a:ln w="28575">
              <a:solidFill>
                <a:srgbClr val="00B050"/>
              </a:solid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Juvenile Court</a:t>
              </a:r>
            </a:p>
          </p:txBody>
        </p:sp>
      </p:grpSp>
      <p:grpSp>
        <p:nvGrpSpPr>
          <p:cNvPr id="11" name="Group 10">
            <a:extLst>
              <a:ext uri="{FF2B5EF4-FFF2-40B4-BE49-F238E27FC236}">
                <a16:creationId xmlns:a16="http://schemas.microsoft.com/office/drawing/2014/main" id="{44A8D61B-CDBE-48BC-B842-0363C4E99376}"/>
              </a:ext>
            </a:extLst>
          </p:cNvPr>
          <p:cNvGrpSpPr>
            <a:grpSpLocks/>
          </p:cNvGrpSpPr>
          <p:nvPr/>
        </p:nvGrpSpPr>
        <p:grpSpPr>
          <a:xfrm>
            <a:off x="6313592" y="4212096"/>
            <a:ext cx="1882008" cy="731520"/>
            <a:chOff x="3867422" y="3908454"/>
            <a:chExt cx="786308" cy="393154"/>
          </a:xfrm>
          <a:solidFill>
            <a:schemeClr val="accent6"/>
          </a:solidFill>
          <a:scene3d>
            <a:camera prst="orthographicFront">
              <a:rot lat="0" lon="0" rev="0"/>
            </a:camera>
            <a:lightRig rig="contrasting" dir="t">
              <a:rot lat="0" lon="0" rev="7800000"/>
            </a:lightRig>
          </a:scene3d>
        </p:grpSpPr>
        <p:sp>
          <p:nvSpPr>
            <p:cNvPr id="24" name="Rectangle 23">
              <a:extLst>
                <a:ext uri="{FF2B5EF4-FFF2-40B4-BE49-F238E27FC236}">
                  <a16:creationId xmlns:a16="http://schemas.microsoft.com/office/drawing/2014/main" id="{CA7CE7D0-462B-4BBB-AD94-61953E830339}"/>
                </a:ext>
              </a:extLst>
            </p:cNvPr>
            <p:cNvSpPr/>
            <p:nvPr/>
          </p:nvSpPr>
          <p:spPr>
            <a:xfrm>
              <a:off x="3867422" y="3908454"/>
              <a:ext cx="786308" cy="393154"/>
            </a:xfrm>
            <a:prstGeom prst="roundRect">
              <a:avLst/>
            </a:prstGeom>
            <a:grpFill/>
            <a:ln w="28575">
              <a:solidFill>
                <a:srgbClr val="00B050"/>
              </a:solid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BCCE70AF-17CA-4339-A7D4-9F0C00CEFF68}"/>
                </a:ext>
              </a:extLst>
            </p:cNvPr>
            <p:cNvSpPr txBox="1"/>
            <p:nvPr/>
          </p:nvSpPr>
          <p:spPr>
            <a:xfrm>
              <a:off x="3867422" y="3908454"/>
              <a:ext cx="786308" cy="393154"/>
            </a:xfrm>
            <a:prstGeom prst="roundRect">
              <a:avLst/>
            </a:prstGeom>
            <a:grpFill/>
            <a:ln w="28575">
              <a:solidFill>
                <a:srgbClr val="00B050"/>
              </a:solid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Probate and Family Court</a:t>
              </a:r>
            </a:p>
          </p:txBody>
        </p:sp>
      </p:grpSp>
      <p:grpSp>
        <p:nvGrpSpPr>
          <p:cNvPr id="12" name="Group 11">
            <a:extLst>
              <a:ext uri="{FF2B5EF4-FFF2-40B4-BE49-F238E27FC236}">
                <a16:creationId xmlns:a16="http://schemas.microsoft.com/office/drawing/2014/main" id="{A852A13E-6F3D-4CC1-BFFF-9B22C59C002A}"/>
              </a:ext>
            </a:extLst>
          </p:cNvPr>
          <p:cNvGrpSpPr>
            <a:grpSpLocks/>
          </p:cNvGrpSpPr>
          <p:nvPr/>
        </p:nvGrpSpPr>
        <p:grpSpPr>
          <a:xfrm>
            <a:off x="6313592" y="5135045"/>
            <a:ext cx="1882008" cy="731520"/>
            <a:chOff x="3867422" y="4466733"/>
            <a:chExt cx="786308" cy="393154"/>
          </a:xfrm>
          <a:solidFill>
            <a:schemeClr val="accent6"/>
          </a:solidFill>
          <a:scene3d>
            <a:camera prst="orthographicFront">
              <a:rot lat="0" lon="0" rev="0"/>
            </a:camera>
            <a:lightRig rig="contrasting" dir="t">
              <a:rot lat="0" lon="0" rev="7800000"/>
            </a:lightRig>
          </a:scene3d>
        </p:grpSpPr>
        <p:sp>
          <p:nvSpPr>
            <p:cNvPr id="22" name="Rectangle 21">
              <a:extLst>
                <a:ext uri="{FF2B5EF4-FFF2-40B4-BE49-F238E27FC236}">
                  <a16:creationId xmlns:a16="http://schemas.microsoft.com/office/drawing/2014/main" id="{0E445307-84AF-48FC-BA9F-E86F5DDE2F52}"/>
                </a:ext>
              </a:extLst>
            </p:cNvPr>
            <p:cNvSpPr/>
            <p:nvPr/>
          </p:nvSpPr>
          <p:spPr>
            <a:xfrm>
              <a:off x="3867422" y="4466733"/>
              <a:ext cx="786308" cy="393154"/>
            </a:xfrm>
            <a:prstGeom prst="roundRect">
              <a:avLst/>
            </a:prstGeom>
            <a:grpFill/>
            <a:ln w="28575">
              <a:solidFill>
                <a:srgbClr val="00B050"/>
              </a:solid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B790FEA9-888D-4312-B965-3A874D6021BA}"/>
                </a:ext>
              </a:extLst>
            </p:cNvPr>
            <p:cNvSpPr txBox="1"/>
            <p:nvPr/>
          </p:nvSpPr>
          <p:spPr>
            <a:xfrm>
              <a:off x="3867422" y="4466733"/>
              <a:ext cx="786308" cy="393154"/>
            </a:xfrm>
            <a:prstGeom prst="roundRect">
              <a:avLst/>
            </a:prstGeom>
            <a:grpFill/>
            <a:ln w="28575">
              <a:solidFill>
                <a:srgbClr val="00B050"/>
              </a:solid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Land Court</a:t>
              </a:r>
            </a:p>
          </p:txBody>
        </p:sp>
      </p:grpSp>
      <p:grpSp>
        <p:nvGrpSpPr>
          <p:cNvPr id="13" name="Group 12">
            <a:extLst>
              <a:ext uri="{FF2B5EF4-FFF2-40B4-BE49-F238E27FC236}">
                <a16:creationId xmlns:a16="http://schemas.microsoft.com/office/drawing/2014/main" id="{E732F907-2C9C-44AA-A5FC-5539718D0FC4}"/>
              </a:ext>
            </a:extLst>
          </p:cNvPr>
          <p:cNvGrpSpPr>
            <a:grpSpLocks/>
          </p:cNvGrpSpPr>
          <p:nvPr/>
        </p:nvGrpSpPr>
        <p:grpSpPr>
          <a:xfrm>
            <a:off x="6313592" y="6025612"/>
            <a:ext cx="1882008" cy="731520"/>
            <a:chOff x="3867422" y="5015896"/>
            <a:chExt cx="786308" cy="402270"/>
          </a:xfrm>
          <a:solidFill>
            <a:schemeClr val="accent6"/>
          </a:solidFill>
          <a:scene3d>
            <a:camera prst="orthographicFront">
              <a:rot lat="0" lon="0" rev="0"/>
            </a:camera>
            <a:lightRig rig="contrasting" dir="t">
              <a:rot lat="0" lon="0" rev="7800000"/>
            </a:lightRig>
          </a:scene3d>
        </p:grpSpPr>
        <p:sp>
          <p:nvSpPr>
            <p:cNvPr id="20" name="Rectangle 19">
              <a:extLst>
                <a:ext uri="{FF2B5EF4-FFF2-40B4-BE49-F238E27FC236}">
                  <a16:creationId xmlns:a16="http://schemas.microsoft.com/office/drawing/2014/main" id="{F2E8743A-0BB8-4430-9439-F99C6AC26D64}"/>
                </a:ext>
              </a:extLst>
            </p:cNvPr>
            <p:cNvSpPr/>
            <p:nvPr/>
          </p:nvSpPr>
          <p:spPr>
            <a:xfrm>
              <a:off x="3867422" y="5025012"/>
              <a:ext cx="786308" cy="393154"/>
            </a:xfrm>
            <a:prstGeom prst="roundRect">
              <a:avLst/>
            </a:prstGeom>
            <a:grpFill/>
            <a:ln w="28575">
              <a:solidFill>
                <a:srgbClr val="00B0F0"/>
              </a:solid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A8A91AB5-E6BE-4C8B-9982-B8C92236638E}"/>
                </a:ext>
              </a:extLst>
            </p:cNvPr>
            <p:cNvSpPr txBox="1"/>
            <p:nvPr/>
          </p:nvSpPr>
          <p:spPr>
            <a:xfrm>
              <a:off x="3867422" y="5015896"/>
              <a:ext cx="786308" cy="393154"/>
            </a:xfrm>
            <a:prstGeom prst="roundRect">
              <a:avLst/>
            </a:prstGeom>
            <a:grpFill/>
            <a:ln w="28575">
              <a:solidFill>
                <a:srgbClr val="00B0F0"/>
              </a:solid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Office of Court Management</a:t>
              </a:r>
            </a:p>
          </p:txBody>
        </p:sp>
      </p:grpSp>
      <p:grpSp>
        <p:nvGrpSpPr>
          <p:cNvPr id="14" name="Group 13">
            <a:extLst>
              <a:ext uri="{FF2B5EF4-FFF2-40B4-BE49-F238E27FC236}">
                <a16:creationId xmlns:a16="http://schemas.microsoft.com/office/drawing/2014/main" id="{B284FA9A-9C4E-45DD-8DE9-43DEEA9AA2BD}"/>
              </a:ext>
            </a:extLst>
          </p:cNvPr>
          <p:cNvGrpSpPr>
            <a:grpSpLocks/>
          </p:cNvGrpSpPr>
          <p:nvPr/>
        </p:nvGrpSpPr>
        <p:grpSpPr>
          <a:xfrm>
            <a:off x="1006439" y="1843279"/>
            <a:ext cx="1964153" cy="917958"/>
            <a:chOff x="2719412" y="1117058"/>
            <a:chExt cx="786308" cy="393154"/>
          </a:xfrm>
          <a:solidFill>
            <a:srgbClr val="30468C"/>
          </a:solidFill>
          <a:scene3d>
            <a:camera prst="orthographicFront">
              <a:rot lat="0" lon="0" rev="0"/>
            </a:camera>
            <a:lightRig rig="contrasting" dir="t">
              <a:rot lat="0" lon="0" rev="7800000"/>
            </a:lightRig>
          </a:scene3d>
        </p:grpSpPr>
        <p:sp>
          <p:nvSpPr>
            <p:cNvPr id="18" name="Rectangle 17">
              <a:extLst>
                <a:ext uri="{FF2B5EF4-FFF2-40B4-BE49-F238E27FC236}">
                  <a16:creationId xmlns:a16="http://schemas.microsoft.com/office/drawing/2014/main" id="{4FF1D000-DC2F-4038-BD5F-BD4E925146D8}"/>
                </a:ext>
              </a:extLst>
            </p:cNvPr>
            <p:cNvSpPr/>
            <p:nvPr/>
          </p:nvSpPr>
          <p:spPr>
            <a:xfrm>
              <a:off x="2719412" y="1117058"/>
              <a:ext cx="786308" cy="393154"/>
            </a:xfrm>
            <a:prstGeom prst="roundRect">
              <a:avLst/>
            </a:prstGeom>
            <a:grpFill/>
            <a:ln w="28575">
              <a:solidFill>
                <a:schemeClr val="accent1"/>
              </a:solid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6758C3DE-85D8-4EC0-AF41-ABD84A60C931}"/>
                </a:ext>
              </a:extLst>
            </p:cNvPr>
            <p:cNvSpPr txBox="1"/>
            <p:nvPr/>
          </p:nvSpPr>
          <p:spPr>
            <a:xfrm>
              <a:off x="2719412" y="1117058"/>
              <a:ext cx="786308" cy="393154"/>
            </a:xfrm>
            <a:prstGeom prst="roundRect">
              <a:avLst/>
            </a:prstGeom>
            <a:grpFill/>
            <a:ln w="28575">
              <a:solidFill>
                <a:schemeClr val="accent1"/>
              </a:solid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ts val="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Office of the Jury Commissioner</a:t>
              </a:r>
            </a:p>
          </p:txBody>
        </p:sp>
      </p:grpSp>
      <p:grpSp>
        <p:nvGrpSpPr>
          <p:cNvPr id="15" name="Group 14">
            <a:extLst>
              <a:ext uri="{FF2B5EF4-FFF2-40B4-BE49-F238E27FC236}">
                <a16:creationId xmlns:a16="http://schemas.microsoft.com/office/drawing/2014/main" id="{2884320A-14FD-4C5B-ABD2-8789F908F825}"/>
              </a:ext>
            </a:extLst>
          </p:cNvPr>
          <p:cNvGrpSpPr>
            <a:grpSpLocks noChangeAspect="1"/>
          </p:cNvGrpSpPr>
          <p:nvPr/>
        </p:nvGrpSpPr>
        <p:grpSpPr>
          <a:xfrm>
            <a:off x="8921760" y="653135"/>
            <a:ext cx="2076190" cy="981521"/>
            <a:chOff x="4146562" y="558779"/>
            <a:chExt cx="786308" cy="393154"/>
          </a:xfrm>
          <a:solidFill>
            <a:srgbClr val="008E40"/>
          </a:solidFill>
          <a:scene3d>
            <a:camera prst="orthographicFront">
              <a:rot lat="0" lon="0" rev="0"/>
            </a:camera>
            <a:lightRig rig="contrasting" dir="t">
              <a:rot lat="0" lon="0" rev="7800000"/>
            </a:lightRig>
          </a:scene3d>
        </p:grpSpPr>
        <p:sp>
          <p:nvSpPr>
            <p:cNvPr id="16" name="Rectangle 15">
              <a:extLst>
                <a:ext uri="{FF2B5EF4-FFF2-40B4-BE49-F238E27FC236}">
                  <a16:creationId xmlns:a16="http://schemas.microsoft.com/office/drawing/2014/main" id="{0B834185-5B03-48D3-B011-B60BE134B4DD}"/>
                </a:ext>
              </a:extLst>
            </p:cNvPr>
            <p:cNvSpPr/>
            <p:nvPr/>
          </p:nvSpPr>
          <p:spPr>
            <a:xfrm>
              <a:off x="4146562" y="558779"/>
              <a:ext cx="786308" cy="393154"/>
            </a:xfrm>
            <a:prstGeom prst="roundRect">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DF8316F7-D9C5-4554-8B33-6B2E2744EE51}"/>
                </a:ext>
              </a:extLst>
            </p:cNvPr>
            <p:cNvSpPr txBox="1"/>
            <p:nvPr/>
          </p:nvSpPr>
          <p:spPr>
            <a:xfrm>
              <a:off x="4146562" y="558779"/>
              <a:ext cx="786308" cy="393154"/>
            </a:xfrm>
            <a:prstGeom prst="round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ts val="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Appeals Court</a:t>
              </a:r>
            </a:p>
            <a:p>
              <a:pPr marL="0" marR="0" lvl="0" indent="0" algn="ctr" defTabSz="3556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1 Chief Justice</a:t>
              </a:r>
            </a:p>
            <a:p>
              <a:pPr marL="0" marR="0" lvl="0" indent="0" algn="ctr" defTabSz="355600" rtl="0" eaLnBrk="1" fontAlgn="auto" latinLnBrk="0" hangingPunct="1">
                <a:lnSpc>
                  <a:spcPct val="100000"/>
                </a:lnSpc>
                <a:spcBef>
                  <a:spcPct val="0"/>
                </a:spcBef>
                <a:spcAft>
                  <a:spcPts val="0"/>
                </a:spcAft>
                <a:buClrTx/>
                <a:buSzTx/>
                <a:buFontTx/>
                <a:buNone/>
                <a:tabLst/>
                <a:defRPr/>
              </a:pPr>
              <a:r>
                <a:rPr lang="en-US" sz="16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24</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Associate Justices</a:t>
              </a:r>
            </a:p>
          </p:txBody>
        </p:sp>
      </p:grpSp>
      <p:grpSp>
        <p:nvGrpSpPr>
          <p:cNvPr id="40" name="Group 39">
            <a:extLst>
              <a:ext uri="{FF2B5EF4-FFF2-40B4-BE49-F238E27FC236}">
                <a16:creationId xmlns:a16="http://schemas.microsoft.com/office/drawing/2014/main" id="{D29B44FB-F9CE-4471-A7CD-BD299B79485C}"/>
              </a:ext>
            </a:extLst>
          </p:cNvPr>
          <p:cNvGrpSpPr>
            <a:grpSpLocks/>
          </p:cNvGrpSpPr>
          <p:nvPr/>
        </p:nvGrpSpPr>
        <p:grpSpPr>
          <a:xfrm>
            <a:off x="6313592" y="3296630"/>
            <a:ext cx="1882008" cy="731520"/>
            <a:chOff x="3867422" y="4466733"/>
            <a:chExt cx="786308" cy="393154"/>
          </a:xfrm>
          <a:solidFill>
            <a:schemeClr val="accent6"/>
          </a:solidFill>
          <a:scene3d>
            <a:camera prst="orthographicFront">
              <a:rot lat="0" lon="0" rev="0"/>
            </a:camera>
            <a:lightRig rig="contrasting" dir="t">
              <a:rot lat="0" lon="0" rev="7800000"/>
            </a:lightRig>
          </a:scene3d>
        </p:grpSpPr>
        <p:sp>
          <p:nvSpPr>
            <p:cNvPr id="41" name="Rectangle 21">
              <a:extLst>
                <a:ext uri="{FF2B5EF4-FFF2-40B4-BE49-F238E27FC236}">
                  <a16:creationId xmlns:a16="http://schemas.microsoft.com/office/drawing/2014/main" id="{32DAC1F0-764B-4ED8-8740-01617D7AA876}"/>
                </a:ext>
              </a:extLst>
            </p:cNvPr>
            <p:cNvSpPr/>
            <p:nvPr/>
          </p:nvSpPr>
          <p:spPr>
            <a:xfrm>
              <a:off x="3867422" y="4466733"/>
              <a:ext cx="786308" cy="393154"/>
            </a:xfrm>
            <a:prstGeom prst="roundRect">
              <a:avLst/>
            </a:prstGeom>
            <a:grpFill/>
            <a:ln w="28575">
              <a:solidFill>
                <a:srgbClr val="00B050"/>
              </a:solid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TextBox 41">
              <a:extLst>
                <a:ext uri="{FF2B5EF4-FFF2-40B4-BE49-F238E27FC236}">
                  <a16:creationId xmlns:a16="http://schemas.microsoft.com/office/drawing/2014/main" id="{48AA7A4E-D540-4CA8-8C00-D8DCFF2CFA26}"/>
                </a:ext>
              </a:extLst>
            </p:cNvPr>
            <p:cNvSpPr txBox="1"/>
            <p:nvPr/>
          </p:nvSpPr>
          <p:spPr>
            <a:xfrm>
              <a:off x="3867422" y="4466733"/>
              <a:ext cx="786308" cy="393154"/>
            </a:xfrm>
            <a:prstGeom prst="roundRect">
              <a:avLst/>
            </a:prstGeom>
            <a:grpFill/>
            <a:ln w="28575">
              <a:solidFill>
                <a:srgbClr val="00B050"/>
              </a:solid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7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mn-ea"/>
                  <a:cs typeface="+mn-cs"/>
                </a:rPr>
                <a:t>Housing Court</a:t>
              </a:r>
            </a:p>
          </p:txBody>
        </p:sp>
      </p:grpSp>
      <p:sp>
        <p:nvSpPr>
          <p:cNvPr id="43" name="TextBox 42">
            <a:extLst>
              <a:ext uri="{FF2B5EF4-FFF2-40B4-BE49-F238E27FC236}">
                <a16:creationId xmlns:a16="http://schemas.microsoft.com/office/drawing/2014/main" id="{16F7E76B-B8FE-4944-B434-67EB3177A5C6}"/>
              </a:ext>
            </a:extLst>
          </p:cNvPr>
          <p:cNvSpPr txBox="1"/>
          <p:nvPr/>
        </p:nvSpPr>
        <p:spPr>
          <a:xfrm>
            <a:off x="1625402" y="3328482"/>
            <a:ext cx="2245873" cy="757130"/>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Chief Justice</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29 Associate Justices</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8 Divisions</a:t>
            </a:r>
          </a:p>
        </p:txBody>
      </p:sp>
      <p:sp>
        <p:nvSpPr>
          <p:cNvPr id="44" name="TextBox 43">
            <a:extLst>
              <a:ext uri="{FF2B5EF4-FFF2-40B4-BE49-F238E27FC236}">
                <a16:creationId xmlns:a16="http://schemas.microsoft.com/office/drawing/2014/main" id="{01DA3C99-CECC-44FD-93A4-E61D405CB565}"/>
              </a:ext>
            </a:extLst>
          </p:cNvPr>
          <p:cNvSpPr txBox="1"/>
          <p:nvPr/>
        </p:nvSpPr>
        <p:spPr>
          <a:xfrm>
            <a:off x="1625401" y="4204673"/>
            <a:ext cx="2245873" cy="757130"/>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Chief Justice</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157 Associate Justices</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62 Divisions</a:t>
            </a:r>
          </a:p>
        </p:txBody>
      </p:sp>
      <p:sp>
        <p:nvSpPr>
          <p:cNvPr id="45" name="TextBox 44">
            <a:extLst>
              <a:ext uri="{FF2B5EF4-FFF2-40B4-BE49-F238E27FC236}">
                <a16:creationId xmlns:a16="http://schemas.microsoft.com/office/drawing/2014/main" id="{A33BF48F-764E-4574-A95F-10B7CF8A762E}"/>
              </a:ext>
            </a:extLst>
          </p:cNvPr>
          <p:cNvSpPr txBox="1"/>
          <p:nvPr/>
        </p:nvSpPr>
        <p:spPr>
          <a:xfrm>
            <a:off x="1625400" y="5080864"/>
            <a:ext cx="2245873" cy="757130"/>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Chief Justice</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81 Associate Justices</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14 Counties</a:t>
            </a:r>
          </a:p>
        </p:txBody>
      </p:sp>
      <p:sp>
        <p:nvSpPr>
          <p:cNvPr id="46" name="TextBox 45">
            <a:extLst>
              <a:ext uri="{FF2B5EF4-FFF2-40B4-BE49-F238E27FC236}">
                <a16:creationId xmlns:a16="http://schemas.microsoft.com/office/drawing/2014/main" id="{C2F7A45A-7D28-4639-9C41-BBB1D065C66A}"/>
              </a:ext>
            </a:extLst>
          </p:cNvPr>
          <p:cNvSpPr txBox="1"/>
          <p:nvPr/>
        </p:nvSpPr>
        <p:spPr>
          <a:xfrm>
            <a:off x="1625402" y="5950076"/>
            <a:ext cx="2245873" cy="757130"/>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Chief Justice</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41 Associate Justices</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11 Divisions</a:t>
            </a:r>
          </a:p>
        </p:txBody>
      </p:sp>
      <p:sp>
        <p:nvSpPr>
          <p:cNvPr id="47" name="TextBox 46">
            <a:extLst>
              <a:ext uri="{FF2B5EF4-FFF2-40B4-BE49-F238E27FC236}">
                <a16:creationId xmlns:a16="http://schemas.microsoft.com/office/drawing/2014/main" id="{88B62E2A-6A34-4E87-95C4-20B8AC52CCB7}"/>
              </a:ext>
            </a:extLst>
          </p:cNvPr>
          <p:cNvSpPr txBox="1"/>
          <p:nvPr/>
        </p:nvSpPr>
        <p:spPr>
          <a:xfrm>
            <a:off x="8320727" y="3338863"/>
            <a:ext cx="2245873"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Chief Justice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14 Associate Justices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6 Divisions</a:t>
            </a:r>
          </a:p>
        </p:txBody>
      </p:sp>
      <p:sp>
        <p:nvSpPr>
          <p:cNvPr id="48" name="TextBox 47">
            <a:extLst>
              <a:ext uri="{FF2B5EF4-FFF2-40B4-BE49-F238E27FC236}">
                <a16:creationId xmlns:a16="http://schemas.microsoft.com/office/drawing/2014/main" id="{61787A5F-D2DF-440C-B4E0-4E5CEA367015}"/>
              </a:ext>
            </a:extLst>
          </p:cNvPr>
          <p:cNvSpPr txBox="1"/>
          <p:nvPr/>
        </p:nvSpPr>
        <p:spPr>
          <a:xfrm>
            <a:off x="8320727" y="4210499"/>
            <a:ext cx="2245873"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Chief Justice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50 Associate Justices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14 Divisions</a:t>
            </a:r>
          </a:p>
        </p:txBody>
      </p:sp>
      <p:sp>
        <p:nvSpPr>
          <p:cNvPr id="49" name="TextBox 48">
            <a:extLst>
              <a:ext uri="{FF2B5EF4-FFF2-40B4-BE49-F238E27FC236}">
                <a16:creationId xmlns:a16="http://schemas.microsoft.com/office/drawing/2014/main" id="{C7FFD335-B0B3-4ED0-90C8-B0CC715B6F8E}"/>
              </a:ext>
            </a:extLst>
          </p:cNvPr>
          <p:cNvSpPr txBox="1"/>
          <p:nvPr/>
        </p:nvSpPr>
        <p:spPr>
          <a:xfrm>
            <a:off x="8320727" y="5242186"/>
            <a:ext cx="2245873"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Chief Justice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6 Associate Justices</a:t>
            </a:r>
          </a:p>
        </p:txBody>
      </p:sp>
      <p:sp>
        <p:nvSpPr>
          <p:cNvPr id="50" name="TextBox 49">
            <a:extLst>
              <a:ext uri="{FF2B5EF4-FFF2-40B4-BE49-F238E27FC236}">
                <a16:creationId xmlns:a16="http://schemas.microsoft.com/office/drawing/2014/main" id="{CD8BF2A5-4732-4AFB-AA72-BF65E57B2B9C}"/>
              </a:ext>
            </a:extLst>
          </p:cNvPr>
          <p:cNvSpPr txBox="1"/>
          <p:nvPr/>
        </p:nvSpPr>
        <p:spPr>
          <a:xfrm>
            <a:off x="8320725" y="6225013"/>
            <a:ext cx="2245873" cy="3139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Department Directors</a:t>
            </a:r>
          </a:p>
        </p:txBody>
      </p:sp>
    </p:spTree>
    <p:extLst>
      <p:ext uri="{BB962C8B-B14F-4D97-AF65-F5344CB8AC3E}">
        <p14:creationId xmlns:p14="http://schemas.microsoft.com/office/powerpoint/2010/main" val="1618855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E776AE-3846-4CB5-AB07-CE518FDCD787}"/>
              </a:ext>
            </a:extLst>
          </p:cNvPr>
          <p:cNvSpPr/>
          <p:nvPr/>
        </p:nvSpPr>
        <p:spPr>
          <a:xfrm>
            <a:off x="612559" y="824344"/>
            <a:ext cx="9709175" cy="418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Comments?</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2" name="Group 11">
            <a:extLst>
              <a:ext uri="{FF2B5EF4-FFF2-40B4-BE49-F238E27FC236}">
                <a16:creationId xmlns:a16="http://schemas.microsoft.com/office/drawing/2014/main" id="{DC5ABC9E-BA7F-4D23-8284-10EAD05E10B9}"/>
              </a:ext>
            </a:extLst>
          </p:cNvPr>
          <p:cNvGrpSpPr>
            <a:grpSpLocks noChangeAspect="1"/>
          </p:cNvGrpSpPr>
          <p:nvPr/>
        </p:nvGrpSpPr>
        <p:grpSpPr>
          <a:xfrm>
            <a:off x="3965918" y="2722350"/>
            <a:ext cx="3525938" cy="1926620"/>
            <a:chOff x="5467146" y="3517693"/>
            <a:chExt cx="5085364" cy="2778711"/>
          </a:xfrm>
        </p:grpSpPr>
        <p:grpSp>
          <p:nvGrpSpPr>
            <p:cNvPr id="3" name="Group 2">
              <a:extLst>
                <a:ext uri="{FF2B5EF4-FFF2-40B4-BE49-F238E27FC236}">
                  <a16:creationId xmlns:a16="http://schemas.microsoft.com/office/drawing/2014/main" id="{86CC5B1B-51F0-47D1-9FBF-FE3446DBD3F0}"/>
                </a:ext>
              </a:extLst>
            </p:cNvPr>
            <p:cNvGrpSpPr>
              <a:grpSpLocks noChangeAspect="1"/>
            </p:cNvGrpSpPr>
            <p:nvPr/>
          </p:nvGrpSpPr>
          <p:grpSpPr>
            <a:xfrm>
              <a:off x="5467146" y="3517693"/>
              <a:ext cx="5085364" cy="2778711"/>
              <a:chOff x="2399418" y="-107208"/>
              <a:chExt cx="7393165" cy="4039725"/>
            </a:xfrm>
          </p:grpSpPr>
          <p:pic>
            <p:nvPicPr>
              <p:cNvPr id="4" name="Picture 3">
                <a:extLst>
                  <a:ext uri="{FF2B5EF4-FFF2-40B4-BE49-F238E27FC236}">
                    <a16:creationId xmlns:a16="http://schemas.microsoft.com/office/drawing/2014/main" id="{0BB5F6EF-C704-4291-A3D7-6718DB6DD56B}"/>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56815">
                <a:off x="2399418" y="-107208"/>
                <a:ext cx="7393165" cy="4039725"/>
              </a:xfrm>
              <a:prstGeom prst="rect">
                <a:avLst/>
              </a:prstGeom>
            </p:spPr>
          </p:pic>
          <p:pic>
            <p:nvPicPr>
              <p:cNvPr id="5" name="Picture 4">
                <a:extLst>
                  <a:ext uri="{FF2B5EF4-FFF2-40B4-BE49-F238E27FC236}">
                    <a16:creationId xmlns:a16="http://schemas.microsoft.com/office/drawing/2014/main" id="{E4AD336D-E9C6-4CE7-8BF9-9DE8037F72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59471" y="778395"/>
                <a:ext cx="1645919" cy="1645919"/>
              </a:xfrm>
              <a:prstGeom prst="rect">
                <a:avLst/>
              </a:prstGeom>
            </p:spPr>
          </p:pic>
        </p:grpSp>
        <p:sp>
          <p:nvSpPr>
            <p:cNvPr id="11" name="Rounded Rectangle 28" descr="Map compass with solid fill">
              <a:extLst>
                <a:ext uri="{FF2B5EF4-FFF2-40B4-BE49-F238E27FC236}">
                  <a16:creationId xmlns:a16="http://schemas.microsoft.com/office/drawing/2014/main" id="{3626DDA2-A592-4EFE-BE1A-2399FB9F1924}"/>
                </a:ext>
              </a:extLst>
            </p:cNvPr>
            <p:cNvSpPr>
              <a:spLocks noChangeAspect="1"/>
            </p:cNvSpPr>
            <p:nvPr/>
          </p:nvSpPr>
          <p:spPr>
            <a:xfrm>
              <a:off x="6073778" y="4151547"/>
              <a:ext cx="1369979" cy="1132140"/>
            </a:xfrm>
            <a:prstGeom prst="roundRect">
              <a:avLst>
                <a:gd name="adj" fmla="val 10000"/>
              </a:avLst>
            </a:prstGeom>
            <a:blipFill>
              <a:blip r:embed="rId4">
                <a:extLst>
                  <a:ext uri="{96DAC541-7B7A-43D3-8B79-37D633B846F1}">
                    <asvg:svgBlip xmlns:asvg="http://schemas.microsoft.com/office/drawing/2016/SVG/main" r:embed="rId5"/>
                  </a:ext>
                </a:extLst>
              </a:blip>
              <a:srcRect/>
              <a:stretch>
                <a:fillRect t="-10000" b="-10000"/>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hueOff val="0"/>
                    <a:satOff val="0"/>
                    <a:lumOff val="0"/>
                    <a:alphaOff val="0"/>
                  </a:prstClr>
                </a:solidFill>
                <a:effectLst/>
                <a:uLnTx/>
                <a:uFillTx/>
                <a:latin typeface="Trebuchet MS"/>
                <a:ea typeface="+mn-ea"/>
                <a:cs typeface="+mn-cs"/>
              </a:endParaRPr>
            </a:p>
          </p:txBody>
        </p:sp>
      </p:grpSp>
      <p:grpSp>
        <p:nvGrpSpPr>
          <p:cNvPr id="24" name="Group 23">
            <a:extLst>
              <a:ext uri="{FF2B5EF4-FFF2-40B4-BE49-F238E27FC236}">
                <a16:creationId xmlns:a16="http://schemas.microsoft.com/office/drawing/2014/main" id="{B82DE4C3-4E0F-4A91-A12E-21123A0A8678}"/>
              </a:ext>
            </a:extLst>
          </p:cNvPr>
          <p:cNvGrpSpPr>
            <a:grpSpLocks noChangeAspect="1"/>
          </p:cNvGrpSpPr>
          <p:nvPr/>
        </p:nvGrpSpPr>
        <p:grpSpPr>
          <a:xfrm>
            <a:off x="2196516" y="274848"/>
            <a:ext cx="6541259" cy="2348434"/>
            <a:chOff x="287760" y="2196411"/>
            <a:chExt cx="5854133" cy="2101743"/>
          </a:xfrm>
        </p:grpSpPr>
        <p:grpSp>
          <p:nvGrpSpPr>
            <p:cNvPr id="15" name="Group 14">
              <a:extLst>
                <a:ext uri="{FF2B5EF4-FFF2-40B4-BE49-F238E27FC236}">
                  <a16:creationId xmlns:a16="http://schemas.microsoft.com/office/drawing/2014/main" id="{B3A63D6B-7CF0-4C3C-93CC-F3350D576291}"/>
                </a:ext>
              </a:extLst>
            </p:cNvPr>
            <p:cNvGrpSpPr/>
            <p:nvPr/>
          </p:nvGrpSpPr>
          <p:grpSpPr>
            <a:xfrm>
              <a:off x="4051754" y="2208015"/>
              <a:ext cx="2090139" cy="2090139"/>
              <a:chOff x="3346613" y="996282"/>
              <a:chExt cx="2090139" cy="2090139"/>
            </a:xfrm>
          </p:grpSpPr>
          <p:sp>
            <p:nvSpPr>
              <p:cNvPr id="16" name="Oval 15">
                <a:extLst>
                  <a:ext uri="{FF2B5EF4-FFF2-40B4-BE49-F238E27FC236}">
                    <a16:creationId xmlns:a16="http://schemas.microsoft.com/office/drawing/2014/main" id="{062CE6C0-AB71-4CE3-8511-8799468A7431}"/>
                  </a:ext>
                </a:extLst>
              </p:cNvPr>
              <p:cNvSpPr/>
              <p:nvPr/>
            </p:nvSpPr>
            <p:spPr>
              <a:xfrm>
                <a:off x="3346613" y="996282"/>
                <a:ext cx="2090139" cy="2090139"/>
              </a:xfrm>
              <a:prstGeom prst="ellipse">
                <a:avLst/>
              </a:prstGeom>
            </p:spPr>
            <p:style>
              <a:lnRef idx="2">
                <a:schemeClr val="lt1">
                  <a:hueOff val="0"/>
                  <a:satOff val="0"/>
                  <a:lumOff val="0"/>
                  <a:alphaOff val="0"/>
                </a:schemeClr>
              </a:lnRef>
              <a:fillRef idx="1">
                <a:schemeClr val="accent4">
                  <a:alpha val="50000"/>
                  <a:hueOff val="10722328"/>
                  <a:satOff val="-30820"/>
                  <a:lumOff val="-13921"/>
                  <a:alphaOff val="0"/>
                </a:schemeClr>
              </a:fillRef>
              <a:effectRef idx="0">
                <a:schemeClr val="accent4">
                  <a:alpha val="50000"/>
                  <a:hueOff val="10722328"/>
                  <a:satOff val="-30820"/>
                  <a:lumOff val="-13921"/>
                  <a:alphaOff val="0"/>
                </a:schemeClr>
              </a:effectRef>
              <a:fontRef idx="minor">
                <a:schemeClr val="tx1"/>
              </a:fontRef>
            </p:style>
          </p:sp>
          <p:sp>
            <p:nvSpPr>
              <p:cNvPr id="17" name="Oval 4">
                <a:extLst>
                  <a:ext uri="{FF2B5EF4-FFF2-40B4-BE49-F238E27FC236}">
                    <a16:creationId xmlns:a16="http://schemas.microsoft.com/office/drawing/2014/main" id="{E9F0C867-0D47-491B-81DF-A176EE698DA0}"/>
                  </a:ext>
                </a:extLst>
              </p:cNvPr>
              <p:cNvSpPr txBox="1"/>
              <p:nvPr/>
            </p:nvSpPr>
            <p:spPr>
              <a:xfrm>
                <a:off x="3652707" y="1302376"/>
                <a:ext cx="1477951" cy="147795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5027" tIns="24130" rIns="115027" bIns="2413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5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Feedback?</a:t>
                </a:r>
              </a:p>
            </p:txBody>
          </p:sp>
        </p:grpSp>
        <p:grpSp>
          <p:nvGrpSpPr>
            <p:cNvPr id="18" name="Group 17">
              <a:extLst>
                <a:ext uri="{FF2B5EF4-FFF2-40B4-BE49-F238E27FC236}">
                  <a16:creationId xmlns:a16="http://schemas.microsoft.com/office/drawing/2014/main" id="{5163E319-A620-420E-BDD4-EC3CE3991EF6}"/>
                </a:ext>
              </a:extLst>
            </p:cNvPr>
            <p:cNvGrpSpPr/>
            <p:nvPr/>
          </p:nvGrpSpPr>
          <p:grpSpPr>
            <a:xfrm>
              <a:off x="2169757" y="2196411"/>
              <a:ext cx="2090139" cy="2090139"/>
              <a:chOff x="1674502" y="996282"/>
              <a:chExt cx="2090139" cy="2090139"/>
            </a:xfrm>
          </p:grpSpPr>
          <p:sp>
            <p:nvSpPr>
              <p:cNvPr id="19" name="Oval 18">
                <a:extLst>
                  <a:ext uri="{FF2B5EF4-FFF2-40B4-BE49-F238E27FC236}">
                    <a16:creationId xmlns:a16="http://schemas.microsoft.com/office/drawing/2014/main" id="{AE1DFCB9-EC63-43DA-AA5D-6C2E6C414407}"/>
                  </a:ext>
                </a:extLst>
              </p:cNvPr>
              <p:cNvSpPr/>
              <p:nvPr/>
            </p:nvSpPr>
            <p:spPr>
              <a:xfrm>
                <a:off x="1674502" y="996282"/>
                <a:ext cx="2090139" cy="2090139"/>
              </a:xfrm>
              <a:prstGeom prst="ellipse">
                <a:avLst/>
              </a:prstGeom>
            </p:spPr>
            <p:style>
              <a:lnRef idx="2">
                <a:schemeClr val="lt1">
                  <a:hueOff val="0"/>
                  <a:satOff val="0"/>
                  <a:lumOff val="0"/>
                  <a:alphaOff val="0"/>
                </a:schemeClr>
              </a:lnRef>
              <a:fillRef idx="1">
                <a:schemeClr val="accent4">
                  <a:alpha val="50000"/>
                  <a:hueOff val="5361164"/>
                  <a:satOff val="-15410"/>
                  <a:lumOff val="-6961"/>
                  <a:alphaOff val="0"/>
                </a:schemeClr>
              </a:fillRef>
              <a:effectRef idx="0">
                <a:schemeClr val="accent4">
                  <a:alpha val="50000"/>
                  <a:hueOff val="5361164"/>
                  <a:satOff val="-15410"/>
                  <a:lumOff val="-6961"/>
                  <a:alphaOff val="0"/>
                </a:schemeClr>
              </a:effectRef>
              <a:fontRef idx="minor">
                <a:schemeClr val="tx1"/>
              </a:fontRef>
            </p:style>
          </p:sp>
          <p:sp>
            <p:nvSpPr>
              <p:cNvPr id="20" name="Oval 4">
                <a:extLst>
                  <a:ext uri="{FF2B5EF4-FFF2-40B4-BE49-F238E27FC236}">
                    <a16:creationId xmlns:a16="http://schemas.microsoft.com/office/drawing/2014/main" id="{6F7FCC9E-9632-4B7E-9509-C89D615F20BE}"/>
                  </a:ext>
                </a:extLst>
              </p:cNvPr>
              <p:cNvSpPr txBox="1"/>
              <p:nvPr/>
            </p:nvSpPr>
            <p:spPr>
              <a:xfrm>
                <a:off x="1980596" y="1302376"/>
                <a:ext cx="1477951" cy="147795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5027" tIns="24130" rIns="115027" bIns="2413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5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Comments?</a:t>
                </a:r>
              </a:p>
            </p:txBody>
          </p:sp>
        </p:grpSp>
        <p:grpSp>
          <p:nvGrpSpPr>
            <p:cNvPr id="21" name="Group 20">
              <a:extLst>
                <a:ext uri="{FF2B5EF4-FFF2-40B4-BE49-F238E27FC236}">
                  <a16:creationId xmlns:a16="http://schemas.microsoft.com/office/drawing/2014/main" id="{580647EE-D215-4C7D-93FE-D149D30E90A7}"/>
                </a:ext>
              </a:extLst>
            </p:cNvPr>
            <p:cNvGrpSpPr/>
            <p:nvPr/>
          </p:nvGrpSpPr>
          <p:grpSpPr>
            <a:xfrm>
              <a:off x="287760" y="2208015"/>
              <a:ext cx="2090139" cy="2090139"/>
              <a:chOff x="2390" y="996282"/>
              <a:chExt cx="2090139" cy="2090139"/>
            </a:xfrm>
          </p:grpSpPr>
          <p:sp>
            <p:nvSpPr>
              <p:cNvPr id="22" name="Oval 21">
                <a:extLst>
                  <a:ext uri="{FF2B5EF4-FFF2-40B4-BE49-F238E27FC236}">
                    <a16:creationId xmlns:a16="http://schemas.microsoft.com/office/drawing/2014/main" id="{FD9E72DA-9B06-4993-9198-E2B663C71EE3}"/>
                  </a:ext>
                </a:extLst>
              </p:cNvPr>
              <p:cNvSpPr/>
              <p:nvPr/>
            </p:nvSpPr>
            <p:spPr>
              <a:xfrm>
                <a:off x="2390" y="996282"/>
                <a:ext cx="2090139" cy="2090139"/>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3" name="Oval 4">
                <a:extLst>
                  <a:ext uri="{FF2B5EF4-FFF2-40B4-BE49-F238E27FC236}">
                    <a16:creationId xmlns:a16="http://schemas.microsoft.com/office/drawing/2014/main" id="{D636457E-D73B-4DFE-BA33-ABDDDC52F21A}"/>
                  </a:ext>
                </a:extLst>
              </p:cNvPr>
              <p:cNvSpPr txBox="1"/>
              <p:nvPr/>
            </p:nvSpPr>
            <p:spPr>
              <a:xfrm>
                <a:off x="308484" y="1302376"/>
                <a:ext cx="1477951" cy="147795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5027" tIns="24130" rIns="115027" bIns="2413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5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Questions?</a:t>
                </a:r>
              </a:p>
            </p:txBody>
          </p:sp>
        </p:grpSp>
      </p:grpSp>
      <p:grpSp>
        <p:nvGrpSpPr>
          <p:cNvPr id="28" name="Group 27">
            <a:extLst>
              <a:ext uri="{FF2B5EF4-FFF2-40B4-BE49-F238E27FC236}">
                <a16:creationId xmlns:a16="http://schemas.microsoft.com/office/drawing/2014/main" id="{B95266CA-FB3A-4464-807C-13277590407B}"/>
              </a:ext>
            </a:extLst>
          </p:cNvPr>
          <p:cNvGrpSpPr/>
          <p:nvPr/>
        </p:nvGrpSpPr>
        <p:grpSpPr>
          <a:xfrm>
            <a:off x="321259" y="4839155"/>
            <a:ext cx="10815256" cy="1940834"/>
            <a:chOff x="1092487" y="4768310"/>
            <a:chExt cx="8907634" cy="1940834"/>
          </a:xfrm>
        </p:grpSpPr>
        <p:grpSp>
          <p:nvGrpSpPr>
            <p:cNvPr id="26" name="Group 25">
              <a:extLst>
                <a:ext uri="{FF2B5EF4-FFF2-40B4-BE49-F238E27FC236}">
                  <a16:creationId xmlns:a16="http://schemas.microsoft.com/office/drawing/2014/main" id="{0449C236-20D4-4094-9D66-D52DA155F2A5}"/>
                </a:ext>
              </a:extLst>
            </p:cNvPr>
            <p:cNvGrpSpPr/>
            <p:nvPr/>
          </p:nvGrpSpPr>
          <p:grpSpPr>
            <a:xfrm>
              <a:off x="1092487" y="4768310"/>
              <a:ext cx="7878832" cy="1940834"/>
              <a:chOff x="1092487" y="4768310"/>
              <a:chExt cx="7878832" cy="1940834"/>
            </a:xfrm>
          </p:grpSpPr>
          <p:grpSp>
            <p:nvGrpSpPr>
              <p:cNvPr id="14" name="Group 13">
                <a:extLst>
                  <a:ext uri="{FF2B5EF4-FFF2-40B4-BE49-F238E27FC236}">
                    <a16:creationId xmlns:a16="http://schemas.microsoft.com/office/drawing/2014/main" id="{EE5AD3E8-2249-4B92-9252-184AF1117646}"/>
                  </a:ext>
                </a:extLst>
              </p:cNvPr>
              <p:cNvGrpSpPr/>
              <p:nvPr/>
            </p:nvGrpSpPr>
            <p:grpSpPr>
              <a:xfrm>
                <a:off x="2214118" y="4768310"/>
                <a:ext cx="6757201" cy="914400"/>
                <a:chOff x="1609968" y="4683254"/>
                <a:chExt cx="6757201" cy="914400"/>
              </a:xfrm>
            </p:grpSpPr>
            <p:sp>
              <p:nvSpPr>
                <p:cNvPr id="8" name="Title 1">
                  <a:extLst>
                    <a:ext uri="{FF2B5EF4-FFF2-40B4-BE49-F238E27FC236}">
                      <a16:creationId xmlns:a16="http://schemas.microsoft.com/office/drawing/2014/main" id="{9D9EB1B3-14D1-474E-811B-F7768CD69A16}"/>
                    </a:ext>
                  </a:extLst>
                </p:cNvPr>
                <p:cNvSpPr txBox="1">
                  <a:spLocks/>
                </p:cNvSpPr>
                <p:nvPr/>
              </p:nvSpPr>
              <p:spPr>
                <a:xfrm>
                  <a:off x="5354611" y="4683254"/>
                  <a:ext cx="3012558" cy="914400"/>
                </a:xfrm>
                <a:prstGeom prst="rect">
                  <a:avLst/>
                </a:prstGeom>
                <a:ln>
                  <a:noFill/>
                </a:ln>
              </p:spPr>
              <p:txBody>
                <a:bodyPr vert="horz" lIns="91440" tIns="45720" rIns="91440" bIns="45720" numCol="1" spcCol="274320" rtlCol="0" anchor="b" anchorCtr="0">
                  <a:noAutofit/>
                </a:bodyPr>
                <a:lstStyle>
                  <a:lvl1pPr algn="l" defTabSz="529922" rtl="0" eaLnBrk="1" latinLnBrk="0" hangingPunct="1">
                    <a:lnSpc>
                      <a:spcPct val="90000"/>
                    </a:lnSpc>
                    <a:spcBef>
                      <a:spcPct val="0"/>
                    </a:spcBef>
                    <a:buNone/>
                    <a:defRPr sz="3600" b="1" kern="1200">
                      <a:solidFill>
                        <a:schemeClr val="tx1"/>
                      </a:solidFill>
                      <a:latin typeface="Trebuchet MS" panose="020B0603020202020204" pitchFamily="34" charset="0"/>
                      <a:ea typeface="+mj-ea"/>
                      <a:cs typeface="+mj-cs"/>
                    </a:defRPr>
                  </a:lvl1pPr>
                </a:lstStyle>
                <a:p>
                  <a:pPr marL="0" marR="0" lvl="0" indent="0" algn="ctr" defTabSz="529922"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Beth Duffy • Grant Coordinator</a:t>
                  </a:r>
                </a:p>
                <a:p>
                  <a:pPr marL="0" marR="0" lvl="0" indent="0" algn="ctr" defTabSz="529922"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Executive Office of the Trial Court</a:t>
                  </a:r>
                </a:p>
                <a:p>
                  <a:pPr marL="0" marR="0" lvl="0" indent="0" algn="ctr" defTabSz="529922"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elizabeth.duffy@jud.state.ma.us</a:t>
                  </a:r>
                </a:p>
              </p:txBody>
            </p:sp>
            <p:sp>
              <p:nvSpPr>
                <p:cNvPr id="9" name="Title 1">
                  <a:extLst>
                    <a:ext uri="{FF2B5EF4-FFF2-40B4-BE49-F238E27FC236}">
                      <a16:creationId xmlns:a16="http://schemas.microsoft.com/office/drawing/2014/main" id="{4244290C-F0F0-4776-A6A2-D6E84D0C3FDF}"/>
                    </a:ext>
                  </a:extLst>
                </p:cNvPr>
                <p:cNvSpPr txBox="1">
                  <a:spLocks/>
                </p:cNvSpPr>
                <p:nvPr/>
              </p:nvSpPr>
              <p:spPr>
                <a:xfrm>
                  <a:off x="1609968" y="4683254"/>
                  <a:ext cx="3529102" cy="914400"/>
                </a:xfrm>
                <a:prstGeom prst="rect">
                  <a:avLst/>
                </a:prstGeom>
                <a:ln>
                  <a:noFill/>
                </a:ln>
              </p:spPr>
              <p:txBody>
                <a:bodyPr vert="horz" lIns="91440" tIns="45720" rIns="91440" bIns="45720" numCol="1" spcCol="274320" rtlCol="0" anchor="b" anchorCtr="0">
                  <a:noAutofit/>
                </a:bodyPr>
                <a:lstStyle>
                  <a:lvl1pPr algn="l" defTabSz="529922" rtl="0" eaLnBrk="1" latinLnBrk="0" hangingPunct="1">
                    <a:lnSpc>
                      <a:spcPct val="90000"/>
                    </a:lnSpc>
                    <a:spcBef>
                      <a:spcPct val="0"/>
                    </a:spcBef>
                    <a:buNone/>
                    <a:defRPr sz="3600" b="1" kern="1200">
                      <a:solidFill>
                        <a:schemeClr val="tx1"/>
                      </a:solidFill>
                      <a:latin typeface="Trebuchet MS" panose="020B0603020202020204" pitchFamily="34" charset="0"/>
                      <a:ea typeface="+mj-ea"/>
                      <a:cs typeface="+mj-cs"/>
                    </a:defRPr>
                  </a:lvl1pPr>
                </a:lstStyle>
                <a:p>
                  <a:pPr marL="0" marR="0" lvl="0" indent="0" algn="ctr" defTabSz="529922"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Judy Bazinet, LICSW • Project Manager</a:t>
                  </a:r>
                  <a:b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b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Executive Office of the Trial Court</a:t>
                  </a:r>
                </a:p>
                <a:p>
                  <a:pPr marL="0" marR="0" lvl="0" indent="0" algn="ctr" defTabSz="529922"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judy.bazinet@jud.state.ma.us</a:t>
                  </a:r>
                </a:p>
              </p:txBody>
            </p:sp>
          </p:grpSp>
          <p:sp>
            <p:nvSpPr>
              <p:cNvPr id="13" name="Title 1">
                <a:extLst>
                  <a:ext uri="{FF2B5EF4-FFF2-40B4-BE49-F238E27FC236}">
                    <a16:creationId xmlns:a16="http://schemas.microsoft.com/office/drawing/2014/main" id="{1568247B-E14F-483E-9C77-DAF8F8E592CE}"/>
                  </a:ext>
                </a:extLst>
              </p:cNvPr>
              <p:cNvSpPr txBox="1">
                <a:spLocks/>
              </p:cNvSpPr>
              <p:nvPr/>
            </p:nvSpPr>
            <p:spPr>
              <a:xfrm>
                <a:off x="1092487" y="5794744"/>
                <a:ext cx="3774619" cy="914400"/>
              </a:xfrm>
              <a:prstGeom prst="rect">
                <a:avLst/>
              </a:prstGeom>
              <a:ln>
                <a:noFill/>
              </a:ln>
            </p:spPr>
            <p:txBody>
              <a:bodyPr vert="horz" lIns="91440" tIns="45720" rIns="91440" bIns="45720" numCol="1" spcCol="274320" rtlCol="0" anchor="b" anchorCtr="0">
                <a:noAutofit/>
              </a:bodyPr>
              <a:lstStyle>
                <a:lvl1pPr algn="l" defTabSz="529922" rtl="0" eaLnBrk="1" latinLnBrk="0" hangingPunct="1">
                  <a:lnSpc>
                    <a:spcPct val="90000"/>
                  </a:lnSpc>
                  <a:spcBef>
                    <a:spcPct val="0"/>
                  </a:spcBef>
                  <a:buNone/>
                  <a:defRPr sz="3600" b="1" kern="1200">
                    <a:solidFill>
                      <a:schemeClr val="tx1"/>
                    </a:solidFill>
                    <a:latin typeface="Trebuchet MS" panose="020B0603020202020204" pitchFamily="34" charset="0"/>
                    <a:ea typeface="+mj-ea"/>
                    <a:cs typeface="+mj-cs"/>
                  </a:defRPr>
                </a:lvl1pPr>
              </a:lstStyle>
              <a:p>
                <a:pPr marL="0" marR="0" lvl="0" indent="0" algn="ctr" defTabSz="529922"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Marisa Hebble, MPH </a:t>
                </a: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a:t>
                </a: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 Project Co-Director</a:t>
                </a:r>
                <a:b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b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Executive Office of the Trial Court</a:t>
                </a:r>
              </a:p>
              <a:p>
                <a:pPr marL="0" marR="0" lvl="0" indent="0" algn="ctr" defTabSz="529922"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marisa.hebble@jud.state.ma.us</a:t>
                </a:r>
              </a:p>
            </p:txBody>
          </p:sp>
        </p:grpSp>
        <p:sp>
          <p:nvSpPr>
            <p:cNvPr id="27" name="Title 1">
              <a:extLst>
                <a:ext uri="{FF2B5EF4-FFF2-40B4-BE49-F238E27FC236}">
                  <a16:creationId xmlns:a16="http://schemas.microsoft.com/office/drawing/2014/main" id="{37EF1836-51FD-4F58-9DCC-391600241D5D}"/>
                </a:ext>
              </a:extLst>
            </p:cNvPr>
            <p:cNvSpPr txBox="1">
              <a:spLocks/>
            </p:cNvSpPr>
            <p:nvPr/>
          </p:nvSpPr>
          <p:spPr>
            <a:xfrm>
              <a:off x="4929958" y="5794744"/>
              <a:ext cx="5070163" cy="914400"/>
            </a:xfrm>
            <a:prstGeom prst="rect">
              <a:avLst/>
            </a:prstGeom>
            <a:ln>
              <a:noFill/>
            </a:ln>
          </p:spPr>
          <p:txBody>
            <a:bodyPr vert="horz" lIns="91440" tIns="45720" rIns="91440" bIns="45720" numCol="1" spcCol="274320" rtlCol="0" anchor="b" anchorCtr="0">
              <a:noAutofit/>
            </a:bodyPr>
            <a:lstStyle>
              <a:lvl1pPr algn="l" defTabSz="529922" rtl="0" eaLnBrk="1" latinLnBrk="0" hangingPunct="1">
                <a:lnSpc>
                  <a:spcPct val="90000"/>
                </a:lnSpc>
                <a:spcBef>
                  <a:spcPct val="0"/>
                </a:spcBef>
                <a:buNone/>
                <a:defRPr sz="3600" b="1" kern="1200">
                  <a:solidFill>
                    <a:schemeClr val="tx1"/>
                  </a:solidFill>
                  <a:latin typeface="Trebuchet MS" panose="020B0603020202020204" pitchFamily="34" charset="0"/>
                  <a:ea typeface="+mj-ea"/>
                  <a:cs typeface="+mj-cs"/>
                </a:defRPr>
              </a:lvl1pPr>
            </a:lstStyle>
            <a:p>
              <a:pPr marL="0" marR="0" lvl="0" indent="0" algn="ctr" defTabSz="529922"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Deputy Commissioner Mike Coelho • Project Co-Director</a:t>
              </a:r>
              <a:b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b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Massachusetts Probation Service</a:t>
              </a:r>
              <a:b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b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michael.coelho@jud.state.ma.us</a:t>
              </a:r>
            </a:p>
          </p:txBody>
        </p:sp>
      </p:grpSp>
    </p:spTree>
    <p:extLst>
      <p:ext uri="{BB962C8B-B14F-4D97-AF65-F5344CB8AC3E}">
        <p14:creationId xmlns:p14="http://schemas.microsoft.com/office/powerpoint/2010/main" val="2676816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1050" y="704850"/>
            <a:ext cx="94488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a:xfrm>
            <a:off x="8610601" y="6534128"/>
            <a:ext cx="1923708" cy="187349"/>
          </a:xfrm>
          <a:prstGeom prst="rect">
            <a:avLst/>
          </a:prstGeom>
        </p:spPr>
        <p:txBody>
          <a:bodyPr vert="horz" lIns="91440" tIns="45720" rIns="91440" bIns="45720" rtlCol="0" anchor="ctr"/>
          <a:lstStyle>
            <a:defPPr>
              <a:defRPr lang="en-US"/>
            </a:defPPr>
            <a:lvl1pPr marL="0" algn="r" defTabSz="914400" rtl="0" eaLnBrk="1" latinLnBrk="0" hangingPunct="1">
              <a:defRPr sz="69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4FAB73BC-B049-4115-A692-8D63A059BFB8}" type="slidenum">
              <a:rPr lang="en-US" smtClean="0">
                <a:solidFill>
                  <a:srgbClr val="194A5D"/>
                </a:solidFill>
              </a:rPr>
              <a:pPr defTabSz="457200"/>
              <a:t>26</a:t>
            </a:fld>
            <a:endParaRPr lang="en-US" dirty="0">
              <a:solidFill>
                <a:srgbClr val="194A5D"/>
              </a:solidFill>
            </a:endParaRPr>
          </a:p>
        </p:txBody>
      </p:sp>
      <p:grpSp>
        <p:nvGrpSpPr>
          <p:cNvPr id="9" name="Group 8"/>
          <p:cNvGrpSpPr/>
          <p:nvPr/>
        </p:nvGrpSpPr>
        <p:grpSpPr>
          <a:xfrm>
            <a:off x="726902" y="7537709"/>
            <a:ext cx="7701698" cy="707796"/>
            <a:chOff x="103695" y="6278252"/>
            <a:chExt cx="7701698" cy="707796"/>
          </a:xfrm>
        </p:grpSpPr>
        <p:pic>
          <p:nvPicPr>
            <p:cNvPr id="10" name="Picture 10" descr="Image result for websit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5" y="6278252"/>
              <a:ext cx="707796" cy="7077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16437" y="6410227"/>
              <a:ext cx="7088956" cy="369332"/>
            </a:xfrm>
            <a:prstGeom prst="rect">
              <a:avLst/>
            </a:prstGeom>
            <a:noFill/>
          </p:spPr>
          <p:txBody>
            <a:bodyPr wrap="square" rtlCol="0">
              <a:spAutoFit/>
            </a:bodyPr>
            <a:lstStyle/>
            <a:p>
              <a:pPr defTabSz="457200"/>
              <a:r>
                <a:rPr lang="en-US" dirty="0">
                  <a:solidFill>
                    <a:srgbClr val="35668B"/>
                  </a:solidFill>
                  <a:hlinkClick r:id="rId4"/>
                </a:rPr>
                <a:t>mass.gov/</a:t>
              </a:r>
              <a:r>
                <a:rPr lang="en-US" dirty="0" err="1">
                  <a:solidFill>
                    <a:srgbClr val="35668B"/>
                  </a:solidFill>
                  <a:hlinkClick r:id="rId4"/>
                </a:rPr>
                <a:t>massachusetts</a:t>
              </a:r>
              <a:r>
                <a:rPr lang="en-US" dirty="0">
                  <a:solidFill>
                    <a:srgbClr val="35668B"/>
                  </a:solidFill>
                  <a:hlinkClick r:id="rId4"/>
                </a:rPr>
                <a:t>-community-justice-project</a:t>
              </a:r>
              <a:endParaRPr lang="en-US" dirty="0">
                <a:solidFill>
                  <a:srgbClr val="35668B"/>
                </a:solidFill>
              </a:endParaRPr>
            </a:p>
          </p:txBody>
        </p:sp>
      </p:grpSp>
      <p:pic>
        <p:nvPicPr>
          <p:cNvPr id="18" name="Picture 6">
            <a:extLst>
              <a:ext uri="{FF2B5EF4-FFF2-40B4-BE49-F238E27FC236}">
                <a16:creationId xmlns:a16="http://schemas.microsoft.com/office/drawing/2014/main" id="{190C12E2-7E5B-4F82-9FF0-382EB0A9AEF9}"/>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0079" y="2583822"/>
            <a:ext cx="4529215" cy="318512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40AC001A-A5A4-43C0-8BA9-486F97AAFEF1}"/>
              </a:ext>
            </a:extLst>
          </p:cNvPr>
          <p:cNvGrpSpPr>
            <a:grpSpLocks noChangeAspect="1"/>
          </p:cNvGrpSpPr>
          <p:nvPr/>
        </p:nvGrpSpPr>
        <p:grpSpPr>
          <a:xfrm>
            <a:off x="1339644" y="243877"/>
            <a:ext cx="5829146" cy="3185123"/>
            <a:chOff x="2471352" y="88188"/>
            <a:chExt cx="6779525" cy="3704423"/>
          </a:xfrm>
        </p:grpSpPr>
        <p:pic>
          <p:nvPicPr>
            <p:cNvPr id="20" name="Picture 19">
              <a:extLst>
                <a:ext uri="{FF2B5EF4-FFF2-40B4-BE49-F238E27FC236}">
                  <a16:creationId xmlns:a16="http://schemas.microsoft.com/office/drawing/2014/main" id="{CC6ACF1B-DC36-4F7C-B419-EA15A54C8C8D}"/>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56815">
              <a:off x="2471352" y="88188"/>
              <a:ext cx="6779525" cy="3704423"/>
            </a:xfrm>
            <a:prstGeom prst="rect">
              <a:avLst/>
            </a:prstGeom>
          </p:spPr>
        </p:pic>
        <p:pic>
          <p:nvPicPr>
            <p:cNvPr id="22" name="Picture 21">
              <a:extLst>
                <a:ext uri="{FF2B5EF4-FFF2-40B4-BE49-F238E27FC236}">
                  <a16:creationId xmlns:a16="http://schemas.microsoft.com/office/drawing/2014/main" id="{1DA870D4-99E5-4D1A-A76F-0CCD587B99C1}"/>
                </a:ext>
              </a:extLst>
            </p:cNvPr>
            <p:cNvPicPr>
              <a:picLocks noChangeAspect="1"/>
            </p:cNvPicPr>
            <p:nvPr userDrawn="1"/>
          </p:nvPicPr>
          <p:blipFill>
            <a:blip r:embed="rId7">
              <a:extLst>
                <a:ext uri="{28A0092B-C50C-407E-A947-70E740481C1C}">
                  <a14:useLocalDpi xmlns:a14="http://schemas.microsoft.com/office/drawing/2010/main" val="0"/>
                </a:ext>
              </a:extLst>
            </a:blip>
            <a:srcRect t="279" b="279"/>
            <a:stretch/>
          </p:blipFill>
          <p:spPr bwMode="auto">
            <a:xfrm>
              <a:off x="4355759" y="1058003"/>
              <a:ext cx="1274108" cy="1266991"/>
            </a:xfrm>
            <a:prstGeom prst="ellipse">
              <a:avLst/>
            </a:prstGeom>
            <a:noFill/>
            <a:ln>
              <a:noFill/>
            </a:ln>
            <a:effectLst/>
          </p:spPr>
        </p:pic>
      </p:grpSp>
      <p:sp>
        <p:nvSpPr>
          <p:cNvPr id="23" name="TextBox 22">
            <a:extLst>
              <a:ext uri="{FF2B5EF4-FFF2-40B4-BE49-F238E27FC236}">
                <a16:creationId xmlns:a16="http://schemas.microsoft.com/office/drawing/2014/main" id="{A4DF4A75-8D21-4C82-A492-C1A5FB552805}"/>
              </a:ext>
            </a:extLst>
          </p:cNvPr>
          <p:cNvSpPr txBox="1"/>
          <p:nvPr/>
        </p:nvSpPr>
        <p:spPr>
          <a:xfrm>
            <a:off x="781050" y="3662178"/>
            <a:ext cx="5649020" cy="1421928"/>
          </a:xfrm>
          <a:prstGeom prst="rect">
            <a:avLst/>
          </a:prstGeom>
          <a:noFill/>
        </p:spPr>
        <p:txBody>
          <a:bodyPr wrap="square" numCol="1" rtlCol="0">
            <a:spAutoFit/>
          </a:bodyPr>
          <a:lstStyle/>
          <a:p>
            <a:pPr algn="ctr">
              <a:lnSpc>
                <a:spcPct val="90000"/>
              </a:lnSpc>
            </a:pPr>
            <a:r>
              <a:rPr lang="en-US" sz="2400" b="1" dirty="0">
                <a:latin typeface="Cambria" panose="02040503050406030204" pitchFamily="18" charset="0"/>
                <a:ea typeface="Cambria" panose="02040503050406030204" pitchFamily="18" charset="0"/>
              </a:rPr>
              <a:t>Sheila Casey, Esq.</a:t>
            </a:r>
          </a:p>
          <a:p>
            <a:pPr algn="ctr">
              <a:lnSpc>
                <a:spcPct val="90000"/>
              </a:lnSpc>
            </a:pPr>
            <a:r>
              <a:rPr lang="en-US" sz="2400" dirty="0">
                <a:latin typeface="Cambria" panose="02040503050406030204" pitchFamily="18" charset="0"/>
                <a:ea typeface="Cambria" panose="02040503050406030204" pitchFamily="18" charset="0"/>
              </a:rPr>
              <a:t>Executive Office of the Trial Court</a:t>
            </a:r>
          </a:p>
          <a:p>
            <a:pPr algn="ctr">
              <a:lnSpc>
                <a:spcPct val="90000"/>
              </a:lnSpc>
            </a:pPr>
            <a:r>
              <a:rPr lang="en-US" sz="2400" dirty="0">
                <a:latin typeface="Cambria" panose="02040503050406030204" pitchFamily="18" charset="0"/>
                <a:ea typeface="Cambria" panose="02040503050406030204" pitchFamily="18" charset="0"/>
                <a:hlinkClick r:id="rId8"/>
              </a:rPr>
              <a:t>sheila.casey@jud.state.ma.us</a:t>
            </a:r>
            <a:r>
              <a:rPr lang="en-US" sz="2400" dirty="0">
                <a:latin typeface="Cambria" panose="02040503050406030204" pitchFamily="18" charset="0"/>
                <a:ea typeface="Cambria" panose="02040503050406030204" pitchFamily="18" charset="0"/>
              </a:rPr>
              <a:t> </a:t>
            </a:r>
          </a:p>
          <a:p>
            <a:pPr algn="ctr">
              <a:lnSpc>
                <a:spcPct val="90000"/>
              </a:lnSpc>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80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06" y="114300"/>
            <a:ext cx="8624888" cy="982324"/>
          </a:xfrm>
        </p:spPr>
        <p:txBody>
          <a:bodyPr>
            <a:normAutofit fontScale="90000"/>
          </a:bodyPr>
          <a:lstStyle/>
          <a:p>
            <a:r>
              <a:rPr lang="en-US" dirty="0"/>
              <a:t>Specialty Courts  </a:t>
            </a:r>
            <a:r>
              <a:rPr lang="en-US" dirty="0">
                <a:latin typeface="Calibri" panose="020F0502020204030204" pitchFamily="34" charset="0"/>
                <a:cs typeface="Calibri" panose="020F0502020204030204" pitchFamily="34" charset="0"/>
              </a:rPr>
              <a:t>̶̶ </a:t>
            </a:r>
            <a:r>
              <a:rPr lang="en-US" dirty="0"/>
              <a:t> Specialized Court Sessions:</a:t>
            </a:r>
          </a:p>
        </p:txBody>
      </p:sp>
      <p:sp>
        <p:nvSpPr>
          <p:cNvPr id="3" name="Text Placeholder 2"/>
          <p:cNvSpPr>
            <a:spLocks noGrp="1"/>
          </p:cNvSpPr>
          <p:nvPr>
            <p:ph type="body" idx="4294967295"/>
          </p:nvPr>
        </p:nvSpPr>
        <p:spPr>
          <a:xfrm>
            <a:off x="1095375" y="1096624"/>
            <a:ext cx="8739188" cy="4832008"/>
          </a:xfrm>
        </p:spPr>
        <p:txBody>
          <a:bodyPr>
            <a:normAutofit fontScale="92500" lnSpcReduction="10000"/>
          </a:bodyPr>
          <a:lstStyle/>
          <a:p>
            <a:pPr>
              <a:lnSpc>
                <a:spcPct val="120000"/>
              </a:lnSpc>
              <a:buFont typeface="Arial" panose="020B0604020202020204" pitchFamily="34" charset="0"/>
              <a:buChar char="•"/>
            </a:pPr>
            <a:r>
              <a:rPr lang="en-US" dirty="0"/>
              <a:t>Target High Risk/High Need Probationers with mental health and/or substance use disorders</a:t>
            </a:r>
          </a:p>
          <a:p>
            <a:pPr>
              <a:buFont typeface="Arial" panose="020B0604020202020204" pitchFamily="34" charset="0"/>
              <a:buChar char="•"/>
            </a:pPr>
            <a:r>
              <a:rPr lang="en-US" dirty="0"/>
              <a:t>Utilize evidence-based assessment and screening tools to determine eligibility</a:t>
            </a:r>
          </a:p>
          <a:p>
            <a:pPr marL="0" indent="0">
              <a:buNone/>
            </a:pPr>
            <a:endParaRPr lang="en-US" dirty="0"/>
          </a:p>
          <a:p>
            <a:pPr>
              <a:buFont typeface="Arial" panose="020B0604020202020204" pitchFamily="34" charset="0"/>
              <a:buChar char="•"/>
            </a:pPr>
            <a:r>
              <a:rPr lang="en-US" dirty="0"/>
              <a:t> Utilize a team approach:</a:t>
            </a:r>
          </a:p>
          <a:p>
            <a:pPr lvl="1"/>
            <a:r>
              <a:rPr lang="en-US" dirty="0"/>
              <a:t>Judges</a:t>
            </a:r>
          </a:p>
          <a:p>
            <a:pPr lvl="1"/>
            <a:r>
              <a:rPr lang="en-US" dirty="0"/>
              <a:t>Prosecution &amp; Defense Counsel</a:t>
            </a:r>
          </a:p>
          <a:p>
            <a:pPr lvl="1"/>
            <a:r>
              <a:rPr lang="en-US" dirty="0"/>
              <a:t>Probation Officer(s) &amp; OCC representatives</a:t>
            </a:r>
          </a:p>
          <a:p>
            <a:pPr lvl="1"/>
            <a:r>
              <a:rPr lang="en-US" dirty="0"/>
              <a:t>Specialty Court Coordinator</a:t>
            </a:r>
          </a:p>
          <a:p>
            <a:pPr lvl="1"/>
            <a:r>
              <a:rPr lang="en-US" dirty="0"/>
              <a:t>Specialty Court Clinician</a:t>
            </a:r>
          </a:p>
          <a:p>
            <a:pPr lvl="1"/>
            <a:r>
              <a:rPr lang="en-US" dirty="0"/>
              <a:t>Local law enforcement, Sheriff’s Department</a:t>
            </a:r>
          </a:p>
          <a:p>
            <a:pPr lvl="1"/>
            <a:r>
              <a:rPr lang="en-US" dirty="0"/>
              <a:t>Treatment providers  &amp; Recovery coaches</a:t>
            </a:r>
          </a:p>
          <a:p>
            <a:endParaRPr lang="en-US" dirty="0"/>
          </a:p>
        </p:txBody>
      </p:sp>
    </p:spTree>
    <p:extLst>
      <p:ext uri="{BB962C8B-B14F-4D97-AF65-F5344CB8AC3E}">
        <p14:creationId xmlns:p14="http://schemas.microsoft.com/office/powerpoint/2010/main" val="316123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A20B9F6-7C65-4A96-A58A-E6062F924809}"/>
              </a:ext>
            </a:extLst>
          </p:cNvPr>
          <p:cNvGraphicFramePr/>
          <p:nvPr>
            <p:extLst>
              <p:ext uri="{D42A27DB-BD31-4B8C-83A1-F6EECF244321}">
                <p14:modId xmlns:p14="http://schemas.microsoft.com/office/powerpoint/2010/main" val="3748442855"/>
              </p:ext>
            </p:extLst>
          </p:nvPr>
        </p:nvGraphicFramePr>
        <p:xfrm>
          <a:off x="971722" y="1178602"/>
          <a:ext cx="9829628" cy="5291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1B303B3-1E73-43AF-BE5D-395AAAD80F6F}"/>
              </a:ext>
            </a:extLst>
          </p:cNvPr>
          <p:cNvSpPr>
            <a:spLocks noGrp="1"/>
          </p:cNvSpPr>
          <p:nvPr>
            <p:ph type="title"/>
          </p:nvPr>
        </p:nvSpPr>
        <p:spPr>
          <a:xfrm>
            <a:off x="838202" y="134912"/>
            <a:ext cx="9963148" cy="764498"/>
          </a:xfrm>
        </p:spPr>
        <p:txBody>
          <a:bodyPr/>
          <a:lstStyle/>
          <a:p>
            <a:r>
              <a:rPr lang="en-US" dirty="0"/>
              <a:t>Types of Specialty Courts in Massachusetts</a:t>
            </a:r>
          </a:p>
        </p:txBody>
      </p:sp>
      <p:sp>
        <p:nvSpPr>
          <p:cNvPr id="7" name="Rectangle 6">
            <a:extLst>
              <a:ext uri="{FF2B5EF4-FFF2-40B4-BE49-F238E27FC236}">
                <a16:creationId xmlns:a16="http://schemas.microsoft.com/office/drawing/2014/main" id="{A9436129-EB91-474C-9F89-8246B8AC261C}"/>
              </a:ext>
            </a:extLst>
          </p:cNvPr>
          <p:cNvSpPr/>
          <p:nvPr/>
        </p:nvSpPr>
        <p:spPr>
          <a:xfrm>
            <a:off x="8931873" y="1352675"/>
            <a:ext cx="2588067" cy="1546610"/>
          </a:xfrm>
          <a:prstGeom prst="rect">
            <a:avLst/>
          </a:prstGeom>
          <a:solidFill>
            <a:srgbClr val="FFFFFF">
              <a:alpha val="89804"/>
            </a:srgbClr>
          </a:solidFill>
          <a:ln w="38100">
            <a:solidFill>
              <a:srgbClr val="158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9295C"/>
                </a:solidFill>
                <a:latin typeface="Cambria" panose="02040503050406030204" pitchFamily="18" charset="0"/>
                <a:ea typeface="Cambria" panose="02040503050406030204" pitchFamily="18" charset="0"/>
              </a:rPr>
              <a:t>May also be referred to as “Recovery Courts”</a:t>
            </a:r>
          </a:p>
        </p:txBody>
      </p:sp>
      <p:sp>
        <p:nvSpPr>
          <p:cNvPr id="2" name="Right Brace 1">
            <a:extLst>
              <a:ext uri="{FF2B5EF4-FFF2-40B4-BE49-F238E27FC236}">
                <a16:creationId xmlns:a16="http://schemas.microsoft.com/office/drawing/2014/main" id="{1CA5178C-4C12-455F-9CC8-6997D92F3EBB}"/>
              </a:ext>
            </a:extLst>
          </p:cNvPr>
          <p:cNvSpPr/>
          <p:nvPr/>
        </p:nvSpPr>
        <p:spPr>
          <a:xfrm>
            <a:off x="8342026" y="1114425"/>
            <a:ext cx="589848" cy="2023110"/>
          </a:xfrm>
          <a:prstGeom prst="rightBrace">
            <a:avLst/>
          </a:prstGeom>
          <a:ln w="38100">
            <a:solidFill>
              <a:srgbClr val="1586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0350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32F92B-5F2C-42C1-82D8-7AD6135CB001}"/>
              </a:ext>
            </a:extLst>
          </p:cNvPr>
          <p:cNvSpPr>
            <a:spLocks noGrp="1"/>
          </p:cNvSpPr>
          <p:nvPr>
            <p:ph type="title"/>
          </p:nvPr>
        </p:nvSpPr>
        <p:spPr/>
        <p:txBody>
          <a:bodyPr/>
          <a:lstStyle/>
          <a:p>
            <a:endParaRPr lang="en-US"/>
          </a:p>
        </p:txBody>
      </p:sp>
      <p:pic>
        <p:nvPicPr>
          <p:cNvPr id="13" name="Picture 12" descr="A picture containing map&#10;&#10;Description automatically generated">
            <a:extLst>
              <a:ext uri="{FF2B5EF4-FFF2-40B4-BE49-F238E27FC236}">
                <a16:creationId xmlns:a16="http://schemas.microsoft.com/office/drawing/2014/main" id="{7D0D309E-175D-42BE-A5CE-D2CCE6A45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41" y="0"/>
            <a:ext cx="11189117" cy="6858000"/>
          </a:xfrm>
          <a:prstGeom prst="rect">
            <a:avLst/>
          </a:prstGeom>
        </p:spPr>
      </p:pic>
      <p:pic>
        <p:nvPicPr>
          <p:cNvPr id="4" name="Graphic 3" descr="Marker with solid fill">
            <a:extLst>
              <a:ext uri="{FF2B5EF4-FFF2-40B4-BE49-F238E27FC236}">
                <a16:creationId xmlns:a16="http://schemas.microsoft.com/office/drawing/2014/main" id="{D64A1186-21BA-46FA-9F08-19A7A8B5C4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700" y="1348740"/>
            <a:ext cx="587282" cy="587282"/>
          </a:xfrm>
          <a:prstGeom prst="rect">
            <a:avLst/>
          </a:prstGeom>
          <a:effectLst>
            <a:outerShdw blurRad="50800" dist="38100" dir="2700000" algn="tl" rotWithShape="0">
              <a:prstClr val="black">
                <a:alpha val="40000"/>
              </a:prstClr>
            </a:outerShdw>
          </a:effectLst>
        </p:spPr>
      </p:pic>
      <p:pic>
        <p:nvPicPr>
          <p:cNvPr id="6" name="Graphic 5" descr="Marker with solid fill">
            <a:extLst>
              <a:ext uri="{FF2B5EF4-FFF2-40B4-BE49-F238E27FC236}">
                <a16:creationId xmlns:a16="http://schemas.microsoft.com/office/drawing/2014/main" id="{3C364EA1-7901-4F8B-949E-04198122A4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3400" y="740681"/>
            <a:ext cx="587282" cy="587282"/>
          </a:xfrm>
          <a:prstGeom prst="rect">
            <a:avLst/>
          </a:prstGeom>
          <a:effectLst>
            <a:outerShdw blurRad="50800" dist="38100" dir="2700000" algn="tl" rotWithShape="0">
              <a:prstClr val="black">
                <a:alpha val="40000"/>
              </a:prstClr>
            </a:outerShdw>
          </a:effectLst>
        </p:spPr>
      </p:pic>
      <p:pic>
        <p:nvPicPr>
          <p:cNvPr id="7" name="Graphic 6" descr="Marker with solid fill">
            <a:extLst>
              <a:ext uri="{FF2B5EF4-FFF2-40B4-BE49-F238E27FC236}">
                <a16:creationId xmlns:a16="http://schemas.microsoft.com/office/drawing/2014/main" id="{8ADBBF62-FD76-49D6-8A85-BF80B70296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79759" y="1882140"/>
            <a:ext cx="587282" cy="587282"/>
          </a:xfrm>
          <a:prstGeom prst="rect">
            <a:avLst/>
          </a:prstGeom>
          <a:effectLst>
            <a:outerShdw blurRad="50800" dist="38100" dir="2700000" algn="tl" rotWithShape="0">
              <a:prstClr val="black">
                <a:alpha val="40000"/>
              </a:prstClr>
            </a:outerShdw>
          </a:effectLst>
        </p:spPr>
      </p:pic>
      <p:pic>
        <p:nvPicPr>
          <p:cNvPr id="8" name="Graphic 7" descr="Marker with solid fill">
            <a:extLst>
              <a:ext uri="{FF2B5EF4-FFF2-40B4-BE49-F238E27FC236}">
                <a16:creationId xmlns:a16="http://schemas.microsoft.com/office/drawing/2014/main" id="{57DCB734-A575-4FE4-BCE9-217AD2A140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5600" y="2436317"/>
            <a:ext cx="587282" cy="587282"/>
          </a:xfrm>
          <a:prstGeom prst="rect">
            <a:avLst/>
          </a:prstGeom>
          <a:effectLst>
            <a:outerShdw blurRad="50800" dist="38100" dir="2700000" algn="tl" rotWithShape="0">
              <a:prstClr val="black">
                <a:alpha val="40000"/>
              </a:prstClr>
            </a:outerShdw>
          </a:effectLst>
        </p:spPr>
      </p:pic>
      <p:pic>
        <p:nvPicPr>
          <p:cNvPr id="9" name="Graphic 8" descr="Marker with solid fill">
            <a:extLst>
              <a:ext uri="{FF2B5EF4-FFF2-40B4-BE49-F238E27FC236}">
                <a16:creationId xmlns:a16="http://schemas.microsoft.com/office/drawing/2014/main" id="{48BB88F2-A91D-4ED5-A49E-D7E8336CBF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4850" y="2729958"/>
            <a:ext cx="587282" cy="587282"/>
          </a:xfrm>
          <a:prstGeom prst="rect">
            <a:avLst/>
          </a:prstGeom>
          <a:effectLst>
            <a:outerShdw blurRad="50800" dist="38100" dir="2700000" algn="tl" rotWithShape="0">
              <a:prstClr val="black">
                <a:alpha val="40000"/>
              </a:prstClr>
            </a:outerShdw>
          </a:effectLst>
        </p:spPr>
      </p:pic>
      <p:pic>
        <p:nvPicPr>
          <p:cNvPr id="10" name="Graphic 9" descr="Marker with solid fill">
            <a:extLst>
              <a:ext uri="{FF2B5EF4-FFF2-40B4-BE49-F238E27FC236}">
                <a16:creationId xmlns:a16="http://schemas.microsoft.com/office/drawing/2014/main" id="{3E1028E4-8E5F-4DB0-94F9-A2BF2942EF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97443" y="740681"/>
            <a:ext cx="587282" cy="587282"/>
          </a:xfrm>
          <a:prstGeom prst="rect">
            <a:avLst/>
          </a:prstGeom>
          <a:effectLst>
            <a:outerShdw blurRad="50800" dist="38100" dir="2700000" algn="tl" rotWithShape="0">
              <a:prstClr val="black">
                <a:alpha val="40000"/>
              </a:prstClr>
            </a:outerShdw>
          </a:effectLst>
        </p:spPr>
      </p:pic>
      <p:pic>
        <p:nvPicPr>
          <p:cNvPr id="11" name="Graphic 10" descr="Marker with solid fill">
            <a:extLst>
              <a:ext uri="{FF2B5EF4-FFF2-40B4-BE49-F238E27FC236}">
                <a16:creationId xmlns:a16="http://schemas.microsoft.com/office/drawing/2014/main" id="{AE641C8F-7DBD-4DFC-9CC8-17828CC87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717" y="740681"/>
            <a:ext cx="587282" cy="587282"/>
          </a:xfrm>
          <a:prstGeom prst="rect">
            <a:avLst/>
          </a:prstGeom>
          <a:effectLst>
            <a:outerShdw blurRad="50800" dist="38100" dir="2700000" algn="tl" rotWithShape="0">
              <a:prstClr val="black">
                <a:alpha val="40000"/>
              </a:prstClr>
            </a:outerShdw>
          </a:effectLst>
        </p:spPr>
      </p:pic>
      <p:pic>
        <p:nvPicPr>
          <p:cNvPr id="12" name="Graphic 11" descr="Marker with solid fill">
            <a:extLst>
              <a:ext uri="{FF2B5EF4-FFF2-40B4-BE49-F238E27FC236}">
                <a16:creationId xmlns:a16="http://schemas.microsoft.com/office/drawing/2014/main" id="{286FBCB6-4546-4D16-9CB6-2F84BBD569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717" y="2142676"/>
            <a:ext cx="587282" cy="587282"/>
          </a:xfrm>
          <a:prstGeom prst="rect">
            <a:avLst/>
          </a:prstGeom>
          <a:effectLst>
            <a:outerShdw blurRad="50800" dist="38100" dir="2700000" algn="tl" rotWithShape="0">
              <a:prstClr val="black">
                <a:alpha val="40000"/>
              </a:prstClr>
            </a:outerShdw>
          </a:effectLst>
        </p:spPr>
      </p:pic>
      <p:pic>
        <p:nvPicPr>
          <p:cNvPr id="14" name="Graphic 13" descr="Marker with solid fill">
            <a:extLst>
              <a:ext uri="{FF2B5EF4-FFF2-40B4-BE49-F238E27FC236}">
                <a16:creationId xmlns:a16="http://schemas.microsoft.com/office/drawing/2014/main" id="{737A59E2-5F43-42B9-915C-E68302158E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1435" y="2269490"/>
            <a:ext cx="587282" cy="587282"/>
          </a:xfrm>
          <a:prstGeom prst="rect">
            <a:avLst/>
          </a:prstGeom>
          <a:effectLst>
            <a:outerShdw blurRad="50800" dist="38100" dir="2700000" algn="tl" rotWithShape="0">
              <a:prstClr val="black">
                <a:alpha val="40000"/>
              </a:prstClr>
            </a:outerShdw>
          </a:effectLst>
        </p:spPr>
      </p:pic>
      <p:pic>
        <p:nvPicPr>
          <p:cNvPr id="15" name="Graphic 14" descr="Marker with solid fill">
            <a:extLst>
              <a:ext uri="{FF2B5EF4-FFF2-40B4-BE49-F238E27FC236}">
                <a16:creationId xmlns:a16="http://schemas.microsoft.com/office/drawing/2014/main" id="{84D46A25-FF19-43AC-ACE0-83B4FF9A4F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8850" y="3026139"/>
            <a:ext cx="587282" cy="587282"/>
          </a:xfrm>
          <a:prstGeom prst="rect">
            <a:avLst/>
          </a:prstGeom>
          <a:effectLst>
            <a:outerShdw blurRad="50800" dist="38100" dir="2700000" algn="tl" rotWithShape="0">
              <a:prstClr val="black">
                <a:alpha val="40000"/>
              </a:prstClr>
            </a:outerShdw>
          </a:effectLst>
        </p:spPr>
      </p:pic>
      <p:pic>
        <p:nvPicPr>
          <p:cNvPr id="16" name="Graphic 15" descr="Marker with solid fill">
            <a:extLst>
              <a:ext uri="{FF2B5EF4-FFF2-40B4-BE49-F238E27FC236}">
                <a16:creationId xmlns:a16="http://schemas.microsoft.com/office/drawing/2014/main" id="{24B30140-EF9B-4B5D-8DC1-3EC0E17C20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9991" y="605769"/>
            <a:ext cx="587282" cy="587282"/>
          </a:xfrm>
          <a:prstGeom prst="rect">
            <a:avLst/>
          </a:prstGeom>
          <a:effectLst>
            <a:outerShdw blurRad="50800" dist="38100" dir="2700000" algn="tl" rotWithShape="0">
              <a:prstClr val="black">
                <a:alpha val="40000"/>
              </a:prstClr>
            </a:outerShdw>
          </a:effectLst>
        </p:spPr>
      </p:pic>
      <p:pic>
        <p:nvPicPr>
          <p:cNvPr id="17" name="Graphic 16" descr="Marker with solid fill">
            <a:extLst>
              <a:ext uri="{FF2B5EF4-FFF2-40B4-BE49-F238E27FC236}">
                <a16:creationId xmlns:a16="http://schemas.microsoft.com/office/drawing/2014/main" id="{682F7DFD-F42B-4E96-A4E3-CB1BA49D0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1612" y="324100"/>
            <a:ext cx="587282" cy="587282"/>
          </a:xfrm>
          <a:prstGeom prst="rect">
            <a:avLst/>
          </a:prstGeom>
          <a:effectLst>
            <a:outerShdw blurRad="50800" dist="38100" dir="2700000" algn="tl" rotWithShape="0">
              <a:prstClr val="black">
                <a:alpha val="40000"/>
              </a:prstClr>
            </a:outerShdw>
          </a:effectLst>
        </p:spPr>
      </p:pic>
      <p:pic>
        <p:nvPicPr>
          <p:cNvPr id="18" name="Graphic 17" descr="Marker with solid fill">
            <a:extLst>
              <a:ext uri="{FF2B5EF4-FFF2-40B4-BE49-F238E27FC236}">
                <a16:creationId xmlns:a16="http://schemas.microsoft.com/office/drawing/2014/main" id="{F1AC4B67-7E26-4BDF-82A8-ADC54E778C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3629" y="1975849"/>
            <a:ext cx="587282" cy="587282"/>
          </a:xfrm>
          <a:prstGeom prst="rect">
            <a:avLst/>
          </a:prstGeom>
          <a:effectLst>
            <a:outerShdw blurRad="50800" dist="38100" dir="2700000" algn="tl" rotWithShape="0">
              <a:prstClr val="black">
                <a:alpha val="40000"/>
              </a:prstClr>
            </a:outerShdw>
          </a:effectLst>
        </p:spPr>
      </p:pic>
      <p:pic>
        <p:nvPicPr>
          <p:cNvPr id="19" name="Graphic 18" descr="Marker with solid fill">
            <a:extLst>
              <a:ext uri="{FF2B5EF4-FFF2-40B4-BE49-F238E27FC236}">
                <a16:creationId xmlns:a16="http://schemas.microsoft.com/office/drawing/2014/main" id="{42F45C2B-FB89-403F-A6C3-2F8266F74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0700" y="1261692"/>
            <a:ext cx="587282" cy="587282"/>
          </a:xfrm>
          <a:prstGeom prst="rect">
            <a:avLst/>
          </a:prstGeom>
          <a:effectLst>
            <a:outerShdw blurRad="50800" dist="38100" dir="2700000" algn="tl" rotWithShape="0">
              <a:prstClr val="black">
                <a:alpha val="40000"/>
              </a:prstClr>
            </a:outerShdw>
          </a:effectLst>
        </p:spPr>
      </p:pic>
      <p:pic>
        <p:nvPicPr>
          <p:cNvPr id="20" name="Graphic 19" descr="Marker with solid fill">
            <a:extLst>
              <a:ext uri="{FF2B5EF4-FFF2-40B4-BE49-F238E27FC236}">
                <a16:creationId xmlns:a16="http://schemas.microsoft.com/office/drawing/2014/main" id="{6AE61B7B-152A-4892-A2ED-A826105D4B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9777" y="1848974"/>
            <a:ext cx="587282" cy="587282"/>
          </a:xfrm>
          <a:prstGeom prst="rect">
            <a:avLst/>
          </a:prstGeom>
          <a:effectLst>
            <a:outerShdw blurRad="50800" dist="38100" dir="2700000" algn="tl" rotWithShape="0">
              <a:prstClr val="black">
                <a:alpha val="40000"/>
              </a:prstClr>
            </a:outerShdw>
          </a:effectLst>
        </p:spPr>
      </p:pic>
      <p:pic>
        <p:nvPicPr>
          <p:cNvPr id="21" name="Graphic 20" descr="Marker with solid fill">
            <a:extLst>
              <a:ext uri="{FF2B5EF4-FFF2-40B4-BE49-F238E27FC236}">
                <a16:creationId xmlns:a16="http://schemas.microsoft.com/office/drawing/2014/main" id="{DEAA98CB-4CA5-4E36-8F22-7BA8327069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1612" y="2241331"/>
            <a:ext cx="587282" cy="587282"/>
          </a:xfrm>
          <a:prstGeom prst="rect">
            <a:avLst/>
          </a:prstGeom>
          <a:effectLst>
            <a:outerShdw blurRad="50800" dist="38100" dir="2700000" algn="tl" rotWithShape="0">
              <a:prstClr val="black">
                <a:alpha val="40000"/>
              </a:prstClr>
            </a:outerShdw>
          </a:effectLst>
        </p:spPr>
      </p:pic>
      <p:pic>
        <p:nvPicPr>
          <p:cNvPr id="22" name="Graphic 21" descr="Marker with solid fill">
            <a:extLst>
              <a:ext uri="{FF2B5EF4-FFF2-40B4-BE49-F238E27FC236}">
                <a16:creationId xmlns:a16="http://schemas.microsoft.com/office/drawing/2014/main" id="{A3B19A05-C0F0-4C98-9A44-0C713674D0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8541" y="1397457"/>
            <a:ext cx="587282" cy="587282"/>
          </a:xfrm>
          <a:prstGeom prst="rect">
            <a:avLst/>
          </a:prstGeom>
          <a:effectLst>
            <a:outerShdw blurRad="50800" dist="38100" dir="2700000" algn="tl" rotWithShape="0">
              <a:prstClr val="black">
                <a:alpha val="40000"/>
              </a:prstClr>
            </a:outerShdw>
          </a:effectLst>
        </p:spPr>
      </p:pic>
      <p:pic>
        <p:nvPicPr>
          <p:cNvPr id="23" name="Graphic 22" descr="Marker with solid fill">
            <a:extLst>
              <a:ext uri="{FF2B5EF4-FFF2-40B4-BE49-F238E27FC236}">
                <a16:creationId xmlns:a16="http://schemas.microsoft.com/office/drawing/2014/main" id="{55CF0E0B-36DA-4B36-9899-9FD358042C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3418" y="1663908"/>
            <a:ext cx="587282" cy="587282"/>
          </a:xfrm>
          <a:prstGeom prst="rect">
            <a:avLst/>
          </a:prstGeom>
          <a:effectLst>
            <a:outerShdw blurRad="50800" dist="38100" dir="2700000" algn="tl" rotWithShape="0">
              <a:prstClr val="black">
                <a:alpha val="40000"/>
              </a:prstClr>
            </a:outerShdw>
          </a:effectLst>
        </p:spPr>
      </p:pic>
      <p:pic>
        <p:nvPicPr>
          <p:cNvPr id="24" name="Graphic 23" descr="Marker with solid fill">
            <a:extLst>
              <a:ext uri="{FF2B5EF4-FFF2-40B4-BE49-F238E27FC236}">
                <a16:creationId xmlns:a16="http://schemas.microsoft.com/office/drawing/2014/main" id="{FEAE37BF-AB79-4C33-9225-0894691EA8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9452" y="1588499"/>
            <a:ext cx="587282" cy="587282"/>
          </a:xfrm>
          <a:prstGeom prst="rect">
            <a:avLst/>
          </a:prstGeom>
          <a:effectLst>
            <a:outerShdw blurRad="50800" dist="38100" dir="2700000" algn="tl" rotWithShape="0">
              <a:prstClr val="black">
                <a:alpha val="40000"/>
              </a:prstClr>
            </a:outerShdw>
          </a:effectLst>
        </p:spPr>
      </p:pic>
      <p:pic>
        <p:nvPicPr>
          <p:cNvPr id="25" name="Graphic 24" descr="Marker with solid fill">
            <a:extLst>
              <a:ext uri="{FF2B5EF4-FFF2-40B4-BE49-F238E27FC236}">
                <a16:creationId xmlns:a16="http://schemas.microsoft.com/office/drawing/2014/main" id="{DBB48CBA-29F9-4205-90D5-FD4E2F41E5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815" y="2014218"/>
            <a:ext cx="587282" cy="587282"/>
          </a:xfrm>
          <a:prstGeom prst="rect">
            <a:avLst/>
          </a:prstGeom>
          <a:effectLst>
            <a:outerShdw blurRad="50800" dist="38100" dir="2700000" algn="tl" rotWithShape="0">
              <a:prstClr val="black">
                <a:alpha val="40000"/>
              </a:prstClr>
            </a:outerShdw>
          </a:effectLst>
        </p:spPr>
      </p:pic>
      <p:pic>
        <p:nvPicPr>
          <p:cNvPr id="26" name="Graphic 25" descr="Marker with solid fill">
            <a:extLst>
              <a:ext uri="{FF2B5EF4-FFF2-40B4-BE49-F238E27FC236}">
                <a16:creationId xmlns:a16="http://schemas.microsoft.com/office/drawing/2014/main" id="{794208C5-8244-4AB1-B440-148EE66899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6567" y="2134765"/>
            <a:ext cx="587282" cy="587282"/>
          </a:xfrm>
          <a:prstGeom prst="rect">
            <a:avLst/>
          </a:prstGeom>
          <a:effectLst>
            <a:outerShdw blurRad="50800" dist="38100" dir="2700000" algn="tl" rotWithShape="0">
              <a:prstClr val="black">
                <a:alpha val="40000"/>
              </a:prstClr>
            </a:outerShdw>
          </a:effectLst>
        </p:spPr>
      </p:pic>
      <p:pic>
        <p:nvPicPr>
          <p:cNvPr id="27" name="Graphic 26" descr="Marker with solid fill">
            <a:extLst>
              <a:ext uri="{FF2B5EF4-FFF2-40B4-BE49-F238E27FC236}">
                <a16:creationId xmlns:a16="http://schemas.microsoft.com/office/drawing/2014/main" id="{1D8BA54E-AEF7-4436-A8B7-3CFC8AEDDA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34930" y="1929908"/>
            <a:ext cx="587282" cy="587282"/>
          </a:xfrm>
          <a:prstGeom prst="rect">
            <a:avLst/>
          </a:prstGeom>
          <a:effectLst>
            <a:outerShdw blurRad="50800" dist="38100" dir="2700000" algn="tl" rotWithShape="0">
              <a:prstClr val="black">
                <a:alpha val="40000"/>
              </a:prstClr>
            </a:outerShdw>
          </a:effectLst>
        </p:spPr>
      </p:pic>
      <p:pic>
        <p:nvPicPr>
          <p:cNvPr id="28" name="Graphic 27" descr="Marker with solid fill">
            <a:extLst>
              <a:ext uri="{FF2B5EF4-FFF2-40B4-BE49-F238E27FC236}">
                <a16:creationId xmlns:a16="http://schemas.microsoft.com/office/drawing/2014/main" id="{FD4C756F-7B72-43BD-85D3-CBC16F0151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8373" y="2095152"/>
            <a:ext cx="587282" cy="587282"/>
          </a:xfrm>
          <a:prstGeom prst="rect">
            <a:avLst/>
          </a:prstGeom>
          <a:effectLst>
            <a:outerShdw blurRad="50800" dist="38100" dir="2700000" algn="tl" rotWithShape="0">
              <a:prstClr val="black">
                <a:alpha val="40000"/>
              </a:prstClr>
            </a:outerShdw>
          </a:effectLst>
        </p:spPr>
      </p:pic>
      <p:pic>
        <p:nvPicPr>
          <p:cNvPr id="30" name="Graphic 29" descr="Marker with solid fill">
            <a:extLst>
              <a:ext uri="{FF2B5EF4-FFF2-40B4-BE49-F238E27FC236}">
                <a16:creationId xmlns:a16="http://schemas.microsoft.com/office/drawing/2014/main" id="{D2211585-94BC-4600-9CD9-C16AF01DFD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1780" y="2122793"/>
            <a:ext cx="587282" cy="587282"/>
          </a:xfrm>
          <a:prstGeom prst="rect">
            <a:avLst/>
          </a:prstGeom>
          <a:effectLst>
            <a:outerShdw blurRad="50800" dist="38100" dir="2700000" algn="tl" rotWithShape="0">
              <a:prstClr val="black">
                <a:alpha val="40000"/>
              </a:prstClr>
            </a:outerShdw>
          </a:effectLst>
        </p:spPr>
      </p:pic>
      <p:pic>
        <p:nvPicPr>
          <p:cNvPr id="31" name="Graphic 30" descr="Marker with solid fill">
            <a:extLst>
              <a:ext uri="{FF2B5EF4-FFF2-40B4-BE49-F238E27FC236}">
                <a16:creationId xmlns:a16="http://schemas.microsoft.com/office/drawing/2014/main" id="{F51D84D1-EA56-45F9-B0AA-482176D7A4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1027" y="2202780"/>
            <a:ext cx="587282" cy="587282"/>
          </a:xfrm>
          <a:prstGeom prst="rect">
            <a:avLst/>
          </a:prstGeom>
          <a:effectLst>
            <a:outerShdw blurRad="50800" dist="38100" dir="2700000" algn="tl" rotWithShape="0">
              <a:prstClr val="black">
                <a:alpha val="40000"/>
              </a:prstClr>
            </a:outerShdw>
          </a:effectLst>
        </p:spPr>
      </p:pic>
      <p:pic>
        <p:nvPicPr>
          <p:cNvPr id="32" name="Graphic 31" descr="Marker with solid fill">
            <a:extLst>
              <a:ext uri="{FF2B5EF4-FFF2-40B4-BE49-F238E27FC236}">
                <a16:creationId xmlns:a16="http://schemas.microsoft.com/office/drawing/2014/main" id="{6BAC719F-F07B-475E-BFAA-E4877BCA5B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7280" y="2909547"/>
            <a:ext cx="587282" cy="587282"/>
          </a:xfrm>
          <a:prstGeom prst="rect">
            <a:avLst/>
          </a:prstGeom>
          <a:effectLst>
            <a:outerShdw blurRad="50800" dist="38100" dir="2700000" algn="tl" rotWithShape="0">
              <a:prstClr val="black">
                <a:alpha val="40000"/>
              </a:prstClr>
            </a:outerShdw>
          </a:effectLst>
        </p:spPr>
      </p:pic>
      <p:pic>
        <p:nvPicPr>
          <p:cNvPr id="33" name="Graphic 32" descr="Marker with solid fill">
            <a:extLst>
              <a:ext uri="{FF2B5EF4-FFF2-40B4-BE49-F238E27FC236}">
                <a16:creationId xmlns:a16="http://schemas.microsoft.com/office/drawing/2014/main" id="{BDF8562C-1AA3-4D7A-BAA3-A7B7B31A24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3639" y="3657184"/>
            <a:ext cx="587282" cy="587282"/>
          </a:xfrm>
          <a:prstGeom prst="rect">
            <a:avLst/>
          </a:prstGeom>
          <a:effectLst>
            <a:outerShdw blurRad="50800" dist="38100" dir="2700000" algn="tl" rotWithShape="0">
              <a:prstClr val="black">
                <a:alpha val="40000"/>
              </a:prstClr>
            </a:outerShdw>
          </a:effectLst>
        </p:spPr>
      </p:pic>
      <p:pic>
        <p:nvPicPr>
          <p:cNvPr id="34" name="Graphic 33" descr="Marker with solid fill">
            <a:extLst>
              <a:ext uri="{FF2B5EF4-FFF2-40B4-BE49-F238E27FC236}">
                <a16:creationId xmlns:a16="http://schemas.microsoft.com/office/drawing/2014/main" id="{717D2DF3-F359-4AF5-A619-D7B379BC26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7505" y="3793802"/>
            <a:ext cx="587282" cy="587282"/>
          </a:xfrm>
          <a:prstGeom prst="rect">
            <a:avLst/>
          </a:prstGeom>
          <a:effectLst>
            <a:outerShdw blurRad="50800" dist="38100" dir="2700000" algn="tl" rotWithShape="0">
              <a:prstClr val="black">
                <a:alpha val="40000"/>
              </a:prstClr>
            </a:outerShdw>
          </a:effectLst>
        </p:spPr>
      </p:pic>
      <p:pic>
        <p:nvPicPr>
          <p:cNvPr id="35" name="Graphic 34" descr="Marker with solid fill">
            <a:extLst>
              <a:ext uri="{FF2B5EF4-FFF2-40B4-BE49-F238E27FC236}">
                <a16:creationId xmlns:a16="http://schemas.microsoft.com/office/drawing/2014/main" id="{B969EED5-D0DC-432D-B0DA-044A6847CA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1347" y="4156415"/>
            <a:ext cx="587282" cy="587282"/>
          </a:xfrm>
          <a:prstGeom prst="rect">
            <a:avLst/>
          </a:prstGeom>
          <a:effectLst>
            <a:outerShdw blurRad="50800" dist="38100" dir="2700000" algn="tl" rotWithShape="0">
              <a:prstClr val="black">
                <a:alpha val="40000"/>
              </a:prstClr>
            </a:outerShdw>
          </a:effectLst>
        </p:spPr>
      </p:pic>
      <p:pic>
        <p:nvPicPr>
          <p:cNvPr id="36" name="Graphic 35" descr="Marker with solid fill">
            <a:extLst>
              <a:ext uri="{FF2B5EF4-FFF2-40B4-BE49-F238E27FC236}">
                <a16:creationId xmlns:a16="http://schemas.microsoft.com/office/drawing/2014/main" id="{E7422092-0349-4431-95C7-CA9D3824B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5258" y="4353487"/>
            <a:ext cx="587282" cy="587282"/>
          </a:xfrm>
          <a:prstGeom prst="rect">
            <a:avLst/>
          </a:prstGeom>
          <a:effectLst>
            <a:outerShdw blurRad="50800" dist="38100" dir="2700000" algn="tl" rotWithShape="0">
              <a:prstClr val="black">
                <a:alpha val="40000"/>
              </a:prstClr>
            </a:outerShdw>
          </a:effectLst>
        </p:spPr>
      </p:pic>
      <p:pic>
        <p:nvPicPr>
          <p:cNvPr id="37" name="Graphic 36" descr="Marker with solid fill">
            <a:extLst>
              <a:ext uri="{FF2B5EF4-FFF2-40B4-BE49-F238E27FC236}">
                <a16:creationId xmlns:a16="http://schemas.microsoft.com/office/drawing/2014/main" id="{0036C84C-E163-4569-BC34-D4F7D37158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0267" y="4940769"/>
            <a:ext cx="587282" cy="587282"/>
          </a:xfrm>
          <a:prstGeom prst="rect">
            <a:avLst/>
          </a:prstGeom>
          <a:effectLst>
            <a:outerShdw blurRad="50800" dist="38100" dir="2700000" algn="tl" rotWithShape="0">
              <a:prstClr val="black">
                <a:alpha val="40000"/>
              </a:prstClr>
            </a:outerShdw>
          </a:effectLst>
        </p:spPr>
      </p:pic>
      <p:pic>
        <p:nvPicPr>
          <p:cNvPr id="38" name="Graphic 37" descr="Marker with solid fill">
            <a:extLst>
              <a:ext uri="{FF2B5EF4-FFF2-40B4-BE49-F238E27FC236}">
                <a16:creationId xmlns:a16="http://schemas.microsoft.com/office/drawing/2014/main" id="{3F32C4F0-FDD6-4733-899A-F4753C05B3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8224" y="4623217"/>
            <a:ext cx="587282" cy="587282"/>
          </a:xfrm>
          <a:prstGeom prst="rect">
            <a:avLst/>
          </a:prstGeom>
          <a:effectLst>
            <a:outerShdw blurRad="50800" dist="38100" dir="2700000" algn="tl" rotWithShape="0">
              <a:prstClr val="black">
                <a:alpha val="40000"/>
              </a:prstClr>
            </a:outerShdw>
          </a:effectLst>
        </p:spPr>
      </p:pic>
      <p:pic>
        <p:nvPicPr>
          <p:cNvPr id="39" name="Graphic 38" descr="Marker with solid fill">
            <a:extLst>
              <a:ext uri="{FF2B5EF4-FFF2-40B4-BE49-F238E27FC236}">
                <a16:creationId xmlns:a16="http://schemas.microsoft.com/office/drawing/2014/main" id="{665848D4-716C-4937-8BBE-8EA6537A6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1456" y="4590132"/>
            <a:ext cx="587282" cy="587282"/>
          </a:xfrm>
          <a:prstGeom prst="rect">
            <a:avLst/>
          </a:prstGeom>
          <a:effectLst>
            <a:outerShdw blurRad="50800" dist="38100" dir="2700000" algn="tl" rotWithShape="0">
              <a:prstClr val="black">
                <a:alpha val="40000"/>
              </a:prstClr>
            </a:outerShdw>
          </a:effectLst>
        </p:spPr>
      </p:pic>
      <p:pic>
        <p:nvPicPr>
          <p:cNvPr id="40" name="Graphic 39" descr="Marker with solid fill">
            <a:extLst>
              <a:ext uri="{FF2B5EF4-FFF2-40B4-BE49-F238E27FC236}">
                <a16:creationId xmlns:a16="http://schemas.microsoft.com/office/drawing/2014/main" id="{9C0973D5-97DB-4662-BAFE-5002FE92A8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4239" y="2168911"/>
            <a:ext cx="587282" cy="587282"/>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B5BBA757-3D69-438F-BE5A-AFF902E86A5A}"/>
              </a:ext>
            </a:extLst>
          </p:cNvPr>
          <p:cNvSpPr txBox="1"/>
          <p:nvPr/>
        </p:nvSpPr>
        <p:spPr>
          <a:xfrm>
            <a:off x="1615982" y="3793801"/>
            <a:ext cx="3892735" cy="1598005"/>
          </a:xfrm>
          <a:prstGeom prst="rect">
            <a:avLst/>
          </a:prstGeom>
          <a:solidFill>
            <a:srgbClr val="FFFEFC"/>
          </a:solidFill>
        </p:spPr>
        <p:txBody>
          <a:bodyPr wrap="square" rtlCol="0" anchor="ctr" anchorCtr="0">
            <a:noAutofit/>
          </a:bodyPr>
          <a:lstStyle/>
          <a:p>
            <a:pPr algn="ctr"/>
            <a:r>
              <a:rPr lang="en-US" sz="3600" b="1" dirty="0"/>
              <a:t>Specialty Court Locations</a:t>
            </a:r>
          </a:p>
        </p:txBody>
      </p:sp>
    </p:spTree>
    <p:extLst>
      <p:ext uri="{BB962C8B-B14F-4D97-AF65-F5344CB8AC3E}">
        <p14:creationId xmlns:p14="http://schemas.microsoft.com/office/powerpoint/2010/main" val="206652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303B3-1E73-43AF-BE5D-395AAAD80F6F}"/>
              </a:ext>
            </a:extLst>
          </p:cNvPr>
          <p:cNvSpPr>
            <a:spLocks noGrp="1"/>
          </p:cNvSpPr>
          <p:nvPr>
            <p:ph type="title"/>
          </p:nvPr>
        </p:nvSpPr>
        <p:spPr>
          <a:xfrm>
            <a:off x="717433" y="810882"/>
            <a:ext cx="8544858" cy="433584"/>
          </a:xfrm>
          <a:solidFill>
            <a:schemeClr val="bg1"/>
          </a:solidFill>
        </p:spPr>
        <p:txBody>
          <a:bodyPr/>
          <a:lstStyle/>
          <a:p>
            <a:r>
              <a:rPr lang="en-US" dirty="0"/>
              <a:t> </a:t>
            </a:r>
          </a:p>
        </p:txBody>
      </p:sp>
      <p:graphicFrame>
        <p:nvGraphicFramePr>
          <p:cNvPr id="6" name="Diagram 5">
            <a:extLst>
              <a:ext uri="{FF2B5EF4-FFF2-40B4-BE49-F238E27FC236}">
                <a16:creationId xmlns:a16="http://schemas.microsoft.com/office/drawing/2014/main" id="{60F6064D-1256-4408-890D-E5A6F9AB223A}"/>
              </a:ext>
            </a:extLst>
          </p:cNvPr>
          <p:cNvGraphicFramePr/>
          <p:nvPr>
            <p:extLst>
              <p:ext uri="{D42A27DB-BD31-4B8C-83A1-F6EECF244321}">
                <p14:modId xmlns:p14="http://schemas.microsoft.com/office/powerpoint/2010/main" val="3672677684"/>
              </p:ext>
            </p:extLst>
          </p:nvPr>
        </p:nvGraphicFramePr>
        <p:xfrm>
          <a:off x="0" y="344691"/>
          <a:ext cx="11517157" cy="6326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997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BA07B54-E104-4620-8547-3A73FE35A6FA}"/>
              </a:ext>
            </a:extLst>
          </p:cNvPr>
          <p:cNvGraphicFramePr/>
          <p:nvPr>
            <p:extLst>
              <p:ext uri="{D42A27DB-BD31-4B8C-83A1-F6EECF244321}">
                <p14:modId xmlns:p14="http://schemas.microsoft.com/office/powerpoint/2010/main" val="2630478342"/>
              </p:ext>
            </p:extLst>
          </p:nvPr>
        </p:nvGraphicFramePr>
        <p:xfrm>
          <a:off x="36905" y="1013497"/>
          <a:ext cx="11518825" cy="579720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86E3859E-049B-48DF-B982-97DFDBCDCF9A}"/>
              </a:ext>
            </a:extLst>
          </p:cNvPr>
          <p:cNvSpPr>
            <a:spLocks noGrp="1"/>
          </p:cNvSpPr>
          <p:nvPr>
            <p:ph type="title"/>
          </p:nvPr>
        </p:nvSpPr>
        <p:spPr>
          <a:xfrm>
            <a:off x="838201" y="134912"/>
            <a:ext cx="10434401" cy="764498"/>
          </a:xfrm>
        </p:spPr>
        <p:txBody>
          <a:bodyPr/>
          <a:lstStyle/>
          <a:p>
            <a:r>
              <a:rPr lang="en-US" dirty="0"/>
              <a:t>Growth of Massachusetts Specialty Courts</a:t>
            </a:r>
          </a:p>
        </p:txBody>
      </p:sp>
    </p:spTree>
    <p:extLst>
      <p:ext uri="{BB962C8B-B14F-4D97-AF65-F5344CB8AC3E}">
        <p14:creationId xmlns:p14="http://schemas.microsoft.com/office/powerpoint/2010/main" val="249032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BA07B54-E104-4620-8547-3A73FE35A6FA}"/>
              </a:ext>
            </a:extLst>
          </p:cNvPr>
          <p:cNvGraphicFramePr/>
          <p:nvPr>
            <p:extLst>
              <p:ext uri="{D42A27DB-BD31-4B8C-83A1-F6EECF244321}">
                <p14:modId xmlns:p14="http://schemas.microsoft.com/office/powerpoint/2010/main" val="4199653374"/>
              </p:ext>
            </p:extLst>
          </p:nvPr>
        </p:nvGraphicFramePr>
        <p:xfrm>
          <a:off x="0" y="1060795"/>
          <a:ext cx="12192000" cy="579720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86E3859E-049B-48DF-B982-97DFDBCDCF9A}"/>
              </a:ext>
            </a:extLst>
          </p:cNvPr>
          <p:cNvSpPr>
            <a:spLocks noGrp="1"/>
          </p:cNvSpPr>
          <p:nvPr>
            <p:ph type="title"/>
          </p:nvPr>
        </p:nvSpPr>
        <p:spPr>
          <a:xfrm>
            <a:off x="838201" y="134912"/>
            <a:ext cx="10434401" cy="764498"/>
          </a:xfrm>
        </p:spPr>
        <p:txBody>
          <a:bodyPr/>
          <a:lstStyle/>
          <a:p>
            <a:r>
              <a:rPr lang="en-US" dirty="0"/>
              <a:t>Fatal Overdoses in Massachusetts</a:t>
            </a:r>
          </a:p>
        </p:txBody>
      </p:sp>
    </p:spTree>
    <p:extLst>
      <p:ext uri="{BB962C8B-B14F-4D97-AF65-F5344CB8AC3E}">
        <p14:creationId xmlns:p14="http://schemas.microsoft.com/office/powerpoint/2010/main" val="386541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BA07B54-E104-4620-8547-3A73FE35A6FA}"/>
              </a:ext>
            </a:extLst>
          </p:cNvPr>
          <p:cNvGraphicFramePr/>
          <p:nvPr>
            <p:extLst>
              <p:ext uri="{D42A27DB-BD31-4B8C-83A1-F6EECF244321}">
                <p14:modId xmlns:p14="http://schemas.microsoft.com/office/powerpoint/2010/main" val="1433742858"/>
              </p:ext>
            </p:extLst>
          </p:nvPr>
        </p:nvGraphicFramePr>
        <p:xfrm>
          <a:off x="0" y="535259"/>
          <a:ext cx="12192000" cy="6322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7215183"/>
      </p:ext>
    </p:extLst>
  </p:cSld>
  <p:clrMapOvr>
    <a:masterClrMapping/>
  </p:clrMapOvr>
</p:sld>
</file>

<file path=ppt/theme/theme1.xml><?xml version="1.0" encoding="utf-8"?>
<a:theme xmlns:a="http://schemas.openxmlformats.org/drawingml/2006/main" name="Theme1">
  <a:themeElements>
    <a:clrScheme name="Branding-colors-final">
      <a:dk1>
        <a:srgbClr val="002060"/>
      </a:dk1>
      <a:lt1>
        <a:sysClr val="window" lastClr="FFFFFF"/>
      </a:lt1>
      <a:dk2>
        <a:srgbClr val="7F7F7F"/>
      </a:dk2>
      <a:lt2>
        <a:srgbClr val="D3D3D3"/>
      </a:lt2>
      <a:accent1>
        <a:srgbClr val="E5A425"/>
      </a:accent1>
      <a:accent2>
        <a:srgbClr val="F5E3A5"/>
      </a:accent2>
      <a:accent3>
        <a:srgbClr val="ECCA53"/>
      </a:accent3>
      <a:accent4>
        <a:srgbClr val="AF8C13"/>
      </a:accent4>
      <a:accent5>
        <a:srgbClr val="1F2E5C"/>
      </a:accent5>
      <a:accent6>
        <a:srgbClr val="30468C"/>
      </a:accent6>
      <a:hlink>
        <a:srgbClr val="0042C7"/>
      </a:hlink>
      <a:folHlink>
        <a:srgbClr val="090D19"/>
      </a:folHlink>
    </a:clrScheme>
    <a:fontScheme name="Custom 1">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BD3984E-A407-4685-9655-F271AF335ED5}" vid="{9DA55826-95BD-42C3-9B93-E737300056FE}"/>
    </a:ext>
  </a:extLst>
</a:theme>
</file>

<file path=ppt/theme/theme2.xml><?xml version="1.0" encoding="utf-8"?>
<a:theme xmlns:a="http://schemas.openxmlformats.org/drawingml/2006/main" name="Office Theme">
  <a:themeElements>
    <a:clrScheme name="Branding-Colors">
      <a:dk1>
        <a:srgbClr val="002060"/>
      </a:dk1>
      <a:lt1>
        <a:sysClr val="window" lastClr="FFFFFF"/>
      </a:lt1>
      <a:dk2>
        <a:srgbClr val="7F7F7F"/>
      </a:dk2>
      <a:lt2>
        <a:srgbClr val="D3D3D3"/>
      </a:lt2>
      <a:accent1>
        <a:srgbClr val="E5A425"/>
      </a:accent1>
      <a:accent2>
        <a:srgbClr val="F5E3A5"/>
      </a:accent2>
      <a:accent3>
        <a:srgbClr val="ECCA53"/>
      </a:accent3>
      <a:accent4>
        <a:srgbClr val="AF8C13"/>
      </a:accent4>
      <a:accent5>
        <a:srgbClr val="1F2E5C"/>
      </a:accent5>
      <a:accent6>
        <a:srgbClr val="30468C"/>
      </a:accent6>
      <a:hlink>
        <a:srgbClr val="A9B6E1"/>
      </a:hlink>
      <a:folHlink>
        <a:srgbClr val="090D19"/>
      </a:folHlink>
    </a:clrScheme>
    <a:fontScheme name="Branding1">
      <a:majorFont>
        <a:latin typeface="Cambria"/>
        <a:ea typeface=""/>
        <a:cs typeface=""/>
      </a:majorFont>
      <a:minorFont>
        <a:latin typeface="Cambria Mat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4">
  <a:themeElements>
    <a:clrScheme name="Branding-colors-final">
      <a:dk1>
        <a:srgbClr val="002060"/>
      </a:dk1>
      <a:lt1>
        <a:sysClr val="window" lastClr="FFFFFF"/>
      </a:lt1>
      <a:dk2>
        <a:srgbClr val="7F7F7F"/>
      </a:dk2>
      <a:lt2>
        <a:srgbClr val="D3D3D3"/>
      </a:lt2>
      <a:accent1>
        <a:srgbClr val="E5A425"/>
      </a:accent1>
      <a:accent2>
        <a:srgbClr val="F5E3A5"/>
      </a:accent2>
      <a:accent3>
        <a:srgbClr val="ECCA53"/>
      </a:accent3>
      <a:accent4>
        <a:srgbClr val="AF8C13"/>
      </a:accent4>
      <a:accent5>
        <a:srgbClr val="1F2E5C"/>
      </a:accent5>
      <a:accent6>
        <a:srgbClr val="30468C"/>
      </a:accent6>
      <a:hlink>
        <a:srgbClr val="0042C7"/>
      </a:hlink>
      <a:folHlink>
        <a:srgbClr val="090D19"/>
      </a:folHlink>
    </a:clrScheme>
    <a:fontScheme name="Custom 1">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 id="{76AA833C-8F69-4EC2-A799-2B6E4288D8E0}" vid="{7A317417-7EA3-4534-84D0-6D571AF827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1833</TotalTime>
  <Words>1225</Words>
  <Application>Microsoft Office PowerPoint</Application>
  <PresentationFormat>Widescreen</PresentationFormat>
  <Paragraphs>296</Paragraphs>
  <Slides>26</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Cambria</vt:lpstr>
      <vt:lpstr>Cambria Math</vt:lpstr>
      <vt:lpstr>Trebuchet MS</vt:lpstr>
      <vt:lpstr>Theme1</vt:lpstr>
      <vt:lpstr>Office Theme</vt:lpstr>
      <vt:lpstr>Theme4</vt:lpstr>
      <vt:lpstr>Massachusetts Specialty Courts &amp; Behavioral Health Initiatives</vt:lpstr>
      <vt:lpstr>PowerPoint Presentation</vt:lpstr>
      <vt:lpstr>Specialty Courts  ̶̶  Specialized Court Sessions:</vt:lpstr>
      <vt:lpstr>Types of Specialty Courts in Massachusetts</vt:lpstr>
      <vt:lpstr>PowerPoint Presentation</vt:lpstr>
      <vt:lpstr> </vt:lpstr>
      <vt:lpstr>Growth of Massachusetts Specialty Courts</vt:lpstr>
      <vt:lpstr>Fatal Overdoses in Massachusetts</vt:lpstr>
      <vt:lpstr>PowerPoint Presentation</vt:lpstr>
      <vt:lpstr>Distribution of Specialty Courts</vt:lpstr>
      <vt:lpstr>Specialty Court Funding: Line Item</vt:lpstr>
      <vt:lpstr>What is funded?</vt:lpstr>
      <vt:lpstr>Federal Grant Support for Specialty Courts and Behavioral Health Programs</vt:lpstr>
      <vt:lpstr>Specialty Court Expansion</vt:lpstr>
      <vt:lpstr>Project N   RTH Navigation, Outreach, Recovery, Treatment, and Hope</vt:lpstr>
      <vt:lpstr>Project NORTH</vt:lpstr>
      <vt:lpstr>PowerPoint Presentation</vt:lpstr>
      <vt:lpstr>Strategies</vt:lpstr>
      <vt:lpstr>PowerPoint Presentation</vt:lpstr>
      <vt:lpstr>Eligibility for Project NORTH</vt:lpstr>
      <vt:lpstr>Recovery Support Navigation (RSN)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R Hebble</dc:creator>
  <cp:lastModifiedBy>Sheila C Casey</cp:lastModifiedBy>
  <cp:revision>32</cp:revision>
  <cp:lastPrinted>2023-04-21T20:47:43Z</cp:lastPrinted>
  <dcterms:created xsi:type="dcterms:W3CDTF">2022-10-31T16:20:44Z</dcterms:created>
  <dcterms:modified xsi:type="dcterms:W3CDTF">2023-04-21T20:50:38Z</dcterms:modified>
</cp:coreProperties>
</file>