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9" r:id="rId4"/>
    <p:sldId id="258" r:id="rId5"/>
    <p:sldId id="260" r:id="rId6"/>
    <p:sldId id="261" r:id="rId7"/>
    <p:sldId id="262" r:id="rId8"/>
    <p:sldId id="263" r:id="rId9"/>
    <p:sldId id="326" r:id="rId10"/>
    <p:sldId id="327" r:id="rId11"/>
    <p:sldId id="267" r:id="rId12"/>
    <p:sldId id="264" r:id="rId13"/>
    <p:sldId id="265" r:id="rId14"/>
    <p:sldId id="266" r:id="rId15"/>
    <p:sldId id="268" r:id="rId16"/>
    <p:sldId id="270" r:id="rId17"/>
    <p:sldId id="269" r:id="rId18"/>
    <p:sldId id="272" r:id="rId19"/>
    <p:sldId id="273" r:id="rId20"/>
    <p:sldId id="274" r:id="rId21"/>
    <p:sldId id="275" r:id="rId22"/>
    <p:sldId id="276" r:id="rId23"/>
    <p:sldId id="277" r:id="rId24"/>
    <p:sldId id="324" r:id="rId25"/>
    <p:sldId id="278" r:id="rId26"/>
    <p:sldId id="287" r:id="rId27"/>
    <p:sldId id="286" r:id="rId28"/>
    <p:sldId id="289" r:id="rId29"/>
    <p:sldId id="290" r:id="rId30"/>
    <p:sldId id="282" r:id="rId31"/>
    <p:sldId id="318" r:id="rId32"/>
    <p:sldId id="283" r:id="rId33"/>
    <p:sldId id="284" r:id="rId34"/>
    <p:sldId id="285" r:id="rId35"/>
    <p:sldId id="271" r:id="rId36"/>
    <p:sldId id="288" r:id="rId37"/>
    <p:sldId id="328" r:id="rId38"/>
    <p:sldId id="329" r:id="rId39"/>
    <p:sldId id="330" r:id="rId40"/>
    <p:sldId id="331" r:id="rId41"/>
    <p:sldId id="291" r:id="rId42"/>
    <p:sldId id="292" r:id="rId43"/>
    <p:sldId id="293" r:id="rId44"/>
    <p:sldId id="294" r:id="rId45"/>
    <p:sldId id="322" r:id="rId46"/>
    <p:sldId id="323" r:id="rId47"/>
    <p:sldId id="295" r:id="rId48"/>
    <p:sldId id="298" r:id="rId49"/>
    <p:sldId id="299" r:id="rId50"/>
    <p:sldId id="300" r:id="rId51"/>
    <p:sldId id="301" r:id="rId52"/>
    <p:sldId id="302" r:id="rId53"/>
    <p:sldId id="305" r:id="rId54"/>
    <p:sldId id="303" r:id="rId55"/>
    <p:sldId id="319" r:id="rId56"/>
    <p:sldId id="320" r:id="rId57"/>
    <p:sldId id="304" r:id="rId58"/>
    <p:sldId id="307" r:id="rId59"/>
    <p:sldId id="306" r:id="rId60"/>
    <p:sldId id="333" r:id="rId61"/>
    <p:sldId id="308" r:id="rId62"/>
    <p:sldId id="315" r:id="rId63"/>
    <p:sldId id="309" r:id="rId64"/>
    <p:sldId id="316" r:id="rId65"/>
    <p:sldId id="317" r:id="rId66"/>
    <p:sldId id="311" r:id="rId67"/>
    <p:sldId id="321" r:id="rId68"/>
    <p:sldId id="313"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05"/>
    <p:restoredTop sz="94766"/>
  </p:normalViewPr>
  <p:slideViewPr>
    <p:cSldViewPr snapToGrid="0" snapToObjects="1">
      <p:cViewPr varScale="1">
        <p:scale>
          <a:sx n="109" d="100"/>
          <a:sy n="109" d="100"/>
        </p:scale>
        <p:origin x="216"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Garamond" panose="02020404030301010803" pitchFamily="18"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Garamond" panose="020204040303010108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DEFBC3B-24F6-A546-AF41-626046919A6A}"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345214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EFBC3B-24F6-A546-AF41-626046919A6A}"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3435994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EFBC3B-24F6-A546-AF41-626046919A6A}"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168607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EFBC3B-24F6-A546-AF41-626046919A6A}"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1808758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EFBC3B-24F6-A546-AF41-626046919A6A}"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370190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EFBC3B-24F6-A546-AF41-626046919A6A}" type="datetimeFigureOut">
              <a:rPr lang="en-US" smtClean="0"/>
              <a:t>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271274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EFBC3B-24F6-A546-AF41-626046919A6A}" type="datetimeFigureOut">
              <a:rPr lang="en-US" smtClean="0"/>
              <a:t>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198967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EFBC3B-24F6-A546-AF41-626046919A6A}" type="datetimeFigureOut">
              <a:rPr lang="en-US" smtClean="0"/>
              <a:t>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273295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FBC3B-24F6-A546-AF41-626046919A6A}" type="datetimeFigureOut">
              <a:rPr lang="en-US" smtClean="0"/>
              <a:t>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197227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EFBC3B-24F6-A546-AF41-626046919A6A}" type="datetimeFigureOut">
              <a:rPr lang="en-US" smtClean="0"/>
              <a:t>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2552793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EFBC3B-24F6-A546-AF41-626046919A6A}" type="datetimeFigureOut">
              <a:rPr lang="en-US" smtClean="0"/>
              <a:t>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FF8D1-4393-4C43-A14F-F79DA9F76FC3}" type="slidenum">
              <a:rPr lang="en-US" smtClean="0"/>
              <a:t>‹#›</a:t>
            </a:fld>
            <a:endParaRPr lang="en-US"/>
          </a:p>
        </p:txBody>
      </p:sp>
    </p:spTree>
    <p:extLst>
      <p:ext uri="{BB962C8B-B14F-4D97-AF65-F5344CB8AC3E}">
        <p14:creationId xmlns:p14="http://schemas.microsoft.com/office/powerpoint/2010/main" val="63606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FBC3B-24F6-A546-AF41-626046919A6A}" type="datetimeFigureOut">
              <a:rPr lang="en-US" smtClean="0"/>
              <a:t>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FF8D1-4393-4C43-A14F-F79DA9F76FC3}" type="slidenum">
              <a:rPr lang="en-US" smtClean="0"/>
              <a:t>‹#›</a:t>
            </a:fld>
            <a:endParaRPr lang="en-US"/>
          </a:p>
        </p:txBody>
      </p:sp>
    </p:spTree>
    <p:extLst>
      <p:ext uri="{BB962C8B-B14F-4D97-AF65-F5344CB8AC3E}">
        <p14:creationId xmlns:p14="http://schemas.microsoft.com/office/powerpoint/2010/main" val="2051231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mailto:lynn.feigenbaum@mass.gov" TargetMode="External"/><Relationship Id="rId2" Type="http://schemas.openxmlformats.org/officeDocument/2006/relationships/hyperlink" Target="mailto:annie@iglehartandporges.com" TargetMode="External"/><Relationship Id="rId1" Type="http://schemas.openxmlformats.org/officeDocument/2006/relationships/slideLayout" Target="../slideLayouts/slideLayout2.xml"/><Relationship Id="rId5" Type="http://schemas.openxmlformats.org/officeDocument/2006/relationships/hyperlink" Target="mailto:amanda.m.sheehan@mass.gov" TargetMode="External"/><Relationship Id="rId4" Type="http://schemas.openxmlformats.org/officeDocument/2006/relationships/hyperlink" Target="mailto:clagos@scullylagos.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7F9BC-8054-1A43-81EC-160DA758C8B2}"/>
              </a:ext>
            </a:extLst>
          </p:cNvPr>
          <p:cNvSpPr>
            <a:spLocks noGrp="1"/>
          </p:cNvSpPr>
          <p:nvPr>
            <p:ph type="ctrTitle"/>
          </p:nvPr>
        </p:nvSpPr>
        <p:spPr/>
        <p:txBody>
          <a:bodyPr>
            <a:normAutofit fontScale="90000"/>
          </a:bodyPr>
          <a:lstStyle/>
          <a:p>
            <a:r>
              <a:rPr lang="en-US" dirty="0">
                <a:latin typeface="Garamond" panose="02020404030301010803" pitchFamily="18" charset="0"/>
              </a:rPr>
              <a:t>25 Critical Cases Every Criminal Lawyer Should Know</a:t>
            </a:r>
          </a:p>
        </p:txBody>
      </p:sp>
      <p:sp>
        <p:nvSpPr>
          <p:cNvPr id="3" name="Subtitle 2">
            <a:extLst>
              <a:ext uri="{FF2B5EF4-FFF2-40B4-BE49-F238E27FC236}">
                <a16:creationId xmlns:a16="http://schemas.microsoft.com/office/drawing/2014/main" id="{7FBF64D8-1AE5-2C4E-B730-8EC0595D4C2E}"/>
              </a:ext>
            </a:extLst>
          </p:cNvPr>
          <p:cNvSpPr>
            <a:spLocks noGrp="1"/>
          </p:cNvSpPr>
          <p:nvPr>
            <p:ph type="subTitle" idx="1"/>
          </p:nvPr>
        </p:nvSpPr>
        <p:spPr/>
        <p:txBody>
          <a:bodyPr>
            <a:normAutofit lnSpcReduction="10000"/>
          </a:bodyPr>
          <a:lstStyle/>
          <a:p>
            <a:r>
              <a:rPr lang="en-US" dirty="0">
                <a:latin typeface="Garamond" panose="02020404030301010803" pitchFamily="18" charset="0"/>
              </a:rPr>
              <a:t>J. Anne </a:t>
            </a:r>
            <a:r>
              <a:rPr lang="en-US" dirty="0" err="1">
                <a:latin typeface="Garamond" panose="02020404030301010803" pitchFamily="18" charset="0"/>
              </a:rPr>
              <a:t>Iglehart</a:t>
            </a:r>
            <a:endParaRPr lang="en-US" dirty="0">
              <a:latin typeface="Garamond" panose="02020404030301010803" pitchFamily="18" charset="0"/>
            </a:endParaRPr>
          </a:p>
          <a:p>
            <a:r>
              <a:rPr lang="en-US" dirty="0">
                <a:latin typeface="Garamond" panose="02020404030301010803" pitchFamily="18" charset="0"/>
              </a:rPr>
              <a:t>Lynn Feigenbaum</a:t>
            </a:r>
          </a:p>
          <a:p>
            <a:r>
              <a:rPr lang="en-US" dirty="0">
                <a:latin typeface="Garamond" panose="02020404030301010803" pitchFamily="18" charset="0"/>
              </a:rPr>
              <a:t>Claudia Lagos</a:t>
            </a:r>
          </a:p>
          <a:p>
            <a:r>
              <a:rPr lang="en-US" dirty="0">
                <a:latin typeface="Garamond" panose="02020404030301010803" pitchFamily="18" charset="0"/>
              </a:rPr>
              <a:t>Amanda Sheehan</a:t>
            </a:r>
          </a:p>
        </p:txBody>
      </p:sp>
    </p:spTree>
    <p:extLst>
      <p:ext uri="{BB962C8B-B14F-4D97-AF65-F5344CB8AC3E}">
        <p14:creationId xmlns:p14="http://schemas.microsoft.com/office/powerpoint/2010/main" val="284378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F055-6C30-5C41-8B3A-502C8DE9C58A}"/>
              </a:ext>
            </a:extLst>
          </p:cNvPr>
          <p:cNvSpPr>
            <a:spLocks noGrp="1"/>
          </p:cNvSpPr>
          <p:nvPr>
            <p:ph type="title"/>
          </p:nvPr>
        </p:nvSpPr>
        <p:spPr/>
        <p:txBody>
          <a:bodyPr/>
          <a:lstStyle/>
          <a:p>
            <a:r>
              <a:rPr lang="en-US" dirty="0">
                <a:latin typeface="Garamond" panose="02020404030301010803" pitchFamily="18" charset="0"/>
              </a:rPr>
              <a:t>Bail &amp; Conditions </a:t>
            </a:r>
            <a:endParaRPr lang="en-US" dirty="0"/>
          </a:p>
        </p:txBody>
      </p:sp>
      <p:sp>
        <p:nvSpPr>
          <p:cNvPr id="3" name="Content Placeholder 2">
            <a:extLst>
              <a:ext uri="{FF2B5EF4-FFF2-40B4-BE49-F238E27FC236}">
                <a16:creationId xmlns:a16="http://schemas.microsoft.com/office/drawing/2014/main" id="{F317E3C9-DB0C-F148-A689-32F0128B5FB1}"/>
              </a:ext>
            </a:extLst>
          </p:cNvPr>
          <p:cNvSpPr>
            <a:spLocks noGrp="1"/>
          </p:cNvSpPr>
          <p:nvPr>
            <p:ph idx="1"/>
          </p:nvPr>
        </p:nvSpPr>
        <p:spPr/>
        <p:txBody>
          <a:bodyPr>
            <a:normAutofit fontScale="85000" lnSpcReduction="10000"/>
          </a:bodyPr>
          <a:lstStyle/>
          <a:p>
            <a:pPr marL="0" lvl="0" indent="0">
              <a:buNone/>
            </a:pPr>
            <a:r>
              <a:rPr lang="en-US" u="sng" dirty="0">
                <a:latin typeface="Garamond" panose="02020404030301010803" pitchFamily="18" charset="0"/>
              </a:rPr>
              <a:t>Escobar </a:t>
            </a:r>
            <a:r>
              <a:rPr lang="en-US" dirty="0">
                <a:latin typeface="Garamond" panose="02020404030301010803" pitchFamily="18" charset="0"/>
              </a:rPr>
              <a:t>continued</a:t>
            </a:r>
          </a:p>
          <a:p>
            <a:pPr lvl="0"/>
            <a:r>
              <a:rPr lang="en-US" b="1" dirty="0">
                <a:latin typeface="Garamond" panose="02020404030301010803" pitchFamily="18" charset="0"/>
              </a:rPr>
              <a:t>Reckless or wanton conduct does not fall within the scope of the force clause</a:t>
            </a:r>
            <a:endParaRPr lang="en-US" sz="20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Because manslaughter can be committed involuntarily, requiring proof of reckless or wanton conduct rather than intentional conduct, manslaughter does not qualify as a predicate offense</a:t>
            </a:r>
            <a:endParaRPr lang="en-US" sz="18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Because ABDW may be prosecuted under a theory of intent (ex. burning someone with a cigarette) or recklessness/wantonly (punching a window causing glass to break and eject, and injure a bystander) it does not categorically have as an element “the use of physical force against the person of another</a:t>
            </a:r>
            <a:endParaRPr lang="en-US" sz="1800" dirty="0">
              <a:latin typeface="Garamond" panose="02020404030301010803" pitchFamily="18" charset="0"/>
            </a:endParaRPr>
          </a:p>
          <a:p>
            <a:pPr marL="0" indent="0">
              <a:buNone/>
            </a:pPr>
            <a:endParaRPr lang="en-US" sz="2000" dirty="0">
              <a:latin typeface="Garamond" panose="02020404030301010803" pitchFamily="18" charset="0"/>
            </a:endParaRPr>
          </a:p>
          <a:p>
            <a:pPr lvl="0"/>
            <a:r>
              <a:rPr lang="en-US" dirty="0">
                <a:latin typeface="Garamond" panose="02020404030301010803" pitchFamily="18" charset="0"/>
              </a:rPr>
              <a:t>Categorical approach will ensure defendant will not be deprived of her or his liberty on the basis of facts that were not found by a jury</a:t>
            </a:r>
            <a:endParaRPr lang="en-US" sz="20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A modified categorical approach, i.e. looking at the facts, cannot be taken because these determinations are being made by a judge </a:t>
            </a:r>
            <a:endParaRPr lang="en-US" sz="1800" dirty="0">
              <a:latin typeface="Garamond" panose="02020404030301010803"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72141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Bail &amp; Conditions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pPr marL="0" indent="0" algn="ctr">
              <a:buNone/>
            </a:pPr>
            <a:endParaRPr lang="en-US" u="sng" dirty="0">
              <a:latin typeface="Garamond" panose="02020404030301010803" pitchFamily="18" charset="0"/>
            </a:endParaRPr>
          </a:p>
          <a:p>
            <a:pPr marL="0" indent="0" algn="ctr">
              <a:buNone/>
            </a:pPr>
            <a:r>
              <a:rPr lang="en-US" u="sng" dirty="0">
                <a:latin typeface="Garamond" panose="02020404030301010803" pitchFamily="18" charset="0"/>
              </a:rPr>
              <a:t>Commonwealth v. Norman </a:t>
            </a:r>
            <a:r>
              <a:rPr lang="en-US" dirty="0">
                <a:latin typeface="Garamond" panose="02020404030301010803" pitchFamily="18" charset="0"/>
              </a:rPr>
              <a:t>and </a:t>
            </a:r>
            <a:r>
              <a:rPr lang="en-US" u="sng" dirty="0">
                <a:latin typeface="Garamond" panose="02020404030301010803" pitchFamily="18" charset="0"/>
              </a:rPr>
              <a:t>Commonwealth v. </a:t>
            </a:r>
            <a:r>
              <a:rPr lang="en-US" u="sng" dirty="0" err="1">
                <a:latin typeface="Garamond" panose="02020404030301010803" pitchFamily="18" charset="0"/>
              </a:rPr>
              <a:t>Feliz</a:t>
            </a:r>
            <a:endParaRPr lang="en-US" u="sng" dirty="0">
              <a:latin typeface="Garamond" panose="02020404030301010803" pitchFamily="18" charset="0"/>
            </a:endParaRPr>
          </a:p>
          <a:p>
            <a:pPr marL="0" indent="0" algn="ctr">
              <a:buNone/>
            </a:pPr>
            <a:endParaRPr lang="en-US" u="sng" dirty="0">
              <a:latin typeface="Garamond" panose="02020404030301010803" pitchFamily="18" charset="0"/>
            </a:endParaRPr>
          </a:p>
          <a:p>
            <a:pPr marL="0" indent="0" algn="ctr">
              <a:buNone/>
            </a:pPr>
            <a:r>
              <a:rPr lang="en-US" dirty="0">
                <a:latin typeface="Garamond" panose="02020404030301010803" pitchFamily="18" charset="0"/>
              </a:rPr>
              <a:t>GPS monitoring pre-trial v. post-conviction </a:t>
            </a:r>
          </a:p>
          <a:p>
            <a:endParaRPr lang="en-US" dirty="0">
              <a:latin typeface="Garamond" panose="02020404030301010803" pitchFamily="18" charset="0"/>
            </a:endParaRPr>
          </a:p>
        </p:txBody>
      </p:sp>
    </p:spTree>
    <p:extLst>
      <p:ext uri="{BB962C8B-B14F-4D97-AF65-F5344CB8AC3E}">
        <p14:creationId xmlns:p14="http://schemas.microsoft.com/office/powerpoint/2010/main" val="1567273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Bail &amp; Conditions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Norman</a:t>
            </a:r>
            <a:r>
              <a:rPr lang="en-US" dirty="0">
                <a:latin typeface="Garamond" panose="02020404030301010803" pitchFamily="18" charset="0"/>
              </a:rPr>
              <a:t>, 484 Mass. 330 (2020)</a:t>
            </a:r>
          </a:p>
          <a:p>
            <a:r>
              <a:rPr lang="en-US" dirty="0">
                <a:latin typeface="Garamond" panose="02020404030301010803" pitchFamily="18" charset="0"/>
              </a:rPr>
              <a:t>GPS can only be imposed as a condition of pretrial release to:  </a:t>
            </a:r>
          </a:p>
          <a:p>
            <a:pPr marL="0" indent="0">
              <a:buNone/>
            </a:pPr>
            <a:r>
              <a:rPr lang="en-US" dirty="0">
                <a:latin typeface="Garamond" panose="02020404030301010803" pitchFamily="18" charset="0"/>
              </a:rPr>
              <a:t>	(1) ensure the defendant’s return for trial; </a:t>
            </a:r>
          </a:p>
          <a:p>
            <a:pPr marL="0" indent="0">
              <a:buNone/>
            </a:pPr>
            <a:r>
              <a:rPr lang="en-US" dirty="0">
                <a:latin typeface="Garamond" panose="02020404030301010803" pitchFamily="18" charset="0"/>
              </a:rPr>
              <a:t>	(2) safeguard the integrity of the judicial process by keeping the 	defendant away from a victim or witness to prevent intimidation or 	influence; or </a:t>
            </a:r>
          </a:p>
          <a:p>
            <a:pPr marL="0" indent="0">
              <a:buNone/>
            </a:pPr>
            <a:r>
              <a:rPr lang="en-US" dirty="0">
                <a:latin typeface="Garamond" panose="02020404030301010803" pitchFamily="18" charset="0"/>
              </a:rPr>
              <a:t>	(3) ensure the safety of not only the victim but any individual or the 	community </a:t>
            </a:r>
          </a:p>
          <a:p>
            <a:endParaRPr lang="en-US" dirty="0">
              <a:latin typeface="Garamond" panose="02020404030301010803" pitchFamily="18" charset="0"/>
            </a:endParaRPr>
          </a:p>
        </p:txBody>
      </p:sp>
    </p:spTree>
    <p:extLst>
      <p:ext uri="{BB962C8B-B14F-4D97-AF65-F5344CB8AC3E}">
        <p14:creationId xmlns:p14="http://schemas.microsoft.com/office/powerpoint/2010/main" val="177307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Bail &amp; Conditions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a:t>
            </a:r>
            <a:r>
              <a:rPr lang="en-US" u="sng" dirty="0" err="1">
                <a:latin typeface="Garamond" panose="02020404030301010803" pitchFamily="18" charset="0"/>
              </a:rPr>
              <a:t>Feliz</a:t>
            </a:r>
            <a:r>
              <a:rPr lang="en-US" dirty="0">
                <a:latin typeface="Garamond" panose="02020404030301010803" pitchFamily="18" charset="0"/>
              </a:rPr>
              <a:t>, 481 Mass. 689 (2019)</a:t>
            </a:r>
          </a:p>
          <a:p>
            <a:r>
              <a:rPr lang="en-US" dirty="0">
                <a:latin typeface="Garamond" panose="02020404030301010803" pitchFamily="18" charset="0"/>
              </a:rPr>
              <a:t>Balancing test:  Privacy invasion on individual v. Commonwealth’s particularized interests</a:t>
            </a:r>
          </a:p>
          <a:p>
            <a:r>
              <a:rPr lang="en-US" dirty="0">
                <a:latin typeface="Garamond" panose="02020404030301010803" pitchFamily="18" charset="0"/>
              </a:rPr>
              <a:t>GPS is an inherent privacy invasion, therefore, Commonwealth must show particularized interests, for example:</a:t>
            </a:r>
          </a:p>
          <a:p>
            <a:pPr marL="0" indent="0">
              <a:buNone/>
            </a:pPr>
            <a:r>
              <a:rPr lang="en-US" dirty="0">
                <a:latin typeface="Garamond" panose="02020404030301010803" pitchFamily="18" charset="0"/>
              </a:rPr>
              <a:t>	Risk of </a:t>
            </a:r>
            <a:r>
              <a:rPr lang="en-US" dirty="0" err="1">
                <a:latin typeface="Garamond" panose="02020404030301010803" pitchFamily="18" charset="0"/>
              </a:rPr>
              <a:t>reoffense</a:t>
            </a:r>
            <a:r>
              <a:rPr lang="en-US" dirty="0">
                <a:latin typeface="Garamond" panose="02020404030301010803" pitchFamily="18" charset="0"/>
              </a:rPr>
              <a:t> </a:t>
            </a:r>
          </a:p>
          <a:p>
            <a:pPr marL="0" indent="0">
              <a:buNone/>
            </a:pPr>
            <a:r>
              <a:rPr lang="en-US" dirty="0">
                <a:latin typeface="Garamond" panose="02020404030301010803" pitchFamily="18" charset="0"/>
              </a:rPr>
              <a:t>	Risk to individual victim </a:t>
            </a:r>
          </a:p>
          <a:p>
            <a:pPr marL="0" indent="0">
              <a:buNone/>
            </a:pPr>
            <a:r>
              <a:rPr lang="en-US" dirty="0">
                <a:latin typeface="Garamond" panose="02020404030301010803" pitchFamily="18" charset="0"/>
              </a:rPr>
              <a:t>	Other probation violation</a:t>
            </a:r>
          </a:p>
          <a:p>
            <a:endParaRPr lang="en-US" dirty="0">
              <a:latin typeface="Garamond" panose="02020404030301010803" pitchFamily="18" charset="0"/>
            </a:endParaRPr>
          </a:p>
        </p:txBody>
      </p:sp>
    </p:spTree>
    <p:extLst>
      <p:ext uri="{BB962C8B-B14F-4D97-AF65-F5344CB8AC3E}">
        <p14:creationId xmlns:p14="http://schemas.microsoft.com/office/powerpoint/2010/main" val="2952749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a:xfrm>
            <a:off x="817418" y="2505653"/>
            <a:ext cx="10515600" cy="1325563"/>
          </a:xfrm>
        </p:spPr>
        <p:txBody>
          <a:bodyPr/>
          <a:lstStyle/>
          <a:p>
            <a:pPr algn="ctr"/>
            <a:r>
              <a:rPr lang="en-US" dirty="0">
                <a:latin typeface="Garamond" panose="02020404030301010803" pitchFamily="18" charset="0"/>
              </a:rPr>
              <a:t>Discovery </a:t>
            </a:r>
          </a:p>
        </p:txBody>
      </p:sp>
    </p:spTree>
    <p:extLst>
      <p:ext uri="{BB962C8B-B14F-4D97-AF65-F5344CB8AC3E}">
        <p14:creationId xmlns:p14="http://schemas.microsoft.com/office/powerpoint/2010/main" val="119161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Discovery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20000"/>
          </a:bodyPr>
          <a:lstStyle/>
          <a:p>
            <a:r>
              <a:rPr lang="en-US" u="sng" dirty="0">
                <a:latin typeface="Garamond" panose="02020404030301010803" pitchFamily="18" charset="0"/>
              </a:rPr>
              <a:t>Kyles v. Whitley</a:t>
            </a:r>
            <a:r>
              <a:rPr lang="en-US" dirty="0">
                <a:latin typeface="Garamond" panose="02020404030301010803" pitchFamily="18" charset="0"/>
              </a:rPr>
              <a:t>, 514 U.S. 419 (1995)</a:t>
            </a:r>
          </a:p>
          <a:p>
            <a:r>
              <a:rPr lang="en-US" dirty="0">
                <a:latin typeface="Garamond" panose="02020404030301010803" pitchFamily="18" charset="0"/>
              </a:rPr>
              <a:t>Established </a:t>
            </a:r>
            <a:r>
              <a:rPr lang="en-US" b="1" dirty="0">
                <a:latin typeface="Garamond" panose="02020404030301010803" pitchFamily="18" charset="0"/>
              </a:rPr>
              <a:t>affirmative</a:t>
            </a:r>
            <a:r>
              <a:rPr lang="en-US" dirty="0">
                <a:latin typeface="Garamond" panose="02020404030301010803" pitchFamily="18" charset="0"/>
              </a:rPr>
              <a:t> obligation of prosecutor under </a:t>
            </a:r>
            <a:r>
              <a:rPr lang="en-US" u="sng" dirty="0">
                <a:latin typeface="Garamond" panose="02020404030301010803" pitchFamily="18" charset="0"/>
              </a:rPr>
              <a:t>Brady v. Maryland</a:t>
            </a:r>
          </a:p>
          <a:p>
            <a:r>
              <a:rPr lang="en-US" dirty="0">
                <a:latin typeface="Garamond" panose="02020404030301010803" pitchFamily="18" charset="0"/>
              </a:rPr>
              <a:t>Def convicted of murder in LA and received death penalty. Following affirmance of conviction, state collateral review process revealed that the State had never disclosed certain exculpating evidence to the defense (including eyewitness testimony, statements by a CI, and evidence that the Defendant’s car was </a:t>
            </a:r>
            <a:r>
              <a:rPr lang="en-US" b="1" dirty="0">
                <a:latin typeface="Garamond" panose="02020404030301010803" pitchFamily="18" charset="0"/>
              </a:rPr>
              <a:t>not</a:t>
            </a:r>
            <a:r>
              <a:rPr lang="en-US" dirty="0">
                <a:latin typeface="Garamond" panose="02020404030301010803" pitchFamily="18" charset="0"/>
              </a:rPr>
              <a:t> there that night). State court denied relief.</a:t>
            </a:r>
          </a:p>
          <a:p>
            <a:r>
              <a:rPr lang="en-US" dirty="0">
                <a:latin typeface="Garamond" panose="02020404030301010803" pitchFamily="18" charset="0"/>
              </a:rPr>
              <a:t>SCOTUS held that the prosecutor remains responsible even where the police didn’t bring it to their attention initially—once they became aware of it, even if during post-conviction review, required to bring it forward.</a:t>
            </a:r>
          </a:p>
          <a:p>
            <a:r>
              <a:rPr lang="en-US" dirty="0">
                <a:latin typeface="Garamond" panose="02020404030301010803" pitchFamily="18" charset="0"/>
              </a:rPr>
              <a:t>BC net effect of evidence withheld by State raises reasonable probability that its disclosure would have produced a different result, he was entitled to new trial. </a:t>
            </a:r>
          </a:p>
        </p:txBody>
      </p:sp>
    </p:spTree>
    <p:extLst>
      <p:ext uri="{BB962C8B-B14F-4D97-AF65-F5344CB8AC3E}">
        <p14:creationId xmlns:p14="http://schemas.microsoft.com/office/powerpoint/2010/main" val="2367777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Discovery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Lora</a:t>
            </a:r>
            <a:r>
              <a:rPr lang="en-US" dirty="0">
                <a:latin typeface="Garamond" panose="02020404030301010803" pitchFamily="18" charset="0"/>
              </a:rPr>
              <a:t>, 451 Mass 425 (2008)</a:t>
            </a:r>
          </a:p>
          <a:p>
            <a:pPr lvl="1"/>
            <a:r>
              <a:rPr lang="en-US" dirty="0">
                <a:latin typeface="Garamond" panose="02020404030301010803" pitchFamily="18" charset="0"/>
              </a:rPr>
              <a:t>Established framework to an EPC challenge to a traffic stop based on race</a:t>
            </a:r>
          </a:p>
          <a:p>
            <a:pPr lvl="2"/>
            <a:r>
              <a:rPr lang="en-US" dirty="0">
                <a:latin typeface="Garamond" panose="02020404030301010803" pitchFamily="18" charset="0"/>
              </a:rPr>
              <a:t>Required a statistical analysis of the officers’ traffic stop data to show a pattern of stopping more black drivers than white for example, controlled by population</a:t>
            </a:r>
          </a:p>
          <a:p>
            <a:pPr marL="914400" lvl="2" indent="0">
              <a:buNone/>
            </a:pPr>
            <a:endParaRPr lang="en-US" dirty="0">
              <a:latin typeface="Garamond" panose="02020404030301010803" pitchFamily="18" charset="0"/>
            </a:endParaRPr>
          </a:p>
          <a:p>
            <a:pPr lvl="1"/>
            <a:r>
              <a:rPr lang="en-US" dirty="0">
                <a:latin typeface="Garamond" panose="02020404030301010803" pitchFamily="18" charset="0"/>
              </a:rPr>
              <a:t>Defendant’s burden to raise the issue and persuade the motion judge via the statistical data and expert testimony</a:t>
            </a:r>
          </a:p>
          <a:p>
            <a:pPr lvl="1"/>
            <a:r>
              <a:rPr lang="en-US" dirty="0">
                <a:latin typeface="Garamond" panose="02020404030301010803" pitchFamily="18" charset="0"/>
              </a:rPr>
              <a:t>Meant to address selective enforcement of traffic laws based on race, even where the stop is legitimate. IE if a cop doesn’t pull a white woman over for speeding, but pulls every black driver over for speeding—that’s selective enforcement and it’s illegal under equal protection doctrine. </a:t>
            </a:r>
          </a:p>
        </p:txBody>
      </p:sp>
    </p:spTree>
    <p:extLst>
      <p:ext uri="{BB962C8B-B14F-4D97-AF65-F5344CB8AC3E}">
        <p14:creationId xmlns:p14="http://schemas.microsoft.com/office/powerpoint/2010/main" val="186458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Discovery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70000" lnSpcReduction="20000"/>
          </a:bodyPr>
          <a:lstStyle/>
          <a:p>
            <a:r>
              <a:rPr lang="en-US" u="sng" dirty="0">
                <a:latin typeface="Garamond" panose="02020404030301010803" pitchFamily="18" charset="0"/>
              </a:rPr>
              <a:t>Commonwealth v. Long</a:t>
            </a:r>
            <a:r>
              <a:rPr lang="en-US" dirty="0">
                <a:latin typeface="Garamond" panose="02020404030301010803" pitchFamily="18" charset="0"/>
              </a:rPr>
              <a:t>, 485 Mass 711 (2020) </a:t>
            </a:r>
          </a:p>
          <a:p>
            <a:r>
              <a:rPr lang="en-US" dirty="0">
                <a:latin typeface="Garamond" panose="02020404030301010803" pitchFamily="18" charset="0"/>
              </a:rPr>
              <a:t>SJC revised the </a:t>
            </a:r>
            <a:r>
              <a:rPr lang="en-US" u="sng" dirty="0">
                <a:latin typeface="Garamond" panose="02020404030301010803" pitchFamily="18" charset="0"/>
              </a:rPr>
              <a:t>Lora</a:t>
            </a:r>
            <a:r>
              <a:rPr lang="en-US" dirty="0">
                <a:latin typeface="Garamond" panose="02020404030301010803" pitchFamily="18" charset="0"/>
              </a:rPr>
              <a:t> framework in 2 dramatic and important ways</a:t>
            </a:r>
          </a:p>
          <a:p>
            <a:pPr marL="0" indent="0">
              <a:buNone/>
            </a:pPr>
            <a:r>
              <a:rPr lang="en-US" dirty="0">
                <a:latin typeface="Garamond" panose="02020404030301010803" pitchFamily="18" charset="0"/>
              </a:rPr>
              <a:t>	1) lowered the defendant’s burden, redefining what it means to establish a 	“reasonable 	inference” that a traffic stop was motivated by racial bias. </a:t>
            </a:r>
          </a:p>
          <a:p>
            <a:pPr marL="0" indent="0">
              <a:buNone/>
            </a:pPr>
            <a:r>
              <a:rPr lang="en-US" dirty="0">
                <a:latin typeface="Garamond" panose="02020404030301010803" pitchFamily="18" charset="0"/>
              </a:rPr>
              <a:t>	2) expanded the way in which a defendant can raise such an inference, through 	the “totality 	of the circumstances” surrounding the stop itself.  CAN USE statements, 	investigation, and 	even inadmissible evidence. </a:t>
            </a:r>
          </a:p>
          <a:p>
            <a:r>
              <a:rPr lang="en-US" dirty="0">
                <a:latin typeface="Garamond" panose="02020404030301010803" pitchFamily="18" charset="0"/>
              </a:rPr>
              <a:t>Put some real teeth into Lora, recognizing that it had “set the bar too high” for defendants</a:t>
            </a:r>
          </a:p>
          <a:p>
            <a:r>
              <a:rPr lang="en-US" dirty="0">
                <a:latin typeface="Garamond" panose="02020404030301010803" pitchFamily="18" charset="0"/>
              </a:rPr>
              <a:t>Defendant’s initial burden to establish a “reasonable inference” that the officers’ decision to stop was motivated by race or another protected class—BUT does not need to be explicitly motivated by race, can be implicit bias and need not be the only motivation. “Judges should suppress evidence where a motor vehicle stop is motivated, even in part, by the race of the driver or passenger” Id. at 736 (Gants, J., concurring) </a:t>
            </a:r>
          </a:p>
          <a:p>
            <a:r>
              <a:rPr lang="en-US" dirty="0">
                <a:latin typeface="Garamond" panose="02020404030301010803" pitchFamily="18" charset="0"/>
              </a:rPr>
              <a:t>SEE ALSO </a:t>
            </a:r>
            <a:r>
              <a:rPr lang="en-US" u="sng" dirty="0">
                <a:latin typeface="Garamond" panose="02020404030301010803" pitchFamily="18" charset="0"/>
              </a:rPr>
              <a:t>Commonwealth v. Van Rader</a:t>
            </a:r>
            <a:r>
              <a:rPr lang="en-US" dirty="0">
                <a:latin typeface="Garamond" panose="02020404030301010803" pitchFamily="18" charset="0"/>
              </a:rPr>
              <a:t>, 492 Mass. 1(2023), extending this analysis to pedestrian stops and “other police investigations.”</a:t>
            </a:r>
          </a:p>
        </p:txBody>
      </p:sp>
    </p:spTree>
    <p:extLst>
      <p:ext uri="{BB962C8B-B14F-4D97-AF65-F5344CB8AC3E}">
        <p14:creationId xmlns:p14="http://schemas.microsoft.com/office/powerpoint/2010/main" val="2085907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Discovery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pPr marL="0" indent="0">
              <a:buNone/>
            </a:pPr>
            <a:r>
              <a:rPr lang="en-US" dirty="0">
                <a:latin typeface="Garamond" panose="02020404030301010803" pitchFamily="18" charset="0"/>
              </a:rPr>
              <a:t>Access to third party records through Mass. R. Crim. P. 17 subpoenas </a:t>
            </a:r>
          </a:p>
          <a:p>
            <a:r>
              <a:rPr lang="en-US" u="sng" dirty="0">
                <a:latin typeface="Garamond" panose="02020404030301010803" pitchFamily="18" charset="0"/>
              </a:rPr>
              <a:t>Commonwealth v. Dwyer</a:t>
            </a:r>
            <a:r>
              <a:rPr lang="en-US" dirty="0">
                <a:latin typeface="Garamond" panose="02020404030301010803" pitchFamily="18" charset="0"/>
              </a:rPr>
              <a:t>, 448 Mass. 122 (2006)</a:t>
            </a:r>
          </a:p>
          <a:p>
            <a:r>
              <a:rPr lang="en-US" u="sng" dirty="0">
                <a:latin typeface="Garamond" panose="02020404030301010803" pitchFamily="18" charset="0"/>
              </a:rPr>
              <a:t>Commonwealth v. </a:t>
            </a:r>
            <a:r>
              <a:rPr lang="en-US" u="sng" dirty="0" err="1">
                <a:latin typeface="Garamond" panose="02020404030301010803" pitchFamily="18" charset="0"/>
              </a:rPr>
              <a:t>Lampron</a:t>
            </a:r>
            <a:r>
              <a:rPr lang="en-US" dirty="0">
                <a:latin typeface="Garamond" panose="02020404030301010803" pitchFamily="18" charset="0"/>
              </a:rPr>
              <a:t>, 441 Mass. 265 (2014)</a:t>
            </a:r>
          </a:p>
          <a:p>
            <a:r>
              <a:rPr lang="en-US" dirty="0">
                <a:latin typeface="Garamond" panose="02020404030301010803" pitchFamily="18" charset="0"/>
              </a:rPr>
              <a:t>Procedure outlined in Mass. R. </a:t>
            </a:r>
            <a:r>
              <a:rPr lang="en-US" dirty="0" err="1">
                <a:latin typeface="Garamond" panose="02020404030301010803" pitchFamily="18" charset="0"/>
              </a:rPr>
              <a:t>Evid</a:t>
            </a:r>
            <a:r>
              <a:rPr lang="en-US" dirty="0">
                <a:latin typeface="Garamond" panose="02020404030301010803" pitchFamily="18" charset="0"/>
              </a:rPr>
              <a:t>. 1108</a:t>
            </a:r>
          </a:p>
          <a:p>
            <a:endParaRPr lang="en-US" dirty="0">
              <a:latin typeface="Garamond" panose="02020404030301010803" pitchFamily="18" charset="0"/>
            </a:endParaRPr>
          </a:p>
        </p:txBody>
      </p:sp>
    </p:spTree>
    <p:extLst>
      <p:ext uri="{BB962C8B-B14F-4D97-AF65-F5344CB8AC3E}">
        <p14:creationId xmlns:p14="http://schemas.microsoft.com/office/powerpoint/2010/main" val="96424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Discovery: </a:t>
            </a:r>
            <a:r>
              <a:rPr lang="en-US" u="sng" dirty="0">
                <a:latin typeface="Garamond" panose="02020404030301010803" pitchFamily="18" charset="0"/>
              </a:rPr>
              <a:t>Dwyer</a:t>
            </a:r>
            <a:r>
              <a:rPr lang="en-US" dirty="0">
                <a:latin typeface="Garamond" panose="02020404030301010803" pitchFamily="18" charset="0"/>
              </a:rPr>
              <a:t> &amp; </a:t>
            </a:r>
            <a:r>
              <a:rPr lang="en-US" u="sng" dirty="0" err="1">
                <a:latin typeface="Garamond" panose="02020404030301010803" pitchFamily="18" charset="0"/>
              </a:rPr>
              <a:t>Lampron</a:t>
            </a:r>
            <a:endParaRPr lang="en-US" u="sng" dirty="0">
              <a:latin typeface="Garamond" panose="02020404030301010803" pitchFamily="18" charset="0"/>
            </a:endParaRP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dirty="0">
                <a:latin typeface="Garamond" panose="02020404030301010803" pitchFamily="18" charset="0"/>
              </a:rPr>
              <a:t>File Rule 17 motions with affidavit</a:t>
            </a:r>
          </a:p>
          <a:p>
            <a:r>
              <a:rPr lang="en-US" dirty="0">
                <a:latin typeface="Garamond" panose="02020404030301010803" pitchFamily="18" charset="0"/>
              </a:rPr>
              <a:t>CW forwards motion/affidavit to record holder/third-party subject</a:t>
            </a:r>
          </a:p>
          <a:p>
            <a:endParaRPr lang="en-US" dirty="0">
              <a:latin typeface="Garamond" panose="02020404030301010803" pitchFamily="18" charset="0"/>
            </a:endParaRPr>
          </a:p>
        </p:txBody>
      </p:sp>
    </p:spTree>
    <p:extLst>
      <p:ext uri="{BB962C8B-B14F-4D97-AF65-F5344CB8AC3E}">
        <p14:creationId xmlns:p14="http://schemas.microsoft.com/office/powerpoint/2010/main" val="216816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a:xfrm>
            <a:off x="879764" y="2464089"/>
            <a:ext cx="10515600" cy="1325563"/>
          </a:xfrm>
        </p:spPr>
        <p:txBody>
          <a:bodyPr/>
          <a:lstStyle/>
          <a:p>
            <a:pPr algn="ctr"/>
            <a:r>
              <a:rPr lang="en-US" dirty="0">
                <a:latin typeface="Garamond" panose="02020404030301010803" pitchFamily="18" charset="0"/>
              </a:rPr>
              <a:t>Probable Cause &amp; Charging</a:t>
            </a:r>
          </a:p>
        </p:txBody>
      </p:sp>
    </p:spTree>
    <p:extLst>
      <p:ext uri="{BB962C8B-B14F-4D97-AF65-F5344CB8AC3E}">
        <p14:creationId xmlns:p14="http://schemas.microsoft.com/office/powerpoint/2010/main" val="360609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Discovery: </a:t>
            </a:r>
            <a:r>
              <a:rPr lang="en-US" u="sng" dirty="0">
                <a:latin typeface="Garamond" panose="02020404030301010803" pitchFamily="18" charset="0"/>
              </a:rPr>
              <a:t>Dwyer</a:t>
            </a:r>
            <a:r>
              <a:rPr lang="en-US" dirty="0">
                <a:latin typeface="Garamond" panose="02020404030301010803" pitchFamily="18" charset="0"/>
              </a:rPr>
              <a:t> &amp; </a:t>
            </a:r>
            <a:r>
              <a:rPr lang="en-US" u="sng" dirty="0" err="1">
                <a:latin typeface="Garamond" panose="02020404030301010803" pitchFamily="18" charset="0"/>
              </a:rPr>
              <a:t>Lampron</a:t>
            </a:r>
            <a:r>
              <a:rPr lang="en-US" u="sng" dirty="0">
                <a:latin typeface="Garamond" panose="02020404030301010803" pitchFamily="18" charset="0"/>
              </a:rPr>
              <a:t>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lnSpcReduction="10000"/>
          </a:bodyPr>
          <a:lstStyle/>
          <a:p>
            <a:r>
              <a:rPr lang="en-US" u="sng" dirty="0" err="1">
                <a:latin typeface="Garamond" panose="02020404030301010803" pitchFamily="18" charset="0"/>
              </a:rPr>
              <a:t>Lampron</a:t>
            </a:r>
            <a:r>
              <a:rPr lang="en-US" u="sng" dirty="0">
                <a:latin typeface="Garamond" panose="02020404030301010803" pitchFamily="18" charset="0"/>
              </a:rPr>
              <a:t> </a:t>
            </a:r>
            <a:r>
              <a:rPr lang="en-US" dirty="0">
                <a:latin typeface="Garamond" panose="02020404030301010803" pitchFamily="18" charset="0"/>
              </a:rPr>
              <a:t>hearing </a:t>
            </a:r>
          </a:p>
          <a:p>
            <a:r>
              <a:rPr lang="en-US" dirty="0">
                <a:latin typeface="Garamond" panose="02020404030301010803" pitchFamily="18" charset="0"/>
              </a:rPr>
              <a:t>Burden to show documents are:  </a:t>
            </a:r>
          </a:p>
          <a:p>
            <a:pPr marL="457200" lvl="1" indent="0">
              <a:buNone/>
            </a:pPr>
            <a:r>
              <a:rPr lang="en-US" dirty="0">
                <a:latin typeface="Garamond" panose="02020404030301010803" pitchFamily="18" charset="0"/>
              </a:rPr>
              <a:t>1. Evidentiary and relevant; </a:t>
            </a:r>
          </a:p>
          <a:p>
            <a:pPr marL="457200" lvl="1" indent="0">
              <a:buNone/>
            </a:pPr>
            <a:r>
              <a:rPr lang="en-US" dirty="0">
                <a:latin typeface="Garamond" panose="02020404030301010803" pitchFamily="18" charset="0"/>
              </a:rPr>
              <a:t>2. Not otherwise procurable reasonably in advance of trial by exercise of due   	diligence; </a:t>
            </a:r>
          </a:p>
          <a:p>
            <a:pPr marL="457200" lvl="1" indent="0">
              <a:buNone/>
            </a:pPr>
            <a:r>
              <a:rPr lang="en-US" dirty="0">
                <a:latin typeface="Garamond" panose="02020404030301010803" pitchFamily="18" charset="0"/>
              </a:rPr>
              <a:t>3. The party cannot prepare for trial without production/inspection in advance of 	trial, failure to obtain such inspection may tend to unreasonably relay trial; and</a:t>
            </a:r>
          </a:p>
          <a:p>
            <a:pPr marL="457200" lvl="1" indent="0">
              <a:buNone/>
            </a:pPr>
            <a:r>
              <a:rPr lang="en-US" dirty="0">
                <a:latin typeface="Garamond" panose="02020404030301010803" pitchFamily="18" charset="0"/>
              </a:rPr>
              <a:t>4. Application made in good faith and not intended as general fishing 	expedition. </a:t>
            </a:r>
          </a:p>
          <a:p>
            <a:r>
              <a:rPr lang="en-US" dirty="0">
                <a:latin typeface="Garamond" panose="02020404030301010803" pitchFamily="18" charset="0"/>
              </a:rPr>
              <a:t>Judge rules as to whether Rule 17 requirements met and if presumptively privileged; </a:t>
            </a:r>
          </a:p>
        </p:txBody>
      </p:sp>
    </p:spTree>
    <p:extLst>
      <p:ext uri="{BB962C8B-B14F-4D97-AF65-F5344CB8AC3E}">
        <p14:creationId xmlns:p14="http://schemas.microsoft.com/office/powerpoint/2010/main" val="3408868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Discovery: </a:t>
            </a:r>
            <a:r>
              <a:rPr lang="en-US" u="sng" dirty="0">
                <a:latin typeface="Garamond" panose="02020404030301010803" pitchFamily="18" charset="0"/>
              </a:rPr>
              <a:t>Dwyer</a:t>
            </a:r>
            <a:r>
              <a:rPr lang="en-US" dirty="0">
                <a:latin typeface="Garamond" panose="02020404030301010803" pitchFamily="18" charset="0"/>
              </a:rPr>
              <a:t> &amp; </a:t>
            </a:r>
            <a:r>
              <a:rPr lang="en-US" u="sng" dirty="0" err="1">
                <a:latin typeface="Garamond" panose="02020404030301010803" pitchFamily="18" charset="0"/>
              </a:rPr>
              <a:t>Lampron</a:t>
            </a:r>
            <a:r>
              <a:rPr lang="en-US" u="sng" dirty="0">
                <a:latin typeface="Garamond" panose="02020404030301010803" pitchFamily="18" charset="0"/>
              </a:rPr>
              <a:t>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dirty="0">
                <a:latin typeface="Garamond" panose="02020404030301010803" pitchFamily="18" charset="0"/>
              </a:rPr>
              <a:t>Presumptively privileged records? </a:t>
            </a:r>
          </a:p>
          <a:p>
            <a:r>
              <a:rPr lang="en-US" dirty="0">
                <a:latin typeface="Garamond" panose="02020404030301010803" pitchFamily="18" charset="0"/>
              </a:rPr>
              <a:t>Permission to inspect/copy with affidavit</a:t>
            </a:r>
          </a:p>
          <a:p>
            <a:r>
              <a:rPr lang="en-US" dirty="0">
                <a:latin typeface="Garamond" panose="02020404030301010803" pitchFamily="18" charset="0"/>
              </a:rPr>
              <a:t>Hearing</a:t>
            </a:r>
          </a:p>
          <a:p>
            <a:r>
              <a:rPr lang="en-US" dirty="0">
                <a:latin typeface="Garamond" panose="02020404030301010803" pitchFamily="18" charset="0"/>
              </a:rPr>
              <a:t>In camera inspection of records by judge where necessary</a:t>
            </a:r>
          </a:p>
          <a:p>
            <a:r>
              <a:rPr lang="en-US" dirty="0">
                <a:latin typeface="Garamond" panose="02020404030301010803" pitchFamily="18" charset="0"/>
              </a:rPr>
              <a:t>Judicial findings that copying/disclosure necessary </a:t>
            </a:r>
          </a:p>
          <a:p>
            <a:r>
              <a:rPr lang="en-US" i="1" dirty="0">
                <a:latin typeface="Garamond" panose="02020404030301010803" pitchFamily="18" charset="0"/>
              </a:rPr>
              <a:t>Motion in </a:t>
            </a:r>
            <a:r>
              <a:rPr lang="en-US" i="1" dirty="0" err="1">
                <a:latin typeface="Garamond" panose="02020404030301010803" pitchFamily="18" charset="0"/>
              </a:rPr>
              <a:t>limine</a:t>
            </a:r>
            <a:r>
              <a:rPr lang="en-US" i="1" dirty="0">
                <a:latin typeface="Garamond" panose="02020404030301010803" pitchFamily="18" charset="0"/>
              </a:rPr>
              <a:t> </a:t>
            </a:r>
            <a:r>
              <a:rPr lang="en-US" dirty="0">
                <a:latin typeface="Garamond" panose="02020404030301010803" pitchFamily="18" charset="0"/>
              </a:rPr>
              <a:t>to introduce presumptively privileged record at trial </a:t>
            </a:r>
          </a:p>
          <a:p>
            <a:endParaRPr lang="en-US" dirty="0">
              <a:latin typeface="Garamond" panose="02020404030301010803" pitchFamily="18" charset="0"/>
            </a:endParaRPr>
          </a:p>
        </p:txBody>
      </p:sp>
    </p:spTree>
    <p:extLst>
      <p:ext uri="{BB962C8B-B14F-4D97-AF65-F5344CB8AC3E}">
        <p14:creationId xmlns:p14="http://schemas.microsoft.com/office/powerpoint/2010/main" val="2017452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Discovery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Maxwell</a:t>
            </a:r>
            <a:r>
              <a:rPr lang="en-US" dirty="0">
                <a:latin typeface="Garamond" panose="02020404030301010803" pitchFamily="18" charset="0"/>
              </a:rPr>
              <a:t>, 441 Mass. 773 (2004)</a:t>
            </a:r>
          </a:p>
          <a:p>
            <a:r>
              <a:rPr lang="en-US" dirty="0">
                <a:latin typeface="Garamond" panose="02020404030301010803" pitchFamily="18" charset="0"/>
              </a:rPr>
              <a:t>Standard:  Probable cause it will produce evidence relevant to the question of the defendant's guilt</a:t>
            </a:r>
          </a:p>
          <a:p>
            <a:r>
              <a:rPr lang="en-US" dirty="0">
                <a:latin typeface="Garamond" panose="02020404030301010803" pitchFamily="18" charset="0"/>
              </a:rPr>
              <a:t>Practice point: Issuance of a complaint, or return of an indictment, is usually enough. Make sure to attach an affidavit from the Crime Lab regarding the testing.  </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3510324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a:xfrm>
            <a:off x="796636" y="2484871"/>
            <a:ext cx="10515600" cy="1325563"/>
          </a:xfrm>
        </p:spPr>
        <p:txBody>
          <a:bodyPr/>
          <a:lstStyle/>
          <a:p>
            <a:pPr algn="ctr"/>
            <a:r>
              <a:rPr lang="en-US" dirty="0">
                <a:latin typeface="Garamond" panose="02020404030301010803" pitchFamily="18" charset="0"/>
              </a:rPr>
              <a:t>Motions to Suppress</a:t>
            </a:r>
          </a:p>
        </p:txBody>
      </p:sp>
    </p:spTree>
    <p:extLst>
      <p:ext uri="{BB962C8B-B14F-4D97-AF65-F5344CB8AC3E}">
        <p14:creationId xmlns:p14="http://schemas.microsoft.com/office/powerpoint/2010/main" val="960941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620D-7DF0-6A4C-8828-E7EFD5B1769E}"/>
              </a:ext>
            </a:extLst>
          </p:cNvPr>
          <p:cNvSpPr>
            <a:spLocks noGrp="1"/>
          </p:cNvSpPr>
          <p:nvPr>
            <p:ph type="title"/>
          </p:nvPr>
        </p:nvSpPr>
        <p:spPr/>
        <p:txBody>
          <a:bodyPr/>
          <a:lstStyle/>
          <a:p>
            <a:r>
              <a:rPr lang="en-US" dirty="0">
                <a:latin typeface="Garamond" panose="02020404030301010803" pitchFamily="18" charset="0"/>
              </a:rPr>
              <a:t>Motions to Suppress </a:t>
            </a:r>
            <a:endParaRPr lang="en-US" dirty="0"/>
          </a:p>
        </p:txBody>
      </p:sp>
      <p:sp>
        <p:nvSpPr>
          <p:cNvPr id="3" name="Content Placeholder 2">
            <a:extLst>
              <a:ext uri="{FF2B5EF4-FFF2-40B4-BE49-F238E27FC236}">
                <a16:creationId xmlns:a16="http://schemas.microsoft.com/office/drawing/2014/main" id="{AC4A86D9-2040-0947-A4F1-B12558D5948C}"/>
              </a:ext>
            </a:extLst>
          </p:cNvPr>
          <p:cNvSpPr>
            <a:spLocks noGrp="1"/>
          </p:cNvSpPr>
          <p:nvPr>
            <p:ph idx="1"/>
          </p:nvPr>
        </p:nvSpPr>
        <p:spPr/>
        <p:txBody>
          <a:bodyPr>
            <a:normAutofit fontScale="85000" lnSpcReduction="20000"/>
          </a:bodyPr>
          <a:lstStyle/>
          <a:p>
            <a:r>
              <a:rPr lang="en-US" u="sng" dirty="0">
                <a:latin typeface="Garamond" panose="02020404030301010803" pitchFamily="18" charset="0"/>
              </a:rPr>
              <a:t>Commonwealth v. DeJesus</a:t>
            </a:r>
            <a:r>
              <a:rPr lang="en-US" dirty="0">
                <a:latin typeface="Garamond" panose="02020404030301010803" pitchFamily="18" charset="0"/>
              </a:rPr>
              <a:t>, SJC-13171 (March 15, 2022)</a:t>
            </a:r>
          </a:p>
          <a:p>
            <a:r>
              <a:rPr lang="en-US" dirty="0">
                <a:latin typeface="Garamond" panose="02020404030301010803" pitchFamily="18" charset="0"/>
              </a:rPr>
              <a:t>Defendant appealed from denial of MTS (snapchat video, police respond to multifamily home where Def was which was not his home, backpack with FA found in communal basement). Affirmed, BUT:</a:t>
            </a:r>
          </a:p>
          <a:p>
            <a:r>
              <a:rPr lang="en-US" dirty="0">
                <a:latin typeface="Garamond" panose="02020404030301010803" pitchFamily="18" charset="0"/>
              </a:rPr>
              <a:t>Court takes this moment to abolish the separate standing requirement in the search and seizure context, and clarifies that under Article 14 of Mass Dec of Rights, a def need only show a </a:t>
            </a:r>
            <a:r>
              <a:rPr lang="en-US" dirty="0" err="1">
                <a:latin typeface="Garamond" panose="02020404030301010803" pitchFamily="18" charset="0"/>
              </a:rPr>
              <a:t>REoP</a:t>
            </a:r>
            <a:r>
              <a:rPr lang="en-US" dirty="0">
                <a:latin typeface="Garamond" panose="02020404030301010803" pitchFamily="18" charset="0"/>
              </a:rPr>
              <a:t> and where charged with possessory offense when contraband in is co-venture/co-defendant possession (charged or uncharged) or place where cod has </a:t>
            </a:r>
            <a:r>
              <a:rPr lang="en-US" dirty="0" err="1">
                <a:latin typeface="Garamond" panose="02020404030301010803" pitchFamily="18" charset="0"/>
              </a:rPr>
              <a:t>REoP</a:t>
            </a:r>
            <a:r>
              <a:rPr lang="en-US" dirty="0">
                <a:latin typeface="Garamond" panose="02020404030301010803" pitchFamily="18" charset="0"/>
              </a:rPr>
              <a:t>, defendant may assert the same.</a:t>
            </a:r>
          </a:p>
          <a:p>
            <a:r>
              <a:rPr lang="en-US" dirty="0">
                <a:latin typeface="Garamond" panose="02020404030301010803" pitchFamily="18" charset="0"/>
              </a:rPr>
              <a:t>Resolves a “gap” btw federal and MA constitutions due to MA focus on standing. </a:t>
            </a:r>
          </a:p>
          <a:p>
            <a:r>
              <a:rPr lang="en-US" dirty="0">
                <a:latin typeface="Garamond" panose="02020404030301010803" pitchFamily="18" charset="0"/>
              </a:rPr>
              <a:t>“We </a:t>
            </a:r>
            <a:r>
              <a:rPr lang="en-US" dirty="0" err="1">
                <a:latin typeface="Garamond" panose="02020404030301010803" pitchFamily="18" charset="0"/>
              </a:rPr>
              <a:t>hearby</a:t>
            </a:r>
            <a:r>
              <a:rPr lang="en-US" dirty="0">
                <a:latin typeface="Garamond" panose="02020404030301010803" pitchFamily="18" charset="0"/>
              </a:rPr>
              <a:t> abandon the separate standing requirement and conclude that under Art. 14, as under the 4</a:t>
            </a:r>
            <a:r>
              <a:rPr lang="en-US" baseline="30000" dirty="0">
                <a:latin typeface="Garamond" panose="02020404030301010803" pitchFamily="18" charset="0"/>
              </a:rPr>
              <a:t>th</a:t>
            </a:r>
            <a:r>
              <a:rPr lang="en-US" dirty="0">
                <a:latin typeface="Garamond" panose="02020404030301010803" pitchFamily="18" charset="0"/>
              </a:rPr>
              <a:t> Amend, a defendant need only show a </a:t>
            </a:r>
            <a:r>
              <a:rPr lang="en-US" dirty="0" err="1">
                <a:latin typeface="Garamond" panose="02020404030301010803" pitchFamily="18" charset="0"/>
              </a:rPr>
              <a:t>REoP</a:t>
            </a:r>
            <a:r>
              <a:rPr lang="en-US" dirty="0">
                <a:latin typeface="Garamond" panose="02020404030301010803" pitchFamily="18" charset="0"/>
              </a:rPr>
              <a:t> in the place searched to contest a search or seizure.” </a:t>
            </a:r>
          </a:p>
          <a:p>
            <a:endParaRPr lang="en-US" dirty="0">
              <a:latin typeface="Garamond" panose="02020404030301010803" pitchFamily="18" charset="0"/>
            </a:endParaRPr>
          </a:p>
        </p:txBody>
      </p:sp>
    </p:spTree>
    <p:extLst>
      <p:ext uri="{BB962C8B-B14F-4D97-AF65-F5344CB8AC3E}">
        <p14:creationId xmlns:p14="http://schemas.microsoft.com/office/powerpoint/2010/main" val="2515246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a:xfrm>
            <a:off x="838200" y="1537855"/>
            <a:ext cx="10515600" cy="4639108"/>
          </a:xfrm>
        </p:spPr>
        <p:txBody>
          <a:bodyPr>
            <a:normAutofit fontScale="85000" lnSpcReduction="20000"/>
          </a:bodyPr>
          <a:lstStyle/>
          <a:p>
            <a:r>
              <a:rPr lang="en-US" u="sng" dirty="0">
                <a:latin typeface="Garamond" panose="02020404030301010803" pitchFamily="18" charset="0"/>
              </a:rPr>
              <a:t>Commonwealth v. Lugo</a:t>
            </a:r>
            <a:r>
              <a:rPr lang="en-US" dirty="0">
                <a:latin typeface="Garamond" panose="02020404030301010803" pitchFamily="18" charset="0"/>
              </a:rPr>
              <a:t>, 406 Mass. 565 (1990)</a:t>
            </a:r>
          </a:p>
          <a:p>
            <a:r>
              <a:rPr lang="en-US" dirty="0">
                <a:latin typeface="Garamond" panose="02020404030301010803" pitchFamily="18" charset="0"/>
              </a:rPr>
              <a:t>Neither the Commonwealth nor the Court can preclude the Defense from asking questions about the location of surveillance at trial where the case rests on credibility and ability to see what he said he saw.</a:t>
            </a:r>
          </a:p>
          <a:p>
            <a:r>
              <a:rPr lang="en-US" dirty="0">
                <a:latin typeface="Garamond" panose="02020404030301010803" pitchFamily="18" charset="0"/>
              </a:rPr>
              <a:t>Sole testimony was cop surveilling the defendant and alleging he saw hand to hand sale of drugs. Def moved for location of surveillance position, denied and CW moved </a:t>
            </a:r>
            <a:r>
              <a:rPr lang="en-US" i="1" dirty="0">
                <a:latin typeface="Garamond" panose="02020404030301010803" pitchFamily="18" charset="0"/>
              </a:rPr>
              <a:t>in </a:t>
            </a:r>
            <a:r>
              <a:rPr lang="en-US" i="1" dirty="0" err="1">
                <a:latin typeface="Garamond" panose="02020404030301010803" pitchFamily="18" charset="0"/>
              </a:rPr>
              <a:t>limine</a:t>
            </a:r>
            <a:r>
              <a:rPr lang="en-US" i="1" dirty="0">
                <a:latin typeface="Garamond" panose="02020404030301010803" pitchFamily="18" charset="0"/>
              </a:rPr>
              <a:t> </a:t>
            </a:r>
            <a:r>
              <a:rPr lang="en-US" dirty="0">
                <a:latin typeface="Garamond" panose="02020404030301010803" pitchFamily="18" charset="0"/>
              </a:rPr>
              <a:t>to prevent him from asking about it or crossing during trial, which the judge allowed. Appeals Court initially reversed and remanded for in camera review which judge conducted and found that he had unobstructed view and again allowed the CW motion and precluded specific questions about exact location.</a:t>
            </a:r>
          </a:p>
          <a:p>
            <a:r>
              <a:rPr lang="en-US" dirty="0">
                <a:latin typeface="Garamond" panose="02020404030301010803" pitchFamily="18" charset="0"/>
              </a:rPr>
              <a:t>Defendant was thus not able to cross with impossibility and inconsistencies and left to speculate about what might have been the case.</a:t>
            </a:r>
          </a:p>
          <a:p>
            <a:r>
              <a:rPr lang="en-US" dirty="0">
                <a:latin typeface="Garamond" panose="02020404030301010803" pitchFamily="18" charset="0"/>
              </a:rPr>
              <a:t>SJC looked at distinction of protection of information pre-trial and at trial and held that the materiality of the location is obvious and important to allow the Defendant a fair presentation of his case to a jury, and the MIL should have been denied. </a:t>
            </a:r>
          </a:p>
          <a:p>
            <a:endParaRPr lang="en-US" dirty="0">
              <a:latin typeface="Garamond" panose="02020404030301010803" pitchFamily="18" charset="0"/>
            </a:endParaRPr>
          </a:p>
        </p:txBody>
      </p:sp>
    </p:spTree>
    <p:extLst>
      <p:ext uri="{BB962C8B-B14F-4D97-AF65-F5344CB8AC3E}">
        <p14:creationId xmlns:p14="http://schemas.microsoft.com/office/powerpoint/2010/main" val="2049979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85000" lnSpcReduction="20000"/>
          </a:bodyPr>
          <a:lstStyle/>
          <a:p>
            <a:r>
              <a:rPr lang="en-US" u="sng" dirty="0">
                <a:latin typeface="Garamond" panose="02020404030301010803" pitchFamily="18" charset="0"/>
              </a:rPr>
              <a:t>Franks v. Delaware</a:t>
            </a:r>
            <a:r>
              <a:rPr lang="en-US" dirty="0">
                <a:latin typeface="Garamond" panose="02020404030301010803" pitchFamily="18" charset="0"/>
              </a:rPr>
              <a:t>, 438 U.S. 154 (1978)</a:t>
            </a:r>
          </a:p>
          <a:p>
            <a:r>
              <a:rPr lang="en-US" dirty="0">
                <a:latin typeface="Garamond" panose="02020404030301010803" pitchFamily="18" charset="0"/>
              </a:rPr>
              <a:t>Defendant convicted of rape at state trial; during pretrial MTS, had challenged the truthfulness of some police statements in an affidavit that lead to search of his apartment and sought to call witnesses to prove the inaccuracies; State objected, judge agreed, and Delaware Supreme Court upheld denial, holding that defendant under no circumstances may challenge veracity of a sworn statement by police used to precure a SW.</a:t>
            </a:r>
          </a:p>
          <a:p>
            <a:r>
              <a:rPr lang="en-US" dirty="0">
                <a:latin typeface="Garamond" panose="02020404030301010803" pitchFamily="18" charset="0"/>
              </a:rPr>
              <a:t>SCOTUS disagreed—held that where the defendant makes a preliminary showing that a false statement knowingly and intentionally, or with reckless disregard for the truth, was included in a warrant affidavit, and if the statement was necessary to finding of PC, the 4</a:t>
            </a:r>
            <a:r>
              <a:rPr lang="en-US" baseline="30000" dirty="0">
                <a:latin typeface="Garamond" panose="02020404030301010803" pitchFamily="18" charset="0"/>
              </a:rPr>
              <a:t>th</a:t>
            </a:r>
            <a:r>
              <a:rPr lang="en-US" dirty="0">
                <a:latin typeface="Garamond" panose="02020404030301010803" pitchFamily="18" charset="0"/>
              </a:rPr>
              <a:t> amendment requires that a hearing be held at the defendant’s request.</a:t>
            </a:r>
          </a:p>
          <a:p>
            <a:r>
              <a:rPr lang="en-US" dirty="0">
                <a:latin typeface="Garamond" panose="02020404030301010803" pitchFamily="18" charset="0"/>
              </a:rPr>
              <a:t>Held that if the statement can be excised and there is STILL PC, then no hearing necessary and no suppression warranted. BUT, if statement is necessary for PC, then hearing required if defendant requests it. </a:t>
            </a:r>
          </a:p>
        </p:txBody>
      </p:sp>
    </p:spTree>
    <p:extLst>
      <p:ext uri="{BB962C8B-B14F-4D97-AF65-F5344CB8AC3E}">
        <p14:creationId xmlns:p14="http://schemas.microsoft.com/office/powerpoint/2010/main" val="1220460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Reynolds, </a:t>
            </a:r>
            <a:r>
              <a:rPr lang="en-US" dirty="0">
                <a:latin typeface="Garamond" panose="02020404030301010803" pitchFamily="18" charset="0"/>
              </a:rPr>
              <a:t>374 Mass. 142 (1997)</a:t>
            </a:r>
          </a:p>
          <a:p>
            <a:r>
              <a:rPr lang="en-US" dirty="0">
                <a:latin typeface="Garamond" panose="02020404030301010803" pitchFamily="18" charset="0"/>
              </a:rPr>
              <a:t>Recognized that if material misstatements in affidavit lead to issuance of search warrant, remedy can be suppression</a:t>
            </a:r>
          </a:p>
          <a:p>
            <a:r>
              <a:rPr lang="en-US" dirty="0">
                <a:latin typeface="Garamond" panose="02020404030301010803" pitchFamily="18" charset="0"/>
              </a:rPr>
              <a:t>Does distinguish between intentional misstatements which will tend to require suppression and grayer areas that CAN lead to suppression but might not be warranted, fact specific. </a:t>
            </a:r>
          </a:p>
          <a:p>
            <a:r>
              <a:rPr lang="en-US" dirty="0">
                <a:latin typeface="Garamond" panose="02020404030301010803" pitchFamily="18" charset="0"/>
              </a:rPr>
              <a:t>BUT—the burden is on the Defendant to persuade a Court that suppression is warranted and justified. </a:t>
            </a:r>
          </a:p>
        </p:txBody>
      </p:sp>
    </p:spTree>
    <p:extLst>
      <p:ext uri="{BB962C8B-B14F-4D97-AF65-F5344CB8AC3E}">
        <p14:creationId xmlns:p14="http://schemas.microsoft.com/office/powerpoint/2010/main" val="3387674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R.I. v. Innis</a:t>
            </a:r>
            <a:r>
              <a:rPr lang="en-US" dirty="0">
                <a:latin typeface="Garamond" panose="02020404030301010803" pitchFamily="18" charset="0"/>
              </a:rPr>
              <a:t>, 446 U.S. 291 (1980)</a:t>
            </a:r>
          </a:p>
          <a:p>
            <a:r>
              <a:rPr lang="en-US" dirty="0">
                <a:latin typeface="Garamond" panose="02020404030301010803" pitchFamily="18" charset="0"/>
              </a:rPr>
              <a:t>Establishes/defines the functional equivalent of questioning that triggers Miranda</a:t>
            </a:r>
          </a:p>
          <a:p>
            <a:r>
              <a:rPr lang="en-US" dirty="0">
                <a:latin typeface="Garamond" panose="02020404030301010803" pitchFamily="18" charset="0"/>
              </a:rPr>
              <a:t>Functional equivalent = words or actions on the part of the police that police should know are reasonably likely to elicit an incriminating response</a:t>
            </a:r>
          </a:p>
          <a:p>
            <a:r>
              <a:rPr lang="en-US" dirty="0">
                <a:latin typeface="Garamond" panose="02020404030301010803" pitchFamily="18" charset="0"/>
              </a:rPr>
              <a:t>Focuses primarily on the perceptions of the suspect, rather than the intent of the police</a:t>
            </a:r>
          </a:p>
          <a:p>
            <a:endParaRPr lang="en-US" dirty="0">
              <a:latin typeface="Garamond" panose="02020404030301010803" pitchFamily="18" charset="0"/>
            </a:endParaRPr>
          </a:p>
        </p:txBody>
      </p:sp>
    </p:spTree>
    <p:extLst>
      <p:ext uri="{BB962C8B-B14F-4D97-AF65-F5344CB8AC3E}">
        <p14:creationId xmlns:p14="http://schemas.microsoft.com/office/powerpoint/2010/main" val="2848155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85000" lnSpcReduction="20000"/>
          </a:bodyPr>
          <a:lstStyle/>
          <a:p>
            <a:r>
              <a:rPr lang="en-US" u="sng" dirty="0">
                <a:latin typeface="Garamond" panose="02020404030301010803" pitchFamily="18" charset="0"/>
              </a:rPr>
              <a:t>Commonwealth v. Rosario</a:t>
            </a:r>
            <a:r>
              <a:rPr lang="en-US" dirty="0">
                <a:latin typeface="Garamond" panose="02020404030301010803" pitchFamily="18" charset="0"/>
              </a:rPr>
              <a:t>, 422 Mass. 48 (1996)</a:t>
            </a:r>
          </a:p>
          <a:p>
            <a:r>
              <a:rPr lang="en-US" dirty="0">
                <a:latin typeface="Garamond" panose="02020404030301010803" pitchFamily="18" charset="0"/>
              </a:rPr>
              <a:t>Rule: “An otherwise admissible statement is not to be excluded on the ground of unreasonable delay in arraignment, if the statement is made within six hours of the arrest (day or night), or if (at any time) the defendant made an informed and voluntary written or recorded waiver of his right to be arraigned without unreasonable delay”</a:t>
            </a:r>
          </a:p>
          <a:p>
            <a:r>
              <a:rPr lang="en-US" dirty="0">
                <a:latin typeface="Garamond" panose="02020404030301010803" pitchFamily="18" charset="0"/>
              </a:rPr>
              <a:t>The rule:</a:t>
            </a:r>
          </a:p>
          <a:p>
            <a:pPr lvl="1">
              <a:buFont typeface="Courier New" panose="02070309020205020404" pitchFamily="49" charset="0"/>
              <a:buChar char="o"/>
            </a:pPr>
            <a:r>
              <a:rPr lang="en-US" dirty="0">
                <a:latin typeface="Garamond" panose="02020404030301010803" pitchFamily="18" charset="0"/>
              </a:rPr>
              <a:t>Largely eliminates debate over reasonableness of delay </a:t>
            </a:r>
          </a:p>
          <a:p>
            <a:pPr lvl="1">
              <a:buFont typeface="Courier New" panose="02070309020205020404" pitchFamily="49" charset="0"/>
              <a:buChar char="o"/>
            </a:pPr>
            <a:r>
              <a:rPr lang="en-US" dirty="0">
                <a:latin typeface="Garamond" panose="02020404030301010803" pitchFamily="18" charset="0"/>
              </a:rPr>
              <a:t>Bars admission of statement made after six-hour period unless there is a waiver of prompt arraignment</a:t>
            </a:r>
          </a:p>
          <a:p>
            <a:pPr lvl="1">
              <a:buFont typeface="Courier New" panose="02070309020205020404" pitchFamily="49" charset="0"/>
              <a:buChar char="o"/>
            </a:pPr>
            <a:r>
              <a:rPr lang="en-US" dirty="0">
                <a:latin typeface="Garamond" panose="02020404030301010803" pitchFamily="18" charset="0"/>
              </a:rPr>
              <a:t>Applies without regard to either when court is in session or arrest is made</a:t>
            </a:r>
          </a:p>
          <a:p>
            <a:r>
              <a:rPr lang="en-US" dirty="0">
                <a:latin typeface="Garamond" panose="02020404030301010803" pitchFamily="18" charset="0"/>
              </a:rPr>
              <a:t>Period of safe harboring questioning commences on arrest and concludes six hours later without regard to when court is in session, except in certain instances when questioning isn’t possible, i.e., person is under the influence of a substance by his/her own doing, natural disaster, emergency etc. </a:t>
            </a:r>
          </a:p>
          <a:p>
            <a:endParaRPr lang="en-US" dirty="0">
              <a:latin typeface="Garamond" panose="02020404030301010803" pitchFamily="18" charset="0"/>
            </a:endParaRPr>
          </a:p>
        </p:txBody>
      </p:sp>
    </p:spTree>
    <p:extLst>
      <p:ext uri="{BB962C8B-B14F-4D97-AF65-F5344CB8AC3E}">
        <p14:creationId xmlns:p14="http://schemas.microsoft.com/office/powerpoint/2010/main" val="104156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Probable Cause &amp; Charging</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Commonwealth v. McCarthy</a:t>
            </a:r>
            <a:r>
              <a:rPr lang="en-US" dirty="0">
                <a:latin typeface="Garamond" panose="02020404030301010803" pitchFamily="18" charset="0"/>
              </a:rPr>
              <a:t>, 385 Mass. 160  (1982)</a:t>
            </a:r>
          </a:p>
          <a:p>
            <a:r>
              <a:rPr lang="en-US" dirty="0">
                <a:latin typeface="Garamond" panose="02020404030301010803" pitchFamily="18" charset="0"/>
              </a:rPr>
              <a:t>A valid indictment requires that the GJ hears sufficient evidence to establish the identity of the accused and probable cause to arrest him</a:t>
            </a:r>
          </a:p>
          <a:p>
            <a:r>
              <a:rPr lang="en-US" dirty="0">
                <a:latin typeface="Garamond" panose="02020404030301010803" pitchFamily="18" charset="0"/>
              </a:rPr>
              <a:t>Generally “a court will not inquire into the competency or sufficiency of the evidence before the grand jury.” </a:t>
            </a:r>
          </a:p>
          <a:p>
            <a:r>
              <a:rPr lang="en-US" dirty="0">
                <a:latin typeface="Garamond" panose="02020404030301010803" pitchFamily="18" charset="0"/>
              </a:rPr>
              <a:t>Indictment may be based on hearsay</a:t>
            </a:r>
          </a:p>
          <a:p>
            <a:r>
              <a:rPr lang="en-US" dirty="0">
                <a:latin typeface="Garamond" panose="02020404030301010803" pitchFamily="18" charset="0"/>
              </a:rPr>
              <a:t>BUT—the grand jury must hear sufficient evidence to establish the level of probable cause required to support an arrest or search warrant-–if not, remedy is dismissal. </a:t>
            </a:r>
          </a:p>
        </p:txBody>
      </p:sp>
    </p:spTree>
    <p:extLst>
      <p:ext uri="{BB962C8B-B14F-4D97-AF65-F5344CB8AC3E}">
        <p14:creationId xmlns:p14="http://schemas.microsoft.com/office/powerpoint/2010/main" val="4088354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pPr marL="0" indent="0">
              <a:buNone/>
            </a:pPr>
            <a:r>
              <a:rPr lang="en-US" u="sng" dirty="0">
                <a:latin typeface="Garamond" panose="02020404030301010803" pitchFamily="18" charset="0"/>
              </a:rPr>
              <a:t>Commonwealth v. </a:t>
            </a:r>
            <a:r>
              <a:rPr lang="en-US" u="sng" dirty="0" err="1">
                <a:latin typeface="Garamond" panose="02020404030301010803" pitchFamily="18" charset="0"/>
              </a:rPr>
              <a:t>Feyenord</a:t>
            </a:r>
            <a:r>
              <a:rPr lang="en-US" dirty="0">
                <a:latin typeface="Garamond" panose="02020404030301010803" pitchFamily="18" charset="0"/>
              </a:rPr>
              <a:t>, 62 Mass. App. Ct. 200 (2004)</a:t>
            </a:r>
          </a:p>
          <a:p>
            <a:r>
              <a:rPr lang="en-US" dirty="0">
                <a:latin typeface="Garamond" panose="02020404030301010803" pitchFamily="18" charset="0"/>
              </a:rPr>
              <a:t>Drug-sniffing dogs</a:t>
            </a:r>
          </a:p>
          <a:p>
            <a:r>
              <a:rPr lang="en-US" u="sng" dirty="0">
                <a:latin typeface="Garamond" panose="02020404030301010803" pitchFamily="18" charset="0"/>
              </a:rPr>
              <a:t>Holding/standard</a:t>
            </a:r>
            <a:r>
              <a:rPr lang="en-US" dirty="0">
                <a:latin typeface="Garamond" panose="02020404030301010803" pitchFamily="18" charset="0"/>
              </a:rPr>
              <a:t>: No reasonable expectation of privacy in the smell of drugs from the car</a:t>
            </a:r>
          </a:p>
          <a:p>
            <a:r>
              <a:rPr lang="en-US" u="sng" dirty="0">
                <a:latin typeface="Garamond" panose="02020404030301010803" pitchFamily="18" charset="0"/>
              </a:rPr>
              <a:t>Practice point</a:t>
            </a:r>
            <a:r>
              <a:rPr lang="en-US" dirty="0">
                <a:latin typeface="Garamond" panose="02020404030301010803" pitchFamily="18" charset="0"/>
              </a:rPr>
              <a:t>: Don’t have 169 grams of cocaine in your trunk</a:t>
            </a:r>
          </a:p>
          <a:p>
            <a:r>
              <a:rPr lang="en-US" u="sng" dirty="0">
                <a:latin typeface="Garamond" panose="02020404030301010803" pitchFamily="18" charset="0"/>
              </a:rPr>
              <a:t>Other takeaways</a:t>
            </a:r>
            <a:r>
              <a:rPr lang="en-US" dirty="0">
                <a:latin typeface="Garamond" panose="02020404030301010803" pitchFamily="18" charset="0"/>
              </a:rPr>
              <a:t>: Brief detention (30 minutes) was not impermissible, officers need not arrest at the moment probable cause exists.</a:t>
            </a:r>
          </a:p>
          <a:p>
            <a:endParaRPr lang="en-US" dirty="0">
              <a:latin typeface="Garamond" panose="02020404030301010803" pitchFamily="18" charset="0"/>
            </a:endParaRPr>
          </a:p>
        </p:txBody>
      </p:sp>
    </p:spTree>
    <p:extLst>
      <p:ext uri="{BB962C8B-B14F-4D97-AF65-F5344CB8AC3E}">
        <p14:creationId xmlns:p14="http://schemas.microsoft.com/office/powerpoint/2010/main" val="2032184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Aguilar v. Texas, </a:t>
            </a:r>
            <a:r>
              <a:rPr lang="en-US" dirty="0">
                <a:latin typeface="Garamond" panose="02020404030301010803" pitchFamily="18" charset="0"/>
              </a:rPr>
              <a:t>378 U.S. 108 (1964)</a:t>
            </a:r>
            <a:endParaRPr lang="en-US" b="1" dirty="0">
              <a:latin typeface="Garamond" panose="02020404030301010803" pitchFamily="18" charset="0"/>
            </a:endParaRPr>
          </a:p>
          <a:p>
            <a:r>
              <a:rPr lang="en-US" dirty="0">
                <a:latin typeface="Garamond" panose="02020404030301010803" pitchFamily="18" charset="0"/>
              </a:rPr>
              <a:t>Probable cause for a search warrant can be based on a confidential informant, but the reviewing justice/magistrate </a:t>
            </a:r>
            <a:r>
              <a:rPr lang="en-US" i="1" dirty="0">
                <a:latin typeface="Garamond" panose="02020404030301010803" pitchFamily="18" charset="0"/>
              </a:rPr>
              <a:t>must </a:t>
            </a:r>
            <a:r>
              <a:rPr lang="en-US" dirty="0">
                <a:latin typeface="Garamond" panose="02020404030301010803" pitchFamily="18" charset="0"/>
              </a:rPr>
              <a:t>be provided with the following information:</a:t>
            </a:r>
            <a:endParaRPr lang="en-US" b="1" dirty="0">
              <a:latin typeface="Garamond" panose="02020404030301010803" pitchFamily="18" charset="0"/>
            </a:endParaRPr>
          </a:p>
          <a:p>
            <a:pPr lvl="1"/>
            <a:r>
              <a:rPr lang="en-US" dirty="0">
                <a:latin typeface="Garamond" panose="02020404030301010803" pitchFamily="18" charset="0"/>
              </a:rPr>
              <a:t>HOW DID THE INFORMANT KNOW WHAT HE KNEW, and WHY WAS THE INFORMATION RELIABLE?</a:t>
            </a:r>
            <a:endParaRPr lang="en-US" b="1" dirty="0">
              <a:latin typeface="Garamond" panose="02020404030301010803" pitchFamily="18" charset="0"/>
            </a:endParaRPr>
          </a:p>
          <a:p>
            <a:r>
              <a:rPr lang="en-US" dirty="0">
                <a:latin typeface="Garamond" panose="02020404030301010803" pitchFamily="18" charset="0"/>
              </a:rPr>
              <a:t>Constitution requires that the inferences underlying the warrant are made by the neutral and detached magistrate, and not by the officer/informant.</a:t>
            </a:r>
            <a:endParaRPr lang="en-US" b="1"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303075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Spinelli v. United States, </a:t>
            </a:r>
            <a:r>
              <a:rPr lang="en-US" dirty="0">
                <a:latin typeface="Garamond" panose="02020404030301010803" pitchFamily="18" charset="0"/>
              </a:rPr>
              <a:t>393 U.S. 410 (1969)</a:t>
            </a:r>
          </a:p>
          <a:p>
            <a:r>
              <a:rPr lang="en-US" dirty="0">
                <a:latin typeface="Garamond" panose="02020404030301010803" pitchFamily="18" charset="0"/>
              </a:rPr>
              <a:t>SCOTUS sets forth a two-prong test to determine the issuance of a search warrant:</a:t>
            </a:r>
          </a:p>
          <a:p>
            <a:pPr marL="0" indent="0">
              <a:buNone/>
            </a:pPr>
            <a:r>
              <a:rPr lang="en-US" dirty="0">
                <a:latin typeface="Garamond" panose="02020404030301010803" pitchFamily="18" charset="0"/>
              </a:rPr>
              <a:t>	1) The application for a search warrant must set forth the 	"underlying circumstances" necessary to enable the magistrate 	independently to judge of the validity of the informant’s 	information.</a:t>
            </a:r>
          </a:p>
          <a:p>
            <a:pPr marL="0" indent="0">
              <a:buNone/>
            </a:pPr>
            <a:r>
              <a:rPr lang="en-US" dirty="0">
                <a:latin typeface="Garamond" panose="02020404030301010803" pitchFamily="18" charset="0"/>
              </a:rPr>
              <a:t>	2)The affiant-officers must attempt to support their claim that their 	informant is "credible" or his information "reliable."</a:t>
            </a:r>
            <a:r>
              <a:rPr lang="en-US" dirty="0"/>
              <a:t> </a:t>
            </a:r>
            <a:br>
              <a:rPr lang="en-US" dirty="0"/>
            </a:br>
            <a:endParaRPr lang="en-US" dirty="0">
              <a:latin typeface="Garamond" panose="02020404030301010803" pitchFamily="18" charset="0"/>
            </a:endParaRPr>
          </a:p>
        </p:txBody>
      </p:sp>
    </p:spTree>
    <p:extLst>
      <p:ext uri="{BB962C8B-B14F-4D97-AF65-F5344CB8AC3E}">
        <p14:creationId xmlns:p14="http://schemas.microsoft.com/office/powerpoint/2010/main" val="2441650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Upton II</a:t>
            </a:r>
            <a:r>
              <a:rPr lang="en-US" dirty="0">
                <a:latin typeface="Garamond" panose="02020404030301010803" pitchFamily="18" charset="0"/>
              </a:rPr>
              <a:t>, 394 Mass 363 (1985)</a:t>
            </a:r>
          </a:p>
          <a:p>
            <a:r>
              <a:rPr lang="en-US" dirty="0">
                <a:latin typeface="Garamond" panose="02020404030301010803" pitchFamily="18" charset="0"/>
              </a:rPr>
              <a:t>Initially found no PC for SW and SCOTUS reversed, holding PC existed under “totality of circumstances” test articulated in </a:t>
            </a:r>
            <a:r>
              <a:rPr lang="en-US" u="sng" dirty="0">
                <a:latin typeface="Garamond" panose="02020404030301010803" pitchFamily="18" charset="0"/>
              </a:rPr>
              <a:t>Illinois v. Gates</a:t>
            </a:r>
            <a:r>
              <a:rPr lang="en-US" dirty="0">
                <a:latin typeface="Garamond" panose="02020404030301010803" pitchFamily="18" charset="0"/>
              </a:rPr>
              <a:t>, remanded to SJC for further proceedings </a:t>
            </a:r>
          </a:p>
          <a:p>
            <a:r>
              <a:rPr lang="en-US" dirty="0">
                <a:latin typeface="Garamond" panose="02020404030301010803" pitchFamily="18" charset="0"/>
              </a:rPr>
              <a:t>SJC then held that there is a </a:t>
            </a:r>
            <a:r>
              <a:rPr lang="en-US" b="1" dirty="0">
                <a:latin typeface="Garamond" panose="02020404030301010803" pitchFamily="18" charset="0"/>
              </a:rPr>
              <a:t>statutory exclusionary rule </a:t>
            </a:r>
            <a:r>
              <a:rPr lang="en-US" dirty="0">
                <a:latin typeface="Garamond" panose="02020404030301010803" pitchFamily="18" charset="0"/>
              </a:rPr>
              <a:t>requiring exclusion if no PC, and that Mass has a stricter test for PC under Article 14 than under the 4th Amendment, and there was not PC under stricter MA standard</a:t>
            </a:r>
          </a:p>
          <a:p>
            <a:r>
              <a:rPr lang="en-US" dirty="0">
                <a:latin typeface="Garamond" panose="02020404030301010803" pitchFamily="18" charset="0"/>
              </a:rPr>
              <a:t>Beginning of Article 14 as a stronger bulwark against government intrusions than exists under federal con law—STATE con law. </a:t>
            </a:r>
          </a:p>
          <a:p>
            <a:endParaRPr lang="en-US" dirty="0">
              <a:latin typeface="Garamond" panose="02020404030301010803" pitchFamily="18" charset="0"/>
            </a:endParaRPr>
          </a:p>
        </p:txBody>
      </p:sp>
    </p:spTree>
    <p:extLst>
      <p:ext uri="{BB962C8B-B14F-4D97-AF65-F5344CB8AC3E}">
        <p14:creationId xmlns:p14="http://schemas.microsoft.com/office/powerpoint/2010/main" val="1144927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85000" lnSpcReduction="10000"/>
          </a:bodyPr>
          <a:lstStyle/>
          <a:p>
            <a:r>
              <a:rPr lang="en-US" u="sng" dirty="0">
                <a:latin typeface="Garamond" panose="02020404030301010803" pitchFamily="18" charset="0"/>
              </a:rPr>
              <a:t>Commonwealth v. Narcisse</a:t>
            </a:r>
            <a:r>
              <a:rPr lang="en-US" dirty="0">
                <a:latin typeface="Garamond" panose="02020404030301010803" pitchFamily="18" charset="0"/>
              </a:rPr>
              <a:t>, 457 Mass. 1 (2010)</a:t>
            </a:r>
          </a:p>
          <a:p>
            <a:r>
              <a:rPr lang="en-US" dirty="0">
                <a:latin typeface="Garamond" panose="02020404030301010803" pitchFamily="18" charset="0"/>
              </a:rPr>
              <a:t>Consensual encounters </a:t>
            </a:r>
            <a:r>
              <a:rPr lang="en-US" dirty="0">
                <a:latin typeface="Garamond" panose="02020404030301010803" pitchFamily="18" charset="0"/>
                <a:sym typeface="Wingdings" pitchFamily="2" charset="2"/>
              </a:rPr>
              <a:t></a:t>
            </a:r>
            <a:r>
              <a:rPr lang="en-US" dirty="0">
                <a:latin typeface="Garamond" panose="02020404030301010803" pitchFamily="18" charset="0"/>
              </a:rPr>
              <a:t> pat frisk</a:t>
            </a:r>
          </a:p>
          <a:p>
            <a:pPr marL="0" indent="0">
              <a:buNone/>
            </a:pPr>
            <a:r>
              <a:rPr lang="en-US" dirty="0">
                <a:latin typeface="Garamond" panose="02020404030301010803" pitchFamily="18" charset="0"/>
              </a:rPr>
              <a:t>	Q: When can a consensual encounter between the police and the public turn 	into a pat frisk?</a:t>
            </a:r>
          </a:p>
          <a:p>
            <a:pPr marL="0" indent="0">
              <a:buNone/>
            </a:pPr>
            <a:r>
              <a:rPr lang="en-US" dirty="0">
                <a:latin typeface="Garamond" panose="02020404030301010803" pitchFamily="18" charset="0"/>
              </a:rPr>
              <a:t>	A: When two prongs are met: </a:t>
            </a:r>
          </a:p>
          <a:p>
            <a:pPr lvl="0"/>
            <a:r>
              <a:rPr lang="en-US" dirty="0">
                <a:latin typeface="Garamond" panose="02020404030301010803" pitchFamily="18" charset="0"/>
              </a:rPr>
              <a:t>Reasonable belief the person is committing, or has committed, a criminal offense</a:t>
            </a:r>
          </a:p>
          <a:p>
            <a:pPr marL="0" indent="0">
              <a:buNone/>
            </a:pPr>
            <a:r>
              <a:rPr lang="en-US" dirty="0">
                <a:latin typeface="Garamond" panose="02020404030301010803" pitchFamily="18" charset="0"/>
              </a:rPr>
              <a:t>	AND</a:t>
            </a:r>
          </a:p>
          <a:p>
            <a:pPr lvl="0"/>
            <a:r>
              <a:rPr lang="en-US" dirty="0">
                <a:latin typeface="Garamond" panose="02020404030301010803" pitchFamily="18" charset="0"/>
              </a:rPr>
              <a:t>Reasonable belief the person is armed and dangerous	</a:t>
            </a:r>
          </a:p>
          <a:p>
            <a:r>
              <a:rPr lang="en-US" dirty="0">
                <a:latin typeface="Garamond" panose="02020404030301010803" pitchFamily="18" charset="0"/>
              </a:rPr>
              <a:t>Practice point:  Prep your witnesses!</a:t>
            </a:r>
          </a:p>
          <a:p>
            <a:pPr marL="0" indent="0">
              <a:buNone/>
            </a:pPr>
            <a:br>
              <a:rPr lang="en-US" dirty="0"/>
            </a:br>
            <a:r>
              <a:rPr lang="en-US" dirty="0"/>
              <a:t> </a:t>
            </a:r>
          </a:p>
          <a:p>
            <a:endParaRPr lang="en-US" dirty="0">
              <a:latin typeface="Garamond" panose="02020404030301010803" pitchFamily="18" charset="0"/>
            </a:endParaRPr>
          </a:p>
        </p:txBody>
      </p:sp>
    </p:spTree>
    <p:extLst>
      <p:ext uri="{BB962C8B-B14F-4D97-AF65-F5344CB8AC3E}">
        <p14:creationId xmlns:p14="http://schemas.microsoft.com/office/powerpoint/2010/main" val="4107320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20000"/>
          </a:bodyPr>
          <a:lstStyle/>
          <a:p>
            <a:r>
              <a:rPr lang="en-US" u="sng" dirty="0">
                <a:latin typeface="Garamond" panose="02020404030301010803" pitchFamily="18" charset="0"/>
              </a:rPr>
              <a:t>Commonwealth v. Buckley</a:t>
            </a:r>
            <a:r>
              <a:rPr lang="en-US" dirty="0">
                <a:latin typeface="Garamond" panose="02020404030301010803" pitchFamily="18" charset="0"/>
              </a:rPr>
              <a:t>, 478 Mass. 861 (2018)</a:t>
            </a:r>
            <a:r>
              <a:rPr lang="en-US" b="1" dirty="0">
                <a:latin typeface="Garamond" panose="02020404030301010803" pitchFamily="18" charset="0"/>
              </a:rPr>
              <a:t> </a:t>
            </a:r>
            <a:endParaRPr lang="en-US" dirty="0">
              <a:latin typeface="Garamond" panose="02020404030301010803" pitchFamily="18" charset="0"/>
            </a:endParaRPr>
          </a:p>
          <a:p>
            <a:pPr lvl="0"/>
            <a:r>
              <a:rPr lang="en-US" dirty="0">
                <a:latin typeface="Garamond" panose="02020404030301010803" pitchFamily="18" charset="0"/>
              </a:rPr>
              <a:t>Affirms authorization test articulated in </a:t>
            </a:r>
            <a:r>
              <a:rPr lang="en-US" i="1" dirty="0">
                <a:latin typeface="Garamond" panose="02020404030301010803" pitchFamily="18" charset="0"/>
              </a:rPr>
              <a:t>Commonwealth v. Santana, </a:t>
            </a:r>
            <a:r>
              <a:rPr lang="en-US" dirty="0">
                <a:latin typeface="Garamond" panose="02020404030301010803" pitchFamily="18" charset="0"/>
              </a:rPr>
              <a:t>420 Mass. 209</a:t>
            </a:r>
            <a:r>
              <a:rPr lang="en-US" i="1" dirty="0">
                <a:latin typeface="Garamond" panose="02020404030301010803" pitchFamily="18" charset="0"/>
              </a:rPr>
              <a:t>, </a:t>
            </a:r>
            <a:r>
              <a:rPr lang="en-US" dirty="0">
                <a:latin typeface="Garamond" panose="02020404030301010803" pitchFamily="18" charset="0"/>
              </a:rPr>
              <a:t>establishing that a traffic stop is reasonable under art. 14 if there is justification for it, and observation of a traffic violation is one such justification</a:t>
            </a:r>
          </a:p>
          <a:p>
            <a:pPr lvl="0"/>
            <a:r>
              <a:rPr lang="en-US" dirty="0">
                <a:latin typeface="Garamond" panose="02020404030301010803" pitchFamily="18" charset="0"/>
              </a:rPr>
              <a:t>When the stop is challenged under art. 14 the reasonableness of the stop does not depend upon the motivations underlying the stop</a:t>
            </a:r>
          </a:p>
          <a:p>
            <a:pPr lvl="0"/>
            <a:r>
              <a:rPr lang="en-US" dirty="0">
                <a:latin typeface="Garamond" panose="02020404030301010803" pitchFamily="18" charset="0"/>
              </a:rPr>
              <a:t>A challenge to a traffic stop pursuant to art. 14 is distinctly different from a challenge to a stop based on equal protection grounds/principles under arts. 1 and 10 of the Mass. Dec. of Rights</a:t>
            </a:r>
          </a:p>
          <a:p>
            <a:pPr marL="0" lvl="0" indent="0">
              <a:buNone/>
            </a:pPr>
            <a:r>
              <a:rPr lang="en-US" dirty="0">
                <a:latin typeface="Garamond" panose="02020404030301010803" pitchFamily="18" charset="0"/>
              </a:rPr>
              <a:t>**</a:t>
            </a:r>
            <a:r>
              <a:rPr lang="en-US" b="1" dirty="0">
                <a:latin typeface="Garamond" panose="02020404030301010803" pitchFamily="18" charset="0"/>
              </a:rPr>
              <a:t>Know what challenge you’re making/is being made, and the discovery you need to make the appropriate challenge</a:t>
            </a:r>
            <a:r>
              <a:rPr lang="en-US" dirty="0">
                <a:latin typeface="Garamond" panose="02020404030301010803" pitchFamily="18" charset="0"/>
              </a:rPr>
              <a:t>**</a:t>
            </a:r>
          </a:p>
          <a:p>
            <a:pPr marL="0" lvl="0" indent="0">
              <a:buNone/>
            </a:pPr>
            <a:endParaRPr lang="en-US" dirty="0">
              <a:latin typeface="Garamond" panose="02020404030301010803" pitchFamily="18" charset="0"/>
            </a:endParaRPr>
          </a:p>
          <a:p>
            <a:pPr lvl="0"/>
            <a:endParaRPr lang="en-US" dirty="0">
              <a:latin typeface="Garamond" panose="02020404030301010803" pitchFamily="18" charset="0"/>
            </a:endParaRPr>
          </a:p>
        </p:txBody>
      </p:sp>
    </p:spTree>
    <p:extLst>
      <p:ext uri="{BB962C8B-B14F-4D97-AF65-F5344CB8AC3E}">
        <p14:creationId xmlns:p14="http://schemas.microsoft.com/office/powerpoint/2010/main" val="2738509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a:xfrm>
            <a:off x="838200" y="1690688"/>
            <a:ext cx="10515600" cy="4486275"/>
          </a:xfrm>
        </p:spPr>
        <p:txBody>
          <a:bodyPr>
            <a:normAutofit fontScale="70000" lnSpcReduction="20000"/>
          </a:bodyPr>
          <a:lstStyle/>
          <a:p>
            <a:r>
              <a:rPr lang="en-US" u="sng" dirty="0">
                <a:latin typeface="Garamond" panose="02020404030301010803" pitchFamily="18" charset="0"/>
              </a:rPr>
              <a:t>Commonwealth v. Warren</a:t>
            </a:r>
            <a:r>
              <a:rPr lang="en-US" sz="2000" u="sng" dirty="0">
                <a:latin typeface="Garamond" panose="02020404030301010803" pitchFamily="18" charset="0"/>
              </a:rPr>
              <a:t>, </a:t>
            </a:r>
            <a:r>
              <a:rPr lang="en-US" dirty="0">
                <a:latin typeface="Garamond" panose="02020404030301010803" pitchFamily="18" charset="0"/>
              </a:rPr>
              <a:t>475 Mass. 530 (2016)</a:t>
            </a:r>
            <a:endParaRPr lang="en-US" sz="2000" dirty="0">
              <a:latin typeface="Garamond" panose="02020404030301010803" pitchFamily="18" charset="0"/>
            </a:endParaRPr>
          </a:p>
          <a:p>
            <a:pPr lvl="0"/>
            <a:r>
              <a:rPr lang="en-US" dirty="0">
                <a:latin typeface="Garamond" panose="02020404030301010803" pitchFamily="18" charset="0"/>
              </a:rPr>
              <a:t>Police acted on a hunch, as opposed to reasonable suspicion grounded in articulable facts, and pursued and seized the defendant while lacking any basis for doing so</a:t>
            </a:r>
            <a:endParaRPr lang="en-US" sz="2400" dirty="0">
              <a:latin typeface="Garamond" panose="02020404030301010803" pitchFamily="18" charset="0"/>
            </a:endParaRPr>
          </a:p>
          <a:p>
            <a:r>
              <a:rPr lang="en-US" dirty="0">
                <a:latin typeface="Garamond" panose="02020404030301010803" pitchFamily="18" charset="0"/>
              </a:rPr>
              <a:t> Lack of information with respect to several factors demonstrated that the police had far too little to support a suspicion that the defendant had committed a crime</a:t>
            </a:r>
            <a:endParaRPr lang="en-US" sz="2400" dirty="0">
              <a:latin typeface="Garamond" panose="02020404030301010803" pitchFamily="18" charset="0"/>
            </a:endParaRPr>
          </a:p>
          <a:p>
            <a:pPr lvl="0"/>
            <a:r>
              <a:rPr lang="en-US" dirty="0">
                <a:latin typeface="Garamond" panose="02020404030301010803" pitchFamily="18" charset="0"/>
              </a:rPr>
              <a:t>Nothing from the victim’s description gave the officers the ability to distinguish the defendant from any other black male wearing dark clothes and a hoodie</a:t>
            </a:r>
            <a:endParaRPr lang="en-US" sz="24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“With only [a] vague description, it was simply not possible for the police reasonably and rationally to target the defendant or any other black male wearing dark clothing”</a:t>
            </a:r>
            <a:endParaRPr lang="en-US" sz="2000" dirty="0">
              <a:latin typeface="Garamond" panose="02020404030301010803" pitchFamily="18" charset="0"/>
            </a:endParaRPr>
          </a:p>
          <a:p>
            <a:pPr lvl="0"/>
            <a:r>
              <a:rPr lang="en-US" dirty="0">
                <a:latin typeface="Garamond" panose="02020404030301010803" pitchFamily="18" charset="0"/>
              </a:rPr>
              <a:t>The time of the stop of the defendant was so far removed from the time of incident it made the proximity lack force as a factor</a:t>
            </a:r>
            <a:endParaRPr lang="en-US" sz="2400" dirty="0">
              <a:latin typeface="Garamond" panose="02020404030301010803" pitchFamily="18" charset="0"/>
            </a:endParaRPr>
          </a:p>
          <a:p>
            <a:pPr lvl="0"/>
            <a:r>
              <a:rPr lang="en-US" dirty="0">
                <a:latin typeface="Garamond" panose="02020404030301010803" pitchFamily="18" charset="0"/>
              </a:rPr>
              <a:t>Flight absent any other information lending itself to suspicion is insufficient to support reasonable suspicion</a:t>
            </a:r>
            <a:endParaRPr lang="en-US" sz="24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“Were the rule otherwise, the police could turn a hunch into a reasonable suspicion by inducing the [flight] …” </a:t>
            </a:r>
            <a:endParaRPr lang="en-US" sz="20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“[T]he finding that black males in Boston are disproportionately and repeatedly targeted for FIO[s]  … suggests a reason for flight totally unrelated to consciousness of guilt.”</a:t>
            </a:r>
            <a:endParaRPr lang="en-US" sz="2400" dirty="0">
              <a:latin typeface="Garamond" panose="02020404030301010803" pitchFamily="18" charset="0"/>
            </a:endParaRPr>
          </a:p>
        </p:txBody>
      </p:sp>
    </p:spTree>
    <p:extLst>
      <p:ext uri="{BB962C8B-B14F-4D97-AF65-F5344CB8AC3E}">
        <p14:creationId xmlns:p14="http://schemas.microsoft.com/office/powerpoint/2010/main" val="1577082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534A-E0C3-5044-B766-BB955C74E740}"/>
              </a:ext>
            </a:extLst>
          </p:cNvPr>
          <p:cNvSpPr>
            <a:spLocks noGrp="1"/>
          </p:cNvSpPr>
          <p:nvPr>
            <p:ph type="title"/>
          </p:nvPr>
        </p:nvSpPr>
        <p:spPr/>
        <p:txBody>
          <a:bodyPr/>
          <a:lstStyle/>
          <a:p>
            <a:r>
              <a:rPr lang="en-US" dirty="0">
                <a:latin typeface="Garamond" panose="02020404030301010803" pitchFamily="18" charset="0"/>
              </a:rPr>
              <a:t>Motions to Suppress </a:t>
            </a:r>
            <a:endParaRPr lang="en-US" dirty="0"/>
          </a:p>
        </p:txBody>
      </p:sp>
      <p:sp>
        <p:nvSpPr>
          <p:cNvPr id="3" name="Content Placeholder 2">
            <a:extLst>
              <a:ext uri="{FF2B5EF4-FFF2-40B4-BE49-F238E27FC236}">
                <a16:creationId xmlns:a16="http://schemas.microsoft.com/office/drawing/2014/main" id="{991793BD-E6AB-2341-8456-B596D13CD45D}"/>
              </a:ext>
            </a:extLst>
          </p:cNvPr>
          <p:cNvSpPr>
            <a:spLocks noGrp="1"/>
          </p:cNvSpPr>
          <p:nvPr>
            <p:ph idx="1"/>
          </p:nvPr>
        </p:nvSpPr>
        <p:spPr>
          <a:xfrm>
            <a:off x="838200" y="1479665"/>
            <a:ext cx="10515600" cy="4697297"/>
          </a:xfrm>
        </p:spPr>
        <p:txBody>
          <a:bodyPr>
            <a:normAutofit fontScale="92500"/>
          </a:bodyPr>
          <a:lstStyle/>
          <a:p>
            <a:pPr marL="0" indent="0">
              <a:buNone/>
            </a:pPr>
            <a:r>
              <a:rPr lang="en-US" dirty="0">
                <a:latin typeface="Garamond" panose="02020404030301010803" pitchFamily="18" charset="0"/>
              </a:rPr>
              <a:t> </a:t>
            </a:r>
            <a:r>
              <a:rPr lang="en-US" u="sng" dirty="0">
                <a:latin typeface="Garamond" panose="02020404030301010803" pitchFamily="18" charset="0"/>
              </a:rPr>
              <a:t>Commonwealth v. Sweeting Bailey, </a:t>
            </a:r>
            <a:r>
              <a:rPr lang="en-US" dirty="0">
                <a:latin typeface="Garamond" panose="02020404030301010803" pitchFamily="18" charset="0"/>
              </a:rPr>
              <a:t>488 Mass. 741 (2021)</a:t>
            </a:r>
          </a:p>
          <a:p>
            <a:r>
              <a:rPr lang="en-US" dirty="0">
                <a:latin typeface="Garamond" panose="02020404030301010803" pitchFamily="18" charset="0"/>
              </a:rPr>
              <a:t>Police had a reasonable inference, rather than a mere hunch, an occupant of the vehicle (Paris) was trying to divert the officers’ attention away from the vehicle (a “hunch” is a subjective opinion that has no basis in fact)</a:t>
            </a:r>
          </a:p>
          <a:p>
            <a:r>
              <a:rPr lang="en-US" dirty="0">
                <a:latin typeface="Garamond" panose="02020404030301010803" pitchFamily="18" charset="0"/>
              </a:rPr>
              <a:t>The facts/evidence giving rise to this reasonable inference were;</a:t>
            </a:r>
          </a:p>
          <a:p>
            <a:pPr lvl="1">
              <a:buFont typeface="Courier New" panose="02070309020205020404" pitchFamily="49" charset="0"/>
              <a:buChar char="o"/>
            </a:pPr>
            <a:r>
              <a:rPr lang="en-US" dirty="0">
                <a:latin typeface="Garamond" panose="02020404030301010803" pitchFamily="18" charset="0"/>
              </a:rPr>
              <a:t>Paris exited the vehicle immediately upon it being stopped and began pacing</a:t>
            </a:r>
          </a:p>
          <a:p>
            <a:pPr lvl="1">
              <a:buFont typeface="Courier New" panose="02070309020205020404" pitchFamily="49" charset="0"/>
              <a:buChar char="o"/>
            </a:pPr>
            <a:r>
              <a:rPr lang="en-US" dirty="0">
                <a:latin typeface="Garamond" panose="02020404030301010803" pitchFamily="18" charset="0"/>
              </a:rPr>
              <a:t>Paris refused to get back into the vehicle when instructed to do so multiple times</a:t>
            </a:r>
          </a:p>
          <a:p>
            <a:pPr lvl="1">
              <a:buFont typeface="Courier New" panose="02070309020205020404" pitchFamily="49" charset="0"/>
              <a:buChar char="o"/>
            </a:pPr>
            <a:r>
              <a:rPr lang="en-US" dirty="0">
                <a:latin typeface="Garamond" panose="02020404030301010803" pitchFamily="18" charset="0"/>
              </a:rPr>
              <a:t>Paris’ behavior was especially uncharacteristic from the officers’ previous encounters with him</a:t>
            </a:r>
          </a:p>
          <a:p>
            <a:pPr lvl="2"/>
            <a:r>
              <a:rPr lang="en-US" dirty="0">
                <a:latin typeface="Garamond" panose="02020404030301010803" pitchFamily="18" charset="0"/>
              </a:rPr>
              <a:t>All of the officers were familiar with Paris from previous arrests and FIOs, some of which never led to criminal charges and he was always respectful, friendly, cooperative etc. </a:t>
            </a:r>
          </a:p>
          <a:p>
            <a:pPr lvl="1">
              <a:buFont typeface="Courier New" panose="02070309020205020404" pitchFamily="49" charset="0"/>
              <a:buChar char="o"/>
            </a:pPr>
            <a:r>
              <a:rPr lang="en-US" dirty="0">
                <a:latin typeface="Garamond" panose="02020404030301010803" pitchFamily="18" charset="0"/>
              </a:rPr>
              <a:t>Paris was angry, took a bladed stance, and appeared to be preparing to attack one officer</a:t>
            </a:r>
          </a:p>
          <a:p>
            <a:endParaRPr lang="en-US" dirty="0"/>
          </a:p>
        </p:txBody>
      </p:sp>
    </p:spTree>
    <p:extLst>
      <p:ext uri="{BB962C8B-B14F-4D97-AF65-F5344CB8AC3E}">
        <p14:creationId xmlns:p14="http://schemas.microsoft.com/office/powerpoint/2010/main" val="2539807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3CBFF-176F-EC43-80E5-09184491909F}"/>
              </a:ext>
            </a:extLst>
          </p:cNvPr>
          <p:cNvSpPr>
            <a:spLocks noGrp="1"/>
          </p:cNvSpPr>
          <p:nvPr>
            <p:ph type="title"/>
          </p:nvPr>
        </p:nvSpPr>
        <p:spPr/>
        <p:txBody>
          <a:bodyPr/>
          <a:lstStyle/>
          <a:p>
            <a:r>
              <a:rPr lang="en-US" dirty="0">
                <a:latin typeface="Garamond" panose="02020404030301010803" pitchFamily="18" charset="0"/>
              </a:rPr>
              <a:t>Motions to Suppress </a:t>
            </a:r>
            <a:endParaRPr lang="en-US" dirty="0"/>
          </a:p>
        </p:txBody>
      </p:sp>
      <p:sp>
        <p:nvSpPr>
          <p:cNvPr id="3" name="Content Placeholder 2">
            <a:extLst>
              <a:ext uri="{FF2B5EF4-FFF2-40B4-BE49-F238E27FC236}">
                <a16:creationId xmlns:a16="http://schemas.microsoft.com/office/drawing/2014/main" id="{C7A25B4A-61A3-BB4E-A389-5939C1E895ED}"/>
              </a:ext>
            </a:extLst>
          </p:cNvPr>
          <p:cNvSpPr>
            <a:spLocks noGrp="1"/>
          </p:cNvSpPr>
          <p:nvPr>
            <p:ph idx="1"/>
          </p:nvPr>
        </p:nvSpPr>
        <p:spPr>
          <a:xfrm>
            <a:off x="838200" y="1512916"/>
            <a:ext cx="10515600" cy="4664047"/>
          </a:xfrm>
        </p:spPr>
        <p:txBody>
          <a:bodyPr>
            <a:normAutofit fontScale="85000" lnSpcReduction="20000"/>
          </a:bodyPr>
          <a:lstStyle/>
          <a:p>
            <a:pPr marL="0" indent="0">
              <a:buNone/>
            </a:pPr>
            <a:r>
              <a:rPr lang="en-US" u="sng" dirty="0">
                <a:latin typeface="Garamond" panose="02020404030301010803" pitchFamily="18" charset="0"/>
              </a:rPr>
              <a:t>Commonwealth v. Sweeting Bailey</a:t>
            </a:r>
            <a:r>
              <a:rPr lang="en-US" dirty="0">
                <a:latin typeface="Garamond" panose="02020404030301010803" pitchFamily="18" charset="0"/>
              </a:rPr>
              <a:t> continued</a:t>
            </a:r>
          </a:p>
          <a:p>
            <a:r>
              <a:rPr lang="en-US" dirty="0">
                <a:latin typeface="Garamond" panose="02020404030301010803" pitchFamily="18" charset="0"/>
              </a:rPr>
              <a:t>The totality of the circumstances at the time of the stop gave the officers reasonable suspicion of armed and dangerous</a:t>
            </a:r>
          </a:p>
          <a:p>
            <a:pPr lvl="1">
              <a:buFont typeface="Courier New" panose="02070309020205020404" pitchFamily="49" charset="0"/>
              <a:buChar char="o"/>
            </a:pPr>
            <a:r>
              <a:rPr lang="en-US" dirty="0">
                <a:latin typeface="Garamond" panose="02020404030301010803" pitchFamily="18" charset="0"/>
              </a:rPr>
              <a:t>Officers’ knowledge of Paris and the other occupants prior involvement with firearms</a:t>
            </a:r>
          </a:p>
          <a:p>
            <a:pPr lvl="1">
              <a:buFont typeface="Courier New" panose="02070309020205020404" pitchFamily="49" charset="0"/>
              <a:buChar char="o"/>
            </a:pPr>
            <a:r>
              <a:rPr lang="en-US" dirty="0">
                <a:latin typeface="Garamond" panose="02020404030301010803" pitchFamily="18" charset="0"/>
              </a:rPr>
              <a:t>Officers’ knowledge of Paris and the other occupants gang affiliations</a:t>
            </a:r>
          </a:p>
          <a:p>
            <a:pPr lvl="1">
              <a:buFont typeface="Courier New" panose="02070309020205020404" pitchFamily="49" charset="0"/>
              <a:buChar char="o"/>
            </a:pPr>
            <a:r>
              <a:rPr lang="en-US" dirty="0">
                <a:latin typeface="Garamond" panose="02020404030301010803" pitchFamily="18" charset="0"/>
              </a:rPr>
              <a:t>Officers’ knowledge of this being a high crime area</a:t>
            </a:r>
          </a:p>
          <a:p>
            <a:pPr lvl="1">
              <a:buFont typeface="Courier New" panose="02070309020205020404" pitchFamily="49" charset="0"/>
              <a:buChar char="o"/>
            </a:pPr>
            <a:r>
              <a:rPr lang="en-US" dirty="0">
                <a:latin typeface="Garamond" panose="02020404030301010803" pitchFamily="18" charset="0"/>
              </a:rPr>
              <a:t>Officers were in jeopardy of losing control of the scene </a:t>
            </a:r>
          </a:p>
          <a:p>
            <a:r>
              <a:rPr lang="en-US" dirty="0">
                <a:latin typeface="Garamond" panose="02020404030301010803" pitchFamily="18" charset="0"/>
              </a:rPr>
              <a:t>None of these factors alone gives rise to reasonable suspicion, however;</a:t>
            </a:r>
          </a:p>
          <a:p>
            <a:pPr lvl="1">
              <a:buFont typeface="Courier New" panose="02070309020205020404" pitchFamily="49" charset="0"/>
              <a:buChar char="o"/>
            </a:pPr>
            <a:r>
              <a:rPr lang="en-US" dirty="0">
                <a:latin typeface="Garamond" panose="02020404030301010803" pitchFamily="18" charset="0"/>
              </a:rPr>
              <a:t>Criminal history may weigh more heavily if it involves an offense close to the conduct at issue</a:t>
            </a:r>
          </a:p>
          <a:p>
            <a:pPr lvl="1">
              <a:buFont typeface="Courier New" panose="02070309020205020404" pitchFamily="49" charset="0"/>
              <a:buChar char="o"/>
            </a:pPr>
            <a:r>
              <a:rPr lang="en-US" dirty="0">
                <a:latin typeface="Garamond" panose="02020404030301010803" pitchFamily="18" charset="0"/>
              </a:rPr>
              <a:t>Gang affiliation combined with prior involvement with firearms must be considered</a:t>
            </a:r>
          </a:p>
          <a:p>
            <a:pPr lvl="1">
              <a:buFont typeface="Courier New" panose="02070309020205020404" pitchFamily="49" charset="0"/>
              <a:buChar char="o"/>
            </a:pPr>
            <a:r>
              <a:rPr lang="en-US" dirty="0">
                <a:latin typeface="Garamond" panose="02020404030301010803" pitchFamily="18" charset="0"/>
              </a:rPr>
              <a:t>The finding of the area being high crime came partly from Paris’ previous firearm arrest occurring approximately one-half mile away from the location of this stop and,</a:t>
            </a:r>
          </a:p>
          <a:p>
            <a:pPr lvl="1">
              <a:buFont typeface="Courier New" panose="02070309020205020404" pitchFamily="49" charset="0"/>
              <a:buChar char="o"/>
            </a:pPr>
            <a:r>
              <a:rPr lang="en-US" b="1" dirty="0">
                <a:latin typeface="Garamond" panose="02020404030301010803" pitchFamily="18" charset="0"/>
              </a:rPr>
              <a:t>*** Even where a defendant did not behave in a suspicious manner, other factors including a companion’s behavior, might be sufficient in light of other factors to create specific articulable facts that warrant a reasonable suspicion the defendant may be armed and dangerous *** </a:t>
            </a:r>
          </a:p>
          <a:p>
            <a:endParaRPr lang="en-US" dirty="0"/>
          </a:p>
        </p:txBody>
      </p:sp>
    </p:spTree>
    <p:extLst>
      <p:ext uri="{BB962C8B-B14F-4D97-AF65-F5344CB8AC3E}">
        <p14:creationId xmlns:p14="http://schemas.microsoft.com/office/powerpoint/2010/main" val="3952950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6F603-E484-9DA3-48A1-AEFBE662DD22}"/>
              </a:ext>
            </a:extLst>
          </p:cNvPr>
          <p:cNvSpPr>
            <a:spLocks noGrp="1"/>
          </p:cNvSpPr>
          <p:nvPr>
            <p:ph type="title"/>
          </p:nvPr>
        </p:nvSpPr>
        <p:spPr/>
        <p:txBody>
          <a:bodyPr/>
          <a:lstStyle/>
          <a:p>
            <a:r>
              <a:rPr lang="en-US" dirty="0">
                <a:latin typeface="Garamond" panose="02020404030301010803" pitchFamily="18" charset="0"/>
              </a:rPr>
              <a:t>Motions to Suppress </a:t>
            </a:r>
            <a:endParaRPr lang="en-US" dirty="0"/>
          </a:p>
        </p:txBody>
      </p:sp>
      <p:sp>
        <p:nvSpPr>
          <p:cNvPr id="3" name="Content Placeholder 2">
            <a:extLst>
              <a:ext uri="{FF2B5EF4-FFF2-40B4-BE49-F238E27FC236}">
                <a16:creationId xmlns:a16="http://schemas.microsoft.com/office/drawing/2014/main" id="{B0EAF08A-11EE-AE55-4F96-F55AFB34471A}"/>
              </a:ext>
            </a:extLst>
          </p:cNvPr>
          <p:cNvSpPr>
            <a:spLocks noGrp="1"/>
          </p:cNvSpPr>
          <p:nvPr>
            <p:ph idx="1"/>
          </p:nvPr>
        </p:nvSpPr>
        <p:spPr/>
        <p:txBody>
          <a:bodyPr>
            <a:normAutofit fontScale="92500" lnSpcReduction="20000"/>
          </a:bodyPr>
          <a:lstStyle/>
          <a:p>
            <a:pPr marL="0" indent="0">
              <a:buNone/>
            </a:pPr>
            <a:r>
              <a:rPr lang="en-US" sz="2000" u="sng" dirty="0">
                <a:latin typeface="Garamond" panose="02020404030301010803" pitchFamily="18" charset="0"/>
              </a:rPr>
              <a:t>Commonwealth v. Torres-Pagan, </a:t>
            </a:r>
            <a:r>
              <a:rPr lang="en-US" sz="2000" dirty="0">
                <a:latin typeface="Garamond" panose="02020404030301010803" pitchFamily="18" charset="0"/>
              </a:rPr>
              <a:t>484 Mass. 34 (2020)</a:t>
            </a:r>
          </a:p>
          <a:p>
            <a:pPr>
              <a:lnSpc>
                <a:spcPct val="115000"/>
              </a:lnSpc>
              <a:spcBef>
                <a:spcPts val="0"/>
              </a:spcBef>
            </a:pPr>
            <a:r>
              <a:rPr lang="en-US" sz="2000" dirty="0">
                <a:effectLst/>
                <a:latin typeface="Garamond" panose="02020404030301010803" pitchFamily="18" charset="0"/>
                <a:ea typeface="Calibri" panose="020F0502020204030204" pitchFamily="34" charset="0"/>
                <a:cs typeface="Times New Roman" panose="02020603050405020304" pitchFamily="18" charset="0"/>
              </a:rPr>
              <a:t>Where an officer has issued an exit order based on safety concerns, the officer may conduct a reasonable search for weapons in the absence of PC to arrest HOWEVER</a:t>
            </a:r>
          </a:p>
          <a:p>
            <a:pPr>
              <a:lnSpc>
                <a:spcPct val="115000"/>
              </a:lnSpc>
              <a:spcBef>
                <a:spcPts val="0"/>
              </a:spcBef>
            </a:pP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15000"/>
              </a:lnSpc>
              <a:spcBef>
                <a:spcPts val="0"/>
              </a:spcBef>
            </a:pPr>
            <a:r>
              <a:rPr lang="en-US" sz="2000" b="1" dirty="0" err="1">
                <a:effectLst/>
                <a:latin typeface="Garamond" panose="02020404030301010803" pitchFamily="18" charset="0"/>
                <a:ea typeface="Calibri" panose="020F0502020204030204" pitchFamily="34" charset="0"/>
                <a:cs typeface="Times New Roman" panose="02020603050405020304" pitchFamily="18" charset="0"/>
              </a:rPr>
              <a:t>Patfrisk</a:t>
            </a:r>
            <a:r>
              <a:rPr lang="en-US" sz="2000" b="1" dirty="0">
                <a:effectLst/>
                <a:latin typeface="Garamond" panose="02020404030301010803" pitchFamily="18" charset="0"/>
                <a:ea typeface="Calibri" panose="020F0502020204030204" pitchFamily="34" charset="0"/>
                <a:cs typeface="Times New Roman" panose="02020603050405020304" pitchFamily="18" charset="0"/>
              </a:rPr>
              <a:t> </a:t>
            </a:r>
            <a:r>
              <a:rPr lang="en-US" sz="2000" dirty="0">
                <a:effectLst/>
                <a:latin typeface="Garamond" panose="02020404030301010803" pitchFamily="18" charset="0"/>
                <a:ea typeface="Calibri" panose="020F0502020204030204" pitchFamily="34" charset="0"/>
                <a:cs typeface="Times New Roman" panose="02020603050405020304" pitchFamily="18" charset="0"/>
              </a:rPr>
              <a:t>= carefully limited search of the outer clothing…to discover weapons for safety purposes</a:t>
            </a:r>
          </a:p>
          <a:p>
            <a:pPr lvl="1">
              <a:lnSpc>
                <a:spcPct val="115000"/>
              </a:lnSpc>
              <a:spcBef>
                <a:spcPts val="0"/>
              </a:spcBef>
              <a:buFont typeface="Wingdings" panose="05000000000000000000" pitchFamily="2" charset="2"/>
              <a:buChar char="Ø"/>
            </a:pPr>
            <a:r>
              <a:rPr lang="en-US" sz="2000" dirty="0">
                <a:effectLst/>
                <a:latin typeface="Garamond" panose="02020404030301010803" pitchFamily="18" charset="0"/>
                <a:ea typeface="Calibri" panose="020F0502020204030204" pitchFamily="34" charset="0"/>
                <a:cs typeface="Times New Roman" panose="02020603050405020304" pitchFamily="18" charset="0"/>
              </a:rPr>
              <a:t>Standard </a:t>
            </a:r>
            <a:r>
              <a:rPr lang="en-US" sz="2000" dirty="0">
                <a:latin typeface="Garamond" panose="02020404030301010803" pitchFamily="18" charset="0"/>
                <a:ea typeface="Calibri" panose="020F0502020204030204" pitchFamily="34" charset="0"/>
                <a:cs typeface="Times New Roman" panose="02020603050405020304" pitchFamily="18" charset="0"/>
              </a:rPr>
              <a:t>= reasonable suspicion based on specific articulable facts suspect is armed and dangerous</a:t>
            </a:r>
          </a:p>
          <a:p>
            <a:pPr lvl="2">
              <a:lnSpc>
                <a:spcPct val="115000"/>
              </a:lnSpc>
              <a:spcBef>
                <a:spcPts val="0"/>
              </a:spcBef>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MORE than safety concerns or a re</a:t>
            </a:r>
            <a:r>
              <a:rPr lang="en-US" dirty="0">
                <a:latin typeface="Garamond" panose="02020404030301010803" pitchFamily="18" charset="0"/>
                <a:ea typeface="Calibri" panose="020F0502020204030204" pitchFamily="34" charset="0"/>
                <a:cs typeface="Times New Roman" panose="02020603050405020304" pitchFamily="18" charset="0"/>
              </a:rPr>
              <a:t>asonable suspicion of a threat to safety</a:t>
            </a:r>
          </a:p>
          <a:p>
            <a:pPr lvl="2">
              <a:lnSpc>
                <a:spcPct val="115000"/>
              </a:lnSpc>
              <a:spcBef>
                <a:spcPts val="0"/>
              </a:spcBef>
              <a:buFont typeface="Courier New" panose="02070309020205020404" pitchFamily="49" charset="0"/>
              <a:buChar char="o"/>
            </a:pPr>
            <a:r>
              <a:rPr lang="en-US" dirty="0">
                <a:latin typeface="Garamond" panose="02020404030301010803" pitchFamily="18" charset="0"/>
                <a:ea typeface="Calibri" panose="020F0502020204030204" pitchFamily="34" charset="0"/>
                <a:cs typeface="Times New Roman" panose="02020603050405020304" pitchFamily="18" charset="0"/>
              </a:rPr>
              <a:t>Safety concerns in an exit order context may be resolved once the suspect leaves his/her/their vehicle</a:t>
            </a:r>
          </a:p>
          <a:p>
            <a:pPr marL="914400" lvl="2" indent="0">
              <a:lnSpc>
                <a:spcPct val="115000"/>
              </a:lnSpc>
              <a:spcBef>
                <a:spcPts val="0"/>
              </a:spcBef>
              <a:buNone/>
            </a:pPr>
            <a:endParaRPr lang="en-US"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15000"/>
              </a:lnSpc>
              <a:spcBef>
                <a:spcPts val="0"/>
              </a:spcBef>
            </a:pPr>
            <a:r>
              <a:rPr lang="en-US" sz="2000" dirty="0" err="1">
                <a:effectLst/>
                <a:latin typeface="Garamond" panose="02020404030301010803" pitchFamily="18" charset="0"/>
                <a:ea typeface="Calibri" panose="020F0502020204030204" pitchFamily="34" charset="0"/>
                <a:cs typeface="Times New Roman" panose="02020603050405020304" pitchFamily="18" charset="0"/>
              </a:rPr>
              <a:t>Pat</a:t>
            </a:r>
            <a:r>
              <a:rPr lang="en-US" sz="2000" dirty="0" err="1">
                <a:latin typeface="Garamond" panose="02020404030301010803" pitchFamily="18" charset="0"/>
                <a:ea typeface="Calibri" panose="020F0502020204030204" pitchFamily="34" charset="0"/>
                <a:cs typeface="Times New Roman" panose="02020603050405020304" pitchFamily="18" charset="0"/>
              </a:rPr>
              <a:t>frisk</a:t>
            </a:r>
            <a:r>
              <a:rPr lang="en-US" sz="2000" dirty="0">
                <a:latin typeface="Garamond" panose="02020404030301010803" pitchFamily="18" charset="0"/>
                <a:ea typeface="Calibri" panose="020F0502020204030204" pitchFamily="34" charset="0"/>
                <a:cs typeface="Times New Roman" panose="02020603050405020304" pitchFamily="18" charset="0"/>
              </a:rPr>
              <a:t> is a severe intrusion upon cherished personal security and the only legitimate reason to subject a suspect to a </a:t>
            </a:r>
            <a:r>
              <a:rPr lang="en-US" sz="2000" dirty="0" err="1">
                <a:latin typeface="Garamond" panose="02020404030301010803" pitchFamily="18" charset="0"/>
                <a:ea typeface="Calibri" panose="020F0502020204030204" pitchFamily="34" charset="0"/>
                <a:cs typeface="Times New Roman" panose="02020603050405020304" pitchFamily="18" charset="0"/>
              </a:rPr>
              <a:t>patfrisk</a:t>
            </a:r>
            <a:r>
              <a:rPr lang="en-US" sz="2000" dirty="0">
                <a:latin typeface="Garamond" panose="02020404030301010803" pitchFamily="18" charset="0"/>
                <a:ea typeface="Calibri" panose="020F0502020204030204" pitchFamily="34" charset="0"/>
                <a:cs typeface="Times New Roman" panose="02020603050405020304" pitchFamily="18" charset="0"/>
              </a:rPr>
              <a:t> is to determine whether he/she/they have a concealable weapon on his/her/their person</a:t>
            </a:r>
          </a:p>
          <a:p>
            <a:pPr marL="0" indent="0">
              <a:lnSpc>
                <a:spcPct val="115000"/>
              </a:lnSpc>
              <a:spcBef>
                <a:spcPts val="0"/>
              </a:spcBef>
              <a:buNone/>
            </a:pPr>
            <a:endParaRPr lang="en-US" sz="2000" dirty="0">
              <a:latin typeface="Garamond" panose="02020404030301010803" pitchFamily="18" charset="0"/>
              <a:ea typeface="Calibri" panose="020F0502020204030204" pitchFamily="34" charset="0"/>
              <a:cs typeface="Times New Roman" panose="02020603050405020304" pitchFamily="18" charset="0"/>
            </a:endParaRPr>
          </a:p>
          <a:p>
            <a:pPr>
              <a:lnSpc>
                <a:spcPct val="115000"/>
              </a:lnSpc>
              <a:spcBef>
                <a:spcPts val="0"/>
              </a:spcBef>
            </a:pPr>
            <a:r>
              <a:rPr lang="en-US" sz="2000" dirty="0">
                <a:effectLst/>
                <a:latin typeface="Garamond" panose="02020404030301010803" pitchFamily="18" charset="0"/>
                <a:ea typeface="Calibri" panose="020F0502020204030204" pitchFamily="34" charset="0"/>
                <a:cs typeface="Times New Roman" panose="02020603050405020304" pitchFamily="18" charset="0"/>
              </a:rPr>
              <a:t>The degree of intrusion must be proportional to the articulable risk to officer safety</a:t>
            </a:r>
          </a:p>
          <a:p>
            <a:endParaRPr lang="en-US" dirty="0"/>
          </a:p>
        </p:txBody>
      </p:sp>
    </p:spTree>
    <p:extLst>
      <p:ext uri="{BB962C8B-B14F-4D97-AF65-F5344CB8AC3E}">
        <p14:creationId xmlns:p14="http://schemas.microsoft.com/office/powerpoint/2010/main" val="43862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Probable Cause &amp; Charging</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10000"/>
          </a:bodyPr>
          <a:lstStyle/>
          <a:p>
            <a:r>
              <a:rPr lang="en-US" u="sng" dirty="0">
                <a:latin typeface="Garamond" panose="02020404030301010803" pitchFamily="18" charset="0"/>
              </a:rPr>
              <a:t>Commonwealth v. </a:t>
            </a:r>
            <a:r>
              <a:rPr lang="en-US" u="sng" dirty="0" err="1">
                <a:latin typeface="Garamond" panose="02020404030301010803" pitchFamily="18" charset="0"/>
              </a:rPr>
              <a:t>DiBennadetto</a:t>
            </a:r>
            <a:r>
              <a:rPr lang="en-US" dirty="0">
                <a:latin typeface="Garamond" panose="02020404030301010803" pitchFamily="18" charset="0"/>
              </a:rPr>
              <a:t>, 436 Mass. 310 (2002)</a:t>
            </a:r>
          </a:p>
          <a:p>
            <a:pPr lvl="1"/>
            <a:r>
              <a:rPr lang="en-US" dirty="0">
                <a:latin typeface="Garamond" panose="02020404030301010803" pitchFamily="18" charset="0"/>
              </a:rPr>
              <a:t>2 show cause hearings conducted with 2 separate clerks, both finding PC.</a:t>
            </a:r>
          </a:p>
          <a:p>
            <a:pPr lvl="1"/>
            <a:r>
              <a:rPr lang="en-US" dirty="0">
                <a:latin typeface="Garamond" panose="02020404030301010803" pitchFamily="18" charset="0"/>
              </a:rPr>
              <a:t> Judge conducted a </a:t>
            </a:r>
            <a:r>
              <a:rPr lang="en-US" i="1" dirty="0">
                <a:latin typeface="Garamond" panose="02020404030301010803" pitchFamily="18" charset="0"/>
              </a:rPr>
              <a:t>de novo </a:t>
            </a:r>
            <a:r>
              <a:rPr lang="en-US" dirty="0">
                <a:latin typeface="Garamond" panose="02020404030301010803" pitchFamily="18" charset="0"/>
              </a:rPr>
              <a:t>hearing and found NO PC. </a:t>
            </a:r>
          </a:p>
          <a:p>
            <a:pPr lvl="1"/>
            <a:r>
              <a:rPr lang="en-US" dirty="0">
                <a:latin typeface="Garamond" panose="02020404030301010803" pitchFamily="18" charset="0"/>
              </a:rPr>
              <a:t>SJC found this was inappropriate process and that a judge may NOT conduct a </a:t>
            </a:r>
            <a:r>
              <a:rPr lang="en-US" i="1" dirty="0">
                <a:latin typeface="Garamond" panose="02020404030301010803" pitchFamily="18" charset="0"/>
              </a:rPr>
              <a:t>de novo </a:t>
            </a:r>
            <a:r>
              <a:rPr lang="en-US" dirty="0">
                <a:latin typeface="Garamond" panose="02020404030301010803" pitchFamily="18" charset="0"/>
              </a:rPr>
              <a:t>evidentiary hearing to review a magistrate’s finding of PC. </a:t>
            </a:r>
          </a:p>
          <a:p>
            <a:pPr lvl="1"/>
            <a:r>
              <a:rPr lang="en-US" dirty="0">
                <a:latin typeface="Garamond" panose="02020404030301010803" pitchFamily="18" charset="0"/>
              </a:rPr>
              <a:t>The remedy for a defendant who believes there was not probable cause to charge them with a crime is to move to dismiss the complaint.</a:t>
            </a:r>
          </a:p>
          <a:p>
            <a:pPr lvl="1"/>
            <a:r>
              <a:rPr lang="en-US" dirty="0">
                <a:latin typeface="Garamond" panose="02020404030301010803" pitchFamily="18" charset="0"/>
              </a:rPr>
              <a:t>4 corners review—everything that was presented to the clerk magistrate, but no extrinsic evidence may be considered. </a:t>
            </a:r>
          </a:p>
          <a:p>
            <a:pPr lvl="1"/>
            <a:r>
              <a:rPr lang="en-US" dirty="0">
                <a:latin typeface="Garamond" panose="02020404030301010803" pitchFamily="18" charset="0"/>
              </a:rPr>
              <a:t>PC must exist for each element of each crime charged. </a:t>
            </a:r>
          </a:p>
          <a:p>
            <a:pPr marL="457200" lvl="1" indent="0">
              <a:buNone/>
            </a:pPr>
            <a:endParaRPr lang="en-US" dirty="0">
              <a:latin typeface="Garamond" panose="02020404030301010803" pitchFamily="18" charset="0"/>
            </a:endParaRPr>
          </a:p>
          <a:p>
            <a:pPr marL="457200" lvl="1" indent="0">
              <a:buNone/>
            </a:pPr>
            <a:r>
              <a:rPr lang="en-US" dirty="0">
                <a:latin typeface="Garamond" panose="02020404030301010803" pitchFamily="18" charset="0"/>
              </a:rPr>
              <a:t>NOTE: this is the district court equivalent of </a:t>
            </a:r>
            <a:r>
              <a:rPr lang="en-US" u="sng" dirty="0">
                <a:latin typeface="Garamond" panose="02020404030301010803" pitchFamily="18" charset="0"/>
              </a:rPr>
              <a:t>McCarthy</a:t>
            </a:r>
            <a:r>
              <a:rPr lang="en-US" dirty="0">
                <a:latin typeface="Garamond" panose="02020404030301010803" pitchFamily="18" charset="0"/>
              </a:rPr>
              <a:t> motion—can use cases dealing with </a:t>
            </a:r>
            <a:r>
              <a:rPr lang="en-US" u="sng" dirty="0">
                <a:latin typeface="Garamond" panose="02020404030301010803" pitchFamily="18" charset="0"/>
              </a:rPr>
              <a:t>McCarthy</a:t>
            </a:r>
            <a:r>
              <a:rPr lang="en-US" dirty="0">
                <a:latin typeface="Garamond" panose="02020404030301010803" pitchFamily="18" charset="0"/>
              </a:rPr>
              <a:t> and </a:t>
            </a:r>
            <a:r>
              <a:rPr lang="en-US" u="sng" dirty="0" err="1">
                <a:latin typeface="Garamond" panose="02020404030301010803" pitchFamily="18" charset="0"/>
              </a:rPr>
              <a:t>DiBennadetto</a:t>
            </a:r>
            <a:r>
              <a:rPr lang="en-US" dirty="0">
                <a:latin typeface="Garamond" panose="02020404030301010803" pitchFamily="18" charset="0"/>
              </a:rPr>
              <a:t> interchangeably </a:t>
            </a:r>
          </a:p>
          <a:p>
            <a:endParaRPr lang="en-US" dirty="0">
              <a:latin typeface="Garamond" panose="02020404030301010803" pitchFamily="18" charset="0"/>
            </a:endParaRPr>
          </a:p>
        </p:txBody>
      </p:sp>
    </p:spTree>
    <p:extLst>
      <p:ext uri="{BB962C8B-B14F-4D97-AF65-F5344CB8AC3E}">
        <p14:creationId xmlns:p14="http://schemas.microsoft.com/office/powerpoint/2010/main" val="3154960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28F9B-9DEC-FBF6-20DA-01CA65CED711}"/>
              </a:ext>
            </a:extLst>
          </p:cNvPr>
          <p:cNvSpPr>
            <a:spLocks noGrp="1"/>
          </p:cNvSpPr>
          <p:nvPr>
            <p:ph type="title"/>
          </p:nvPr>
        </p:nvSpPr>
        <p:spPr/>
        <p:txBody>
          <a:bodyPr/>
          <a:lstStyle/>
          <a:p>
            <a:r>
              <a:rPr lang="en-US" dirty="0">
                <a:latin typeface="Garamond" panose="02020404030301010803" pitchFamily="18" charset="0"/>
              </a:rPr>
              <a:t>Motions to Suppress </a:t>
            </a:r>
            <a:endParaRPr lang="en-US" dirty="0"/>
          </a:p>
        </p:txBody>
      </p:sp>
      <p:sp>
        <p:nvSpPr>
          <p:cNvPr id="3" name="Content Placeholder 2">
            <a:extLst>
              <a:ext uri="{FF2B5EF4-FFF2-40B4-BE49-F238E27FC236}">
                <a16:creationId xmlns:a16="http://schemas.microsoft.com/office/drawing/2014/main" id="{8E0D9470-B79E-8BB6-827A-85D446E11921}"/>
              </a:ext>
            </a:extLst>
          </p:cNvPr>
          <p:cNvSpPr>
            <a:spLocks noGrp="1"/>
          </p:cNvSpPr>
          <p:nvPr>
            <p:ph idx="1"/>
          </p:nvPr>
        </p:nvSpPr>
        <p:spPr/>
        <p:txBody>
          <a:bodyPr>
            <a:normAutofit fontScale="92500"/>
          </a:bodyPr>
          <a:lstStyle/>
          <a:p>
            <a:pPr marL="0" indent="0">
              <a:buNone/>
            </a:pPr>
            <a:r>
              <a:rPr lang="en-US" sz="2800" u="sng" dirty="0">
                <a:latin typeface="Garamond" panose="02020404030301010803" pitchFamily="18" charset="0"/>
              </a:rPr>
              <a:t>Commonwealth v. Torres-Pagan </a:t>
            </a:r>
            <a:r>
              <a:rPr lang="en-US" sz="2800" dirty="0">
                <a:latin typeface="Garamond" panose="02020404030301010803" pitchFamily="18" charset="0"/>
              </a:rPr>
              <a:t>continued</a:t>
            </a:r>
          </a:p>
          <a:p>
            <a:pPr>
              <a:lnSpc>
                <a:spcPct val="115000"/>
              </a:lnSpc>
              <a:spcBef>
                <a:spcPts val="0"/>
              </a:spcBef>
            </a:pPr>
            <a:r>
              <a:rPr lang="en-US" sz="2800" dirty="0">
                <a:effectLst/>
                <a:latin typeface="Garamond" panose="02020404030301010803" pitchFamily="18" charset="0"/>
                <a:ea typeface="Calibri" panose="020F0502020204030204" pitchFamily="34" charset="0"/>
                <a:cs typeface="Times New Roman" panose="02020603050405020304" pitchFamily="18" charset="0"/>
              </a:rPr>
              <a:t>Factors negating reasonable suspicion Torres-Pagan was armed and dangerous:</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p>
            <a:pPr marL="800100" lvl="1" indent="-342900">
              <a:lnSpc>
                <a:spcPct val="115000"/>
              </a:lnSpc>
              <a:spcBef>
                <a:spcPts val="0"/>
              </a:spcBef>
              <a:buFont typeface="Wingdings" pitchFamily="2" charset="2"/>
              <a:buChar char=""/>
            </a:pPr>
            <a:r>
              <a:rPr lang="en-US" dirty="0">
                <a:effectLst/>
                <a:latin typeface="Garamond" panose="02020404030301010803" pitchFamily="18" charset="0"/>
                <a:ea typeface="Calibri" panose="020F0502020204030204" pitchFamily="34" charset="0"/>
                <a:cs typeface="Times New Roman" panose="02020603050405020304" pitchFamily="18" charset="0"/>
              </a:rPr>
              <a:t>No furtive (done by stealth or secret) movements</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800100" lvl="1" indent="-342900">
              <a:lnSpc>
                <a:spcPct val="115000"/>
              </a:lnSpc>
              <a:spcBef>
                <a:spcPts val="0"/>
              </a:spcBef>
              <a:buFont typeface="Wingdings" pitchFamily="2" charset="2"/>
              <a:buChar char=""/>
            </a:pPr>
            <a:r>
              <a:rPr lang="en-US" dirty="0">
                <a:effectLst/>
                <a:latin typeface="Garamond" panose="02020404030301010803" pitchFamily="18" charset="0"/>
                <a:ea typeface="Calibri" panose="020F0502020204030204" pitchFamily="34" charset="0"/>
                <a:cs typeface="Times New Roman" panose="02020603050405020304" pitchFamily="18" charset="0"/>
              </a:rPr>
              <a:t>Defendant was already out of his vehicle (and therefore, could not use it as a weapon)</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800100" lvl="1" indent="-342900">
              <a:lnSpc>
                <a:spcPct val="115000"/>
              </a:lnSpc>
              <a:spcBef>
                <a:spcPts val="0"/>
              </a:spcBef>
              <a:buFont typeface="Wingdings" pitchFamily="2" charset="2"/>
              <a:buChar char=""/>
            </a:pPr>
            <a:r>
              <a:rPr lang="en-US" dirty="0">
                <a:effectLst/>
                <a:latin typeface="Garamond" panose="02020404030301010803" pitchFamily="18" charset="0"/>
                <a:ea typeface="Calibri" panose="020F0502020204030204" pitchFamily="34" charset="0"/>
                <a:cs typeface="Times New Roman" panose="02020603050405020304" pitchFamily="18" charset="0"/>
              </a:rPr>
              <a:t>Body and hands were fully visible</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800100" lvl="1" indent="-342900">
              <a:lnSpc>
                <a:spcPct val="115000"/>
              </a:lnSpc>
              <a:spcBef>
                <a:spcPts val="0"/>
              </a:spcBef>
              <a:buFont typeface="Wingdings" pitchFamily="2" charset="2"/>
              <a:buChar char=""/>
            </a:pPr>
            <a:r>
              <a:rPr lang="en-US" dirty="0">
                <a:effectLst/>
                <a:latin typeface="Garamond" panose="02020404030301010803" pitchFamily="18" charset="0"/>
                <a:ea typeface="Calibri" panose="020F0502020204030204" pitchFamily="34" charset="0"/>
                <a:cs typeface="Times New Roman" panose="02020603050405020304" pitchFamily="18" charset="0"/>
              </a:rPr>
              <a:t>He was outnumbered</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800100" lvl="1" indent="-342900">
              <a:lnSpc>
                <a:spcPct val="115000"/>
              </a:lnSpc>
              <a:spcBef>
                <a:spcPts val="0"/>
              </a:spcBef>
              <a:buFont typeface="Wingdings" pitchFamily="2" charset="2"/>
              <a:buChar char=""/>
            </a:pPr>
            <a:r>
              <a:rPr lang="en-US" dirty="0">
                <a:effectLst/>
                <a:latin typeface="Garamond" panose="02020404030301010803" pitchFamily="18" charset="0"/>
                <a:ea typeface="Calibri" panose="020F0502020204030204" pitchFamily="34" charset="0"/>
                <a:cs typeface="Times New Roman" panose="02020603050405020304" pitchFamily="18" charset="0"/>
              </a:rPr>
              <a:t>Repeatedly looking in his vehicle did not add to the analysis</a:t>
            </a:r>
            <a:r>
              <a:rPr lang="en-US" dirty="0">
                <a:latin typeface="Garamond" panose="02020404030301010803" pitchFamily="18" charset="0"/>
                <a:ea typeface="Calibri" panose="020F0502020204030204" pitchFamily="34" charset="0"/>
                <a:cs typeface="Times New Roman" panose="02020603050405020304" pitchFamily="18" charset="0"/>
              </a:rPr>
              <a:t> as it just suggested </a:t>
            </a:r>
            <a:r>
              <a:rPr lang="en-US" dirty="0">
                <a:effectLst/>
                <a:latin typeface="Garamond" panose="02020404030301010803" pitchFamily="18" charset="0"/>
                <a:ea typeface="Calibri" panose="020F0502020204030204" pitchFamily="34" charset="0"/>
                <a:cs typeface="Times New Roman" panose="02020603050405020304" pitchFamily="18" charset="0"/>
              </a:rPr>
              <a:t>he had something of interest in his vehicle, not a weapon on his person</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pPr marL="800100" lvl="1" indent="-342900">
              <a:lnSpc>
                <a:spcPct val="115000"/>
              </a:lnSpc>
              <a:spcBef>
                <a:spcPts val="0"/>
              </a:spcBef>
              <a:buFont typeface="Wingdings" pitchFamily="2" charset="2"/>
              <a:buChar char=""/>
            </a:pPr>
            <a:r>
              <a:rPr lang="en-US" dirty="0">
                <a:effectLst/>
                <a:latin typeface="Garamond" panose="02020404030301010803" pitchFamily="18" charset="0"/>
                <a:ea typeface="Calibri" panose="020F0502020204030204" pitchFamily="34" charset="0"/>
                <a:cs typeface="Times New Roman" panose="02020603050405020304" pitchFamily="18" charset="0"/>
              </a:rPr>
              <a:t>High crime area evidence did not “carry the day”</a:t>
            </a:r>
            <a:endParaRPr lang="en-US" sz="1600" dirty="0">
              <a:effectLst/>
              <a:latin typeface="Garamond" panose="020204040303010108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216079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20000"/>
          </a:bodyPr>
          <a:lstStyle/>
          <a:p>
            <a:r>
              <a:rPr lang="en-US" u="sng" dirty="0">
                <a:latin typeface="Garamond" panose="02020404030301010803" pitchFamily="18" charset="0"/>
              </a:rPr>
              <a:t>Commonwealth v. </a:t>
            </a:r>
            <a:r>
              <a:rPr lang="en-US" u="sng" dirty="0" err="1">
                <a:latin typeface="Garamond" panose="02020404030301010803" pitchFamily="18" charset="0"/>
              </a:rPr>
              <a:t>Gelfgatt</a:t>
            </a:r>
            <a:r>
              <a:rPr lang="en-US" dirty="0">
                <a:latin typeface="Garamond" panose="02020404030301010803" pitchFamily="18" charset="0"/>
              </a:rPr>
              <a:t>, 468 Mass. 512 (2014) </a:t>
            </a:r>
          </a:p>
          <a:p>
            <a:r>
              <a:rPr lang="en-US" dirty="0">
                <a:latin typeface="Garamond" panose="02020404030301010803" pitchFamily="18" charset="0"/>
              </a:rPr>
              <a:t>Court can compel defendant pursuant to Mass. R. Crim. P. 14(a)(2) to decrypt digital storage devices seized from defendant because: </a:t>
            </a:r>
          </a:p>
          <a:p>
            <a:pPr marL="0" indent="0">
              <a:buNone/>
            </a:pPr>
            <a:r>
              <a:rPr lang="en-US" dirty="0">
                <a:latin typeface="Garamond" panose="02020404030301010803" pitchFamily="18" charset="0"/>
              </a:rPr>
              <a:t>	Act of decrypting not testimonial communication triggering 5th 	Amendment/art.12 protections as factual statements that would be 	conveyed are “foregone conclusions”</a:t>
            </a:r>
          </a:p>
          <a:p>
            <a:r>
              <a:rPr lang="en-US" dirty="0">
                <a:latin typeface="Garamond" panose="02020404030301010803" pitchFamily="18" charset="0"/>
              </a:rPr>
              <a:t>Act of decryption can be testimonial, triggering 5th amendment/art. 12 protections. </a:t>
            </a:r>
            <a:r>
              <a:rPr lang="en-US" u="sng" dirty="0">
                <a:latin typeface="Garamond" panose="02020404030301010803" pitchFamily="18" charset="0"/>
              </a:rPr>
              <a:t>Commonwealth v. Jones</a:t>
            </a:r>
            <a:r>
              <a:rPr lang="en-US" dirty="0">
                <a:latin typeface="Garamond" panose="02020404030301010803" pitchFamily="18" charset="0"/>
              </a:rPr>
              <a:t>, 481 Mass. 540 (2019)</a:t>
            </a:r>
          </a:p>
          <a:p>
            <a:pPr marL="0" indent="0">
              <a:buNone/>
            </a:pPr>
            <a:endParaRPr lang="en-US" dirty="0">
              <a:latin typeface="Garamond" panose="02020404030301010803" pitchFamily="18" charset="0"/>
            </a:endParaRPr>
          </a:p>
          <a:p>
            <a:r>
              <a:rPr lang="en-US" dirty="0">
                <a:latin typeface="Garamond" panose="02020404030301010803" pitchFamily="18" charset="0"/>
              </a:rPr>
              <a:t>When Commonwealth seeks order pursuant to </a:t>
            </a:r>
            <a:r>
              <a:rPr lang="en-US" u="sng" dirty="0" err="1">
                <a:latin typeface="Garamond" panose="02020404030301010803" pitchFamily="18" charset="0"/>
              </a:rPr>
              <a:t>Gelfgatt</a:t>
            </a:r>
            <a:r>
              <a:rPr lang="en-US" dirty="0">
                <a:latin typeface="Garamond" panose="02020404030301010803" pitchFamily="18" charset="0"/>
              </a:rPr>
              <a:t> compelling defendant to decrypt electronic device by entering password, art. 12 requires Commonwealth to prove defendant knows password beyond reasonable doubt for foregone conclusion to apply </a:t>
            </a:r>
          </a:p>
          <a:p>
            <a:endParaRPr lang="en-US" dirty="0">
              <a:latin typeface="Garamond" panose="02020404030301010803" pitchFamily="18" charset="0"/>
            </a:endParaRPr>
          </a:p>
        </p:txBody>
      </p:sp>
    </p:spTree>
    <p:extLst>
      <p:ext uri="{BB962C8B-B14F-4D97-AF65-F5344CB8AC3E}">
        <p14:creationId xmlns:p14="http://schemas.microsoft.com/office/powerpoint/2010/main" val="4384600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10000"/>
          </a:bodyPr>
          <a:lstStyle/>
          <a:p>
            <a:r>
              <a:rPr lang="en-US" u="sng" dirty="0">
                <a:latin typeface="Garamond" panose="02020404030301010803" pitchFamily="18" charset="0"/>
              </a:rPr>
              <a:t>Commonwealth v. Onyx White</a:t>
            </a:r>
            <a:r>
              <a:rPr lang="en-US" dirty="0">
                <a:latin typeface="Garamond" panose="02020404030301010803" pitchFamily="18" charset="0"/>
              </a:rPr>
              <a:t>, 475 Mass. 583 (2016)</a:t>
            </a:r>
          </a:p>
          <a:p>
            <a:r>
              <a:rPr lang="en-US" dirty="0">
                <a:latin typeface="Garamond" panose="02020404030301010803" pitchFamily="18" charset="0"/>
              </a:rPr>
              <a:t>Cell phone cannot be seized unless there is information establishing the existence of particularized evidence found on that phone</a:t>
            </a:r>
          </a:p>
          <a:p>
            <a:r>
              <a:rPr lang="en-US" dirty="0">
                <a:latin typeface="Garamond" panose="02020404030301010803" pitchFamily="18" charset="0"/>
              </a:rPr>
              <a:t>Requisite nexus between crime and phone justifying seizure cannot be met just because there is probable cause to believe suspect involved in offense and officer avers that given the type of crime under investigation, phone would likely contain evidence </a:t>
            </a:r>
          </a:p>
          <a:p>
            <a:r>
              <a:rPr lang="en-US" dirty="0">
                <a:latin typeface="Garamond" panose="02020404030301010803" pitchFamily="18" charset="0"/>
              </a:rPr>
              <a:t>Commonwealth must also show that a delay between seizure and application for search warrant is reasonable. </a:t>
            </a:r>
          </a:p>
          <a:p>
            <a:r>
              <a:rPr lang="en-US" dirty="0">
                <a:latin typeface="Garamond" panose="02020404030301010803" pitchFamily="18" charset="0"/>
              </a:rPr>
              <a:t>In White, 68 days between seizure and application for search warrant was unreasonable </a:t>
            </a:r>
          </a:p>
          <a:p>
            <a:pPr marL="0" indent="0">
              <a:buNone/>
            </a:pPr>
            <a:endParaRPr lang="en-US" dirty="0">
              <a:latin typeface="Garamond" panose="02020404030301010803" pitchFamily="18" charset="0"/>
            </a:endParaRPr>
          </a:p>
          <a:p>
            <a:endParaRPr lang="en-US"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38562589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Riley v. California</a:t>
            </a:r>
            <a:r>
              <a:rPr lang="en-US" dirty="0">
                <a:latin typeface="Garamond" panose="02020404030301010803" pitchFamily="18" charset="0"/>
              </a:rPr>
              <a:t>, 573 U.S. (2014)</a:t>
            </a:r>
          </a:p>
          <a:p>
            <a:pPr marL="0" indent="0">
              <a:buNone/>
            </a:pPr>
            <a:endParaRPr lang="en-US" dirty="0">
              <a:latin typeface="Garamond" panose="02020404030301010803" pitchFamily="18" charset="0"/>
            </a:endParaRPr>
          </a:p>
          <a:p>
            <a:r>
              <a:rPr lang="en-US" dirty="0">
                <a:latin typeface="Garamond" panose="02020404030301010803" pitchFamily="18" charset="0"/>
              </a:rPr>
              <a:t>Police cannot search phone seized incident to arrest without a warrant </a:t>
            </a:r>
          </a:p>
          <a:p>
            <a:endParaRPr lang="en-US" dirty="0">
              <a:latin typeface="Garamond" panose="02020404030301010803" pitchFamily="18" charset="0"/>
            </a:endParaRPr>
          </a:p>
        </p:txBody>
      </p:sp>
    </p:spTree>
    <p:extLst>
      <p:ext uri="{BB962C8B-B14F-4D97-AF65-F5344CB8AC3E}">
        <p14:creationId xmlns:p14="http://schemas.microsoft.com/office/powerpoint/2010/main" val="4119429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Motions to Suppress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Commonwealth v. Augustine</a:t>
            </a:r>
            <a:r>
              <a:rPr lang="en-US" dirty="0">
                <a:latin typeface="Garamond" panose="02020404030301010803" pitchFamily="18" charset="0"/>
              </a:rPr>
              <a:t>, 467 Mass. 23 (2014)</a:t>
            </a:r>
          </a:p>
          <a:p>
            <a:r>
              <a:rPr lang="en-US" dirty="0">
                <a:latin typeface="Garamond" panose="02020404030301010803" pitchFamily="18" charset="0"/>
              </a:rPr>
              <a:t>Defendant had reasonable expectation of privacy in two weeks of cell site location information (CSLI) records, therefore art. 14 warrant requirement applied</a:t>
            </a:r>
          </a:p>
          <a:p>
            <a:r>
              <a:rPr lang="en-US" dirty="0">
                <a:latin typeface="Garamond" panose="02020404030301010803" pitchFamily="18" charset="0"/>
              </a:rPr>
              <a:t>But see </a:t>
            </a:r>
            <a:r>
              <a:rPr lang="en-US" u="sng" dirty="0">
                <a:latin typeface="Garamond" panose="02020404030301010803" pitchFamily="18" charset="0"/>
              </a:rPr>
              <a:t>Commonwealth v. Estabrook</a:t>
            </a:r>
            <a:r>
              <a:rPr lang="en-US" dirty="0">
                <a:latin typeface="Garamond" panose="02020404030301010803" pitchFamily="18" charset="0"/>
              </a:rPr>
              <a:t>, 472 Mass. 852 (2015)</a:t>
            </a:r>
          </a:p>
          <a:p>
            <a:r>
              <a:rPr lang="en-US" dirty="0">
                <a:latin typeface="Garamond" panose="02020404030301010803" pitchFamily="18" charset="0"/>
              </a:rPr>
              <a:t>“Returning to an issue briefly touched on in </a:t>
            </a:r>
            <a:r>
              <a:rPr lang="en-US" u="sng" dirty="0">
                <a:latin typeface="Garamond" panose="02020404030301010803" pitchFamily="18" charset="0"/>
              </a:rPr>
              <a:t>Augustine</a:t>
            </a:r>
            <a:r>
              <a:rPr lang="en-US" dirty="0">
                <a:latin typeface="Garamond" panose="02020404030301010803" pitchFamily="18" charset="0"/>
              </a:rPr>
              <a:t>, we conclude that a defendant's reasonable expectation of privacy protected under art. 14 of the Massachusetts Declaration of Rights is not violated where the Commonwealth requests up to six hours of historical CSLI without obtaining a search warrant.”</a:t>
            </a:r>
          </a:p>
          <a:p>
            <a:endParaRPr lang="en-US" dirty="0">
              <a:latin typeface="Garamond" panose="02020404030301010803" pitchFamily="18" charset="0"/>
            </a:endParaRPr>
          </a:p>
        </p:txBody>
      </p:sp>
    </p:spTree>
    <p:extLst>
      <p:ext uri="{BB962C8B-B14F-4D97-AF65-F5344CB8AC3E}">
        <p14:creationId xmlns:p14="http://schemas.microsoft.com/office/powerpoint/2010/main" val="26200545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CD2A7-5D20-6D40-9E03-B7C7063B7102}"/>
              </a:ext>
            </a:extLst>
          </p:cNvPr>
          <p:cNvSpPr>
            <a:spLocks noGrp="1"/>
          </p:cNvSpPr>
          <p:nvPr>
            <p:ph type="title"/>
          </p:nvPr>
        </p:nvSpPr>
        <p:spPr/>
        <p:txBody>
          <a:bodyPr/>
          <a:lstStyle/>
          <a:p>
            <a:r>
              <a:rPr lang="en-US" dirty="0"/>
              <a:t>Motions to Suppress</a:t>
            </a:r>
          </a:p>
        </p:txBody>
      </p:sp>
      <p:sp>
        <p:nvSpPr>
          <p:cNvPr id="3" name="Content Placeholder 2">
            <a:extLst>
              <a:ext uri="{FF2B5EF4-FFF2-40B4-BE49-F238E27FC236}">
                <a16:creationId xmlns:a16="http://schemas.microsoft.com/office/drawing/2014/main" id="{6FD4BC8E-C3FB-2048-B988-515D54B4FBE8}"/>
              </a:ext>
            </a:extLst>
          </p:cNvPr>
          <p:cNvSpPr>
            <a:spLocks noGrp="1"/>
          </p:cNvSpPr>
          <p:nvPr>
            <p:ph idx="1"/>
          </p:nvPr>
        </p:nvSpPr>
        <p:spPr/>
        <p:txBody>
          <a:bodyPr>
            <a:normAutofit fontScale="92500" lnSpcReduction="10000"/>
          </a:bodyPr>
          <a:lstStyle/>
          <a:p>
            <a:r>
              <a:rPr lang="en-US" u="sng" dirty="0">
                <a:latin typeface="Garamond" panose="02020404030301010803" pitchFamily="18" charset="0"/>
              </a:rPr>
              <a:t>Commonwealth v. Perry</a:t>
            </a:r>
            <a:r>
              <a:rPr lang="en-US" dirty="0">
                <a:latin typeface="Garamond" panose="02020404030301010803" pitchFamily="18" charset="0"/>
              </a:rPr>
              <a:t>, 489 Mass. 436 (2021)</a:t>
            </a:r>
          </a:p>
          <a:p>
            <a:r>
              <a:rPr lang="en-US" dirty="0">
                <a:latin typeface="Garamond" panose="02020404030301010803" pitchFamily="18" charset="0"/>
              </a:rPr>
              <a:t>CSLI tower dumps allow police to obtain user info of every person whose phone connected to particular cell tower at specified period</a:t>
            </a:r>
          </a:p>
          <a:p>
            <a:r>
              <a:rPr lang="en-US" dirty="0">
                <a:latin typeface="Garamond" panose="02020404030301010803" pitchFamily="18" charset="0"/>
              </a:rPr>
              <a:t>As was done in </a:t>
            </a:r>
            <a:r>
              <a:rPr lang="en-US" u="sng" dirty="0">
                <a:latin typeface="Garamond" panose="02020404030301010803" pitchFamily="18" charset="0"/>
              </a:rPr>
              <a:t>Perry</a:t>
            </a:r>
            <a:r>
              <a:rPr lang="en-US" dirty="0">
                <a:latin typeface="Garamond" panose="02020404030301010803" pitchFamily="18" charset="0"/>
              </a:rPr>
              <a:t>, this info can be cross referenced with tower dumps on different occasions to obtain alleged identity of otherwise unknown serial offenders</a:t>
            </a:r>
          </a:p>
          <a:p>
            <a:r>
              <a:rPr lang="en-US" dirty="0">
                <a:latin typeface="Garamond" panose="02020404030301010803" pitchFamily="18" charset="0"/>
              </a:rPr>
              <a:t>SJC noted the affiant may not rely solely on the fact that people generally carry cell phones, but must provide “a substantial basis to conclude that the defendant used his or her cellular telephone during the relevant time frame, such as there is probable cause to believe the sought after CSLI will produce evidence of the crime”</a:t>
            </a:r>
          </a:p>
          <a:p>
            <a:endParaRPr lang="en-US" dirty="0"/>
          </a:p>
        </p:txBody>
      </p:sp>
    </p:spTree>
    <p:extLst>
      <p:ext uri="{BB962C8B-B14F-4D97-AF65-F5344CB8AC3E}">
        <p14:creationId xmlns:p14="http://schemas.microsoft.com/office/powerpoint/2010/main" val="33515990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AE5A-17FA-A34D-A85F-FF0ED00AA73D}"/>
              </a:ext>
            </a:extLst>
          </p:cNvPr>
          <p:cNvSpPr>
            <a:spLocks noGrp="1"/>
          </p:cNvSpPr>
          <p:nvPr>
            <p:ph type="title"/>
          </p:nvPr>
        </p:nvSpPr>
        <p:spPr/>
        <p:txBody>
          <a:bodyPr/>
          <a:lstStyle/>
          <a:p>
            <a:r>
              <a:rPr lang="en-US" dirty="0"/>
              <a:t>Motions to Suppress</a:t>
            </a:r>
          </a:p>
        </p:txBody>
      </p:sp>
      <p:sp>
        <p:nvSpPr>
          <p:cNvPr id="3" name="Content Placeholder 2">
            <a:extLst>
              <a:ext uri="{FF2B5EF4-FFF2-40B4-BE49-F238E27FC236}">
                <a16:creationId xmlns:a16="http://schemas.microsoft.com/office/drawing/2014/main" id="{7AF7AFD0-9C8A-DD49-8EA3-9828C5A69F2C}"/>
              </a:ext>
            </a:extLst>
          </p:cNvPr>
          <p:cNvSpPr>
            <a:spLocks noGrp="1"/>
          </p:cNvSpPr>
          <p:nvPr>
            <p:ph idx="1"/>
          </p:nvPr>
        </p:nvSpPr>
        <p:spPr/>
        <p:txBody>
          <a:bodyPr>
            <a:normAutofit fontScale="92500" lnSpcReduction="20000"/>
          </a:bodyPr>
          <a:lstStyle/>
          <a:p>
            <a:r>
              <a:rPr lang="en-US" u="sng" dirty="0">
                <a:latin typeface="Garamond" panose="02020404030301010803" pitchFamily="18" charset="0"/>
              </a:rPr>
              <a:t>Commonwealth v. </a:t>
            </a:r>
            <a:r>
              <a:rPr lang="en-US" u="sng" dirty="0" err="1">
                <a:latin typeface="Garamond" panose="02020404030301010803" pitchFamily="18" charset="0"/>
              </a:rPr>
              <a:t>Carrasquillo</a:t>
            </a:r>
            <a:r>
              <a:rPr lang="en-US" dirty="0">
                <a:latin typeface="Garamond" panose="02020404030301010803" pitchFamily="18" charset="0"/>
              </a:rPr>
              <a:t>, 489 Mass. 107 (2022)</a:t>
            </a:r>
          </a:p>
          <a:p>
            <a:r>
              <a:rPr lang="en-US" dirty="0">
                <a:latin typeface="Garamond" panose="02020404030301010803" pitchFamily="18" charset="0"/>
              </a:rPr>
              <a:t>Defendant unknowingly shared social media content on Snapchat with undercover police officer after accepting officer’s friend request.  The content included a video of the defendant holding a gun. Defendant moved to suppress.</a:t>
            </a:r>
          </a:p>
          <a:p>
            <a:r>
              <a:rPr lang="en-US" dirty="0">
                <a:latin typeface="Garamond" panose="02020404030301010803" pitchFamily="18" charset="0"/>
              </a:rPr>
              <a:t>Denial of motion to suppress not error because the following weight against reasonable expectation of privacy in Snapchat story: </a:t>
            </a:r>
          </a:p>
          <a:p>
            <a:r>
              <a:rPr lang="en-US" dirty="0">
                <a:latin typeface="Garamond" panose="02020404030301010803" pitchFamily="18" charset="0"/>
              </a:rPr>
              <a:t>Challenged recordings had been controlled by defendant and were made accessible to undercover officer only with defendant’s express or implied authorization; </a:t>
            </a:r>
          </a:p>
          <a:p>
            <a:r>
              <a:rPr lang="en-US" dirty="0">
                <a:latin typeface="Garamond" panose="02020404030301010803" pitchFamily="18" charset="0"/>
              </a:rPr>
              <a:t>That defendant not only did not exercise control to exclude a user whose name he did not recognize, but also affirmatively gave officer requested permissions to view posted content</a:t>
            </a:r>
          </a:p>
          <a:p>
            <a:endParaRPr lang="en-US" dirty="0">
              <a:latin typeface="Garamond" panose="02020404030301010803" pitchFamily="18" charset="0"/>
            </a:endParaRPr>
          </a:p>
        </p:txBody>
      </p:sp>
    </p:spTree>
    <p:extLst>
      <p:ext uri="{BB962C8B-B14F-4D97-AF65-F5344CB8AC3E}">
        <p14:creationId xmlns:p14="http://schemas.microsoft.com/office/powerpoint/2010/main" val="3723561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a:xfrm>
            <a:off x="801624" y="2577973"/>
            <a:ext cx="10515600" cy="1325563"/>
          </a:xfrm>
        </p:spPr>
        <p:txBody>
          <a:bodyPr/>
          <a:lstStyle/>
          <a:p>
            <a:pPr algn="ctr"/>
            <a:r>
              <a:rPr lang="en-US" dirty="0">
                <a:latin typeface="Garamond" panose="02020404030301010803" pitchFamily="18" charset="0"/>
              </a:rPr>
              <a:t>Trial Issues</a:t>
            </a:r>
          </a:p>
        </p:txBody>
      </p:sp>
    </p:spTree>
    <p:extLst>
      <p:ext uri="{BB962C8B-B14F-4D97-AF65-F5344CB8AC3E}">
        <p14:creationId xmlns:p14="http://schemas.microsoft.com/office/powerpoint/2010/main" val="9321747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20000"/>
          </a:bodyPr>
          <a:lstStyle/>
          <a:p>
            <a:r>
              <a:rPr lang="en-US" u="sng" dirty="0">
                <a:latin typeface="Garamond" panose="02020404030301010803" pitchFamily="18" charset="0"/>
              </a:rPr>
              <a:t>Commonwealth v. Crayton</a:t>
            </a:r>
            <a:r>
              <a:rPr lang="en-US" dirty="0">
                <a:latin typeface="Garamond" panose="02020404030301010803" pitchFamily="18" charset="0"/>
              </a:rPr>
              <a:t>, 470 Mass. 228 (2014)</a:t>
            </a:r>
            <a:endParaRPr lang="en-US" sz="2000" dirty="0">
              <a:latin typeface="Garamond" panose="02020404030301010803" pitchFamily="18" charset="0"/>
            </a:endParaRPr>
          </a:p>
          <a:p>
            <a:pPr lvl="0"/>
            <a:r>
              <a:rPr lang="en-US" dirty="0">
                <a:latin typeface="Garamond" panose="02020404030301010803" pitchFamily="18" charset="0"/>
              </a:rPr>
              <a:t>Without “good reason” an in-court identification by an eyewitness of the defendant at trial is inadmissible when no out-of-court identification has been made</a:t>
            </a:r>
            <a:endParaRPr lang="en-US" sz="2400" dirty="0">
              <a:latin typeface="Garamond" panose="02020404030301010803" pitchFamily="18" charset="0"/>
            </a:endParaRPr>
          </a:p>
          <a:p>
            <a:pPr lvl="1"/>
            <a:r>
              <a:rPr lang="en-US" dirty="0">
                <a:latin typeface="Garamond" panose="02020404030301010803" pitchFamily="18" charset="0"/>
              </a:rPr>
              <a:t>Good reason = eyewitness is familiar with defendant, i.e., victim of domestic violence, the witness of the arresting officer who also witnessed the crime, and identification merely confirms defendant is the person who was arrested</a:t>
            </a:r>
            <a:endParaRPr lang="en-US" sz="2000" dirty="0">
              <a:latin typeface="Garamond" panose="02020404030301010803" pitchFamily="18" charset="0"/>
            </a:endParaRPr>
          </a:p>
          <a:p>
            <a:pPr lvl="1"/>
            <a:r>
              <a:rPr lang="en-US" dirty="0">
                <a:latin typeface="Garamond" panose="02020404030301010803" pitchFamily="18" charset="0"/>
              </a:rPr>
              <a:t>Good reason ≠ those reasons used for justifying an out-of-court show up, i.e., concerns for public safety, need for efficient investigation in immediate aftermath of crime, usefulness of prompt confirmation of information</a:t>
            </a:r>
            <a:endParaRPr lang="en-US" sz="2400" dirty="0">
              <a:latin typeface="Garamond" panose="02020404030301010803" pitchFamily="18" charset="0"/>
            </a:endParaRPr>
          </a:p>
          <a:p>
            <a:pPr lvl="0"/>
            <a:r>
              <a:rPr lang="en-US" dirty="0">
                <a:latin typeface="Garamond" panose="02020404030301010803" pitchFamily="18" charset="0"/>
              </a:rPr>
              <a:t>Burden is on the prosecution to move in </a:t>
            </a:r>
            <a:r>
              <a:rPr lang="en-US" dirty="0" err="1">
                <a:latin typeface="Garamond" panose="02020404030301010803" pitchFamily="18" charset="0"/>
              </a:rPr>
              <a:t>limine</a:t>
            </a:r>
            <a:r>
              <a:rPr lang="en-US" dirty="0">
                <a:latin typeface="Garamond" panose="02020404030301010803" pitchFamily="18" charset="0"/>
              </a:rPr>
              <a:t> to admit the in-court identification, and once filed defendant bears the burden of demonstrating that the in-court identification would be unnecessarily/impermissibly suggestive</a:t>
            </a:r>
            <a:endParaRPr lang="en-US" sz="2400" dirty="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9903153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10000"/>
          </a:bodyPr>
          <a:lstStyle/>
          <a:p>
            <a:r>
              <a:rPr lang="en-US" u="sng" dirty="0">
                <a:latin typeface="Garamond" panose="02020404030301010803" pitchFamily="18" charset="0"/>
              </a:rPr>
              <a:t>Commonwealth v. Collins</a:t>
            </a:r>
            <a:r>
              <a:rPr lang="en-US" dirty="0">
                <a:latin typeface="Garamond" panose="02020404030301010803" pitchFamily="18" charset="0"/>
              </a:rPr>
              <a:t>, 470 Mass. 255 (2014)</a:t>
            </a:r>
            <a:endParaRPr lang="en-US" sz="2000" dirty="0">
              <a:latin typeface="Garamond" panose="02020404030301010803" pitchFamily="18" charset="0"/>
            </a:endParaRPr>
          </a:p>
          <a:p>
            <a:pPr lvl="0"/>
            <a:r>
              <a:rPr lang="en-US" dirty="0">
                <a:latin typeface="Garamond" panose="02020404030301010803" pitchFamily="18" charset="0"/>
              </a:rPr>
              <a:t>Rule: Where a witness, before trial, has participated in on out-of-court identification procedure but failed to identify the defendant unequivocally/positively, an in-court identification will be permissible only where there is good reason for admission</a:t>
            </a:r>
            <a:endParaRPr lang="en-US" sz="2400" dirty="0">
              <a:latin typeface="Garamond" panose="02020404030301010803" pitchFamily="18" charset="0"/>
            </a:endParaRPr>
          </a:p>
          <a:p>
            <a:pPr lvl="0"/>
            <a:r>
              <a:rPr lang="en-US" dirty="0">
                <a:latin typeface="Garamond" panose="02020404030301010803" pitchFamily="18" charset="0"/>
              </a:rPr>
              <a:t>But this good reason will not often exist. It will usually require:</a:t>
            </a:r>
            <a:endParaRPr lang="en-US" sz="2000" dirty="0">
              <a:latin typeface="Garamond" panose="02020404030301010803" pitchFamily="18" charset="0"/>
            </a:endParaRPr>
          </a:p>
          <a:p>
            <a:pPr lvl="1"/>
            <a:r>
              <a:rPr lang="en-US" dirty="0">
                <a:latin typeface="Garamond" panose="02020404030301010803" pitchFamily="18" charset="0"/>
              </a:rPr>
              <a:t>A showing that the in-court identification is more reliable than the earlier, failed identification, and</a:t>
            </a:r>
            <a:endParaRPr lang="en-US" sz="2000" dirty="0">
              <a:latin typeface="Garamond" panose="02020404030301010803" pitchFamily="18" charset="0"/>
            </a:endParaRPr>
          </a:p>
          <a:p>
            <a:pPr lvl="1"/>
            <a:r>
              <a:rPr lang="en-US" dirty="0">
                <a:latin typeface="Garamond" panose="02020404030301010803" pitchFamily="18" charset="0"/>
              </a:rPr>
              <a:t>That is poses little risk of misidentification </a:t>
            </a:r>
            <a:endParaRPr lang="en-US" sz="2000" dirty="0">
              <a:latin typeface="Garamond" panose="02020404030301010803" pitchFamily="18" charset="0"/>
            </a:endParaRPr>
          </a:p>
          <a:p>
            <a:pPr lvl="0"/>
            <a:r>
              <a:rPr lang="en-US" dirty="0">
                <a:latin typeface="Garamond" panose="02020404030301010803" pitchFamily="18" charset="0"/>
              </a:rPr>
              <a:t>Burden is the same as under Crayton, i.e., burden on prosecution to file motion in </a:t>
            </a:r>
            <a:r>
              <a:rPr lang="en-US" dirty="0" err="1">
                <a:latin typeface="Garamond" panose="02020404030301010803" pitchFamily="18" charset="0"/>
              </a:rPr>
              <a:t>limine</a:t>
            </a:r>
            <a:r>
              <a:rPr lang="en-US" dirty="0">
                <a:latin typeface="Garamond" panose="02020404030301010803" pitchFamily="18" charset="0"/>
              </a:rPr>
              <a:t> to admit ID, and then defendant bears burden of showing it’s unnecessarily suggestive and there is no good reason for it</a:t>
            </a:r>
            <a:endParaRPr lang="en-US" sz="2400" dirty="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22598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Probable Cause &amp; Charging</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85000" lnSpcReduction="20000"/>
          </a:bodyPr>
          <a:lstStyle/>
          <a:p>
            <a:r>
              <a:rPr lang="en-US" u="sng" dirty="0">
                <a:latin typeface="Garamond" panose="02020404030301010803" pitchFamily="18" charset="0"/>
              </a:rPr>
              <a:t>Commonwealth v. O’Dell</a:t>
            </a:r>
            <a:r>
              <a:rPr lang="en-US" dirty="0">
                <a:latin typeface="Garamond" panose="02020404030301010803" pitchFamily="18" charset="0"/>
              </a:rPr>
              <a:t>, 392 Mass. 445 (1984)</a:t>
            </a:r>
          </a:p>
          <a:p>
            <a:pPr lvl="1"/>
            <a:r>
              <a:rPr lang="en-US" dirty="0">
                <a:latin typeface="Garamond" panose="02020404030301010803" pitchFamily="18" charset="0"/>
              </a:rPr>
              <a:t>Police officer testified before GJ that defendant admitted to being driver of a car where his companion committed armed robbery—but police officer left out part of statement where Defendant denied knowing what his friend planned or intended, or that the robbery even occurred. </a:t>
            </a:r>
          </a:p>
          <a:p>
            <a:pPr lvl="1"/>
            <a:r>
              <a:rPr lang="en-US" dirty="0">
                <a:latin typeface="Garamond" panose="02020404030301010803" pitchFamily="18" charset="0"/>
              </a:rPr>
              <a:t>This impaired the integrity of the GJ process by misleading the grand jurors, requiring dismissal of the indictment.</a:t>
            </a:r>
          </a:p>
          <a:p>
            <a:pPr lvl="1"/>
            <a:r>
              <a:rPr lang="en-US" dirty="0">
                <a:latin typeface="Garamond" panose="02020404030301010803" pitchFamily="18" charset="0"/>
              </a:rPr>
              <a:t>“The withholding of a portion of the Defendant’s statement distorted [it] in a way that so seriously tainted the presentation…that the indictment should not have been allowed to stand.”</a:t>
            </a:r>
          </a:p>
          <a:p>
            <a:pPr lvl="1"/>
            <a:r>
              <a:rPr lang="en-US" dirty="0">
                <a:latin typeface="Garamond" panose="02020404030301010803" pitchFamily="18" charset="0"/>
              </a:rPr>
              <a:t>Dismissed! BUT—without prejudice, can re-present in a more scrupulous manner and try again. </a:t>
            </a:r>
          </a:p>
          <a:p>
            <a:pPr lvl="1"/>
            <a:r>
              <a:rPr lang="en-US" dirty="0">
                <a:latin typeface="Garamond" panose="02020404030301010803" pitchFamily="18" charset="0"/>
              </a:rPr>
              <a:t>HOWEVER—the intentional misleading of the grand jury, rather than </a:t>
            </a:r>
            <a:r>
              <a:rPr lang="en-US" dirty="0" err="1">
                <a:latin typeface="Garamond" panose="02020404030301010803" pitchFamily="18" charset="0"/>
              </a:rPr>
              <a:t>reckeless</a:t>
            </a:r>
            <a:r>
              <a:rPr lang="en-US" dirty="0">
                <a:latin typeface="Garamond" panose="02020404030301010803" pitchFamily="18" charset="0"/>
              </a:rPr>
              <a:t>, can be so “willfully deceptive or otherwise egregious” that the Commonwealth can be precluded from seeking to indict. In the right circumstances, asked for dismissal WITH prejudice.  (See </a:t>
            </a:r>
            <a:r>
              <a:rPr lang="en-US" u="sng" dirty="0">
                <a:latin typeface="Garamond" panose="02020404030301010803" pitchFamily="18" charset="0"/>
              </a:rPr>
              <a:t>Salman</a:t>
            </a:r>
            <a:r>
              <a:rPr lang="en-US" dirty="0">
                <a:latin typeface="Garamond" panose="02020404030301010803" pitchFamily="18" charset="0"/>
              </a:rPr>
              <a:t> 387 Mass. 160, where all the evidence was false testimony from corrupt cop and court properly banned any re-indictment using his testimony, and he was sole “witness”)</a:t>
            </a:r>
          </a:p>
          <a:p>
            <a:pPr lvl="1"/>
            <a:r>
              <a:rPr lang="en-US" dirty="0">
                <a:latin typeface="Garamond" panose="02020404030301010803" pitchFamily="18" charset="0"/>
              </a:rPr>
              <a:t> Case comes out of GJ process but can be analogized to District Court complaint procedure, can file a MTD for similar grounds and cite </a:t>
            </a:r>
            <a:r>
              <a:rPr lang="en-US" u="sng" dirty="0">
                <a:latin typeface="Garamond" panose="02020404030301010803" pitchFamily="18" charset="0"/>
              </a:rPr>
              <a:t>O’Dell</a:t>
            </a:r>
            <a:r>
              <a:rPr lang="en-US" dirty="0">
                <a:latin typeface="Garamond" panose="02020404030301010803" pitchFamily="18" charset="0"/>
              </a:rPr>
              <a:t>. </a:t>
            </a:r>
          </a:p>
        </p:txBody>
      </p:sp>
    </p:spTree>
    <p:extLst>
      <p:ext uri="{BB962C8B-B14F-4D97-AF65-F5344CB8AC3E}">
        <p14:creationId xmlns:p14="http://schemas.microsoft.com/office/powerpoint/2010/main" val="16748058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20000"/>
          </a:bodyPr>
          <a:lstStyle/>
          <a:p>
            <a:pPr marL="0" indent="0">
              <a:buNone/>
            </a:pPr>
            <a:r>
              <a:rPr lang="en-US" u="sng" dirty="0">
                <a:latin typeface="Garamond" panose="02020404030301010803" pitchFamily="18" charset="0"/>
              </a:rPr>
              <a:t>Commonwealth v. </a:t>
            </a:r>
            <a:r>
              <a:rPr lang="en-US" u="sng" dirty="0" err="1">
                <a:latin typeface="Garamond" panose="02020404030301010803" pitchFamily="18" charset="0"/>
              </a:rPr>
              <a:t>Luman</a:t>
            </a:r>
            <a:r>
              <a:rPr lang="en-US" u="sng" dirty="0">
                <a:latin typeface="Garamond" panose="02020404030301010803" pitchFamily="18" charset="0"/>
              </a:rPr>
              <a:t> Martin</a:t>
            </a:r>
            <a:r>
              <a:rPr lang="en-US" dirty="0">
                <a:latin typeface="Garamond" panose="02020404030301010803" pitchFamily="18" charset="0"/>
              </a:rPr>
              <a:t>, 423 Mass. 496 (1996)</a:t>
            </a:r>
          </a:p>
          <a:p>
            <a:r>
              <a:rPr lang="en-US" dirty="0">
                <a:latin typeface="Garamond" panose="02020404030301010803" pitchFamily="18" charset="0"/>
              </a:rPr>
              <a:t>Compelled testimony at GJ did not operate as waiver of 5</a:t>
            </a:r>
            <a:r>
              <a:rPr lang="en-US" baseline="30000" dirty="0">
                <a:latin typeface="Garamond" panose="02020404030301010803" pitchFamily="18" charset="0"/>
              </a:rPr>
              <a:t>th</a:t>
            </a:r>
            <a:r>
              <a:rPr lang="en-US" dirty="0">
                <a:latin typeface="Garamond" panose="02020404030301010803" pitchFamily="18" charset="0"/>
              </a:rPr>
              <a:t> at trial</a:t>
            </a:r>
          </a:p>
          <a:p>
            <a:r>
              <a:rPr lang="en-US" dirty="0">
                <a:latin typeface="Garamond" panose="02020404030301010803" pitchFamily="18" charset="0"/>
              </a:rPr>
              <a:t>Established procedure to have in camera hearing with judge to make sure properly asserted 5</a:t>
            </a:r>
            <a:r>
              <a:rPr lang="en-US" baseline="30000" dirty="0">
                <a:latin typeface="Garamond" panose="02020404030301010803" pitchFamily="18" charset="0"/>
              </a:rPr>
              <a:t>th</a:t>
            </a:r>
            <a:r>
              <a:rPr lang="en-US" dirty="0">
                <a:latin typeface="Garamond" panose="02020404030301010803" pitchFamily="18" charset="0"/>
              </a:rPr>
              <a:t> –BUT THIS IS NOT THE USUSAL ROUTE</a:t>
            </a:r>
          </a:p>
          <a:p>
            <a:r>
              <a:rPr lang="en-US" dirty="0">
                <a:latin typeface="Garamond" panose="02020404030301010803" pitchFamily="18" charset="0"/>
              </a:rPr>
              <a:t>If 5</a:t>
            </a:r>
            <a:r>
              <a:rPr lang="en-US" baseline="30000" dirty="0">
                <a:latin typeface="Garamond" panose="02020404030301010803" pitchFamily="18" charset="0"/>
              </a:rPr>
              <a:t>th</a:t>
            </a:r>
            <a:r>
              <a:rPr lang="en-US" dirty="0">
                <a:latin typeface="Garamond" panose="02020404030301010803" pitchFamily="18" charset="0"/>
              </a:rPr>
              <a:t> is apparent from face of evidence or circumstances, then the 5</a:t>
            </a:r>
            <a:r>
              <a:rPr lang="en-US" baseline="30000" dirty="0">
                <a:latin typeface="Garamond" panose="02020404030301010803" pitchFamily="18" charset="0"/>
              </a:rPr>
              <a:t>th</a:t>
            </a:r>
            <a:r>
              <a:rPr lang="en-US" dirty="0">
                <a:latin typeface="Garamond" panose="02020404030301010803" pitchFamily="18" charset="0"/>
              </a:rPr>
              <a:t> is established and asserted and that’s it. </a:t>
            </a:r>
          </a:p>
          <a:p>
            <a:r>
              <a:rPr lang="en-US" dirty="0">
                <a:latin typeface="Garamond" panose="02020404030301010803" pitchFamily="18" charset="0"/>
              </a:rPr>
              <a:t>An in camera hearing under </a:t>
            </a:r>
            <a:r>
              <a:rPr lang="en-US" u="sng" dirty="0">
                <a:latin typeface="Garamond" panose="02020404030301010803" pitchFamily="18" charset="0"/>
              </a:rPr>
              <a:t>Commonwealth v. Martin</a:t>
            </a:r>
            <a:r>
              <a:rPr lang="en-US" dirty="0">
                <a:latin typeface="Garamond" panose="02020404030301010803" pitchFamily="18" charset="0"/>
              </a:rPr>
              <a:t>, is only necessary in “unusual circumstances” and is meant merely to give the witness a favorable setting to “open the door a crack” where the privilege is not otherwise readily apparent </a:t>
            </a:r>
          </a:p>
          <a:p>
            <a:r>
              <a:rPr lang="en-US" dirty="0">
                <a:latin typeface="Garamond" panose="02020404030301010803" pitchFamily="18" charset="0"/>
              </a:rPr>
              <a:t>Many judges and ADAs want to jump to Martin hearing as soon as counsel indicates there is a 5</a:t>
            </a:r>
            <a:r>
              <a:rPr lang="en-US" baseline="30000" dirty="0">
                <a:latin typeface="Garamond" panose="02020404030301010803" pitchFamily="18" charset="0"/>
              </a:rPr>
              <a:t>th</a:t>
            </a:r>
            <a:r>
              <a:rPr lang="en-US" dirty="0">
                <a:latin typeface="Garamond" panose="02020404030301010803" pitchFamily="18" charset="0"/>
              </a:rPr>
              <a:t>. THIS how not appropriate where 5</a:t>
            </a:r>
            <a:r>
              <a:rPr lang="en-US" baseline="30000" dirty="0">
                <a:latin typeface="Garamond" panose="02020404030301010803" pitchFamily="18" charset="0"/>
              </a:rPr>
              <a:t>th</a:t>
            </a:r>
            <a:r>
              <a:rPr lang="en-US" dirty="0">
                <a:latin typeface="Garamond" panose="02020404030301010803" pitchFamily="18" charset="0"/>
              </a:rPr>
              <a:t> obvious on face, this protocol is often misused.</a:t>
            </a:r>
          </a:p>
          <a:p>
            <a:pPr lvl="0"/>
            <a:endParaRPr lang="en-US" dirty="0">
              <a:latin typeface="Garamond" panose="02020404030301010803" pitchFamily="18" charset="0"/>
            </a:endParaRPr>
          </a:p>
        </p:txBody>
      </p:sp>
    </p:spTree>
    <p:extLst>
      <p:ext uri="{BB962C8B-B14F-4D97-AF65-F5344CB8AC3E}">
        <p14:creationId xmlns:p14="http://schemas.microsoft.com/office/powerpoint/2010/main" val="6256116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pPr marL="0" indent="0">
              <a:buNone/>
            </a:pPr>
            <a:r>
              <a:rPr lang="en-US" u="sng" dirty="0" err="1">
                <a:latin typeface="Garamond" panose="02020404030301010803" pitchFamily="18" charset="0"/>
              </a:rPr>
              <a:t>Luman</a:t>
            </a:r>
            <a:r>
              <a:rPr lang="en-US" u="sng" dirty="0">
                <a:latin typeface="Garamond" panose="02020404030301010803" pitchFamily="18" charset="0"/>
              </a:rPr>
              <a:t> Martin </a:t>
            </a:r>
            <a:r>
              <a:rPr lang="en-US" dirty="0">
                <a:latin typeface="Garamond" panose="02020404030301010803" pitchFamily="18" charset="0"/>
              </a:rPr>
              <a:t>and 5</a:t>
            </a:r>
            <a:r>
              <a:rPr lang="en-US" baseline="30000" dirty="0">
                <a:latin typeface="Garamond" panose="02020404030301010803" pitchFamily="18" charset="0"/>
              </a:rPr>
              <a:t>th</a:t>
            </a:r>
            <a:r>
              <a:rPr lang="en-US" dirty="0">
                <a:latin typeface="Garamond" panose="02020404030301010803" pitchFamily="18" charset="0"/>
              </a:rPr>
              <a:t> Amendment appointments continued:</a:t>
            </a:r>
          </a:p>
          <a:p>
            <a:pPr marL="0" indent="0">
              <a:buNone/>
            </a:pPr>
            <a:r>
              <a:rPr lang="en-US" dirty="0">
                <a:latin typeface="Garamond" panose="02020404030301010803" pitchFamily="18" charset="0"/>
              </a:rPr>
              <a:t>As a result, "[t]he privilege afforded not only extends to answers that would in themselves support a conviction . . . but likewise embraces those which would furnish </a:t>
            </a:r>
            <a:r>
              <a:rPr lang="en-US" b="1" dirty="0">
                <a:latin typeface="Garamond" panose="02020404030301010803" pitchFamily="18" charset="0"/>
              </a:rPr>
              <a:t>a link in the chain of evidence </a:t>
            </a:r>
            <a:r>
              <a:rPr lang="en-US" dirty="0">
                <a:latin typeface="Garamond" panose="02020404030301010803" pitchFamily="18" charset="0"/>
              </a:rPr>
              <a:t>needed to prosecute . . ." Hoffman v. United States, 341 U.S. 479, 486 (1951) </a:t>
            </a:r>
          </a:p>
          <a:p>
            <a:pPr marL="0" indent="0">
              <a:buNone/>
            </a:pPr>
            <a:r>
              <a:rPr lang="en-US" dirty="0">
                <a:latin typeface="Garamond" panose="02020404030301010803" pitchFamily="18" charset="0"/>
              </a:rPr>
              <a:t>*BE CAREFUL—marijuana can still be federally charged, conspiracy, RICO, other federal implications—also, prosecution’s disposition towards witness or likelihood of prosecution is IRRELEVANT. Your job is to protect the witness from any possibility, however remote, of prosecution based on their testimony. </a:t>
            </a:r>
          </a:p>
        </p:txBody>
      </p:sp>
    </p:spTree>
    <p:extLst>
      <p:ext uri="{BB962C8B-B14F-4D97-AF65-F5344CB8AC3E}">
        <p14:creationId xmlns:p14="http://schemas.microsoft.com/office/powerpoint/2010/main" val="39029675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Edwards</a:t>
            </a:r>
            <a:r>
              <a:rPr lang="en-US" dirty="0">
                <a:latin typeface="Garamond" panose="02020404030301010803" pitchFamily="18" charset="0"/>
              </a:rPr>
              <a:t>, 444 Mass 526 (2005)</a:t>
            </a:r>
          </a:p>
          <a:p>
            <a:r>
              <a:rPr lang="en-US" dirty="0">
                <a:latin typeface="Garamond" panose="02020404030301010803" pitchFamily="18" charset="0"/>
              </a:rPr>
              <a:t>Outlines circumstances in which GJ testimony of unavailable witness may be substantively admitted against defendants at trial when CW claims Def is responsible for the unavailability. </a:t>
            </a:r>
          </a:p>
          <a:p>
            <a:r>
              <a:rPr lang="en-US" dirty="0">
                <a:latin typeface="Garamond" panose="02020404030301010803" pitchFamily="18" charset="0"/>
              </a:rPr>
              <a:t>Forfeiture by wrongdoing applicable even where not a murder of witness. </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7548418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Adjutant</a:t>
            </a:r>
            <a:r>
              <a:rPr lang="en-US" dirty="0">
                <a:latin typeface="Garamond" panose="02020404030301010803" pitchFamily="18" charset="0"/>
              </a:rPr>
              <a:t>, 443 Mass. 649 (2005)</a:t>
            </a:r>
          </a:p>
          <a:p>
            <a:r>
              <a:rPr lang="en-US" dirty="0">
                <a:latin typeface="Garamond" panose="02020404030301010803" pitchFamily="18" charset="0"/>
              </a:rPr>
              <a:t>Self-defense and first aggressor</a:t>
            </a:r>
          </a:p>
          <a:p>
            <a:r>
              <a:rPr lang="en-US" dirty="0">
                <a:latin typeface="Garamond" panose="02020404030301010803" pitchFamily="18" charset="0"/>
              </a:rPr>
              <a:t>Holding: When self-defense is asserted, and the first aggressor is in dispute, evidence of a victim's prior violent conduct may be probative.</a:t>
            </a:r>
          </a:p>
          <a:p>
            <a:r>
              <a:rPr lang="en-US" dirty="0">
                <a:latin typeface="Garamond" panose="02020404030301010803" pitchFamily="18" charset="0"/>
              </a:rPr>
              <a:t>Practice point:  Make sure both of these prongs are met!</a:t>
            </a:r>
          </a:p>
          <a:p>
            <a:endParaRPr lang="en-US" dirty="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2580344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latin typeface="Garamond" panose="02020404030301010803" pitchFamily="18" charset="0"/>
              </a:rPr>
              <a:t>Commonwealth v. Soares</a:t>
            </a:r>
            <a:r>
              <a:rPr lang="en-US" b="1" u="sng" dirty="0">
                <a:latin typeface="Garamond" panose="02020404030301010803" pitchFamily="18" charset="0"/>
              </a:rPr>
              <a:t>, </a:t>
            </a:r>
            <a:r>
              <a:rPr lang="en-US" dirty="0">
                <a:latin typeface="Garamond" panose="02020404030301010803" pitchFamily="18" charset="0"/>
              </a:rPr>
              <a:t>377 Mass. 461 (1978)</a:t>
            </a:r>
            <a:endParaRPr lang="en-US" b="1" dirty="0">
              <a:latin typeface="Garamond" panose="02020404030301010803" pitchFamily="18" charset="0"/>
            </a:endParaRPr>
          </a:p>
          <a:p>
            <a:r>
              <a:rPr lang="en-US" u="sng" dirty="0">
                <a:latin typeface="Garamond" panose="02020404030301010803" pitchFamily="18" charset="0"/>
              </a:rPr>
              <a:t>Holding</a:t>
            </a:r>
            <a:r>
              <a:rPr lang="en-US" dirty="0">
                <a:latin typeface="Garamond" panose="02020404030301010803" pitchFamily="18" charset="0"/>
              </a:rPr>
              <a:t>:</a:t>
            </a:r>
            <a:r>
              <a:rPr lang="en-US" b="1" dirty="0">
                <a:latin typeface="Garamond" panose="02020404030301010803" pitchFamily="18" charset="0"/>
              </a:rPr>
              <a:t> </a:t>
            </a:r>
            <a:r>
              <a:rPr lang="en-US" dirty="0">
                <a:latin typeface="Garamond" panose="02020404030301010803" pitchFamily="18" charset="0"/>
              </a:rPr>
              <a:t>Two part finding that the use of a peremptory challenge is unconstitutional:</a:t>
            </a:r>
            <a:endParaRPr lang="en-US" b="1" dirty="0">
              <a:latin typeface="Garamond" panose="02020404030301010803" pitchFamily="18" charset="0"/>
            </a:endParaRPr>
          </a:p>
          <a:p>
            <a:pPr marL="0" indent="0">
              <a:buNone/>
            </a:pPr>
            <a:r>
              <a:rPr lang="en-US" dirty="0">
                <a:latin typeface="Garamond" panose="02020404030301010803" pitchFamily="18" charset="0"/>
              </a:rPr>
              <a:t>	“(1) a pattern of conduct has developed whereby several 	prospective jurors who have been challenged peremptorily are 	members of a discrete group, and</a:t>
            </a:r>
            <a:endParaRPr lang="en-US" b="1" dirty="0">
              <a:latin typeface="Garamond" panose="02020404030301010803" pitchFamily="18" charset="0"/>
            </a:endParaRPr>
          </a:p>
          <a:p>
            <a:pPr marL="0" indent="0">
              <a:buNone/>
            </a:pPr>
            <a:r>
              <a:rPr lang="en-US" dirty="0">
                <a:latin typeface="Garamond" panose="02020404030301010803" pitchFamily="18" charset="0"/>
              </a:rPr>
              <a:t>	(2) there is a likelihood they are being excluded from the jury solely 	by reason of their group membership.”</a:t>
            </a:r>
            <a:endParaRPr lang="en-US" b="1" dirty="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8780996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Commonwealth v. Sanchez</a:t>
            </a:r>
            <a:r>
              <a:rPr lang="en-US" b="1" u="sng" dirty="0">
                <a:latin typeface="Garamond" panose="02020404030301010803" pitchFamily="18" charset="0"/>
              </a:rPr>
              <a:t>, </a:t>
            </a:r>
            <a:r>
              <a:rPr lang="en-US" dirty="0">
                <a:latin typeface="Garamond" panose="02020404030301010803" pitchFamily="18" charset="0"/>
              </a:rPr>
              <a:t>485 Mass. 491, 2020</a:t>
            </a:r>
            <a:endParaRPr lang="en-US" b="1" dirty="0">
              <a:latin typeface="Garamond" panose="02020404030301010803" pitchFamily="18" charset="0"/>
            </a:endParaRPr>
          </a:p>
          <a:p>
            <a:r>
              <a:rPr lang="en-US" dirty="0">
                <a:latin typeface="Garamond" panose="02020404030301010803" pitchFamily="18" charset="0"/>
              </a:rPr>
              <a:t>Holding:  Overruled </a:t>
            </a:r>
            <a:r>
              <a:rPr lang="en-US" u="sng" dirty="0">
                <a:latin typeface="Garamond" panose="02020404030301010803" pitchFamily="18" charset="0"/>
              </a:rPr>
              <a:t>Soares </a:t>
            </a:r>
            <a:r>
              <a:rPr lang="en-US" dirty="0">
                <a:latin typeface="Garamond" panose="02020404030301010803" pitchFamily="18" charset="0"/>
              </a:rPr>
              <a:t>in part, holding that the presumption of propriety is rebutted when “the totality of the relevant facts gives rise to an inference of discriminatory purpose” (no more two part finding)</a:t>
            </a:r>
            <a:endParaRPr lang="en-US" b="1" dirty="0">
              <a:latin typeface="Garamond" panose="02020404030301010803" pitchFamily="18" charset="0"/>
            </a:endParaRPr>
          </a:p>
          <a:p>
            <a:r>
              <a:rPr lang="en-US" b="1" dirty="0">
                <a:latin typeface="Garamond" panose="02020404030301010803" pitchFamily="18" charset="0"/>
              </a:rPr>
              <a:t>Practice point</a:t>
            </a:r>
            <a:r>
              <a:rPr lang="en-US" dirty="0">
                <a:latin typeface="Garamond" panose="02020404030301010803" pitchFamily="18" charset="0"/>
              </a:rPr>
              <a:t>: Make your record!  That’s what is going to save you on appeal!</a:t>
            </a:r>
            <a:br>
              <a:rPr lang="en-US" dirty="0"/>
            </a:br>
            <a:endParaRPr lang="en-US" b="1" dirty="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9576467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85000" lnSpcReduction="20000"/>
          </a:bodyPr>
          <a:lstStyle/>
          <a:p>
            <a:r>
              <a:rPr lang="en-US" u="sng" dirty="0">
                <a:latin typeface="Garamond" panose="02020404030301010803" pitchFamily="18" charset="0"/>
              </a:rPr>
              <a:t>Commonwealth v. Carter</a:t>
            </a:r>
            <a:r>
              <a:rPr lang="en-US" b="1" dirty="0">
                <a:latin typeface="Garamond" panose="02020404030301010803" pitchFamily="18" charset="0"/>
              </a:rPr>
              <a:t> 	</a:t>
            </a:r>
            <a:r>
              <a:rPr lang="en-US" dirty="0">
                <a:latin typeface="Garamond" panose="02020404030301010803" pitchFamily="18" charset="0"/>
              </a:rPr>
              <a:t>SJC-11517; SJC-11518</a:t>
            </a:r>
            <a:endParaRPr lang="en-US" b="1" dirty="0">
              <a:latin typeface="Garamond" panose="02020404030301010803" pitchFamily="18" charset="0"/>
            </a:endParaRPr>
          </a:p>
          <a:p>
            <a:r>
              <a:rPr lang="en-US" dirty="0">
                <a:latin typeface="Garamond" panose="02020404030301010803" pitchFamily="18" charset="0"/>
              </a:rPr>
              <a:t>Sexual orientation is a protected class for the purposes of </a:t>
            </a:r>
            <a:r>
              <a:rPr lang="en-US" u="sng" dirty="0">
                <a:latin typeface="Garamond" panose="02020404030301010803" pitchFamily="18" charset="0"/>
              </a:rPr>
              <a:t>Batson-Soares</a:t>
            </a:r>
            <a:r>
              <a:rPr lang="en-US" dirty="0">
                <a:latin typeface="Garamond" panose="02020404030301010803" pitchFamily="18" charset="0"/>
              </a:rPr>
              <a:t> challenges.</a:t>
            </a:r>
          </a:p>
          <a:p>
            <a:r>
              <a:rPr lang="en-US" dirty="0">
                <a:latin typeface="Garamond" panose="02020404030301010803" pitchFamily="18" charset="0"/>
              </a:rPr>
              <a:t>This use of peremptory challenges are prohibited under Arts. 1 and 12, and the equal protection clause</a:t>
            </a:r>
          </a:p>
          <a:p>
            <a:r>
              <a:rPr lang="en-US" dirty="0">
                <a:latin typeface="Garamond" panose="02020404030301010803" pitchFamily="18" charset="0"/>
              </a:rPr>
              <a:t>The Court also noted that while composition of the already-sat jurors is one factor when considering a possible discriminatory pattern, it should not be given undue weight.  Just because a party has ‘allowed’ a member of a protected class on the jury, does not mean that party could not then discriminate against another potential juror based on that protected class.</a:t>
            </a:r>
          </a:p>
          <a:p>
            <a:r>
              <a:rPr lang="en-US" b="1" dirty="0">
                <a:latin typeface="Garamond" panose="02020404030301010803" pitchFamily="18" charset="0"/>
              </a:rPr>
              <a:t>Practice point</a:t>
            </a:r>
            <a:r>
              <a:rPr lang="en-US" dirty="0">
                <a:latin typeface="Garamond" panose="02020404030301010803" pitchFamily="18" charset="0"/>
              </a:rPr>
              <a:t>:  SJC warned against both judges or the parties asking prospective jurors what their sexual orientation is; the parties should rely upon the facts in the record in determining if the moving party has reasonably established the prospective juror’s sexual orientation for the first step of their </a:t>
            </a:r>
            <a:r>
              <a:rPr lang="en-US">
                <a:latin typeface="Garamond" panose="02020404030301010803" pitchFamily="18" charset="0"/>
              </a:rPr>
              <a:t>burden.</a:t>
            </a:r>
            <a:endParaRPr lang="en-US" b="1" dirty="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4345127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u="sng" dirty="0"/>
              <a:t> </a:t>
            </a:r>
            <a:r>
              <a:rPr lang="en-US" u="sng" dirty="0">
                <a:latin typeface="Garamond" panose="02020404030301010803" pitchFamily="18" charset="0"/>
              </a:rPr>
              <a:t>Commonwealth v. </a:t>
            </a:r>
            <a:r>
              <a:rPr lang="en-US" u="sng" dirty="0" err="1">
                <a:latin typeface="Garamond" panose="02020404030301010803" pitchFamily="18" charset="0"/>
              </a:rPr>
              <a:t>Flebotte</a:t>
            </a:r>
            <a:r>
              <a:rPr lang="en-US" b="1" dirty="0">
                <a:latin typeface="Garamond" panose="02020404030301010803" pitchFamily="18" charset="0"/>
              </a:rPr>
              <a:t>, </a:t>
            </a:r>
            <a:r>
              <a:rPr lang="en-US" dirty="0">
                <a:latin typeface="Garamond" panose="02020404030301010803" pitchFamily="18" charset="0"/>
              </a:rPr>
              <a:t>417 Mass. 348</a:t>
            </a:r>
            <a:endParaRPr lang="en-US" b="1" dirty="0">
              <a:latin typeface="Garamond" panose="02020404030301010803" pitchFamily="18" charset="0"/>
            </a:endParaRPr>
          </a:p>
          <a:p>
            <a:r>
              <a:rPr lang="en-US" b="1" dirty="0">
                <a:latin typeface="Garamond" panose="02020404030301010803" pitchFamily="18" charset="0"/>
              </a:rPr>
              <a:t>Holding: </a:t>
            </a:r>
            <a:r>
              <a:rPr lang="en-US" dirty="0">
                <a:latin typeface="Garamond" panose="02020404030301010803" pitchFamily="18" charset="0"/>
              </a:rPr>
              <a:t>In child sexual assault cases, upon request from either of the parties, a judge </a:t>
            </a:r>
            <a:r>
              <a:rPr lang="en-US" i="1" dirty="0">
                <a:latin typeface="Garamond" panose="02020404030301010803" pitchFamily="18" charset="0"/>
              </a:rPr>
              <a:t>must</a:t>
            </a:r>
            <a:r>
              <a:rPr lang="en-US" dirty="0">
                <a:latin typeface="Garamond" panose="02020404030301010803" pitchFamily="18" charset="0"/>
              </a:rPr>
              <a:t> ask each prospective juror as to whether or not they have been the victim of a childhood sexual offense</a:t>
            </a:r>
            <a:endParaRPr lang="en-US" b="1" dirty="0">
              <a:latin typeface="Garamond" panose="02020404030301010803" pitchFamily="18" charset="0"/>
            </a:endParaRPr>
          </a:p>
          <a:p>
            <a:r>
              <a:rPr lang="en-US" b="1" dirty="0">
                <a:latin typeface="Garamond" panose="02020404030301010803" pitchFamily="18" charset="0"/>
              </a:rPr>
              <a:t>Practice point:</a:t>
            </a:r>
            <a:r>
              <a:rPr lang="en-US" dirty="0">
                <a:latin typeface="Garamond" panose="02020404030301010803" pitchFamily="18" charset="0"/>
              </a:rPr>
              <a:t>  Ask the judge at the final pre-trial their preferred method of empanelment, as each judge is different.</a:t>
            </a:r>
            <a:endParaRPr lang="en-US" b="1" dirty="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33143972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Commonwealth v. King, </a:t>
            </a:r>
            <a:r>
              <a:rPr lang="en-US" dirty="0">
                <a:latin typeface="Garamond" panose="02020404030301010803" pitchFamily="18" charset="0"/>
              </a:rPr>
              <a:t>445 Mass. 217 (2005)</a:t>
            </a:r>
          </a:p>
          <a:p>
            <a:r>
              <a:rPr lang="en-US" dirty="0">
                <a:latin typeface="Garamond" panose="02020404030301010803" pitchFamily="18" charset="0"/>
              </a:rPr>
              <a:t>“[R]</a:t>
            </a:r>
            <a:r>
              <a:rPr lang="en-US" dirty="0" err="1">
                <a:latin typeface="Garamond" panose="02020404030301010803" pitchFamily="18" charset="0"/>
              </a:rPr>
              <a:t>ecipient</a:t>
            </a:r>
            <a:r>
              <a:rPr lang="en-US" dirty="0">
                <a:latin typeface="Garamond" panose="02020404030301010803" pitchFamily="18" charset="0"/>
              </a:rPr>
              <a:t> of a complainant’s </a:t>
            </a:r>
            <a:r>
              <a:rPr lang="en-US" b="1" dirty="0">
                <a:latin typeface="Garamond" panose="02020404030301010803" pitchFamily="18" charset="0"/>
              </a:rPr>
              <a:t>first complaint </a:t>
            </a:r>
            <a:r>
              <a:rPr lang="en-US" dirty="0">
                <a:latin typeface="Garamond" panose="02020404030301010803" pitchFamily="18" charset="0"/>
              </a:rPr>
              <a:t>of an alleged sexual assault may testify about the fact of the first complaint and the circumstances surrounding the making of that first complaint.” </a:t>
            </a:r>
          </a:p>
          <a:p>
            <a:r>
              <a:rPr lang="en-US" dirty="0">
                <a:latin typeface="Garamond" panose="02020404030301010803" pitchFamily="18" charset="0"/>
              </a:rPr>
              <a:t>Mass. R. </a:t>
            </a:r>
            <a:r>
              <a:rPr lang="en-US" dirty="0" err="1">
                <a:latin typeface="Garamond" panose="02020404030301010803" pitchFamily="18" charset="0"/>
              </a:rPr>
              <a:t>Evid</a:t>
            </a:r>
            <a:r>
              <a:rPr lang="en-US" dirty="0">
                <a:latin typeface="Garamond" panose="02020404030301010803" pitchFamily="18" charset="0"/>
              </a:rPr>
              <a:t>. 413 </a:t>
            </a:r>
          </a:p>
          <a:p>
            <a:r>
              <a:rPr lang="en-US" dirty="0">
                <a:latin typeface="Garamond" panose="02020404030301010803" pitchFamily="18" charset="0"/>
              </a:rPr>
              <a:t>Not admitted for truth, but for limited purpose of “assisting the jury in determining whether to credit the complainant’s testimony about the sexual assault.” </a:t>
            </a:r>
          </a:p>
          <a:p>
            <a:r>
              <a:rPr lang="en-US" dirty="0">
                <a:latin typeface="Garamond" panose="02020404030301010803" pitchFamily="18" charset="0"/>
              </a:rPr>
              <a:t>Limiting instruction required </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3095826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Commonwealth v. Lattimore</a:t>
            </a:r>
            <a:r>
              <a:rPr lang="en-US" b="1" dirty="0">
                <a:latin typeface="Garamond" panose="02020404030301010803" pitchFamily="18" charset="0"/>
              </a:rPr>
              <a:t>, </a:t>
            </a:r>
            <a:r>
              <a:rPr lang="en-US" dirty="0">
                <a:latin typeface="Garamond" panose="02020404030301010803" pitchFamily="18" charset="0"/>
              </a:rPr>
              <a:t>378 Mass. 671 (1975)</a:t>
            </a:r>
          </a:p>
          <a:p>
            <a:pPr lvl="0"/>
            <a:r>
              <a:rPr lang="en-US" dirty="0">
                <a:latin typeface="Garamond" panose="02020404030301010803" pitchFamily="18" charset="0"/>
              </a:rPr>
              <a:t>Standard for determining sufficiency of evidence at trial = whether the evidence in its light most favorable to Commonwealth is sufficient to permit the jury to infer the existence of the essential elements of the crime(s)</a:t>
            </a:r>
          </a:p>
          <a:p>
            <a:pPr lvl="0"/>
            <a:r>
              <a:rPr lang="en-US" dirty="0">
                <a:latin typeface="Garamond" panose="02020404030301010803" pitchFamily="18" charset="0"/>
              </a:rPr>
              <a:t>The evidence and permissible inferences must be of sufficient force to bring minds of ordinary intelligence to the persuasion of guilt beyond a reasonable doubt</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400116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Probable Cause &amp; Charging</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r>
              <a:rPr lang="en-US" dirty="0">
                <a:latin typeface="Garamond" panose="02020404030301010803" pitchFamily="18" charset="0"/>
              </a:rPr>
              <a:t>Can a judge rule on a motion to dismiss for lack of probable cause </a:t>
            </a:r>
            <a:r>
              <a:rPr lang="en-US" b="1" dirty="0">
                <a:latin typeface="Garamond" panose="02020404030301010803" pitchFamily="18" charset="0"/>
              </a:rPr>
              <a:t>prior to arraignment? </a:t>
            </a:r>
          </a:p>
          <a:p>
            <a:r>
              <a:rPr lang="en-US" u="sng" dirty="0">
                <a:latin typeface="Garamond" panose="02020404030301010803" pitchFamily="18" charset="0"/>
              </a:rPr>
              <a:t>Commonwealth v. Humberto H</a:t>
            </a:r>
            <a:r>
              <a:rPr lang="en-US" dirty="0">
                <a:latin typeface="Garamond" panose="02020404030301010803" pitchFamily="18" charset="0"/>
              </a:rPr>
              <a:t>., 446 Mass. 462 (2013)</a:t>
            </a:r>
          </a:p>
          <a:p>
            <a:r>
              <a:rPr lang="en-US" dirty="0">
                <a:latin typeface="Garamond" panose="02020404030301010803" pitchFamily="18" charset="0"/>
              </a:rPr>
              <a:t>Judge can rule on defendant’s motion to dismiss for lack of probable cause prior to arraignment </a:t>
            </a:r>
            <a:r>
              <a:rPr lang="en-US" b="1" dirty="0">
                <a:latin typeface="Garamond" panose="02020404030301010803" pitchFamily="18" charset="0"/>
              </a:rPr>
              <a:t>only</a:t>
            </a:r>
            <a:r>
              <a:rPr lang="en-US" dirty="0">
                <a:latin typeface="Garamond" panose="02020404030301010803" pitchFamily="18" charset="0"/>
              </a:rPr>
              <a:t> for juveniles. </a:t>
            </a:r>
          </a:p>
          <a:p>
            <a:r>
              <a:rPr lang="en-US" dirty="0">
                <a:latin typeface="Garamond" panose="02020404030301010803" pitchFamily="18" charset="0"/>
              </a:rPr>
              <a:t>Related: No pretrial probation over Commonwealth objection. </a:t>
            </a:r>
            <a:r>
              <a:rPr lang="en-US" i="1" dirty="0">
                <a:latin typeface="Garamond" panose="02020404030301010803" pitchFamily="18" charset="0"/>
              </a:rPr>
              <a:t>Commonwealth v. Tim T.</a:t>
            </a:r>
            <a:r>
              <a:rPr lang="en-US" dirty="0">
                <a:latin typeface="Garamond" panose="02020404030301010803" pitchFamily="18" charset="0"/>
              </a:rPr>
              <a:t>, 437 Mass. 592 (2002) </a:t>
            </a:r>
          </a:p>
          <a:p>
            <a:endParaRPr lang="en-US" dirty="0">
              <a:latin typeface="Garamond" panose="02020404030301010803" pitchFamily="18" charset="0"/>
            </a:endParaRPr>
          </a:p>
        </p:txBody>
      </p:sp>
    </p:spTree>
    <p:extLst>
      <p:ext uri="{BB962C8B-B14F-4D97-AF65-F5344CB8AC3E}">
        <p14:creationId xmlns:p14="http://schemas.microsoft.com/office/powerpoint/2010/main" val="37803266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a:xfrm>
            <a:off x="838200" y="365125"/>
            <a:ext cx="10515600" cy="677291"/>
          </a:xfrm>
        </p:spPr>
        <p:txBody>
          <a:bodyPr>
            <a:normAutofit fontScale="90000"/>
          </a:bodyPr>
          <a:lstStyle/>
          <a:p>
            <a:r>
              <a:rPr lang="en-US" dirty="0">
                <a:latin typeface="Garamond" panose="02020404030301010803" pitchFamily="18" charset="0"/>
              </a:rPr>
              <a:t>Trial Issues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a:xfrm>
            <a:off x="838200" y="1075817"/>
            <a:ext cx="10515600" cy="5417058"/>
          </a:xfrm>
        </p:spPr>
        <p:txBody>
          <a:bodyPr>
            <a:normAutofit/>
          </a:bodyPr>
          <a:lstStyle/>
          <a:p>
            <a:r>
              <a:rPr lang="en-US" u="sng" dirty="0">
                <a:latin typeface="Garamond" panose="02020404030301010803" pitchFamily="18" charset="0"/>
              </a:rPr>
              <a:t>Commonwealth v. </a:t>
            </a:r>
            <a:r>
              <a:rPr lang="en-US" u="sng" dirty="0" err="1">
                <a:latin typeface="Garamond" panose="02020404030301010803" pitchFamily="18" charset="0"/>
              </a:rPr>
              <a:t>Guardado</a:t>
            </a:r>
            <a:r>
              <a:rPr lang="en-US" b="1" dirty="0">
                <a:latin typeface="Garamond" panose="02020404030301010803" pitchFamily="18" charset="0"/>
              </a:rPr>
              <a:t>,</a:t>
            </a:r>
            <a:r>
              <a:rPr lang="en-US" dirty="0">
                <a:latin typeface="Garamond" panose="02020404030301010803" pitchFamily="18" charset="0"/>
              </a:rPr>
              <a:t> (2023)</a:t>
            </a:r>
          </a:p>
          <a:p>
            <a:r>
              <a:rPr lang="en-US" sz="1800" b="1" dirty="0">
                <a:solidFill>
                  <a:srgbClr val="424242"/>
                </a:solidFill>
                <a:effectLst/>
                <a:latin typeface="Garamond" panose="02020404030301010803" pitchFamily="18" charset="0"/>
                <a:ea typeface="Calibri" panose="020F0502020204030204" pitchFamily="34" charset="0"/>
              </a:rPr>
              <a:t>Being unlicensed is now an element the Commonwealth must prove in every firearm/ammunition case</a:t>
            </a:r>
          </a:p>
          <a:p>
            <a:r>
              <a:rPr lang="en-US" sz="1800" dirty="0">
                <a:solidFill>
                  <a:srgbClr val="424242"/>
                </a:solidFill>
                <a:effectLst/>
                <a:latin typeface="Garamond" panose="02020404030301010803" pitchFamily="18" charset="0"/>
                <a:ea typeface="Calibri" panose="020F0502020204030204" pitchFamily="34" charset="0"/>
              </a:rPr>
              <a:t>Ways to prove a person does not have an LTC:</a:t>
            </a:r>
          </a:p>
          <a:p>
            <a:pPr marL="457200" lvl="1">
              <a:spcBef>
                <a:spcPts val="0"/>
              </a:spcBef>
              <a:buFont typeface="Courier New" panose="02070309020205020404" pitchFamily="49" charset="0"/>
              <a:buChar char="o"/>
            </a:pPr>
            <a:r>
              <a:rPr lang="en-US" sz="1800" dirty="0">
                <a:solidFill>
                  <a:srgbClr val="424242"/>
                </a:solidFill>
                <a:latin typeface="Garamond" panose="02020404030301010803" pitchFamily="18" charset="0"/>
                <a:ea typeface="Times New Roman" panose="02020603050405020304" pitchFamily="18" charset="0"/>
              </a:rPr>
              <a:t>CJIS records and testimony</a:t>
            </a:r>
          </a:p>
          <a:p>
            <a:pPr marL="457200" lvl="1">
              <a:spcBef>
                <a:spcPts val="0"/>
              </a:spcBef>
              <a:buFont typeface="Courier New" panose="02070309020205020404" pitchFamily="49" charset="0"/>
              <a:buChar char="o"/>
            </a:pPr>
            <a:r>
              <a:rPr lang="en-US" sz="1800" dirty="0">
                <a:solidFill>
                  <a:srgbClr val="424242"/>
                </a:solidFill>
                <a:latin typeface="Garamond" panose="02020404030301010803" pitchFamily="18" charset="0"/>
                <a:ea typeface="Times New Roman" panose="02020603050405020304" pitchFamily="18" charset="0"/>
              </a:rPr>
              <a:t>Age: Defendant is &lt; </a:t>
            </a:r>
            <a:r>
              <a:rPr lang="en-US" sz="1800" dirty="0">
                <a:solidFill>
                  <a:srgbClr val="424242"/>
                </a:solidFill>
                <a:effectLst/>
                <a:latin typeface="Garamond" panose="02020404030301010803" pitchFamily="18" charset="0"/>
                <a:ea typeface="Times New Roman" panose="02020603050405020304" pitchFamily="18" charset="0"/>
              </a:rPr>
              <a:t>21 – introduce birth date through arresting or booking officer or RMV image and ask the court to take judicial notice of G.L. c. 140 s. 131 (**note: age requirements for FID cards are more relaxed, see G.L. c. 140 s. 129B)</a:t>
            </a:r>
            <a:endParaRPr lang="en-US" sz="1800" dirty="0">
              <a:solidFill>
                <a:srgbClr val="424242"/>
              </a:solidFill>
              <a:latin typeface="Garamond" panose="02020404030301010803" pitchFamily="18" charset="0"/>
              <a:ea typeface="Times New Roman" panose="02020603050405020304" pitchFamily="18" charset="0"/>
              <a:cs typeface="Times New Roman" panose="02020603050405020304" pitchFamily="18" charset="0"/>
            </a:endParaRPr>
          </a:p>
          <a:p>
            <a:pPr marL="457200" lvl="1">
              <a:spcBef>
                <a:spcPts val="0"/>
              </a:spcBef>
              <a:buFont typeface="Courier New" panose="02070309020205020404" pitchFamily="49" charset="0"/>
              <a:buChar char="o"/>
            </a:pPr>
            <a:r>
              <a:rPr lang="en-US" sz="1800" dirty="0">
                <a:solidFill>
                  <a:srgbClr val="424242"/>
                </a:solidFill>
                <a:effectLst/>
                <a:latin typeface="Garamond" panose="02020404030301010803" pitchFamily="18" charset="0"/>
                <a:ea typeface="Times New Roman" panose="02020603050405020304" pitchFamily="18" charset="0"/>
              </a:rPr>
              <a:t>Officer demanded an LTC and the defendant admitted she/he/they do not have one or did not produce one – this is </a:t>
            </a:r>
            <a:r>
              <a:rPr lang="en-US" sz="1800" dirty="0">
                <a:solidFill>
                  <a:srgbClr val="424242"/>
                </a:solidFill>
                <a:effectLst/>
                <a:latin typeface="Garamond" panose="02020404030301010803" pitchFamily="18" charset="0"/>
                <a:ea typeface="Calibri" panose="020F0502020204030204" pitchFamily="34" charset="0"/>
              </a:rPr>
              <a:t>not subject to suppression, as long as it is an actual demand and not posed as a question - </a:t>
            </a:r>
            <a:r>
              <a:rPr lang="en-US" sz="1800" u="sng" dirty="0">
                <a:solidFill>
                  <a:srgbClr val="424242"/>
                </a:solidFill>
                <a:effectLst/>
                <a:latin typeface="Garamond" panose="02020404030301010803" pitchFamily="18" charset="0"/>
                <a:ea typeface="Calibri" panose="020F0502020204030204" pitchFamily="34" charset="0"/>
              </a:rPr>
              <a:t>CW v. Haskell</a:t>
            </a:r>
            <a:r>
              <a:rPr lang="en-US" sz="1800" dirty="0">
                <a:solidFill>
                  <a:srgbClr val="424242"/>
                </a:solidFill>
                <a:effectLst/>
                <a:latin typeface="Garamond" panose="02020404030301010803" pitchFamily="18" charset="0"/>
                <a:ea typeface="Calibri" panose="020F0502020204030204" pitchFamily="34" charset="0"/>
              </a:rPr>
              <a:t>, 438 Mass. 790, 796 (2003)</a:t>
            </a:r>
            <a:endParaRPr lang="en-US" sz="1800" dirty="0">
              <a:latin typeface="Garamond" panose="02020404030301010803" pitchFamily="18" charset="0"/>
              <a:ea typeface="Calibri" panose="020F0502020204030204" pitchFamily="34" charset="0"/>
            </a:endParaRPr>
          </a:p>
          <a:p>
            <a:pPr marL="457200" lvl="1">
              <a:spcBef>
                <a:spcPts val="0"/>
              </a:spcBef>
              <a:buFont typeface="Courier New" panose="02070309020205020404" pitchFamily="49" charset="0"/>
              <a:buChar char="o"/>
            </a:pPr>
            <a:r>
              <a:rPr lang="en-US" sz="1800" dirty="0">
                <a:solidFill>
                  <a:srgbClr val="424242"/>
                </a:solidFill>
                <a:latin typeface="Garamond" panose="02020404030301010803" pitchFamily="18" charset="0"/>
                <a:ea typeface="Times New Roman" panose="02020603050405020304" pitchFamily="18" charset="0"/>
              </a:rPr>
              <a:t>D</a:t>
            </a:r>
            <a:r>
              <a:rPr lang="en-US" sz="1800" dirty="0">
                <a:solidFill>
                  <a:srgbClr val="424242"/>
                </a:solidFill>
                <a:effectLst/>
                <a:latin typeface="Garamond" panose="02020404030301010803" pitchFamily="18" charset="0"/>
                <a:ea typeface="Times New Roman" panose="02020603050405020304" pitchFamily="18" charset="0"/>
              </a:rPr>
              <a:t>efendant has a disqualifying conviction (felony, violent crime, misdemeanor punishable by more than 2 years, or certain other crimes) – file MIL to </a:t>
            </a:r>
            <a:r>
              <a:rPr lang="en-US" sz="1800" dirty="0">
                <a:solidFill>
                  <a:srgbClr val="424242"/>
                </a:solidFill>
                <a:latin typeface="Garamond" panose="02020404030301010803" pitchFamily="18" charset="0"/>
                <a:ea typeface="Times New Roman" panose="02020603050405020304" pitchFamily="18" charset="0"/>
              </a:rPr>
              <a:t>i</a:t>
            </a:r>
            <a:r>
              <a:rPr lang="en-US" sz="1800" dirty="0">
                <a:solidFill>
                  <a:srgbClr val="424242"/>
                </a:solidFill>
                <a:effectLst/>
                <a:latin typeface="Garamond" panose="02020404030301010803" pitchFamily="18" charset="0"/>
                <a:ea typeface="Times New Roman" panose="02020603050405020304" pitchFamily="18" charset="0"/>
              </a:rPr>
              <a:t>ntroduce and ask court to take judicial notice of G.L. c. 140 s. 131</a:t>
            </a:r>
            <a:endParaRPr lang="en-US" sz="1800" dirty="0">
              <a:solidFill>
                <a:srgbClr val="424242"/>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457200" lvl="1">
              <a:spcBef>
                <a:spcPts val="0"/>
              </a:spcBef>
              <a:buFont typeface="Courier New" panose="02070309020205020404" pitchFamily="49" charset="0"/>
              <a:buChar char="o"/>
            </a:pPr>
            <a:r>
              <a:rPr lang="en-US" sz="1800" dirty="0">
                <a:solidFill>
                  <a:srgbClr val="424242"/>
                </a:solidFill>
                <a:effectLst/>
                <a:latin typeface="Garamond" panose="02020404030301010803" pitchFamily="18" charset="0"/>
                <a:ea typeface="Times New Roman" panose="02020603050405020304" pitchFamily="18" charset="0"/>
              </a:rPr>
              <a:t>A qualified firearms licensing officer from the PD testifies to his search of the firearms licensing database - </a:t>
            </a:r>
            <a:r>
              <a:rPr lang="en-US" sz="1800" dirty="0">
                <a:solidFill>
                  <a:srgbClr val="424242"/>
                </a:solidFill>
                <a:effectLst/>
                <a:latin typeface="Garamond" panose="02020404030301010803" pitchFamily="18" charset="0"/>
                <a:ea typeface="Times New Roman" panose="02020603050405020304" pitchFamily="18" charset="0"/>
                <a:cs typeface="Times New Roman" panose="02020603050405020304" pitchFamily="18" charset="0"/>
              </a:rPr>
              <a:t>caution: “Whether such a witness is qualified to testify about the search is a preliminary question for the trial judge to decide. See Mass. G. Evid. § 104(a).”</a:t>
            </a:r>
            <a:endParaRPr lang="en-US" sz="1800" dirty="0">
              <a:solidFill>
                <a:srgbClr val="424242"/>
              </a:solidFill>
              <a:effectLst/>
              <a:latin typeface="Garamond" panose="02020404030301010803" pitchFamily="18" charset="0"/>
              <a:ea typeface="Calibri" panose="020F0502020204030204" pitchFamily="34" charset="0"/>
              <a:cs typeface="Times New Roman" panose="02020603050405020304" pitchFamily="18" charset="0"/>
            </a:endParaRPr>
          </a:p>
          <a:p>
            <a:r>
              <a:rPr lang="en-US" sz="1800" b="1" u="sng" dirty="0">
                <a:solidFill>
                  <a:srgbClr val="424242"/>
                </a:solidFill>
                <a:effectLst/>
                <a:latin typeface="Garamond" panose="02020404030301010803" pitchFamily="18" charset="0"/>
                <a:ea typeface="Calibri" panose="020F0502020204030204" pitchFamily="34" charset="0"/>
              </a:rPr>
              <a:t>Practice points</a:t>
            </a:r>
            <a:r>
              <a:rPr lang="en-US" sz="1800" b="1" dirty="0">
                <a:solidFill>
                  <a:srgbClr val="424242"/>
                </a:solidFill>
                <a:effectLst/>
                <a:latin typeface="Garamond" panose="02020404030301010803" pitchFamily="18" charset="0"/>
                <a:ea typeface="Calibri" panose="020F0502020204030204" pitchFamily="34" charset="0"/>
              </a:rPr>
              <a:t>: </a:t>
            </a:r>
          </a:p>
          <a:p>
            <a:pPr marL="0" indent="0">
              <a:buNone/>
            </a:pPr>
            <a:r>
              <a:rPr lang="en-US" sz="1800" dirty="0">
                <a:solidFill>
                  <a:srgbClr val="424242"/>
                </a:solidFill>
                <a:effectLst/>
                <a:latin typeface="Garamond" panose="02020404030301010803" pitchFamily="18" charset="0"/>
                <a:ea typeface="Calibri" panose="020F0502020204030204" pitchFamily="34" charset="0"/>
              </a:rPr>
              <a:t>	(1) Both sides should ensure that this element is included in the judge’s instructions to the jury</a:t>
            </a:r>
          </a:p>
          <a:p>
            <a:pPr marL="0" indent="0">
              <a:buNone/>
            </a:pPr>
            <a:r>
              <a:rPr lang="en-US" sz="1800" dirty="0">
                <a:solidFill>
                  <a:srgbClr val="424242"/>
                </a:solidFill>
                <a:latin typeface="Garamond" panose="02020404030301010803" pitchFamily="18" charset="0"/>
                <a:ea typeface="Calibri" panose="020F0502020204030204" pitchFamily="34" charset="0"/>
              </a:rPr>
              <a:t>	</a:t>
            </a:r>
            <a:r>
              <a:rPr lang="en-US" sz="1800" dirty="0">
                <a:solidFill>
                  <a:srgbClr val="424242"/>
                </a:solidFill>
                <a:effectLst/>
                <a:latin typeface="Garamond" panose="02020404030301010803" pitchFamily="18" charset="0"/>
                <a:ea typeface="Calibri" panose="020F0502020204030204" pitchFamily="34" charset="0"/>
              </a:rPr>
              <a:t>(2) </a:t>
            </a:r>
            <a:r>
              <a:rPr lang="en-US" sz="1800" dirty="0">
                <a:solidFill>
                  <a:srgbClr val="424242"/>
                </a:solidFill>
                <a:latin typeface="Garamond" panose="02020404030301010803" pitchFamily="18" charset="0"/>
                <a:ea typeface="Calibri" panose="020F0502020204030204" pitchFamily="34" charset="0"/>
              </a:rPr>
              <a:t>CW e</a:t>
            </a:r>
            <a:r>
              <a:rPr lang="en-US" sz="1800" dirty="0">
                <a:solidFill>
                  <a:srgbClr val="424242"/>
                </a:solidFill>
                <a:effectLst/>
                <a:latin typeface="Garamond" panose="02020404030301010803" pitchFamily="18" charset="0"/>
                <a:ea typeface="Calibri" panose="020F0502020204030204" pitchFamily="34" charset="0"/>
              </a:rPr>
              <a:t>nsure that the absence of a </a:t>
            </a:r>
            <a:r>
              <a:rPr lang="en-US" sz="1800" dirty="0">
                <a:solidFill>
                  <a:srgbClr val="424242"/>
                </a:solidFill>
                <a:latin typeface="Garamond" panose="02020404030301010803" pitchFamily="18" charset="0"/>
                <a:ea typeface="Calibri" panose="020F0502020204030204" pitchFamily="34" charset="0"/>
              </a:rPr>
              <a:t>license is included in the recitation of facts d</a:t>
            </a:r>
            <a:r>
              <a:rPr lang="en-US" sz="1800" dirty="0">
                <a:solidFill>
                  <a:srgbClr val="424242"/>
                </a:solidFill>
                <a:effectLst/>
                <a:latin typeface="Garamond" panose="02020404030301010803" pitchFamily="18" charset="0"/>
                <a:ea typeface="Calibri" panose="020F0502020204030204" pitchFamily="34" charset="0"/>
              </a:rPr>
              <a:t>uring a plea colloquy</a:t>
            </a:r>
            <a:endParaRPr lang="en-US" sz="1800" dirty="0">
              <a:latin typeface="Garamond" panose="02020404030301010803" pitchFamily="18" charset="0"/>
            </a:endParaRPr>
          </a:p>
        </p:txBody>
      </p:sp>
    </p:spTree>
    <p:extLst>
      <p:ext uri="{BB962C8B-B14F-4D97-AF65-F5344CB8AC3E}">
        <p14:creationId xmlns:p14="http://schemas.microsoft.com/office/powerpoint/2010/main" val="10268293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a:xfrm>
            <a:off x="801624" y="2523109"/>
            <a:ext cx="10515600" cy="1325563"/>
          </a:xfrm>
        </p:spPr>
        <p:txBody>
          <a:bodyPr/>
          <a:lstStyle/>
          <a:p>
            <a:pPr algn="ctr"/>
            <a:r>
              <a:rPr lang="en-US" dirty="0">
                <a:latin typeface="Garamond" panose="02020404030301010803" pitchFamily="18" charset="0"/>
              </a:rPr>
              <a:t>Probation</a:t>
            </a:r>
          </a:p>
        </p:txBody>
      </p:sp>
    </p:spTree>
    <p:extLst>
      <p:ext uri="{BB962C8B-B14F-4D97-AF65-F5344CB8AC3E}">
        <p14:creationId xmlns:p14="http://schemas.microsoft.com/office/powerpoint/2010/main" val="15803255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Probation</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85000" lnSpcReduction="20000"/>
          </a:bodyPr>
          <a:lstStyle/>
          <a:p>
            <a:r>
              <a:rPr lang="en-US" u="sng" dirty="0">
                <a:latin typeface="Garamond" panose="02020404030301010803" pitchFamily="18" charset="0"/>
              </a:rPr>
              <a:t>Commonwealth v. Eldred</a:t>
            </a:r>
            <a:r>
              <a:rPr lang="en-US" dirty="0">
                <a:latin typeface="Garamond" panose="02020404030301010803" pitchFamily="18" charset="0"/>
              </a:rPr>
              <a:t>, 480 Mass. 90 (2018)</a:t>
            </a:r>
          </a:p>
          <a:p>
            <a:r>
              <a:rPr lang="en-US" dirty="0">
                <a:latin typeface="Garamond" panose="02020404030301010803" pitchFamily="18" charset="0"/>
              </a:rPr>
              <a:t>Defendant advanced the argument that imposing a condition to remain drug free when someone had substance use disorder amounted to a status offense; </a:t>
            </a:r>
            <a:r>
              <a:rPr lang="en-US" dirty="0" err="1">
                <a:latin typeface="Garamond" panose="02020404030301010803" pitchFamily="18" charset="0"/>
              </a:rPr>
              <a:t>ie</a:t>
            </a:r>
            <a:r>
              <a:rPr lang="en-US" dirty="0">
                <a:latin typeface="Garamond" panose="02020404030301010803" pitchFamily="18" charset="0"/>
              </a:rPr>
              <a:t> punished for being an individual with a chronic medial condition not in remission. Thrust here was that it was inherently unfair and an abusive condition. Underpinning the argument is the idea that the violation was not willful because relapse isn’t willful. </a:t>
            </a:r>
          </a:p>
          <a:p>
            <a:r>
              <a:rPr lang="en-US" dirty="0">
                <a:latin typeface="Garamond" panose="02020404030301010803" pitchFamily="18" charset="0"/>
              </a:rPr>
              <a:t>SJC held that requiring a probationer to remain drug-free was a valid condition, even where the individual suffers from substance use disorder which is characterized by a loss of control over ones use of substances.</a:t>
            </a:r>
          </a:p>
          <a:p>
            <a:r>
              <a:rPr lang="en-US" dirty="0">
                <a:latin typeface="Garamond" panose="02020404030301010803" pitchFamily="18" charset="0"/>
              </a:rPr>
              <a:t>DON’T GIVE THIS UP—in certain circumstances and fact patterns, may be able to advance this again—SJC didn’t address whether there may be circumstances where a defendant’s use of drugs are so enmeshed in a clinical disorder as to render the behavior non-volitional. Continue to argue in the right circumstances that it doesn’t amount to a willful violation of probation. </a:t>
            </a:r>
          </a:p>
        </p:txBody>
      </p:sp>
    </p:spTree>
    <p:extLst>
      <p:ext uri="{BB962C8B-B14F-4D97-AF65-F5344CB8AC3E}">
        <p14:creationId xmlns:p14="http://schemas.microsoft.com/office/powerpoint/2010/main" val="16198826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Probation</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92500" lnSpcReduction="10000"/>
          </a:bodyPr>
          <a:lstStyle/>
          <a:p>
            <a:r>
              <a:rPr lang="en-US" u="sng" dirty="0">
                <a:latin typeface="Garamond" panose="02020404030301010803" pitchFamily="18" charset="0"/>
              </a:rPr>
              <a:t>Commonwealth v. Henry</a:t>
            </a:r>
            <a:r>
              <a:rPr lang="en-US" dirty="0">
                <a:latin typeface="Garamond" panose="02020404030301010803" pitchFamily="18" charset="0"/>
              </a:rPr>
              <a:t>, 475 Mass. 117 (2016) </a:t>
            </a:r>
          </a:p>
          <a:p>
            <a:r>
              <a:rPr lang="en-US" dirty="0">
                <a:latin typeface="Garamond" panose="02020404030301010803" pitchFamily="18" charset="0"/>
              </a:rPr>
              <a:t>Where defendant does not stipulate to restitution amount, Court should conduct evidentiary hearing where Commonwealth has burden of proving amount of victim’s loss</a:t>
            </a:r>
          </a:p>
          <a:p>
            <a:r>
              <a:rPr lang="en-US" dirty="0">
                <a:latin typeface="Garamond" panose="02020404030301010803" pitchFamily="18" charset="0"/>
              </a:rPr>
              <a:t>Preponderance of the evidence</a:t>
            </a:r>
          </a:p>
          <a:p>
            <a:r>
              <a:rPr lang="en-US" dirty="0">
                <a:latin typeface="Garamond" panose="02020404030301010803" pitchFamily="18" charset="0"/>
              </a:rPr>
              <a:t>Court must consider a defendant's ability to pay</a:t>
            </a:r>
          </a:p>
          <a:p>
            <a:r>
              <a:rPr lang="en-US" dirty="0">
                <a:latin typeface="Garamond" panose="02020404030301010803" pitchFamily="18" charset="0"/>
              </a:rPr>
              <a:t>Court may not impose a longer period of probation or extend the length of probation because of a defendant's limited ability to pay restitution</a:t>
            </a:r>
          </a:p>
          <a:p>
            <a:r>
              <a:rPr lang="en-US" dirty="0">
                <a:latin typeface="Garamond" panose="02020404030301010803" pitchFamily="18" charset="0"/>
              </a:rPr>
              <a:t>Court must consider the financial resources of the defendant, including income and net assets, the defendant's financial obligations (such that restitution not cause substantial financial hardship)</a:t>
            </a:r>
          </a:p>
        </p:txBody>
      </p:sp>
    </p:spTree>
    <p:extLst>
      <p:ext uri="{BB962C8B-B14F-4D97-AF65-F5344CB8AC3E}">
        <p14:creationId xmlns:p14="http://schemas.microsoft.com/office/powerpoint/2010/main" val="39277424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Probation</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Commonwealth v. </a:t>
            </a:r>
            <a:r>
              <a:rPr lang="en-US" u="sng" dirty="0" err="1">
                <a:latin typeface="Garamond" panose="02020404030301010803" pitchFamily="18" charset="0"/>
              </a:rPr>
              <a:t>Durling</a:t>
            </a:r>
            <a:r>
              <a:rPr lang="en-US" dirty="0">
                <a:latin typeface="Garamond" panose="02020404030301010803" pitchFamily="18" charset="0"/>
              </a:rPr>
              <a:t>, 407 Mass. 108 (1990)</a:t>
            </a:r>
          </a:p>
          <a:p>
            <a:r>
              <a:rPr lang="en-US" dirty="0">
                <a:latin typeface="Garamond" panose="02020404030301010803" pitchFamily="18" charset="0"/>
              </a:rPr>
              <a:t>The use of hearsay at probation revocation hearing is not per se prohibited, and defendants do not have all the same due process and procedural rights as they have at trial.</a:t>
            </a:r>
          </a:p>
          <a:p>
            <a:r>
              <a:rPr lang="en-US" u="sng" dirty="0" err="1">
                <a:latin typeface="Garamond" panose="02020404030301010803" pitchFamily="18" charset="0"/>
              </a:rPr>
              <a:t>Durling</a:t>
            </a:r>
            <a:r>
              <a:rPr lang="en-US" u="sng" dirty="0">
                <a:latin typeface="Garamond" panose="02020404030301010803" pitchFamily="18" charset="0"/>
              </a:rPr>
              <a:t> </a:t>
            </a:r>
            <a:r>
              <a:rPr lang="en-US" dirty="0">
                <a:latin typeface="Garamond" panose="02020404030301010803" pitchFamily="18" charset="0"/>
              </a:rPr>
              <a:t>held that hearsay is admissible if (1) it bears substantial indicia of reliability; and (2) there is good cause for PO not to present live witness. </a:t>
            </a:r>
          </a:p>
        </p:txBody>
      </p:sp>
    </p:spTree>
    <p:extLst>
      <p:ext uri="{BB962C8B-B14F-4D97-AF65-F5344CB8AC3E}">
        <p14:creationId xmlns:p14="http://schemas.microsoft.com/office/powerpoint/2010/main" val="35762626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Probation</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a:bodyPr>
          <a:lstStyle/>
          <a:p>
            <a:r>
              <a:rPr lang="en-US" u="sng" dirty="0">
                <a:latin typeface="Garamond" panose="02020404030301010803" pitchFamily="18" charset="0"/>
              </a:rPr>
              <a:t>Commonwealth v. </a:t>
            </a:r>
            <a:r>
              <a:rPr lang="en-US" u="sng" dirty="0" err="1">
                <a:latin typeface="Garamond" panose="02020404030301010803" pitchFamily="18" charset="0"/>
              </a:rPr>
              <a:t>Durling</a:t>
            </a:r>
            <a:r>
              <a:rPr lang="en-US" dirty="0">
                <a:latin typeface="Garamond" panose="02020404030301010803" pitchFamily="18" charset="0"/>
              </a:rPr>
              <a:t>, 407 Mass. 108 (1990)</a:t>
            </a:r>
          </a:p>
          <a:p>
            <a:r>
              <a:rPr lang="en-US" dirty="0">
                <a:latin typeface="Garamond" panose="02020404030301010803" pitchFamily="18" charset="0"/>
              </a:rPr>
              <a:t>The use of hearsay at probation revocation hearing is not per se prohibited, and defendants do not have all the same due process and procedural rights as they have at trial</a:t>
            </a:r>
          </a:p>
          <a:p>
            <a:r>
              <a:rPr lang="en-US" u="sng" dirty="0" err="1">
                <a:latin typeface="Garamond" panose="02020404030301010803" pitchFamily="18" charset="0"/>
              </a:rPr>
              <a:t>Durling</a:t>
            </a:r>
            <a:r>
              <a:rPr lang="en-US" dirty="0">
                <a:latin typeface="Garamond" panose="02020404030301010803" pitchFamily="18" charset="0"/>
              </a:rPr>
              <a:t> held that hearsay is admissible if (1) it bears substantial indicia of reliability; and </a:t>
            </a:r>
            <a:r>
              <a:rPr lang="en-US" strike="sngStrike" dirty="0">
                <a:latin typeface="Garamond" panose="02020404030301010803" pitchFamily="18" charset="0"/>
              </a:rPr>
              <a:t>(2) there is good cause for PO not to present live witness. </a:t>
            </a:r>
            <a:endParaRPr lang="en-US" dirty="0">
              <a:latin typeface="Garamond" panose="02020404030301010803" pitchFamily="18" charset="0"/>
            </a:endParaRPr>
          </a:p>
        </p:txBody>
      </p:sp>
    </p:spTree>
    <p:extLst>
      <p:ext uri="{BB962C8B-B14F-4D97-AF65-F5344CB8AC3E}">
        <p14:creationId xmlns:p14="http://schemas.microsoft.com/office/powerpoint/2010/main" val="19178509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Probation</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85000" lnSpcReduction="20000"/>
          </a:bodyPr>
          <a:lstStyle/>
          <a:p>
            <a:r>
              <a:rPr lang="en-US" u="sng" dirty="0">
                <a:latin typeface="Garamond" panose="02020404030301010803" pitchFamily="18" charset="0"/>
              </a:rPr>
              <a:t>Commonwealth v. </a:t>
            </a:r>
            <a:r>
              <a:rPr lang="en-US" u="sng" dirty="0" err="1">
                <a:latin typeface="Garamond" panose="02020404030301010803" pitchFamily="18" charset="0"/>
              </a:rPr>
              <a:t>Bukin</a:t>
            </a:r>
            <a:r>
              <a:rPr lang="en-US" dirty="0">
                <a:latin typeface="Garamond" panose="02020404030301010803" pitchFamily="18" charset="0"/>
              </a:rPr>
              <a:t>, 467 Mass. 516 (2014), cut back the good cause requirement. Facts were very good for probation/CW in </a:t>
            </a:r>
            <a:r>
              <a:rPr lang="en-US" u="sng" dirty="0" err="1">
                <a:latin typeface="Garamond" panose="02020404030301010803" pitchFamily="18" charset="0"/>
              </a:rPr>
              <a:t>Bukin</a:t>
            </a:r>
            <a:r>
              <a:rPr lang="en-US" dirty="0">
                <a:latin typeface="Garamond" panose="02020404030301010803" pitchFamily="18" charset="0"/>
              </a:rPr>
              <a:t> which helped. Victim of SA had Asperger’s Syndrome and was not produced to testify; Defendant argued no good cause and also no indicia of reliability </a:t>
            </a:r>
            <a:r>
              <a:rPr lang="en-US" dirty="0" err="1">
                <a:latin typeface="Garamond" panose="02020404030301010803" pitchFamily="18" charset="0"/>
              </a:rPr>
              <a:t>bc</a:t>
            </a:r>
            <a:r>
              <a:rPr lang="en-US" dirty="0">
                <a:latin typeface="Garamond" panose="02020404030301010803" pitchFamily="18" charset="0"/>
              </a:rPr>
              <a:t> </a:t>
            </a:r>
            <a:r>
              <a:rPr lang="en-US" dirty="0" err="1">
                <a:latin typeface="Garamond" panose="02020404030301010803" pitchFamily="18" charset="0"/>
              </a:rPr>
              <a:t>ofAsperger’s</a:t>
            </a:r>
            <a:r>
              <a:rPr lang="en-US" dirty="0">
                <a:latin typeface="Garamond" panose="02020404030301010803" pitchFamily="18" charset="0"/>
              </a:rPr>
              <a:t> and question of inherent unreliability.</a:t>
            </a:r>
          </a:p>
          <a:p>
            <a:r>
              <a:rPr lang="en-US" dirty="0">
                <a:latin typeface="Garamond" panose="02020404030301010803" pitchFamily="18" charset="0"/>
              </a:rPr>
              <a:t>Court found no abuse of discretion by judge for allowing cop to testify as to the complaint made by the victim.</a:t>
            </a:r>
          </a:p>
          <a:p>
            <a:r>
              <a:rPr lang="en-US" dirty="0">
                <a:latin typeface="Garamond" panose="02020404030301010803" pitchFamily="18" charset="0"/>
              </a:rPr>
              <a:t>Court clarified that subsequent caselaw has chipped away at good cause, and held that a finding of reliability of hearsay is itself sufficient to demonstrate good cause. “Due process does not require, where the hearsay is substantially reliable, separate proof as to good cause.” Id. at 522</a:t>
            </a:r>
          </a:p>
          <a:p>
            <a:pPr marL="0" indent="0">
              <a:buNone/>
            </a:pPr>
            <a:r>
              <a:rPr lang="en-US" dirty="0">
                <a:latin typeface="Garamond" panose="02020404030301010803" pitchFamily="18" charset="0"/>
              </a:rPr>
              <a:t>**push back on this if there really isn’t reliability, clear bias or motive that requires C/E, if there is independent exculpating evidence, if the hearsay is totem pole hearsay, etc. Consider summonsing witnesses yourself, but beware**</a:t>
            </a:r>
          </a:p>
        </p:txBody>
      </p:sp>
    </p:spTree>
    <p:extLst>
      <p:ext uri="{BB962C8B-B14F-4D97-AF65-F5344CB8AC3E}">
        <p14:creationId xmlns:p14="http://schemas.microsoft.com/office/powerpoint/2010/main" val="32089802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78E3-985D-4A41-AB96-2B5B20FB5F30}"/>
              </a:ext>
            </a:extLst>
          </p:cNvPr>
          <p:cNvSpPr>
            <a:spLocks noGrp="1"/>
          </p:cNvSpPr>
          <p:nvPr>
            <p:ph type="title"/>
          </p:nvPr>
        </p:nvSpPr>
        <p:spPr/>
        <p:txBody>
          <a:bodyPr/>
          <a:lstStyle/>
          <a:p>
            <a:r>
              <a:rPr lang="en-US" dirty="0"/>
              <a:t>Probation</a:t>
            </a:r>
          </a:p>
        </p:txBody>
      </p:sp>
      <p:sp>
        <p:nvSpPr>
          <p:cNvPr id="3" name="Content Placeholder 2">
            <a:extLst>
              <a:ext uri="{FF2B5EF4-FFF2-40B4-BE49-F238E27FC236}">
                <a16:creationId xmlns:a16="http://schemas.microsoft.com/office/drawing/2014/main" id="{DAB82423-8DFB-7343-AFB4-490FD6B356CA}"/>
              </a:ext>
            </a:extLst>
          </p:cNvPr>
          <p:cNvSpPr>
            <a:spLocks noGrp="1"/>
          </p:cNvSpPr>
          <p:nvPr>
            <p:ph idx="1"/>
          </p:nvPr>
        </p:nvSpPr>
        <p:spPr/>
        <p:txBody>
          <a:bodyPr>
            <a:normAutofit fontScale="92500" lnSpcReduction="10000"/>
          </a:bodyPr>
          <a:lstStyle/>
          <a:p>
            <a:r>
              <a:rPr lang="en-US" u="sng" dirty="0">
                <a:latin typeface="Garamond" panose="02020404030301010803" pitchFamily="18" charset="0"/>
              </a:rPr>
              <a:t>Commonwealth v. Roderick</a:t>
            </a:r>
            <a:r>
              <a:rPr lang="en-US" dirty="0">
                <a:latin typeface="Garamond" panose="02020404030301010803" pitchFamily="18" charset="0"/>
              </a:rPr>
              <a:t>, 490 Mass. 669 (2022) </a:t>
            </a:r>
          </a:p>
          <a:p>
            <a:r>
              <a:rPr lang="en-US" dirty="0">
                <a:latin typeface="Garamond" panose="02020404030301010803" pitchFamily="18" charset="0"/>
              </a:rPr>
              <a:t>SJC applied </a:t>
            </a:r>
            <a:r>
              <a:rPr lang="en-US" u="sng" dirty="0" err="1">
                <a:latin typeface="Garamond" panose="02020404030301010803" pitchFamily="18" charset="0"/>
              </a:rPr>
              <a:t>Feliz</a:t>
            </a:r>
            <a:r>
              <a:rPr lang="en-US" dirty="0">
                <a:latin typeface="Garamond" panose="02020404030301010803" pitchFamily="18" charset="0"/>
              </a:rPr>
              <a:t>, 481 Mass. 689 (2019) holding that GPS could not be ordered as a probation condition for Roderick, a first-time offender convicted of rape</a:t>
            </a:r>
          </a:p>
          <a:p>
            <a:pPr lvl="0"/>
            <a:r>
              <a:rPr lang="en-US" dirty="0">
                <a:latin typeface="Garamond" panose="02020404030301010803" pitchFamily="18" charset="0"/>
              </a:rPr>
              <a:t>The SJC found in Roderick’s case, the generalized interest in deterrence effected by GPS monitoring did not “justify the depth of intrusion into the defendant’s privacy that GPS monitoring entails.”</a:t>
            </a:r>
          </a:p>
          <a:p>
            <a:pPr lvl="0"/>
            <a:r>
              <a:rPr lang="en-US" dirty="0">
                <a:latin typeface="Garamond" panose="02020404030301010803" pitchFamily="18" charset="0"/>
              </a:rPr>
              <a:t>Though it does not create any new substantive law, the SJC’s reasoning for postconviction monitoring analysis under MGL c. 265,§§ 47 or 87. </a:t>
            </a:r>
          </a:p>
          <a:p>
            <a:pPr lvl="0"/>
            <a:r>
              <a:rPr lang="en-US" dirty="0">
                <a:latin typeface="Garamond" panose="02020404030301010803" pitchFamily="18" charset="0"/>
              </a:rPr>
              <a:t>Opinion could serve as useful authority for challenging pretrial GPS monitoring </a:t>
            </a:r>
          </a:p>
          <a:p>
            <a:pPr lvl="0"/>
            <a:endParaRPr lang="en-US" dirty="0">
              <a:latin typeface="Garamond" panose="02020404030301010803" pitchFamily="18" charset="0"/>
            </a:endParaRPr>
          </a:p>
          <a:p>
            <a:pPr marL="0" indent="0">
              <a:buNone/>
            </a:pPr>
            <a:endParaRPr lang="en-US" dirty="0"/>
          </a:p>
        </p:txBody>
      </p:sp>
    </p:spTree>
    <p:extLst>
      <p:ext uri="{BB962C8B-B14F-4D97-AF65-F5344CB8AC3E}">
        <p14:creationId xmlns:p14="http://schemas.microsoft.com/office/powerpoint/2010/main" val="13371428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b="1" dirty="0">
                <a:latin typeface="Garamond" panose="02020404030301010803" pitchFamily="18" charset="0"/>
              </a:rPr>
              <a:t>QUESTIONS?</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lstStyle/>
          <a:p>
            <a:pPr marL="0" indent="0">
              <a:buNone/>
            </a:pPr>
            <a:r>
              <a:rPr lang="en-US" dirty="0">
                <a:latin typeface="Garamond" panose="02020404030301010803" pitchFamily="18" charset="0"/>
              </a:rPr>
              <a:t>J. Anne </a:t>
            </a:r>
            <a:r>
              <a:rPr lang="en-US" dirty="0" err="1">
                <a:latin typeface="Garamond" panose="02020404030301010803" pitchFamily="18" charset="0"/>
              </a:rPr>
              <a:t>Iglehart</a:t>
            </a:r>
            <a:r>
              <a:rPr lang="en-US" dirty="0">
                <a:latin typeface="Garamond" panose="02020404030301010803" pitchFamily="18" charset="0"/>
              </a:rPr>
              <a:t>:  </a:t>
            </a:r>
            <a:r>
              <a:rPr lang="en-US" dirty="0">
                <a:latin typeface="Garamond" panose="02020404030301010803" pitchFamily="18" charset="0"/>
                <a:hlinkClick r:id="rId2"/>
              </a:rPr>
              <a:t>annie@iglehartandporges.com</a:t>
            </a:r>
            <a:endParaRPr lang="en-US" dirty="0">
              <a:latin typeface="Garamond" panose="02020404030301010803" pitchFamily="18" charset="0"/>
            </a:endParaRPr>
          </a:p>
          <a:p>
            <a:pPr marL="0" indent="0">
              <a:buNone/>
            </a:pPr>
            <a:r>
              <a:rPr lang="en-US" dirty="0">
                <a:latin typeface="Garamond" panose="02020404030301010803" pitchFamily="18" charset="0"/>
              </a:rPr>
              <a:t>Lynn Feigenbaum: </a:t>
            </a:r>
            <a:r>
              <a:rPr lang="en-US" dirty="0">
                <a:latin typeface="Garamond" panose="02020404030301010803" pitchFamily="18" charset="0"/>
                <a:hlinkClick r:id="rId3"/>
              </a:rPr>
              <a:t>lynn.feigenbaum@mass.gov</a:t>
            </a:r>
            <a:endParaRPr lang="en-US" dirty="0">
              <a:latin typeface="Garamond" panose="02020404030301010803" pitchFamily="18" charset="0"/>
            </a:endParaRPr>
          </a:p>
          <a:p>
            <a:pPr marL="0" indent="0">
              <a:buNone/>
            </a:pPr>
            <a:r>
              <a:rPr lang="en-US" dirty="0">
                <a:latin typeface="Garamond" panose="02020404030301010803" pitchFamily="18" charset="0"/>
              </a:rPr>
              <a:t>Claudia Lagos: </a:t>
            </a:r>
            <a:r>
              <a:rPr lang="en-US" dirty="0">
                <a:latin typeface="Garamond" panose="02020404030301010803" pitchFamily="18" charset="0"/>
                <a:hlinkClick r:id="rId4"/>
              </a:rPr>
              <a:t>clagos@scullylagos.com</a:t>
            </a:r>
            <a:endParaRPr lang="en-US" dirty="0">
              <a:latin typeface="Garamond" panose="02020404030301010803" pitchFamily="18" charset="0"/>
            </a:endParaRPr>
          </a:p>
          <a:p>
            <a:pPr marL="0" indent="0">
              <a:buNone/>
            </a:pPr>
            <a:r>
              <a:rPr lang="en-US" dirty="0">
                <a:latin typeface="Garamond" panose="02020404030301010803" pitchFamily="18" charset="0"/>
              </a:rPr>
              <a:t>Amanda Sheehan: </a:t>
            </a:r>
            <a:r>
              <a:rPr lang="en-US" dirty="0">
                <a:latin typeface="Garamond" panose="02020404030301010803" pitchFamily="18" charset="0"/>
                <a:hlinkClick r:id="rId5"/>
              </a:rPr>
              <a:t>amanda.m.sheehan@mass.gov</a:t>
            </a:r>
            <a:endParaRPr lang="en-US" dirty="0">
              <a:solidFill>
                <a:srgbClr val="0070C0"/>
              </a:solidFill>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000080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a:xfrm>
            <a:off x="900546" y="2214707"/>
            <a:ext cx="10515600" cy="1325563"/>
          </a:xfrm>
        </p:spPr>
        <p:txBody>
          <a:bodyPr/>
          <a:lstStyle/>
          <a:p>
            <a:pPr algn="ctr"/>
            <a:r>
              <a:rPr lang="en-US" dirty="0">
                <a:latin typeface="Garamond" panose="02020404030301010803" pitchFamily="18" charset="0"/>
              </a:rPr>
              <a:t>Bail &amp; Conditions </a:t>
            </a:r>
          </a:p>
        </p:txBody>
      </p:sp>
    </p:spTree>
    <p:extLst>
      <p:ext uri="{BB962C8B-B14F-4D97-AF65-F5344CB8AC3E}">
        <p14:creationId xmlns:p14="http://schemas.microsoft.com/office/powerpoint/2010/main" val="142380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Bail &amp; Conditions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70000" lnSpcReduction="20000"/>
          </a:bodyPr>
          <a:lstStyle/>
          <a:p>
            <a:r>
              <a:rPr lang="en-US" u="sng" dirty="0">
                <a:latin typeface="Garamond" panose="02020404030301010803" pitchFamily="18" charset="0"/>
              </a:rPr>
              <a:t>Brangan v. Commonwealth</a:t>
            </a:r>
            <a:r>
              <a:rPr lang="en-US" dirty="0">
                <a:latin typeface="Garamond" panose="02020404030301010803" pitchFamily="18" charset="0"/>
              </a:rPr>
              <a:t>, 477 Mass. 691 (2017)</a:t>
            </a:r>
            <a:endParaRPr lang="en-US" sz="2000" dirty="0">
              <a:latin typeface="Garamond" panose="02020404030301010803" pitchFamily="18" charset="0"/>
            </a:endParaRPr>
          </a:p>
          <a:p>
            <a:pPr lvl="0"/>
            <a:r>
              <a:rPr lang="en-US" dirty="0">
                <a:latin typeface="Garamond" panose="02020404030301010803" pitchFamily="18" charset="0"/>
              </a:rPr>
              <a:t>Judge must consider defendant’s financial resources but is not required to set bail in an amount defendant can afford if other considerations weigh more heavily</a:t>
            </a:r>
            <a:endParaRPr lang="en-US" sz="24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Other considerations = flight risk based on facts of case and/or history of defaults, potential penalty, nonfinancial conditions will not assure appearance </a:t>
            </a:r>
            <a:endParaRPr lang="en-US" sz="2400" dirty="0">
              <a:latin typeface="Garamond" panose="02020404030301010803" pitchFamily="18" charset="0"/>
            </a:endParaRPr>
          </a:p>
          <a:p>
            <a:pPr lvl="0"/>
            <a:r>
              <a:rPr lang="en-US" dirty="0">
                <a:latin typeface="Garamond" panose="02020404030301010803" pitchFamily="18" charset="0"/>
              </a:rPr>
              <a:t>The consideration of financial resources is required under M.G.L. c276 § 57 and § 58</a:t>
            </a:r>
            <a:endParaRPr lang="en-US" sz="2400" dirty="0">
              <a:latin typeface="Garamond" panose="02020404030301010803" pitchFamily="18" charset="0"/>
            </a:endParaRPr>
          </a:p>
          <a:p>
            <a:pPr lvl="0"/>
            <a:r>
              <a:rPr lang="en-US" dirty="0">
                <a:latin typeface="Garamond" panose="02020404030301010803" pitchFamily="18" charset="0"/>
              </a:rPr>
              <a:t>Excessive bail is prohibited by the 8</a:t>
            </a:r>
            <a:r>
              <a:rPr lang="en-US" baseline="30000" dirty="0">
                <a:latin typeface="Garamond" panose="02020404030301010803" pitchFamily="18" charset="0"/>
              </a:rPr>
              <a:t>th</a:t>
            </a:r>
            <a:r>
              <a:rPr lang="en-US" dirty="0">
                <a:latin typeface="Garamond" panose="02020404030301010803" pitchFamily="18" charset="0"/>
              </a:rPr>
              <a:t> Am. U.S. Const. and art. 26 of the Mass. Dec. of Rights but defendant’s financial resources is only one factor to be considered, and bail beyond a defendant’s reach is not prohibited, however</a:t>
            </a:r>
            <a:r>
              <a:rPr lang="en-US" b="1" dirty="0">
                <a:latin typeface="Garamond" panose="02020404030301010803" pitchFamily="18" charset="0"/>
              </a:rPr>
              <a:t>,</a:t>
            </a:r>
            <a:r>
              <a:rPr lang="en-US" dirty="0">
                <a:latin typeface="Garamond" panose="02020404030301010803" pitchFamily="18" charset="0"/>
              </a:rPr>
              <a:t> it must be no higher than necessary to ensure appearance</a:t>
            </a:r>
            <a:endParaRPr lang="en-US" sz="24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A defendant is not constitutionally entitled to bail s/he can afford</a:t>
            </a:r>
            <a:endParaRPr lang="en-US" sz="2000" dirty="0">
              <a:latin typeface="Garamond" panose="02020404030301010803" pitchFamily="18" charset="0"/>
            </a:endParaRPr>
          </a:p>
          <a:p>
            <a:pPr lvl="0"/>
            <a:r>
              <a:rPr lang="en-US" dirty="0">
                <a:latin typeface="Garamond" panose="02020404030301010803" pitchFamily="18" charset="0"/>
              </a:rPr>
              <a:t>Requirements:	</a:t>
            </a:r>
            <a:endParaRPr lang="en-US" sz="24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Judge may no consider defendant’s alleged dangerousness in setting bail</a:t>
            </a:r>
            <a:endParaRPr lang="en-US" sz="20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Where bail is set at an amount higher than what defendant can afford judge must provide findings of fact and statement of reasons</a:t>
            </a:r>
            <a:endParaRPr lang="en-US" sz="20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At a review or reconsideration of bail where defendant has been detained because of inability to post bail the judge must consider length of detention and equities of case</a:t>
            </a:r>
            <a:endParaRPr lang="en-US" sz="2000"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2897740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FC4E8-E4A0-8648-8D69-0424FFCD7306}"/>
              </a:ext>
            </a:extLst>
          </p:cNvPr>
          <p:cNvSpPr>
            <a:spLocks noGrp="1"/>
          </p:cNvSpPr>
          <p:nvPr>
            <p:ph type="title"/>
          </p:nvPr>
        </p:nvSpPr>
        <p:spPr/>
        <p:txBody>
          <a:bodyPr/>
          <a:lstStyle/>
          <a:p>
            <a:r>
              <a:rPr lang="en-US" dirty="0">
                <a:latin typeface="Garamond" panose="02020404030301010803" pitchFamily="18" charset="0"/>
              </a:rPr>
              <a:t>Bail &amp; Conditions </a:t>
            </a:r>
          </a:p>
        </p:txBody>
      </p:sp>
      <p:sp>
        <p:nvSpPr>
          <p:cNvPr id="3" name="Content Placeholder 2">
            <a:extLst>
              <a:ext uri="{FF2B5EF4-FFF2-40B4-BE49-F238E27FC236}">
                <a16:creationId xmlns:a16="http://schemas.microsoft.com/office/drawing/2014/main" id="{FEB69554-A8D9-FE4C-AAD0-C524B87F2133}"/>
              </a:ext>
            </a:extLst>
          </p:cNvPr>
          <p:cNvSpPr>
            <a:spLocks noGrp="1"/>
          </p:cNvSpPr>
          <p:nvPr>
            <p:ph idx="1"/>
          </p:nvPr>
        </p:nvSpPr>
        <p:spPr/>
        <p:txBody>
          <a:bodyPr>
            <a:normAutofit fontScale="85000" lnSpcReduction="10000"/>
          </a:bodyPr>
          <a:lstStyle/>
          <a:p>
            <a:r>
              <a:rPr lang="en-US" u="sng" dirty="0">
                <a:latin typeface="Garamond" panose="02020404030301010803" pitchFamily="18" charset="0"/>
              </a:rPr>
              <a:t>Commonwealth v. Escobar</a:t>
            </a:r>
            <a:r>
              <a:rPr lang="en-US" dirty="0">
                <a:latin typeface="Garamond" panose="02020404030301010803" pitchFamily="18" charset="0"/>
              </a:rPr>
              <a:t>, SJC-13252 (2022)</a:t>
            </a:r>
            <a:endParaRPr lang="en-US" sz="2000" dirty="0">
              <a:latin typeface="Garamond" panose="02020404030301010803" pitchFamily="18" charset="0"/>
            </a:endParaRPr>
          </a:p>
          <a:p>
            <a:pPr lvl="0"/>
            <a:r>
              <a:rPr lang="en-US" dirty="0">
                <a:latin typeface="Garamond" panose="02020404030301010803" pitchFamily="18" charset="0"/>
              </a:rPr>
              <a:t>Threshold question = has the defendant has committed a predicate offense, i.e.; </a:t>
            </a:r>
            <a:endParaRPr lang="en-US" sz="20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Offense enumerated in statute</a:t>
            </a:r>
            <a:endParaRPr lang="en-US" sz="18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Offense involving abuse as defined by 209A</a:t>
            </a:r>
            <a:endParaRPr lang="en-US" sz="1800" dirty="0">
              <a:latin typeface="Garamond" panose="02020404030301010803" pitchFamily="18" charset="0"/>
            </a:endParaRPr>
          </a:p>
          <a:p>
            <a:pPr lvl="1">
              <a:buFont typeface="Courier New" panose="02070309020205020404" pitchFamily="49" charset="0"/>
              <a:buChar char="o"/>
            </a:pPr>
            <a:r>
              <a:rPr lang="en-US" dirty="0">
                <a:latin typeface="Garamond" panose="02020404030301010803" pitchFamily="18" charset="0"/>
              </a:rPr>
              <a:t>Offense that has as an element the use of force against another</a:t>
            </a:r>
            <a:endParaRPr lang="en-US" sz="1800" dirty="0">
              <a:latin typeface="Garamond" panose="02020404030301010803" pitchFamily="18" charset="0"/>
            </a:endParaRPr>
          </a:p>
          <a:p>
            <a:pPr lvl="0"/>
            <a:r>
              <a:rPr lang="en-US" b="1" dirty="0">
                <a:latin typeface="Garamond" panose="02020404030301010803" pitchFamily="18" charset="0"/>
              </a:rPr>
              <a:t>The force clause </a:t>
            </a:r>
            <a:r>
              <a:rPr lang="en-US" dirty="0">
                <a:latin typeface="Garamond" panose="02020404030301010803" pitchFamily="18" charset="0"/>
              </a:rPr>
              <a:t>defines a predicate offense as “a felony offense that has as an element … the use, attempted use or threatened use of physical force against the person of another</a:t>
            </a:r>
          </a:p>
          <a:p>
            <a:pPr lvl="1">
              <a:buFont typeface="Courier New" panose="02070309020205020404" pitchFamily="49" charset="0"/>
              <a:buChar char="o"/>
            </a:pPr>
            <a:r>
              <a:rPr lang="en-US" dirty="0">
                <a:latin typeface="Garamond" panose="02020404030301010803" pitchFamily="18" charset="0"/>
              </a:rPr>
              <a:t>The word against is critical and demands the perpetrator direct his/her actions at or target another</a:t>
            </a:r>
          </a:p>
          <a:p>
            <a:pPr lvl="0"/>
            <a:r>
              <a:rPr lang="en-US" dirty="0">
                <a:latin typeface="Garamond" panose="02020404030301010803" pitchFamily="18" charset="0"/>
              </a:rPr>
              <a:t>In determining if an offense has as an element the use of force the court must take a categorical approach, meaning the court cannot consider the facts (See/read </a:t>
            </a:r>
            <a:r>
              <a:rPr lang="en-US" u="sng" dirty="0" err="1">
                <a:latin typeface="Garamond" panose="02020404030301010803" pitchFamily="18" charset="0"/>
              </a:rPr>
              <a:t>Scione</a:t>
            </a:r>
            <a:r>
              <a:rPr lang="en-US" dirty="0">
                <a:latin typeface="Garamond" panose="02020404030301010803" pitchFamily="18" charset="0"/>
              </a:rPr>
              <a:t>, 481 Mass. 225, and </a:t>
            </a:r>
            <a:r>
              <a:rPr lang="en-US" u="sng" dirty="0">
                <a:latin typeface="Garamond" panose="02020404030301010803" pitchFamily="18" charset="0"/>
              </a:rPr>
              <a:t>Vieira</a:t>
            </a:r>
            <a:r>
              <a:rPr lang="en-US" dirty="0">
                <a:latin typeface="Garamond" panose="02020404030301010803" pitchFamily="18" charset="0"/>
              </a:rPr>
              <a:t> 483 Mass. 417)</a:t>
            </a:r>
          </a:p>
          <a:p>
            <a:endParaRPr lang="en-US" dirty="0">
              <a:latin typeface="Garamond" panose="02020404030301010803" pitchFamily="18" charset="0"/>
            </a:endParaRPr>
          </a:p>
        </p:txBody>
      </p:sp>
    </p:spTree>
    <p:extLst>
      <p:ext uri="{BB962C8B-B14F-4D97-AF65-F5344CB8AC3E}">
        <p14:creationId xmlns:p14="http://schemas.microsoft.com/office/powerpoint/2010/main" val="27544241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639</TotalTime>
  <Words>7348</Words>
  <Application>Microsoft Macintosh PowerPoint</Application>
  <PresentationFormat>Widescreen</PresentationFormat>
  <Paragraphs>402</Paragraphs>
  <Slides>68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Calibri Light</vt:lpstr>
      <vt:lpstr>Courier New</vt:lpstr>
      <vt:lpstr>Garamond</vt:lpstr>
      <vt:lpstr>Wingdings</vt:lpstr>
      <vt:lpstr>Office Theme</vt:lpstr>
      <vt:lpstr>25 Critical Cases Every Criminal Lawyer Should Know</vt:lpstr>
      <vt:lpstr>Probable Cause &amp; Charging</vt:lpstr>
      <vt:lpstr>Probable Cause &amp; Charging</vt:lpstr>
      <vt:lpstr>Probable Cause &amp; Charging</vt:lpstr>
      <vt:lpstr>Probable Cause &amp; Charging</vt:lpstr>
      <vt:lpstr>Probable Cause &amp; Charging</vt:lpstr>
      <vt:lpstr>Bail &amp; Conditions </vt:lpstr>
      <vt:lpstr>Bail &amp; Conditions </vt:lpstr>
      <vt:lpstr>Bail &amp; Conditions </vt:lpstr>
      <vt:lpstr>Bail &amp; Conditions </vt:lpstr>
      <vt:lpstr>Bail &amp; Conditions </vt:lpstr>
      <vt:lpstr>Bail &amp; Conditions </vt:lpstr>
      <vt:lpstr>Bail &amp; Conditions </vt:lpstr>
      <vt:lpstr>Discovery </vt:lpstr>
      <vt:lpstr>Discovery </vt:lpstr>
      <vt:lpstr>Discovery </vt:lpstr>
      <vt:lpstr>Discovery </vt:lpstr>
      <vt:lpstr>Discovery </vt:lpstr>
      <vt:lpstr>Discovery: Dwyer &amp; Lampron</vt:lpstr>
      <vt:lpstr>Discovery: Dwyer &amp; Lampron </vt:lpstr>
      <vt:lpstr>Discovery: Dwyer &amp; Lampron </vt:lpstr>
      <vt:lpstr>Discovery </vt:lpstr>
      <vt:lpstr>Motions to Suppress</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  </vt:lpstr>
      <vt:lpstr>Motions to Suppress</vt:lpstr>
      <vt:lpstr>Motions to Suppress</vt:lpstr>
      <vt:lpstr>Trial Issues</vt:lpstr>
      <vt:lpstr>Trial Issues</vt:lpstr>
      <vt:lpstr>Trial Issues</vt:lpstr>
      <vt:lpstr>Trial Issues</vt:lpstr>
      <vt:lpstr>Trial Issues</vt:lpstr>
      <vt:lpstr>Trial Issues</vt:lpstr>
      <vt:lpstr>Trial Issues</vt:lpstr>
      <vt:lpstr>Trial Issues</vt:lpstr>
      <vt:lpstr>Trial Issues</vt:lpstr>
      <vt:lpstr>Trial Issues</vt:lpstr>
      <vt:lpstr>Trial Issues</vt:lpstr>
      <vt:lpstr>Trial Issues</vt:lpstr>
      <vt:lpstr>Trial Issues</vt:lpstr>
      <vt:lpstr>Trial Issues</vt:lpstr>
      <vt:lpstr>Probation</vt:lpstr>
      <vt:lpstr>Probation</vt:lpstr>
      <vt:lpstr>Probation</vt:lpstr>
      <vt:lpstr>Probation</vt:lpstr>
      <vt:lpstr>Probation</vt:lpstr>
      <vt:lpstr>Probation</vt:lpstr>
      <vt:lpstr>Probation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 Critical Cases Every Criminal Lawyer Should Know</dc:title>
  <dc:creator>Microsoft Office User</dc:creator>
  <cp:lastModifiedBy>J. Anne Iglehart</cp:lastModifiedBy>
  <cp:revision>51</cp:revision>
  <dcterms:created xsi:type="dcterms:W3CDTF">2021-09-20T15:26:05Z</dcterms:created>
  <dcterms:modified xsi:type="dcterms:W3CDTF">2023-09-20T18:02:38Z</dcterms:modified>
</cp:coreProperties>
</file>