
<file path=[Content_Types].xml><?xml version="1.0" encoding="utf-8"?>
<Types xmlns="http://schemas.openxmlformats.org/package/2006/content-types">
  <Default Extension="jpeg" ContentType="image/jpeg"/>
  <Default Extension="jp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19"/>
  </p:notesMasterIdLst>
  <p:sldIdLst>
    <p:sldId id="256" r:id="rId2"/>
    <p:sldId id="3727" r:id="rId3"/>
    <p:sldId id="339" r:id="rId4"/>
    <p:sldId id="3723" r:id="rId5"/>
    <p:sldId id="3714" r:id="rId6"/>
    <p:sldId id="3724" r:id="rId7"/>
    <p:sldId id="3725" r:id="rId8"/>
    <p:sldId id="3726" r:id="rId9"/>
    <p:sldId id="3711" r:id="rId10"/>
    <p:sldId id="266" r:id="rId11"/>
    <p:sldId id="314" r:id="rId12"/>
    <p:sldId id="3706" r:id="rId13"/>
    <p:sldId id="278" r:id="rId14"/>
    <p:sldId id="306" r:id="rId15"/>
    <p:sldId id="3728" r:id="rId16"/>
    <p:sldId id="3729" r:id="rId17"/>
    <p:sldId id="3678" r:id="rId18"/>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20502" autoAdjust="0"/>
    <p:restoredTop sz="77007" autoAdjust="0"/>
  </p:normalViewPr>
  <p:slideViewPr>
    <p:cSldViewPr snapToGrid="0">
      <p:cViewPr varScale="1">
        <p:scale>
          <a:sx n="97" d="100"/>
          <a:sy n="97" d="100"/>
        </p:scale>
        <p:origin x="1392" y="192"/>
      </p:cViewPr>
      <p:guideLst/>
    </p:cSldViewPr>
  </p:slideViewPr>
  <p:notesTextViewPr>
    <p:cViewPr>
      <p:scale>
        <a:sx n="3" d="2"/>
        <a:sy n="3" d="2"/>
      </p:scale>
      <p:origin x="0" y="0"/>
    </p:cViewPr>
  </p:notesTextViewPr>
  <p:sorterViewPr>
    <p:cViewPr varScale="1">
      <p:scale>
        <a:sx n="1" d="1"/>
        <a:sy n="1" d="1"/>
      </p:scale>
      <p:origin x="0" y="0"/>
    </p:cViewPr>
  </p:sorter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3" Type="http://schemas.openxmlformats.org/officeDocument/2006/relationships/slide" Target="slides/slide2.xml"/><Relationship Id="rId21" Type="http://schemas.openxmlformats.org/officeDocument/2006/relationships/viewProps" Target="view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tableStyles" Target="tableStyles.xml"/><Relationship Id="rId10" Type="http://schemas.openxmlformats.org/officeDocument/2006/relationships/slide" Target="slides/slide9.xml"/><Relationship Id="rId19" Type="http://schemas.openxmlformats.org/officeDocument/2006/relationships/notesMaster" Target="notesMasters/notesMaster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theme" Target="theme/theme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79471520-D54E-4421-B75E-49FDB051A6BC}" type="datetimeFigureOut">
              <a:rPr lang="en-US" smtClean="0"/>
              <a:t>6/18/24</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98799962-B907-4230-B568-AD101E910CBF}" type="slidenum">
              <a:rPr lang="en-US" smtClean="0"/>
              <a:t>‹#›</a:t>
            </a:fld>
            <a:endParaRPr lang="en-US"/>
          </a:p>
        </p:txBody>
      </p:sp>
    </p:spTree>
    <p:extLst>
      <p:ext uri="{BB962C8B-B14F-4D97-AF65-F5344CB8AC3E}">
        <p14:creationId xmlns:p14="http://schemas.microsoft.com/office/powerpoint/2010/main" val="1487642181"/>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Mass licensed lawyer and doctor of social work. I’m also a custody evaluator, consultant, writer, speaker and expert witness. </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dirty="0"/>
          </a:p>
        </p:txBody>
      </p:sp>
      <p:sp>
        <p:nvSpPr>
          <p:cNvPr id="4" name="Slide Number Placeholder 3"/>
          <p:cNvSpPr>
            <a:spLocks noGrp="1"/>
          </p:cNvSpPr>
          <p:nvPr>
            <p:ph type="sldNum" sz="quarter" idx="5"/>
          </p:nvPr>
        </p:nvSpPr>
        <p:spPr/>
        <p:txBody>
          <a:bodyPr/>
          <a:lstStyle/>
          <a:p>
            <a:fld id="{98799962-B907-4230-B568-AD101E910CBF}" type="slidenum">
              <a:rPr lang="en-US" smtClean="0"/>
              <a:t>1</a:t>
            </a:fld>
            <a:endParaRPr lang="en-US"/>
          </a:p>
        </p:txBody>
      </p:sp>
    </p:spTree>
    <p:extLst>
      <p:ext uri="{BB962C8B-B14F-4D97-AF65-F5344CB8AC3E}">
        <p14:creationId xmlns:p14="http://schemas.microsoft.com/office/powerpoint/2010/main" val="50892498"/>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98799962-B907-4230-B568-AD101E910CBF}" type="slidenum">
              <a:rPr lang="en-US" smtClean="0"/>
              <a:t>3</a:t>
            </a:fld>
            <a:endParaRPr lang="en-US"/>
          </a:p>
        </p:txBody>
      </p:sp>
    </p:spTree>
    <p:extLst>
      <p:ext uri="{BB962C8B-B14F-4D97-AF65-F5344CB8AC3E}">
        <p14:creationId xmlns:p14="http://schemas.microsoft.com/office/powerpoint/2010/main" val="4248959741"/>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98799962-B907-4230-B568-AD101E910CBF}" type="slidenum">
              <a:rPr lang="en-US" smtClean="0"/>
              <a:t>4</a:t>
            </a:fld>
            <a:endParaRPr lang="en-US"/>
          </a:p>
        </p:txBody>
      </p:sp>
    </p:spTree>
    <p:extLst>
      <p:ext uri="{BB962C8B-B14F-4D97-AF65-F5344CB8AC3E}">
        <p14:creationId xmlns:p14="http://schemas.microsoft.com/office/powerpoint/2010/main" val="3419806246"/>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98799962-B907-4230-B568-AD101E910CBF}" type="slidenum">
              <a:rPr lang="en-US" smtClean="0"/>
              <a:t>5</a:t>
            </a:fld>
            <a:endParaRPr lang="en-US"/>
          </a:p>
        </p:txBody>
      </p:sp>
    </p:spTree>
    <p:extLst>
      <p:ext uri="{BB962C8B-B14F-4D97-AF65-F5344CB8AC3E}">
        <p14:creationId xmlns:p14="http://schemas.microsoft.com/office/powerpoint/2010/main" val="38935024"/>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98799962-B907-4230-B568-AD101E910CBF}" type="slidenum">
              <a:rPr lang="en-US" smtClean="0"/>
              <a:t>8</a:t>
            </a:fld>
            <a:endParaRPr lang="en-US"/>
          </a:p>
        </p:txBody>
      </p:sp>
    </p:spTree>
    <p:extLst>
      <p:ext uri="{BB962C8B-B14F-4D97-AF65-F5344CB8AC3E}">
        <p14:creationId xmlns:p14="http://schemas.microsoft.com/office/powerpoint/2010/main" val="2435788405"/>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It is often wise to consult with a PC and the proposed therapist before entering into any orders or agreements to work together.</a:t>
            </a:r>
          </a:p>
        </p:txBody>
      </p:sp>
      <p:sp>
        <p:nvSpPr>
          <p:cNvPr id="4" name="Slide Number Placeholder 3"/>
          <p:cNvSpPr>
            <a:spLocks noGrp="1"/>
          </p:cNvSpPr>
          <p:nvPr>
            <p:ph type="sldNum" sz="quarter" idx="5"/>
          </p:nvPr>
        </p:nvSpPr>
        <p:spPr/>
        <p:txBody>
          <a:bodyPr/>
          <a:lstStyle/>
          <a:p>
            <a:fld id="{98799962-B907-4230-B568-AD101E910CBF}" type="slidenum">
              <a:rPr lang="en-US" smtClean="0"/>
              <a:t>9</a:t>
            </a:fld>
            <a:endParaRPr lang="en-US"/>
          </a:p>
        </p:txBody>
      </p:sp>
    </p:spTree>
    <p:extLst>
      <p:ext uri="{BB962C8B-B14F-4D97-AF65-F5344CB8AC3E}">
        <p14:creationId xmlns:p14="http://schemas.microsoft.com/office/powerpoint/2010/main" val="65709749"/>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98799962-B907-4230-B568-AD101E910CBF}" type="slidenum">
              <a:rPr lang="en-US" smtClean="0"/>
              <a:t>10</a:t>
            </a:fld>
            <a:endParaRPr lang="en-US"/>
          </a:p>
        </p:txBody>
      </p:sp>
    </p:spTree>
    <p:extLst>
      <p:ext uri="{BB962C8B-B14F-4D97-AF65-F5344CB8AC3E}">
        <p14:creationId xmlns:p14="http://schemas.microsoft.com/office/powerpoint/2010/main" val="3772890459"/>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Discuss changes to existing parenting plans that may be needed to support therapeutic</a:t>
            </a:r>
          </a:p>
          <a:p>
            <a:r>
              <a:rPr lang="en-US" dirty="0"/>
              <a:t>work and how those changes are suggested/made.</a:t>
            </a:r>
          </a:p>
        </p:txBody>
      </p:sp>
      <p:sp>
        <p:nvSpPr>
          <p:cNvPr id="4" name="Slide Number Placeholder 3"/>
          <p:cNvSpPr>
            <a:spLocks noGrp="1"/>
          </p:cNvSpPr>
          <p:nvPr>
            <p:ph type="sldNum" sz="quarter" idx="5"/>
          </p:nvPr>
        </p:nvSpPr>
        <p:spPr/>
        <p:txBody>
          <a:bodyPr/>
          <a:lstStyle/>
          <a:p>
            <a:fld id="{98799962-B907-4230-B568-AD101E910CBF}" type="slidenum">
              <a:rPr lang="en-US" smtClean="0"/>
              <a:t>11</a:t>
            </a:fld>
            <a:endParaRPr lang="en-US"/>
          </a:p>
        </p:txBody>
      </p:sp>
    </p:spTree>
    <p:extLst>
      <p:ext uri="{BB962C8B-B14F-4D97-AF65-F5344CB8AC3E}">
        <p14:creationId xmlns:p14="http://schemas.microsoft.com/office/powerpoint/2010/main" val="995832457"/>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98799962-B907-4230-B568-AD101E910CBF}" type="slidenum">
              <a:rPr lang="en-US" smtClean="0"/>
              <a:t>17</a:t>
            </a:fld>
            <a:endParaRPr lang="en-US"/>
          </a:p>
        </p:txBody>
      </p:sp>
    </p:spTree>
    <p:extLst>
      <p:ext uri="{BB962C8B-B14F-4D97-AF65-F5344CB8AC3E}">
        <p14:creationId xmlns:p14="http://schemas.microsoft.com/office/powerpoint/2010/main" val="4258605339"/>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C9B8762-B8A5-7D6B-0805-77F02065EA1C}"/>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a:extLst>
              <a:ext uri="{FF2B5EF4-FFF2-40B4-BE49-F238E27FC236}">
                <a16:creationId xmlns:a16="http://schemas.microsoft.com/office/drawing/2014/main" id="{C38EBD75-0887-0C7C-4899-24EC4FFA7A4E}"/>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a:extLst>
              <a:ext uri="{FF2B5EF4-FFF2-40B4-BE49-F238E27FC236}">
                <a16:creationId xmlns:a16="http://schemas.microsoft.com/office/drawing/2014/main" id="{8AAD01DE-281E-84B3-681C-E4182A398F9F}"/>
              </a:ext>
            </a:extLst>
          </p:cNvPr>
          <p:cNvSpPr>
            <a:spLocks noGrp="1"/>
          </p:cNvSpPr>
          <p:nvPr>
            <p:ph type="dt" sz="half" idx="10"/>
          </p:nvPr>
        </p:nvSpPr>
        <p:spPr/>
        <p:txBody>
          <a:bodyPr/>
          <a:lstStyle/>
          <a:p>
            <a:fld id="{9993C865-FFC9-4FCC-93C8-DBE511AF1257}" type="datetimeFigureOut">
              <a:rPr lang="en-US" smtClean="0"/>
              <a:t>6/18/24</a:t>
            </a:fld>
            <a:endParaRPr lang="en-US"/>
          </a:p>
        </p:txBody>
      </p:sp>
      <p:sp>
        <p:nvSpPr>
          <p:cNvPr id="5" name="Footer Placeholder 4">
            <a:extLst>
              <a:ext uri="{FF2B5EF4-FFF2-40B4-BE49-F238E27FC236}">
                <a16:creationId xmlns:a16="http://schemas.microsoft.com/office/drawing/2014/main" id="{DF8B6D61-9769-2713-8D78-ADF661875A90}"/>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B086162B-4482-5E21-8655-734B361544A4}"/>
              </a:ext>
            </a:extLst>
          </p:cNvPr>
          <p:cNvSpPr>
            <a:spLocks noGrp="1"/>
          </p:cNvSpPr>
          <p:nvPr>
            <p:ph type="sldNum" sz="quarter" idx="12"/>
          </p:nvPr>
        </p:nvSpPr>
        <p:spPr/>
        <p:txBody>
          <a:bodyPr/>
          <a:lstStyle/>
          <a:p>
            <a:fld id="{7BB4A23A-4B50-435F-8B45-30F8BA2B0BD5}" type="slidenum">
              <a:rPr lang="en-US" smtClean="0"/>
              <a:t>‹#›</a:t>
            </a:fld>
            <a:endParaRPr lang="en-US"/>
          </a:p>
        </p:txBody>
      </p:sp>
    </p:spTree>
    <p:extLst>
      <p:ext uri="{BB962C8B-B14F-4D97-AF65-F5344CB8AC3E}">
        <p14:creationId xmlns:p14="http://schemas.microsoft.com/office/powerpoint/2010/main" val="24945436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AA2049C-129F-5512-104C-0FDD8D4DA489}"/>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235E3531-1A46-2071-60FB-5A93AB161289}"/>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ADBC4A45-84FB-D6A7-581D-AC71EAA903E6}"/>
              </a:ext>
            </a:extLst>
          </p:cNvPr>
          <p:cNvSpPr>
            <a:spLocks noGrp="1"/>
          </p:cNvSpPr>
          <p:nvPr>
            <p:ph type="dt" sz="half" idx="10"/>
          </p:nvPr>
        </p:nvSpPr>
        <p:spPr/>
        <p:txBody>
          <a:bodyPr/>
          <a:lstStyle/>
          <a:p>
            <a:fld id="{9993C865-FFC9-4FCC-93C8-DBE511AF1257}" type="datetimeFigureOut">
              <a:rPr lang="en-US" smtClean="0"/>
              <a:t>6/18/24</a:t>
            </a:fld>
            <a:endParaRPr lang="en-US"/>
          </a:p>
        </p:txBody>
      </p:sp>
      <p:sp>
        <p:nvSpPr>
          <p:cNvPr id="5" name="Footer Placeholder 4">
            <a:extLst>
              <a:ext uri="{FF2B5EF4-FFF2-40B4-BE49-F238E27FC236}">
                <a16:creationId xmlns:a16="http://schemas.microsoft.com/office/drawing/2014/main" id="{A2486EE8-675D-036B-8F0C-EDCF973EF0C4}"/>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9A7D90BE-AA7F-E133-E8C2-D1A66DDD9A16}"/>
              </a:ext>
            </a:extLst>
          </p:cNvPr>
          <p:cNvSpPr>
            <a:spLocks noGrp="1"/>
          </p:cNvSpPr>
          <p:nvPr>
            <p:ph type="sldNum" sz="quarter" idx="12"/>
          </p:nvPr>
        </p:nvSpPr>
        <p:spPr/>
        <p:txBody>
          <a:bodyPr/>
          <a:lstStyle/>
          <a:p>
            <a:fld id="{7BB4A23A-4B50-435F-8B45-30F8BA2B0BD5}" type="slidenum">
              <a:rPr lang="en-US" smtClean="0"/>
              <a:t>‹#›</a:t>
            </a:fld>
            <a:endParaRPr lang="en-US"/>
          </a:p>
        </p:txBody>
      </p:sp>
    </p:spTree>
    <p:extLst>
      <p:ext uri="{BB962C8B-B14F-4D97-AF65-F5344CB8AC3E}">
        <p14:creationId xmlns:p14="http://schemas.microsoft.com/office/powerpoint/2010/main" val="3002365965"/>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FA70226-CADC-1C3D-A8DF-13B4A988147D}"/>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a:extLst>
              <a:ext uri="{FF2B5EF4-FFF2-40B4-BE49-F238E27FC236}">
                <a16:creationId xmlns:a16="http://schemas.microsoft.com/office/drawing/2014/main" id="{0436A1AE-B966-734A-E90D-F3C1B1BD744E}"/>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AD095DB2-FD7B-BA37-5325-06BC9F7EB73A}"/>
              </a:ext>
            </a:extLst>
          </p:cNvPr>
          <p:cNvSpPr>
            <a:spLocks noGrp="1"/>
          </p:cNvSpPr>
          <p:nvPr>
            <p:ph type="dt" sz="half" idx="10"/>
          </p:nvPr>
        </p:nvSpPr>
        <p:spPr/>
        <p:txBody>
          <a:bodyPr/>
          <a:lstStyle/>
          <a:p>
            <a:fld id="{9993C865-FFC9-4FCC-93C8-DBE511AF1257}" type="datetimeFigureOut">
              <a:rPr lang="en-US" smtClean="0"/>
              <a:t>6/18/24</a:t>
            </a:fld>
            <a:endParaRPr lang="en-US"/>
          </a:p>
        </p:txBody>
      </p:sp>
      <p:sp>
        <p:nvSpPr>
          <p:cNvPr id="5" name="Footer Placeholder 4">
            <a:extLst>
              <a:ext uri="{FF2B5EF4-FFF2-40B4-BE49-F238E27FC236}">
                <a16:creationId xmlns:a16="http://schemas.microsoft.com/office/drawing/2014/main" id="{F27B1508-7F22-8751-B987-8236EEE7496F}"/>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3B0FC20B-9475-C8E1-5A29-B60531492CB2}"/>
              </a:ext>
            </a:extLst>
          </p:cNvPr>
          <p:cNvSpPr>
            <a:spLocks noGrp="1"/>
          </p:cNvSpPr>
          <p:nvPr>
            <p:ph type="sldNum" sz="quarter" idx="12"/>
          </p:nvPr>
        </p:nvSpPr>
        <p:spPr/>
        <p:txBody>
          <a:bodyPr/>
          <a:lstStyle/>
          <a:p>
            <a:fld id="{7BB4A23A-4B50-435F-8B45-30F8BA2B0BD5}" type="slidenum">
              <a:rPr lang="en-US" smtClean="0"/>
              <a:t>‹#›</a:t>
            </a:fld>
            <a:endParaRPr lang="en-US"/>
          </a:p>
        </p:txBody>
      </p:sp>
    </p:spTree>
    <p:extLst>
      <p:ext uri="{BB962C8B-B14F-4D97-AF65-F5344CB8AC3E}">
        <p14:creationId xmlns:p14="http://schemas.microsoft.com/office/powerpoint/2010/main" val="2331302999"/>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A0D8907-2A80-3FB4-1F36-6C5812A6B440}"/>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E2CCBA26-16F7-219A-B339-2FAE5BD01DB3}"/>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BDF33FF2-AD37-2137-311C-3331702A0343}"/>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ED666878-86AD-2A9B-BF24-4EEE67380CA8}"/>
              </a:ext>
            </a:extLst>
          </p:cNvPr>
          <p:cNvSpPr>
            <a:spLocks noGrp="1"/>
          </p:cNvSpPr>
          <p:nvPr>
            <p:ph type="dt" sz="half" idx="10"/>
          </p:nvPr>
        </p:nvSpPr>
        <p:spPr/>
        <p:txBody>
          <a:bodyPr/>
          <a:lstStyle/>
          <a:p>
            <a:fld id="{9993C865-FFC9-4FCC-93C8-DBE511AF1257}" type="datetimeFigureOut">
              <a:rPr lang="en-US" smtClean="0"/>
              <a:t>6/18/24</a:t>
            </a:fld>
            <a:endParaRPr lang="en-US"/>
          </a:p>
        </p:txBody>
      </p:sp>
      <p:sp>
        <p:nvSpPr>
          <p:cNvPr id="6" name="Footer Placeholder 5">
            <a:extLst>
              <a:ext uri="{FF2B5EF4-FFF2-40B4-BE49-F238E27FC236}">
                <a16:creationId xmlns:a16="http://schemas.microsoft.com/office/drawing/2014/main" id="{CD9ED09D-4F4E-591D-9CAA-1F320D9BBBA0}"/>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D676E83F-1A0B-AD48-587D-89B6CF1FCC5C}"/>
              </a:ext>
            </a:extLst>
          </p:cNvPr>
          <p:cNvSpPr>
            <a:spLocks noGrp="1"/>
          </p:cNvSpPr>
          <p:nvPr>
            <p:ph type="sldNum" sz="quarter" idx="12"/>
          </p:nvPr>
        </p:nvSpPr>
        <p:spPr/>
        <p:txBody>
          <a:bodyPr/>
          <a:lstStyle/>
          <a:p>
            <a:fld id="{7BB4A23A-4B50-435F-8B45-30F8BA2B0BD5}" type="slidenum">
              <a:rPr lang="en-US" smtClean="0"/>
              <a:t>‹#›</a:t>
            </a:fld>
            <a:endParaRPr lang="en-US"/>
          </a:p>
        </p:txBody>
      </p:sp>
    </p:spTree>
    <p:extLst>
      <p:ext uri="{BB962C8B-B14F-4D97-AF65-F5344CB8AC3E}">
        <p14:creationId xmlns:p14="http://schemas.microsoft.com/office/powerpoint/2010/main" val="3029359435"/>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3F2683D-5CDE-C5B1-6B3F-9DCEBAF6B50F}"/>
              </a:ext>
            </a:extLst>
          </p:cNvPr>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a:extLst>
              <a:ext uri="{FF2B5EF4-FFF2-40B4-BE49-F238E27FC236}">
                <a16:creationId xmlns:a16="http://schemas.microsoft.com/office/drawing/2014/main" id="{096B1D37-5D0C-27A1-336F-CC67507708D0}"/>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41D16D00-2686-0D4F-C3B7-4201A64379E7}"/>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158A9BA5-F45D-3BA1-F3C4-F3B69DC7531A}"/>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8304E0DE-3080-5A3C-9C24-BA8BD07AAF24}"/>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1EAEA57F-5BF5-397B-2474-386FA727B49F}"/>
              </a:ext>
            </a:extLst>
          </p:cNvPr>
          <p:cNvSpPr>
            <a:spLocks noGrp="1"/>
          </p:cNvSpPr>
          <p:nvPr>
            <p:ph type="dt" sz="half" idx="10"/>
          </p:nvPr>
        </p:nvSpPr>
        <p:spPr/>
        <p:txBody>
          <a:bodyPr/>
          <a:lstStyle/>
          <a:p>
            <a:fld id="{9993C865-FFC9-4FCC-93C8-DBE511AF1257}" type="datetimeFigureOut">
              <a:rPr lang="en-US" smtClean="0"/>
              <a:t>6/18/24</a:t>
            </a:fld>
            <a:endParaRPr lang="en-US"/>
          </a:p>
        </p:txBody>
      </p:sp>
      <p:sp>
        <p:nvSpPr>
          <p:cNvPr id="8" name="Footer Placeholder 7">
            <a:extLst>
              <a:ext uri="{FF2B5EF4-FFF2-40B4-BE49-F238E27FC236}">
                <a16:creationId xmlns:a16="http://schemas.microsoft.com/office/drawing/2014/main" id="{7D132719-0BC2-6144-5656-CB7AEF4EBE1F}"/>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EBBA0E7A-C64C-5C3B-B7A6-06E00302CCA2}"/>
              </a:ext>
            </a:extLst>
          </p:cNvPr>
          <p:cNvSpPr>
            <a:spLocks noGrp="1"/>
          </p:cNvSpPr>
          <p:nvPr>
            <p:ph type="sldNum" sz="quarter" idx="12"/>
          </p:nvPr>
        </p:nvSpPr>
        <p:spPr/>
        <p:txBody>
          <a:bodyPr/>
          <a:lstStyle/>
          <a:p>
            <a:fld id="{7BB4A23A-4B50-435F-8B45-30F8BA2B0BD5}" type="slidenum">
              <a:rPr lang="en-US" smtClean="0"/>
              <a:t>‹#›</a:t>
            </a:fld>
            <a:endParaRPr lang="en-US"/>
          </a:p>
        </p:txBody>
      </p:sp>
    </p:spTree>
    <p:extLst>
      <p:ext uri="{BB962C8B-B14F-4D97-AF65-F5344CB8AC3E}">
        <p14:creationId xmlns:p14="http://schemas.microsoft.com/office/powerpoint/2010/main" val="1888543930"/>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7309975-6D48-74C8-A343-69C98F596B7F}"/>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26E342C2-443B-0B3C-AE62-33E7B289CD17}"/>
              </a:ext>
            </a:extLst>
          </p:cNvPr>
          <p:cNvSpPr>
            <a:spLocks noGrp="1"/>
          </p:cNvSpPr>
          <p:nvPr>
            <p:ph type="dt" sz="half" idx="10"/>
          </p:nvPr>
        </p:nvSpPr>
        <p:spPr/>
        <p:txBody>
          <a:bodyPr/>
          <a:lstStyle/>
          <a:p>
            <a:fld id="{9993C865-FFC9-4FCC-93C8-DBE511AF1257}" type="datetimeFigureOut">
              <a:rPr lang="en-US" smtClean="0"/>
              <a:t>6/18/24</a:t>
            </a:fld>
            <a:endParaRPr lang="en-US"/>
          </a:p>
        </p:txBody>
      </p:sp>
      <p:sp>
        <p:nvSpPr>
          <p:cNvPr id="4" name="Footer Placeholder 3">
            <a:extLst>
              <a:ext uri="{FF2B5EF4-FFF2-40B4-BE49-F238E27FC236}">
                <a16:creationId xmlns:a16="http://schemas.microsoft.com/office/drawing/2014/main" id="{45BE5741-06AE-2203-642C-9CDF7879D58D}"/>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013BBCB5-ED98-3CAC-C4C4-9DC50E353186}"/>
              </a:ext>
            </a:extLst>
          </p:cNvPr>
          <p:cNvSpPr>
            <a:spLocks noGrp="1"/>
          </p:cNvSpPr>
          <p:nvPr>
            <p:ph type="sldNum" sz="quarter" idx="12"/>
          </p:nvPr>
        </p:nvSpPr>
        <p:spPr/>
        <p:txBody>
          <a:bodyPr/>
          <a:lstStyle/>
          <a:p>
            <a:fld id="{7BB4A23A-4B50-435F-8B45-30F8BA2B0BD5}" type="slidenum">
              <a:rPr lang="en-US" smtClean="0"/>
              <a:t>‹#›</a:t>
            </a:fld>
            <a:endParaRPr lang="en-US"/>
          </a:p>
        </p:txBody>
      </p:sp>
    </p:spTree>
    <p:extLst>
      <p:ext uri="{BB962C8B-B14F-4D97-AF65-F5344CB8AC3E}">
        <p14:creationId xmlns:p14="http://schemas.microsoft.com/office/powerpoint/2010/main" val="1706534061"/>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ADDAE148-B20F-C73E-A610-321DED9F8C5B}"/>
              </a:ext>
            </a:extLst>
          </p:cNvPr>
          <p:cNvSpPr>
            <a:spLocks noGrp="1"/>
          </p:cNvSpPr>
          <p:nvPr>
            <p:ph type="dt" sz="half" idx="10"/>
          </p:nvPr>
        </p:nvSpPr>
        <p:spPr/>
        <p:txBody>
          <a:bodyPr/>
          <a:lstStyle/>
          <a:p>
            <a:fld id="{9993C865-FFC9-4FCC-93C8-DBE511AF1257}" type="datetimeFigureOut">
              <a:rPr lang="en-US" smtClean="0"/>
              <a:t>6/18/24</a:t>
            </a:fld>
            <a:endParaRPr lang="en-US"/>
          </a:p>
        </p:txBody>
      </p:sp>
      <p:sp>
        <p:nvSpPr>
          <p:cNvPr id="3" name="Footer Placeholder 2">
            <a:extLst>
              <a:ext uri="{FF2B5EF4-FFF2-40B4-BE49-F238E27FC236}">
                <a16:creationId xmlns:a16="http://schemas.microsoft.com/office/drawing/2014/main" id="{41F6C124-E947-009A-0B3A-EE5FD6947A73}"/>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54F0E59E-8AF8-9A5B-A26C-22D5CAB40E53}"/>
              </a:ext>
            </a:extLst>
          </p:cNvPr>
          <p:cNvSpPr>
            <a:spLocks noGrp="1"/>
          </p:cNvSpPr>
          <p:nvPr>
            <p:ph type="sldNum" sz="quarter" idx="12"/>
          </p:nvPr>
        </p:nvSpPr>
        <p:spPr/>
        <p:txBody>
          <a:bodyPr/>
          <a:lstStyle/>
          <a:p>
            <a:fld id="{7BB4A23A-4B50-435F-8B45-30F8BA2B0BD5}" type="slidenum">
              <a:rPr lang="en-US" smtClean="0"/>
              <a:t>‹#›</a:t>
            </a:fld>
            <a:endParaRPr lang="en-US"/>
          </a:p>
        </p:txBody>
      </p:sp>
    </p:spTree>
    <p:extLst>
      <p:ext uri="{BB962C8B-B14F-4D97-AF65-F5344CB8AC3E}">
        <p14:creationId xmlns:p14="http://schemas.microsoft.com/office/powerpoint/2010/main" val="2091597740"/>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8E168B4-E316-5978-7E5C-E3A24A1174E9}"/>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a:extLst>
              <a:ext uri="{FF2B5EF4-FFF2-40B4-BE49-F238E27FC236}">
                <a16:creationId xmlns:a16="http://schemas.microsoft.com/office/drawing/2014/main" id="{E7712DC8-A427-3B0A-BD0F-6BDC76DBDF92}"/>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a16="http://schemas.microsoft.com/office/drawing/2014/main" id="{9B8F0BE5-ACCE-500A-D4E7-B6971A9EB8CA}"/>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AC7DEEE4-5EBB-A50A-1C4F-982CD6C71D20}"/>
              </a:ext>
            </a:extLst>
          </p:cNvPr>
          <p:cNvSpPr>
            <a:spLocks noGrp="1"/>
          </p:cNvSpPr>
          <p:nvPr>
            <p:ph type="dt" sz="half" idx="10"/>
          </p:nvPr>
        </p:nvSpPr>
        <p:spPr/>
        <p:txBody>
          <a:bodyPr/>
          <a:lstStyle/>
          <a:p>
            <a:fld id="{9993C865-FFC9-4FCC-93C8-DBE511AF1257}" type="datetimeFigureOut">
              <a:rPr lang="en-US" smtClean="0"/>
              <a:t>6/18/24</a:t>
            </a:fld>
            <a:endParaRPr lang="en-US"/>
          </a:p>
        </p:txBody>
      </p:sp>
      <p:sp>
        <p:nvSpPr>
          <p:cNvPr id="6" name="Footer Placeholder 5">
            <a:extLst>
              <a:ext uri="{FF2B5EF4-FFF2-40B4-BE49-F238E27FC236}">
                <a16:creationId xmlns:a16="http://schemas.microsoft.com/office/drawing/2014/main" id="{1A70ACBA-863B-92EC-680E-0C1C50777530}"/>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C5611113-5286-3EA6-F22A-BFBE1B81F7A5}"/>
              </a:ext>
            </a:extLst>
          </p:cNvPr>
          <p:cNvSpPr>
            <a:spLocks noGrp="1"/>
          </p:cNvSpPr>
          <p:nvPr>
            <p:ph type="sldNum" sz="quarter" idx="12"/>
          </p:nvPr>
        </p:nvSpPr>
        <p:spPr/>
        <p:txBody>
          <a:bodyPr/>
          <a:lstStyle/>
          <a:p>
            <a:fld id="{7BB4A23A-4B50-435F-8B45-30F8BA2B0BD5}" type="slidenum">
              <a:rPr lang="en-US" smtClean="0"/>
              <a:t>‹#›</a:t>
            </a:fld>
            <a:endParaRPr lang="en-US"/>
          </a:p>
        </p:txBody>
      </p:sp>
    </p:spTree>
    <p:extLst>
      <p:ext uri="{BB962C8B-B14F-4D97-AF65-F5344CB8AC3E}">
        <p14:creationId xmlns:p14="http://schemas.microsoft.com/office/powerpoint/2010/main" val="4157515840"/>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599879D-6EEB-835D-856E-4AED6483DAF2}"/>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a:extLst>
              <a:ext uri="{FF2B5EF4-FFF2-40B4-BE49-F238E27FC236}">
                <a16:creationId xmlns:a16="http://schemas.microsoft.com/office/drawing/2014/main" id="{7AC71491-E871-497B-E8B3-4E793B142629}"/>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a:extLst>
              <a:ext uri="{FF2B5EF4-FFF2-40B4-BE49-F238E27FC236}">
                <a16:creationId xmlns:a16="http://schemas.microsoft.com/office/drawing/2014/main" id="{63E3158A-8D89-B3D5-1328-43D0DD9BE483}"/>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6949CCD9-414B-B538-3DDE-4EBDE981FB5E}"/>
              </a:ext>
            </a:extLst>
          </p:cNvPr>
          <p:cNvSpPr>
            <a:spLocks noGrp="1"/>
          </p:cNvSpPr>
          <p:nvPr>
            <p:ph type="dt" sz="half" idx="10"/>
          </p:nvPr>
        </p:nvSpPr>
        <p:spPr/>
        <p:txBody>
          <a:bodyPr/>
          <a:lstStyle/>
          <a:p>
            <a:fld id="{9993C865-FFC9-4FCC-93C8-DBE511AF1257}" type="datetimeFigureOut">
              <a:rPr lang="en-US" smtClean="0"/>
              <a:t>6/18/24</a:t>
            </a:fld>
            <a:endParaRPr lang="en-US"/>
          </a:p>
        </p:txBody>
      </p:sp>
      <p:sp>
        <p:nvSpPr>
          <p:cNvPr id="6" name="Footer Placeholder 5">
            <a:extLst>
              <a:ext uri="{FF2B5EF4-FFF2-40B4-BE49-F238E27FC236}">
                <a16:creationId xmlns:a16="http://schemas.microsoft.com/office/drawing/2014/main" id="{4D2010DF-D21F-42A9-87DE-3686642ECC4F}"/>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93740E5F-A214-B68F-4573-A713C6AAD4A5}"/>
              </a:ext>
            </a:extLst>
          </p:cNvPr>
          <p:cNvSpPr>
            <a:spLocks noGrp="1"/>
          </p:cNvSpPr>
          <p:nvPr>
            <p:ph type="sldNum" sz="quarter" idx="12"/>
          </p:nvPr>
        </p:nvSpPr>
        <p:spPr/>
        <p:txBody>
          <a:bodyPr/>
          <a:lstStyle/>
          <a:p>
            <a:fld id="{7BB4A23A-4B50-435F-8B45-30F8BA2B0BD5}" type="slidenum">
              <a:rPr lang="en-US" smtClean="0"/>
              <a:t>‹#›</a:t>
            </a:fld>
            <a:endParaRPr lang="en-US"/>
          </a:p>
        </p:txBody>
      </p:sp>
    </p:spTree>
    <p:extLst>
      <p:ext uri="{BB962C8B-B14F-4D97-AF65-F5344CB8AC3E}">
        <p14:creationId xmlns:p14="http://schemas.microsoft.com/office/powerpoint/2010/main" val="2175909670"/>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869579D-D5BE-5E43-34E5-B58D6671EB63}"/>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F274DAE3-EC27-362A-6E13-09381751683F}"/>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18C23A54-ACB7-93A8-AAD5-5708420BA1E7}"/>
              </a:ext>
            </a:extLst>
          </p:cNvPr>
          <p:cNvSpPr>
            <a:spLocks noGrp="1"/>
          </p:cNvSpPr>
          <p:nvPr>
            <p:ph type="dt" sz="half" idx="10"/>
          </p:nvPr>
        </p:nvSpPr>
        <p:spPr/>
        <p:txBody>
          <a:bodyPr/>
          <a:lstStyle/>
          <a:p>
            <a:fld id="{9993C865-FFC9-4FCC-93C8-DBE511AF1257}" type="datetimeFigureOut">
              <a:rPr lang="en-US" smtClean="0"/>
              <a:t>6/18/24</a:t>
            </a:fld>
            <a:endParaRPr lang="en-US"/>
          </a:p>
        </p:txBody>
      </p:sp>
      <p:sp>
        <p:nvSpPr>
          <p:cNvPr id="5" name="Footer Placeholder 4">
            <a:extLst>
              <a:ext uri="{FF2B5EF4-FFF2-40B4-BE49-F238E27FC236}">
                <a16:creationId xmlns:a16="http://schemas.microsoft.com/office/drawing/2014/main" id="{F8A61D10-651C-E287-5719-3347D54EB1A8}"/>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CFCA8304-7829-4FDA-2E2E-FF67207AAD2F}"/>
              </a:ext>
            </a:extLst>
          </p:cNvPr>
          <p:cNvSpPr>
            <a:spLocks noGrp="1"/>
          </p:cNvSpPr>
          <p:nvPr>
            <p:ph type="sldNum" sz="quarter" idx="12"/>
          </p:nvPr>
        </p:nvSpPr>
        <p:spPr/>
        <p:txBody>
          <a:bodyPr/>
          <a:lstStyle/>
          <a:p>
            <a:fld id="{7BB4A23A-4B50-435F-8B45-30F8BA2B0BD5}" type="slidenum">
              <a:rPr lang="en-US" smtClean="0"/>
              <a:t>‹#›</a:t>
            </a:fld>
            <a:endParaRPr lang="en-US"/>
          </a:p>
        </p:txBody>
      </p:sp>
    </p:spTree>
    <p:extLst>
      <p:ext uri="{BB962C8B-B14F-4D97-AF65-F5344CB8AC3E}">
        <p14:creationId xmlns:p14="http://schemas.microsoft.com/office/powerpoint/2010/main" val="1899846233"/>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6F30B9CD-754A-9B16-C593-D12AA84B6AAB}"/>
              </a:ext>
            </a:extLst>
          </p:cNvPr>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a:extLst>
              <a:ext uri="{FF2B5EF4-FFF2-40B4-BE49-F238E27FC236}">
                <a16:creationId xmlns:a16="http://schemas.microsoft.com/office/drawing/2014/main" id="{FC2D480B-5AEA-E04A-EC5F-9AD9719FD849}"/>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1DC191C4-1349-167B-F81C-86AD75FE929F}"/>
              </a:ext>
            </a:extLst>
          </p:cNvPr>
          <p:cNvSpPr>
            <a:spLocks noGrp="1"/>
          </p:cNvSpPr>
          <p:nvPr>
            <p:ph type="dt" sz="half" idx="10"/>
          </p:nvPr>
        </p:nvSpPr>
        <p:spPr/>
        <p:txBody>
          <a:bodyPr/>
          <a:lstStyle/>
          <a:p>
            <a:fld id="{9993C865-FFC9-4FCC-93C8-DBE511AF1257}" type="datetimeFigureOut">
              <a:rPr lang="en-US" smtClean="0"/>
              <a:t>6/18/24</a:t>
            </a:fld>
            <a:endParaRPr lang="en-US"/>
          </a:p>
        </p:txBody>
      </p:sp>
      <p:sp>
        <p:nvSpPr>
          <p:cNvPr id="5" name="Footer Placeholder 4">
            <a:extLst>
              <a:ext uri="{FF2B5EF4-FFF2-40B4-BE49-F238E27FC236}">
                <a16:creationId xmlns:a16="http://schemas.microsoft.com/office/drawing/2014/main" id="{46FC8170-8C9A-19D6-3F04-341C7EE3A07A}"/>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487560CD-F493-899E-1D36-74905A87637C}"/>
              </a:ext>
            </a:extLst>
          </p:cNvPr>
          <p:cNvSpPr>
            <a:spLocks noGrp="1"/>
          </p:cNvSpPr>
          <p:nvPr>
            <p:ph type="sldNum" sz="quarter" idx="12"/>
          </p:nvPr>
        </p:nvSpPr>
        <p:spPr/>
        <p:txBody>
          <a:bodyPr/>
          <a:lstStyle/>
          <a:p>
            <a:fld id="{7BB4A23A-4B50-435F-8B45-30F8BA2B0BD5}" type="slidenum">
              <a:rPr lang="en-US" smtClean="0"/>
              <a:t>‹#›</a:t>
            </a:fld>
            <a:endParaRPr lang="en-US"/>
          </a:p>
        </p:txBody>
      </p:sp>
    </p:spTree>
    <p:extLst>
      <p:ext uri="{BB962C8B-B14F-4D97-AF65-F5344CB8AC3E}">
        <p14:creationId xmlns:p14="http://schemas.microsoft.com/office/powerpoint/2010/main" val="1042217620"/>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E50D2525-E915-CACB-9FBC-6FF9413809CA}"/>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FDCA3CA4-D9E6-676F-22EB-9275A5D09522}"/>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6C5032C6-5D45-6F4B-F02E-20399D11B143}"/>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9993C865-FFC9-4FCC-93C8-DBE511AF1257}" type="datetimeFigureOut">
              <a:rPr lang="en-US" smtClean="0"/>
              <a:t>6/18/24</a:t>
            </a:fld>
            <a:endParaRPr lang="en-US"/>
          </a:p>
        </p:txBody>
      </p:sp>
      <p:sp>
        <p:nvSpPr>
          <p:cNvPr id="5" name="Footer Placeholder 4">
            <a:extLst>
              <a:ext uri="{FF2B5EF4-FFF2-40B4-BE49-F238E27FC236}">
                <a16:creationId xmlns:a16="http://schemas.microsoft.com/office/drawing/2014/main" id="{E2CB4790-FB45-F656-3C59-FE2C780B73CE}"/>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a:extLst>
              <a:ext uri="{FF2B5EF4-FFF2-40B4-BE49-F238E27FC236}">
                <a16:creationId xmlns:a16="http://schemas.microsoft.com/office/drawing/2014/main" id="{A298D9B3-67C0-18B1-CE9E-A4E67DEA9C23}"/>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7BB4A23A-4B50-435F-8B45-30F8BA2B0BD5}" type="slidenum">
              <a:rPr lang="en-US" smtClean="0"/>
              <a:t>‹#›</a:t>
            </a:fld>
            <a:endParaRPr lang="en-US"/>
          </a:p>
        </p:txBody>
      </p:sp>
    </p:spTree>
    <p:extLst>
      <p:ext uri="{BB962C8B-B14F-4D97-AF65-F5344CB8AC3E}">
        <p14:creationId xmlns:p14="http://schemas.microsoft.com/office/powerpoint/2010/main" val="721564952"/>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xml"/><Relationship Id="rId1" Type="http://schemas.openxmlformats.org/officeDocument/2006/relationships/slideLayout" Target="../slideLayouts/slideLayout1.xml"/><Relationship Id="rId6" Type="http://schemas.openxmlformats.org/officeDocument/2006/relationships/hyperlink" Target="mailto:tony@tonypelusi.com" TargetMode="External"/><Relationship Id="rId5" Type="http://schemas.openxmlformats.org/officeDocument/2006/relationships/hyperlink" Target="http://tonypelusi.com/" TargetMode="External"/><Relationship Id="rId4" Type="http://schemas.openxmlformats.org/officeDocument/2006/relationships/hyperlink" Target="http://www.sdfsmass.com/" TargetMode="Externa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2.xml"/><Relationship Id="rId1" Type="http://schemas.openxmlformats.org/officeDocument/2006/relationships/slideLayout" Target="../slideLayouts/slideLayout1.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1.xml"/></Relationships>
</file>

<file path=ppt/slides/_rels/slide5.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4.xml"/><Relationship Id="rId1" Type="http://schemas.openxmlformats.org/officeDocument/2006/relationships/slideLayout" Target="../slideLayouts/slideLayout1.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6.xml"/><Relationship Id="rId1" Type="http://schemas.openxmlformats.org/officeDocument/2006/relationships/slideLayout" Target="../slideLayouts/slideLayout1.xml"/></Relationships>
</file>

<file path=ppt/slides/_rels/slide10.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7.xml"/><Relationship Id="rId1" Type="http://schemas.openxmlformats.org/officeDocument/2006/relationships/slideLayout" Target="../slideLayouts/slideLayout1.xml"/></Relationships>
</file>

<file path=ppt/slides/_rels/slide11.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8.xml"/><Relationship Id="rId1" Type="http://schemas.openxmlformats.org/officeDocument/2006/relationships/slideLayout" Target="../slideLayouts/slideLayout1.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Layout" Target="../slideLayouts/slideLayout1.xml"/></Relationships>
</file>

<file path=ppt/slides/_rels/slide14.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1.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9.xml"/><Relationship Id="rId1" Type="http://schemas.openxmlformats.org/officeDocument/2006/relationships/slideLayout" Target="../slideLayouts/slideLayout1.xml"/><Relationship Id="rId5" Type="http://schemas.openxmlformats.org/officeDocument/2006/relationships/image" Target="../media/image9.jpg"/><Relationship Id="rId4" Type="http://schemas.openxmlformats.org/officeDocument/2006/relationships/hyperlink" Target="http://tonypelusi.com/" TargetMode="Externa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DCCC8C4E-4DF0-DBA9-CEFF-F0D91E7E0D1E}"/>
              </a:ext>
            </a:extLst>
          </p:cNvPr>
          <p:cNvSpPr/>
          <p:nvPr/>
        </p:nvSpPr>
        <p:spPr>
          <a:xfrm>
            <a:off x="154675" y="136478"/>
            <a:ext cx="11950889" cy="4146139"/>
          </a:xfrm>
          <a:prstGeom prst="rect">
            <a:avLst/>
          </a:prstGeom>
          <a:solidFill>
            <a:srgbClr val="002060"/>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 name="Rectangle 4">
            <a:extLst>
              <a:ext uri="{FF2B5EF4-FFF2-40B4-BE49-F238E27FC236}">
                <a16:creationId xmlns:a16="http://schemas.microsoft.com/office/drawing/2014/main" id="{01AA8542-F3E8-1261-DB4F-953A7E8730F1}"/>
              </a:ext>
            </a:extLst>
          </p:cNvPr>
          <p:cNvSpPr/>
          <p:nvPr/>
        </p:nvSpPr>
        <p:spPr>
          <a:xfrm>
            <a:off x="154675" y="136478"/>
            <a:ext cx="11950889" cy="6491785"/>
          </a:xfrm>
          <a:prstGeom prst="rect">
            <a:avLst/>
          </a:prstGeom>
          <a:noFill/>
          <a:ln w="76200">
            <a:solidFill>
              <a:srgbClr val="002060"/>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49" name="Picture 48">
            <a:extLst>
              <a:ext uri="{FF2B5EF4-FFF2-40B4-BE49-F238E27FC236}">
                <a16:creationId xmlns:a16="http://schemas.microsoft.com/office/drawing/2014/main" id="{94B38391-D949-4D3E-984E-59D45E8F7435}"/>
              </a:ext>
            </a:extLst>
          </p:cNvPr>
          <p:cNvPicPr>
            <a:picLocks noChangeAspect="1"/>
          </p:cNvPicPr>
          <p:nvPr/>
        </p:nvPicPr>
        <p:blipFill>
          <a:blip r:embed="rId3"/>
          <a:stretch>
            <a:fillRect/>
          </a:stretch>
        </p:blipFill>
        <p:spPr>
          <a:xfrm>
            <a:off x="-2440279" y="-659998"/>
            <a:ext cx="8900848" cy="7864548"/>
          </a:xfrm>
          <a:prstGeom prst="rect">
            <a:avLst/>
          </a:prstGeom>
        </p:spPr>
      </p:pic>
      <p:sp>
        <p:nvSpPr>
          <p:cNvPr id="6" name="TextBox 5">
            <a:extLst>
              <a:ext uri="{FF2B5EF4-FFF2-40B4-BE49-F238E27FC236}">
                <a16:creationId xmlns:a16="http://schemas.microsoft.com/office/drawing/2014/main" id="{C3F7D8EE-93DD-0F4D-9398-8C4DCB98456C}"/>
              </a:ext>
            </a:extLst>
          </p:cNvPr>
          <p:cNvSpPr txBox="1"/>
          <p:nvPr/>
        </p:nvSpPr>
        <p:spPr>
          <a:xfrm>
            <a:off x="4230913" y="432300"/>
            <a:ext cx="7997588" cy="2585323"/>
          </a:xfrm>
          <a:prstGeom prst="rect">
            <a:avLst/>
          </a:prstGeom>
          <a:noFill/>
        </p:spPr>
        <p:txBody>
          <a:bodyPr wrap="square" rtlCol="0">
            <a:spAutoFit/>
          </a:bodyPr>
          <a:lstStyle/>
          <a:p>
            <a:pPr algn="ctr"/>
            <a:r>
              <a:rPr lang="en-US" sz="5400" b="0" i="0" dirty="0">
                <a:solidFill>
                  <a:srgbClr val="222222"/>
                </a:solidFill>
                <a:effectLst/>
                <a:highlight>
                  <a:srgbClr val="FFFFFF"/>
                </a:highlight>
                <a:latin typeface="Times New Roman" panose="02020603050405020304" pitchFamily="18" charset="0"/>
              </a:rPr>
              <a:t>Maximizing the Role of Counseling in Co-parenting &amp; Custody Plans</a:t>
            </a:r>
            <a:endParaRPr lang="en-US" sz="5400" b="1" dirty="0">
              <a:solidFill>
                <a:srgbClr val="FFFF00"/>
              </a:solidFill>
            </a:endParaRPr>
          </a:p>
        </p:txBody>
      </p:sp>
      <p:sp>
        <p:nvSpPr>
          <p:cNvPr id="3" name="TextBox 2">
            <a:extLst>
              <a:ext uri="{FF2B5EF4-FFF2-40B4-BE49-F238E27FC236}">
                <a16:creationId xmlns:a16="http://schemas.microsoft.com/office/drawing/2014/main" id="{1D49976F-33C2-AB90-DB03-26D284D0EE7A}"/>
              </a:ext>
            </a:extLst>
          </p:cNvPr>
          <p:cNvSpPr txBox="1"/>
          <p:nvPr/>
        </p:nvSpPr>
        <p:spPr>
          <a:xfrm>
            <a:off x="2449130" y="4670610"/>
            <a:ext cx="5210628" cy="1200329"/>
          </a:xfrm>
          <a:prstGeom prst="rect">
            <a:avLst/>
          </a:prstGeom>
          <a:noFill/>
        </p:spPr>
        <p:txBody>
          <a:bodyPr wrap="square" rtlCol="0">
            <a:spAutoFit/>
          </a:bodyPr>
          <a:lstStyle/>
          <a:p>
            <a:r>
              <a:rPr lang="en-US" sz="2400" dirty="0"/>
              <a:t>Premela Deck, JD, PhD, LICSW</a:t>
            </a:r>
          </a:p>
          <a:p>
            <a:r>
              <a:rPr lang="en-US" sz="2400" dirty="0">
                <a:hlinkClick r:id="rId4"/>
              </a:rPr>
              <a:t>www.sdfsmass.com</a:t>
            </a:r>
            <a:endParaRPr lang="en-US" sz="2400" dirty="0"/>
          </a:p>
          <a:p>
            <a:r>
              <a:rPr lang="en-US" sz="2400" dirty="0"/>
              <a:t>pdeck@sdfsmass.com</a:t>
            </a:r>
          </a:p>
        </p:txBody>
      </p:sp>
      <p:sp>
        <p:nvSpPr>
          <p:cNvPr id="4" name="TextBox 3">
            <a:extLst>
              <a:ext uri="{FF2B5EF4-FFF2-40B4-BE49-F238E27FC236}">
                <a16:creationId xmlns:a16="http://schemas.microsoft.com/office/drawing/2014/main" id="{D74C8B98-F441-07D7-70CC-B5C42E64D162}"/>
              </a:ext>
            </a:extLst>
          </p:cNvPr>
          <p:cNvSpPr txBox="1"/>
          <p:nvPr/>
        </p:nvSpPr>
        <p:spPr>
          <a:xfrm>
            <a:off x="6894936" y="4670610"/>
            <a:ext cx="5210628" cy="1200329"/>
          </a:xfrm>
          <a:prstGeom prst="rect">
            <a:avLst/>
          </a:prstGeom>
          <a:noFill/>
        </p:spPr>
        <p:txBody>
          <a:bodyPr wrap="square" rtlCol="0">
            <a:spAutoFit/>
          </a:bodyPr>
          <a:lstStyle/>
          <a:p>
            <a:r>
              <a:rPr lang="en-US" sz="2400" dirty="0"/>
              <a:t>Tony Pelusi, JD</a:t>
            </a:r>
          </a:p>
          <a:p>
            <a:r>
              <a:rPr lang="en-US" sz="2400" dirty="0" err="1">
                <a:solidFill>
                  <a:srgbClr val="FF0000"/>
                </a:solidFill>
                <a:hlinkClick r:id="rId5"/>
              </a:rPr>
              <a:t>Tonypelusi.com</a:t>
            </a:r>
            <a:endParaRPr lang="en-US" sz="2400" dirty="0">
              <a:solidFill>
                <a:srgbClr val="FF0000"/>
              </a:solidFill>
            </a:endParaRPr>
          </a:p>
          <a:p>
            <a:r>
              <a:rPr lang="en-US" sz="2400" dirty="0" err="1">
                <a:solidFill>
                  <a:srgbClr val="FF0000"/>
                </a:solidFill>
                <a:hlinkClick r:id="rId6"/>
              </a:rPr>
              <a:t>tony@tonypelusi.com</a:t>
            </a:r>
            <a:endParaRPr lang="en-US" sz="2400" dirty="0">
              <a:solidFill>
                <a:srgbClr val="FF0000"/>
              </a:solidFill>
            </a:endParaRPr>
          </a:p>
        </p:txBody>
      </p:sp>
    </p:spTree>
    <p:extLst>
      <p:ext uri="{BB962C8B-B14F-4D97-AF65-F5344CB8AC3E}">
        <p14:creationId xmlns:p14="http://schemas.microsoft.com/office/powerpoint/2010/main" val="408126230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57ECCE2-8965-8360-2EEA-B56B51598E59}"/>
              </a:ext>
            </a:extLst>
          </p:cNvPr>
          <p:cNvSpPr>
            <a:spLocks noGrp="1"/>
          </p:cNvSpPr>
          <p:nvPr>
            <p:ph type="title"/>
          </p:nvPr>
        </p:nvSpPr>
        <p:spPr/>
        <p:txBody>
          <a:bodyPr/>
          <a:lstStyle/>
          <a:p>
            <a:r>
              <a:rPr lang="en-US" dirty="0"/>
              <a:t>Agenda</a:t>
            </a:r>
          </a:p>
        </p:txBody>
      </p:sp>
      <p:sp>
        <p:nvSpPr>
          <p:cNvPr id="3" name="Content Placeholder 2">
            <a:extLst>
              <a:ext uri="{FF2B5EF4-FFF2-40B4-BE49-F238E27FC236}">
                <a16:creationId xmlns:a16="http://schemas.microsoft.com/office/drawing/2014/main" id="{8770F78A-340D-9311-6DA7-D5862EC85CDC}"/>
              </a:ext>
            </a:extLst>
          </p:cNvPr>
          <p:cNvSpPr>
            <a:spLocks noGrp="1"/>
          </p:cNvSpPr>
          <p:nvPr>
            <p:ph idx="1"/>
          </p:nvPr>
        </p:nvSpPr>
        <p:spPr/>
        <p:txBody>
          <a:bodyPr>
            <a:normAutofit fontScale="92500" lnSpcReduction="10000"/>
          </a:bodyPr>
          <a:lstStyle/>
          <a:p>
            <a:r>
              <a:rPr lang="en-US" dirty="0"/>
              <a:t>Discuss considerations in selecting an appropriate child therapist, family therapist, individual therapist, or co-parenting coach.</a:t>
            </a:r>
          </a:p>
          <a:p>
            <a:r>
              <a:rPr lang="en-US" dirty="0"/>
              <a:t>Consider the benefits and means of involving support professionals with counsel as they collaborate to create effective parenting plans</a:t>
            </a:r>
          </a:p>
          <a:p>
            <a:r>
              <a:rPr lang="en-US" dirty="0"/>
              <a:t>Discuss changes to existing parenting plans that may be needed to support therapeutic work and how those changes are suggested/made.</a:t>
            </a:r>
          </a:p>
          <a:p>
            <a:r>
              <a:rPr lang="en-US" dirty="0"/>
              <a:t>Various ways therapeutic privilege impacts work with court-involved therapists and legal professionals</a:t>
            </a:r>
          </a:p>
          <a:p>
            <a:r>
              <a:rPr lang="en-US" dirty="0"/>
              <a:t>Discuss the pros and cons of step-up parenting plans; how to draft successful step-up parenting plans; and what providers can or cannot do within a step-up parenting plan.</a:t>
            </a:r>
          </a:p>
        </p:txBody>
      </p:sp>
    </p:spTree>
    <p:extLst>
      <p:ext uri="{BB962C8B-B14F-4D97-AF65-F5344CB8AC3E}">
        <p14:creationId xmlns:p14="http://schemas.microsoft.com/office/powerpoint/2010/main" val="1252735553"/>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D21C11D2-A8B2-DAB2-E173-58A312ABD70A}"/>
            </a:ext>
          </a:extLst>
        </p:cNvPr>
        <p:cNvGrpSpPr/>
        <p:nvPr/>
      </p:nvGrpSpPr>
      <p:grpSpPr>
        <a:xfrm>
          <a:off x="0" y="0"/>
          <a:ext cx="0" cy="0"/>
          <a:chOff x="0" y="0"/>
          <a:chExt cx="0" cy="0"/>
        </a:xfrm>
      </p:grpSpPr>
      <p:sp>
        <p:nvSpPr>
          <p:cNvPr id="6" name="TextBox 5">
            <a:extLst>
              <a:ext uri="{FF2B5EF4-FFF2-40B4-BE49-F238E27FC236}">
                <a16:creationId xmlns:a16="http://schemas.microsoft.com/office/drawing/2014/main" id="{C0017035-FD18-3632-F503-FFAB65E654FB}"/>
              </a:ext>
            </a:extLst>
          </p:cNvPr>
          <p:cNvSpPr txBox="1"/>
          <p:nvPr/>
        </p:nvSpPr>
        <p:spPr>
          <a:xfrm>
            <a:off x="-317079" y="269662"/>
            <a:ext cx="8896875" cy="830997"/>
          </a:xfrm>
          <a:prstGeom prst="rect">
            <a:avLst/>
          </a:prstGeom>
          <a:noFill/>
        </p:spPr>
        <p:txBody>
          <a:bodyPr wrap="square" rtlCol="0">
            <a:spAutoFit/>
          </a:bodyPr>
          <a:lstStyle/>
          <a:p>
            <a:pPr algn="ctr"/>
            <a:r>
              <a:rPr lang="en-US" sz="4800" dirty="0">
                <a:solidFill>
                  <a:srgbClr val="FF0000"/>
                </a:solidFill>
              </a:rPr>
              <a:t>Therapeutic Support in Cases</a:t>
            </a:r>
            <a:endParaRPr lang="en-US" sz="4800" i="1" dirty="0">
              <a:solidFill>
                <a:srgbClr val="FF0000"/>
              </a:solidFill>
            </a:endParaRPr>
          </a:p>
        </p:txBody>
      </p:sp>
      <p:sp>
        <p:nvSpPr>
          <p:cNvPr id="5" name="Rectangle 4">
            <a:extLst>
              <a:ext uri="{FF2B5EF4-FFF2-40B4-BE49-F238E27FC236}">
                <a16:creationId xmlns:a16="http://schemas.microsoft.com/office/drawing/2014/main" id="{6B6AC001-D6CE-3ABC-C72F-D53288DBF80E}"/>
              </a:ext>
            </a:extLst>
          </p:cNvPr>
          <p:cNvSpPr/>
          <p:nvPr/>
        </p:nvSpPr>
        <p:spPr>
          <a:xfrm>
            <a:off x="154675" y="136478"/>
            <a:ext cx="11950889" cy="6491785"/>
          </a:xfrm>
          <a:prstGeom prst="rect">
            <a:avLst/>
          </a:prstGeom>
          <a:noFill/>
          <a:ln w="76200">
            <a:solidFill>
              <a:srgbClr val="002060"/>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7" name="Picture 6">
            <a:extLst>
              <a:ext uri="{FF2B5EF4-FFF2-40B4-BE49-F238E27FC236}">
                <a16:creationId xmlns:a16="http://schemas.microsoft.com/office/drawing/2014/main" id="{312A7652-0FAA-5461-F075-D48FBB371579}"/>
              </a:ext>
            </a:extLst>
          </p:cNvPr>
          <p:cNvPicPr>
            <a:picLocks noChangeAspect="1"/>
          </p:cNvPicPr>
          <p:nvPr/>
        </p:nvPicPr>
        <p:blipFill>
          <a:blip r:embed="rId3"/>
          <a:stretch>
            <a:fillRect/>
          </a:stretch>
        </p:blipFill>
        <p:spPr>
          <a:xfrm>
            <a:off x="8065890" y="-939832"/>
            <a:ext cx="4199636" cy="7568095"/>
          </a:xfrm>
          <a:prstGeom prst="rect">
            <a:avLst/>
          </a:prstGeom>
        </p:spPr>
      </p:pic>
      <p:sp>
        <p:nvSpPr>
          <p:cNvPr id="3" name="TextBox 2">
            <a:extLst>
              <a:ext uri="{FF2B5EF4-FFF2-40B4-BE49-F238E27FC236}">
                <a16:creationId xmlns:a16="http://schemas.microsoft.com/office/drawing/2014/main" id="{5668FC6E-282D-9619-A22F-B97C37F77891}"/>
              </a:ext>
            </a:extLst>
          </p:cNvPr>
          <p:cNvSpPr txBox="1"/>
          <p:nvPr/>
        </p:nvSpPr>
        <p:spPr>
          <a:xfrm>
            <a:off x="577515" y="1881959"/>
            <a:ext cx="9336506" cy="4401205"/>
          </a:xfrm>
          <a:prstGeom prst="rect">
            <a:avLst/>
          </a:prstGeom>
          <a:noFill/>
        </p:spPr>
        <p:txBody>
          <a:bodyPr wrap="square" rtlCol="0">
            <a:spAutoFit/>
          </a:bodyPr>
          <a:lstStyle/>
          <a:p>
            <a:pPr marL="457200" indent="-457200">
              <a:buFont typeface="Arial" panose="020B0604020202020204" pitchFamily="34" charset="0"/>
              <a:buChar char="•"/>
            </a:pPr>
            <a:r>
              <a:rPr lang="en-US" sz="2800" dirty="0"/>
              <a:t>Court is adversarial and not conducive to successful family dynamics and co-parenting</a:t>
            </a:r>
          </a:p>
          <a:p>
            <a:pPr marL="457200" indent="-457200">
              <a:buFont typeface="Arial" panose="020B0604020202020204" pitchFamily="34" charset="0"/>
              <a:buChar char="•"/>
            </a:pPr>
            <a:r>
              <a:rPr lang="en-US" sz="2800" dirty="0"/>
              <a:t>Therapists are often court involved, court appointed, or court ordered.</a:t>
            </a:r>
          </a:p>
          <a:p>
            <a:pPr marL="914400" lvl="1" indent="-457200">
              <a:buFont typeface="Arial" panose="020B0604020202020204" pitchFamily="34" charset="0"/>
              <a:buChar char="•"/>
            </a:pPr>
            <a:r>
              <a:rPr lang="en-US" sz="2800" i="1" dirty="0"/>
              <a:t>Discuss the difference and why it matters</a:t>
            </a:r>
          </a:p>
          <a:p>
            <a:pPr marL="457200" indent="-457200">
              <a:buFont typeface="Arial" panose="020B0604020202020204" pitchFamily="34" charset="0"/>
              <a:buChar char="•"/>
            </a:pPr>
            <a:r>
              <a:rPr lang="en-US" sz="2800" dirty="0"/>
              <a:t>Different ways therapists may be involved:</a:t>
            </a:r>
          </a:p>
          <a:p>
            <a:pPr marL="914400" lvl="1" indent="-457200">
              <a:buFont typeface="Arial" panose="020B0604020202020204" pitchFamily="34" charset="0"/>
              <a:buChar char="•"/>
            </a:pPr>
            <a:r>
              <a:rPr lang="en-US" sz="2800" dirty="0"/>
              <a:t>Individual therapist for a child</a:t>
            </a:r>
          </a:p>
          <a:p>
            <a:pPr marL="914400" lvl="1" indent="-457200">
              <a:buFont typeface="Arial" panose="020B0604020202020204" pitchFamily="34" charset="0"/>
              <a:buChar char="•"/>
            </a:pPr>
            <a:r>
              <a:rPr lang="en-US" sz="2800" dirty="0"/>
              <a:t>Individual therapist for an adult</a:t>
            </a:r>
          </a:p>
          <a:p>
            <a:pPr marL="914400" lvl="1" indent="-457200">
              <a:buFont typeface="Arial" panose="020B0604020202020204" pitchFamily="34" charset="0"/>
              <a:buChar char="•"/>
            </a:pPr>
            <a:r>
              <a:rPr lang="en-US" sz="2800" dirty="0"/>
              <a:t>Family therapist</a:t>
            </a:r>
          </a:p>
          <a:p>
            <a:pPr marL="914400" lvl="1" indent="-457200">
              <a:buFont typeface="Arial" panose="020B0604020202020204" pitchFamily="34" charset="0"/>
              <a:buChar char="•"/>
            </a:pPr>
            <a:r>
              <a:rPr lang="en-US" sz="2800" dirty="0"/>
              <a:t>Co-parenting coach</a:t>
            </a:r>
          </a:p>
        </p:txBody>
      </p:sp>
    </p:spTree>
    <p:extLst>
      <p:ext uri="{BB962C8B-B14F-4D97-AF65-F5344CB8AC3E}">
        <p14:creationId xmlns:p14="http://schemas.microsoft.com/office/powerpoint/2010/main" val="3949379649"/>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D21C11D2-A8B2-DAB2-E173-58A312ABD70A}"/>
            </a:ext>
          </a:extLst>
        </p:cNvPr>
        <p:cNvGrpSpPr/>
        <p:nvPr/>
      </p:nvGrpSpPr>
      <p:grpSpPr>
        <a:xfrm>
          <a:off x="0" y="0"/>
          <a:ext cx="0" cy="0"/>
          <a:chOff x="0" y="0"/>
          <a:chExt cx="0" cy="0"/>
        </a:xfrm>
      </p:grpSpPr>
      <p:sp>
        <p:nvSpPr>
          <p:cNvPr id="6" name="TextBox 5">
            <a:extLst>
              <a:ext uri="{FF2B5EF4-FFF2-40B4-BE49-F238E27FC236}">
                <a16:creationId xmlns:a16="http://schemas.microsoft.com/office/drawing/2014/main" id="{C0017035-FD18-3632-F503-FFAB65E654FB}"/>
              </a:ext>
            </a:extLst>
          </p:cNvPr>
          <p:cNvSpPr txBox="1"/>
          <p:nvPr/>
        </p:nvSpPr>
        <p:spPr>
          <a:xfrm>
            <a:off x="0" y="244198"/>
            <a:ext cx="11501914" cy="830997"/>
          </a:xfrm>
          <a:prstGeom prst="rect">
            <a:avLst/>
          </a:prstGeom>
          <a:noFill/>
        </p:spPr>
        <p:txBody>
          <a:bodyPr wrap="square" rtlCol="0">
            <a:spAutoFit/>
          </a:bodyPr>
          <a:lstStyle/>
          <a:p>
            <a:pPr algn="ctr"/>
            <a:r>
              <a:rPr lang="en-US" sz="4800" dirty="0">
                <a:solidFill>
                  <a:srgbClr val="FF0000"/>
                </a:solidFill>
              </a:rPr>
              <a:t>AFCC guidelines to Court involved Therapy</a:t>
            </a:r>
            <a:endParaRPr lang="en-US" sz="4800" i="1" dirty="0">
              <a:solidFill>
                <a:srgbClr val="FF0000"/>
              </a:solidFill>
            </a:endParaRPr>
          </a:p>
        </p:txBody>
      </p:sp>
      <p:sp>
        <p:nvSpPr>
          <p:cNvPr id="5" name="Rectangle 4">
            <a:extLst>
              <a:ext uri="{FF2B5EF4-FFF2-40B4-BE49-F238E27FC236}">
                <a16:creationId xmlns:a16="http://schemas.microsoft.com/office/drawing/2014/main" id="{6B6AC001-D6CE-3ABC-C72F-D53288DBF80E}"/>
              </a:ext>
            </a:extLst>
          </p:cNvPr>
          <p:cNvSpPr/>
          <p:nvPr/>
        </p:nvSpPr>
        <p:spPr>
          <a:xfrm>
            <a:off x="154675" y="136478"/>
            <a:ext cx="11950889" cy="6491785"/>
          </a:xfrm>
          <a:prstGeom prst="rect">
            <a:avLst/>
          </a:prstGeom>
          <a:noFill/>
          <a:ln w="76200">
            <a:solidFill>
              <a:srgbClr val="002060"/>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TextBox 2">
            <a:extLst>
              <a:ext uri="{FF2B5EF4-FFF2-40B4-BE49-F238E27FC236}">
                <a16:creationId xmlns:a16="http://schemas.microsoft.com/office/drawing/2014/main" id="{5668FC6E-282D-9619-A22F-B97C37F77891}"/>
              </a:ext>
            </a:extLst>
          </p:cNvPr>
          <p:cNvSpPr txBox="1"/>
          <p:nvPr/>
        </p:nvSpPr>
        <p:spPr>
          <a:xfrm>
            <a:off x="577515" y="1881959"/>
            <a:ext cx="9336506" cy="2246769"/>
          </a:xfrm>
          <a:prstGeom prst="rect">
            <a:avLst/>
          </a:prstGeom>
          <a:noFill/>
        </p:spPr>
        <p:txBody>
          <a:bodyPr wrap="square" rtlCol="0">
            <a:spAutoFit/>
          </a:bodyPr>
          <a:lstStyle/>
          <a:p>
            <a:pPr marL="457200" indent="-457200">
              <a:buFont typeface="Arial" panose="020B0604020202020204" pitchFamily="34" charset="0"/>
              <a:buChar char="•"/>
            </a:pPr>
            <a:r>
              <a:rPr lang="en-US" sz="2800" dirty="0"/>
              <a:t>Therapists are limited in their scope as it pertains to custody matters</a:t>
            </a:r>
          </a:p>
          <a:p>
            <a:pPr marL="457200" indent="-457200">
              <a:buFont typeface="Arial" panose="020B0604020202020204" pitchFamily="34" charset="0"/>
              <a:buChar char="•"/>
            </a:pPr>
            <a:r>
              <a:rPr lang="en-US" sz="2800" dirty="0"/>
              <a:t>Stay in your lane</a:t>
            </a:r>
          </a:p>
          <a:p>
            <a:pPr marL="457200" indent="-457200">
              <a:buFont typeface="Arial" panose="020B0604020202020204" pitchFamily="34" charset="0"/>
              <a:buChar char="•"/>
            </a:pPr>
            <a:r>
              <a:rPr lang="en-US" sz="2800" dirty="0"/>
              <a:t>Be clear on treatment goals</a:t>
            </a:r>
          </a:p>
          <a:p>
            <a:pPr marL="457200" indent="-457200">
              <a:buFont typeface="Arial" panose="020B0604020202020204" pitchFamily="34" charset="0"/>
              <a:buChar char="•"/>
            </a:pPr>
            <a:r>
              <a:rPr lang="en-US" sz="2800" dirty="0"/>
              <a:t>Be clear on how information will be shared</a:t>
            </a:r>
          </a:p>
        </p:txBody>
      </p:sp>
    </p:spTree>
    <p:extLst>
      <p:ext uri="{BB962C8B-B14F-4D97-AF65-F5344CB8AC3E}">
        <p14:creationId xmlns:p14="http://schemas.microsoft.com/office/powerpoint/2010/main" val="250349638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D21C11D2-A8B2-DAB2-E173-58A312ABD70A}"/>
            </a:ext>
          </a:extLst>
        </p:cNvPr>
        <p:cNvGrpSpPr/>
        <p:nvPr/>
      </p:nvGrpSpPr>
      <p:grpSpPr>
        <a:xfrm>
          <a:off x="0" y="0"/>
          <a:ext cx="0" cy="0"/>
          <a:chOff x="0" y="0"/>
          <a:chExt cx="0" cy="0"/>
        </a:xfrm>
      </p:grpSpPr>
      <p:sp>
        <p:nvSpPr>
          <p:cNvPr id="6" name="TextBox 5">
            <a:extLst>
              <a:ext uri="{FF2B5EF4-FFF2-40B4-BE49-F238E27FC236}">
                <a16:creationId xmlns:a16="http://schemas.microsoft.com/office/drawing/2014/main" id="{C0017035-FD18-3632-F503-FFAB65E654FB}"/>
              </a:ext>
            </a:extLst>
          </p:cNvPr>
          <p:cNvSpPr txBox="1"/>
          <p:nvPr/>
        </p:nvSpPr>
        <p:spPr>
          <a:xfrm>
            <a:off x="86436" y="234187"/>
            <a:ext cx="5562847" cy="830997"/>
          </a:xfrm>
          <a:prstGeom prst="rect">
            <a:avLst/>
          </a:prstGeom>
          <a:noFill/>
        </p:spPr>
        <p:txBody>
          <a:bodyPr wrap="square" rtlCol="0">
            <a:spAutoFit/>
          </a:bodyPr>
          <a:lstStyle/>
          <a:p>
            <a:pPr algn="ctr"/>
            <a:r>
              <a:rPr lang="en-US" sz="4800" dirty="0">
                <a:solidFill>
                  <a:srgbClr val="FF0000"/>
                </a:solidFill>
              </a:rPr>
              <a:t>Parent Coordinators</a:t>
            </a:r>
            <a:endParaRPr lang="en-US" sz="4800" i="1" dirty="0">
              <a:solidFill>
                <a:srgbClr val="FF0000"/>
              </a:solidFill>
            </a:endParaRPr>
          </a:p>
        </p:txBody>
      </p:sp>
      <p:sp>
        <p:nvSpPr>
          <p:cNvPr id="5" name="Rectangle 4">
            <a:extLst>
              <a:ext uri="{FF2B5EF4-FFF2-40B4-BE49-F238E27FC236}">
                <a16:creationId xmlns:a16="http://schemas.microsoft.com/office/drawing/2014/main" id="{6B6AC001-D6CE-3ABC-C72F-D53288DBF80E}"/>
              </a:ext>
            </a:extLst>
          </p:cNvPr>
          <p:cNvSpPr/>
          <p:nvPr/>
        </p:nvSpPr>
        <p:spPr>
          <a:xfrm>
            <a:off x="154675" y="136478"/>
            <a:ext cx="11950889" cy="6491785"/>
          </a:xfrm>
          <a:prstGeom prst="rect">
            <a:avLst/>
          </a:prstGeom>
          <a:noFill/>
          <a:ln w="76200">
            <a:solidFill>
              <a:srgbClr val="002060"/>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7" name="Picture 6">
            <a:extLst>
              <a:ext uri="{FF2B5EF4-FFF2-40B4-BE49-F238E27FC236}">
                <a16:creationId xmlns:a16="http://schemas.microsoft.com/office/drawing/2014/main" id="{312A7652-0FAA-5461-F075-D48FBB371579}"/>
              </a:ext>
            </a:extLst>
          </p:cNvPr>
          <p:cNvPicPr>
            <a:picLocks noChangeAspect="1"/>
          </p:cNvPicPr>
          <p:nvPr/>
        </p:nvPicPr>
        <p:blipFill>
          <a:blip r:embed="rId3"/>
          <a:stretch>
            <a:fillRect/>
          </a:stretch>
        </p:blipFill>
        <p:spPr>
          <a:xfrm>
            <a:off x="8065890" y="-939832"/>
            <a:ext cx="4199636" cy="7568095"/>
          </a:xfrm>
          <a:prstGeom prst="rect">
            <a:avLst/>
          </a:prstGeom>
        </p:spPr>
      </p:pic>
      <p:sp>
        <p:nvSpPr>
          <p:cNvPr id="3" name="TextBox 2">
            <a:extLst>
              <a:ext uri="{FF2B5EF4-FFF2-40B4-BE49-F238E27FC236}">
                <a16:creationId xmlns:a16="http://schemas.microsoft.com/office/drawing/2014/main" id="{5668FC6E-282D-9619-A22F-B97C37F77891}"/>
              </a:ext>
            </a:extLst>
          </p:cNvPr>
          <p:cNvSpPr txBox="1"/>
          <p:nvPr/>
        </p:nvSpPr>
        <p:spPr>
          <a:xfrm>
            <a:off x="417858" y="1055386"/>
            <a:ext cx="9336506" cy="2677656"/>
          </a:xfrm>
          <a:prstGeom prst="rect">
            <a:avLst/>
          </a:prstGeom>
          <a:noFill/>
        </p:spPr>
        <p:txBody>
          <a:bodyPr wrap="square" rtlCol="0">
            <a:spAutoFit/>
          </a:bodyPr>
          <a:lstStyle/>
          <a:p>
            <a:pPr marL="342900" indent="-342900">
              <a:buFont typeface="Arial" panose="020B0604020202020204" pitchFamily="34" charset="0"/>
              <a:buChar char="•"/>
            </a:pPr>
            <a:r>
              <a:rPr lang="en-US" sz="2400" dirty="0"/>
              <a:t>With numerous professionals involved, PCs can serve a pivotal case management role.</a:t>
            </a:r>
          </a:p>
          <a:p>
            <a:pPr marL="342900" indent="-342900">
              <a:buFont typeface="Arial" panose="020B0604020202020204" pitchFamily="34" charset="0"/>
              <a:buChar char="•"/>
            </a:pPr>
            <a:r>
              <a:rPr lang="en-US" sz="2400" dirty="0"/>
              <a:t>PCs also have limitations in their role</a:t>
            </a:r>
          </a:p>
          <a:p>
            <a:pPr marL="342900" indent="-342900">
              <a:buFont typeface="Arial" panose="020B0604020202020204" pitchFamily="34" charset="0"/>
              <a:buChar char="•"/>
            </a:pPr>
            <a:r>
              <a:rPr lang="en-US" sz="2400" dirty="0"/>
              <a:t>Why have a PC be the coordinator and not just a therapist?</a:t>
            </a:r>
          </a:p>
          <a:p>
            <a:pPr marL="800100" lvl="1" indent="-342900">
              <a:buFont typeface="Arial" panose="020B0604020202020204" pitchFamily="34" charset="0"/>
              <a:buChar char="•"/>
            </a:pPr>
            <a:r>
              <a:rPr lang="en-US" sz="2400" dirty="0"/>
              <a:t>Therapeutic privilege</a:t>
            </a:r>
          </a:p>
          <a:p>
            <a:pPr marL="800100" lvl="1" indent="-342900">
              <a:buFont typeface="Arial" panose="020B0604020202020204" pitchFamily="34" charset="0"/>
              <a:buChar char="•"/>
            </a:pPr>
            <a:r>
              <a:rPr lang="en-US" sz="2400" dirty="0"/>
              <a:t>Speaking legalize</a:t>
            </a:r>
          </a:p>
          <a:p>
            <a:pPr marL="800100" lvl="1" indent="-342900">
              <a:buFont typeface="Arial" panose="020B0604020202020204" pitchFamily="34" charset="0"/>
              <a:buChar char="•"/>
            </a:pPr>
            <a:r>
              <a:rPr lang="en-US" sz="2400" dirty="0"/>
              <a:t>Preserves therapist neutrality </a:t>
            </a:r>
          </a:p>
        </p:txBody>
      </p:sp>
    </p:spTree>
    <p:extLst>
      <p:ext uri="{BB962C8B-B14F-4D97-AF65-F5344CB8AC3E}">
        <p14:creationId xmlns:p14="http://schemas.microsoft.com/office/powerpoint/2010/main" val="339849822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9FD37B3B-EC51-B1D5-B581-7813C7A84451}"/>
            </a:ext>
          </a:extLst>
        </p:cNvPr>
        <p:cNvGrpSpPr/>
        <p:nvPr/>
      </p:nvGrpSpPr>
      <p:grpSpPr>
        <a:xfrm>
          <a:off x="0" y="0"/>
          <a:ext cx="0" cy="0"/>
          <a:chOff x="0" y="0"/>
          <a:chExt cx="0" cy="0"/>
        </a:xfrm>
      </p:grpSpPr>
      <p:sp>
        <p:nvSpPr>
          <p:cNvPr id="5" name="Rectangle 4">
            <a:extLst>
              <a:ext uri="{FF2B5EF4-FFF2-40B4-BE49-F238E27FC236}">
                <a16:creationId xmlns:a16="http://schemas.microsoft.com/office/drawing/2014/main" id="{8E6525F1-DCDA-F2A0-AADE-6120CCA1DB0C}"/>
              </a:ext>
            </a:extLst>
          </p:cNvPr>
          <p:cNvSpPr/>
          <p:nvPr/>
        </p:nvSpPr>
        <p:spPr>
          <a:xfrm>
            <a:off x="154675" y="136478"/>
            <a:ext cx="11950889" cy="6491785"/>
          </a:xfrm>
          <a:prstGeom prst="rect">
            <a:avLst/>
          </a:prstGeom>
          <a:noFill/>
          <a:ln w="76200">
            <a:solidFill>
              <a:srgbClr val="002060"/>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TextBox 5">
            <a:extLst>
              <a:ext uri="{FF2B5EF4-FFF2-40B4-BE49-F238E27FC236}">
                <a16:creationId xmlns:a16="http://schemas.microsoft.com/office/drawing/2014/main" id="{D603B986-FC44-9FAA-5D00-49A0649BD985}"/>
              </a:ext>
            </a:extLst>
          </p:cNvPr>
          <p:cNvSpPr txBox="1"/>
          <p:nvPr/>
        </p:nvSpPr>
        <p:spPr>
          <a:xfrm>
            <a:off x="1060375" y="644726"/>
            <a:ext cx="10555891" cy="1384995"/>
          </a:xfrm>
          <a:prstGeom prst="rect">
            <a:avLst/>
          </a:prstGeom>
          <a:noFill/>
        </p:spPr>
        <p:txBody>
          <a:bodyPr wrap="square" rtlCol="0">
            <a:spAutoFit/>
          </a:bodyPr>
          <a:lstStyle/>
          <a:p>
            <a:r>
              <a:rPr lang="en-US" sz="4800" b="1" dirty="0">
                <a:solidFill>
                  <a:srgbClr val="FF0000"/>
                </a:solidFill>
              </a:rPr>
              <a:t>Standing Order 1-17: Permitted Duties</a:t>
            </a:r>
            <a:endParaRPr lang="en-US" sz="4400" dirty="0">
              <a:solidFill>
                <a:srgbClr val="002060"/>
              </a:solidFill>
            </a:endParaRPr>
          </a:p>
          <a:p>
            <a:endParaRPr lang="en-US" sz="3600" dirty="0">
              <a:solidFill>
                <a:srgbClr val="0070C0"/>
              </a:solidFill>
            </a:endParaRPr>
          </a:p>
        </p:txBody>
      </p:sp>
      <p:sp>
        <p:nvSpPr>
          <p:cNvPr id="3" name="TextBox 2">
            <a:extLst>
              <a:ext uri="{FF2B5EF4-FFF2-40B4-BE49-F238E27FC236}">
                <a16:creationId xmlns:a16="http://schemas.microsoft.com/office/drawing/2014/main" id="{E9C589E2-13E6-CD92-0CD4-3C53302EBC95}"/>
              </a:ext>
            </a:extLst>
          </p:cNvPr>
          <p:cNvSpPr txBox="1"/>
          <p:nvPr/>
        </p:nvSpPr>
        <p:spPr>
          <a:xfrm>
            <a:off x="725714" y="1770743"/>
            <a:ext cx="10890552" cy="4801314"/>
          </a:xfrm>
          <a:prstGeom prst="rect">
            <a:avLst/>
          </a:prstGeom>
          <a:noFill/>
        </p:spPr>
        <p:txBody>
          <a:bodyPr wrap="square" rtlCol="0">
            <a:spAutoFit/>
          </a:bodyPr>
          <a:lstStyle/>
          <a:p>
            <a:pPr marL="342900" indent="-342900">
              <a:buFont typeface="+mj-lt"/>
              <a:buAutoNum type="arabicPeriod"/>
            </a:pPr>
            <a:r>
              <a:rPr lang="en-US" sz="3200" dirty="0"/>
              <a:t>Educate the parties about making and implementing decisions that are in the best interest of the children; </a:t>
            </a:r>
          </a:p>
          <a:p>
            <a:pPr marL="342900" indent="-342900">
              <a:buFont typeface="+mj-lt"/>
              <a:buAutoNum type="arabicPeriod"/>
            </a:pPr>
            <a:r>
              <a:rPr lang="en-US" sz="3200" dirty="0"/>
              <a:t>Assist the parties in developing guidelines for appropriate communication between them;</a:t>
            </a:r>
          </a:p>
          <a:p>
            <a:pPr marL="342900" indent="-342900">
              <a:buFont typeface="+mj-lt"/>
              <a:buAutoNum type="arabicPeriod"/>
            </a:pPr>
            <a:r>
              <a:rPr lang="en-US" sz="3200" dirty="0"/>
              <a:t>Suggest resources to assist the parties and</a:t>
            </a:r>
          </a:p>
          <a:p>
            <a:pPr marL="342900" indent="-342900">
              <a:buFont typeface="+mj-lt"/>
              <a:buAutoNum type="arabicPeriod"/>
            </a:pPr>
            <a:r>
              <a:rPr lang="en-US" sz="3200" dirty="0"/>
              <a:t>Assist, where appropriate, in identifying and addressing patterns of behavior and in developing parenting strategies to manage and reduce opportunities for conflict in order to reduce the impact of any conflict upon their children.</a:t>
            </a:r>
          </a:p>
          <a:p>
            <a:pPr marL="400050" indent="-400050">
              <a:buAutoNum type="romanLcParenR"/>
            </a:pPr>
            <a:endParaRPr lang="en-US" dirty="0"/>
          </a:p>
        </p:txBody>
      </p:sp>
    </p:spTree>
    <p:extLst>
      <p:ext uri="{BB962C8B-B14F-4D97-AF65-F5344CB8AC3E}">
        <p14:creationId xmlns:p14="http://schemas.microsoft.com/office/powerpoint/2010/main" val="3903916595"/>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04335FF-F981-903C-7F85-4E67A5F02315}"/>
              </a:ext>
            </a:extLst>
          </p:cNvPr>
          <p:cNvSpPr>
            <a:spLocks noGrp="1"/>
          </p:cNvSpPr>
          <p:nvPr>
            <p:ph type="title"/>
          </p:nvPr>
        </p:nvSpPr>
        <p:spPr/>
        <p:txBody>
          <a:bodyPr/>
          <a:lstStyle/>
          <a:p>
            <a:r>
              <a:rPr lang="en-US" dirty="0">
                <a:solidFill>
                  <a:srgbClr val="FF0000"/>
                </a:solidFill>
              </a:rPr>
              <a:t>Duties not permitted (Standing Order 1-17)</a:t>
            </a:r>
          </a:p>
        </p:txBody>
      </p:sp>
      <p:sp>
        <p:nvSpPr>
          <p:cNvPr id="3" name="Content Placeholder 2">
            <a:extLst>
              <a:ext uri="{FF2B5EF4-FFF2-40B4-BE49-F238E27FC236}">
                <a16:creationId xmlns:a16="http://schemas.microsoft.com/office/drawing/2014/main" id="{B5F69BFC-AAA8-A05D-8CDD-874275E38EEC}"/>
              </a:ext>
            </a:extLst>
          </p:cNvPr>
          <p:cNvSpPr>
            <a:spLocks noGrp="1"/>
          </p:cNvSpPr>
          <p:nvPr>
            <p:ph idx="1"/>
          </p:nvPr>
        </p:nvSpPr>
        <p:spPr/>
        <p:txBody>
          <a:bodyPr>
            <a:normAutofit fontScale="92500"/>
          </a:bodyPr>
          <a:lstStyle/>
          <a:p>
            <a:pPr algn="l"/>
            <a:r>
              <a:rPr lang="en-US" b="1" i="0" dirty="0">
                <a:solidFill>
                  <a:srgbClr val="141414"/>
                </a:solidFill>
                <a:effectLst/>
                <a:latin typeface="Noto Sans VF"/>
              </a:rPr>
              <a:t>(b)</a:t>
            </a:r>
            <a:r>
              <a:rPr lang="en-US" b="0" i="0" dirty="0">
                <a:solidFill>
                  <a:srgbClr val="141414"/>
                </a:solidFill>
                <a:effectLst/>
                <a:latin typeface="Noto Sans VF"/>
              </a:rPr>
              <a:t> testify in the action as an expert witness; </a:t>
            </a:r>
          </a:p>
          <a:p>
            <a:pPr algn="l"/>
            <a:r>
              <a:rPr lang="en-US" b="1" i="0" dirty="0">
                <a:solidFill>
                  <a:srgbClr val="141414"/>
                </a:solidFill>
                <a:effectLst/>
                <a:latin typeface="Noto Sans VF"/>
              </a:rPr>
              <a:t>(c)</a:t>
            </a:r>
            <a:r>
              <a:rPr lang="en-US" b="0" i="0" dirty="0">
                <a:solidFill>
                  <a:srgbClr val="141414"/>
                </a:solidFill>
                <a:effectLst/>
                <a:latin typeface="Noto Sans VF"/>
              </a:rPr>
              <a:t> facilitate an agreement by the parties that would change legal custody from one party to the other or that would change the physical custody or parenting plan in a way that may result in a change of child support; </a:t>
            </a:r>
          </a:p>
          <a:p>
            <a:pPr algn="l"/>
            <a:r>
              <a:rPr lang="en-US" b="1" i="0" dirty="0">
                <a:solidFill>
                  <a:srgbClr val="141414"/>
                </a:solidFill>
                <a:effectLst/>
                <a:latin typeface="Noto Sans VF"/>
              </a:rPr>
              <a:t>(d)</a:t>
            </a:r>
            <a:r>
              <a:rPr lang="en-US" b="0" i="0" dirty="0">
                <a:solidFill>
                  <a:srgbClr val="141414"/>
                </a:solidFill>
                <a:effectLst/>
                <a:latin typeface="Noto Sans VF"/>
              </a:rPr>
              <a:t> offer legal advice, representation, therapy or counseling; </a:t>
            </a:r>
          </a:p>
          <a:p>
            <a:pPr algn="l"/>
            <a:r>
              <a:rPr lang="en-US" b="1" i="0" dirty="0">
                <a:solidFill>
                  <a:srgbClr val="141414"/>
                </a:solidFill>
                <a:effectLst/>
                <a:latin typeface="Noto Sans VF"/>
              </a:rPr>
              <a:t>(e)</a:t>
            </a:r>
            <a:r>
              <a:rPr lang="en-US" b="0" i="0" dirty="0">
                <a:solidFill>
                  <a:srgbClr val="141414"/>
                </a:solidFill>
                <a:effectLst/>
                <a:latin typeface="Noto Sans VF"/>
              </a:rPr>
              <a:t> delegate any portion of the parenting coordination process to anyone else, as the appointment is personal in nature; and </a:t>
            </a:r>
          </a:p>
          <a:p>
            <a:pPr algn="l"/>
            <a:r>
              <a:rPr lang="en-US" b="1" i="0" dirty="0">
                <a:solidFill>
                  <a:srgbClr val="141414"/>
                </a:solidFill>
                <a:effectLst/>
                <a:latin typeface="Noto Sans VF"/>
              </a:rPr>
              <a:t>(f)</a:t>
            </a:r>
            <a:r>
              <a:rPr lang="en-US" b="0" i="0" dirty="0">
                <a:solidFill>
                  <a:srgbClr val="141414"/>
                </a:solidFill>
                <a:effectLst/>
                <a:latin typeface="Noto Sans VF"/>
              </a:rPr>
              <a:t> make any binding decisions for the parties without the parties’ express written agreement that has been incorporated into an order or judgment.</a:t>
            </a:r>
          </a:p>
        </p:txBody>
      </p:sp>
    </p:spTree>
    <p:extLst>
      <p:ext uri="{BB962C8B-B14F-4D97-AF65-F5344CB8AC3E}">
        <p14:creationId xmlns:p14="http://schemas.microsoft.com/office/powerpoint/2010/main" val="2008890630"/>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CE305E2-3539-DC66-F625-7F15889868DF}"/>
              </a:ext>
            </a:extLst>
          </p:cNvPr>
          <p:cNvSpPr>
            <a:spLocks noGrp="1"/>
          </p:cNvSpPr>
          <p:nvPr>
            <p:ph type="title"/>
          </p:nvPr>
        </p:nvSpPr>
        <p:spPr/>
        <p:txBody>
          <a:bodyPr/>
          <a:lstStyle/>
          <a:p>
            <a:r>
              <a:rPr lang="en-US" dirty="0"/>
              <a:t>Why use a PC?</a:t>
            </a:r>
          </a:p>
        </p:txBody>
      </p:sp>
      <p:sp>
        <p:nvSpPr>
          <p:cNvPr id="3" name="Content Placeholder 2">
            <a:extLst>
              <a:ext uri="{FF2B5EF4-FFF2-40B4-BE49-F238E27FC236}">
                <a16:creationId xmlns:a16="http://schemas.microsoft.com/office/drawing/2014/main" id="{104AB795-B9E9-2AD0-572E-4319D3349F15}"/>
              </a:ext>
            </a:extLst>
          </p:cNvPr>
          <p:cNvSpPr>
            <a:spLocks noGrp="1"/>
          </p:cNvSpPr>
          <p:nvPr>
            <p:ph idx="1"/>
          </p:nvPr>
        </p:nvSpPr>
        <p:spPr/>
        <p:txBody>
          <a:bodyPr/>
          <a:lstStyle/>
          <a:p>
            <a:r>
              <a:rPr lang="en-US" dirty="0"/>
              <a:t>Reduce costs of litigation</a:t>
            </a:r>
          </a:p>
          <a:p>
            <a:r>
              <a:rPr lang="en-US" dirty="0"/>
              <a:t>Timely conflict resolution</a:t>
            </a:r>
          </a:p>
          <a:p>
            <a:r>
              <a:rPr lang="en-US" dirty="0"/>
              <a:t>Effective conflict resolution (modeling for children)</a:t>
            </a:r>
          </a:p>
          <a:p>
            <a:r>
              <a:rPr lang="en-US" dirty="0"/>
              <a:t>Reduce adverse effects of conflict on children</a:t>
            </a:r>
          </a:p>
          <a:p>
            <a:r>
              <a:rPr lang="en-US" dirty="0"/>
              <a:t>Accountability (reallocation of fees, regular oversight)</a:t>
            </a:r>
          </a:p>
          <a:p>
            <a:r>
              <a:rPr lang="en-US" dirty="0"/>
              <a:t>Buy-in from the parents to follow orders/agreements</a:t>
            </a:r>
          </a:p>
          <a:p>
            <a:r>
              <a:rPr lang="en-US" dirty="0"/>
              <a:t>Clarify gaps in a separation agreement</a:t>
            </a:r>
          </a:p>
          <a:p>
            <a:r>
              <a:rPr lang="en-US" dirty="0"/>
              <a:t>Promptly make “temporary accommodations” when needed</a:t>
            </a:r>
          </a:p>
        </p:txBody>
      </p:sp>
    </p:spTree>
    <p:extLst>
      <p:ext uri="{BB962C8B-B14F-4D97-AF65-F5344CB8AC3E}">
        <p14:creationId xmlns:p14="http://schemas.microsoft.com/office/powerpoint/2010/main" val="3171248641"/>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D21C11D2-A8B2-DAB2-E173-58A312ABD70A}"/>
            </a:ext>
          </a:extLst>
        </p:cNvPr>
        <p:cNvGrpSpPr/>
        <p:nvPr/>
      </p:nvGrpSpPr>
      <p:grpSpPr>
        <a:xfrm>
          <a:off x="0" y="0"/>
          <a:ext cx="0" cy="0"/>
          <a:chOff x="0" y="0"/>
          <a:chExt cx="0" cy="0"/>
        </a:xfrm>
      </p:grpSpPr>
      <p:sp>
        <p:nvSpPr>
          <p:cNvPr id="5" name="Rectangle 4">
            <a:extLst>
              <a:ext uri="{FF2B5EF4-FFF2-40B4-BE49-F238E27FC236}">
                <a16:creationId xmlns:a16="http://schemas.microsoft.com/office/drawing/2014/main" id="{6B6AC001-D6CE-3ABC-C72F-D53288DBF80E}"/>
              </a:ext>
            </a:extLst>
          </p:cNvPr>
          <p:cNvSpPr/>
          <p:nvPr/>
        </p:nvSpPr>
        <p:spPr>
          <a:xfrm>
            <a:off x="154675" y="136478"/>
            <a:ext cx="11950889" cy="6491785"/>
          </a:xfrm>
          <a:prstGeom prst="rect">
            <a:avLst/>
          </a:prstGeom>
          <a:noFill/>
          <a:ln w="76200">
            <a:solidFill>
              <a:srgbClr val="002060"/>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3" name="Picture 2">
            <a:extLst>
              <a:ext uri="{FF2B5EF4-FFF2-40B4-BE49-F238E27FC236}">
                <a16:creationId xmlns:a16="http://schemas.microsoft.com/office/drawing/2014/main" id="{D2E7FC55-FCEE-84BE-52AA-DEB9542C2513}"/>
              </a:ext>
            </a:extLst>
          </p:cNvPr>
          <p:cNvPicPr>
            <a:picLocks noChangeAspect="1"/>
          </p:cNvPicPr>
          <p:nvPr/>
        </p:nvPicPr>
        <p:blipFill>
          <a:blip r:embed="rId3"/>
          <a:stretch>
            <a:fillRect/>
          </a:stretch>
        </p:blipFill>
        <p:spPr>
          <a:xfrm flipH="1">
            <a:off x="418612" y="1256581"/>
            <a:ext cx="4999075" cy="4999075"/>
          </a:xfrm>
          <a:prstGeom prst="rect">
            <a:avLst/>
          </a:prstGeom>
        </p:spPr>
      </p:pic>
      <p:sp>
        <p:nvSpPr>
          <p:cNvPr id="6" name="TextBox 5">
            <a:extLst>
              <a:ext uri="{FF2B5EF4-FFF2-40B4-BE49-F238E27FC236}">
                <a16:creationId xmlns:a16="http://schemas.microsoft.com/office/drawing/2014/main" id="{C0017035-FD18-3632-F503-FFAB65E654FB}"/>
              </a:ext>
            </a:extLst>
          </p:cNvPr>
          <p:cNvSpPr txBox="1"/>
          <p:nvPr/>
        </p:nvSpPr>
        <p:spPr>
          <a:xfrm>
            <a:off x="912094" y="312299"/>
            <a:ext cx="10861294" cy="1384995"/>
          </a:xfrm>
          <a:prstGeom prst="rect">
            <a:avLst/>
          </a:prstGeom>
          <a:noFill/>
        </p:spPr>
        <p:txBody>
          <a:bodyPr wrap="square" rtlCol="0">
            <a:spAutoFit/>
          </a:bodyPr>
          <a:lstStyle/>
          <a:p>
            <a:r>
              <a:rPr lang="en-US" sz="4800" b="1" dirty="0">
                <a:solidFill>
                  <a:srgbClr val="FF0000"/>
                </a:solidFill>
              </a:rPr>
              <a:t>Manage the chaos. </a:t>
            </a:r>
            <a:endParaRPr lang="en-US" sz="4400" dirty="0"/>
          </a:p>
          <a:p>
            <a:endParaRPr lang="en-US" sz="3600" dirty="0"/>
          </a:p>
        </p:txBody>
      </p:sp>
      <p:sp>
        <p:nvSpPr>
          <p:cNvPr id="4" name="TextBox 3">
            <a:extLst>
              <a:ext uri="{FF2B5EF4-FFF2-40B4-BE49-F238E27FC236}">
                <a16:creationId xmlns:a16="http://schemas.microsoft.com/office/drawing/2014/main" id="{72B259D8-FE0F-FAFB-BDE1-A34A3F1566B8}"/>
              </a:ext>
            </a:extLst>
          </p:cNvPr>
          <p:cNvSpPr txBox="1"/>
          <p:nvPr/>
        </p:nvSpPr>
        <p:spPr>
          <a:xfrm>
            <a:off x="5733899" y="1343350"/>
            <a:ext cx="6039489" cy="5016758"/>
          </a:xfrm>
          <a:prstGeom prst="rect">
            <a:avLst/>
          </a:prstGeom>
          <a:noFill/>
        </p:spPr>
        <p:txBody>
          <a:bodyPr wrap="square" rtlCol="0">
            <a:spAutoFit/>
          </a:bodyPr>
          <a:lstStyle/>
          <a:p>
            <a:pPr rtl="0">
              <a:spcBef>
                <a:spcPts val="0"/>
              </a:spcBef>
              <a:spcAft>
                <a:spcPts val="0"/>
              </a:spcAft>
            </a:pPr>
            <a:r>
              <a:rPr lang="en-US" sz="2800" b="0" dirty="0">
                <a:solidFill>
                  <a:srgbClr val="000000"/>
                </a:solidFill>
                <a:effectLst/>
                <a:latin typeface="Calibri" panose="020F0502020204030204" pitchFamily="34" charset="0"/>
              </a:rPr>
              <a:t>Parties must be clear on:</a:t>
            </a:r>
            <a:endParaRPr lang="en-US" sz="2800" b="0" dirty="0">
              <a:effectLst/>
            </a:endParaRPr>
          </a:p>
          <a:p>
            <a:pPr rtl="0" fontAlgn="base">
              <a:spcBef>
                <a:spcPts val="600"/>
              </a:spcBef>
              <a:spcAft>
                <a:spcPts val="0"/>
              </a:spcAft>
              <a:buFont typeface="Arial" panose="020B0604020202020204" pitchFamily="34" charset="0"/>
              <a:buChar char="•"/>
            </a:pPr>
            <a:r>
              <a:rPr lang="en-US" sz="1800" b="0" i="0" u="none" strike="noStrike" dirty="0">
                <a:solidFill>
                  <a:srgbClr val="000000"/>
                </a:solidFill>
                <a:effectLst/>
                <a:latin typeface="Calibri" panose="020F0502020204030204" pitchFamily="34" charset="0"/>
              </a:rPr>
              <a:t>How information about a child’s progress will be shared with parents </a:t>
            </a:r>
            <a:endParaRPr lang="en-US" sz="1800" b="0" i="0" u="none" strike="noStrike" dirty="0">
              <a:solidFill>
                <a:srgbClr val="3891A7"/>
              </a:solidFill>
              <a:effectLst/>
              <a:latin typeface="Noto Sans Symbols"/>
            </a:endParaRPr>
          </a:p>
          <a:p>
            <a:pPr rtl="0" fontAlgn="base">
              <a:spcBef>
                <a:spcPts val="600"/>
              </a:spcBef>
              <a:spcAft>
                <a:spcPts val="0"/>
              </a:spcAft>
              <a:buFont typeface="Arial" panose="020B0604020202020204" pitchFamily="34" charset="0"/>
              <a:buChar char="•"/>
            </a:pPr>
            <a:r>
              <a:rPr lang="en-US" sz="1800" b="0" i="0" u="none" strike="noStrike" dirty="0">
                <a:solidFill>
                  <a:srgbClr val="000000"/>
                </a:solidFill>
                <a:effectLst/>
                <a:latin typeface="Calibri" panose="020F0502020204030204" pitchFamily="34" charset="0"/>
              </a:rPr>
              <a:t>How information communicated to you from one parent may be shared with the other parent</a:t>
            </a:r>
            <a:endParaRPr lang="en-US" sz="1800" b="0" i="0" u="none" strike="noStrike" dirty="0">
              <a:solidFill>
                <a:srgbClr val="3891A7"/>
              </a:solidFill>
              <a:effectLst/>
              <a:latin typeface="Noto Sans Symbols"/>
            </a:endParaRPr>
          </a:p>
          <a:p>
            <a:pPr rtl="0" fontAlgn="base">
              <a:spcBef>
                <a:spcPts val="600"/>
              </a:spcBef>
              <a:spcAft>
                <a:spcPts val="0"/>
              </a:spcAft>
              <a:buFont typeface="Arial" panose="020B0604020202020204" pitchFamily="34" charset="0"/>
              <a:buChar char="•"/>
            </a:pPr>
            <a:r>
              <a:rPr lang="en-US" sz="1800" b="0" i="0" u="none" strike="noStrike" dirty="0">
                <a:solidFill>
                  <a:srgbClr val="000000"/>
                </a:solidFill>
                <a:effectLst/>
                <a:latin typeface="Calibri" panose="020F0502020204030204" pitchFamily="34" charset="0"/>
              </a:rPr>
              <a:t> What type of consent is required to release information about the child’s progress </a:t>
            </a:r>
            <a:endParaRPr lang="en-US" sz="1800" b="0" i="0" u="none" strike="noStrike" dirty="0">
              <a:solidFill>
                <a:srgbClr val="3891A7"/>
              </a:solidFill>
              <a:effectLst/>
              <a:latin typeface="Noto Sans Symbols"/>
            </a:endParaRPr>
          </a:p>
          <a:p>
            <a:pPr rtl="0" fontAlgn="base">
              <a:spcBef>
                <a:spcPts val="600"/>
              </a:spcBef>
              <a:spcAft>
                <a:spcPts val="0"/>
              </a:spcAft>
              <a:buFont typeface="Arial" panose="020B0604020202020204" pitchFamily="34" charset="0"/>
              <a:buChar char="•"/>
            </a:pPr>
            <a:r>
              <a:rPr lang="en-US" sz="1800" b="0" i="0" u="none" strike="noStrike" dirty="0">
                <a:solidFill>
                  <a:srgbClr val="000000"/>
                </a:solidFill>
                <a:effectLst/>
                <a:latin typeface="Calibri" panose="020F0502020204030204" pitchFamily="34" charset="0"/>
              </a:rPr>
              <a:t> The role that the child’s thoughts and feelings will play in determining what information is shared, and how it is shared</a:t>
            </a:r>
            <a:endParaRPr lang="en-US" sz="1800" b="0" i="0" u="none" strike="noStrike" dirty="0">
              <a:solidFill>
                <a:srgbClr val="3891A7"/>
              </a:solidFill>
              <a:effectLst/>
              <a:latin typeface="Noto Sans Symbols"/>
            </a:endParaRPr>
          </a:p>
          <a:p>
            <a:pPr rtl="0" fontAlgn="base">
              <a:spcBef>
                <a:spcPts val="600"/>
              </a:spcBef>
              <a:spcAft>
                <a:spcPts val="0"/>
              </a:spcAft>
              <a:buFont typeface="Arial" panose="020B0604020202020204" pitchFamily="34" charset="0"/>
              <a:buChar char="•"/>
            </a:pPr>
            <a:r>
              <a:rPr lang="en-US" sz="1800" b="0" i="0" u="none" strike="noStrike" dirty="0">
                <a:solidFill>
                  <a:srgbClr val="000000"/>
                </a:solidFill>
                <a:effectLst/>
                <a:latin typeface="Calibri" panose="020F0502020204030204" pitchFamily="34" charset="0"/>
              </a:rPr>
              <a:t> Circumstances where you may be required to release information to the parent or other professionals</a:t>
            </a:r>
            <a:endParaRPr lang="en-US" sz="1800" b="0" i="0" u="none" strike="noStrike" dirty="0">
              <a:solidFill>
                <a:srgbClr val="3891A7"/>
              </a:solidFill>
              <a:effectLst/>
              <a:latin typeface="Noto Sans Symbols"/>
            </a:endParaRPr>
          </a:p>
          <a:p>
            <a:pPr rtl="0" fontAlgn="base">
              <a:spcBef>
                <a:spcPts val="600"/>
              </a:spcBef>
              <a:spcAft>
                <a:spcPts val="0"/>
              </a:spcAft>
              <a:buFont typeface="Arial" panose="020B0604020202020204" pitchFamily="34" charset="0"/>
              <a:buChar char="•"/>
            </a:pPr>
            <a:r>
              <a:rPr lang="en-US" sz="1800" b="0" i="0" u="none" strike="noStrike" dirty="0">
                <a:solidFill>
                  <a:srgbClr val="000000"/>
                </a:solidFill>
                <a:effectLst/>
                <a:latin typeface="Calibri" panose="020F0502020204030204" pitchFamily="34" charset="0"/>
              </a:rPr>
              <a:t> Circumstances that might require further discussion, clarification or modification of the order or agreement as the treatment progresses</a:t>
            </a:r>
            <a:endParaRPr lang="en-US" sz="1800" b="0" i="0" u="none" strike="noStrike" dirty="0">
              <a:solidFill>
                <a:srgbClr val="3891A7"/>
              </a:solidFill>
              <a:effectLst/>
              <a:latin typeface="Noto Sans Symbols"/>
            </a:endParaRPr>
          </a:p>
          <a:p>
            <a:pPr marL="285750" indent="-285750">
              <a:buFont typeface="Arial" panose="020B0604020202020204" pitchFamily="34" charset="0"/>
              <a:buChar char="•"/>
            </a:pPr>
            <a:endParaRPr lang="en-US" sz="2800" dirty="0"/>
          </a:p>
        </p:txBody>
      </p:sp>
    </p:spTree>
    <p:extLst>
      <p:ext uri="{BB962C8B-B14F-4D97-AF65-F5344CB8AC3E}">
        <p14:creationId xmlns:p14="http://schemas.microsoft.com/office/powerpoint/2010/main" val="186789928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C3CA43A3-D8A5-4541-62AA-B58CB0A98DEA}"/>
            </a:ext>
          </a:extLst>
        </p:cNvPr>
        <p:cNvGrpSpPr/>
        <p:nvPr/>
      </p:nvGrpSpPr>
      <p:grpSpPr>
        <a:xfrm>
          <a:off x="0" y="0"/>
          <a:ext cx="0" cy="0"/>
          <a:chOff x="0" y="0"/>
          <a:chExt cx="0" cy="0"/>
        </a:xfrm>
      </p:grpSpPr>
      <p:sp>
        <p:nvSpPr>
          <p:cNvPr id="2" name="Rectangle 1">
            <a:extLst>
              <a:ext uri="{FF2B5EF4-FFF2-40B4-BE49-F238E27FC236}">
                <a16:creationId xmlns:a16="http://schemas.microsoft.com/office/drawing/2014/main" id="{CC2CEB79-D08F-50D1-DCAC-980A3A462DA1}"/>
              </a:ext>
            </a:extLst>
          </p:cNvPr>
          <p:cNvSpPr/>
          <p:nvPr/>
        </p:nvSpPr>
        <p:spPr>
          <a:xfrm>
            <a:off x="174903" y="3349524"/>
            <a:ext cx="11950889" cy="4146139"/>
          </a:xfrm>
          <a:prstGeom prst="rect">
            <a:avLst/>
          </a:prstGeom>
          <a:solidFill>
            <a:srgbClr val="002060"/>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 name="Rectangle 4">
            <a:extLst>
              <a:ext uri="{FF2B5EF4-FFF2-40B4-BE49-F238E27FC236}">
                <a16:creationId xmlns:a16="http://schemas.microsoft.com/office/drawing/2014/main" id="{18B13B37-EE27-B8D3-10DC-10465BA2F7F4}"/>
              </a:ext>
            </a:extLst>
          </p:cNvPr>
          <p:cNvSpPr/>
          <p:nvPr/>
        </p:nvSpPr>
        <p:spPr>
          <a:xfrm>
            <a:off x="154675" y="136478"/>
            <a:ext cx="11950889" cy="6491785"/>
          </a:xfrm>
          <a:prstGeom prst="rect">
            <a:avLst/>
          </a:prstGeom>
          <a:noFill/>
          <a:ln w="76200">
            <a:solidFill>
              <a:srgbClr val="002060"/>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TextBox 2">
            <a:extLst>
              <a:ext uri="{FF2B5EF4-FFF2-40B4-BE49-F238E27FC236}">
                <a16:creationId xmlns:a16="http://schemas.microsoft.com/office/drawing/2014/main" id="{C25445B3-8C6B-B1A9-912B-CB0FA218E7B3}"/>
              </a:ext>
            </a:extLst>
          </p:cNvPr>
          <p:cNvSpPr txBox="1"/>
          <p:nvPr/>
        </p:nvSpPr>
        <p:spPr>
          <a:xfrm>
            <a:off x="1402947" y="3349524"/>
            <a:ext cx="9967912" cy="1292662"/>
          </a:xfrm>
          <a:prstGeom prst="rect">
            <a:avLst/>
          </a:prstGeom>
          <a:noFill/>
        </p:spPr>
        <p:txBody>
          <a:bodyPr wrap="square" rtlCol="0">
            <a:spAutoFit/>
          </a:bodyPr>
          <a:lstStyle/>
          <a:p>
            <a:pPr algn="ctr"/>
            <a:r>
              <a:rPr lang="en-US" sz="5400" dirty="0">
                <a:solidFill>
                  <a:srgbClr val="FFFF00"/>
                </a:solidFill>
              </a:rPr>
              <a:t>The importance of screening cases</a:t>
            </a:r>
          </a:p>
          <a:p>
            <a:pPr algn="ctr"/>
            <a:r>
              <a:rPr lang="en-US" sz="2400" dirty="0">
                <a:solidFill>
                  <a:srgbClr val="FFFF00"/>
                </a:solidFill>
              </a:rPr>
              <a:t>For PCs and Therapists alike</a:t>
            </a:r>
          </a:p>
        </p:txBody>
      </p:sp>
      <p:pic>
        <p:nvPicPr>
          <p:cNvPr id="7" name="Picture 6">
            <a:extLst>
              <a:ext uri="{FF2B5EF4-FFF2-40B4-BE49-F238E27FC236}">
                <a16:creationId xmlns:a16="http://schemas.microsoft.com/office/drawing/2014/main" id="{728228C5-F275-5060-1464-3354254CA3DD}"/>
              </a:ext>
            </a:extLst>
          </p:cNvPr>
          <p:cNvPicPr>
            <a:picLocks noChangeAspect="1"/>
          </p:cNvPicPr>
          <p:nvPr/>
        </p:nvPicPr>
        <p:blipFill>
          <a:blip r:embed="rId3"/>
          <a:stretch>
            <a:fillRect/>
          </a:stretch>
        </p:blipFill>
        <p:spPr>
          <a:xfrm>
            <a:off x="-396113" y="0"/>
            <a:ext cx="5363898" cy="5333763"/>
          </a:xfrm>
          <a:prstGeom prst="rect">
            <a:avLst/>
          </a:prstGeom>
        </p:spPr>
      </p:pic>
    </p:spTree>
    <p:extLst>
      <p:ext uri="{BB962C8B-B14F-4D97-AF65-F5344CB8AC3E}">
        <p14:creationId xmlns:p14="http://schemas.microsoft.com/office/powerpoint/2010/main" val="348777105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F8207DF3-FCB5-CE09-F52B-EBCE3B83E52D}"/>
            </a:ext>
          </a:extLst>
        </p:cNvPr>
        <p:cNvGrpSpPr/>
        <p:nvPr/>
      </p:nvGrpSpPr>
      <p:grpSpPr>
        <a:xfrm>
          <a:off x="0" y="0"/>
          <a:ext cx="0" cy="0"/>
          <a:chOff x="0" y="0"/>
          <a:chExt cx="0" cy="0"/>
        </a:xfrm>
      </p:grpSpPr>
      <p:sp>
        <p:nvSpPr>
          <p:cNvPr id="5" name="Rectangle 4">
            <a:extLst>
              <a:ext uri="{FF2B5EF4-FFF2-40B4-BE49-F238E27FC236}">
                <a16:creationId xmlns:a16="http://schemas.microsoft.com/office/drawing/2014/main" id="{95CDAC5A-73B2-BFCF-AED5-30CBBF236A09}"/>
              </a:ext>
            </a:extLst>
          </p:cNvPr>
          <p:cNvSpPr/>
          <p:nvPr/>
        </p:nvSpPr>
        <p:spPr>
          <a:xfrm>
            <a:off x="154675" y="136478"/>
            <a:ext cx="11950889" cy="6491785"/>
          </a:xfrm>
          <a:prstGeom prst="rect">
            <a:avLst/>
          </a:prstGeom>
          <a:noFill/>
          <a:ln w="76200">
            <a:solidFill>
              <a:srgbClr val="002060"/>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extBox 1">
            <a:extLst>
              <a:ext uri="{FF2B5EF4-FFF2-40B4-BE49-F238E27FC236}">
                <a16:creationId xmlns:a16="http://schemas.microsoft.com/office/drawing/2014/main" id="{1302C463-FFB2-4A34-6DF2-11F632066E91}"/>
              </a:ext>
            </a:extLst>
          </p:cNvPr>
          <p:cNvSpPr txBox="1"/>
          <p:nvPr/>
        </p:nvSpPr>
        <p:spPr>
          <a:xfrm>
            <a:off x="1112044" y="410667"/>
            <a:ext cx="9967912" cy="707886"/>
          </a:xfrm>
          <a:prstGeom prst="rect">
            <a:avLst/>
          </a:prstGeom>
          <a:noFill/>
        </p:spPr>
        <p:txBody>
          <a:bodyPr wrap="square" rtlCol="0">
            <a:spAutoFit/>
          </a:bodyPr>
          <a:lstStyle/>
          <a:p>
            <a:pPr algn="ctr"/>
            <a:r>
              <a:rPr lang="en-US" sz="4000" dirty="0">
                <a:solidFill>
                  <a:srgbClr val="002060"/>
                </a:solidFill>
              </a:rPr>
              <a:t>Screening</a:t>
            </a:r>
            <a:endParaRPr lang="en-US" sz="4000" dirty="0">
              <a:solidFill>
                <a:srgbClr val="FF0000"/>
              </a:solidFill>
            </a:endParaRPr>
          </a:p>
        </p:txBody>
      </p:sp>
      <p:pic>
        <p:nvPicPr>
          <p:cNvPr id="11" name="Picture 10">
            <a:extLst>
              <a:ext uri="{FF2B5EF4-FFF2-40B4-BE49-F238E27FC236}">
                <a16:creationId xmlns:a16="http://schemas.microsoft.com/office/drawing/2014/main" id="{D2F9562B-5D1B-6574-834C-6834B5AE7004}"/>
              </a:ext>
            </a:extLst>
          </p:cNvPr>
          <p:cNvPicPr>
            <a:picLocks noChangeAspect="1"/>
          </p:cNvPicPr>
          <p:nvPr/>
        </p:nvPicPr>
        <p:blipFill>
          <a:blip r:embed="rId3"/>
          <a:stretch>
            <a:fillRect/>
          </a:stretch>
        </p:blipFill>
        <p:spPr>
          <a:xfrm>
            <a:off x="0" y="3181865"/>
            <a:ext cx="3756907" cy="3661965"/>
          </a:xfrm>
          <a:prstGeom prst="rect">
            <a:avLst/>
          </a:prstGeom>
        </p:spPr>
      </p:pic>
      <p:sp>
        <p:nvSpPr>
          <p:cNvPr id="4" name="TextBox 3">
            <a:extLst>
              <a:ext uri="{FF2B5EF4-FFF2-40B4-BE49-F238E27FC236}">
                <a16:creationId xmlns:a16="http://schemas.microsoft.com/office/drawing/2014/main" id="{62325C2F-0185-BE0C-668C-B30FF83CF719}"/>
              </a:ext>
            </a:extLst>
          </p:cNvPr>
          <p:cNvSpPr txBox="1"/>
          <p:nvPr/>
        </p:nvSpPr>
        <p:spPr>
          <a:xfrm>
            <a:off x="1544431" y="1473200"/>
            <a:ext cx="9967912" cy="1107996"/>
          </a:xfrm>
          <a:prstGeom prst="rect">
            <a:avLst/>
          </a:prstGeom>
          <a:noFill/>
        </p:spPr>
        <p:txBody>
          <a:bodyPr wrap="square" rtlCol="0">
            <a:spAutoFit/>
          </a:bodyPr>
          <a:lstStyle/>
          <a:p>
            <a:pPr marL="285750" indent="-285750">
              <a:buFont typeface="Arial" panose="020B0604020202020204" pitchFamily="34" charset="0"/>
              <a:buChar char="•"/>
            </a:pPr>
            <a:r>
              <a:rPr lang="en-US" sz="2400" dirty="0"/>
              <a:t>Therapist screen</a:t>
            </a:r>
          </a:p>
          <a:p>
            <a:endParaRPr lang="en-US" sz="2400" dirty="0"/>
          </a:p>
          <a:p>
            <a:endParaRPr lang="en-US" dirty="0"/>
          </a:p>
        </p:txBody>
      </p:sp>
      <p:sp>
        <p:nvSpPr>
          <p:cNvPr id="3" name="TextBox 2">
            <a:extLst>
              <a:ext uri="{FF2B5EF4-FFF2-40B4-BE49-F238E27FC236}">
                <a16:creationId xmlns:a16="http://schemas.microsoft.com/office/drawing/2014/main" id="{7474CFFA-7326-FF9D-16F6-BA0695710F88}"/>
              </a:ext>
            </a:extLst>
          </p:cNvPr>
          <p:cNvSpPr txBox="1"/>
          <p:nvPr/>
        </p:nvSpPr>
        <p:spPr>
          <a:xfrm>
            <a:off x="6130119" y="1473200"/>
            <a:ext cx="5129719" cy="892552"/>
          </a:xfrm>
          <a:prstGeom prst="rect">
            <a:avLst/>
          </a:prstGeom>
          <a:noFill/>
        </p:spPr>
        <p:txBody>
          <a:bodyPr wrap="square" rtlCol="0">
            <a:spAutoFit/>
          </a:bodyPr>
          <a:lstStyle/>
          <a:p>
            <a:pPr marL="342900" indent="-342900">
              <a:buFont typeface="Arial" panose="020B0604020202020204" pitchFamily="34" charset="0"/>
              <a:buChar char="•"/>
            </a:pPr>
            <a:r>
              <a:rPr lang="en-US" sz="2400" dirty="0"/>
              <a:t>PC Screen</a:t>
            </a:r>
          </a:p>
          <a:p>
            <a:pPr marL="285750" indent="-285750">
              <a:buFontTx/>
              <a:buChar char="-"/>
            </a:pPr>
            <a:endParaRPr lang="en-US" sz="2800" dirty="0"/>
          </a:p>
        </p:txBody>
      </p:sp>
    </p:spTree>
    <p:extLst>
      <p:ext uri="{BB962C8B-B14F-4D97-AF65-F5344CB8AC3E}">
        <p14:creationId xmlns:p14="http://schemas.microsoft.com/office/powerpoint/2010/main" val="133472289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A26CCC11-179F-B991-8484-E2F0FFC89E85}"/>
              </a:ext>
            </a:extLst>
          </p:cNvPr>
          <p:cNvSpPr/>
          <p:nvPr/>
        </p:nvSpPr>
        <p:spPr>
          <a:xfrm>
            <a:off x="154675" y="136478"/>
            <a:ext cx="11950889" cy="6491785"/>
          </a:xfrm>
          <a:prstGeom prst="rect">
            <a:avLst/>
          </a:prstGeom>
          <a:solidFill>
            <a:srgbClr val="002060"/>
          </a:solidFill>
          <a:ln w="76200">
            <a:solidFill>
              <a:srgbClr val="002060"/>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TextBox 5">
            <a:extLst>
              <a:ext uri="{FF2B5EF4-FFF2-40B4-BE49-F238E27FC236}">
                <a16:creationId xmlns:a16="http://schemas.microsoft.com/office/drawing/2014/main" id="{F749B1ED-B849-829F-2359-0EA2A3FB163F}"/>
              </a:ext>
            </a:extLst>
          </p:cNvPr>
          <p:cNvSpPr txBox="1"/>
          <p:nvPr/>
        </p:nvSpPr>
        <p:spPr>
          <a:xfrm>
            <a:off x="1651380" y="1351129"/>
            <a:ext cx="8461612" cy="3785652"/>
          </a:xfrm>
          <a:prstGeom prst="rect">
            <a:avLst/>
          </a:prstGeom>
          <a:noFill/>
        </p:spPr>
        <p:txBody>
          <a:bodyPr wrap="square" rtlCol="0">
            <a:spAutoFit/>
          </a:bodyPr>
          <a:lstStyle/>
          <a:p>
            <a:pPr algn="ctr"/>
            <a:r>
              <a:rPr lang="en-US" sz="7200" dirty="0">
                <a:solidFill>
                  <a:schemeClr val="bg1"/>
                </a:solidFill>
              </a:rPr>
              <a:t>Step Up Parenting Plans</a:t>
            </a:r>
          </a:p>
          <a:p>
            <a:pPr algn="ctr"/>
            <a:endParaRPr lang="en-US" sz="4800" dirty="0">
              <a:solidFill>
                <a:schemeClr val="bg1"/>
              </a:solidFill>
            </a:endParaRPr>
          </a:p>
          <a:p>
            <a:pPr algn="ctr"/>
            <a:r>
              <a:rPr lang="en-US" sz="4800" dirty="0">
                <a:solidFill>
                  <a:schemeClr val="bg1"/>
                </a:solidFill>
              </a:rPr>
              <a:t>When, What, Why, How?</a:t>
            </a:r>
          </a:p>
        </p:txBody>
      </p:sp>
    </p:spTree>
    <p:extLst>
      <p:ext uri="{BB962C8B-B14F-4D97-AF65-F5344CB8AC3E}">
        <p14:creationId xmlns:p14="http://schemas.microsoft.com/office/powerpoint/2010/main" val="1129111088"/>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6179FBA3-0CBF-E314-731C-0D192E8C1D0C}"/>
            </a:ext>
          </a:extLst>
        </p:cNvPr>
        <p:cNvGrpSpPr/>
        <p:nvPr/>
      </p:nvGrpSpPr>
      <p:grpSpPr>
        <a:xfrm>
          <a:off x="0" y="0"/>
          <a:ext cx="0" cy="0"/>
          <a:chOff x="0" y="0"/>
          <a:chExt cx="0" cy="0"/>
        </a:xfrm>
      </p:grpSpPr>
      <p:sp>
        <p:nvSpPr>
          <p:cNvPr id="5" name="Rectangle 4">
            <a:extLst>
              <a:ext uri="{FF2B5EF4-FFF2-40B4-BE49-F238E27FC236}">
                <a16:creationId xmlns:a16="http://schemas.microsoft.com/office/drawing/2014/main" id="{BEB36F34-7ADF-F2A2-4138-A4DA2BE7677E}"/>
              </a:ext>
            </a:extLst>
          </p:cNvPr>
          <p:cNvSpPr/>
          <p:nvPr/>
        </p:nvSpPr>
        <p:spPr>
          <a:xfrm>
            <a:off x="154675" y="136478"/>
            <a:ext cx="11950889" cy="6491785"/>
          </a:xfrm>
          <a:prstGeom prst="rect">
            <a:avLst/>
          </a:prstGeom>
          <a:noFill/>
          <a:ln w="76200">
            <a:solidFill>
              <a:srgbClr val="002060"/>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extBox 1">
            <a:extLst>
              <a:ext uri="{FF2B5EF4-FFF2-40B4-BE49-F238E27FC236}">
                <a16:creationId xmlns:a16="http://schemas.microsoft.com/office/drawing/2014/main" id="{C2755909-C068-B7AF-870A-EB2B5DFD9A9A}"/>
              </a:ext>
            </a:extLst>
          </p:cNvPr>
          <p:cNvSpPr txBox="1"/>
          <p:nvPr/>
        </p:nvSpPr>
        <p:spPr>
          <a:xfrm>
            <a:off x="3193575" y="337539"/>
            <a:ext cx="8843750" cy="1446550"/>
          </a:xfrm>
          <a:prstGeom prst="rect">
            <a:avLst/>
          </a:prstGeom>
          <a:noFill/>
        </p:spPr>
        <p:txBody>
          <a:bodyPr wrap="square" rtlCol="0">
            <a:spAutoFit/>
          </a:bodyPr>
          <a:lstStyle/>
          <a:p>
            <a:pPr algn="ctr"/>
            <a:r>
              <a:rPr lang="en-US" sz="4400" dirty="0">
                <a:solidFill>
                  <a:srgbClr val="FF0000"/>
                </a:solidFill>
              </a:rPr>
              <a:t>In Complex cases, often there are stages to parenting plans</a:t>
            </a:r>
          </a:p>
        </p:txBody>
      </p:sp>
      <p:sp>
        <p:nvSpPr>
          <p:cNvPr id="3" name="TextBox 2">
            <a:extLst>
              <a:ext uri="{FF2B5EF4-FFF2-40B4-BE49-F238E27FC236}">
                <a16:creationId xmlns:a16="http://schemas.microsoft.com/office/drawing/2014/main" id="{8813A0A6-8F1A-1F8C-7D08-584B5722761D}"/>
              </a:ext>
            </a:extLst>
          </p:cNvPr>
          <p:cNvSpPr txBox="1"/>
          <p:nvPr/>
        </p:nvSpPr>
        <p:spPr>
          <a:xfrm>
            <a:off x="4203509" y="2274878"/>
            <a:ext cx="7014950" cy="1569660"/>
          </a:xfrm>
          <a:prstGeom prst="rect">
            <a:avLst/>
          </a:prstGeom>
          <a:noFill/>
        </p:spPr>
        <p:txBody>
          <a:bodyPr wrap="square" rtlCol="0">
            <a:spAutoFit/>
          </a:bodyPr>
          <a:lstStyle/>
          <a:p>
            <a:pPr algn="ctr"/>
            <a:r>
              <a:rPr lang="en-US" sz="3200" b="1" dirty="0">
                <a:solidFill>
                  <a:srgbClr val="FF0000"/>
                </a:solidFill>
              </a:rPr>
              <a:t>RRD cases</a:t>
            </a:r>
          </a:p>
          <a:p>
            <a:pPr algn="ctr"/>
            <a:r>
              <a:rPr lang="en-US" sz="3200" b="1" dirty="0">
                <a:solidFill>
                  <a:srgbClr val="FF0000"/>
                </a:solidFill>
              </a:rPr>
              <a:t>Substance Use Cases</a:t>
            </a:r>
          </a:p>
          <a:p>
            <a:pPr algn="ctr"/>
            <a:r>
              <a:rPr lang="en-US" sz="3200" b="1" dirty="0">
                <a:solidFill>
                  <a:srgbClr val="FF0000"/>
                </a:solidFill>
              </a:rPr>
              <a:t>Severe MH cases</a:t>
            </a:r>
            <a:endParaRPr lang="en-US" sz="3200" dirty="0">
              <a:solidFill>
                <a:srgbClr val="002060"/>
              </a:solidFill>
            </a:endParaRPr>
          </a:p>
        </p:txBody>
      </p:sp>
      <p:pic>
        <p:nvPicPr>
          <p:cNvPr id="9" name="Picture 8">
            <a:extLst>
              <a:ext uri="{FF2B5EF4-FFF2-40B4-BE49-F238E27FC236}">
                <a16:creationId xmlns:a16="http://schemas.microsoft.com/office/drawing/2014/main" id="{E1F5CDB2-13AC-C2E7-4620-9AEE9747C3D8}"/>
              </a:ext>
            </a:extLst>
          </p:cNvPr>
          <p:cNvPicPr>
            <a:picLocks noChangeAspect="1"/>
          </p:cNvPicPr>
          <p:nvPr/>
        </p:nvPicPr>
        <p:blipFill>
          <a:blip r:embed="rId2"/>
          <a:stretch>
            <a:fillRect/>
          </a:stretch>
        </p:blipFill>
        <p:spPr>
          <a:xfrm>
            <a:off x="0" y="136478"/>
            <a:ext cx="4722125" cy="5923684"/>
          </a:xfrm>
          <a:prstGeom prst="rect">
            <a:avLst/>
          </a:prstGeom>
        </p:spPr>
      </p:pic>
    </p:spTree>
    <p:extLst>
      <p:ext uri="{BB962C8B-B14F-4D97-AF65-F5344CB8AC3E}">
        <p14:creationId xmlns:p14="http://schemas.microsoft.com/office/powerpoint/2010/main" val="28693402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CDD248D-8E8F-1ECF-935F-DB6494B44609}"/>
            </a:ext>
          </a:extLst>
        </p:cNvPr>
        <p:cNvGrpSpPr/>
        <p:nvPr/>
      </p:nvGrpSpPr>
      <p:grpSpPr>
        <a:xfrm>
          <a:off x="0" y="0"/>
          <a:ext cx="0" cy="0"/>
          <a:chOff x="0" y="0"/>
          <a:chExt cx="0" cy="0"/>
        </a:xfrm>
      </p:grpSpPr>
      <p:sp>
        <p:nvSpPr>
          <p:cNvPr id="5" name="Rectangle 4">
            <a:extLst>
              <a:ext uri="{FF2B5EF4-FFF2-40B4-BE49-F238E27FC236}">
                <a16:creationId xmlns:a16="http://schemas.microsoft.com/office/drawing/2014/main" id="{0E92182C-F9B9-5EB0-BDF2-285C00FB993C}"/>
              </a:ext>
            </a:extLst>
          </p:cNvPr>
          <p:cNvSpPr/>
          <p:nvPr/>
        </p:nvSpPr>
        <p:spPr>
          <a:xfrm>
            <a:off x="154675" y="136478"/>
            <a:ext cx="11950889" cy="6491785"/>
          </a:xfrm>
          <a:prstGeom prst="rect">
            <a:avLst/>
          </a:prstGeom>
          <a:noFill/>
          <a:ln w="76200">
            <a:solidFill>
              <a:srgbClr val="002060"/>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extBox 1">
            <a:extLst>
              <a:ext uri="{FF2B5EF4-FFF2-40B4-BE49-F238E27FC236}">
                <a16:creationId xmlns:a16="http://schemas.microsoft.com/office/drawing/2014/main" id="{2E1FBC4E-1216-F5D9-CEBD-6BA4EF33F601}"/>
              </a:ext>
            </a:extLst>
          </p:cNvPr>
          <p:cNvSpPr txBox="1"/>
          <p:nvPr/>
        </p:nvSpPr>
        <p:spPr>
          <a:xfrm>
            <a:off x="-3839570" y="382530"/>
            <a:ext cx="9935570" cy="769441"/>
          </a:xfrm>
          <a:prstGeom prst="rect">
            <a:avLst/>
          </a:prstGeom>
          <a:noFill/>
        </p:spPr>
        <p:txBody>
          <a:bodyPr wrap="square" rtlCol="0">
            <a:spAutoFit/>
          </a:bodyPr>
          <a:lstStyle/>
          <a:p>
            <a:pPr algn="ctr"/>
            <a:r>
              <a:rPr lang="en-US" sz="4400" dirty="0">
                <a:solidFill>
                  <a:srgbClr val="FF0000"/>
                </a:solidFill>
              </a:rPr>
              <a:t>RRD</a:t>
            </a:r>
          </a:p>
        </p:txBody>
      </p:sp>
      <p:pic>
        <p:nvPicPr>
          <p:cNvPr id="8" name="Picture 7" descr="A diagram of a child's response&#10;&#10;Description automatically generated">
            <a:extLst>
              <a:ext uri="{FF2B5EF4-FFF2-40B4-BE49-F238E27FC236}">
                <a16:creationId xmlns:a16="http://schemas.microsoft.com/office/drawing/2014/main" id="{C18ACBDC-43C1-AA3D-BA6B-6FFF818538BE}"/>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768600" y="657612"/>
            <a:ext cx="8140699" cy="5817858"/>
          </a:xfrm>
          <a:prstGeom prst="rect">
            <a:avLst/>
          </a:prstGeom>
        </p:spPr>
      </p:pic>
    </p:spTree>
    <p:extLst>
      <p:ext uri="{BB962C8B-B14F-4D97-AF65-F5344CB8AC3E}">
        <p14:creationId xmlns:p14="http://schemas.microsoft.com/office/powerpoint/2010/main" val="1933581025"/>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66018FA-BB1E-47DF-FCC9-1C1C1F5A5373}"/>
              </a:ext>
            </a:extLst>
          </p:cNvPr>
          <p:cNvSpPr>
            <a:spLocks noGrp="1"/>
          </p:cNvSpPr>
          <p:nvPr>
            <p:ph type="title"/>
          </p:nvPr>
        </p:nvSpPr>
        <p:spPr/>
        <p:txBody>
          <a:bodyPr/>
          <a:lstStyle/>
          <a:p>
            <a:r>
              <a:rPr lang="en-US" dirty="0"/>
              <a:t>Examples of Step-Up Parenting Plans</a:t>
            </a:r>
          </a:p>
        </p:txBody>
      </p:sp>
      <p:sp>
        <p:nvSpPr>
          <p:cNvPr id="3" name="Content Placeholder 2">
            <a:extLst>
              <a:ext uri="{FF2B5EF4-FFF2-40B4-BE49-F238E27FC236}">
                <a16:creationId xmlns:a16="http://schemas.microsoft.com/office/drawing/2014/main" id="{1902E0B9-5208-4E06-68EA-EE6854502657}"/>
              </a:ext>
            </a:extLst>
          </p:cNvPr>
          <p:cNvSpPr>
            <a:spLocks noGrp="1"/>
          </p:cNvSpPr>
          <p:nvPr>
            <p:ph idx="1"/>
          </p:nvPr>
        </p:nvSpPr>
        <p:spPr/>
        <p:txBody>
          <a:bodyPr/>
          <a:lstStyle/>
          <a:p>
            <a:r>
              <a:rPr lang="en-US" dirty="0"/>
              <a:t>Bad Examples</a:t>
            </a:r>
          </a:p>
          <a:p>
            <a:r>
              <a:rPr lang="en-US" dirty="0"/>
              <a:t>Good Examples</a:t>
            </a:r>
          </a:p>
        </p:txBody>
      </p:sp>
    </p:spTree>
    <p:extLst>
      <p:ext uri="{BB962C8B-B14F-4D97-AF65-F5344CB8AC3E}">
        <p14:creationId xmlns:p14="http://schemas.microsoft.com/office/powerpoint/2010/main" val="3346793551"/>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78DCB47-962D-C5AB-D495-DCA120089CAA}"/>
              </a:ext>
            </a:extLst>
          </p:cNvPr>
          <p:cNvSpPr>
            <a:spLocks noGrp="1"/>
          </p:cNvSpPr>
          <p:nvPr>
            <p:ph type="title"/>
          </p:nvPr>
        </p:nvSpPr>
        <p:spPr/>
        <p:txBody>
          <a:bodyPr/>
          <a:lstStyle/>
          <a:p>
            <a:r>
              <a:rPr lang="en-US" dirty="0"/>
              <a:t>So how do we maximize the role of counselors in parenting plans?</a:t>
            </a:r>
          </a:p>
        </p:txBody>
      </p:sp>
      <p:sp>
        <p:nvSpPr>
          <p:cNvPr id="3" name="Content Placeholder 2">
            <a:extLst>
              <a:ext uri="{FF2B5EF4-FFF2-40B4-BE49-F238E27FC236}">
                <a16:creationId xmlns:a16="http://schemas.microsoft.com/office/drawing/2014/main" id="{3959A72A-75FF-8BF0-E36A-CDD19AEC5AD1}"/>
              </a:ext>
            </a:extLst>
          </p:cNvPr>
          <p:cNvSpPr>
            <a:spLocks noGrp="1"/>
          </p:cNvSpPr>
          <p:nvPr>
            <p:ph idx="1"/>
          </p:nvPr>
        </p:nvSpPr>
        <p:spPr/>
        <p:txBody>
          <a:bodyPr/>
          <a:lstStyle/>
          <a:p>
            <a:r>
              <a:rPr lang="en-US" dirty="0"/>
              <a:t>Talk to the intended professionals before drafting any pleadings or agreements to make sure all parties and professionals are understanding the scope of the work, process, fees, limitations, etc.</a:t>
            </a:r>
          </a:p>
          <a:p>
            <a:r>
              <a:rPr lang="en-US" dirty="0"/>
              <a:t>Have a clear process for addressing therapeutic privilege</a:t>
            </a:r>
          </a:p>
          <a:p>
            <a:r>
              <a:rPr lang="en-US" dirty="0"/>
              <a:t>Be clear on roles of the professionals</a:t>
            </a:r>
          </a:p>
          <a:p>
            <a:r>
              <a:rPr lang="en-US" dirty="0"/>
              <a:t>Be clear on the objectives of the professionals</a:t>
            </a:r>
          </a:p>
          <a:p>
            <a:r>
              <a:rPr lang="en-US" dirty="0"/>
              <a:t>With step-up parenting plans, have clear benchmarks for stepping up </a:t>
            </a:r>
            <a:r>
              <a:rPr lang="en-US"/>
              <a:t>and stepping down. </a:t>
            </a:r>
            <a:endParaRPr lang="en-US" dirty="0"/>
          </a:p>
        </p:txBody>
      </p:sp>
    </p:spTree>
    <p:extLst>
      <p:ext uri="{BB962C8B-B14F-4D97-AF65-F5344CB8AC3E}">
        <p14:creationId xmlns:p14="http://schemas.microsoft.com/office/powerpoint/2010/main" val="4169472570"/>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0011313-CBD4-4643-2EEF-87C0858D1FDE}"/>
            </a:ext>
          </a:extLst>
        </p:cNvPr>
        <p:cNvGrpSpPr/>
        <p:nvPr/>
      </p:nvGrpSpPr>
      <p:grpSpPr>
        <a:xfrm>
          <a:off x="0" y="0"/>
          <a:ext cx="0" cy="0"/>
          <a:chOff x="0" y="0"/>
          <a:chExt cx="0" cy="0"/>
        </a:xfrm>
      </p:grpSpPr>
      <p:sp>
        <p:nvSpPr>
          <p:cNvPr id="8" name="Rectangle 7">
            <a:extLst>
              <a:ext uri="{FF2B5EF4-FFF2-40B4-BE49-F238E27FC236}">
                <a16:creationId xmlns:a16="http://schemas.microsoft.com/office/drawing/2014/main" id="{893A0C29-1094-CA80-5A4D-426C90B00B52}"/>
              </a:ext>
            </a:extLst>
          </p:cNvPr>
          <p:cNvSpPr/>
          <p:nvPr/>
        </p:nvSpPr>
        <p:spPr>
          <a:xfrm>
            <a:off x="154675" y="136478"/>
            <a:ext cx="11950889" cy="3814129"/>
          </a:xfrm>
          <a:prstGeom prst="rect">
            <a:avLst/>
          </a:prstGeom>
          <a:solidFill>
            <a:srgbClr val="002060"/>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 name="Rectangle 4">
            <a:extLst>
              <a:ext uri="{FF2B5EF4-FFF2-40B4-BE49-F238E27FC236}">
                <a16:creationId xmlns:a16="http://schemas.microsoft.com/office/drawing/2014/main" id="{6928510A-ACB2-49F4-84BB-C07059BAAB50}"/>
              </a:ext>
            </a:extLst>
          </p:cNvPr>
          <p:cNvSpPr/>
          <p:nvPr/>
        </p:nvSpPr>
        <p:spPr>
          <a:xfrm>
            <a:off x="154675" y="136478"/>
            <a:ext cx="11950889" cy="6491785"/>
          </a:xfrm>
          <a:prstGeom prst="rect">
            <a:avLst/>
          </a:prstGeom>
          <a:noFill/>
          <a:ln w="76200">
            <a:solidFill>
              <a:srgbClr val="002060"/>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9" name="Picture 8">
            <a:extLst>
              <a:ext uri="{FF2B5EF4-FFF2-40B4-BE49-F238E27FC236}">
                <a16:creationId xmlns:a16="http://schemas.microsoft.com/office/drawing/2014/main" id="{E6B71375-3833-725C-D7EB-AF884F98BEF8}"/>
              </a:ext>
            </a:extLst>
          </p:cNvPr>
          <p:cNvPicPr>
            <a:picLocks noChangeAspect="1"/>
          </p:cNvPicPr>
          <p:nvPr/>
        </p:nvPicPr>
        <p:blipFill>
          <a:blip r:embed="rId3"/>
          <a:stretch>
            <a:fillRect/>
          </a:stretch>
        </p:blipFill>
        <p:spPr>
          <a:xfrm>
            <a:off x="8724329" y="136478"/>
            <a:ext cx="3312996" cy="3833012"/>
          </a:xfrm>
          <a:prstGeom prst="rect">
            <a:avLst/>
          </a:prstGeom>
        </p:spPr>
      </p:pic>
      <p:sp>
        <p:nvSpPr>
          <p:cNvPr id="10" name="TextBox 9">
            <a:extLst>
              <a:ext uri="{FF2B5EF4-FFF2-40B4-BE49-F238E27FC236}">
                <a16:creationId xmlns:a16="http://schemas.microsoft.com/office/drawing/2014/main" id="{E33F07FE-7E46-B53C-9F99-BB68C650F07A}"/>
              </a:ext>
            </a:extLst>
          </p:cNvPr>
          <p:cNvSpPr txBox="1"/>
          <p:nvPr/>
        </p:nvSpPr>
        <p:spPr>
          <a:xfrm>
            <a:off x="427808" y="3996773"/>
            <a:ext cx="4633784" cy="1938992"/>
          </a:xfrm>
          <a:prstGeom prst="rect">
            <a:avLst/>
          </a:prstGeom>
          <a:noFill/>
        </p:spPr>
        <p:txBody>
          <a:bodyPr wrap="square" rtlCol="0">
            <a:spAutoFit/>
          </a:bodyPr>
          <a:lstStyle/>
          <a:p>
            <a:pPr algn="ctr"/>
            <a:r>
              <a:rPr lang="en-US" sz="2400" b="1" dirty="0">
                <a:solidFill>
                  <a:srgbClr val="002060"/>
                </a:solidFill>
              </a:rPr>
              <a:t>Tony Pelusi</a:t>
            </a:r>
          </a:p>
          <a:p>
            <a:pPr algn="ctr"/>
            <a:r>
              <a:rPr lang="en-US" sz="2400" b="1" dirty="0">
                <a:solidFill>
                  <a:srgbClr val="002060"/>
                </a:solidFill>
                <a:hlinkClick r:id="rId4"/>
              </a:rPr>
              <a:t>Tonypelusi.com</a:t>
            </a:r>
            <a:endParaRPr lang="en-US" sz="2400" b="1" dirty="0">
              <a:solidFill>
                <a:srgbClr val="002060"/>
              </a:solidFill>
            </a:endParaRPr>
          </a:p>
          <a:p>
            <a:pPr algn="ctr"/>
            <a:endParaRPr lang="en-US" sz="2400" b="1" dirty="0">
              <a:solidFill>
                <a:srgbClr val="002060"/>
              </a:solidFill>
            </a:endParaRPr>
          </a:p>
          <a:p>
            <a:pPr algn="ctr"/>
            <a:r>
              <a:rPr lang="en-US" sz="1600" dirty="0">
                <a:solidFill>
                  <a:srgbClr val="002060"/>
                </a:solidFill>
              </a:rPr>
              <a:t>Nonpracticing lawyer</a:t>
            </a:r>
          </a:p>
          <a:p>
            <a:pPr algn="ctr"/>
            <a:r>
              <a:rPr lang="en-US" sz="1600" dirty="0">
                <a:solidFill>
                  <a:srgbClr val="002060"/>
                </a:solidFill>
              </a:rPr>
              <a:t>Parenting Coordinator</a:t>
            </a:r>
          </a:p>
          <a:p>
            <a:pPr algn="ctr"/>
            <a:r>
              <a:rPr lang="en-US" sz="1600" dirty="0">
                <a:solidFill>
                  <a:srgbClr val="002060"/>
                </a:solidFill>
              </a:rPr>
              <a:t>Coparenting Coach </a:t>
            </a:r>
          </a:p>
        </p:txBody>
      </p:sp>
      <p:sp>
        <p:nvSpPr>
          <p:cNvPr id="13" name="TextBox 12">
            <a:extLst>
              <a:ext uri="{FF2B5EF4-FFF2-40B4-BE49-F238E27FC236}">
                <a16:creationId xmlns:a16="http://schemas.microsoft.com/office/drawing/2014/main" id="{D14CB296-DBCE-7A77-EA5D-A08AC92E9896}"/>
              </a:ext>
            </a:extLst>
          </p:cNvPr>
          <p:cNvSpPr txBox="1"/>
          <p:nvPr/>
        </p:nvSpPr>
        <p:spPr>
          <a:xfrm>
            <a:off x="6970722" y="3950607"/>
            <a:ext cx="4633784" cy="2477601"/>
          </a:xfrm>
          <a:prstGeom prst="rect">
            <a:avLst/>
          </a:prstGeom>
          <a:noFill/>
        </p:spPr>
        <p:txBody>
          <a:bodyPr wrap="square" rtlCol="0">
            <a:spAutoFit/>
          </a:bodyPr>
          <a:lstStyle/>
          <a:p>
            <a:pPr algn="ctr"/>
            <a:r>
              <a:rPr lang="en-US" sz="2400" b="1" dirty="0">
                <a:solidFill>
                  <a:srgbClr val="002060"/>
                </a:solidFill>
              </a:rPr>
              <a:t>Premela Deck, JD, PhD, LICSW</a:t>
            </a:r>
          </a:p>
          <a:p>
            <a:pPr algn="ctr"/>
            <a:r>
              <a:rPr lang="en-US" sz="2400" b="1" dirty="0">
                <a:solidFill>
                  <a:srgbClr val="002060"/>
                </a:solidFill>
              </a:rPr>
              <a:t>www.sdfsmass.com</a:t>
            </a:r>
          </a:p>
          <a:p>
            <a:pPr algn="ctr"/>
            <a:endParaRPr lang="en-US" sz="1100" dirty="0">
              <a:solidFill>
                <a:srgbClr val="002060"/>
              </a:solidFill>
            </a:endParaRPr>
          </a:p>
          <a:p>
            <a:pPr algn="ctr"/>
            <a:r>
              <a:rPr lang="en-US" sz="1600" dirty="0">
                <a:solidFill>
                  <a:srgbClr val="002060"/>
                </a:solidFill>
              </a:rPr>
              <a:t>MA lawyer and social worker</a:t>
            </a:r>
          </a:p>
          <a:p>
            <a:pPr algn="ctr"/>
            <a:r>
              <a:rPr lang="en-US" sz="1600" dirty="0">
                <a:solidFill>
                  <a:srgbClr val="002060"/>
                </a:solidFill>
              </a:rPr>
              <a:t>Guardian ad litem</a:t>
            </a:r>
          </a:p>
          <a:p>
            <a:pPr algn="ctr"/>
            <a:r>
              <a:rPr lang="en-US" sz="1600" dirty="0">
                <a:solidFill>
                  <a:srgbClr val="002060"/>
                </a:solidFill>
              </a:rPr>
              <a:t>Forensic consultant and expert witness</a:t>
            </a:r>
          </a:p>
          <a:p>
            <a:pPr algn="ctr"/>
            <a:r>
              <a:rPr lang="en-US" sz="1600" dirty="0">
                <a:solidFill>
                  <a:srgbClr val="002060"/>
                </a:solidFill>
              </a:rPr>
              <a:t>Parenting Coordinator</a:t>
            </a:r>
          </a:p>
          <a:p>
            <a:pPr algn="ctr"/>
            <a:r>
              <a:rPr lang="en-US" sz="1600" dirty="0">
                <a:solidFill>
                  <a:srgbClr val="002060"/>
                </a:solidFill>
              </a:rPr>
              <a:t>Therapist</a:t>
            </a:r>
          </a:p>
          <a:p>
            <a:pPr algn="ctr"/>
            <a:r>
              <a:rPr lang="en-US" sz="1600" dirty="0">
                <a:solidFill>
                  <a:srgbClr val="002060"/>
                </a:solidFill>
              </a:rPr>
              <a:t>Coach</a:t>
            </a:r>
          </a:p>
        </p:txBody>
      </p:sp>
      <p:sp>
        <p:nvSpPr>
          <p:cNvPr id="12" name="TextBox 11">
            <a:extLst>
              <a:ext uri="{FF2B5EF4-FFF2-40B4-BE49-F238E27FC236}">
                <a16:creationId xmlns:a16="http://schemas.microsoft.com/office/drawing/2014/main" id="{C7AB41B5-C533-55CB-2A2C-8FE8DAB7C2A3}"/>
              </a:ext>
            </a:extLst>
          </p:cNvPr>
          <p:cNvSpPr txBox="1"/>
          <p:nvPr/>
        </p:nvSpPr>
        <p:spPr>
          <a:xfrm>
            <a:off x="912125" y="90312"/>
            <a:ext cx="11125200" cy="1015663"/>
          </a:xfrm>
          <a:prstGeom prst="rect">
            <a:avLst/>
          </a:prstGeom>
          <a:noFill/>
        </p:spPr>
        <p:txBody>
          <a:bodyPr wrap="square" rtlCol="0">
            <a:spAutoFit/>
          </a:bodyPr>
          <a:lstStyle/>
          <a:p>
            <a:pPr algn="ctr"/>
            <a:r>
              <a:rPr lang="en-US" sz="6000" dirty="0">
                <a:solidFill>
                  <a:schemeClr val="bg1"/>
                </a:solidFill>
              </a:rPr>
              <a:t>Thank you</a:t>
            </a:r>
          </a:p>
        </p:txBody>
      </p:sp>
      <p:pic>
        <p:nvPicPr>
          <p:cNvPr id="3" name="Picture 2" descr="A person standing next to a tree&#10;&#10;Description automatically generated">
            <a:extLst>
              <a:ext uri="{FF2B5EF4-FFF2-40B4-BE49-F238E27FC236}">
                <a16:creationId xmlns:a16="http://schemas.microsoft.com/office/drawing/2014/main" id="{EDF0031E-59BB-EF7C-683D-EB19A1496373}"/>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300884" y="580086"/>
            <a:ext cx="4421201" cy="2962205"/>
          </a:xfrm>
          <a:prstGeom prst="rect">
            <a:avLst/>
          </a:prstGeom>
        </p:spPr>
      </p:pic>
    </p:spTree>
    <p:extLst>
      <p:ext uri="{BB962C8B-B14F-4D97-AF65-F5344CB8AC3E}">
        <p14:creationId xmlns:p14="http://schemas.microsoft.com/office/powerpoint/2010/main" val="416998189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0E2841"/>
      </a:dk2>
      <a:lt2>
        <a:srgbClr val="E8E8E8"/>
      </a:lt2>
      <a:accent1>
        <a:srgbClr val="156082"/>
      </a:accent1>
      <a:accent2>
        <a:srgbClr val="E97132"/>
      </a:accent2>
      <a:accent3>
        <a:srgbClr val="196B24"/>
      </a:accent3>
      <a:accent4>
        <a:srgbClr val="0F9ED5"/>
      </a:accent4>
      <a:accent5>
        <a:srgbClr val="A02B93"/>
      </a:accent5>
      <a:accent6>
        <a:srgbClr val="4EA72E"/>
      </a:accent6>
      <a:hlink>
        <a:srgbClr val="467886"/>
      </a:hlink>
      <a:folHlink>
        <a:srgbClr val="96607D"/>
      </a:folHlink>
    </a:clrScheme>
    <a:fontScheme name="Office">
      <a:majorFont>
        <a:latin typeface="Aptos Display" panose="0211000402020202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Aptos" panose="0211000402020202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12700" cap="flat" cmpd="sng" algn="ctr">
          <a:solidFill>
            <a:schemeClr val="phClr"/>
          </a:solidFill>
          <a:prstDash val="solid"/>
          <a:miter lim="800000"/>
        </a:ln>
        <a:ln w="19050" cap="flat" cmpd="sng" algn="ctr">
          <a:solidFill>
            <a:schemeClr val="phClr"/>
          </a:solidFill>
          <a:prstDash val="solid"/>
          <a:miter lim="800000"/>
        </a:ln>
        <a:ln w="2540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name="Office Theme" id="{2E142A2C-CD16-42D6-873A-C26D2A0506FA}" vid="{1BDDFF52-6CD6-40A5-AB3C-68EB2F1E4D0A}"/>
    </a:ext>
  </a:extLst>
</a:theme>
</file>

<file path=docProps/app.xml><?xml version="1.0" encoding="utf-8"?>
<Properties xmlns="http://schemas.openxmlformats.org/officeDocument/2006/extended-properties" xmlns:vt="http://schemas.openxmlformats.org/officeDocument/2006/docPropsVTypes">
  <TotalTime>27142</TotalTime>
  <Words>919</Words>
  <Application>Microsoft Macintosh PowerPoint</Application>
  <PresentationFormat>Widescreen</PresentationFormat>
  <Paragraphs>113</Paragraphs>
  <Slides>17</Slides>
  <Notes>9</Notes>
  <HiddenSlides>0</HiddenSlides>
  <MMClips>0</MMClips>
  <ScaleCrop>false</ScaleCrop>
  <HeadingPairs>
    <vt:vector size="6" baseType="variant">
      <vt:variant>
        <vt:lpstr>Fonts Used</vt:lpstr>
      </vt:variant>
      <vt:variant>
        <vt:i4>7</vt:i4>
      </vt:variant>
      <vt:variant>
        <vt:lpstr>Theme</vt:lpstr>
      </vt:variant>
      <vt:variant>
        <vt:i4>1</vt:i4>
      </vt:variant>
      <vt:variant>
        <vt:lpstr>Slide Titles</vt:lpstr>
      </vt:variant>
      <vt:variant>
        <vt:i4>17</vt:i4>
      </vt:variant>
    </vt:vector>
  </HeadingPairs>
  <TitlesOfParts>
    <vt:vector size="25" baseType="lpstr">
      <vt:lpstr>Aptos</vt:lpstr>
      <vt:lpstr>Arial</vt:lpstr>
      <vt:lpstr>Calibri</vt:lpstr>
      <vt:lpstr>Calibri Light</vt:lpstr>
      <vt:lpstr>Noto Sans Symbols</vt:lpstr>
      <vt:lpstr>Noto Sans VF</vt:lpstr>
      <vt:lpstr>Times New Roman</vt:lpstr>
      <vt:lpstr>Office Theme</vt:lpstr>
      <vt:lpstr>PowerPoint Presentation</vt:lpstr>
      <vt:lpstr>Agenda</vt:lpstr>
      <vt:lpstr>PowerPoint Presentation</vt:lpstr>
      <vt:lpstr>PowerPoint Presentation</vt:lpstr>
      <vt:lpstr>PowerPoint Presentation</vt:lpstr>
      <vt:lpstr>PowerPoint Presentation</vt:lpstr>
      <vt:lpstr>Duties not permitted (Standing Order 1-17)</vt:lpstr>
      <vt:lpstr>Why use a PC?</vt:lpstr>
      <vt:lpstr>PowerPoint Presentation</vt:lpstr>
      <vt:lpstr>PowerPoint Presentation</vt:lpstr>
      <vt:lpstr>PowerPoint Presentation</vt:lpstr>
      <vt:lpstr>PowerPoint Presentation</vt:lpstr>
      <vt:lpstr>PowerPoint Presentation</vt:lpstr>
      <vt:lpstr>PowerPoint Presentation</vt:lpstr>
      <vt:lpstr>Examples of Step-Up Parenting Plans</vt:lpstr>
      <vt:lpstr>So how do we maximize the role of counselors in parenting plans?</vt:lpstr>
      <vt:lpstr>PowerPoint Presentation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B,D, Garber, Ph.D.</dc:creator>
  <cp:lastModifiedBy>Tony Pelusi</cp:lastModifiedBy>
  <cp:revision>121</cp:revision>
  <dcterms:created xsi:type="dcterms:W3CDTF">2024-02-15T14:07:02Z</dcterms:created>
  <dcterms:modified xsi:type="dcterms:W3CDTF">2024-06-18T21:39:49Z</dcterms:modified>
</cp:coreProperties>
</file>