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7" r:id="rId1"/>
  </p:sldMasterIdLst>
  <p:notesMasterIdLst>
    <p:notesMasterId r:id="rId61"/>
  </p:notesMasterIdLst>
  <p:handoutMasterIdLst>
    <p:handoutMasterId r:id="rId62"/>
  </p:handoutMasterIdLst>
  <p:sldIdLst>
    <p:sldId id="256" r:id="rId2"/>
    <p:sldId id="258" r:id="rId3"/>
    <p:sldId id="257" r:id="rId4"/>
    <p:sldId id="259" r:id="rId5"/>
    <p:sldId id="282" r:id="rId6"/>
    <p:sldId id="283" r:id="rId7"/>
    <p:sldId id="284" r:id="rId8"/>
    <p:sldId id="281" r:id="rId9"/>
    <p:sldId id="286" r:id="rId10"/>
    <p:sldId id="285" r:id="rId11"/>
    <p:sldId id="287" r:id="rId12"/>
    <p:sldId id="260" r:id="rId13"/>
    <p:sldId id="264" r:id="rId14"/>
    <p:sldId id="265" r:id="rId15"/>
    <p:sldId id="262" r:id="rId16"/>
    <p:sldId id="263" r:id="rId17"/>
    <p:sldId id="266" r:id="rId18"/>
    <p:sldId id="299" r:id="rId19"/>
    <p:sldId id="305" r:id="rId20"/>
    <p:sldId id="300" r:id="rId21"/>
    <p:sldId id="306" r:id="rId22"/>
    <p:sldId id="293" r:id="rId23"/>
    <p:sldId id="294" r:id="rId24"/>
    <p:sldId id="288" r:id="rId25"/>
    <p:sldId id="289" r:id="rId26"/>
    <p:sldId id="290" r:id="rId27"/>
    <p:sldId id="291" r:id="rId28"/>
    <p:sldId id="292" r:id="rId29"/>
    <p:sldId id="301" r:id="rId30"/>
    <p:sldId id="295" r:id="rId31"/>
    <p:sldId id="296" r:id="rId32"/>
    <p:sldId id="297" r:id="rId33"/>
    <p:sldId id="298" r:id="rId34"/>
    <p:sldId id="268" r:id="rId35"/>
    <p:sldId id="269" r:id="rId36"/>
    <p:sldId id="648" r:id="rId37"/>
    <p:sldId id="622" r:id="rId38"/>
    <p:sldId id="631" r:id="rId39"/>
    <p:sldId id="630" r:id="rId40"/>
    <p:sldId id="643" r:id="rId41"/>
    <p:sldId id="270" r:id="rId42"/>
    <p:sldId id="649" r:id="rId43"/>
    <p:sldId id="650" r:id="rId44"/>
    <p:sldId id="271" r:id="rId45"/>
    <p:sldId id="272" r:id="rId46"/>
    <p:sldId id="307" r:id="rId47"/>
    <p:sldId id="308" r:id="rId48"/>
    <p:sldId id="309" r:id="rId49"/>
    <p:sldId id="310" r:id="rId50"/>
    <p:sldId id="311" r:id="rId51"/>
    <p:sldId id="273" r:id="rId52"/>
    <p:sldId id="274" r:id="rId53"/>
    <p:sldId id="312" r:id="rId54"/>
    <p:sldId id="313" r:id="rId55"/>
    <p:sldId id="275" r:id="rId56"/>
    <p:sldId id="304" r:id="rId57"/>
    <p:sldId id="277" r:id="rId58"/>
    <p:sldId id="278" r:id="rId59"/>
    <p:sldId id="280" r:id="rId60"/>
  </p:sldIdLst>
  <p:sldSz cx="12192000" cy="6858000"/>
  <p:notesSz cx="6985000" cy="92837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3" autoAdjust="0"/>
    <p:restoredTop sz="94660"/>
  </p:normalViewPr>
  <p:slideViewPr>
    <p:cSldViewPr snapToGrid="0">
      <p:cViewPr varScale="1">
        <p:scale>
          <a:sx n="123" d="100"/>
          <a:sy n="123" d="100"/>
        </p:scale>
        <p:origin x="416" y="18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073" tIns="46037" rIns="92073" bIns="46037"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073" tIns="46037" rIns="92073" bIns="46037" rtlCol="0"/>
          <a:lstStyle>
            <a:lvl1pPr algn="r">
              <a:defRPr sz="1200"/>
            </a:lvl1pPr>
          </a:lstStyle>
          <a:p>
            <a:fld id="{26848B07-4E0C-4044-AC18-D286781F1B02}" type="datetimeFigureOut">
              <a:rPr lang="en-US" smtClean="0"/>
              <a:t>9/17/24</a:t>
            </a:fld>
            <a:endParaRPr lang="en-US"/>
          </a:p>
        </p:txBody>
      </p:sp>
      <p:sp>
        <p:nvSpPr>
          <p:cNvPr id="4" name="Footer Placeholder 3"/>
          <p:cNvSpPr>
            <a:spLocks noGrp="1"/>
          </p:cNvSpPr>
          <p:nvPr>
            <p:ph type="ftr" sz="quarter" idx="2"/>
          </p:nvPr>
        </p:nvSpPr>
        <p:spPr>
          <a:xfrm>
            <a:off x="0" y="8817905"/>
            <a:ext cx="3026833" cy="465796"/>
          </a:xfrm>
          <a:prstGeom prst="rect">
            <a:avLst/>
          </a:prstGeom>
        </p:spPr>
        <p:txBody>
          <a:bodyPr vert="horz" lIns="92073" tIns="46037" rIns="92073" bIns="46037"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073" tIns="46037" rIns="92073" bIns="46037" rtlCol="0" anchor="b"/>
          <a:lstStyle>
            <a:lvl1pPr algn="r">
              <a:defRPr sz="1200"/>
            </a:lvl1pPr>
          </a:lstStyle>
          <a:p>
            <a:fld id="{ADBEDC10-062A-4BCA-9AF0-437A56329207}" type="slidenum">
              <a:rPr lang="en-US" smtClean="0"/>
              <a:t>‹#›</a:t>
            </a:fld>
            <a:endParaRPr lang="en-US"/>
          </a:p>
        </p:txBody>
      </p:sp>
    </p:spTree>
    <p:extLst>
      <p:ext uri="{BB962C8B-B14F-4D97-AF65-F5344CB8AC3E}">
        <p14:creationId xmlns:p14="http://schemas.microsoft.com/office/powerpoint/2010/main" val="3834750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6087"/>
          </a:xfrm>
          <a:prstGeom prst="rect">
            <a:avLst/>
          </a:prstGeom>
        </p:spPr>
        <p:txBody>
          <a:bodyPr vert="horz" lIns="92073" tIns="46037" rIns="92073" bIns="46037" rtlCol="0"/>
          <a:lstStyle>
            <a:lvl1pPr algn="l">
              <a:defRPr sz="1200"/>
            </a:lvl1pPr>
          </a:lstStyle>
          <a:p>
            <a:endParaRPr lang="en-US"/>
          </a:p>
        </p:txBody>
      </p:sp>
      <p:sp>
        <p:nvSpPr>
          <p:cNvPr id="3" name="Date Placeholder 2"/>
          <p:cNvSpPr>
            <a:spLocks noGrp="1"/>
          </p:cNvSpPr>
          <p:nvPr>
            <p:ph type="dt" idx="1"/>
          </p:nvPr>
        </p:nvSpPr>
        <p:spPr>
          <a:xfrm>
            <a:off x="3956551" y="2"/>
            <a:ext cx="3026833" cy="466087"/>
          </a:xfrm>
          <a:prstGeom prst="rect">
            <a:avLst/>
          </a:prstGeom>
        </p:spPr>
        <p:txBody>
          <a:bodyPr vert="horz" lIns="92073" tIns="46037" rIns="92073" bIns="46037" rtlCol="0"/>
          <a:lstStyle>
            <a:lvl1pPr algn="r">
              <a:defRPr sz="1200"/>
            </a:lvl1pPr>
          </a:lstStyle>
          <a:p>
            <a:fld id="{7EE705CB-7E30-4D6D-93D6-DBBC442F55E4}" type="datetimeFigureOut">
              <a:rPr lang="en-US" smtClean="0"/>
              <a:t>9/17/24</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sp>
      <p:sp>
        <p:nvSpPr>
          <p:cNvPr id="5" name="Notes Placeholder 4"/>
          <p:cNvSpPr>
            <a:spLocks noGrp="1"/>
          </p:cNvSpPr>
          <p:nvPr>
            <p:ph type="body" sz="quarter" idx="3"/>
          </p:nvPr>
        </p:nvSpPr>
        <p:spPr>
          <a:xfrm>
            <a:off x="698500" y="4467465"/>
            <a:ext cx="5588000" cy="3655774"/>
          </a:xfrm>
          <a:prstGeom prst="rect">
            <a:avLst/>
          </a:prstGeom>
        </p:spPr>
        <p:txBody>
          <a:bodyPr vert="horz" lIns="92073" tIns="46037" rIns="92073" bIns="460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614"/>
            <a:ext cx="3026833" cy="466087"/>
          </a:xfrm>
          <a:prstGeom prst="rect">
            <a:avLst/>
          </a:prstGeom>
        </p:spPr>
        <p:txBody>
          <a:bodyPr vert="horz" lIns="92073" tIns="46037" rIns="92073" bIns="4603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614"/>
            <a:ext cx="3026833" cy="466087"/>
          </a:xfrm>
          <a:prstGeom prst="rect">
            <a:avLst/>
          </a:prstGeom>
        </p:spPr>
        <p:txBody>
          <a:bodyPr vert="horz" lIns="92073" tIns="46037" rIns="92073" bIns="46037" rtlCol="0" anchor="b"/>
          <a:lstStyle>
            <a:lvl1pPr algn="r">
              <a:defRPr sz="1200"/>
            </a:lvl1pPr>
          </a:lstStyle>
          <a:p>
            <a:fld id="{C07EF67A-E8A7-4637-8529-CEE520E2613F}" type="slidenum">
              <a:rPr lang="en-US" smtClean="0"/>
              <a:t>‹#›</a:t>
            </a:fld>
            <a:endParaRPr lang="en-US"/>
          </a:p>
        </p:txBody>
      </p:sp>
    </p:spTree>
    <p:extLst>
      <p:ext uri="{BB962C8B-B14F-4D97-AF65-F5344CB8AC3E}">
        <p14:creationId xmlns:p14="http://schemas.microsoft.com/office/powerpoint/2010/main" val="89239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EF67A-E8A7-4637-8529-CEE520E2613F}" type="slidenum">
              <a:rPr lang="en-US" smtClean="0"/>
              <a:t>1</a:t>
            </a:fld>
            <a:endParaRPr lang="en-US"/>
          </a:p>
        </p:txBody>
      </p:sp>
    </p:spTree>
    <p:extLst>
      <p:ext uri="{BB962C8B-B14F-4D97-AF65-F5344CB8AC3E}">
        <p14:creationId xmlns:p14="http://schemas.microsoft.com/office/powerpoint/2010/main" val="198408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4E6C5-032A-EA6A-6050-047CB3BB1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7E5FB-AE40-369F-E104-23B3CA5E6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CD6C0-9B1A-2636-9F70-D0DD5B2AFD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9476BF-6C54-CC95-1C0F-C3BEF48435C4}"/>
              </a:ext>
            </a:extLst>
          </p:cNvPr>
          <p:cNvSpPr>
            <a:spLocks noGrp="1"/>
          </p:cNvSpPr>
          <p:nvPr>
            <p:ph type="sldNum" sz="quarter" idx="10"/>
          </p:nvPr>
        </p:nvSpPr>
        <p:spPr/>
        <p:txBody>
          <a:bodyPr/>
          <a:lstStyle/>
          <a:p>
            <a:fld id="{C07EF67A-E8A7-4637-8529-CEE520E2613F}" type="slidenum">
              <a:rPr lang="en-US" smtClean="0"/>
              <a:t>59</a:t>
            </a:fld>
            <a:endParaRPr lang="en-US"/>
          </a:p>
        </p:txBody>
      </p:sp>
    </p:spTree>
    <p:extLst>
      <p:ext uri="{BB962C8B-B14F-4D97-AF65-F5344CB8AC3E}">
        <p14:creationId xmlns:p14="http://schemas.microsoft.com/office/powerpoint/2010/main" val="3566747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ct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571671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44513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6277899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8697911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ct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3645261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762499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ct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ct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725938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0807099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4451798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3698088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1135859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t>‹#›</a:t>
            </a:fld>
            <a:endParaRPr lang="en-US"/>
          </a:p>
        </p:txBody>
      </p:sp>
    </p:spTree>
    <p:extLst>
      <p:ext uri="{BB962C8B-B14F-4D97-AF65-F5344CB8AC3E}">
        <p14:creationId xmlns:p14="http://schemas.microsoft.com/office/powerpoint/2010/main" val="296678741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Tx/>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Tx/>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Tx/>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Tx/>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Tx/>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618186"/>
            <a:ext cx="8231744" cy="3193960"/>
          </a:xfrm>
        </p:spPr>
        <p:txBody>
          <a:bodyPr/>
          <a:lstStyle/>
          <a:p>
            <a:r>
              <a:rPr lang="en-US"/>
              <a:t>SaaS Agreements Demystified</a:t>
            </a:r>
            <a:endParaRPr lang="en-US" sz="6000" i="1"/>
          </a:p>
        </p:txBody>
      </p:sp>
      <p:sp>
        <p:nvSpPr>
          <p:cNvPr id="3" name="Subtitle 2"/>
          <p:cNvSpPr>
            <a:spLocks noGrp="1"/>
          </p:cNvSpPr>
          <p:nvPr>
            <p:ph type="subTitle" idx="1"/>
          </p:nvPr>
        </p:nvSpPr>
        <p:spPr>
          <a:xfrm>
            <a:off x="1065491" y="4308231"/>
            <a:ext cx="10152009" cy="1219200"/>
          </a:xfrm>
        </p:spPr>
        <p:txBody>
          <a:bodyPr>
            <a:noAutofit/>
          </a:bodyPr>
          <a:lstStyle/>
          <a:p>
            <a:endParaRPr lang="en-US" i="1" cap="none" spc="100"/>
          </a:p>
          <a:p>
            <a:r>
              <a:rPr lang="en-US" cap="none" spc="100"/>
              <a:t>Steve Winslow, Boston Technology Law, PLLC</a:t>
            </a:r>
          </a:p>
          <a:p>
            <a:r>
              <a:rPr lang="en-US" cap="none" spc="100"/>
              <a:t>Kevin J. Angle, Holland and Knight LLP</a:t>
            </a:r>
          </a:p>
          <a:p>
            <a:r>
              <a:rPr lang="en-US" cap="none" spc="100"/>
              <a:t>Stas Zakharenko, GTC Law Group, PC &amp; Affiliates</a:t>
            </a:r>
          </a:p>
          <a:p>
            <a:endParaRPr lang="en-US" cap="none" spc="100"/>
          </a:p>
          <a:p>
            <a:r>
              <a:rPr lang="en-US" cap="none" spc="100"/>
              <a:t>September 27, 2024</a:t>
            </a:r>
          </a:p>
        </p:txBody>
      </p:sp>
    </p:spTree>
    <p:extLst>
      <p:ext uri="{BB962C8B-B14F-4D97-AF65-F5344CB8AC3E}">
        <p14:creationId xmlns:p14="http://schemas.microsoft.com/office/powerpoint/2010/main" val="401470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B85BC-795A-DBD6-91F5-970F3C02C2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3BAA07-DEDF-0078-B895-224D0C59544C}"/>
              </a:ext>
            </a:extLst>
          </p:cNvPr>
          <p:cNvSpPr>
            <a:spLocks noGrp="1"/>
          </p:cNvSpPr>
          <p:nvPr>
            <p:ph type="title"/>
          </p:nvPr>
        </p:nvSpPr>
        <p:spPr/>
        <p:txBody>
          <a:bodyPr/>
          <a:lstStyle/>
          <a:p>
            <a:r>
              <a:rPr lang="en-US"/>
              <a:t>Cloud Computing Types and Responsibilities</a:t>
            </a:r>
          </a:p>
        </p:txBody>
      </p:sp>
      <p:sp>
        <p:nvSpPr>
          <p:cNvPr id="4" name="Slide Number Placeholder 3">
            <a:extLst>
              <a:ext uri="{FF2B5EF4-FFF2-40B4-BE49-F238E27FC236}">
                <a16:creationId xmlns:a16="http://schemas.microsoft.com/office/drawing/2014/main" id="{6DE09562-7138-32A6-5C84-B253CBFD1837}"/>
              </a:ext>
            </a:extLst>
          </p:cNvPr>
          <p:cNvSpPr>
            <a:spLocks noGrp="1"/>
          </p:cNvSpPr>
          <p:nvPr>
            <p:ph type="sldNum" sz="quarter" idx="12"/>
          </p:nvPr>
        </p:nvSpPr>
        <p:spPr/>
        <p:txBody>
          <a:bodyPr/>
          <a:lstStyle/>
          <a:p>
            <a:fld id="{2A013F82-EE5E-44EE-A61D-E31C6657F26F}" type="slidenum">
              <a:rPr lang="en-US"/>
              <a:t>10</a:t>
            </a:fld>
            <a:endParaRPr lang="en-US"/>
          </a:p>
        </p:txBody>
      </p:sp>
      <p:graphicFrame>
        <p:nvGraphicFramePr>
          <p:cNvPr id="12" name="Content Placeholder 6">
            <a:extLst>
              <a:ext uri="{FF2B5EF4-FFF2-40B4-BE49-F238E27FC236}">
                <a16:creationId xmlns:a16="http://schemas.microsoft.com/office/drawing/2014/main" id="{BDC2E07A-8AE7-DD56-D4F3-26D541FA6313}"/>
              </a:ext>
            </a:extLst>
          </p:cNvPr>
          <p:cNvGraphicFramePr>
            <a:graphicFrameLocks noGrp="1"/>
          </p:cNvGraphicFramePr>
          <p:nvPr>
            <p:ph idx="1"/>
            <p:extLst>
              <p:ext uri="{D42A27DB-BD31-4B8C-83A1-F6EECF244321}">
                <p14:modId xmlns:p14="http://schemas.microsoft.com/office/powerpoint/2010/main" val="1216770383"/>
              </p:ext>
            </p:extLst>
          </p:nvPr>
        </p:nvGraphicFramePr>
        <p:xfrm>
          <a:off x="2673879" y="1865990"/>
          <a:ext cx="9146385" cy="4421420"/>
        </p:xfrm>
        <a:graphic>
          <a:graphicData uri="http://schemas.openxmlformats.org/drawingml/2006/table">
            <a:tbl>
              <a:tblPr firstRow="1" bandRow="1">
                <a:tableStyleId>{5C22544A-7EE6-4342-B048-85BDC9FD1C3A}</a:tableStyleId>
              </a:tblPr>
              <a:tblGrid>
                <a:gridCol w="1672344">
                  <a:extLst>
                    <a:ext uri="{9D8B030D-6E8A-4147-A177-3AD203B41FA5}">
                      <a16:colId xmlns:a16="http://schemas.microsoft.com/office/drawing/2014/main" val="2519188723"/>
                    </a:ext>
                  </a:extLst>
                </a:gridCol>
                <a:gridCol w="3520770">
                  <a:extLst>
                    <a:ext uri="{9D8B030D-6E8A-4147-A177-3AD203B41FA5}">
                      <a16:colId xmlns:a16="http://schemas.microsoft.com/office/drawing/2014/main" val="239904248"/>
                    </a:ext>
                  </a:extLst>
                </a:gridCol>
                <a:gridCol w="3953271">
                  <a:extLst>
                    <a:ext uri="{9D8B030D-6E8A-4147-A177-3AD203B41FA5}">
                      <a16:colId xmlns:a16="http://schemas.microsoft.com/office/drawing/2014/main" val="1550892681"/>
                    </a:ext>
                  </a:extLst>
                </a:gridCol>
              </a:tblGrid>
              <a:tr h="839110">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solidFill>
                            <a:schemeClr val="bg1"/>
                          </a:solidFill>
                        </a:rPr>
                        <a:t>Cloud Provider Manages</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solidFill>
                            <a:schemeClr val="bg1"/>
                          </a:solidFill>
                        </a:rPr>
                        <a:t>Customer Manages</a:t>
                      </a:r>
                    </a:p>
                  </a:txBody>
                  <a:tcPr anchor="ctr"/>
                </a:tc>
                <a:extLst>
                  <a:ext uri="{0D108BD9-81ED-4DB2-BD59-A6C34878D82A}">
                    <a16:rowId xmlns:a16="http://schemas.microsoft.com/office/drawing/2014/main" val="283945150"/>
                  </a:ext>
                </a:extLst>
              </a:tr>
              <a:tr h="839110">
                <a:tc>
                  <a:txBody>
                    <a:bodyPr/>
                    <a:lstStyle/>
                    <a:p>
                      <a:pPr algn="ctr"/>
                      <a:r>
                        <a:rPr lang="en-US" b="1"/>
                        <a:t>On-Premises</a:t>
                      </a:r>
                    </a:p>
                  </a:txBody>
                  <a:tcPr anchor="ctr"/>
                </a:tc>
                <a:tc>
                  <a:txBody>
                    <a:bodyPr/>
                    <a:lstStyle/>
                    <a:p>
                      <a:pPr algn="ctr"/>
                      <a:endParaRPr lang="en-US"/>
                    </a:p>
                  </a:txBody>
                  <a:tcPr anchor="ctr">
                    <a:pattFill prst="dkUpDiag">
                      <a:fgClr>
                        <a:schemeClr val="accent1">
                          <a:tint val="40000"/>
                        </a:schemeClr>
                      </a:fgClr>
                      <a:bgClr>
                        <a:schemeClr val="bg1"/>
                      </a:bgClr>
                    </a:pattFill>
                  </a:tcPr>
                </a:tc>
                <a:tc>
                  <a:txBody>
                    <a:bodyPr/>
                    <a:lstStyle/>
                    <a:p>
                      <a:pPr algn="ctr"/>
                      <a:r>
                        <a:rPr lang="en-US"/>
                        <a:t>Everything!</a:t>
                      </a:r>
                    </a:p>
                  </a:txBody>
                  <a:tcPr anchor="ctr"/>
                </a:tc>
                <a:extLst>
                  <a:ext uri="{0D108BD9-81ED-4DB2-BD59-A6C34878D82A}">
                    <a16:rowId xmlns:a16="http://schemas.microsoft.com/office/drawing/2014/main" val="1461122452"/>
                  </a:ext>
                </a:extLst>
              </a:tr>
              <a:tr h="839110">
                <a:tc>
                  <a:txBody>
                    <a:bodyPr/>
                    <a:lstStyle/>
                    <a:p>
                      <a:pPr algn="ctr"/>
                      <a:r>
                        <a:rPr lang="en-US" b="1"/>
                        <a:t>Infrastructure as a Service</a:t>
                      </a:r>
                    </a:p>
                    <a:p>
                      <a:pPr algn="ctr"/>
                      <a:r>
                        <a:rPr lang="en-US" b="1"/>
                        <a:t>(IaaS)</a:t>
                      </a:r>
                    </a:p>
                  </a:txBody>
                  <a:tcPr anchor="ctr"/>
                </a:tc>
                <a:tc>
                  <a:txBody>
                    <a:bodyPr/>
                    <a:lstStyle/>
                    <a:p>
                      <a:pPr algn="ctr"/>
                      <a:r>
                        <a:rPr lang="en-US"/>
                        <a:t>Physical Security; Power and HVAC; Physical Hardware; Networking; Virtualization</a:t>
                      </a:r>
                    </a:p>
                  </a:txBody>
                  <a:tcPr anchor="ctr"/>
                </a:tc>
                <a:tc>
                  <a:txBody>
                    <a:bodyPr/>
                    <a:lstStyle/>
                    <a:p>
                      <a:pPr algn="ctr"/>
                      <a:r>
                        <a:rPr lang="en-US"/>
                        <a:t>Operating System; Platform; Application Software; Data</a:t>
                      </a:r>
                    </a:p>
                  </a:txBody>
                  <a:tcPr anchor="ctr"/>
                </a:tc>
                <a:extLst>
                  <a:ext uri="{0D108BD9-81ED-4DB2-BD59-A6C34878D82A}">
                    <a16:rowId xmlns:a16="http://schemas.microsoft.com/office/drawing/2014/main" val="2780453152"/>
                  </a:ext>
                </a:extLst>
              </a:tr>
              <a:tr h="839110">
                <a:tc>
                  <a:txBody>
                    <a:bodyPr/>
                    <a:lstStyle/>
                    <a:p>
                      <a:pPr algn="ctr"/>
                      <a:r>
                        <a:rPr lang="en-US" b="1"/>
                        <a:t>Platform</a:t>
                      </a:r>
                    </a:p>
                    <a:p>
                      <a:pPr algn="ctr"/>
                      <a:r>
                        <a:rPr lang="en-US" b="1"/>
                        <a:t>as a Service</a:t>
                      </a:r>
                    </a:p>
                    <a:p>
                      <a:pPr algn="ctr"/>
                      <a:r>
                        <a:rPr lang="en-US" b="1"/>
                        <a:t>(PaaS)</a:t>
                      </a:r>
                    </a:p>
                  </a:txBody>
                  <a:tcPr anchor="ctr"/>
                </a:tc>
                <a:tc>
                  <a:txBody>
                    <a:bodyPr/>
                    <a:lstStyle/>
                    <a:p>
                      <a:pPr algn="ctr"/>
                      <a:r>
                        <a:rPr lang="en-US"/>
                        <a:t>IaaS, plus Operating System and Platform</a:t>
                      </a:r>
                    </a:p>
                  </a:txBody>
                  <a:tcPr anchor="ctr"/>
                </a:tc>
                <a:tc>
                  <a:txBody>
                    <a:bodyPr/>
                    <a:lstStyle/>
                    <a:p>
                      <a:pPr algn="ctr"/>
                      <a:r>
                        <a:rPr lang="en-US"/>
                        <a:t>Application Software; Data</a:t>
                      </a:r>
                    </a:p>
                  </a:txBody>
                  <a:tcPr anchor="ctr"/>
                </a:tc>
                <a:extLst>
                  <a:ext uri="{0D108BD9-81ED-4DB2-BD59-A6C34878D82A}">
                    <a16:rowId xmlns:a16="http://schemas.microsoft.com/office/drawing/2014/main" val="472651391"/>
                  </a:ext>
                </a:extLst>
              </a:tr>
              <a:tr h="839110">
                <a:tc>
                  <a:txBody>
                    <a:bodyPr/>
                    <a:lstStyle/>
                    <a:p>
                      <a:pPr algn="ctr"/>
                      <a:r>
                        <a:rPr lang="en-US" b="1"/>
                        <a:t>Software</a:t>
                      </a:r>
                    </a:p>
                    <a:p>
                      <a:pPr algn="ctr"/>
                      <a:r>
                        <a:rPr lang="en-US" b="1"/>
                        <a:t>as a Service</a:t>
                      </a:r>
                    </a:p>
                    <a:p>
                      <a:pPr algn="ctr"/>
                      <a:r>
                        <a:rPr lang="en-US" b="1"/>
                        <a:t>(SaaS)</a:t>
                      </a:r>
                    </a:p>
                  </a:txBody>
                  <a:tcPr anchor="ctr"/>
                </a:tc>
                <a:tc>
                  <a:txBody>
                    <a:bodyPr/>
                    <a:lstStyle/>
                    <a:p>
                      <a:pPr algn="ctr"/>
                      <a:r>
                        <a:rPr lang="en-US"/>
                        <a:t>Everything!</a:t>
                      </a:r>
                    </a:p>
                  </a:txBody>
                  <a:tcPr anchor="ctr"/>
                </a:tc>
                <a:tc>
                  <a:txBody>
                    <a:bodyPr/>
                    <a:lstStyle/>
                    <a:p>
                      <a:pPr algn="ctr"/>
                      <a:endParaRPr lang="en-US"/>
                    </a:p>
                  </a:txBody>
                  <a:tcPr anchor="ctr">
                    <a:pattFill prst="dkUpDiag">
                      <a:fgClr>
                        <a:schemeClr val="accent1">
                          <a:tint val="20000"/>
                        </a:schemeClr>
                      </a:fgClr>
                      <a:bgClr>
                        <a:schemeClr val="bg1"/>
                      </a:bgClr>
                    </a:pattFill>
                  </a:tcPr>
                </a:tc>
                <a:extLst>
                  <a:ext uri="{0D108BD9-81ED-4DB2-BD59-A6C34878D82A}">
                    <a16:rowId xmlns:a16="http://schemas.microsoft.com/office/drawing/2014/main" val="1830165005"/>
                  </a:ext>
                </a:extLst>
              </a:tr>
            </a:tbl>
          </a:graphicData>
        </a:graphic>
      </p:graphicFrame>
      <p:graphicFrame>
        <p:nvGraphicFramePr>
          <p:cNvPr id="16" name="Table 15">
            <a:extLst>
              <a:ext uri="{FF2B5EF4-FFF2-40B4-BE49-F238E27FC236}">
                <a16:creationId xmlns:a16="http://schemas.microsoft.com/office/drawing/2014/main" id="{28B28768-50CF-496C-D1F3-ED6DC79910E0}"/>
              </a:ext>
            </a:extLst>
          </p:cNvPr>
          <p:cNvGraphicFramePr>
            <a:graphicFrameLocks noGrp="1"/>
          </p:cNvGraphicFramePr>
          <p:nvPr>
            <p:extLst>
              <p:ext uri="{D42A27DB-BD31-4B8C-83A1-F6EECF244321}">
                <p14:modId xmlns:p14="http://schemas.microsoft.com/office/powerpoint/2010/main" val="2006104615"/>
              </p:ext>
            </p:extLst>
          </p:nvPr>
        </p:nvGraphicFramePr>
        <p:xfrm>
          <a:off x="187434" y="1865990"/>
          <a:ext cx="2161628" cy="4509272"/>
        </p:xfrm>
        <a:graphic>
          <a:graphicData uri="http://schemas.openxmlformats.org/drawingml/2006/table">
            <a:tbl>
              <a:tblPr>
                <a:tableStyleId>{21E4AEA4-8DFA-4A89-87EB-49C32662AFE0}</a:tableStyleId>
              </a:tblPr>
              <a:tblGrid>
                <a:gridCol w="2161628">
                  <a:extLst>
                    <a:ext uri="{9D8B030D-6E8A-4147-A177-3AD203B41FA5}">
                      <a16:colId xmlns:a16="http://schemas.microsoft.com/office/drawing/2014/main" val="2731102210"/>
                    </a:ext>
                  </a:extLst>
                </a:gridCol>
              </a:tblGrid>
              <a:tr h="491269">
                <a:tc>
                  <a:txBody>
                    <a:bodyPr/>
                    <a:lstStyle/>
                    <a:p>
                      <a:pPr algn="ctr"/>
                      <a:r>
                        <a:rPr lang="en-US" sz="1600"/>
                        <a:t>Data</a:t>
                      </a:r>
                    </a:p>
                  </a:txBody>
                  <a:tcPr anchor="ctr">
                    <a:solidFill>
                      <a:schemeClr val="accent2">
                        <a:lumMod val="40000"/>
                        <a:lumOff val="60000"/>
                      </a:schemeClr>
                    </a:solidFill>
                  </a:tcPr>
                </a:tc>
                <a:extLst>
                  <a:ext uri="{0D108BD9-81ED-4DB2-BD59-A6C34878D82A}">
                    <a16:rowId xmlns:a16="http://schemas.microsoft.com/office/drawing/2014/main" val="1892177387"/>
                  </a:ext>
                </a:extLst>
              </a:tr>
              <a:tr h="491269">
                <a:tc>
                  <a:txBody>
                    <a:bodyPr/>
                    <a:lstStyle/>
                    <a:p>
                      <a:pPr algn="ctr"/>
                      <a:r>
                        <a:rPr lang="en-US" sz="1600"/>
                        <a:t>Application Software</a:t>
                      </a:r>
                    </a:p>
                  </a:txBody>
                  <a:tcPr anchor="ctr">
                    <a:solidFill>
                      <a:schemeClr val="accent2">
                        <a:lumMod val="40000"/>
                        <a:lumOff val="60000"/>
                      </a:schemeClr>
                    </a:solidFill>
                  </a:tcPr>
                </a:tc>
                <a:extLst>
                  <a:ext uri="{0D108BD9-81ED-4DB2-BD59-A6C34878D82A}">
                    <a16:rowId xmlns:a16="http://schemas.microsoft.com/office/drawing/2014/main" val="3175230328"/>
                  </a:ext>
                </a:extLst>
              </a:tr>
              <a:tr h="491269">
                <a:tc>
                  <a:txBody>
                    <a:bodyPr/>
                    <a:lstStyle/>
                    <a:p>
                      <a:pPr algn="ctr"/>
                      <a:r>
                        <a:rPr lang="en-US" sz="1600"/>
                        <a:t>Platform (Middleware)</a:t>
                      </a:r>
                    </a:p>
                  </a:txBody>
                  <a:tcPr anchor="ctr">
                    <a:solidFill>
                      <a:schemeClr val="accent2">
                        <a:lumMod val="40000"/>
                        <a:lumOff val="60000"/>
                      </a:schemeClr>
                    </a:solidFill>
                  </a:tcPr>
                </a:tc>
                <a:extLst>
                  <a:ext uri="{0D108BD9-81ED-4DB2-BD59-A6C34878D82A}">
                    <a16:rowId xmlns:a16="http://schemas.microsoft.com/office/drawing/2014/main" val="1390323539"/>
                  </a:ext>
                </a:extLst>
              </a:tr>
              <a:tr h="491269">
                <a:tc>
                  <a:txBody>
                    <a:bodyPr/>
                    <a:lstStyle/>
                    <a:p>
                      <a:pPr algn="ctr"/>
                      <a:r>
                        <a:rPr lang="en-US" sz="1600"/>
                        <a:t>Operating System</a:t>
                      </a:r>
                    </a:p>
                  </a:txBody>
                  <a:tcPr anchor="ctr">
                    <a:solidFill>
                      <a:schemeClr val="accent2">
                        <a:lumMod val="40000"/>
                        <a:lumOff val="60000"/>
                      </a:schemeClr>
                    </a:solidFill>
                  </a:tcPr>
                </a:tc>
                <a:extLst>
                  <a:ext uri="{0D108BD9-81ED-4DB2-BD59-A6C34878D82A}">
                    <a16:rowId xmlns:a16="http://schemas.microsoft.com/office/drawing/2014/main" val="2600359829"/>
                  </a:ext>
                </a:extLst>
              </a:tr>
              <a:tr h="491269">
                <a:tc>
                  <a:txBody>
                    <a:bodyPr/>
                    <a:lstStyle/>
                    <a:p>
                      <a:pPr algn="ctr"/>
                      <a:r>
                        <a:rPr lang="en-US" sz="1600"/>
                        <a:t>Virtualization</a:t>
                      </a:r>
                    </a:p>
                  </a:txBody>
                  <a:tcPr anchor="ctr">
                    <a:solidFill>
                      <a:schemeClr val="accent2">
                        <a:lumMod val="40000"/>
                        <a:lumOff val="60000"/>
                      </a:schemeClr>
                    </a:solidFill>
                  </a:tcPr>
                </a:tc>
                <a:extLst>
                  <a:ext uri="{0D108BD9-81ED-4DB2-BD59-A6C34878D82A}">
                    <a16:rowId xmlns:a16="http://schemas.microsoft.com/office/drawing/2014/main" val="526257886"/>
                  </a:ext>
                </a:extLst>
              </a:tr>
              <a:tr h="491269">
                <a:tc>
                  <a:txBody>
                    <a:bodyPr/>
                    <a:lstStyle/>
                    <a:p>
                      <a:pPr algn="ctr"/>
                      <a:r>
                        <a:rPr lang="en-US" sz="1600"/>
                        <a:t>Networking</a:t>
                      </a:r>
                    </a:p>
                  </a:txBody>
                  <a:tcPr anchor="ctr">
                    <a:solidFill>
                      <a:schemeClr val="accent2">
                        <a:lumMod val="40000"/>
                        <a:lumOff val="60000"/>
                      </a:schemeClr>
                    </a:solidFill>
                  </a:tcPr>
                </a:tc>
                <a:extLst>
                  <a:ext uri="{0D108BD9-81ED-4DB2-BD59-A6C34878D82A}">
                    <a16:rowId xmlns:a16="http://schemas.microsoft.com/office/drawing/2014/main" val="3180958704"/>
                  </a:ext>
                </a:extLst>
              </a:tr>
              <a:tr h="491269">
                <a:tc>
                  <a:txBody>
                    <a:bodyPr/>
                    <a:lstStyle/>
                    <a:p>
                      <a:pPr algn="ctr"/>
                      <a:r>
                        <a:rPr lang="en-US" sz="1600"/>
                        <a:t>Physical Hardware</a:t>
                      </a:r>
                    </a:p>
                    <a:p>
                      <a:pPr algn="ctr"/>
                      <a:r>
                        <a:rPr lang="en-US" sz="1600"/>
                        <a:t>(CPUs, Storage, etc.)</a:t>
                      </a:r>
                    </a:p>
                  </a:txBody>
                  <a:tcPr anchor="ctr">
                    <a:solidFill>
                      <a:schemeClr val="accent2">
                        <a:lumMod val="40000"/>
                        <a:lumOff val="60000"/>
                      </a:schemeClr>
                    </a:solidFill>
                  </a:tcPr>
                </a:tc>
                <a:extLst>
                  <a:ext uri="{0D108BD9-81ED-4DB2-BD59-A6C34878D82A}">
                    <a16:rowId xmlns:a16="http://schemas.microsoft.com/office/drawing/2014/main" val="2439049582"/>
                  </a:ext>
                </a:extLst>
              </a:tr>
              <a:tr h="491269">
                <a:tc>
                  <a:txBody>
                    <a:bodyPr/>
                    <a:lstStyle/>
                    <a:p>
                      <a:pPr algn="ctr"/>
                      <a:r>
                        <a:rPr lang="en-US" sz="1600"/>
                        <a:t>Power and HVAC</a:t>
                      </a:r>
                    </a:p>
                  </a:txBody>
                  <a:tcPr anchor="ctr">
                    <a:solidFill>
                      <a:schemeClr val="accent2">
                        <a:lumMod val="40000"/>
                        <a:lumOff val="60000"/>
                      </a:schemeClr>
                    </a:solidFill>
                  </a:tcPr>
                </a:tc>
                <a:extLst>
                  <a:ext uri="{0D108BD9-81ED-4DB2-BD59-A6C34878D82A}">
                    <a16:rowId xmlns:a16="http://schemas.microsoft.com/office/drawing/2014/main" val="4174452644"/>
                  </a:ext>
                </a:extLst>
              </a:tr>
              <a:tr h="491269">
                <a:tc>
                  <a:txBody>
                    <a:bodyPr/>
                    <a:lstStyle/>
                    <a:p>
                      <a:pPr algn="ctr"/>
                      <a:r>
                        <a:rPr lang="en-US" sz="1600"/>
                        <a:t>Physical Security</a:t>
                      </a:r>
                    </a:p>
                  </a:txBody>
                  <a:tcPr anchor="ctr">
                    <a:solidFill>
                      <a:schemeClr val="accent2">
                        <a:lumMod val="40000"/>
                        <a:lumOff val="60000"/>
                      </a:schemeClr>
                    </a:solidFill>
                  </a:tcPr>
                </a:tc>
                <a:extLst>
                  <a:ext uri="{0D108BD9-81ED-4DB2-BD59-A6C34878D82A}">
                    <a16:rowId xmlns:a16="http://schemas.microsoft.com/office/drawing/2014/main" val="364651094"/>
                  </a:ext>
                </a:extLst>
              </a:tr>
            </a:tbl>
          </a:graphicData>
        </a:graphic>
      </p:graphicFrame>
    </p:spTree>
    <p:extLst>
      <p:ext uri="{BB962C8B-B14F-4D97-AF65-F5344CB8AC3E}">
        <p14:creationId xmlns:p14="http://schemas.microsoft.com/office/powerpoint/2010/main" val="35614914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97722-5C2F-419B-CA68-DEF5B24C615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950E3C-C759-5113-F26E-7BAF670240CD}"/>
              </a:ext>
            </a:extLst>
          </p:cNvPr>
          <p:cNvSpPr>
            <a:spLocks noGrp="1"/>
          </p:cNvSpPr>
          <p:nvPr>
            <p:ph type="title"/>
          </p:nvPr>
        </p:nvSpPr>
        <p:spPr/>
        <p:txBody>
          <a:bodyPr/>
          <a:lstStyle/>
          <a:p>
            <a:r>
              <a:rPr lang="en-US"/>
              <a:t>Cloud Computing Types and Responsibilities</a:t>
            </a:r>
          </a:p>
        </p:txBody>
      </p:sp>
      <p:sp>
        <p:nvSpPr>
          <p:cNvPr id="6" name="Content Placeholder 5">
            <a:extLst>
              <a:ext uri="{FF2B5EF4-FFF2-40B4-BE49-F238E27FC236}">
                <a16:creationId xmlns:a16="http://schemas.microsoft.com/office/drawing/2014/main" id="{90DB3473-B512-9285-1FE2-AE3E23448FD0}"/>
              </a:ext>
            </a:extLst>
          </p:cNvPr>
          <p:cNvSpPr>
            <a:spLocks noGrp="1"/>
          </p:cNvSpPr>
          <p:nvPr>
            <p:ph idx="1"/>
          </p:nvPr>
        </p:nvSpPr>
        <p:spPr/>
        <p:txBody>
          <a:bodyPr>
            <a:normAutofit/>
          </a:bodyPr>
          <a:lstStyle/>
          <a:p>
            <a:pPr marL="0" indent="0">
              <a:buNone/>
            </a:pPr>
            <a:r>
              <a:rPr lang="en-US"/>
              <a:t>We’ll generally use “SaaS” as a catch-all for all of these types</a:t>
            </a:r>
          </a:p>
          <a:p>
            <a:pPr marL="0" indent="0">
              <a:buNone/>
            </a:pPr>
            <a:endParaRPr lang="en-US"/>
          </a:p>
          <a:p>
            <a:pPr marL="0" indent="0">
              <a:buNone/>
            </a:pPr>
            <a:r>
              <a:rPr lang="en-US"/>
              <a:t>As counsel negotiating a SaaS (or IaaS, or PaaS…) agreement:</a:t>
            </a:r>
          </a:p>
          <a:p>
            <a:r>
              <a:rPr lang="en-US"/>
              <a:t>Helpful to understand scope of provider’s responsibilities</a:t>
            </a:r>
          </a:p>
          <a:p>
            <a:r>
              <a:rPr lang="en-US"/>
              <a:t>Helpful to understand how it fits into your provider’s business</a:t>
            </a:r>
          </a:p>
          <a:p>
            <a:r>
              <a:rPr lang="en-US"/>
              <a:t>Important for your client’s procurement, engineering, and risk teams to be aligned on who is responsible for what!</a:t>
            </a:r>
          </a:p>
        </p:txBody>
      </p:sp>
      <p:sp>
        <p:nvSpPr>
          <p:cNvPr id="4" name="Slide Number Placeholder 3">
            <a:extLst>
              <a:ext uri="{FF2B5EF4-FFF2-40B4-BE49-F238E27FC236}">
                <a16:creationId xmlns:a16="http://schemas.microsoft.com/office/drawing/2014/main" id="{C95497E6-73FD-629C-E960-0596BFE3A29E}"/>
              </a:ext>
            </a:extLst>
          </p:cNvPr>
          <p:cNvSpPr>
            <a:spLocks noGrp="1"/>
          </p:cNvSpPr>
          <p:nvPr>
            <p:ph type="sldNum" sz="quarter" idx="12"/>
          </p:nvPr>
        </p:nvSpPr>
        <p:spPr/>
        <p:txBody>
          <a:bodyPr/>
          <a:lstStyle/>
          <a:p>
            <a:fld id="{2A013F82-EE5E-44EE-A61D-E31C6657F26F}" type="slidenum">
              <a:rPr lang="en-US"/>
              <a:t>11</a:t>
            </a:fld>
            <a:endParaRPr lang="en-US"/>
          </a:p>
        </p:txBody>
      </p:sp>
    </p:spTree>
    <p:extLst>
      <p:ext uri="{BB962C8B-B14F-4D97-AF65-F5344CB8AC3E}">
        <p14:creationId xmlns:p14="http://schemas.microsoft.com/office/powerpoint/2010/main" val="37287234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FF586-0C60-61C9-6599-F8DFFD301A4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57C4026-719C-169B-EA57-F3F7C3A05B63}"/>
              </a:ext>
            </a:extLst>
          </p:cNvPr>
          <p:cNvSpPr>
            <a:spLocks noGrp="1"/>
          </p:cNvSpPr>
          <p:nvPr>
            <p:ph type="title"/>
          </p:nvPr>
        </p:nvSpPr>
        <p:spPr>
          <a:xfrm>
            <a:off x="1059891" y="2514600"/>
            <a:ext cx="9609300" cy="2819400"/>
          </a:xfrm>
        </p:spPr>
        <p:txBody>
          <a:bodyPr>
            <a:normAutofit/>
          </a:bodyPr>
          <a:lstStyle/>
          <a:p>
            <a:r>
              <a:rPr lang="en-US" sz="4000"/>
              <a:t>Comparing SaaS Agreements and Traditional License and Service Contracts</a:t>
            </a:r>
          </a:p>
        </p:txBody>
      </p:sp>
      <p:sp>
        <p:nvSpPr>
          <p:cNvPr id="6" name="Text Placeholder 5">
            <a:extLst>
              <a:ext uri="{FF2B5EF4-FFF2-40B4-BE49-F238E27FC236}">
                <a16:creationId xmlns:a16="http://schemas.microsoft.com/office/drawing/2014/main" id="{6216CFF7-E508-FB2B-0711-5C88C45475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9A595D-EEA6-C01E-DA46-3B861E34B8DC}"/>
              </a:ext>
            </a:extLst>
          </p:cNvPr>
          <p:cNvSpPr>
            <a:spLocks noGrp="1"/>
          </p:cNvSpPr>
          <p:nvPr>
            <p:ph type="sldNum" sz="quarter" idx="12"/>
          </p:nvPr>
        </p:nvSpPr>
        <p:spPr/>
        <p:txBody>
          <a:bodyPr/>
          <a:lstStyle/>
          <a:p>
            <a:fld id="{2A013F82-EE5E-44EE-A61D-E31C6657F26F}" type="slidenum">
              <a:rPr lang="en-US"/>
              <a:t>12</a:t>
            </a:fld>
            <a:endParaRPr lang="en-US"/>
          </a:p>
        </p:txBody>
      </p:sp>
    </p:spTree>
    <p:extLst>
      <p:ext uri="{BB962C8B-B14F-4D97-AF65-F5344CB8AC3E}">
        <p14:creationId xmlns:p14="http://schemas.microsoft.com/office/powerpoint/2010/main" val="12023747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A9A1-D1CE-CEB6-60EE-0F3FB5A023A4}"/>
              </a:ext>
            </a:extLst>
          </p:cNvPr>
          <p:cNvSpPr>
            <a:spLocks noGrp="1"/>
          </p:cNvSpPr>
          <p:nvPr>
            <p:ph type="title"/>
          </p:nvPr>
        </p:nvSpPr>
        <p:spPr/>
        <p:txBody>
          <a:bodyPr/>
          <a:lstStyle/>
          <a:p>
            <a:r>
              <a:rPr lang="en-US"/>
              <a:t>Key differences between Software License and SaaS Licenses			</a:t>
            </a:r>
          </a:p>
        </p:txBody>
      </p:sp>
      <p:graphicFrame>
        <p:nvGraphicFramePr>
          <p:cNvPr id="7" name="Content Placeholder 6">
            <a:extLst>
              <a:ext uri="{FF2B5EF4-FFF2-40B4-BE49-F238E27FC236}">
                <a16:creationId xmlns:a16="http://schemas.microsoft.com/office/drawing/2014/main" id="{B0F86C70-2A19-A0D0-E968-59CC3BDC671C}"/>
              </a:ext>
            </a:extLst>
          </p:cNvPr>
          <p:cNvGraphicFramePr>
            <a:graphicFrameLocks noGrp="1"/>
          </p:cNvGraphicFramePr>
          <p:nvPr>
            <p:ph idx="1"/>
          </p:nvPr>
        </p:nvGraphicFramePr>
        <p:xfrm>
          <a:off x="1522413" y="1905000"/>
          <a:ext cx="9137650" cy="4302760"/>
        </p:xfrm>
        <a:graphic>
          <a:graphicData uri="http://schemas.openxmlformats.org/drawingml/2006/table">
            <a:tbl>
              <a:tblPr firstRow="1" bandRow="1">
                <a:tableStyleId>{5C22544A-7EE6-4342-B048-85BDC9FD1C3A}</a:tableStyleId>
              </a:tblPr>
              <a:tblGrid>
                <a:gridCol w="4568825">
                  <a:extLst>
                    <a:ext uri="{9D8B030D-6E8A-4147-A177-3AD203B41FA5}">
                      <a16:colId xmlns:a16="http://schemas.microsoft.com/office/drawing/2014/main" val="239904248"/>
                    </a:ext>
                  </a:extLst>
                </a:gridCol>
                <a:gridCol w="4568825">
                  <a:extLst>
                    <a:ext uri="{9D8B030D-6E8A-4147-A177-3AD203B41FA5}">
                      <a16:colId xmlns:a16="http://schemas.microsoft.com/office/drawing/2014/main" val="1550892681"/>
                    </a:ext>
                  </a:extLst>
                </a:gridCol>
              </a:tblGrid>
              <a:tr h="370840">
                <a:tc>
                  <a:txBody>
                    <a:bodyPr/>
                    <a:lstStyle/>
                    <a:p>
                      <a:r>
                        <a:rPr lang="en-US"/>
                        <a:t>Software License</a:t>
                      </a:r>
                    </a:p>
                  </a:txBody>
                  <a:tcPr/>
                </a:tc>
                <a:tc>
                  <a:txBody>
                    <a:bodyPr/>
                    <a:lstStyle/>
                    <a:p>
                      <a:r>
                        <a:rPr lang="en-US"/>
                        <a:t>SaaS License</a:t>
                      </a:r>
                    </a:p>
                  </a:txBody>
                  <a:tcPr/>
                </a:tc>
                <a:extLst>
                  <a:ext uri="{0D108BD9-81ED-4DB2-BD59-A6C34878D82A}">
                    <a16:rowId xmlns:a16="http://schemas.microsoft.com/office/drawing/2014/main" val="283945150"/>
                  </a:ext>
                </a:extLst>
              </a:tr>
              <a:tr h="370840">
                <a:tc>
                  <a:txBody>
                    <a:bodyPr/>
                    <a:lstStyle/>
                    <a:p>
                      <a:r>
                        <a:rPr lang="en-US"/>
                        <a:t>Software code is provided by Provider to Customer, and is installed by Customer in its own operating environment (local or hosted servers)</a:t>
                      </a:r>
                    </a:p>
                  </a:txBody>
                  <a:tcPr/>
                </a:tc>
                <a:tc>
                  <a:txBody>
                    <a:bodyPr/>
                    <a:lstStyle/>
                    <a:p>
                      <a:r>
                        <a:rPr lang="en-US"/>
                        <a:t>Provider operates the software in its own environment, and provides access to the software to Customer via web-based interface, APIs or customer integration</a:t>
                      </a:r>
                    </a:p>
                  </a:txBody>
                  <a:tcPr/>
                </a:tc>
                <a:extLst>
                  <a:ext uri="{0D108BD9-81ED-4DB2-BD59-A6C34878D82A}">
                    <a16:rowId xmlns:a16="http://schemas.microsoft.com/office/drawing/2014/main" val="1461122452"/>
                  </a:ext>
                </a:extLst>
              </a:tr>
              <a:tr h="370840">
                <a:tc>
                  <a:txBody>
                    <a:bodyPr/>
                    <a:lstStyle/>
                    <a:p>
                      <a:r>
                        <a:rPr lang="en-US"/>
                        <a:t>License grant includes the right to install and use, may also include the right to modify, create derivative works, incorporate into other software</a:t>
                      </a:r>
                    </a:p>
                  </a:txBody>
                  <a:tcPr/>
                </a:tc>
                <a:tc>
                  <a:txBody>
                    <a:bodyPr/>
                    <a:lstStyle/>
                    <a:p>
                      <a:r>
                        <a:rPr lang="en-US"/>
                        <a:t>License grant provides the right to access and use the software</a:t>
                      </a:r>
                    </a:p>
                  </a:txBody>
                  <a:tcPr/>
                </a:tc>
                <a:extLst>
                  <a:ext uri="{0D108BD9-81ED-4DB2-BD59-A6C34878D82A}">
                    <a16:rowId xmlns:a16="http://schemas.microsoft.com/office/drawing/2014/main" val="2780453152"/>
                  </a:ext>
                </a:extLst>
              </a:tr>
              <a:tr h="370840">
                <a:tc>
                  <a:txBody>
                    <a:bodyPr/>
                    <a:lstStyle/>
                    <a:p>
                      <a:r>
                        <a:rPr lang="en-US"/>
                        <a:t>License term may be perpetual or limited </a:t>
                      </a:r>
                    </a:p>
                  </a:txBody>
                  <a:tcPr/>
                </a:tc>
                <a:tc>
                  <a:txBody>
                    <a:bodyPr/>
                    <a:lstStyle/>
                    <a:p>
                      <a:r>
                        <a:rPr lang="en-US"/>
                        <a:t>License is term limited, typically subscription based</a:t>
                      </a:r>
                    </a:p>
                  </a:txBody>
                  <a:tcPr/>
                </a:tc>
                <a:extLst>
                  <a:ext uri="{0D108BD9-81ED-4DB2-BD59-A6C34878D82A}">
                    <a16:rowId xmlns:a16="http://schemas.microsoft.com/office/drawing/2014/main" val="472651391"/>
                  </a:ext>
                </a:extLst>
              </a:tr>
              <a:tr h="370840">
                <a:tc>
                  <a:txBody>
                    <a:bodyPr/>
                    <a:lstStyle/>
                    <a:p>
                      <a:r>
                        <a:rPr lang="en-US"/>
                        <a:t>Support, updates and maintenance may be included, or offered separately for an extra fee</a:t>
                      </a:r>
                    </a:p>
                  </a:txBody>
                  <a:tcPr/>
                </a:tc>
                <a:tc>
                  <a:txBody>
                    <a:bodyPr/>
                    <a:lstStyle/>
                    <a:p>
                      <a:r>
                        <a:rPr lang="en-US"/>
                        <a:t>Support, updates and maintenance, particularly in multi-tenant offerings are typically included in subscription fee</a:t>
                      </a:r>
                    </a:p>
                  </a:txBody>
                  <a:tcPr/>
                </a:tc>
                <a:extLst>
                  <a:ext uri="{0D108BD9-81ED-4DB2-BD59-A6C34878D82A}">
                    <a16:rowId xmlns:a16="http://schemas.microsoft.com/office/drawing/2014/main" val="1830165005"/>
                  </a:ext>
                </a:extLst>
              </a:tr>
            </a:tbl>
          </a:graphicData>
        </a:graphic>
      </p:graphicFrame>
      <p:sp>
        <p:nvSpPr>
          <p:cNvPr id="5" name="Slide Number Placeholder 4">
            <a:extLst>
              <a:ext uri="{FF2B5EF4-FFF2-40B4-BE49-F238E27FC236}">
                <a16:creationId xmlns:a16="http://schemas.microsoft.com/office/drawing/2014/main" id="{49D84E81-DF2B-8CC3-1D48-33FF5C42173A}"/>
              </a:ext>
            </a:extLst>
          </p:cNvPr>
          <p:cNvSpPr>
            <a:spLocks noGrp="1"/>
          </p:cNvSpPr>
          <p:nvPr>
            <p:ph type="sldNum" sz="quarter" idx="12"/>
          </p:nvPr>
        </p:nvSpPr>
        <p:spPr/>
        <p:txBody>
          <a:bodyPr/>
          <a:lstStyle/>
          <a:p>
            <a:fld id="{2A013F82-EE5E-44EE-A61D-E31C6657F26F}" type="slidenum">
              <a:rPr lang="en-US"/>
              <a:t>13</a:t>
            </a:fld>
            <a:endParaRPr lang="en-US"/>
          </a:p>
        </p:txBody>
      </p:sp>
    </p:spTree>
    <p:extLst>
      <p:ext uri="{BB962C8B-B14F-4D97-AF65-F5344CB8AC3E}">
        <p14:creationId xmlns:p14="http://schemas.microsoft.com/office/powerpoint/2010/main" val="21267986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A9A1-D1CE-CEB6-60EE-0F3FB5A023A4}"/>
              </a:ext>
            </a:extLst>
          </p:cNvPr>
          <p:cNvSpPr>
            <a:spLocks noGrp="1"/>
          </p:cNvSpPr>
          <p:nvPr>
            <p:ph type="title"/>
          </p:nvPr>
        </p:nvSpPr>
        <p:spPr/>
        <p:txBody>
          <a:bodyPr/>
          <a:lstStyle/>
          <a:p>
            <a:r>
              <a:rPr lang="en-US"/>
              <a:t>Key differences between Software License and SaaS Licenses (continued)			</a:t>
            </a:r>
          </a:p>
        </p:txBody>
      </p:sp>
      <p:graphicFrame>
        <p:nvGraphicFramePr>
          <p:cNvPr id="7" name="Content Placeholder 6">
            <a:extLst>
              <a:ext uri="{FF2B5EF4-FFF2-40B4-BE49-F238E27FC236}">
                <a16:creationId xmlns:a16="http://schemas.microsoft.com/office/drawing/2014/main" id="{B0F86C70-2A19-A0D0-E968-59CC3BDC671C}"/>
              </a:ext>
            </a:extLst>
          </p:cNvPr>
          <p:cNvGraphicFramePr>
            <a:graphicFrameLocks noGrp="1"/>
          </p:cNvGraphicFramePr>
          <p:nvPr>
            <p:ph idx="1"/>
          </p:nvPr>
        </p:nvGraphicFramePr>
        <p:xfrm>
          <a:off x="1522413" y="1905000"/>
          <a:ext cx="9137650" cy="4302760"/>
        </p:xfrm>
        <a:graphic>
          <a:graphicData uri="http://schemas.openxmlformats.org/drawingml/2006/table">
            <a:tbl>
              <a:tblPr firstRow="1" bandRow="1">
                <a:tableStyleId>{5C22544A-7EE6-4342-B048-85BDC9FD1C3A}</a:tableStyleId>
              </a:tblPr>
              <a:tblGrid>
                <a:gridCol w="4568825">
                  <a:extLst>
                    <a:ext uri="{9D8B030D-6E8A-4147-A177-3AD203B41FA5}">
                      <a16:colId xmlns:a16="http://schemas.microsoft.com/office/drawing/2014/main" val="239904248"/>
                    </a:ext>
                  </a:extLst>
                </a:gridCol>
                <a:gridCol w="4568825">
                  <a:extLst>
                    <a:ext uri="{9D8B030D-6E8A-4147-A177-3AD203B41FA5}">
                      <a16:colId xmlns:a16="http://schemas.microsoft.com/office/drawing/2014/main" val="1550892681"/>
                    </a:ext>
                  </a:extLst>
                </a:gridCol>
              </a:tblGrid>
              <a:tr h="370840">
                <a:tc>
                  <a:txBody>
                    <a:bodyPr/>
                    <a:lstStyle/>
                    <a:p>
                      <a:r>
                        <a:rPr lang="en-US"/>
                        <a:t>Software License</a:t>
                      </a:r>
                    </a:p>
                  </a:txBody>
                  <a:tcPr/>
                </a:tc>
                <a:tc>
                  <a:txBody>
                    <a:bodyPr/>
                    <a:lstStyle/>
                    <a:p>
                      <a:r>
                        <a:rPr lang="en-US"/>
                        <a:t>SaaS License</a:t>
                      </a:r>
                    </a:p>
                  </a:txBody>
                  <a:tcPr/>
                </a:tc>
                <a:extLst>
                  <a:ext uri="{0D108BD9-81ED-4DB2-BD59-A6C34878D82A}">
                    <a16:rowId xmlns:a16="http://schemas.microsoft.com/office/drawing/2014/main" val="283945150"/>
                  </a:ext>
                </a:extLst>
              </a:tr>
              <a:tr h="370840">
                <a:tc>
                  <a:txBody>
                    <a:bodyPr/>
                    <a:lstStyle/>
                    <a:p>
                      <a:r>
                        <a:rPr lang="en-US"/>
                        <a:t>Resolving bugs, security issue and similar issues is typically part of warranty or support agreement</a:t>
                      </a:r>
                    </a:p>
                  </a:txBody>
                  <a:tcPr/>
                </a:tc>
                <a:tc>
                  <a:txBody>
                    <a:bodyPr/>
                    <a:lstStyle/>
                    <a:p>
                      <a:r>
                        <a:rPr lang="en-US"/>
                        <a:t>Availability of software is typically subject to a Service Level Agreement</a:t>
                      </a:r>
                    </a:p>
                  </a:txBody>
                  <a:tcPr/>
                </a:tc>
                <a:extLst>
                  <a:ext uri="{0D108BD9-81ED-4DB2-BD59-A6C34878D82A}">
                    <a16:rowId xmlns:a16="http://schemas.microsoft.com/office/drawing/2014/main" val="1461122452"/>
                  </a:ext>
                </a:extLst>
              </a:tr>
              <a:tr h="370840">
                <a:tc>
                  <a:txBody>
                    <a:bodyPr/>
                    <a:lstStyle/>
                    <a:p>
                      <a:r>
                        <a:rPr lang="en-US"/>
                        <a:t>Data stays under the control of Customer</a:t>
                      </a:r>
                    </a:p>
                  </a:txBody>
                  <a:tcPr/>
                </a:tc>
                <a:tc>
                  <a:txBody>
                    <a:bodyPr/>
                    <a:lstStyle/>
                    <a:p>
                      <a:r>
                        <a:rPr lang="en-US"/>
                        <a:t>Data needed to use the software is transferred to Provider’s servers</a:t>
                      </a:r>
                    </a:p>
                  </a:txBody>
                  <a:tcPr/>
                </a:tc>
                <a:extLst>
                  <a:ext uri="{0D108BD9-81ED-4DB2-BD59-A6C34878D82A}">
                    <a16:rowId xmlns:a16="http://schemas.microsoft.com/office/drawing/2014/main" val="2780453152"/>
                  </a:ext>
                </a:extLst>
              </a:tr>
              <a:tr h="370840">
                <a:tc>
                  <a:txBody>
                    <a:bodyPr/>
                    <a:lstStyle/>
                    <a:p>
                      <a:r>
                        <a:rPr lang="en-US"/>
                        <a:t>Customer is able to continue using the software during the licensed term even if the Provider ceases doing business, may include source code escrow provisions for self-help support</a:t>
                      </a:r>
                    </a:p>
                  </a:txBody>
                  <a:tcPr/>
                </a:tc>
                <a:tc>
                  <a:txBody>
                    <a:bodyPr/>
                    <a:lstStyle/>
                    <a:p>
                      <a:r>
                        <a:rPr lang="en-US"/>
                        <a:t>Customer is reliant on Provider to continue doing business and providing the hosting services. Source code escrow provisions are rare. May include transition provisions.</a:t>
                      </a:r>
                    </a:p>
                  </a:txBody>
                  <a:tcPr/>
                </a:tc>
                <a:extLst>
                  <a:ext uri="{0D108BD9-81ED-4DB2-BD59-A6C34878D82A}">
                    <a16:rowId xmlns:a16="http://schemas.microsoft.com/office/drawing/2014/main" val="472651391"/>
                  </a:ext>
                </a:extLst>
              </a:tr>
              <a:tr h="370840">
                <a:tc>
                  <a:txBody>
                    <a:bodyPr/>
                    <a:lstStyle/>
                    <a:p>
                      <a:r>
                        <a:rPr lang="en-US"/>
                        <a:t>Open Source Software in the code may require making Customer’s modifications or proprietary code public </a:t>
                      </a:r>
                    </a:p>
                  </a:txBody>
                  <a:tcPr/>
                </a:tc>
                <a:tc>
                  <a:txBody>
                    <a:bodyPr/>
                    <a:lstStyle/>
                    <a:p>
                      <a:r>
                        <a:rPr lang="en-US"/>
                        <a:t>Open Source Software license obligations remain the responsibility of Provider, but may still be covered in reps &amp; warranties</a:t>
                      </a:r>
                    </a:p>
                  </a:txBody>
                  <a:tcPr/>
                </a:tc>
                <a:extLst>
                  <a:ext uri="{0D108BD9-81ED-4DB2-BD59-A6C34878D82A}">
                    <a16:rowId xmlns:a16="http://schemas.microsoft.com/office/drawing/2014/main" val="1830165005"/>
                  </a:ext>
                </a:extLst>
              </a:tr>
            </a:tbl>
          </a:graphicData>
        </a:graphic>
      </p:graphicFrame>
      <p:sp>
        <p:nvSpPr>
          <p:cNvPr id="5" name="Slide Number Placeholder 4">
            <a:extLst>
              <a:ext uri="{FF2B5EF4-FFF2-40B4-BE49-F238E27FC236}">
                <a16:creationId xmlns:a16="http://schemas.microsoft.com/office/drawing/2014/main" id="{49D84E81-DF2B-8CC3-1D48-33FF5C42173A}"/>
              </a:ext>
            </a:extLst>
          </p:cNvPr>
          <p:cNvSpPr>
            <a:spLocks noGrp="1"/>
          </p:cNvSpPr>
          <p:nvPr>
            <p:ph type="sldNum" sz="quarter" idx="12"/>
          </p:nvPr>
        </p:nvSpPr>
        <p:spPr/>
        <p:txBody>
          <a:bodyPr/>
          <a:lstStyle/>
          <a:p>
            <a:fld id="{2A013F82-EE5E-44EE-A61D-E31C6657F26F}" type="slidenum">
              <a:rPr lang="en-US"/>
              <a:t>14</a:t>
            </a:fld>
            <a:endParaRPr lang="en-US"/>
          </a:p>
        </p:txBody>
      </p:sp>
    </p:spTree>
    <p:extLst>
      <p:ext uri="{BB962C8B-B14F-4D97-AF65-F5344CB8AC3E}">
        <p14:creationId xmlns:p14="http://schemas.microsoft.com/office/powerpoint/2010/main" val="6771119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1F15E-C603-E2E1-90F4-C96828EF8C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D2ADAF-661A-490A-827F-DB3F5243A921}"/>
              </a:ext>
            </a:extLst>
          </p:cNvPr>
          <p:cNvSpPr>
            <a:spLocks noGrp="1"/>
          </p:cNvSpPr>
          <p:nvPr>
            <p:ph type="title"/>
          </p:nvPr>
        </p:nvSpPr>
        <p:spPr/>
        <p:txBody>
          <a:bodyPr>
            <a:normAutofit/>
          </a:bodyPr>
          <a:lstStyle/>
          <a:p>
            <a:r>
              <a:rPr lang="en-US" sz="5400"/>
              <a:t>Negotiating Key Provisions of SaaS Agreements</a:t>
            </a:r>
          </a:p>
        </p:txBody>
      </p:sp>
      <p:sp>
        <p:nvSpPr>
          <p:cNvPr id="6" name="Text Placeholder 5">
            <a:extLst>
              <a:ext uri="{FF2B5EF4-FFF2-40B4-BE49-F238E27FC236}">
                <a16:creationId xmlns:a16="http://schemas.microsoft.com/office/drawing/2014/main" id="{D8EBFE07-EF4C-500E-7232-583DAF8C52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5FC17E-58B5-6013-BF8C-CAC70DE7B1B3}"/>
              </a:ext>
            </a:extLst>
          </p:cNvPr>
          <p:cNvSpPr>
            <a:spLocks noGrp="1"/>
          </p:cNvSpPr>
          <p:nvPr>
            <p:ph type="sldNum" sz="quarter" idx="12"/>
          </p:nvPr>
        </p:nvSpPr>
        <p:spPr/>
        <p:txBody>
          <a:bodyPr/>
          <a:lstStyle/>
          <a:p>
            <a:fld id="{2A013F82-EE5E-44EE-A61D-E31C6657F26F}" type="slidenum">
              <a:rPr lang="en-US"/>
              <a:t>15</a:t>
            </a:fld>
            <a:endParaRPr lang="en-US"/>
          </a:p>
        </p:txBody>
      </p:sp>
    </p:spTree>
    <p:extLst>
      <p:ext uri="{BB962C8B-B14F-4D97-AF65-F5344CB8AC3E}">
        <p14:creationId xmlns:p14="http://schemas.microsoft.com/office/powerpoint/2010/main" val="18433147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F0131-1E1F-281B-55A9-090E221CA4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0B12E7-63B6-DC3C-3BA1-F7D851B2426D}"/>
              </a:ext>
            </a:extLst>
          </p:cNvPr>
          <p:cNvSpPr>
            <a:spLocks noGrp="1"/>
          </p:cNvSpPr>
          <p:nvPr>
            <p:ph type="title"/>
          </p:nvPr>
        </p:nvSpPr>
        <p:spPr/>
        <p:txBody>
          <a:bodyPr>
            <a:normAutofit/>
          </a:bodyPr>
          <a:lstStyle/>
          <a:p>
            <a:r>
              <a:rPr lang="en-US" sz="3200"/>
              <a:t>Negotiating Key Provisions of SaaS Agreements</a:t>
            </a:r>
          </a:p>
        </p:txBody>
      </p:sp>
      <p:sp>
        <p:nvSpPr>
          <p:cNvPr id="6" name="Content Placeholder 5">
            <a:extLst>
              <a:ext uri="{FF2B5EF4-FFF2-40B4-BE49-F238E27FC236}">
                <a16:creationId xmlns:a16="http://schemas.microsoft.com/office/drawing/2014/main" id="{A80D7F82-90A5-A673-FFDC-202B2C20E641}"/>
              </a:ext>
            </a:extLst>
          </p:cNvPr>
          <p:cNvSpPr>
            <a:spLocks noGrp="1"/>
          </p:cNvSpPr>
          <p:nvPr>
            <p:ph idx="1"/>
          </p:nvPr>
        </p:nvSpPr>
        <p:spPr/>
        <p:txBody>
          <a:bodyPr>
            <a:normAutofit/>
          </a:bodyPr>
          <a:lstStyle/>
          <a:p>
            <a:pPr marL="0" indent="0">
              <a:buNone/>
            </a:pPr>
            <a:r>
              <a:rPr lang="en-US"/>
              <a:t>We’ll be focusing on topics that are specific or unique to SaaS agreements.</a:t>
            </a:r>
          </a:p>
          <a:p>
            <a:pPr marL="0" indent="0">
              <a:buNone/>
            </a:pPr>
            <a:r>
              <a:rPr lang="en-US"/>
              <a:t>Many typical technology license provisions also apply in some form.</a:t>
            </a:r>
          </a:p>
          <a:p>
            <a:pPr marL="0" indent="0">
              <a:buNone/>
            </a:pPr>
            <a:r>
              <a:rPr lang="en-US"/>
              <a:t>After the break we’ll cover several special topics, including e.g. data privacy and security; service provider’s use of customer content.</a:t>
            </a:r>
          </a:p>
          <a:p>
            <a:pPr marL="0" indent="0">
              <a:buNone/>
            </a:pPr>
            <a:endParaRPr lang="en-US"/>
          </a:p>
          <a:p>
            <a:endParaRPr lang="en-US"/>
          </a:p>
        </p:txBody>
      </p:sp>
      <p:sp>
        <p:nvSpPr>
          <p:cNvPr id="4" name="Slide Number Placeholder 3">
            <a:extLst>
              <a:ext uri="{FF2B5EF4-FFF2-40B4-BE49-F238E27FC236}">
                <a16:creationId xmlns:a16="http://schemas.microsoft.com/office/drawing/2014/main" id="{F123358C-C0E0-B1A5-8348-F9348D42D8C7}"/>
              </a:ext>
            </a:extLst>
          </p:cNvPr>
          <p:cNvSpPr>
            <a:spLocks noGrp="1"/>
          </p:cNvSpPr>
          <p:nvPr>
            <p:ph type="sldNum" sz="quarter" idx="12"/>
          </p:nvPr>
        </p:nvSpPr>
        <p:spPr/>
        <p:txBody>
          <a:bodyPr/>
          <a:lstStyle/>
          <a:p>
            <a:fld id="{2A013F82-EE5E-44EE-A61D-E31C6657F26F}" type="slidenum">
              <a:rPr lang="en-US"/>
              <a:t>16</a:t>
            </a:fld>
            <a:endParaRPr lang="en-US"/>
          </a:p>
        </p:txBody>
      </p:sp>
    </p:spTree>
    <p:extLst>
      <p:ext uri="{BB962C8B-B14F-4D97-AF65-F5344CB8AC3E}">
        <p14:creationId xmlns:p14="http://schemas.microsoft.com/office/powerpoint/2010/main" val="28562179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FC16F-62BE-69BD-2EDE-4D2D4D76A6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769E04-24F1-F07B-CA2A-AA87EEBF5444}"/>
              </a:ext>
            </a:extLst>
          </p:cNvPr>
          <p:cNvSpPr>
            <a:spLocks noGrp="1"/>
          </p:cNvSpPr>
          <p:nvPr>
            <p:ph type="title"/>
          </p:nvPr>
        </p:nvSpPr>
        <p:spPr/>
        <p:txBody>
          <a:bodyPr>
            <a:normAutofit/>
          </a:bodyPr>
          <a:lstStyle/>
          <a:p>
            <a:r>
              <a:rPr lang="en-US" sz="3200"/>
              <a:t>Negotiating Key Provisions of SaaS Agreements</a:t>
            </a:r>
          </a:p>
        </p:txBody>
      </p:sp>
      <p:sp>
        <p:nvSpPr>
          <p:cNvPr id="6" name="Content Placeholder 5">
            <a:extLst>
              <a:ext uri="{FF2B5EF4-FFF2-40B4-BE49-F238E27FC236}">
                <a16:creationId xmlns:a16="http://schemas.microsoft.com/office/drawing/2014/main" id="{4E8465D1-C0AE-1203-11B5-796909CC9802}"/>
              </a:ext>
            </a:extLst>
          </p:cNvPr>
          <p:cNvSpPr>
            <a:spLocks noGrp="1"/>
          </p:cNvSpPr>
          <p:nvPr>
            <p:ph idx="1"/>
          </p:nvPr>
        </p:nvSpPr>
        <p:spPr/>
        <p:txBody>
          <a:bodyPr>
            <a:noAutofit/>
          </a:bodyPr>
          <a:lstStyle/>
          <a:p>
            <a:pPr marL="0" marR="0" indent="0">
              <a:spcBef>
                <a:spcPct val="0"/>
              </a:spcBef>
              <a:spcAft>
                <a:spcPct val="0"/>
              </a:spcAft>
              <a:buNone/>
            </a:pPr>
            <a:r>
              <a:rPr lang="en-US" kern="100">
                <a:latin typeface="Corbel" panose="020B0503020204020204" pitchFamily="34" charset="0"/>
                <a:ea typeface="Calibri" panose="020F0502020204030204" pitchFamily="34" charset="0"/>
                <a:cs typeface="Times New Roman" panose="02020603050405020304" pitchFamily="18" charset="0"/>
              </a:rPr>
              <a:t>Things we’ll focus on:</a:t>
            </a:r>
            <a:endParaRPr lang="en-US" kern="100">
              <a:effectLst/>
              <a:latin typeface="Corbel" panose="020B0503020204020204" pitchFamily="34" charset="0"/>
              <a:ea typeface="Calibri" panose="020F0502020204030204" pitchFamily="34" charset="0"/>
              <a:cs typeface="Times New Roman" panose="02020603050405020304" pitchFamily="18" charset="0"/>
            </a:endParaRPr>
          </a:p>
          <a:p>
            <a:pPr marL="695325" marR="0" indent="-449263">
              <a:lnSpc>
                <a:spcPct val="120000"/>
              </a:lnSpc>
              <a:spcBef>
                <a:spcPct val="0"/>
              </a:spcBef>
              <a:spcAft>
                <a:spcPct val="0"/>
              </a:spcAft>
              <a:buFont typeface="+mj-lt"/>
              <a:buAutoNum type="arabicPeriod"/>
            </a:pPr>
            <a:r>
              <a:rPr lang="en-US" sz="2000" kern="100">
                <a:effectLst/>
                <a:latin typeface="Corbel" panose="020B0503020204020204" pitchFamily="34" charset="0"/>
                <a:ea typeface="Calibri" panose="020F0502020204030204" pitchFamily="34" charset="0"/>
                <a:cs typeface="Times New Roman" panose="02020603050405020304" pitchFamily="18" charset="0"/>
              </a:rPr>
              <a:t>Customer right to access and use</a:t>
            </a:r>
          </a:p>
          <a:p>
            <a:pPr marL="695325" marR="0" indent="-449263">
              <a:lnSpc>
                <a:spcPct val="120000"/>
              </a:lnSpc>
              <a:spcBef>
                <a:spcPct val="0"/>
              </a:spcBef>
              <a:spcAft>
                <a:spcPct val="0"/>
              </a:spcAft>
              <a:buFont typeface="+mj-lt"/>
              <a:buAutoNum type="arabicPeriod"/>
            </a:pPr>
            <a:r>
              <a:rPr lang="en-US" sz="2000" kern="100">
                <a:effectLst/>
                <a:latin typeface="Corbel" panose="020B0503020204020204" pitchFamily="34" charset="0"/>
                <a:ea typeface="Calibri" panose="020F0502020204030204" pitchFamily="34" charset="0"/>
                <a:cs typeface="Times New Roman" panose="02020603050405020304" pitchFamily="18" charset="0"/>
              </a:rPr>
              <a:t>Restrictions on use (Acceptable use policies)</a:t>
            </a:r>
          </a:p>
          <a:p>
            <a:pPr marL="695325" marR="0" indent="-449263">
              <a:lnSpc>
                <a:spcPct val="120000"/>
              </a:lnSpc>
              <a:spcBef>
                <a:spcPct val="0"/>
              </a:spcBef>
              <a:spcAft>
                <a:spcPct val="0"/>
              </a:spcAft>
              <a:buFont typeface="+mj-lt"/>
              <a:buAutoNum type="arabicPeriod"/>
            </a:pPr>
            <a:r>
              <a:rPr lang="en-US" sz="2000" kern="100">
                <a:effectLst/>
                <a:latin typeface="Corbel" panose="020B0503020204020204" pitchFamily="34" charset="0"/>
                <a:ea typeface="Calibri" panose="020F0502020204030204" pitchFamily="34" charset="0"/>
                <a:cs typeface="Times New Roman" panose="02020603050405020304" pitchFamily="18" charset="0"/>
              </a:rPr>
              <a:t>Service provider’s modification or cessation of the services</a:t>
            </a:r>
          </a:p>
          <a:p>
            <a:pPr marL="695325" marR="0" indent="-449263">
              <a:lnSpc>
                <a:spcPct val="120000"/>
              </a:lnSpc>
              <a:spcBef>
                <a:spcPct val="0"/>
              </a:spcBef>
              <a:spcAft>
                <a:spcPct val="0"/>
              </a:spcAft>
              <a:buFont typeface="+mj-lt"/>
              <a:buAutoNum type="arabicPeriod"/>
            </a:pPr>
            <a:r>
              <a:rPr lang="en-US" sz="2000" kern="100">
                <a:effectLst/>
                <a:latin typeface="Corbel" panose="020B0503020204020204" pitchFamily="34" charset="0"/>
                <a:ea typeface="Calibri" panose="020F0502020204030204" pitchFamily="34" charset="0"/>
                <a:cs typeface="Times New Roman" panose="02020603050405020304" pitchFamily="18" charset="0"/>
              </a:rPr>
              <a:t>Service Level Agreements (SLAs)</a:t>
            </a:r>
          </a:p>
          <a:p>
            <a:pPr marL="695325" marR="0" indent="-449263">
              <a:lnSpc>
                <a:spcPct val="120000"/>
              </a:lnSpc>
              <a:spcBef>
                <a:spcPct val="0"/>
              </a:spcBef>
              <a:spcAft>
                <a:spcPct val="0"/>
              </a:spcAft>
              <a:buFont typeface="+mj-lt"/>
              <a:buAutoNum type="arabicPeriod"/>
            </a:pPr>
            <a:r>
              <a:rPr lang="en-US" sz="2000" kern="100">
                <a:effectLst/>
                <a:latin typeface="Corbel" panose="020B0503020204020204" pitchFamily="34" charset="0"/>
                <a:ea typeface="Calibri" panose="020F0502020204030204" pitchFamily="34" charset="0"/>
                <a:cs typeface="Times New Roman" panose="02020603050405020304" pitchFamily="18" charset="0"/>
              </a:rPr>
              <a:t>Technical commitments (e.g. high availability / disaster recovery)</a:t>
            </a:r>
          </a:p>
          <a:p>
            <a:pPr marL="695325" marR="0" indent="-449263">
              <a:lnSpc>
                <a:spcPct val="120000"/>
              </a:lnSpc>
              <a:spcBef>
                <a:spcPct val="0"/>
              </a:spcBef>
              <a:spcAft>
                <a:spcPct val="0"/>
              </a:spcAft>
              <a:buFont typeface="+mj-lt"/>
              <a:buAutoNum type="arabicPeriod"/>
            </a:pPr>
            <a:r>
              <a:rPr lang="en-US" sz="2000" kern="100">
                <a:effectLst/>
                <a:latin typeface="Corbel" panose="020B0503020204020204" pitchFamily="34" charset="0"/>
                <a:ea typeface="Calibri" panose="020F0502020204030204" pitchFamily="34" charset="0"/>
                <a:cs typeface="Times New Roman" panose="02020603050405020304" pitchFamily="18" charset="0"/>
              </a:rPr>
              <a:t>Subcontractors and service providers</a:t>
            </a:r>
          </a:p>
          <a:p>
            <a:pPr marL="695325" indent="-449263">
              <a:lnSpc>
                <a:spcPct val="120000"/>
              </a:lnSpc>
              <a:spcBef>
                <a:spcPct val="0"/>
              </a:spcBef>
              <a:buFont typeface="+mj-lt"/>
              <a:buAutoNum type="arabicPeriod"/>
            </a:pPr>
            <a:r>
              <a:rPr lang="en-US" sz="2000" kern="100">
                <a:effectLst/>
                <a:latin typeface="Corbel" panose="020B0503020204020204" pitchFamily="34" charset="0"/>
                <a:ea typeface="Calibri" panose="020F0502020204030204" pitchFamily="34" charset="0"/>
                <a:cs typeface="Times New Roman" panose="02020603050405020304" pitchFamily="18" charset="0"/>
              </a:rPr>
              <a:t>Other SaaS-specific considerations</a:t>
            </a:r>
          </a:p>
          <a:p>
            <a:endParaRPr lang="en-US">
              <a:latin typeface="Corbel" panose="020B0503020204020204" pitchFamily="34" charset="0"/>
            </a:endParaRPr>
          </a:p>
        </p:txBody>
      </p:sp>
      <p:sp>
        <p:nvSpPr>
          <p:cNvPr id="4" name="Slide Number Placeholder 3">
            <a:extLst>
              <a:ext uri="{FF2B5EF4-FFF2-40B4-BE49-F238E27FC236}">
                <a16:creationId xmlns:a16="http://schemas.microsoft.com/office/drawing/2014/main" id="{E3DDC7E8-4E90-D417-50FD-92DF6FE6AA69}"/>
              </a:ext>
            </a:extLst>
          </p:cNvPr>
          <p:cNvSpPr>
            <a:spLocks noGrp="1"/>
          </p:cNvSpPr>
          <p:nvPr>
            <p:ph type="sldNum" sz="quarter" idx="12"/>
          </p:nvPr>
        </p:nvSpPr>
        <p:spPr/>
        <p:txBody>
          <a:bodyPr/>
          <a:lstStyle/>
          <a:p>
            <a:fld id="{2A013F82-EE5E-44EE-A61D-E31C6657F26F}" type="slidenum">
              <a:rPr lang="en-US"/>
              <a:t>17</a:t>
            </a:fld>
            <a:endParaRPr lang="en-US"/>
          </a:p>
        </p:txBody>
      </p:sp>
    </p:spTree>
    <p:extLst>
      <p:ext uri="{BB962C8B-B14F-4D97-AF65-F5344CB8AC3E}">
        <p14:creationId xmlns:p14="http://schemas.microsoft.com/office/powerpoint/2010/main" val="3120981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CEC9-6BCE-C2C1-F7A1-25DF04C421F7}"/>
              </a:ext>
            </a:extLst>
          </p:cNvPr>
          <p:cNvSpPr>
            <a:spLocks noGrp="1"/>
          </p:cNvSpPr>
          <p:nvPr>
            <p:ph type="title"/>
          </p:nvPr>
        </p:nvSpPr>
        <p:spPr/>
        <p:txBody>
          <a:bodyPr/>
          <a:lstStyle/>
          <a:p>
            <a:r>
              <a:rPr lang="en-US"/>
              <a:t>1. Customer Access and Use</a:t>
            </a:r>
          </a:p>
        </p:txBody>
      </p:sp>
      <p:sp>
        <p:nvSpPr>
          <p:cNvPr id="3" name="Content Placeholder 2">
            <a:extLst>
              <a:ext uri="{FF2B5EF4-FFF2-40B4-BE49-F238E27FC236}">
                <a16:creationId xmlns:a16="http://schemas.microsoft.com/office/drawing/2014/main" id="{0A5B9B29-13C1-ED19-44D4-7146145E1E12}"/>
              </a:ext>
            </a:extLst>
          </p:cNvPr>
          <p:cNvSpPr>
            <a:spLocks noGrp="1"/>
          </p:cNvSpPr>
          <p:nvPr>
            <p:ph idx="1"/>
          </p:nvPr>
        </p:nvSpPr>
        <p:spPr/>
        <p:txBody>
          <a:bodyPr/>
          <a:lstStyle/>
          <a:p>
            <a:pPr marL="0" indent="0">
              <a:buNone/>
            </a:pPr>
            <a:r>
              <a:rPr lang="en-US" b="1"/>
              <a:t>Key concepts</a:t>
            </a:r>
            <a:r>
              <a:rPr lang="en-US"/>
              <a:t>:</a:t>
            </a:r>
            <a:endParaRPr lang="en-US" b="1"/>
          </a:p>
          <a:p>
            <a:r>
              <a:rPr lang="en-US"/>
              <a:t>Pricing generally tied to </a:t>
            </a:r>
            <a:r>
              <a:rPr lang="en-US" b="1"/>
              <a:t>resource usage</a:t>
            </a:r>
            <a:r>
              <a:rPr lang="en-US"/>
              <a:t>, such as:</a:t>
            </a:r>
          </a:p>
          <a:p>
            <a:pPr lvl="1"/>
            <a:r>
              <a:rPr lang="en-US"/>
              <a:t>Data storage</a:t>
            </a:r>
          </a:p>
          <a:p>
            <a:pPr lvl="1"/>
            <a:r>
              <a:rPr lang="en-US"/>
              <a:t>API calls</a:t>
            </a:r>
          </a:p>
          <a:p>
            <a:r>
              <a:rPr lang="en-US"/>
              <a:t>May be “all you can eat”</a:t>
            </a:r>
          </a:p>
          <a:p>
            <a:r>
              <a:rPr lang="en-US"/>
              <a:t>May be subject to purchased limits with overage fees</a:t>
            </a:r>
          </a:p>
          <a:p>
            <a:r>
              <a:rPr lang="en-US"/>
              <a:t>Pricing formulas can be </a:t>
            </a:r>
            <a:r>
              <a:rPr lang="en-US" i="1"/>
              <a:t>extremely</a:t>
            </a:r>
            <a:r>
              <a:rPr lang="en-US"/>
              <a:t> complex and unpredictable</a:t>
            </a:r>
          </a:p>
        </p:txBody>
      </p:sp>
      <p:sp>
        <p:nvSpPr>
          <p:cNvPr id="4" name="Slide Number Placeholder 3">
            <a:extLst>
              <a:ext uri="{FF2B5EF4-FFF2-40B4-BE49-F238E27FC236}">
                <a16:creationId xmlns:a16="http://schemas.microsoft.com/office/drawing/2014/main" id="{72E7F848-A7D2-341A-655E-0F5382B40CBD}"/>
              </a:ext>
            </a:extLst>
          </p:cNvPr>
          <p:cNvSpPr>
            <a:spLocks noGrp="1"/>
          </p:cNvSpPr>
          <p:nvPr>
            <p:ph type="sldNum" sz="quarter" idx="12"/>
          </p:nvPr>
        </p:nvSpPr>
        <p:spPr/>
        <p:txBody>
          <a:bodyPr/>
          <a:lstStyle/>
          <a:p>
            <a:fld id="{2A013F82-EE5E-44EE-A61D-E31C6657F26F}" type="slidenum">
              <a:rPr lang="en-US"/>
              <a:t>18</a:t>
            </a:fld>
            <a:endParaRPr lang="en-US"/>
          </a:p>
        </p:txBody>
      </p:sp>
      <p:sp>
        <p:nvSpPr>
          <p:cNvPr id="6" name="Content Placeholder 2">
            <a:extLst>
              <a:ext uri="{FF2B5EF4-FFF2-40B4-BE49-F238E27FC236}">
                <a16:creationId xmlns:a16="http://schemas.microsoft.com/office/drawing/2014/main" id="{E489794F-7FAB-AD87-7276-831AF17FBB4C}"/>
              </a:ext>
            </a:extLst>
          </p:cNvPr>
          <p:cNvSpPr txBox="1"/>
          <p:nvPr/>
        </p:nvSpPr>
        <p:spPr>
          <a:xfrm>
            <a:off x="5162246" y="1889758"/>
            <a:ext cx="4668526" cy="285369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Tx/>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Tx/>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Tx/>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Tx/>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Tx/>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endParaRPr lang="en-US"/>
          </a:p>
          <a:p>
            <a:endParaRPr lang="en-US"/>
          </a:p>
          <a:p>
            <a:pPr lvl="1"/>
            <a:r>
              <a:rPr lang="en-US"/>
              <a:t>Processing / CPU time</a:t>
            </a:r>
          </a:p>
          <a:p>
            <a:pPr lvl="1"/>
            <a:r>
              <a:rPr lang="en-US"/>
              <a:t>User seats</a:t>
            </a:r>
          </a:p>
        </p:txBody>
      </p:sp>
    </p:spTree>
    <p:extLst>
      <p:ext uri="{BB962C8B-B14F-4D97-AF65-F5344CB8AC3E}">
        <p14:creationId xmlns:p14="http://schemas.microsoft.com/office/powerpoint/2010/main" val="6310493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DADCB-EEAF-B5D7-176D-D0210A67B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7526A-58BB-C8DF-F7B6-363E9A991026}"/>
              </a:ext>
            </a:extLst>
          </p:cNvPr>
          <p:cNvSpPr>
            <a:spLocks noGrp="1"/>
          </p:cNvSpPr>
          <p:nvPr>
            <p:ph type="title"/>
          </p:nvPr>
        </p:nvSpPr>
        <p:spPr/>
        <p:txBody>
          <a:bodyPr/>
          <a:lstStyle/>
          <a:p>
            <a:r>
              <a:rPr lang="en-US"/>
              <a:t>1. Customer Access and Use</a:t>
            </a:r>
          </a:p>
        </p:txBody>
      </p:sp>
      <p:sp>
        <p:nvSpPr>
          <p:cNvPr id="3" name="Content Placeholder 2">
            <a:extLst>
              <a:ext uri="{FF2B5EF4-FFF2-40B4-BE49-F238E27FC236}">
                <a16:creationId xmlns:a16="http://schemas.microsoft.com/office/drawing/2014/main" id="{6FF00D65-A9A0-0ABC-895A-0C4A7C99B8B1}"/>
              </a:ext>
            </a:extLst>
          </p:cNvPr>
          <p:cNvSpPr>
            <a:spLocks noGrp="1"/>
          </p:cNvSpPr>
          <p:nvPr>
            <p:ph idx="1"/>
          </p:nvPr>
        </p:nvSpPr>
        <p:spPr>
          <a:xfrm>
            <a:off x="1522810" y="1904999"/>
            <a:ext cx="9061370" cy="4495801"/>
          </a:xfrm>
        </p:spPr>
        <p:txBody>
          <a:bodyPr>
            <a:normAutofit fontScale="85000" lnSpcReduction="20000"/>
          </a:bodyPr>
          <a:lstStyle/>
          <a:p>
            <a:pPr marL="0" indent="0">
              <a:buNone/>
            </a:pPr>
            <a:r>
              <a:rPr lang="en-US" b="1"/>
              <a:t>Sample clauses</a:t>
            </a:r>
            <a:r>
              <a:rPr lang="en-US"/>
              <a:t>:</a:t>
            </a:r>
            <a:endParaRPr lang="en-US" b="1"/>
          </a:p>
          <a:p>
            <a:r>
              <a:rPr lang="en-US"/>
              <a:t>Customer:</a:t>
            </a:r>
          </a:p>
          <a:p>
            <a:pPr lvl="1"/>
            <a:r>
              <a:rPr lang="en-US" i="1"/>
              <a:t>Customer may from time to time transfer User Licenses among Customer’s employees and contractors. Provider shall promptly notify Customer upon Customer using 90% of the purchased User Licenses during the Term.</a:t>
            </a:r>
          </a:p>
          <a:p>
            <a:r>
              <a:rPr lang="en-US"/>
              <a:t>Provider:</a:t>
            </a:r>
          </a:p>
          <a:p>
            <a:pPr lvl="1"/>
            <a:r>
              <a:rPr lang="en-US" i="1"/>
              <a:t>User Licenses may not be transferred to any other user during the Term. If Customer exceeds the number of purchased User Licenses at any time, such number shall be deemed increased for the remainder of the Term and Customer shall promptly pay Provider for all corresponding fees at Provider’s then-current rates.</a:t>
            </a:r>
          </a:p>
          <a:p>
            <a:r>
              <a:rPr lang="en-US"/>
              <a:t>Negotiated:</a:t>
            </a:r>
          </a:p>
          <a:p>
            <a:pPr lvl="1"/>
            <a:r>
              <a:rPr lang="en-US" i="1"/>
              <a:t>Customer may transfer User Licenses to another Customer employee or contractor upon an Authorized User leaving Customer’s employment or having permanently reassigned job duties where access to the Services are no longer required. If Customer exceeds the purchased User Licenses, Customer shall promptly purchase additional User Licenses or else Provider may disable excess User Licenses.</a:t>
            </a:r>
          </a:p>
        </p:txBody>
      </p:sp>
      <p:sp>
        <p:nvSpPr>
          <p:cNvPr id="4" name="Slide Number Placeholder 3">
            <a:extLst>
              <a:ext uri="{FF2B5EF4-FFF2-40B4-BE49-F238E27FC236}">
                <a16:creationId xmlns:a16="http://schemas.microsoft.com/office/drawing/2014/main" id="{895A6964-6786-812C-546F-80907E8A544B}"/>
              </a:ext>
            </a:extLst>
          </p:cNvPr>
          <p:cNvSpPr>
            <a:spLocks noGrp="1"/>
          </p:cNvSpPr>
          <p:nvPr>
            <p:ph type="sldNum" sz="quarter" idx="12"/>
          </p:nvPr>
        </p:nvSpPr>
        <p:spPr/>
        <p:txBody>
          <a:bodyPr/>
          <a:lstStyle/>
          <a:p>
            <a:fld id="{2A013F82-EE5E-44EE-A61D-E31C6657F26F}" type="slidenum">
              <a:rPr lang="en-US"/>
              <a:t>19</a:t>
            </a:fld>
            <a:endParaRPr lang="en-US"/>
          </a:p>
        </p:txBody>
      </p:sp>
    </p:spTree>
    <p:extLst>
      <p:ext uri="{BB962C8B-B14F-4D97-AF65-F5344CB8AC3E}">
        <p14:creationId xmlns:p14="http://schemas.microsoft.com/office/powerpoint/2010/main" val="17707439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9F10-8635-BC8A-699A-383A9455CF40}"/>
              </a:ext>
            </a:extLst>
          </p:cNvPr>
          <p:cNvSpPr>
            <a:spLocks noGrp="1"/>
          </p:cNvSpPr>
          <p:nvPr>
            <p:ph type="title"/>
          </p:nvPr>
        </p:nvSpPr>
        <p:spPr/>
        <p:txBody>
          <a:bodyPr/>
          <a:lstStyle/>
          <a:p>
            <a:r>
              <a:rPr lang="en-US"/>
              <a:t>Welcome and Agenda</a:t>
            </a:r>
          </a:p>
        </p:txBody>
      </p:sp>
      <p:sp>
        <p:nvSpPr>
          <p:cNvPr id="3" name="Content Placeholder 2">
            <a:extLst>
              <a:ext uri="{FF2B5EF4-FFF2-40B4-BE49-F238E27FC236}">
                <a16:creationId xmlns:a16="http://schemas.microsoft.com/office/drawing/2014/main" id="{A134ED7C-59DD-99B9-51EC-C20739FE2695}"/>
              </a:ext>
            </a:extLst>
          </p:cNvPr>
          <p:cNvSpPr>
            <a:spLocks noGrp="1"/>
          </p:cNvSpPr>
          <p:nvPr>
            <p:ph idx="1"/>
          </p:nvPr>
        </p:nvSpPr>
        <p:spPr>
          <a:xfrm>
            <a:off x="1522809" y="1904999"/>
            <a:ext cx="10329221" cy="4114801"/>
          </a:xfrm>
        </p:spPr>
        <p:txBody>
          <a:bodyPr>
            <a:normAutofit fontScale="92500" lnSpcReduction="10000"/>
          </a:bodyPr>
          <a:lstStyle/>
          <a:p>
            <a:pPr>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Overview of SaaS and Related Offerings</a:t>
            </a:r>
          </a:p>
          <a:p>
            <a:pPr>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Comparing SaaS Agreements and Traditional License and Service Contracts</a:t>
            </a:r>
          </a:p>
          <a:p>
            <a:pPr>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Negotiating Key Provisions of SaaS Agreements</a:t>
            </a:r>
          </a:p>
          <a:p>
            <a:pPr>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Break</a:t>
            </a:r>
          </a:p>
          <a:p>
            <a:pPr>
              <a:lnSpc>
                <a:spcPct val="130000"/>
              </a:lnSpc>
              <a:spcBef>
                <a:spcPct val="0"/>
              </a:spcBef>
            </a:pPr>
            <a:r>
              <a:rPr lang="en-US" kern="100">
                <a:latin typeface="Corbel" panose="020B0503020204020204" pitchFamily="34" charset="0"/>
                <a:ea typeface="Calibri" panose="020F0502020204030204" pitchFamily="34" charset="0"/>
                <a:cs typeface="Times New Roman" panose="02020603050405020304" pitchFamily="18" charset="0"/>
              </a:rPr>
              <a:t>Special Topics:</a:t>
            </a:r>
            <a:endParaRPr lang="en-US" kern="100">
              <a:effectLst/>
              <a:latin typeface="Corbel" panose="020B0503020204020204" pitchFamily="34" charset="0"/>
              <a:ea typeface="Calibri" panose="020F0502020204030204" pitchFamily="34" charset="0"/>
              <a:cs typeface="Times New Roman" panose="02020603050405020304" pitchFamily="18" charset="0"/>
            </a:endParaRPr>
          </a:p>
          <a:p>
            <a:pPr lvl="1">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Data Privacy and Cybersecurity</a:t>
            </a:r>
          </a:p>
          <a:p>
            <a:pPr lvl="1">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Open Source and Source-Available Licenses in SaaS</a:t>
            </a:r>
          </a:p>
          <a:p>
            <a:pPr lvl="1">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Data as Intellectual Property</a:t>
            </a:r>
          </a:p>
          <a:p>
            <a:pPr lvl="1">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AI and Use of Customer and Personal Data</a:t>
            </a:r>
          </a:p>
          <a:p>
            <a:pPr>
              <a:lnSpc>
                <a:spcPct val="130000"/>
              </a:lnSpc>
              <a:spcBef>
                <a:spcPct val="0"/>
              </a:spcBef>
            </a:pPr>
            <a:r>
              <a:rPr lang="en-US" kern="100">
                <a:effectLst/>
                <a:latin typeface="Corbel" panose="020B0503020204020204" pitchFamily="34" charset="0"/>
                <a:ea typeface="Calibri" panose="020F0502020204030204" pitchFamily="34" charset="0"/>
                <a:cs typeface="Times New Roman" panose="02020603050405020304" pitchFamily="18" charset="0"/>
              </a:rPr>
              <a:t>Q&amp;A Session and Wrap Up</a:t>
            </a:r>
          </a:p>
        </p:txBody>
      </p:sp>
      <p:sp>
        <p:nvSpPr>
          <p:cNvPr id="4" name="Slide Number Placeholder 3">
            <a:extLst>
              <a:ext uri="{FF2B5EF4-FFF2-40B4-BE49-F238E27FC236}">
                <a16:creationId xmlns:a16="http://schemas.microsoft.com/office/drawing/2014/main" id="{87D854A0-0F3F-4539-65B3-53A72C412D71}"/>
              </a:ext>
            </a:extLst>
          </p:cNvPr>
          <p:cNvSpPr>
            <a:spLocks noGrp="1"/>
          </p:cNvSpPr>
          <p:nvPr>
            <p:ph type="sldNum" sz="quarter" idx="12"/>
          </p:nvPr>
        </p:nvSpPr>
        <p:spPr/>
        <p:txBody>
          <a:bodyPr/>
          <a:lstStyle/>
          <a:p>
            <a:fld id="{2A013F82-EE5E-44EE-A61D-E31C6657F26F}" type="slidenum">
              <a:rPr lang="en-US"/>
              <a:t>2</a:t>
            </a:fld>
            <a:endParaRPr lang="en-US"/>
          </a:p>
        </p:txBody>
      </p:sp>
    </p:spTree>
    <p:extLst>
      <p:ext uri="{BB962C8B-B14F-4D97-AF65-F5344CB8AC3E}">
        <p14:creationId xmlns:p14="http://schemas.microsoft.com/office/powerpoint/2010/main" val="24710199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1E2D-652B-2117-A3FA-3A534DF9B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29818-88DB-97C2-32AA-A2DC317C079A}"/>
              </a:ext>
            </a:extLst>
          </p:cNvPr>
          <p:cNvSpPr>
            <a:spLocks noGrp="1"/>
          </p:cNvSpPr>
          <p:nvPr>
            <p:ph type="title"/>
          </p:nvPr>
        </p:nvSpPr>
        <p:spPr/>
        <p:txBody>
          <a:bodyPr/>
          <a:lstStyle/>
          <a:p>
            <a:r>
              <a:rPr lang="en-US"/>
              <a:t>2. Restrictions on Use</a:t>
            </a:r>
          </a:p>
        </p:txBody>
      </p:sp>
      <p:sp>
        <p:nvSpPr>
          <p:cNvPr id="3" name="Content Placeholder 2">
            <a:extLst>
              <a:ext uri="{FF2B5EF4-FFF2-40B4-BE49-F238E27FC236}">
                <a16:creationId xmlns:a16="http://schemas.microsoft.com/office/drawing/2014/main" id="{25D28519-E116-93D8-FFEE-41F9CB5CDC75}"/>
              </a:ext>
            </a:extLst>
          </p:cNvPr>
          <p:cNvSpPr>
            <a:spLocks noGrp="1"/>
          </p:cNvSpPr>
          <p:nvPr>
            <p:ph idx="1"/>
          </p:nvPr>
        </p:nvSpPr>
        <p:spPr/>
        <p:txBody>
          <a:bodyPr>
            <a:normAutofit/>
          </a:bodyPr>
          <a:lstStyle/>
          <a:p>
            <a:pPr marL="0" indent="0">
              <a:buNone/>
            </a:pPr>
            <a:r>
              <a:rPr lang="en-US" b="1"/>
              <a:t>Key concepts</a:t>
            </a:r>
            <a:r>
              <a:rPr lang="en-US"/>
              <a:t>:</a:t>
            </a:r>
          </a:p>
          <a:p>
            <a:r>
              <a:rPr lang="en-US"/>
              <a:t>Typical restrictions on not copying, reverse engineering, …</a:t>
            </a:r>
          </a:p>
          <a:p>
            <a:r>
              <a:rPr lang="en-US"/>
              <a:t>Additionally: “Acceptable Use Policy” or similar</a:t>
            </a:r>
          </a:p>
          <a:p>
            <a:pPr lvl="1"/>
            <a:r>
              <a:rPr lang="en-US"/>
              <a:t>Often on provider’s website, incorporated by reference</a:t>
            </a:r>
          </a:p>
          <a:p>
            <a:pPr lvl="1"/>
            <a:r>
              <a:rPr lang="en-US"/>
              <a:t>Providers will rarely, if ever, agree to AUP changes</a:t>
            </a:r>
          </a:p>
          <a:p>
            <a:pPr lvl="2"/>
            <a:r>
              <a:rPr lang="en-US" i="1"/>
              <a:t>Might</a:t>
            </a:r>
            <a:r>
              <a:rPr lang="en-US"/>
              <a:t> agree to “Notwithstanding the AUP, …” clarification edits</a:t>
            </a:r>
            <a:endParaRPr lang="en-US" i="1"/>
          </a:p>
          <a:p>
            <a:pPr lvl="1"/>
            <a:r>
              <a:rPr lang="en-US"/>
              <a:t>Providers will usually want flexibility to modify their AUP in their sole discretion</a:t>
            </a:r>
          </a:p>
          <a:p>
            <a:r>
              <a:rPr lang="en-US"/>
              <a:t>Review for issues specific to customer’s use case (e.g. “no competitive use”), and discuss with relevant business team as needed</a:t>
            </a:r>
          </a:p>
        </p:txBody>
      </p:sp>
      <p:sp>
        <p:nvSpPr>
          <p:cNvPr id="4" name="Slide Number Placeholder 3">
            <a:extLst>
              <a:ext uri="{FF2B5EF4-FFF2-40B4-BE49-F238E27FC236}">
                <a16:creationId xmlns:a16="http://schemas.microsoft.com/office/drawing/2014/main" id="{279B5E2A-4EC0-DD65-0A61-81BADFD5AF6D}"/>
              </a:ext>
            </a:extLst>
          </p:cNvPr>
          <p:cNvSpPr>
            <a:spLocks noGrp="1"/>
          </p:cNvSpPr>
          <p:nvPr>
            <p:ph type="sldNum" sz="quarter" idx="12"/>
          </p:nvPr>
        </p:nvSpPr>
        <p:spPr/>
        <p:txBody>
          <a:bodyPr/>
          <a:lstStyle/>
          <a:p>
            <a:fld id="{2A013F82-EE5E-44EE-A61D-E31C6657F26F}" type="slidenum">
              <a:rPr lang="en-US"/>
              <a:t>20</a:t>
            </a:fld>
            <a:endParaRPr lang="en-US"/>
          </a:p>
        </p:txBody>
      </p:sp>
    </p:spTree>
    <p:extLst>
      <p:ext uri="{BB962C8B-B14F-4D97-AF65-F5344CB8AC3E}">
        <p14:creationId xmlns:p14="http://schemas.microsoft.com/office/powerpoint/2010/main" val="22698128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E4B2-0883-8FB6-2294-656E69298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14CAF-F62D-D87E-CCDC-EE54446A832E}"/>
              </a:ext>
            </a:extLst>
          </p:cNvPr>
          <p:cNvSpPr>
            <a:spLocks noGrp="1"/>
          </p:cNvSpPr>
          <p:nvPr>
            <p:ph type="title"/>
          </p:nvPr>
        </p:nvSpPr>
        <p:spPr/>
        <p:txBody>
          <a:bodyPr/>
          <a:lstStyle/>
          <a:p>
            <a:r>
              <a:rPr lang="en-US"/>
              <a:t>2. Restrictions on Use</a:t>
            </a:r>
          </a:p>
        </p:txBody>
      </p:sp>
      <p:sp>
        <p:nvSpPr>
          <p:cNvPr id="3" name="Content Placeholder 2">
            <a:extLst>
              <a:ext uri="{FF2B5EF4-FFF2-40B4-BE49-F238E27FC236}">
                <a16:creationId xmlns:a16="http://schemas.microsoft.com/office/drawing/2014/main" id="{CDECB1CB-230B-2BC6-4E19-1BBDE7DA0865}"/>
              </a:ext>
            </a:extLst>
          </p:cNvPr>
          <p:cNvSpPr>
            <a:spLocks noGrp="1"/>
          </p:cNvSpPr>
          <p:nvPr>
            <p:ph idx="1"/>
          </p:nvPr>
        </p:nvSpPr>
        <p:spPr/>
        <p:txBody>
          <a:bodyPr>
            <a:normAutofit lnSpcReduction="10000"/>
          </a:bodyPr>
          <a:lstStyle/>
          <a:p>
            <a:pPr marL="0" indent="0">
              <a:buNone/>
            </a:pPr>
            <a:r>
              <a:rPr lang="en-US" b="1"/>
              <a:t>Sample clauses</a:t>
            </a:r>
            <a:r>
              <a:rPr lang="en-US"/>
              <a:t>:</a:t>
            </a:r>
          </a:p>
          <a:p>
            <a:r>
              <a:rPr lang="en-US"/>
              <a:t>Customer:</a:t>
            </a:r>
          </a:p>
          <a:p>
            <a:pPr lvl="1"/>
            <a:r>
              <a:rPr lang="en-US" i="1"/>
              <a:t>Provider shall not modify the AUP during the Term.</a:t>
            </a:r>
          </a:p>
          <a:p>
            <a:r>
              <a:rPr lang="en-US"/>
              <a:t>Provider:</a:t>
            </a:r>
          </a:p>
          <a:p>
            <a:pPr lvl="1"/>
            <a:r>
              <a:rPr lang="en-US" i="1"/>
              <a:t>Provider may modify the AUP from time to time in its sole discretion. Changes to the AUP shall be effective upon posting on Provider’s website.</a:t>
            </a:r>
          </a:p>
          <a:p>
            <a:r>
              <a:rPr lang="en-US"/>
              <a:t>Negotiated:</a:t>
            </a:r>
          </a:p>
          <a:p>
            <a:pPr lvl="1"/>
            <a:r>
              <a:rPr lang="en-US" i="1"/>
              <a:t>Provider may modify the AUP from time to time in its sole discretion; provided, that any changes shall only become effective upon the commencement of the next Renewal Term.</a:t>
            </a:r>
          </a:p>
        </p:txBody>
      </p:sp>
      <p:sp>
        <p:nvSpPr>
          <p:cNvPr id="4" name="Slide Number Placeholder 3">
            <a:extLst>
              <a:ext uri="{FF2B5EF4-FFF2-40B4-BE49-F238E27FC236}">
                <a16:creationId xmlns:a16="http://schemas.microsoft.com/office/drawing/2014/main" id="{948BF0CD-EDE0-3AD7-8138-1301A5484C24}"/>
              </a:ext>
            </a:extLst>
          </p:cNvPr>
          <p:cNvSpPr>
            <a:spLocks noGrp="1"/>
          </p:cNvSpPr>
          <p:nvPr>
            <p:ph type="sldNum" sz="quarter" idx="12"/>
          </p:nvPr>
        </p:nvSpPr>
        <p:spPr/>
        <p:txBody>
          <a:bodyPr/>
          <a:lstStyle/>
          <a:p>
            <a:fld id="{2A013F82-EE5E-44EE-A61D-E31C6657F26F}" type="slidenum">
              <a:rPr lang="en-US"/>
              <a:t>21</a:t>
            </a:fld>
            <a:endParaRPr lang="en-US"/>
          </a:p>
        </p:txBody>
      </p:sp>
    </p:spTree>
    <p:extLst>
      <p:ext uri="{BB962C8B-B14F-4D97-AF65-F5344CB8AC3E}">
        <p14:creationId xmlns:p14="http://schemas.microsoft.com/office/powerpoint/2010/main" val="27631493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9DD5-ED62-6415-E820-98E467748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00111-BEF4-F7D1-E5FE-DD012EB41B72}"/>
              </a:ext>
            </a:extLst>
          </p:cNvPr>
          <p:cNvSpPr>
            <a:spLocks noGrp="1"/>
          </p:cNvSpPr>
          <p:nvPr>
            <p:ph type="title"/>
          </p:nvPr>
        </p:nvSpPr>
        <p:spPr/>
        <p:txBody>
          <a:bodyPr/>
          <a:lstStyle/>
          <a:p>
            <a:r>
              <a:rPr lang="en-US"/>
              <a:t>3. Modification or Discontinuation</a:t>
            </a:r>
          </a:p>
        </p:txBody>
      </p:sp>
      <p:sp>
        <p:nvSpPr>
          <p:cNvPr id="3" name="Content Placeholder 2">
            <a:extLst>
              <a:ext uri="{FF2B5EF4-FFF2-40B4-BE49-F238E27FC236}">
                <a16:creationId xmlns:a16="http://schemas.microsoft.com/office/drawing/2014/main" id="{CEF5847A-6493-89A1-4CCB-E6ABB8511974}"/>
              </a:ext>
            </a:extLst>
          </p:cNvPr>
          <p:cNvSpPr>
            <a:spLocks noGrp="1"/>
          </p:cNvSpPr>
          <p:nvPr>
            <p:ph idx="1"/>
          </p:nvPr>
        </p:nvSpPr>
        <p:spPr/>
        <p:txBody>
          <a:bodyPr>
            <a:normAutofit lnSpcReduction="10000"/>
          </a:bodyPr>
          <a:lstStyle/>
          <a:p>
            <a:pPr marL="0" indent="0">
              <a:buNone/>
            </a:pPr>
            <a:r>
              <a:rPr lang="en-US" b="1"/>
              <a:t>Key Concepts</a:t>
            </a:r>
            <a:r>
              <a:rPr lang="en-US"/>
              <a:t>:</a:t>
            </a:r>
            <a:endParaRPr lang="en-US" b="1"/>
          </a:p>
          <a:p>
            <a:r>
              <a:rPr lang="en-US" b="1"/>
              <a:t>Control</a:t>
            </a:r>
            <a:r>
              <a:rPr lang="en-US"/>
              <a:t>: What changes can the Provider make to the Software without Customer’s consent? </a:t>
            </a:r>
          </a:p>
          <a:p>
            <a:r>
              <a:rPr lang="en-US" b="1"/>
              <a:t>Reduction in Functionality</a:t>
            </a:r>
            <a:r>
              <a:rPr lang="en-US"/>
              <a:t>: What if the change materially reduces the functionality of the Software? What if the change is non-material overall but is material to the Customer?</a:t>
            </a:r>
          </a:p>
          <a:p>
            <a:r>
              <a:rPr lang="en-US" b="1"/>
              <a:t>Discontinuation: </a:t>
            </a:r>
            <a:r>
              <a:rPr lang="en-US"/>
              <a:t>What notice is required if the Service Provider discontinues the service during the term?</a:t>
            </a:r>
          </a:p>
          <a:p>
            <a:r>
              <a:rPr lang="en-US" b="1"/>
              <a:t>Remedies</a:t>
            </a:r>
            <a:r>
              <a:rPr lang="en-US"/>
              <a:t>: Can Customer terminate and receive a refund in case of reduction of functionality or discontinuation? </a:t>
            </a:r>
          </a:p>
          <a:p>
            <a:pPr lvl="1"/>
            <a:endParaRPr lang="en-US" i="1"/>
          </a:p>
        </p:txBody>
      </p:sp>
      <p:sp>
        <p:nvSpPr>
          <p:cNvPr id="5" name="Slide Number Placeholder 4">
            <a:extLst>
              <a:ext uri="{FF2B5EF4-FFF2-40B4-BE49-F238E27FC236}">
                <a16:creationId xmlns:a16="http://schemas.microsoft.com/office/drawing/2014/main" id="{850252AD-F259-D239-C872-371D2BAB8E6B}"/>
              </a:ext>
            </a:extLst>
          </p:cNvPr>
          <p:cNvSpPr>
            <a:spLocks noGrp="1"/>
          </p:cNvSpPr>
          <p:nvPr>
            <p:ph type="sldNum" sz="quarter" idx="12"/>
          </p:nvPr>
        </p:nvSpPr>
        <p:spPr/>
        <p:txBody>
          <a:bodyPr/>
          <a:lstStyle/>
          <a:p>
            <a:fld id="{2A013F82-EE5E-44EE-A61D-E31C6657F26F}" type="slidenum">
              <a:rPr lang="en-US"/>
              <a:t>22</a:t>
            </a:fld>
            <a:endParaRPr lang="en-US"/>
          </a:p>
        </p:txBody>
      </p:sp>
    </p:spTree>
    <p:extLst>
      <p:ext uri="{BB962C8B-B14F-4D97-AF65-F5344CB8AC3E}">
        <p14:creationId xmlns:p14="http://schemas.microsoft.com/office/powerpoint/2010/main" val="12120238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9DD5-ED62-6415-E820-98E467748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00111-BEF4-F7D1-E5FE-DD012EB41B72}"/>
              </a:ext>
            </a:extLst>
          </p:cNvPr>
          <p:cNvSpPr>
            <a:spLocks noGrp="1"/>
          </p:cNvSpPr>
          <p:nvPr>
            <p:ph type="title"/>
          </p:nvPr>
        </p:nvSpPr>
        <p:spPr/>
        <p:txBody>
          <a:bodyPr/>
          <a:lstStyle/>
          <a:p>
            <a:r>
              <a:rPr lang="en-US"/>
              <a:t>3. Modification or Discontinuation</a:t>
            </a:r>
          </a:p>
        </p:txBody>
      </p:sp>
      <p:sp>
        <p:nvSpPr>
          <p:cNvPr id="3" name="Content Placeholder 2">
            <a:extLst>
              <a:ext uri="{FF2B5EF4-FFF2-40B4-BE49-F238E27FC236}">
                <a16:creationId xmlns:a16="http://schemas.microsoft.com/office/drawing/2014/main" id="{CEF5847A-6493-89A1-4CCB-E6ABB8511974}"/>
              </a:ext>
            </a:extLst>
          </p:cNvPr>
          <p:cNvSpPr>
            <a:spLocks noGrp="1"/>
          </p:cNvSpPr>
          <p:nvPr>
            <p:ph idx="1"/>
          </p:nvPr>
        </p:nvSpPr>
        <p:spPr/>
        <p:txBody>
          <a:bodyPr>
            <a:normAutofit fontScale="92500" lnSpcReduction="20000"/>
          </a:bodyPr>
          <a:lstStyle/>
          <a:p>
            <a:pPr marL="0" indent="0">
              <a:buNone/>
            </a:pPr>
            <a:r>
              <a:rPr lang="en-US" b="1"/>
              <a:t>Sample clauses</a:t>
            </a:r>
            <a:r>
              <a:rPr lang="en-US"/>
              <a:t>:</a:t>
            </a:r>
            <a:endParaRPr lang="en-US" b="1"/>
          </a:p>
          <a:p>
            <a:r>
              <a:rPr lang="en-US"/>
              <a:t>Customer:</a:t>
            </a:r>
          </a:p>
          <a:p>
            <a:pPr lvl="1"/>
            <a:r>
              <a:rPr lang="en-US" i="1"/>
              <a:t>Provider may not modify the software in any way that materially reduces its functionality. </a:t>
            </a:r>
          </a:p>
          <a:p>
            <a:r>
              <a:rPr lang="en-US"/>
              <a:t>Provider:</a:t>
            </a:r>
          </a:p>
          <a:p>
            <a:pPr lvl="1"/>
            <a:r>
              <a:rPr lang="en-US" i="1"/>
              <a:t>Provider may modify or discontinue the Software with or without notice.</a:t>
            </a:r>
            <a:r>
              <a:rPr lang="en-US"/>
              <a:t>   </a:t>
            </a:r>
          </a:p>
          <a:p>
            <a:r>
              <a:rPr lang="en-US"/>
              <a:t>Negotiated:</a:t>
            </a:r>
          </a:p>
          <a:p>
            <a:pPr lvl="1"/>
            <a:r>
              <a:rPr lang="en-US" i="1"/>
              <a:t>Provider may update or modify the software at any time, subject to a 90 day prior written notice to Customer if the functionality materially reduces any existing functionality. Provider may discontinue provision of the Software during the term with at least 180 days’ prior written notice to Customer. In either case, Customer may terminate this Agreement upon written notice to Provider and Provider will issue a pro-rata refund to Customer of any pre-paid and unused licensing fees. </a:t>
            </a:r>
          </a:p>
          <a:p>
            <a:pPr lvl="1"/>
            <a:endParaRPr lang="en-US"/>
          </a:p>
          <a:p>
            <a:pPr lvl="1"/>
            <a:endParaRPr lang="en-US" i="1"/>
          </a:p>
        </p:txBody>
      </p:sp>
      <p:sp>
        <p:nvSpPr>
          <p:cNvPr id="5" name="Slide Number Placeholder 4">
            <a:extLst>
              <a:ext uri="{FF2B5EF4-FFF2-40B4-BE49-F238E27FC236}">
                <a16:creationId xmlns:a16="http://schemas.microsoft.com/office/drawing/2014/main" id="{850252AD-F259-D239-C872-371D2BAB8E6B}"/>
              </a:ext>
            </a:extLst>
          </p:cNvPr>
          <p:cNvSpPr>
            <a:spLocks noGrp="1"/>
          </p:cNvSpPr>
          <p:nvPr>
            <p:ph type="sldNum" sz="quarter" idx="12"/>
          </p:nvPr>
        </p:nvSpPr>
        <p:spPr/>
        <p:txBody>
          <a:bodyPr/>
          <a:lstStyle/>
          <a:p>
            <a:fld id="{2A013F82-EE5E-44EE-A61D-E31C6657F26F}" type="slidenum">
              <a:rPr lang="en-US"/>
              <a:t>23</a:t>
            </a:fld>
            <a:endParaRPr lang="en-US"/>
          </a:p>
        </p:txBody>
      </p:sp>
    </p:spTree>
    <p:extLst>
      <p:ext uri="{BB962C8B-B14F-4D97-AF65-F5344CB8AC3E}">
        <p14:creationId xmlns:p14="http://schemas.microsoft.com/office/powerpoint/2010/main" val="13812024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A9A1-D1CE-CEB6-60EE-0F3FB5A023A4}"/>
              </a:ext>
            </a:extLst>
          </p:cNvPr>
          <p:cNvSpPr>
            <a:spLocks noGrp="1"/>
          </p:cNvSpPr>
          <p:nvPr>
            <p:ph type="title"/>
          </p:nvPr>
        </p:nvSpPr>
        <p:spPr/>
        <p:txBody>
          <a:bodyPr/>
          <a:lstStyle/>
          <a:p>
            <a:r>
              <a:rPr lang="en-US"/>
              <a:t>4. Service Level Agreements (SLAs)</a:t>
            </a:r>
          </a:p>
        </p:txBody>
      </p:sp>
      <p:sp>
        <p:nvSpPr>
          <p:cNvPr id="3" name="Content Placeholder 2">
            <a:extLst>
              <a:ext uri="{FF2B5EF4-FFF2-40B4-BE49-F238E27FC236}">
                <a16:creationId xmlns:a16="http://schemas.microsoft.com/office/drawing/2014/main" id="{EF7D172A-5A0A-0E54-9106-D3F3377A26AD}"/>
              </a:ext>
            </a:extLst>
          </p:cNvPr>
          <p:cNvSpPr>
            <a:spLocks noGrp="1"/>
          </p:cNvSpPr>
          <p:nvPr>
            <p:ph idx="1"/>
          </p:nvPr>
        </p:nvSpPr>
        <p:spPr/>
        <p:txBody>
          <a:bodyPr/>
          <a:lstStyle/>
          <a:p>
            <a:pPr marL="0" indent="0">
              <a:buNone/>
            </a:pPr>
            <a:r>
              <a:rPr lang="en-US" b="1"/>
              <a:t>Key concepts</a:t>
            </a:r>
            <a:r>
              <a:rPr lang="en-US"/>
              <a:t>:</a:t>
            </a:r>
          </a:p>
          <a:p>
            <a:r>
              <a:rPr lang="en-US" b="1"/>
              <a:t>Availability</a:t>
            </a:r>
            <a:r>
              <a:rPr lang="en-US"/>
              <a:t>: What % (or other metrics) “uptime” commitments are made for the SaaS system?</a:t>
            </a:r>
          </a:p>
          <a:p>
            <a:r>
              <a:rPr lang="en-US" b="1"/>
              <a:t>Exclusions</a:t>
            </a:r>
            <a:r>
              <a:rPr lang="en-US"/>
              <a:t>: What events are </a:t>
            </a:r>
            <a:r>
              <a:rPr lang="en-US" i="1"/>
              <a:t>excluded</a:t>
            </a:r>
            <a:r>
              <a:rPr lang="en-US"/>
              <a:t> from uptime calculations?</a:t>
            </a:r>
          </a:p>
          <a:p>
            <a:r>
              <a:rPr lang="en-US" b="1"/>
              <a:t>Remedies</a:t>
            </a:r>
            <a:r>
              <a:rPr lang="en-US"/>
              <a:t>: If the SLA is breached, what does the customer get?</a:t>
            </a:r>
          </a:p>
          <a:p>
            <a:pPr marL="0" indent="0">
              <a:buNone/>
            </a:pPr>
            <a:endParaRPr lang="en-US" b="1"/>
          </a:p>
          <a:p>
            <a:pPr marL="0" indent="0">
              <a:buNone/>
            </a:pPr>
            <a:r>
              <a:rPr lang="en-US"/>
              <a:t>Remember:</a:t>
            </a:r>
            <a:br>
              <a:rPr lang="en-US"/>
            </a:br>
            <a:r>
              <a:rPr lang="en-US"/>
              <a:t>An SLA is a </a:t>
            </a:r>
            <a:r>
              <a:rPr lang="en-US" i="1"/>
              <a:t>contractual</a:t>
            </a:r>
            <a:r>
              <a:rPr lang="en-US"/>
              <a:t> commitment, not a </a:t>
            </a:r>
            <a:r>
              <a:rPr lang="en-US" i="1"/>
              <a:t>technical</a:t>
            </a:r>
            <a:r>
              <a:rPr lang="en-US"/>
              <a:t> panacea!</a:t>
            </a:r>
            <a:endParaRPr lang="en-US" b="1"/>
          </a:p>
        </p:txBody>
      </p:sp>
      <p:sp>
        <p:nvSpPr>
          <p:cNvPr id="5" name="Slide Number Placeholder 4">
            <a:extLst>
              <a:ext uri="{FF2B5EF4-FFF2-40B4-BE49-F238E27FC236}">
                <a16:creationId xmlns:a16="http://schemas.microsoft.com/office/drawing/2014/main" id="{49D84E81-DF2B-8CC3-1D48-33FF5C42173A}"/>
              </a:ext>
            </a:extLst>
          </p:cNvPr>
          <p:cNvSpPr>
            <a:spLocks noGrp="1"/>
          </p:cNvSpPr>
          <p:nvPr>
            <p:ph type="sldNum" sz="quarter" idx="12"/>
          </p:nvPr>
        </p:nvSpPr>
        <p:spPr/>
        <p:txBody>
          <a:bodyPr/>
          <a:lstStyle/>
          <a:p>
            <a:fld id="{2A013F82-EE5E-44EE-A61D-E31C6657F26F}" type="slidenum">
              <a:rPr lang="en-US"/>
              <a:t>24</a:t>
            </a:fld>
            <a:endParaRPr lang="en-US"/>
          </a:p>
        </p:txBody>
      </p:sp>
    </p:spTree>
    <p:extLst>
      <p:ext uri="{BB962C8B-B14F-4D97-AF65-F5344CB8AC3E}">
        <p14:creationId xmlns:p14="http://schemas.microsoft.com/office/powerpoint/2010/main" val="10664642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B65F6-7A34-0059-88A0-563931613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2A7C4-8C81-AAEE-DD4A-A7E836A5CDD6}"/>
              </a:ext>
            </a:extLst>
          </p:cNvPr>
          <p:cNvSpPr>
            <a:spLocks noGrp="1"/>
          </p:cNvSpPr>
          <p:nvPr>
            <p:ph type="title"/>
          </p:nvPr>
        </p:nvSpPr>
        <p:spPr/>
        <p:txBody>
          <a:bodyPr/>
          <a:lstStyle/>
          <a:p>
            <a:r>
              <a:rPr lang="en-US"/>
              <a:t>4. Service Level Agreements (SLAs)</a:t>
            </a:r>
          </a:p>
        </p:txBody>
      </p:sp>
      <p:sp>
        <p:nvSpPr>
          <p:cNvPr id="3" name="Content Placeholder 2">
            <a:extLst>
              <a:ext uri="{FF2B5EF4-FFF2-40B4-BE49-F238E27FC236}">
                <a16:creationId xmlns:a16="http://schemas.microsoft.com/office/drawing/2014/main" id="{68BED85A-CD48-0238-347B-4308690C26F4}"/>
              </a:ext>
            </a:extLst>
          </p:cNvPr>
          <p:cNvSpPr>
            <a:spLocks noGrp="1"/>
          </p:cNvSpPr>
          <p:nvPr>
            <p:ph idx="1"/>
          </p:nvPr>
        </p:nvSpPr>
        <p:spPr/>
        <p:txBody>
          <a:bodyPr>
            <a:normAutofit lnSpcReduction="10000"/>
          </a:bodyPr>
          <a:lstStyle/>
          <a:p>
            <a:pPr marL="0" indent="0">
              <a:buNone/>
            </a:pPr>
            <a:r>
              <a:rPr lang="en-US" b="1"/>
              <a:t>Availability</a:t>
            </a:r>
            <a:r>
              <a:rPr lang="en-US"/>
              <a:t>:</a:t>
            </a:r>
            <a:endParaRPr lang="en-US" b="1"/>
          </a:p>
          <a:p>
            <a:r>
              <a:rPr lang="en-US"/>
              <a:t>Customer:</a:t>
            </a:r>
          </a:p>
          <a:p>
            <a:pPr lvl="1"/>
            <a:r>
              <a:rPr lang="en-US" i="1"/>
              <a:t>Provider shall make the Services Available X% of each calendar month during the Term, excluding Excused Downtime.</a:t>
            </a:r>
          </a:p>
          <a:p>
            <a:pPr lvl="1"/>
            <a:r>
              <a:rPr lang="en-US" i="1"/>
              <a:t>“Available” means that the Services are available for Customer’s use and functioning correctly in all material respects.</a:t>
            </a:r>
          </a:p>
          <a:p>
            <a:r>
              <a:rPr lang="en-US"/>
              <a:t>Provider:</a:t>
            </a:r>
          </a:p>
          <a:p>
            <a:pPr lvl="1"/>
            <a:r>
              <a:rPr lang="en-US" i="1"/>
              <a:t>Provider shall use commercially reasonable efforts to make the Services Available X% of each calendar month during the Term, excluding Excused Downtime.</a:t>
            </a:r>
          </a:p>
          <a:p>
            <a:pPr lvl="1"/>
            <a:r>
              <a:rPr lang="en-US" i="1"/>
              <a:t>“Available” means that the Services are powered on and responding to network pings, as measured by Provider using its standard system health checks.</a:t>
            </a:r>
          </a:p>
          <a:p>
            <a:pPr lvl="1"/>
            <a:endParaRPr lang="en-US" i="1"/>
          </a:p>
        </p:txBody>
      </p:sp>
      <p:sp>
        <p:nvSpPr>
          <p:cNvPr id="5" name="Slide Number Placeholder 4">
            <a:extLst>
              <a:ext uri="{FF2B5EF4-FFF2-40B4-BE49-F238E27FC236}">
                <a16:creationId xmlns:a16="http://schemas.microsoft.com/office/drawing/2014/main" id="{9465AA48-71DD-0A49-D642-CE856CE7853B}"/>
              </a:ext>
            </a:extLst>
          </p:cNvPr>
          <p:cNvSpPr>
            <a:spLocks noGrp="1"/>
          </p:cNvSpPr>
          <p:nvPr>
            <p:ph type="sldNum" sz="quarter" idx="12"/>
          </p:nvPr>
        </p:nvSpPr>
        <p:spPr/>
        <p:txBody>
          <a:bodyPr/>
          <a:lstStyle/>
          <a:p>
            <a:fld id="{2A013F82-EE5E-44EE-A61D-E31C6657F26F}" type="slidenum">
              <a:rPr lang="en-US"/>
              <a:t>25</a:t>
            </a:fld>
            <a:endParaRPr lang="en-US"/>
          </a:p>
        </p:txBody>
      </p:sp>
    </p:spTree>
    <p:extLst>
      <p:ext uri="{BB962C8B-B14F-4D97-AF65-F5344CB8AC3E}">
        <p14:creationId xmlns:p14="http://schemas.microsoft.com/office/powerpoint/2010/main" val="4482566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8110-E079-C873-19AF-848A63014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732F1-4FD0-F4E3-5FF2-5D19DE9143D4}"/>
              </a:ext>
            </a:extLst>
          </p:cNvPr>
          <p:cNvSpPr>
            <a:spLocks noGrp="1"/>
          </p:cNvSpPr>
          <p:nvPr>
            <p:ph type="title"/>
          </p:nvPr>
        </p:nvSpPr>
        <p:spPr/>
        <p:txBody>
          <a:bodyPr/>
          <a:lstStyle/>
          <a:p>
            <a:r>
              <a:rPr lang="en-US"/>
              <a:t>4. Service Level Agreements (SLAs)</a:t>
            </a:r>
          </a:p>
        </p:txBody>
      </p:sp>
      <p:sp>
        <p:nvSpPr>
          <p:cNvPr id="3" name="Content Placeholder 2">
            <a:extLst>
              <a:ext uri="{FF2B5EF4-FFF2-40B4-BE49-F238E27FC236}">
                <a16:creationId xmlns:a16="http://schemas.microsoft.com/office/drawing/2014/main" id="{FDF0E9E1-9FFB-2EAB-71F7-3D4D98C343BD}"/>
              </a:ext>
            </a:extLst>
          </p:cNvPr>
          <p:cNvSpPr>
            <a:spLocks noGrp="1"/>
          </p:cNvSpPr>
          <p:nvPr>
            <p:ph idx="1"/>
          </p:nvPr>
        </p:nvSpPr>
        <p:spPr/>
        <p:txBody>
          <a:bodyPr>
            <a:normAutofit/>
          </a:bodyPr>
          <a:lstStyle/>
          <a:p>
            <a:pPr marL="0" indent="0">
              <a:buNone/>
            </a:pPr>
            <a:r>
              <a:rPr lang="en-US" b="1"/>
              <a:t>Exclusions</a:t>
            </a:r>
            <a:r>
              <a:rPr lang="en-US"/>
              <a:t>:</a:t>
            </a:r>
            <a:endParaRPr lang="en-US" b="1"/>
          </a:p>
          <a:p>
            <a:r>
              <a:rPr lang="en-US"/>
              <a:t>Customer: </a:t>
            </a:r>
            <a:r>
              <a:rPr lang="en-US" sz="2000" i="1"/>
              <a:t>”Excused Downtime” means failure of Availability due to:</a:t>
            </a:r>
            <a:endParaRPr lang="en-US" sz="2000"/>
          </a:p>
          <a:p>
            <a:pPr lvl="2"/>
            <a:r>
              <a:rPr lang="en-US" i="1"/>
              <a:t>(1) emergency maintenance due to Force Majeure, not to exceed X hours / month; or</a:t>
            </a:r>
          </a:p>
          <a:p>
            <a:pPr lvl="2"/>
            <a:r>
              <a:rPr lang="en-US" i="1"/>
              <a:t>(2) scheduled maintenance, not to exceed X hours / month, occurring only between the hours of 3-5AM Eastern Time, and with at least 72 hours advance written notice.</a:t>
            </a:r>
          </a:p>
          <a:p>
            <a:r>
              <a:rPr lang="en-US"/>
              <a:t>Provider: </a:t>
            </a:r>
            <a:r>
              <a:rPr lang="en-US" sz="2000" i="1"/>
              <a:t>”Excused Downtime” means failure of Availability due to:</a:t>
            </a:r>
            <a:endParaRPr lang="en-US"/>
          </a:p>
          <a:p>
            <a:pPr lvl="2"/>
            <a:r>
              <a:rPr lang="en-US" i="1"/>
              <a:t>(1) emergency or scheduled maintenance;</a:t>
            </a:r>
          </a:p>
          <a:p>
            <a:pPr lvl="2"/>
            <a:r>
              <a:rPr lang="en-US" i="1"/>
              <a:t>(2) failure of the Internet, utilities, or service providers;</a:t>
            </a:r>
          </a:p>
          <a:p>
            <a:pPr lvl="2"/>
            <a:r>
              <a:rPr lang="en-US" i="1"/>
              <a:t>(3) acts or omissions of third parties;</a:t>
            </a:r>
          </a:p>
          <a:p>
            <a:pPr lvl="2"/>
            <a:r>
              <a:rPr lang="en-US" i="1"/>
              <a:t>(4) lack of Availability resulting from acts or omissions of Customer; or</a:t>
            </a:r>
          </a:p>
          <a:p>
            <a:pPr lvl="2"/>
            <a:r>
              <a:rPr lang="en-US" i="1"/>
              <a:t>(5) any other circumstances beyond the reasonable control of Provider.</a:t>
            </a:r>
          </a:p>
        </p:txBody>
      </p:sp>
      <p:sp>
        <p:nvSpPr>
          <p:cNvPr id="5" name="Slide Number Placeholder 4">
            <a:extLst>
              <a:ext uri="{FF2B5EF4-FFF2-40B4-BE49-F238E27FC236}">
                <a16:creationId xmlns:a16="http://schemas.microsoft.com/office/drawing/2014/main" id="{E8A97B67-A696-BB15-7D19-3DDA32A3BF95}"/>
              </a:ext>
            </a:extLst>
          </p:cNvPr>
          <p:cNvSpPr>
            <a:spLocks noGrp="1"/>
          </p:cNvSpPr>
          <p:nvPr>
            <p:ph type="sldNum" sz="quarter" idx="12"/>
          </p:nvPr>
        </p:nvSpPr>
        <p:spPr/>
        <p:txBody>
          <a:bodyPr/>
          <a:lstStyle/>
          <a:p>
            <a:fld id="{2A013F82-EE5E-44EE-A61D-E31C6657F26F}" type="slidenum">
              <a:rPr lang="en-US"/>
              <a:t>26</a:t>
            </a:fld>
            <a:endParaRPr lang="en-US"/>
          </a:p>
        </p:txBody>
      </p:sp>
    </p:spTree>
    <p:extLst>
      <p:ext uri="{BB962C8B-B14F-4D97-AF65-F5344CB8AC3E}">
        <p14:creationId xmlns:p14="http://schemas.microsoft.com/office/powerpoint/2010/main" val="38200855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9DD5-ED62-6415-E820-98E467748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00111-BEF4-F7D1-E5FE-DD012EB41B72}"/>
              </a:ext>
            </a:extLst>
          </p:cNvPr>
          <p:cNvSpPr>
            <a:spLocks noGrp="1"/>
          </p:cNvSpPr>
          <p:nvPr>
            <p:ph type="title"/>
          </p:nvPr>
        </p:nvSpPr>
        <p:spPr/>
        <p:txBody>
          <a:bodyPr/>
          <a:lstStyle/>
          <a:p>
            <a:r>
              <a:rPr lang="en-US"/>
              <a:t>4. Service Level Agreements (SLAs)</a:t>
            </a:r>
          </a:p>
        </p:txBody>
      </p:sp>
      <p:sp>
        <p:nvSpPr>
          <p:cNvPr id="3" name="Content Placeholder 2">
            <a:extLst>
              <a:ext uri="{FF2B5EF4-FFF2-40B4-BE49-F238E27FC236}">
                <a16:creationId xmlns:a16="http://schemas.microsoft.com/office/drawing/2014/main" id="{CEF5847A-6493-89A1-4CCB-E6ABB8511974}"/>
              </a:ext>
            </a:extLst>
          </p:cNvPr>
          <p:cNvSpPr>
            <a:spLocks noGrp="1"/>
          </p:cNvSpPr>
          <p:nvPr>
            <p:ph idx="1"/>
          </p:nvPr>
        </p:nvSpPr>
        <p:spPr/>
        <p:txBody>
          <a:bodyPr>
            <a:normAutofit/>
          </a:bodyPr>
          <a:lstStyle/>
          <a:p>
            <a:pPr marL="0" indent="0">
              <a:buNone/>
            </a:pPr>
            <a:r>
              <a:rPr lang="en-US" b="1"/>
              <a:t>Remedies</a:t>
            </a:r>
            <a:r>
              <a:rPr lang="en-US"/>
              <a:t>:</a:t>
            </a:r>
            <a:endParaRPr lang="en-US" b="1"/>
          </a:p>
          <a:p>
            <a:r>
              <a:rPr lang="en-US"/>
              <a:t>Customer:</a:t>
            </a:r>
          </a:p>
          <a:p>
            <a:pPr lvl="1"/>
            <a:r>
              <a:rPr lang="en-US" i="1"/>
              <a:t>If Provider fails to achieve the SLA Commitment in any calendar month, Provider shall promptly refund X% of Customer’s monthly fees.</a:t>
            </a:r>
          </a:p>
          <a:p>
            <a:pPr lvl="1"/>
            <a:r>
              <a:rPr lang="en-US" i="1"/>
              <a:t>If Provider fails to achieve the SLA Commitment either (a) by more than X% in any calendar month, or (b) Y or more times in any Z-month period, then upon written notice Customer may terminate the Agreement.</a:t>
            </a:r>
          </a:p>
          <a:p>
            <a:pPr lvl="1"/>
            <a:endParaRPr lang="en-US" i="1"/>
          </a:p>
        </p:txBody>
      </p:sp>
      <p:sp>
        <p:nvSpPr>
          <p:cNvPr id="5" name="Slide Number Placeholder 4">
            <a:extLst>
              <a:ext uri="{FF2B5EF4-FFF2-40B4-BE49-F238E27FC236}">
                <a16:creationId xmlns:a16="http://schemas.microsoft.com/office/drawing/2014/main" id="{850252AD-F259-D239-C872-371D2BAB8E6B}"/>
              </a:ext>
            </a:extLst>
          </p:cNvPr>
          <p:cNvSpPr>
            <a:spLocks noGrp="1"/>
          </p:cNvSpPr>
          <p:nvPr>
            <p:ph type="sldNum" sz="quarter" idx="12"/>
          </p:nvPr>
        </p:nvSpPr>
        <p:spPr/>
        <p:txBody>
          <a:bodyPr/>
          <a:lstStyle/>
          <a:p>
            <a:fld id="{2A013F82-EE5E-44EE-A61D-E31C6657F26F}" type="slidenum">
              <a:rPr lang="en-US"/>
              <a:t>27</a:t>
            </a:fld>
            <a:endParaRPr lang="en-US"/>
          </a:p>
        </p:txBody>
      </p:sp>
    </p:spTree>
    <p:extLst>
      <p:ext uri="{BB962C8B-B14F-4D97-AF65-F5344CB8AC3E}">
        <p14:creationId xmlns:p14="http://schemas.microsoft.com/office/powerpoint/2010/main" val="12020016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358F1-B9DB-E2A3-C5B4-E47B7789B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75442-F0F7-92E4-EBB6-836375AA78D2}"/>
              </a:ext>
            </a:extLst>
          </p:cNvPr>
          <p:cNvSpPr>
            <a:spLocks noGrp="1"/>
          </p:cNvSpPr>
          <p:nvPr>
            <p:ph type="title"/>
          </p:nvPr>
        </p:nvSpPr>
        <p:spPr/>
        <p:txBody>
          <a:bodyPr/>
          <a:lstStyle/>
          <a:p>
            <a:r>
              <a:rPr lang="en-US"/>
              <a:t>4. Service Level Agreements (SLAs)</a:t>
            </a:r>
          </a:p>
        </p:txBody>
      </p:sp>
      <p:sp>
        <p:nvSpPr>
          <p:cNvPr id="3" name="Content Placeholder 2">
            <a:extLst>
              <a:ext uri="{FF2B5EF4-FFF2-40B4-BE49-F238E27FC236}">
                <a16:creationId xmlns:a16="http://schemas.microsoft.com/office/drawing/2014/main" id="{D7BF9F20-6B34-4C87-7335-F20FEA0D6E9D}"/>
              </a:ext>
            </a:extLst>
          </p:cNvPr>
          <p:cNvSpPr>
            <a:spLocks noGrp="1"/>
          </p:cNvSpPr>
          <p:nvPr>
            <p:ph idx="1"/>
          </p:nvPr>
        </p:nvSpPr>
        <p:spPr>
          <a:xfrm>
            <a:off x="1522810" y="1927577"/>
            <a:ext cx="9136770" cy="4114801"/>
          </a:xfrm>
        </p:spPr>
        <p:txBody>
          <a:bodyPr>
            <a:normAutofit lnSpcReduction="10000"/>
          </a:bodyPr>
          <a:lstStyle/>
          <a:p>
            <a:pPr marL="0" indent="0">
              <a:buNone/>
            </a:pPr>
            <a:r>
              <a:rPr lang="en-US" b="1"/>
              <a:t>Remedies</a:t>
            </a:r>
            <a:r>
              <a:rPr lang="en-US"/>
              <a:t>:</a:t>
            </a:r>
            <a:endParaRPr lang="en-US" b="1"/>
          </a:p>
          <a:p>
            <a:r>
              <a:rPr lang="en-US"/>
              <a:t>Provider:</a:t>
            </a:r>
          </a:p>
          <a:p>
            <a:pPr lvl="1"/>
            <a:r>
              <a:rPr lang="en-US" i="1"/>
              <a:t>If Provider fails to achieve the SLA Commitment in any calendar month, Customer may receive a service credit in the amount of X% of monthly fees for Availability between Y% and Z%; …</a:t>
            </a:r>
          </a:p>
          <a:p>
            <a:pPr lvl="1"/>
            <a:r>
              <a:rPr lang="en-US" i="1"/>
              <a:t>The foregoing service credits are subject to (1) Customer notifying Provider no later than X days after the occurrence of the downtime event; and (2) Provider’s confirmation of the absence of Availability during such event.</a:t>
            </a:r>
          </a:p>
          <a:p>
            <a:pPr lvl="1"/>
            <a:r>
              <a:rPr lang="en-US" i="1"/>
              <a:t>Service credits may be applied against fees due for future invoices, but shall not be issued to Customer as a refund.</a:t>
            </a:r>
          </a:p>
          <a:p>
            <a:pPr lvl="1"/>
            <a:r>
              <a:rPr lang="en-US" i="1"/>
              <a:t>The foregoing service credits are Customer’s sole and exclusive remedy, and Provider’s sole liability, regarding any unavailability of the Services.</a:t>
            </a:r>
          </a:p>
        </p:txBody>
      </p:sp>
      <p:sp>
        <p:nvSpPr>
          <p:cNvPr id="5" name="Slide Number Placeholder 4">
            <a:extLst>
              <a:ext uri="{FF2B5EF4-FFF2-40B4-BE49-F238E27FC236}">
                <a16:creationId xmlns:a16="http://schemas.microsoft.com/office/drawing/2014/main" id="{66F80929-8D41-2C2E-8F58-B0AAFB541C29}"/>
              </a:ext>
            </a:extLst>
          </p:cNvPr>
          <p:cNvSpPr>
            <a:spLocks noGrp="1"/>
          </p:cNvSpPr>
          <p:nvPr>
            <p:ph type="sldNum" sz="quarter" idx="12"/>
          </p:nvPr>
        </p:nvSpPr>
        <p:spPr/>
        <p:txBody>
          <a:bodyPr/>
          <a:lstStyle/>
          <a:p>
            <a:fld id="{2A013F82-EE5E-44EE-A61D-E31C6657F26F}" type="slidenum">
              <a:rPr lang="en-US"/>
              <a:t>28</a:t>
            </a:fld>
            <a:endParaRPr lang="en-US"/>
          </a:p>
        </p:txBody>
      </p:sp>
    </p:spTree>
    <p:extLst>
      <p:ext uri="{BB962C8B-B14F-4D97-AF65-F5344CB8AC3E}">
        <p14:creationId xmlns:p14="http://schemas.microsoft.com/office/powerpoint/2010/main" val="41708560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D197-4831-34A5-375F-67229596396B}"/>
              </a:ext>
            </a:extLst>
          </p:cNvPr>
          <p:cNvSpPr>
            <a:spLocks noGrp="1"/>
          </p:cNvSpPr>
          <p:nvPr>
            <p:ph type="title"/>
          </p:nvPr>
        </p:nvSpPr>
        <p:spPr/>
        <p:txBody>
          <a:bodyPr/>
          <a:lstStyle/>
          <a:p>
            <a:r>
              <a:rPr lang="en-US"/>
              <a:t>5. Technical commitments</a:t>
            </a:r>
          </a:p>
        </p:txBody>
      </p:sp>
      <p:sp>
        <p:nvSpPr>
          <p:cNvPr id="3" name="Content Placeholder 2">
            <a:extLst>
              <a:ext uri="{FF2B5EF4-FFF2-40B4-BE49-F238E27FC236}">
                <a16:creationId xmlns:a16="http://schemas.microsoft.com/office/drawing/2014/main" id="{1D700306-459B-50A9-FBE3-AC20D07DC138}"/>
              </a:ext>
            </a:extLst>
          </p:cNvPr>
          <p:cNvSpPr>
            <a:spLocks noGrp="1"/>
          </p:cNvSpPr>
          <p:nvPr>
            <p:ph idx="1"/>
          </p:nvPr>
        </p:nvSpPr>
        <p:spPr/>
        <p:txBody>
          <a:bodyPr>
            <a:normAutofit fontScale="92500" lnSpcReduction="10000"/>
          </a:bodyPr>
          <a:lstStyle/>
          <a:p>
            <a:pPr marL="0" indent="0">
              <a:buNone/>
            </a:pPr>
            <a:r>
              <a:rPr lang="en-US" b="1"/>
              <a:t>Key concepts</a:t>
            </a:r>
            <a:r>
              <a:rPr lang="en-US"/>
              <a:t>:</a:t>
            </a:r>
            <a:endParaRPr lang="en-US" b="1"/>
          </a:p>
          <a:p>
            <a:pPr>
              <a:spcBef>
                <a:spcPts val="1000"/>
              </a:spcBef>
            </a:pPr>
            <a:r>
              <a:rPr lang="en-US"/>
              <a:t>Will necessarily be specific to the nature of the SaaS service</a:t>
            </a:r>
          </a:p>
          <a:p>
            <a:pPr>
              <a:spcBef>
                <a:spcPts val="1000"/>
              </a:spcBef>
            </a:pPr>
            <a:r>
              <a:rPr lang="en-US"/>
              <a:t>Customer can often reasonably expect commitments for:</a:t>
            </a:r>
          </a:p>
          <a:p>
            <a:pPr lvl="1">
              <a:spcBef>
                <a:spcPts val="1000"/>
              </a:spcBef>
            </a:pPr>
            <a:r>
              <a:rPr lang="en-US"/>
              <a:t>high availability and redundancy / multi-region deployments</a:t>
            </a:r>
          </a:p>
          <a:p>
            <a:pPr lvl="1">
              <a:spcBef>
                <a:spcPts val="1000"/>
              </a:spcBef>
            </a:pPr>
            <a:r>
              <a:rPr lang="en-US"/>
              <a:t>backups</a:t>
            </a:r>
          </a:p>
          <a:p>
            <a:pPr lvl="1">
              <a:spcBef>
                <a:spcPts val="1000"/>
              </a:spcBef>
            </a:pPr>
            <a:r>
              <a:rPr lang="en-US"/>
              <a:t>disaster recovery</a:t>
            </a:r>
          </a:p>
          <a:p>
            <a:pPr lvl="1">
              <a:spcBef>
                <a:spcPts val="1000"/>
              </a:spcBef>
            </a:pPr>
            <a:r>
              <a:rPr lang="en-US"/>
              <a:t>status notification site</a:t>
            </a:r>
          </a:p>
          <a:p>
            <a:pPr lvl="1">
              <a:spcBef>
                <a:spcPts val="1000"/>
              </a:spcBef>
            </a:pPr>
            <a:r>
              <a:rPr lang="en-US"/>
              <a:t>technical support</a:t>
            </a:r>
          </a:p>
          <a:p>
            <a:pPr>
              <a:spcBef>
                <a:spcPts val="600"/>
              </a:spcBef>
            </a:pPr>
            <a:endParaRPr lang="en-US"/>
          </a:p>
          <a:p>
            <a:pPr marL="0" indent="0">
              <a:spcBef>
                <a:spcPts val="600"/>
              </a:spcBef>
              <a:buNone/>
            </a:pPr>
            <a:r>
              <a:rPr lang="en-US"/>
              <a:t>BUT: Unless Customer is paying enough, Provider will </a:t>
            </a:r>
            <a:r>
              <a:rPr lang="en-US" i="1"/>
              <a:t>not</a:t>
            </a:r>
            <a:r>
              <a:rPr lang="en-US"/>
              <a:t> agree to implement unique technical commitments.</a:t>
            </a:r>
          </a:p>
        </p:txBody>
      </p:sp>
      <p:sp>
        <p:nvSpPr>
          <p:cNvPr id="4" name="Slide Number Placeholder 3">
            <a:extLst>
              <a:ext uri="{FF2B5EF4-FFF2-40B4-BE49-F238E27FC236}">
                <a16:creationId xmlns:a16="http://schemas.microsoft.com/office/drawing/2014/main" id="{A53504BF-43F8-AD46-7FC3-56DB5C4779B7}"/>
              </a:ext>
            </a:extLst>
          </p:cNvPr>
          <p:cNvSpPr>
            <a:spLocks noGrp="1"/>
          </p:cNvSpPr>
          <p:nvPr>
            <p:ph type="sldNum" sz="quarter" idx="12"/>
          </p:nvPr>
        </p:nvSpPr>
        <p:spPr/>
        <p:txBody>
          <a:bodyPr/>
          <a:lstStyle/>
          <a:p>
            <a:fld id="{2A013F82-EE5E-44EE-A61D-E31C6657F26F}" type="slidenum">
              <a:rPr lang="en-US"/>
              <a:t>29</a:t>
            </a:fld>
            <a:endParaRPr lang="en-US"/>
          </a:p>
        </p:txBody>
      </p:sp>
    </p:spTree>
    <p:extLst>
      <p:ext uri="{BB962C8B-B14F-4D97-AF65-F5344CB8AC3E}">
        <p14:creationId xmlns:p14="http://schemas.microsoft.com/office/powerpoint/2010/main" val="25352878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11D4A0-AE6D-8717-99A3-A74D5F708E21}"/>
              </a:ext>
            </a:extLst>
          </p:cNvPr>
          <p:cNvSpPr>
            <a:spLocks noGrp="1"/>
          </p:cNvSpPr>
          <p:nvPr>
            <p:ph type="title"/>
          </p:nvPr>
        </p:nvSpPr>
        <p:spPr/>
        <p:txBody>
          <a:bodyPr>
            <a:normAutofit/>
          </a:bodyPr>
          <a:lstStyle/>
          <a:p>
            <a:r>
              <a:rPr lang="en-US" sz="5400"/>
              <a:t>Overview of SaaS and Related Offerings</a:t>
            </a:r>
          </a:p>
        </p:txBody>
      </p:sp>
      <p:sp>
        <p:nvSpPr>
          <p:cNvPr id="6" name="Text Placeholder 5">
            <a:extLst>
              <a:ext uri="{FF2B5EF4-FFF2-40B4-BE49-F238E27FC236}">
                <a16:creationId xmlns:a16="http://schemas.microsoft.com/office/drawing/2014/main" id="{D5C64642-B2F6-DA5A-074E-1452386C25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535732-665F-75AD-DBA9-5AA1F8A2AAF6}"/>
              </a:ext>
            </a:extLst>
          </p:cNvPr>
          <p:cNvSpPr>
            <a:spLocks noGrp="1"/>
          </p:cNvSpPr>
          <p:nvPr>
            <p:ph type="sldNum" sz="quarter" idx="12"/>
          </p:nvPr>
        </p:nvSpPr>
        <p:spPr/>
        <p:txBody>
          <a:bodyPr/>
          <a:lstStyle/>
          <a:p>
            <a:fld id="{2A013F82-EE5E-44EE-A61D-E31C6657F26F}" type="slidenum">
              <a:rPr lang="en-US"/>
              <a:t>3</a:t>
            </a:fld>
            <a:endParaRPr lang="en-US"/>
          </a:p>
        </p:txBody>
      </p:sp>
    </p:spTree>
    <p:extLst>
      <p:ext uri="{BB962C8B-B14F-4D97-AF65-F5344CB8AC3E}">
        <p14:creationId xmlns:p14="http://schemas.microsoft.com/office/powerpoint/2010/main" val="41530544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9DD5-ED62-6415-E820-98E467748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00111-BEF4-F7D1-E5FE-DD012EB41B72}"/>
              </a:ext>
            </a:extLst>
          </p:cNvPr>
          <p:cNvSpPr>
            <a:spLocks noGrp="1"/>
          </p:cNvSpPr>
          <p:nvPr>
            <p:ph type="title"/>
          </p:nvPr>
        </p:nvSpPr>
        <p:spPr/>
        <p:txBody>
          <a:bodyPr/>
          <a:lstStyle/>
          <a:p>
            <a:r>
              <a:rPr lang="en-US"/>
              <a:t>6. Subcontractors and Service Providers</a:t>
            </a:r>
          </a:p>
        </p:txBody>
      </p:sp>
      <p:sp>
        <p:nvSpPr>
          <p:cNvPr id="3" name="Content Placeholder 2">
            <a:extLst>
              <a:ext uri="{FF2B5EF4-FFF2-40B4-BE49-F238E27FC236}">
                <a16:creationId xmlns:a16="http://schemas.microsoft.com/office/drawing/2014/main" id="{CEF5847A-6493-89A1-4CCB-E6ABB8511974}"/>
              </a:ext>
            </a:extLst>
          </p:cNvPr>
          <p:cNvSpPr>
            <a:spLocks noGrp="1"/>
          </p:cNvSpPr>
          <p:nvPr>
            <p:ph idx="1"/>
          </p:nvPr>
        </p:nvSpPr>
        <p:spPr/>
        <p:txBody>
          <a:bodyPr>
            <a:normAutofit/>
          </a:bodyPr>
          <a:lstStyle/>
          <a:p>
            <a:pPr marL="0" indent="0">
              <a:buNone/>
            </a:pPr>
            <a:r>
              <a:rPr lang="en-US" b="1"/>
              <a:t>Key Concepts</a:t>
            </a:r>
            <a:r>
              <a:rPr lang="en-US"/>
              <a:t>:</a:t>
            </a:r>
            <a:endParaRPr lang="en-US" b="1"/>
          </a:p>
          <a:p>
            <a:r>
              <a:rPr lang="en-US" b="1"/>
              <a:t>Visibility:</a:t>
            </a:r>
            <a:r>
              <a:rPr lang="en-US"/>
              <a:t> Does the Provider have to disclose which subcontractor it utilizes to provide the SaaS (e.g. a third party hosting provider) </a:t>
            </a:r>
          </a:p>
          <a:p>
            <a:r>
              <a:rPr lang="en-US" b="1"/>
              <a:t>Control: </a:t>
            </a:r>
            <a:r>
              <a:rPr lang="en-US"/>
              <a:t>Does the customer have the ability to approve sub-contractors that the Provider is using to deliver the services?</a:t>
            </a:r>
          </a:p>
          <a:p>
            <a:r>
              <a:rPr lang="en-US" b="1"/>
              <a:t>Responsibility: </a:t>
            </a:r>
            <a:r>
              <a:rPr lang="en-US"/>
              <a:t>Is the Provider responsible for breaches or damages caused by third party sub-contractors/service providers? </a:t>
            </a:r>
          </a:p>
          <a:p>
            <a:r>
              <a:rPr lang="en-US" b="1"/>
              <a:t>Additional Terms</a:t>
            </a:r>
            <a:r>
              <a:rPr lang="en-US"/>
              <a:t>: Do any additional terms apply when the Provider uses a third party sub-contractor or service as part of its offering? </a:t>
            </a:r>
          </a:p>
          <a:p>
            <a:endParaRPr lang="en-US"/>
          </a:p>
          <a:p>
            <a:endParaRPr lang="en-US" b="1"/>
          </a:p>
          <a:p>
            <a:pPr lvl="1"/>
            <a:endParaRPr lang="en-US" i="1"/>
          </a:p>
        </p:txBody>
      </p:sp>
      <p:sp>
        <p:nvSpPr>
          <p:cNvPr id="5" name="Slide Number Placeholder 4">
            <a:extLst>
              <a:ext uri="{FF2B5EF4-FFF2-40B4-BE49-F238E27FC236}">
                <a16:creationId xmlns:a16="http://schemas.microsoft.com/office/drawing/2014/main" id="{850252AD-F259-D239-C872-371D2BAB8E6B}"/>
              </a:ext>
            </a:extLst>
          </p:cNvPr>
          <p:cNvSpPr>
            <a:spLocks noGrp="1"/>
          </p:cNvSpPr>
          <p:nvPr>
            <p:ph type="sldNum" sz="quarter" idx="12"/>
          </p:nvPr>
        </p:nvSpPr>
        <p:spPr/>
        <p:txBody>
          <a:bodyPr/>
          <a:lstStyle/>
          <a:p>
            <a:fld id="{2A013F82-EE5E-44EE-A61D-E31C6657F26F}" type="slidenum">
              <a:rPr lang="en-US"/>
              <a:t>30</a:t>
            </a:fld>
            <a:endParaRPr lang="en-US"/>
          </a:p>
        </p:txBody>
      </p:sp>
    </p:spTree>
    <p:extLst>
      <p:ext uri="{BB962C8B-B14F-4D97-AF65-F5344CB8AC3E}">
        <p14:creationId xmlns:p14="http://schemas.microsoft.com/office/powerpoint/2010/main" val="10383183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9DD5-ED62-6415-E820-98E467748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00111-BEF4-F7D1-E5FE-DD012EB41B72}"/>
              </a:ext>
            </a:extLst>
          </p:cNvPr>
          <p:cNvSpPr>
            <a:spLocks noGrp="1"/>
          </p:cNvSpPr>
          <p:nvPr>
            <p:ph type="title"/>
          </p:nvPr>
        </p:nvSpPr>
        <p:spPr/>
        <p:txBody>
          <a:bodyPr/>
          <a:lstStyle/>
          <a:p>
            <a:r>
              <a:rPr lang="en-US"/>
              <a:t>6. Subcontractors and Service Providers</a:t>
            </a:r>
          </a:p>
        </p:txBody>
      </p:sp>
      <p:sp>
        <p:nvSpPr>
          <p:cNvPr id="3" name="Content Placeholder 2">
            <a:extLst>
              <a:ext uri="{FF2B5EF4-FFF2-40B4-BE49-F238E27FC236}">
                <a16:creationId xmlns:a16="http://schemas.microsoft.com/office/drawing/2014/main" id="{CEF5847A-6493-89A1-4CCB-E6ABB8511974}"/>
              </a:ext>
            </a:extLst>
          </p:cNvPr>
          <p:cNvSpPr>
            <a:spLocks noGrp="1"/>
          </p:cNvSpPr>
          <p:nvPr>
            <p:ph idx="1"/>
          </p:nvPr>
        </p:nvSpPr>
        <p:spPr/>
        <p:txBody>
          <a:bodyPr>
            <a:normAutofit/>
          </a:bodyPr>
          <a:lstStyle/>
          <a:p>
            <a:pPr marL="0" indent="0">
              <a:buNone/>
            </a:pPr>
            <a:r>
              <a:rPr lang="en-US" b="1"/>
              <a:t>Sample Clauses</a:t>
            </a:r>
            <a:r>
              <a:rPr lang="en-US"/>
              <a:t>:</a:t>
            </a:r>
            <a:endParaRPr lang="en-US" b="1"/>
          </a:p>
          <a:p>
            <a:r>
              <a:rPr lang="en-US"/>
              <a:t>Customer:</a:t>
            </a:r>
          </a:p>
          <a:p>
            <a:pPr lvl="1"/>
            <a:r>
              <a:rPr lang="en-US" i="1"/>
              <a:t> Provider may only use subcontractors approved by Customer in writing to perform any material aspect of the services. Provider is fully responsible for all damages resulting from acts or omissions of any sub-contractor.  </a:t>
            </a:r>
          </a:p>
          <a:p>
            <a:r>
              <a:rPr lang="en-US"/>
              <a:t>Provider</a:t>
            </a:r>
          </a:p>
          <a:p>
            <a:pPr lvl="1"/>
            <a:r>
              <a:rPr lang="en-US"/>
              <a:t> </a:t>
            </a:r>
            <a:r>
              <a:rPr lang="en-US" i="1"/>
              <a:t>Provider may utilize third parties and third party products and services to perform its obligations under this Agreement, which may be subject to separate terms and conditions as may be posted on the Provider’s website. Customers use of the Service constitutes acceptance of such third party terms and conditions. Provider is not liable to Customer for the services provided by Third Parties. </a:t>
            </a:r>
            <a:endParaRPr lang="en-US"/>
          </a:p>
          <a:p>
            <a:pPr lvl="1"/>
            <a:endParaRPr lang="en-US"/>
          </a:p>
          <a:p>
            <a:pPr lvl="1"/>
            <a:endParaRPr lang="en-US" i="1"/>
          </a:p>
        </p:txBody>
      </p:sp>
      <p:sp>
        <p:nvSpPr>
          <p:cNvPr id="5" name="Slide Number Placeholder 4">
            <a:extLst>
              <a:ext uri="{FF2B5EF4-FFF2-40B4-BE49-F238E27FC236}">
                <a16:creationId xmlns:a16="http://schemas.microsoft.com/office/drawing/2014/main" id="{850252AD-F259-D239-C872-371D2BAB8E6B}"/>
              </a:ext>
            </a:extLst>
          </p:cNvPr>
          <p:cNvSpPr>
            <a:spLocks noGrp="1"/>
          </p:cNvSpPr>
          <p:nvPr>
            <p:ph type="sldNum" sz="quarter" idx="12"/>
          </p:nvPr>
        </p:nvSpPr>
        <p:spPr/>
        <p:txBody>
          <a:bodyPr/>
          <a:lstStyle/>
          <a:p>
            <a:fld id="{2A013F82-EE5E-44EE-A61D-E31C6657F26F}" type="slidenum">
              <a:rPr lang="en-US"/>
              <a:t>31</a:t>
            </a:fld>
            <a:endParaRPr lang="en-US"/>
          </a:p>
        </p:txBody>
      </p:sp>
    </p:spTree>
    <p:extLst>
      <p:ext uri="{BB962C8B-B14F-4D97-AF65-F5344CB8AC3E}">
        <p14:creationId xmlns:p14="http://schemas.microsoft.com/office/powerpoint/2010/main" val="21673865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9DD5-ED62-6415-E820-98E467748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00111-BEF4-F7D1-E5FE-DD012EB41B72}"/>
              </a:ext>
            </a:extLst>
          </p:cNvPr>
          <p:cNvSpPr>
            <a:spLocks noGrp="1"/>
          </p:cNvSpPr>
          <p:nvPr>
            <p:ph type="title"/>
          </p:nvPr>
        </p:nvSpPr>
        <p:spPr/>
        <p:txBody>
          <a:bodyPr/>
          <a:lstStyle/>
          <a:p>
            <a:r>
              <a:rPr lang="en-US"/>
              <a:t>6. Subcontractors and Service Providers</a:t>
            </a:r>
          </a:p>
        </p:txBody>
      </p:sp>
      <p:sp>
        <p:nvSpPr>
          <p:cNvPr id="3" name="Content Placeholder 2">
            <a:extLst>
              <a:ext uri="{FF2B5EF4-FFF2-40B4-BE49-F238E27FC236}">
                <a16:creationId xmlns:a16="http://schemas.microsoft.com/office/drawing/2014/main" id="{CEF5847A-6493-89A1-4CCB-E6ABB8511974}"/>
              </a:ext>
            </a:extLst>
          </p:cNvPr>
          <p:cNvSpPr>
            <a:spLocks noGrp="1"/>
          </p:cNvSpPr>
          <p:nvPr>
            <p:ph idx="1"/>
          </p:nvPr>
        </p:nvSpPr>
        <p:spPr/>
        <p:txBody>
          <a:bodyPr>
            <a:normAutofit/>
          </a:bodyPr>
          <a:lstStyle/>
          <a:p>
            <a:pPr marL="0" indent="0">
              <a:buNone/>
            </a:pPr>
            <a:r>
              <a:rPr lang="en-US" b="1"/>
              <a:t>Sample Clauses</a:t>
            </a:r>
            <a:r>
              <a:rPr lang="en-US"/>
              <a:t>:</a:t>
            </a:r>
            <a:endParaRPr lang="en-US" b="1"/>
          </a:p>
          <a:p>
            <a:r>
              <a:rPr lang="en-US"/>
              <a:t>Negotiated:</a:t>
            </a:r>
          </a:p>
          <a:p>
            <a:pPr lvl="1"/>
            <a:r>
              <a:rPr lang="en-US" i="1"/>
              <a:t>Provider may utilize third parties and third party products and services to perform its obligations under this Agreement, however Provider remains responsible for providing the Services, and the use of third party or third party products and services does not relieve Provider from its obligations under this Agreement. </a:t>
            </a:r>
            <a:endParaRPr lang="en-US"/>
          </a:p>
          <a:p>
            <a:pPr lvl="1"/>
            <a:endParaRPr lang="en-US"/>
          </a:p>
          <a:p>
            <a:pPr lvl="1"/>
            <a:endParaRPr lang="en-US" i="1"/>
          </a:p>
        </p:txBody>
      </p:sp>
      <p:sp>
        <p:nvSpPr>
          <p:cNvPr id="5" name="Slide Number Placeholder 4">
            <a:extLst>
              <a:ext uri="{FF2B5EF4-FFF2-40B4-BE49-F238E27FC236}">
                <a16:creationId xmlns:a16="http://schemas.microsoft.com/office/drawing/2014/main" id="{850252AD-F259-D239-C872-371D2BAB8E6B}"/>
              </a:ext>
            </a:extLst>
          </p:cNvPr>
          <p:cNvSpPr>
            <a:spLocks noGrp="1"/>
          </p:cNvSpPr>
          <p:nvPr>
            <p:ph type="sldNum" sz="quarter" idx="12"/>
          </p:nvPr>
        </p:nvSpPr>
        <p:spPr/>
        <p:txBody>
          <a:bodyPr/>
          <a:lstStyle/>
          <a:p>
            <a:fld id="{2A013F82-EE5E-44EE-A61D-E31C6657F26F}" type="slidenum">
              <a:rPr lang="en-US"/>
              <a:t>32</a:t>
            </a:fld>
            <a:endParaRPr lang="en-US"/>
          </a:p>
        </p:txBody>
      </p:sp>
    </p:spTree>
    <p:extLst>
      <p:ext uri="{BB962C8B-B14F-4D97-AF65-F5344CB8AC3E}">
        <p14:creationId xmlns:p14="http://schemas.microsoft.com/office/powerpoint/2010/main" val="34305600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9DD5-ED62-6415-E820-98E467748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00111-BEF4-F7D1-E5FE-DD012EB41B72}"/>
              </a:ext>
            </a:extLst>
          </p:cNvPr>
          <p:cNvSpPr>
            <a:spLocks noGrp="1"/>
          </p:cNvSpPr>
          <p:nvPr>
            <p:ph type="title"/>
          </p:nvPr>
        </p:nvSpPr>
        <p:spPr/>
        <p:txBody>
          <a:bodyPr/>
          <a:lstStyle/>
          <a:p>
            <a:r>
              <a:rPr lang="en-US"/>
              <a:t>7. Other SaaS-specific considerations</a:t>
            </a:r>
          </a:p>
        </p:txBody>
      </p:sp>
      <p:sp>
        <p:nvSpPr>
          <p:cNvPr id="3" name="Content Placeholder 2">
            <a:extLst>
              <a:ext uri="{FF2B5EF4-FFF2-40B4-BE49-F238E27FC236}">
                <a16:creationId xmlns:a16="http://schemas.microsoft.com/office/drawing/2014/main" id="{CEF5847A-6493-89A1-4CCB-E6ABB8511974}"/>
              </a:ext>
            </a:extLst>
          </p:cNvPr>
          <p:cNvSpPr>
            <a:spLocks noGrp="1"/>
          </p:cNvSpPr>
          <p:nvPr>
            <p:ph idx="1"/>
          </p:nvPr>
        </p:nvSpPr>
        <p:spPr/>
        <p:txBody>
          <a:bodyPr>
            <a:normAutofit fontScale="85000" lnSpcReduction="20000"/>
          </a:bodyPr>
          <a:lstStyle/>
          <a:p>
            <a:r>
              <a:rPr lang="en-US" b="1"/>
              <a:t>No acceptance provisions</a:t>
            </a:r>
          </a:p>
          <a:p>
            <a:pPr lvl="1"/>
            <a:r>
              <a:rPr lang="en-US"/>
              <a:t>SaaS agreements typically do not include acceptance/rejection of deliverables provisions, except if specific integration/professional services are purchased separately. There may be an evaluation or trial period offered instead.</a:t>
            </a:r>
          </a:p>
          <a:p>
            <a:pPr lvl="1"/>
            <a:r>
              <a:rPr lang="en-US"/>
              <a:t>SLAs may be tied to specified minimum functionality, which would provide remedies in case the software is not meeting the requirements.</a:t>
            </a:r>
          </a:p>
          <a:p>
            <a:r>
              <a:rPr lang="en-US" b="1"/>
              <a:t>Source Code Escrow</a:t>
            </a:r>
          </a:p>
          <a:p>
            <a:pPr lvl="1"/>
            <a:r>
              <a:rPr lang="en-US"/>
              <a:t>Given that the software is engineered to be a SaaS offering, it is unlikely to be a helpful remedy to a Customer and is less common in SaaS Agreement, but may still be used where the Customer is a large entity and the SaaS service is business critical.  </a:t>
            </a:r>
          </a:p>
          <a:p>
            <a:r>
              <a:rPr lang="en-US" b="1"/>
              <a:t>Change of Control</a:t>
            </a:r>
          </a:p>
          <a:p>
            <a:pPr lvl="1"/>
            <a:r>
              <a:rPr lang="en-US"/>
              <a:t>Change of control to a competitor of Customer is a greater concern since the SaaS provider has ongoing access to Customer’s data, and a business interest conflict is more likely to have an impact than in case of a Software license.</a:t>
            </a:r>
          </a:p>
          <a:p>
            <a:pPr lvl="1"/>
            <a:endParaRPr lang="en-US" b="1"/>
          </a:p>
          <a:p>
            <a:pPr lvl="1"/>
            <a:endParaRPr lang="en-US" b="1"/>
          </a:p>
          <a:p>
            <a:pPr lvl="1"/>
            <a:endParaRPr lang="en-US" b="1"/>
          </a:p>
          <a:p>
            <a:pPr lvl="1"/>
            <a:endParaRPr lang="en-US" b="1"/>
          </a:p>
          <a:p>
            <a:pPr lvl="1"/>
            <a:endParaRPr lang="en-US"/>
          </a:p>
          <a:p>
            <a:pPr lvl="1"/>
            <a:endParaRPr lang="en-US"/>
          </a:p>
          <a:p>
            <a:pPr lvl="1"/>
            <a:endParaRPr lang="en-US" i="1"/>
          </a:p>
        </p:txBody>
      </p:sp>
      <p:sp>
        <p:nvSpPr>
          <p:cNvPr id="5" name="Slide Number Placeholder 4">
            <a:extLst>
              <a:ext uri="{FF2B5EF4-FFF2-40B4-BE49-F238E27FC236}">
                <a16:creationId xmlns:a16="http://schemas.microsoft.com/office/drawing/2014/main" id="{850252AD-F259-D239-C872-371D2BAB8E6B}"/>
              </a:ext>
            </a:extLst>
          </p:cNvPr>
          <p:cNvSpPr>
            <a:spLocks noGrp="1"/>
          </p:cNvSpPr>
          <p:nvPr>
            <p:ph type="sldNum" sz="quarter" idx="12"/>
          </p:nvPr>
        </p:nvSpPr>
        <p:spPr/>
        <p:txBody>
          <a:bodyPr/>
          <a:lstStyle/>
          <a:p>
            <a:fld id="{2A013F82-EE5E-44EE-A61D-E31C6657F26F}" type="slidenum">
              <a:rPr lang="en-US"/>
              <a:t>33</a:t>
            </a:fld>
            <a:endParaRPr lang="en-US"/>
          </a:p>
        </p:txBody>
      </p:sp>
    </p:spTree>
    <p:extLst>
      <p:ext uri="{BB962C8B-B14F-4D97-AF65-F5344CB8AC3E}">
        <p14:creationId xmlns:p14="http://schemas.microsoft.com/office/powerpoint/2010/main" val="11807715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5808F-A85F-6472-86D1-B3FCC5EFB1DC}"/>
              </a:ext>
            </a:extLst>
          </p:cNvPr>
          <p:cNvSpPr>
            <a:spLocks noGrp="1"/>
          </p:cNvSpPr>
          <p:nvPr>
            <p:ph type="title"/>
          </p:nvPr>
        </p:nvSpPr>
        <p:spPr/>
        <p:txBody>
          <a:bodyPr/>
          <a:lstStyle/>
          <a:p>
            <a:r>
              <a:rPr lang="en-US"/>
              <a:t>Break</a:t>
            </a:r>
          </a:p>
        </p:txBody>
      </p:sp>
      <p:sp>
        <p:nvSpPr>
          <p:cNvPr id="6" name="Text Placeholder 5">
            <a:extLst>
              <a:ext uri="{FF2B5EF4-FFF2-40B4-BE49-F238E27FC236}">
                <a16:creationId xmlns:a16="http://schemas.microsoft.com/office/drawing/2014/main" id="{F1AC1634-C17F-C339-BCB7-2710358AF6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A26C44-35B2-5B94-3456-1EE63153566E}"/>
              </a:ext>
            </a:extLst>
          </p:cNvPr>
          <p:cNvSpPr>
            <a:spLocks noGrp="1"/>
          </p:cNvSpPr>
          <p:nvPr>
            <p:ph type="sldNum" sz="quarter" idx="12"/>
          </p:nvPr>
        </p:nvSpPr>
        <p:spPr/>
        <p:txBody>
          <a:bodyPr/>
          <a:lstStyle/>
          <a:p>
            <a:fld id="{2A013F82-EE5E-44EE-A61D-E31C6657F26F}" type="slidenum">
              <a:rPr lang="en-US"/>
              <a:t>34</a:t>
            </a:fld>
            <a:endParaRPr lang="en-US"/>
          </a:p>
        </p:txBody>
      </p:sp>
    </p:spTree>
    <p:extLst>
      <p:ext uri="{BB962C8B-B14F-4D97-AF65-F5344CB8AC3E}">
        <p14:creationId xmlns:p14="http://schemas.microsoft.com/office/powerpoint/2010/main" val="10443098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8006-4C88-22FE-6EEF-88AB971588EC}"/>
              </a:ext>
            </a:extLst>
          </p:cNvPr>
          <p:cNvSpPr>
            <a:spLocks noGrp="1"/>
          </p:cNvSpPr>
          <p:nvPr>
            <p:ph type="title"/>
          </p:nvPr>
        </p:nvSpPr>
        <p:spPr/>
        <p:txBody>
          <a:bodyPr/>
          <a:lstStyle/>
          <a:p>
            <a:r>
              <a:rPr lang="en-US"/>
              <a:t>Data Privacy and Cybersecurity</a:t>
            </a:r>
          </a:p>
        </p:txBody>
      </p:sp>
      <p:sp>
        <p:nvSpPr>
          <p:cNvPr id="3" name="Text Placeholder 2">
            <a:extLst>
              <a:ext uri="{FF2B5EF4-FFF2-40B4-BE49-F238E27FC236}">
                <a16:creationId xmlns:a16="http://schemas.microsoft.com/office/drawing/2014/main" id="{2CFE5C31-30C8-E793-A3D6-9A8F9117E5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6A1F74-A966-E143-A165-9B0C4FAA412F}"/>
              </a:ext>
            </a:extLst>
          </p:cNvPr>
          <p:cNvSpPr>
            <a:spLocks noGrp="1"/>
          </p:cNvSpPr>
          <p:nvPr>
            <p:ph type="sldNum" sz="quarter" idx="12"/>
          </p:nvPr>
        </p:nvSpPr>
        <p:spPr/>
        <p:txBody>
          <a:bodyPr/>
          <a:lstStyle/>
          <a:p>
            <a:fld id="{2A013F82-EE5E-44EE-A61D-E31C6657F26F}" type="slidenum">
              <a:rPr lang="en-US"/>
              <a:t>35</a:t>
            </a:fld>
            <a:endParaRPr lang="en-US"/>
          </a:p>
        </p:txBody>
      </p:sp>
    </p:spTree>
    <p:extLst>
      <p:ext uri="{BB962C8B-B14F-4D97-AF65-F5344CB8AC3E}">
        <p14:creationId xmlns:p14="http://schemas.microsoft.com/office/powerpoint/2010/main" val="4592516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70EBB-4813-C666-9B92-D64607E3DE02}"/>
              </a:ext>
            </a:extLst>
          </p:cNvPr>
          <p:cNvSpPr>
            <a:spLocks noGrp="1"/>
          </p:cNvSpPr>
          <p:nvPr>
            <p:ph idx="1"/>
          </p:nvPr>
        </p:nvSpPr>
        <p:spPr>
          <a:xfrm>
            <a:off x="784219" y="740237"/>
            <a:ext cx="10623562" cy="3059681"/>
          </a:xfrm>
        </p:spPr>
        <p:txBody>
          <a:bodyPr>
            <a:noAutofit/>
          </a:bodyPr>
          <a:lstStyle/>
          <a:p>
            <a:pPr marL="0" marR="0" indent="0">
              <a:lnSpc>
                <a:spcPct val="107000"/>
              </a:lnSpc>
              <a:spcAft>
                <a:spcPts val="600"/>
              </a:spcAft>
              <a:buNone/>
            </a:pPr>
            <a:r>
              <a:rPr lang="en-US" sz="2400">
                <a:latin typeface="Aptos" panose="020B0004020202020204" pitchFamily="34" charset="0"/>
                <a:ea typeface="Calibri" panose="020F0502020204030204" pitchFamily="34" charset="0"/>
                <a:cs typeface="Times New Roman" panose="02020603050405020304" pitchFamily="18" charset="0"/>
              </a:rPr>
              <a:t>Data Processing Agreements (DPAs)</a:t>
            </a:r>
          </a:p>
          <a:p>
            <a:pPr marL="0" marR="0" indent="0">
              <a:lnSpc>
                <a:spcPct val="107000"/>
              </a:lnSpc>
              <a:spcBef>
                <a:spcPts val="600"/>
              </a:spcBef>
              <a:spcAft>
                <a:spcPts val="600"/>
              </a:spcAft>
              <a:buNone/>
            </a:pPr>
            <a:r>
              <a:rPr lang="en-US" sz="1800" i="1">
                <a:latin typeface="Calibri" panose="020F0502020204030204" pitchFamily="34" charset="0"/>
                <a:ea typeface="Batang" panose="02030600000101010101" pitchFamily="18" charset="-127"/>
                <a:cs typeface="Times New Roman" panose="02020603050405020304" pitchFamily="18" charset="0"/>
              </a:rPr>
              <a:t>If a contract involves the processing of personal data, the parties likely need to enter into a DPA.  In many cases, the law expressly requires it.  If one party is processing personal data on behalf of another party, there likely needs to be a DPA under the express terms of the GDPR, CCPA and other US state privacy laws.  Some disclosures of personal data to third parties are also subject to express requirements, such as under the CCPA.  Even if there is not an express requirement, privacy and cybersecurity terms are essential to ensuring legal compliance and protecting the parties to the contract.</a:t>
            </a:r>
            <a:endParaRPr lang="en-US" sz="1400" i="1">
              <a:latin typeface="Aptos" panose="020B00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1210C7D-8C46-A740-B073-3EB37189CDEE}"/>
              </a:ext>
            </a:extLst>
          </p:cNvPr>
          <p:cNvSpPr>
            <a:spLocks noGrp="1"/>
          </p:cNvSpPr>
          <p:nvPr>
            <p:ph type="sldNum" sz="quarter" idx="12"/>
          </p:nvPr>
        </p:nvSpPr>
        <p:spPr/>
        <p:txBody>
          <a:bodyPr/>
          <a:lstStyle/>
          <a:p>
            <a:fld id="{E6AB0CA8-27AE-4F82-A141-302F5F13940C}" type="slidenum">
              <a:rPr lang="en-US" smtClean="0"/>
              <a:t>36</a:t>
            </a:fld>
            <a:endParaRPr lang="en-US"/>
          </a:p>
        </p:txBody>
      </p:sp>
      <p:sp>
        <p:nvSpPr>
          <p:cNvPr id="2" name="Content Placeholder 2">
            <a:extLst>
              <a:ext uri="{FF2B5EF4-FFF2-40B4-BE49-F238E27FC236}">
                <a16:creationId xmlns:a16="http://schemas.microsoft.com/office/drawing/2014/main" id="{BB26869A-8ED2-FF20-DA7A-02772F1F4EF0}"/>
              </a:ext>
            </a:extLst>
          </p:cNvPr>
          <p:cNvSpPr txBox="1"/>
          <p:nvPr/>
        </p:nvSpPr>
        <p:spPr>
          <a:xfrm>
            <a:off x="784219" y="3191221"/>
            <a:ext cx="10623562" cy="3059681"/>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Tx/>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Tx/>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Tx/>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Tx/>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Tx/>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lnSpc>
                <a:spcPct val="107000"/>
              </a:lnSpc>
              <a:spcAft>
                <a:spcPts val="600"/>
              </a:spcAft>
              <a:buFont typeface="Arial" pitchFamily="34" charset="0"/>
              <a:buNone/>
            </a:pPr>
            <a:r>
              <a:rPr lang="en-US" b="1" u="sng">
                <a:latin typeface="Aptos" panose="020B0004020202020204" pitchFamily="34" charset="0"/>
                <a:ea typeface="Calibri" panose="020F0502020204030204" pitchFamily="34" charset="0"/>
                <a:cs typeface="Times New Roman" panose="02020603050405020304" pitchFamily="18" charset="0"/>
              </a:rPr>
              <a:t>Key Terms</a:t>
            </a:r>
          </a:p>
          <a:p>
            <a:pPr marL="0" indent="0">
              <a:lnSpc>
                <a:spcPct val="107000"/>
              </a:lnSpc>
              <a:spcBef>
                <a:spcPts val="600"/>
              </a:spcBef>
              <a:spcAft>
                <a:spcPts val="600"/>
              </a:spcAft>
              <a:buFont typeface="Arial" pitchFamily="34" charset="0"/>
              <a:buNone/>
            </a:pPr>
            <a:r>
              <a:rPr lang="en-US" sz="1800" u="sng">
                <a:latin typeface="Calibri" panose="020F0502020204030204" pitchFamily="34" charset="0"/>
                <a:ea typeface="Batang" panose="02030600000101010101" pitchFamily="18" charset="-127"/>
                <a:cs typeface="Times New Roman" panose="02020603050405020304" pitchFamily="18" charset="0"/>
              </a:rPr>
              <a:t>Personal Data (Personal Information)</a:t>
            </a:r>
            <a:r>
              <a:rPr lang="en-US" sz="1800">
                <a:latin typeface="Calibri" panose="020F0502020204030204" pitchFamily="34" charset="0"/>
                <a:ea typeface="Batang" panose="02030600000101010101" pitchFamily="18" charset="-127"/>
                <a:cs typeface="Times New Roman" panose="02020603050405020304" pitchFamily="18" charset="0"/>
              </a:rPr>
              <a:t>:  Information relating to and identified or identifiable naturl person.</a:t>
            </a:r>
          </a:p>
          <a:p>
            <a:pPr marL="0" indent="0">
              <a:lnSpc>
                <a:spcPct val="107000"/>
              </a:lnSpc>
              <a:spcBef>
                <a:spcPts val="600"/>
              </a:spcBef>
              <a:spcAft>
                <a:spcPts val="600"/>
              </a:spcAft>
              <a:buFont typeface="Arial" pitchFamily="34" charset="0"/>
              <a:buNone/>
            </a:pPr>
            <a:r>
              <a:rPr lang="en-US" sz="1800" u="sng">
                <a:latin typeface="Calibri" panose="020F0502020204030204" pitchFamily="34" charset="0"/>
                <a:ea typeface="Batang" panose="02030600000101010101" pitchFamily="18" charset="-127"/>
                <a:cs typeface="Times New Roman" panose="02020603050405020304" pitchFamily="18" charset="0"/>
              </a:rPr>
              <a:t>Processing</a:t>
            </a:r>
            <a:r>
              <a:rPr lang="en-US" sz="1800">
                <a:latin typeface="Calibri" panose="020F0502020204030204" pitchFamily="34" charset="0"/>
                <a:ea typeface="Batang" panose="02030600000101010101" pitchFamily="18" charset="-127"/>
                <a:cs typeface="Times New Roman" panose="02020603050405020304" pitchFamily="18" charset="0"/>
              </a:rPr>
              <a:t>:  Any operation or set of operations which is performed on personal data, such as collection, structuring, storage, retrieval, use, disclosure by transmission, dissemination or otherwise making available, alignment or combination, restriction, erasure or destruction.</a:t>
            </a:r>
            <a:endParaRPr lang="en-US" sz="1800" u="sng">
              <a:latin typeface="Calibri" panose="020F0502020204030204" pitchFamily="34" charset="0"/>
              <a:ea typeface="Batang" panose="02030600000101010101" pitchFamily="18" charset="-127"/>
              <a:cs typeface="Times New Roman" panose="02020603050405020304" pitchFamily="18" charset="0"/>
            </a:endParaRPr>
          </a:p>
          <a:p>
            <a:pPr marL="0" indent="0">
              <a:lnSpc>
                <a:spcPct val="107000"/>
              </a:lnSpc>
              <a:spcBef>
                <a:spcPts val="600"/>
              </a:spcBef>
              <a:spcAft>
                <a:spcPts val="600"/>
              </a:spcAft>
              <a:buFont typeface="Arial" pitchFamily="34" charset="0"/>
              <a:buNone/>
            </a:pPr>
            <a:r>
              <a:rPr lang="en-US" sz="1800" u="sng">
                <a:latin typeface="Calibri" panose="020F0502020204030204" pitchFamily="34" charset="0"/>
                <a:ea typeface="Batang" panose="02030600000101010101" pitchFamily="18" charset="-127"/>
                <a:cs typeface="Times New Roman" panose="02020603050405020304" pitchFamily="18" charset="0"/>
              </a:rPr>
              <a:t>Controller (Business)</a:t>
            </a:r>
            <a:r>
              <a:rPr lang="en-US" sz="1800">
                <a:latin typeface="Calibri" panose="020F0502020204030204" pitchFamily="34" charset="0"/>
                <a:ea typeface="Batang" panose="02030600000101010101" pitchFamily="18" charset="-127"/>
                <a:cs typeface="Times New Roman" panose="02020603050405020304" pitchFamily="18" charset="0"/>
              </a:rPr>
              <a:t>:  Entity that determines the </a:t>
            </a:r>
            <a:r>
              <a:rPr lang="en-US" sz="1800" i="1">
                <a:latin typeface="Calibri" panose="020F0502020204030204" pitchFamily="34" charset="0"/>
                <a:ea typeface="Batang" panose="02030600000101010101" pitchFamily="18" charset="-127"/>
                <a:cs typeface="Times New Roman" panose="02020603050405020304" pitchFamily="18" charset="0"/>
              </a:rPr>
              <a:t>purposes</a:t>
            </a:r>
            <a:r>
              <a:rPr lang="en-US" sz="1800">
                <a:latin typeface="Calibri" panose="020F0502020204030204" pitchFamily="34" charset="0"/>
                <a:ea typeface="Batang" panose="02030600000101010101" pitchFamily="18" charset="-127"/>
                <a:cs typeface="Times New Roman" panose="02020603050405020304" pitchFamily="18" charset="0"/>
              </a:rPr>
              <a:t> and </a:t>
            </a:r>
            <a:r>
              <a:rPr lang="en-US" sz="1800" i="1">
                <a:latin typeface="Calibri" panose="020F0502020204030204" pitchFamily="34" charset="0"/>
                <a:ea typeface="Batang" panose="02030600000101010101" pitchFamily="18" charset="-127"/>
                <a:cs typeface="Times New Roman" panose="02020603050405020304" pitchFamily="18" charset="0"/>
              </a:rPr>
              <a:t>means </a:t>
            </a:r>
            <a:r>
              <a:rPr lang="en-US" sz="1800">
                <a:latin typeface="Calibri" panose="020F0502020204030204" pitchFamily="34" charset="0"/>
                <a:ea typeface="Batang" panose="02030600000101010101" pitchFamily="18" charset="-127"/>
                <a:cs typeface="Times New Roman" panose="02020603050405020304" pitchFamily="18" charset="0"/>
              </a:rPr>
              <a:t>of processing personal data</a:t>
            </a:r>
            <a:r>
              <a:rPr lang="en-US" sz="1800" i="1">
                <a:latin typeface="Calibri" panose="020F0502020204030204" pitchFamily="34" charset="0"/>
                <a:ea typeface="Batang" panose="02030600000101010101" pitchFamily="18" charset="-127"/>
                <a:cs typeface="Times New Roman" panose="02020603050405020304" pitchFamily="18" charset="0"/>
              </a:rPr>
              <a:t>.</a:t>
            </a:r>
          </a:p>
          <a:p>
            <a:pPr marL="0" indent="0">
              <a:lnSpc>
                <a:spcPct val="107000"/>
              </a:lnSpc>
              <a:spcBef>
                <a:spcPts val="600"/>
              </a:spcBef>
              <a:spcAft>
                <a:spcPts val="600"/>
              </a:spcAft>
              <a:buFont typeface="Arial" pitchFamily="34" charset="0"/>
              <a:buNone/>
            </a:pPr>
            <a:r>
              <a:rPr lang="en-US" sz="1800" u="sng">
                <a:latin typeface="Calibri" panose="020F0502020204030204" pitchFamily="34" charset="0"/>
                <a:ea typeface="Batang" panose="02030600000101010101" pitchFamily="18" charset="-127"/>
                <a:cs typeface="Times New Roman" panose="02020603050405020304" pitchFamily="18" charset="0"/>
              </a:rPr>
              <a:t>Processor (Service Provider)</a:t>
            </a:r>
            <a:r>
              <a:rPr lang="en-US" sz="1800">
                <a:latin typeface="Calibri" panose="020F0502020204030204" pitchFamily="34" charset="0"/>
                <a:ea typeface="Batang" panose="02030600000101010101" pitchFamily="18" charset="-127"/>
                <a:cs typeface="Times New Roman" panose="02020603050405020304" pitchFamily="18" charset="0"/>
              </a:rPr>
              <a:t>:  Entity that processes personal data on behalf of controller.</a:t>
            </a:r>
            <a:endParaRPr lang="en-US" sz="1400" u="sng">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37497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D304-FE1D-50D4-42B2-8DD131895A1D}"/>
              </a:ext>
            </a:extLst>
          </p:cNvPr>
          <p:cNvSpPr>
            <a:spLocks noGrp="1"/>
          </p:cNvSpPr>
          <p:nvPr>
            <p:ph type="title"/>
          </p:nvPr>
        </p:nvSpPr>
        <p:spPr>
          <a:xfrm>
            <a:off x="927191" y="387958"/>
            <a:ext cx="9146383" cy="625679"/>
          </a:xfrm>
        </p:spPr>
        <p:txBody>
          <a:bodyPr/>
          <a:lstStyle/>
          <a:p>
            <a:r>
              <a:rPr lang="en-US"/>
              <a:t>DPAs:  Express Legal Requirements</a:t>
            </a:r>
          </a:p>
        </p:txBody>
      </p:sp>
      <p:sp>
        <p:nvSpPr>
          <p:cNvPr id="3" name="Content Placeholder 2">
            <a:extLst>
              <a:ext uri="{FF2B5EF4-FFF2-40B4-BE49-F238E27FC236}">
                <a16:creationId xmlns:a16="http://schemas.microsoft.com/office/drawing/2014/main" id="{6281B8A4-8D1E-CD6F-B2CC-678351804210}"/>
              </a:ext>
            </a:extLst>
          </p:cNvPr>
          <p:cNvSpPr>
            <a:spLocks noGrp="1"/>
          </p:cNvSpPr>
          <p:nvPr>
            <p:ph idx="1"/>
          </p:nvPr>
        </p:nvSpPr>
        <p:spPr>
          <a:xfrm>
            <a:off x="838200" y="1191903"/>
            <a:ext cx="10515600" cy="5208897"/>
          </a:xfrm>
        </p:spPr>
        <p:txBody>
          <a:bodyPr>
            <a:normAutofit/>
          </a:bodyPr>
          <a:lstStyle/>
          <a:p>
            <a:pPr rtl="0" fontAlgn="ctr">
              <a:spcBef>
                <a:spcPct val="0"/>
              </a:spcBef>
              <a:spcAft>
                <a:spcPct val="0"/>
              </a:spcAft>
              <a:buFont typeface="Arial" pitchFamily="34" charset="0"/>
              <a:buChar char="•"/>
            </a:pPr>
            <a:r>
              <a:rPr lang="en-US" sz="2400">
                <a:effectLst/>
                <a:latin typeface="Calibri" panose="020F0502020204030204" pitchFamily="34" charset="0"/>
              </a:rPr>
              <a:t>Laws like the GDPR, HIPAA, CCPA and other US state privacy laws expressly require contractual protections in some cases</a:t>
            </a:r>
          </a:p>
          <a:p>
            <a:pPr marL="0" indent="0" rtl="0" fontAlgn="ctr">
              <a:spcBef>
                <a:spcPct val="0"/>
              </a:spcBef>
              <a:spcAft>
                <a:spcPct val="0"/>
              </a:spcAft>
              <a:buNone/>
            </a:pPr>
            <a:endParaRPr lang="en-US" sz="1300">
              <a:effectLst/>
              <a:latin typeface="Calibri" panose="020F0502020204030204" pitchFamily="34" charset="0"/>
            </a:endParaRPr>
          </a:p>
          <a:p>
            <a:pPr lvl="1" fontAlgn="ctr">
              <a:spcBef>
                <a:spcPct val="0"/>
              </a:spcBef>
              <a:buFont typeface="Arial" pitchFamily="34" charset="0"/>
              <a:buChar char="•"/>
            </a:pPr>
            <a:r>
              <a:rPr lang="en-US" sz="2200" b="1">
                <a:effectLst/>
                <a:latin typeface="Calibri" panose="020F0502020204030204" pitchFamily="34" charset="0"/>
              </a:rPr>
              <a:t>GDPR Article 28</a:t>
            </a:r>
            <a:r>
              <a:rPr lang="en-US" sz="2200">
                <a:effectLst/>
                <a:latin typeface="Calibri" panose="020F0502020204030204" pitchFamily="34" charset="0"/>
              </a:rPr>
              <a:t>: “Processing by a processor shall be governed by a contract or other legal act under Union or Member State law, that is binding on the processor with regard to the controller and that sets out the subject-matter and duration of the processing, the nature and purpose of the processing, the type of personal data and categories of data subjects and the obligations and rights of the controller.”</a:t>
            </a:r>
            <a:endParaRPr lang="en-US" sz="2000">
              <a:effectLst/>
              <a:latin typeface="Calibri" panose="020F0502020204030204" pitchFamily="34" charset="0"/>
            </a:endParaRPr>
          </a:p>
          <a:p>
            <a:pPr marL="457200" lvl="1" indent="0" fontAlgn="ctr">
              <a:spcBef>
                <a:spcPct val="0"/>
              </a:spcBef>
              <a:buNone/>
            </a:pPr>
            <a:endParaRPr lang="en-US" sz="1200">
              <a:effectLst/>
              <a:latin typeface="Calibri" panose="020F0502020204030204" pitchFamily="34" charset="0"/>
            </a:endParaRPr>
          </a:p>
          <a:p>
            <a:pPr lvl="1" fontAlgn="ctr">
              <a:spcBef>
                <a:spcPct val="0"/>
              </a:spcBef>
              <a:buFont typeface="Arial" pitchFamily="34" charset="0"/>
              <a:buChar char="•"/>
            </a:pPr>
            <a:r>
              <a:rPr lang="en-US" sz="2200" b="1">
                <a:latin typeface="Calibri" panose="020F0502020204030204" pitchFamily="34" charset="0"/>
              </a:rPr>
              <a:t>CCPA 1798.100(d)</a:t>
            </a:r>
            <a:r>
              <a:rPr lang="en-US" sz="2200">
                <a:latin typeface="Calibri" panose="020F0502020204030204" pitchFamily="34" charset="0"/>
              </a:rPr>
              <a:t>: “A business that collects a consumer’s personal information and that sells that personal information to, or shares it with, a third party or that discloses it to a service provider or contractor for a business purpose shall enter into an agreement with such third party, service provider, or contractor” that includes specified terms.</a:t>
            </a:r>
          </a:p>
          <a:p>
            <a:pPr lvl="1" fontAlgn="ctr">
              <a:buFont typeface="Arial" pitchFamily="34" charset="0"/>
              <a:buChar char="•"/>
            </a:pPr>
            <a:r>
              <a:rPr lang="en-US" sz="2200" b="1">
                <a:latin typeface="Calibri" panose="020F0502020204030204" pitchFamily="34" charset="0"/>
              </a:rPr>
              <a:t>HIPAA Business Associates</a:t>
            </a:r>
            <a:r>
              <a:rPr lang="en-US" sz="2200">
                <a:latin typeface="Calibri" panose="020F0502020204030204" pitchFamily="34" charset="0"/>
              </a:rPr>
              <a:t>: Covered entities disclosing PHI to service providers required to have business associate agreement with specified protections.</a:t>
            </a:r>
          </a:p>
          <a:p>
            <a:pPr marL="457200" lvl="1" indent="0" fontAlgn="ctr">
              <a:spcBef>
                <a:spcPct val="0"/>
              </a:spcBef>
              <a:buNone/>
            </a:pPr>
            <a:endParaRPr lang="en-US" sz="2200">
              <a:latin typeface="Calibri" panose="020F0502020204030204" pitchFamily="34" charset="0"/>
            </a:endParaRPr>
          </a:p>
        </p:txBody>
      </p:sp>
      <p:sp>
        <p:nvSpPr>
          <p:cNvPr id="4" name="Slide Number Placeholder 3">
            <a:extLst>
              <a:ext uri="{FF2B5EF4-FFF2-40B4-BE49-F238E27FC236}">
                <a16:creationId xmlns:a16="http://schemas.microsoft.com/office/drawing/2014/main" id="{BCFA264E-3B55-44F8-9AEC-D248903F417D}"/>
              </a:ext>
            </a:extLst>
          </p:cNvPr>
          <p:cNvSpPr>
            <a:spLocks noGrp="1"/>
          </p:cNvSpPr>
          <p:nvPr>
            <p:ph type="sldNum" sz="quarter" idx="12"/>
          </p:nvPr>
        </p:nvSpPr>
        <p:spPr/>
        <p:txBody>
          <a:bodyPr/>
          <a:lstStyle/>
          <a:p>
            <a:fld id="{E6AB0CA8-27AE-4F82-A141-302F5F13940C}" type="slidenum">
              <a:rPr lang="en-US" smtClean="0"/>
              <a:t>37</a:t>
            </a:fld>
            <a:endParaRPr lang="en-US"/>
          </a:p>
        </p:txBody>
      </p:sp>
    </p:spTree>
    <p:extLst>
      <p:ext uri="{BB962C8B-B14F-4D97-AF65-F5344CB8AC3E}">
        <p14:creationId xmlns:p14="http://schemas.microsoft.com/office/powerpoint/2010/main" val="40559846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B370-633E-6051-20B8-B12ABE802060}"/>
              </a:ext>
            </a:extLst>
          </p:cNvPr>
          <p:cNvSpPr>
            <a:spLocks noGrp="1"/>
          </p:cNvSpPr>
          <p:nvPr>
            <p:ph type="title"/>
          </p:nvPr>
        </p:nvSpPr>
        <p:spPr>
          <a:xfrm>
            <a:off x="834912" y="444617"/>
            <a:ext cx="9146383" cy="636864"/>
          </a:xfrm>
        </p:spPr>
        <p:txBody>
          <a:bodyPr/>
          <a:lstStyle/>
          <a:p>
            <a:r>
              <a:rPr lang="en-US"/>
              <a:t>CCPA “Service Providers”</a:t>
            </a:r>
          </a:p>
        </p:txBody>
      </p:sp>
      <p:sp>
        <p:nvSpPr>
          <p:cNvPr id="3" name="Content Placeholder 2">
            <a:extLst>
              <a:ext uri="{FF2B5EF4-FFF2-40B4-BE49-F238E27FC236}">
                <a16:creationId xmlns:a16="http://schemas.microsoft.com/office/drawing/2014/main" id="{892D4DD5-1DA6-F450-BAF3-95C67590AE99}"/>
              </a:ext>
            </a:extLst>
          </p:cNvPr>
          <p:cNvSpPr>
            <a:spLocks noGrp="1"/>
          </p:cNvSpPr>
          <p:nvPr>
            <p:ph idx="1"/>
          </p:nvPr>
        </p:nvSpPr>
        <p:spPr>
          <a:xfrm>
            <a:off x="834912" y="1314958"/>
            <a:ext cx="10515600" cy="4852365"/>
          </a:xfrm>
        </p:spPr>
        <p:txBody>
          <a:bodyPr>
            <a:normAutofit fontScale="77500" lnSpcReduction="20000"/>
          </a:bodyPr>
          <a:lstStyle/>
          <a:p>
            <a:r>
              <a:rPr lang="en-US"/>
              <a:t>Prohibit from “selling” or “sharing” personal information received under the contract</a:t>
            </a:r>
          </a:p>
          <a:p>
            <a:r>
              <a:rPr lang="en-US"/>
              <a:t>Identify specific purposes for processing personal information under contract</a:t>
            </a:r>
          </a:p>
          <a:p>
            <a:pPr lvl="1"/>
            <a:r>
              <a:rPr lang="en-US"/>
              <a:t>Cannot use generic terms such as referencing contract generally</a:t>
            </a:r>
          </a:p>
          <a:p>
            <a:r>
              <a:rPr lang="en-US"/>
              <a:t>Prohibit service provider from retaining, using or disclosing other than for purposes specified in contact, except as otherwise provided by CCPA</a:t>
            </a:r>
          </a:p>
          <a:p>
            <a:pPr lvl="1"/>
            <a:r>
              <a:rPr lang="en-US"/>
              <a:t>Exception can include internal uses for product improvement but not on behalf of a third party</a:t>
            </a:r>
          </a:p>
          <a:p>
            <a:r>
              <a:rPr lang="en-US"/>
              <a:t>Prohibit from retaining, using or disclosing outside of the direct business relationship with the business</a:t>
            </a:r>
          </a:p>
          <a:p>
            <a:r>
              <a:rPr lang="en-US"/>
              <a:t>Provide same level of privacy protection as applicable to business under CCPA</a:t>
            </a:r>
          </a:p>
          <a:p>
            <a:r>
              <a:rPr lang="en-US"/>
              <a:t>Right to take reasonable steps to ensure compliance</a:t>
            </a:r>
          </a:p>
          <a:p>
            <a:r>
              <a:rPr lang="en-US"/>
              <a:t>Notify in the event service provider can no longer comply</a:t>
            </a:r>
          </a:p>
          <a:p>
            <a:r>
              <a:rPr lang="en-US"/>
              <a:t>Right to take reasonable steps to stop and remediate unauthorized uses</a:t>
            </a:r>
          </a:p>
          <a:p>
            <a:r>
              <a:rPr lang="en-US"/>
              <a:t>Consumer rights requests</a:t>
            </a:r>
          </a:p>
          <a:p>
            <a:endParaRPr lang="en-US"/>
          </a:p>
        </p:txBody>
      </p:sp>
      <p:sp>
        <p:nvSpPr>
          <p:cNvPr id="4" name="Slide Number Placeholder 3">
            <a:extLst>
              <a:ext uri="{FF2B5EF4-FFF2-40B4-BE49-F238E27FC236}">
                <a16:creationId xmlns:a16="http://schemas.microsoft.com/office/drawing/2014/main" id="{1F7F76BE-D931-D817-6E6E-69D38A2B2418}"/>
              </a:ext>
            </a:extLst>
          </p:cNvPr>
          <p:cNvSpPr>
            <a:spLocks noGrp="1"/>
          </p:cNvSpPr>
          <p:nvPr>
            <p:ph type="sldNum" sz="quarter" idx="12"/>
          </p:nvPr>
        </p:nvSpPr>
        <p:spPr/>
        <p:txBody>
          <a:bodyPr/>
          <a:lstStyle/>
          <a:p>
            <a:fld id="{E6AB0CA8-27AE-4F82-A141-302F5F13940C}" type="slidenum">
              <a:rPr lang="en-US" smtClean="0"/>
              <a:t>38</a:t>
            </a:fld>
            <a:endParaRPr lang="en-US"/>
          </a:p>
        </p:txBody>
      </p:sp>
    </p:spTree>
    <p:extLst>
      <p:ext uri="{BB962C8B-B14F-4D97-AF65-F5344CB8AC3E}">
        <p14:creationId xmlns:p14="http://schemas.microsoft.com/office/powerpoint/2010/main" val="39709736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7D9D-1303-BA2A-532F-C2F6BC9B14E5}"/>
              </a:ext>
            </a:extLst>
          </p:cNvPr>
          <p:cNvSpPr>
            <a:spLocks noGrp="1"/>
          </p:cNvSpPr>
          <p:nvPr>
            <p:ph type="title"/>
          </p:nvPr>
        </p:nvSpPr>
        <p:spPr>
          <a:xfrm>
            <a:off x="838200" y="411061"/>
            <a:ext cx="10423113" cy="666418"/>
          </a:xfrm>
        </p:spPr>
        <p:txBody>
          <a:bodyPr>
            <a:normAutofit/>
          </a:bodyPr>
          <a:lstStyle/>
          <a:p>
            <a:r>
              <a:rPr lang="en-US"/>
              <a:t>DPAs: Addressing Other Requirements</a:t>
            </a:r>
          </a:p>
        </p:txBody>
      </p:sp>
      <p:sp>
        <p:nvSpPr>
          <p:cNvPr id="3" name="Content Placeholder 2">
            <a:extLst>
              <a:ext uri="{FF2B5EF4-FFF2-40B4-BE49-F238E27FC236}">
                <a16:creationId xmlns:a16="http://schemas.microsoft.com/office/drawing/2014/main" id="{6A007AC5-4272-F9E8-9D46-0F7316115F1B}"/>
              </a:ext>
            </a:extLst>
          </p:cNvPr>
          <p:cNvSpPr>
            <a:spLocks noGrp="1"/>
          </p:cNvSpPr>
          <p:nvPr>
            <p:ph idx="1"/>
          </p:nvPr>
        </p:nvSpPr>
        <p:spPr>
          <a:xfrm>
            <a:off x="838200" y="1291547"/>
            <a:ext cx="10515600" cy="4962296"/>
          </a:xfrm>
        </p:spPr>
        <p:txBody>
          <a:bodyPr>
            <a:normAutofit fontScale="77500" lnSpcReduction="20000"/>
          </a:bodyPr>
          <a:lstStyle/>
          <a:p>
            <a:pPr marL="0" indent="0">
              <a:buNone/>
            </a:pPr>
            <a:r>
              <a:rPr lang="en-US" sz="2600">
                <a:latin typeface="+mn-lt"/>
              </a:rPr>
              <a:t>Contracts are a </a:t>
            </a:r>
            <a:r>
              <a:rPr lang="en-US" sz="2600" u="sng">
                <a:latin typeface="+mn-lt"/>
              </a:rPr>
              <a:t>tool to comply with other legal requirements</a:t>
            </a:r>
            <a:r>
              <a:rPr lang="en-US" sz="2600">
                <a:latin typeface="+mn-lt"/>
              </a:rPr>
              <a:t> and </a:t>
            </a:r>
            <a:r>
              <a:rPr lang="en-US" sz="2600" u="sng">
                <a:latin typeface="+mn-lt"/>
              </a:rPr>
              <a:t>protect a client’s rights</a:t>
            </a:r>
            <a:r>
              <a:rPr lang="en-US" sz="2600">
                <a:latin typeface="+mn-lt"/>
              </a:rPr>
              <a:t>.  Some examples include:</a:t>
            </a:r>
            <a:endParaRPr lang="en-US" sz="2600">
              <a:effectLst/>
              <a:latin typeface="+mn-lt"/>
            </a:endParaRPr>
          </a:p>
          <a:p>
            <a:r>
              <a:rPr lang="en-US" sz="2600">
                <a:latin typeface="+mn-lt"/>
              </a:rPr>
              <a:t>Assisting controller in reponding to data subject rights or regulatory inquiries</a:t>
            </a:r>
          </a:p>
          <a:p>
            <a:pPr lvl="1"/>
            <a:r>
              <a:rPr lang="en-US" sz="2600" i="1">
                <a:latin typeface="+mn-lt"/>
              </a:rPr>
              <a:t>Often a service provider is in possession of data at issue or may have direct relationship with data subjects</a:t>
            </a:r>
          </a:p>
          <a:p>
            <a:r>
              <a:rPr lang="en-US" sz="2600">
                <a:latin typeface="+mn-lt"/>
              </a:rPr>
              <a:t>Assisting controller in meeting other privacy requirements, e.g., data protection impact assessments</a:t>
            </a:r>
          </a:p>
          <a:p>
            <a:pPr lvl="1"/>
            <a:r>
              <a:rPr lang="en-US" sz="2600" i="1">
                <a:latin typeface="+mn-lt"/>
              </a:rPr>
              <a:t>Understanding controls in place to protect data may be key in meeting requirements</a:t>
            </a:r>
          </a:p>
          <a:p>
            <a:r>
              <a:rPr lang="en-US" sz="2600">
                <a:latin typeface="+mn-lt"/>
              </a:rPr>
              <a:t>Notifying controller in the event of a data breach</a:t>
            </a:r>
          </a:p>
          <a:p>
            <a:pPr lvl="1"/>
            <a:r>
              <a:rPr lang="en-US" sz="2600" i="1">
                <a:latin typeface="+mn-lt"/>
              </a:rPr>
              <a:t>As the “owner” of personal information transferred through services agreement, controller is generally required to send data breach notices, but relies on service provider for information about the breach</a:t>
            </a:r>
          </a:p>
          <a:p>
            <a:r>
              <a:rPr lang="en-US" sz="2600">
                <a:latin typeface="+mn-lt"/>
              </a:rPr>
              <a:t>Ensuring the security of regulated data</a:t>
            </a:r>
          </a:p>
          <a:p>
            <a:pPr lvl="1"/>
            <a:r>
              <a:rPr lang="en-US" sz="2600" i="1">
                <a:latin typeface="+mn-lt"/>
              </a:rPr>
              <a:t>In some cases, laws like the NY SHIELD Act include contractual protections and the ability to conduct oversight as elements of a reasonable security program</a:t>
            </a:r>
          </a:p>
        </p:txBody>
      </p:sp>
      <p:sp>
        <p:nvSpPr>
          <p:cNvPr id="4" name="Slide Number Placeholder 3">
            <a:extLst>
              <a:ext uri="{FF2B5EF4-FFF2-40B4-BE49-F238E27FC236}">
                <a16:creationId xmlns:a16="http://schemas.microsoft.com/office/drawing/2014/main" id="{3B67CBF3-E508-A8A3-0BEA-1B25A0F66CA8}"/>
              </a:ext>
            </a:extLst>
          </p:cNvPr>
          <p:cNvSpPr>
            <a:spLocks noGrp="1"/>
          </p:cNvSpPr>
          <p:nvPr>
            <p:ph type="sldNum" sz="quarter" idx="12"/>
          </p:nvPr>
        </p:nvSpPr>
        <p:spPr/>
        <p:txBody>
          <a:bodyPr/>
          <a:lstStyle/>
          <a:p>
            <a:fld id="{E6AB0CA8-27AE-4F82-A141-302F5F13940C}" type="slidenum">
              <a:rPr lang="en-US" smtClean="0"/>
              <a:t>39</a:t>
            </a:fld>
            <a:endParaRPr lang="en-US"/>
          </a:p>
        </p:txBody>
      </p:sp>
    </p:spTree>
    <p:extLst>
      <p:ext uri="{BB962C8B-B14F-4D97-AF65-F5344CB8AC3E}">
        <p14:creationId xmlns:p14="http://schemas.microsoft.com/office/powerpoint/2010/main" val="10915906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A4B07E-55A8-12D0-F3CF-F830EC2D0790}"/>
              </a:ext>
            </a:extLst>
          </p:cNvPr>
          <p:cNvSpPr>
            <a:spLocks noGrp="1"/>
          </p:cNvSpPr>
          <p:nvPr>
            <p:ph type="title"/>
          </p:nvPr>
        </p:nvSpPr>
        <p:spPr/>
        <p:txBody>
          <a:bodyPr/>
          <a:lstStyle/>
          <a:p>
            <a:r>
              <a:rPr lang="en-US"/>
              <a:t>What is SaaS?</a:t>
            </a:r>
          </a:p>
        </p:txBody>
      </p:sp>
      <p:sp>
        <p:nvSpPr>
          <p:cNvPr id="4" name="Slide Number Placeholder 3">
            <a:extLst>
              <a:ext uri="{FF2B5EF4-FFF2-40B4-BE49-F238E27FC236}">
                <a16:creationId xmlns:a16="http://schemas.microsoft.com/office/drawing/2014/main" id="{881BEE28-D411-0C3B-2B82-C3E036F5565C}"/>
              </a:ext>
            </a:extLst>
          </p:cNvPr>
          <p:cNvSpPr>
            <a:spLocks noGrp="1"/>
          </p:cNvSpPr>
          <p:nvPr>
            <p:ph type="sldNum" sz="quarter" idx="12"/>
          </p:nvPr>
        </p:nvSpPr>
        <p:spPr/>
        <p:txBody>
          <a:bodyPr/>
          <a:lstStyle/>
          <a:p>
            <a:fld id="{2A013F82-EE5E-44EE-A61D-E31C6657F26F}" type="slidenum">
              <a:rPr lang="en-US"/>
              <a:t>4</a:t>
            </a:fld>
            <a:endParaRPr lang="en-US"/>
          </a:p>
        </p:txBody>
      </p:sp>
      <p:pic>
        <p:nvPicPr>
          <p:cNvPr id="3" name="Picture 2">
            <a:extLst>
              <a:ext uri="{FF2B5EF4-FFF2-40B4-BE49-F238E27FC236}">
                <a16:creationId xmlns:a16="http://schemas.microsoft.com/office/drawing/2014/main" id="{B0E9ACEA-B3CF-A9ED-C668-E04CB6F96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110" y="3392389"/>
            <a:ext cx="3068320" cy="2301240"/>
          </a:xfrm>
          <a:prstGeom prst="rect">
            <a:avLst/>
          </a:prstGeom>
        </p:spPr>
      </p:pic>
      <p:sp>
        <p:nvSpPr>
          <p:cNvPr id="8" name="TextBox 7">
            <a:extLst>
              <a:ext uri="{FF2B5EF4-FFF2-40B4-BE49-F238E27FC236}">
                <a16:creationId xmlns:a16="http://schemas.microsoft.com/office/drawing/2014/main" id="{D6D89217-47B1-A34C-4803-7BE90B54185D}"/>
              </a:ext>
            </a:extLst>
          </p:cNvPr>
          <p:cNvSpPr txBox="1"/>
          <p:nvPr/>
        </p:nvSpPr>
        <p:spPr>
          <a:xfrm>
            <a:off x="8514746" y="5712023"/>
            <a:ext cx="2924198" cy="307777"/>
          </a:xfrm>
          <a:prstGeom prst="rect">
            <a:avLst/>
          </a:prstGeom>
          <a:noFill/>
        </p:spPr>
        <p:txBody>
          <a:bodyPr wrap="none" rtlCol="0">
            <a:spAutoFit/>
          </a:bodyPr>
          <a:lstStyle/>
          <a:p>
            <a:r>
              <a:rPr lang="en-US" sz="700"/>
              <a:t>Photo credit: Erik Pitti, used under CC-BY-2.0,</a:t>
            </a:r>
          </a:p>
          <a:p>
            <a:r>
              <a:rPr lang="en-US" sz="700"/>
              <a:t>https://commons.wikimedia.org/wiki/File:IBM_System360_Mainframe.jpg</a:t>
            </a:r>
          </a:p>
        </p:txBody>
      </p:sp>
      <p:pic>
        <p:nvPicPr>
          <p:cNvPr id="10" name="Picture 9">
            <a:extLst>
              <a:ext uri="{FF2B5EF4-FFF2-40B4-BE49-F238E27FC236}">
                <a16:creationId xmlns:a16="http://schemas.microsoft.com/office/drawing/2014/main" id="{99981DD0-6EB4-2A66-2A77-3792345FA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55" y="3816941"/>
            <a:ext cx="1636677" cy="1452135"/>
          </a:xfrm>
          <a:prstGeom prst="rect">
            <a:avLst/>
          </a:prstGeom>
        </p:spPr>
      </p:pic>
      <p:sp>
        <p:nvSpPr>
          <p:cNvPr id="11" name="TextBox 10">
            <a:extLst>
              <a:ext uri="{FF2B5EF4-FFF2-40B4-BE49-F238E27FC236}">
                <a16:creationId xmlns:a16="http://schemas.microsoft.com/office/drawing/2014/main" id="{D13C5BB3-B14B-28B1-C659-1646A7F7C740}"/>
              </a:ext>
            </a:extLst>
          </p:cNvPr>
          <p:cNvSpPr txBox="1"/>
          <p:nvPr/>
        </p:nvSpPr>
        <p:spPr>
          <a:xfrm>
            <a:off x="5223304" y="5336660"/>
            <a:ext cx="2367956" cy="307777"/>
          </a:xfrm>
          <a:prstGeom prst="rect">
            <a:avLst/>
          </a:prstGeom>
          <a:noFill/>
        </p:spPr>
        <p:txBody>
          <a:bodyPr wrap="none" rtlCol="0">
            <a:spAutoFit/>
          </a:bodyPr>
          <a:lstStyle/>
          <a:p>
            <a:r>
              <a:rPr lang="en-US" sz="700"/>
              <a:t>Photo credit: Jason Scott, used under CC-BY-2.0,</a:t>
            </a:r>
          </a:p>
          <a:p>
            <a:r>
              <a:rPr lang="en-US" sz="700"/>
              <a:t>https://en.wikipedia.org/wiki/File:DEC_VT100_terminal.jpg</a:t>
            </a:r>
          </a:p>
        </p:txBody>
      </p:sp>
      <p:cxnSp>
        <p:nvCxnSpPr>
          <p:cNvPr id="13" name="Straight Arrow Connector 12">
            <a:extLst>
              <a:ext uri="{FF2B5EF4-FFF2-40B4-BE49-F238E27FC236}">
                <a16:creationId xmlns:a16="http://schemas.microsoft.com/office/drawing/2014/main" id="{56E0DD73-2FE9-D6B8-E957-1AC07BAACFA9}"/>
              </a:ext>
            </a:extLst>
          </p:cNvPr>
          <p:cNvCxnSpPr>
            <a:stCxn id="10" idx="3"/>
            <a:endCxn id="3" idx="1"/>
          </p:cNvCxnSpPr>
          <p:nvPr/>
        </p:nvCxnSpPr>
        <p:spPr>
          <a:xfrm>
            <a:off x="6972232" y="4543009"/>
            <a:ext cx="1604878" cy="0"/>
          </a:xfrm>
          <a:prstGeom prst="straightConnector1">
            <a:avLst/>
          </a:prstGeom>
          <a:ln w="7620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89D0F40-170A-6508-9626-B157237D5FFB}"/>
              </a:ext>
            </a:extLst>
          </p:cNvPr>
          <p:cNvSpPr txBox="1"/>
          <p:nvPr/>
        </p:nvSpPr>
        <p:spPr>
          <a:xfrm>
            <a:off x="1522810" y="3758178"/>
            <a:ext cx="3159519" cy="1569660"/>
          </a:xfrm>
          <a:prstGeom prst="rect">
            <a:avLst/>
          </a:prstGeom>
          <a:noFill/>
        </p:spPr>
        <p:txBody>
          <a:bodyPr wrap="none" rtlCol="0">
            <a:spAutoFit/>
          </a:bodyPr>
          <a:lstStyle/>
          <a:p>
            <a:r>
              <a:rPr lang="en-US" sz="2400"/>
              <a:t>Early computing:</a:t>
            </a:r>
          </a:p>
          <a:p>
            <a:endParaRPr lang="en-US" sz="2400"/>
          </a:p>
          <a:p>
            <a:r>
              <a:rPr lang="en-US" sz="2400"/>
              <a:t>Terminals connected to</a:t>
            </a:r>
          </a:p>
          <a:p>
            <a:r>
              <a:rPr lang="en-US" sz="2400"/>
              <a:t>mainframe computers</a:t>
            </a:r>
          </a:p>
        </p:txBody>
      </p:sp>
    </p:spTree>
    <p:extLst>
      <p:ext uri="{BB962C8B-B14F-4D97-AF65-F5344CB8AC3E}">
        <p14:creationId xmlns:p14="http://schemas.microsoft.com/office/powerpoint/2010/main" val="310132629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959A-DC0A-F0C1-92EA-2BDC0C02DA1B}"/>
              </a:ext>
            </a:extLst>
          </p:cNvPr>
          <p:cNvSpPr>
            <a:spLocks noGrp="1"/>
          </p:cNvSpPr>
          <p:nvPr>
            <p:ph type="title"/>
          </p:nvPr>
        </p:nvSpPr>
        <p:spPr>
          <a:xfrm>
            <a:off x="902024" y="436740"/>
            <a:ext cx="9146383" cy="608010"/>
          </a:xfrm>
        </p:spPr>
        <p:txBody>
          <a:bodyPr/>
          <a:lstStyle/>
          <a:p>
            <a:r>
              <a:rPr lang="en-US"/>
              <a:t>Beyond Express Legal Requirements….</a:t>
            </a:r>
          </a:p>
        </p:txBody>
      </p:sp>
      <p:sp>
        <p:nvSpPr>
          <p:cNvPr id="3" name="Content Placeholder 2">
            <a:extLst>
              <a:ext uri="{FF2B5EF4-FFF2-40B4-BE49-F238E27FC236}">
                <a16:creationId xmlns:a16="http://schemas.microsoft.com/office/drawing/2014/main" id="{2F7C9105-F66F-8E12-6B3D-B65B548415A8}"/>
              </a:ext>
            </a:extLst>
          </p:cNvPr>
          <p:cNvSpPr>
            <a:spLocks noGrp="1"/>
          </p:cNvSpPr>
          <p:nvPr>
            <p:ph idx="1"/>
          </p:nvPr>
        </p:nvSpPr>
        <p:spPr>
          <a:xfrm>
            <a:off x="838200" y="1144590"/>
            <a:ext cx="10515600" cy="4852365"/>
          </a:xfrm>
        </p:spPr>
        <p:txBody>
          <a:bodyPr/>
          <a:lstStyle/>
          <a:p>
            <a:r>
              <a:rPr lang="en-US"/>
              <a:t>Privacy and cybersecurity terms of agreement help companies to assert their rights and protect the value of the deal</a:t>
            </a:r>
          </a:p>
          <a:p>
            <a:r>
              <a:rPr lang="en-US"/>
              <a:t>Examples:</a:t>
            </a:r>
          </a:p>
          <a:p>
            <a:pPr lvl="1"/>
            <a:r>
              <a:rPr lang="en-US"/>
              <a:t>User data is valuable—restricting others from using it helps to protect that value</a:t>
            </a:r>
          </a:p>
          <a:p>
            <a:pPr lvl="1"/>
            <a:r>
              <a:rPr lang="en-US"/>
              <a:t>Cybersecurity and data breach terms help to ensure that data is not authorized without authorization and, if it is, allow client to know if asset in the hands of third parties</a:t>
            </a:r>
          </a:p>
          <a:p>
            <a:pPr lvl="2"/>
            <a:r>
              <a:rPr lang="en-US"/>
              <a:t>Especially valuable if data is PI or other sensitive or proprietary information</a:t>
            </a:r>
          </a:p>
          <a:p>
            <a:pPr lvl="1"/>
            <a:r>
              <a:rPr lang="en-US"/>
              <a:t>Audit terms allow companies to monitor compliance with restrictions described above</a:t>
            </a:r>
          </a:p>
        </p:txBody>
      </p:sp>
      <p:sp>
        <p:nvSpPr>
          <p:cNvPr id="4" name="Slide Number Placeholder 3">
            <a:extLst>
              <a:ext uri="{FF2B5EF4-FFF2-40B4-BE49-F238E27FC236}">
                <a16:creationId xmlns:a16="http://schemas.microsoft.com/office/drawing/2014/main" id="{30B58A9B-F055-DE73-7CE8-EE4D5A24E0EF}"/>
              </a:ext>
            </a:extLst>
          </p:cNvPr>
          <p:cNvSpPr>
            <a:spLocks noGrp="1"/>
          </p:cNvSpPr>
          <p:nvPr>
            <p:ph type="sldNum" sz="quarter" idx="12"/>
          </p:nvPr>
        </p:nvSpPr>
        <p:spPr/>
        <p:txBody>
          <a:bodyPr/>
          <a:lstStyle/>
          <a:p>
            <a:fld id="{E6AB0CA8-27AE-4F82-A141-302F5F13940C}" type="slidenum">
              <a:rPr lang="en-US" smtClean="0"/>
              <a:t>40</a:t>
            </a:fld>
            <a:endParaRPr lang="en-US"/>
          </a:p>
        </p:txBody>
      </p:sp>
    </p:spTree>
    <p:extLst>
      <p:ext uri="{BB962C8B-B14F-4D97-AF65-F5344CB8AC3E}">
        <p14:creationId xmlns:p14="http://schemas.microsoft.com/office/powerpoint/2010/main" val="10335681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79823A-0E8F-8CE1-7BF6-03A9B0701C09}"/>
              </a:ext>
            </a:extLst>
          </p:cNvPr>
          <p:cNvSpPr>
            <a:spLocks noGrp="1"/>
          </p:cNvSpPr>
          <p:nvPr>
            <p:ph type="sldNum" sz="quarter" idx="12"/>
          </p:nvPr>
        </p:nvSpPr>
        <p:spPr/>
        <p:txBody>
          <a:bodyPr/>
          <a:lstStyle/>
          <a:p>
            <a:fld id="{2A013F82-EE5E-44EE-A61D-E31C6657F26F}" type="slidenum">
              <a:rPr lang="en-US"/>
              <a:t>41</a:t>
            </a:fld>
            <a:endParaRPr lang="en-US"/>
          </a:p>
        </p:txBody>
      </p:sp>
      <p:sp>
        <p:nvSpPr>
          <p:cNvPr id="2" name="Title 1">
            <a:extLst>
              <a:ext uri="{FF2B5EF4-FFF2-40B4-BE49-F238E27FC236}">
                <a16:creationId xmlns:a16="http://schemas.microsoft.com/office/drawing/2014/main" id="{75F6870B-8280-5F81-8684-74535B7A55A0}"/>
              </a:ext>
            </a:extLst>
          </p:cNvPr>
          <p:cNvSpPr>
            <a:spLocks noGrp="1"/>
          </p:cNvSpPr>
          <p:nvPr>
            <p:ph type="title"/>
          </p:nvPr>
        </p:nvSpPr>
        <p:spPr>
          <a:xfrm>
            <a:off x="902024" y="436740"/>
            <a:ext cx="9146383" cy="608010"/>
          </a:xfrm>
        </p:spPr>
        <p:txBody>
          <a:bodyPr/>
          <a:lstStyle/>
          <a:p>
            <a:r>
              <a:rPr lang="en-US"/>
              <a:t>Cybersecurity</a:t>
            </a:r>
          </a:p>
        </p:txBody>
      </p:sp>
      <p:sp>
        <p:nvSpPr>
          <p:cNvPr id="3" name="Content Placeholder 2">
            <a:extLst>
              <a:ext uri="{FF2B5EF4-FFF2-40B4-BE49-F238E27FC236}">
                <a16:creationId xmlns:a16="http://schemas.microsoft.com/office/drawing/2014/main" id="{9DAEE91A-9488-D5B4-7B75-F9DED0811B8C}"/>
              </a:ext>
            </a:extLst>
          </p:cNvPr>
          <p:cNvSpPr>
            <a:spLocks noGrp="1"/>
          </p:cNvSpPr>
          <p:nvPr>
            <p:ph idx="1"/>
          </p:nvPr>
        </p:nvSpPr>
        <p:spPr>
          <a:xfrm>
            <a:off x="838200" y="1144590"/>
            <a:ext cx="10515600" cy="4852365"/>
          </a:xfrm>
        </p:spPr>
        <p:txBody>
          <a:bodyPr/>
          <a:lstStyle/>
          <a:p>
            <a:r>
              <a:rPr lang="en-US" b="1" u="sng"/>
              <a:t>Not just about personal data</a:t>
            </a:r>
            <a:r>
              <a:rPr lang="en-US"/>
              <a:t>! </a:t>
            </a:r>
          </a:p>
          <a:p>
            <a:r>
              <a:rPr lang="en-US"/>
              <a:t>Consider other proprietary data, IP, service up-times, etc.</a:t>
            </a:r>
          </a:p>
          <a:p>
            <a:r>
              <a:rPr lang="en-US"/>
              <a:t>Typical provisions included:</a:t>
            </a:r>
          </a:p>
          <a:p>
            <a:pPr lvl="1"/>
            <a:r>
              <a:rPr lang="en-US"/>
              <a:t>General security requirements, i.e., “reasonable security, including administrative, technical and physical safeguards.”</a:t>
            </a:r>
          </a:p>
          <a:p>
            <a:pPr lvl="1"/>
            <a:r>
              <a:rPr lang="en-US"/>
              <a:t>Specific security requirements, often an annex to agreement</a:t>
            </a:r>
          </a:p>
          <a:p>
            <a:pPr lvl="1"/>
            <a:r>
              <a:rPr lang="en-US"/>
              <a:t>Breach notification</a:t>
            </a:r>
          </a:p>
          <a:p>
            <a:pPr lvl="1"/>
            <a:r>
              <a:rPr lang="en-US"/>
              <a:t>Indemnification</a:t>
            </a:r>
          </a:p>
          <a:p>
            <a:pPr lvl="1"/>
            <a:r>
              <a:rPr lang="en-US"/>
              <a:t>Insurance</a:t>
            </a:r>
          </a:p>
        </p:txBody>
      </p:sp>
    </p:spTree>
    <p:extLst>
      <p:ext uri="{BB962C8B-B14F-4D97-AF65-F5344CB8AC3E}">
        <p14:creationId xmlns:p14="http://schemas.microsoft.com/office/powerpoint/2010/main" val="5337233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0DB1-24D4-B638-B6AE-58E37B9D666D}"/>
              </a:ext>
            </a:extLst>
          </p:cNvPr>
          <p:cNvSpPr>
            <a:spLocks noGrp="1"/>
          </p:cNvSpPr>
          <p:nvPr>
            <p:ph type="title"/>
          </p:nvPr>
        </p:nvSpPr>
        <p:spPr>
          <a:xfrm>
            <a:off x="1194415" y="565907"/>
            <a:ext cx="9146383" cy="625330"/>
          </a:xfrm>
        </p:spPr>
        <p:txBody>
          <a:bodyPr>
            <a:normAutofit/>
          </a:bodyPr>
          <a:lstStyle/>
          <a:p>
            <a:r>
              <a:rPr lang="en-US"/>
              <a:t>General Security</a:t>
            </a:r>
          </a:p>
        </p:txBody>
      </p:sp>
      <p:sp>
        <p:nvSpPr>
          <p:cNvPr id="3" name="Content Placeholder 2">
            <a:extLst>
              <a:ext uri="{FF2B5EF4-FFF2-40B4-BE49-F238E27FC236}">
                <a16:creationId xmlns:a16="http://schemas.microsoft.com/office/drawing/2014/main" id="{F190D8F1-1617-5A3A-901D-E7B12CA31345}"/>
              </a:ext>
            </a:extLst>
          </p:cNvPr>
          <p:cNvSpPr>
            <a:spLocks noGrp="1"/>
          </p:cNvSpPr>
          <p:nvPr>
            <p:ph idx="1"/>
          </p:nvPr>
        </p:nvSpPr>
        <p:spPr>
          <a:xfrm>
            <a:off x="1113210" y="1267436"/>
            <a:ext cx="10161593" cy="4814582"/>
          </a:xfrm>
        </p:spPr>
        <p:txBody>
          <a:bodyPr>
            <a:normAutofit lnSpcReduction="10000"/>
          </a:bodyPr>
          <a:lstStyle/>
          <a:p>
            <a:r>
              <a:rPr lang="en-US" i="1"/>
              <a:t>Provider will implement and maintain reasonable security procedures and practices including administrative, technical and physical safeguard that are appropriate to the nature of any Customer Data and the Services and that are consistent with best practices in the industry. Without limiting the generality of the foregoing, Provider’s security procedures and practices shall include the security measures set out in Annex A.</a:t>
            </a:r>
          </a:p>
          <a:p>
            <a:r>
              <a:rPr lang="en-US"/>
              <a:t> BUT:  Well established Providers likely to have specific security annexes and are unlikely to deviate from those terms.</a:t>
            </a:r>
          </a:p>
          <a:p>
            <a:r>
              <a:rPr lang="en-US"/>
              <a:t>Other terms might include:</a:t>
            </a:r>
          </a:p>
          <a:p>
            <a:pPr lvl="1"/>
            <a:r>
              <a:rPr lang="en-US"/>
              <a:t>Access controls</a:t>
            </a:r>
          </a:p>
          <a:p>
            <a:pPr lvl="1"/>
            <a:r>
              <a:rPr lang="en-US"/>
              <a:t>Audits and testing, including availability of security reports</a:t>
            </a:r>
          </a:p>
          <a:p>
            <a:pPr lvl="1"/>
            <a:r>
              <a:rPr lang="en-US"/>
              <a:t>Sub-processors</a:t>
            </a:r>
          </a:p>
          <a:p>
            <a:pPr lvl="1"/>
            <a:r>
              <a:rPr lang="en-US"/>
              <a:t>Business continuity and disaster recovery</a:t>
            </a:r>
          </a:p>
        </p:txBody>
      </p:sp>
      <p:sp>
        <p:nvSpPr>
          <p:cNvPr id="4" name="Slide Number Placeholder 3">
            <a:extLst>
              <a:ext uri="{FF2B5EF4-FFF2-40B4-BE49-F238E27FC236}">
                <a16:creationId xmlns:a16="http://schemas.microsoft.com/office/drawing/2014/main" id="{0918958D-E230-FC08-80BD-2C10DA10BB52}"/>
              </a:ext>
            </a:extLst>
          </p:cNvPr>
          <p:cNvSpPr>
            <a:spLocks noGrp="1"/>
          </p:cNvSpPr>
          <p:nvPr>
            <p:ph type="sldNum" sz="quarter" idx="12"/>
          </p:nvPr>
        </p:nvSpPr>
        <p:spPr/>
        <p:txBody>
          <a:bodyPr/>
          <a:lstStyle/>
          <a:p>
            <a:fld id="{2A013F82-EE5E-44EE-A61D-E31C6657F26F}" type="slidenum">
              <a:rPr lang="en-US" smtClean="0"/>
              <a:t>42</a:t>
            </a:fld>
            <a:endParaRPr lang="en-US"/>
          </a:p>
        </p:txBody>
      </p:sp>
    </p:spTree>
    <p:extLst>
      <p:ext uri="{BB962C8B-B14F-4D97-AF65-F5344CB8AC3E}">
        <p14:creationId xmlns:p14="http://schemas.microsoft.com/office/powerpoint/2010/main" val="78030933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0DB1-24D4-B638-B6AE-58E37B9D666D}"/>
              </a:ext>
            </a:extLst>
          </p:cNvPr>
          <p:cNvSpPr>
            <a:spLocks noGrp="1"/>
          </p:cNvSpPr>
          <p:nvPr>
            <p:ph type="title"/>
          </p:nvPr>
        </p:nvSpPr>
        <p:spPr>
          <a:xfrm>
            <a:off x="1194415" y="565907"/>
            <a:ext cx="9146383" cy="625330"/>
          </a:xfrm>
        </p:spPr>
        <p:txBody>
          <a:bodyPr>
            <a:normAutofit/>
          </a:bodyPr>
          <a:lstStyle/>
          <a:p>
            <a:r>
              <a:rPr lang="en-US"/>
              <a:t>Data Breach</a:t>
            </a:r>
          </a:p>
        </p:txBody>
      </p:sp>
      <p:sp>
        <p:nvSpPr>
          <p:cNvPr id="3" name="Content Placeholder 2">
            <a:extLst>
              <a:ext uri="{FF2B5EF4-FFF2-40B4-BE49-F238E27FC236}">
                <a16:creationId xmlns:a16="http://schemas.microsoft.com/office/drawing/2014/main" id="{F190D8F1-1617-5A3A-901D-E7B12CA31345}"/>
              </a:ext>
            </a:extLst>
          </p:cNvPr>
          <p:cNvSpPr>
            <a:spLocks noGrp="1"/>
          </p:cNvSpPr>
          <p:nvPr>
            <p:ph idx="1"/>
          </p:nvPr>
        </p:nvSpPr>
        <p:spPr>
          <a:xfrm>
            <a:off x="1113210" y="1267436"/>
            <a:ext cx="10161593" cy="4781026"/>
          </a:xfrm>
        </p:spPr>
        <p:txBody>
          <a:bodyPr>
            <a:normAutofit/>
          </a:bodyPr>
          <a:lstStyle/>
          <a:p>
            <a:r>
              <a:rPr lang="en-US" i="1"/>
              <a:t>Provider will notify Customer promptly of unauthorized access to or loss of Customer Data (a “Security Incident”) promptly and in any event no less than [72 hours] after first discovery of such Security Incident.   Such notice shall summarize in reasonable detail, where available, the nature of the Security Incident, the impact on Customer Data, and the corrective action taken or proposed to be taken by Provider.  </a:t>
            </a:r>
          </a:p>
          <a:p>
            <a:pPr lvl="1"/>
            <a:r>
              <a:rPr lang="en-US"/>
              <a:t>Consider:</a:t>
            </a:r>
          </a:p>
          <a:p>
            <a:pPr lvl="2"/>
            <a:r>
              <a:rPr lang="en-US"/>
              <a:t>Timing and scope of notification?</a:t>
            </a:r>
          </a:p>
          <a:p>
            <a:pPr lvl="2"/>
            <a:r>
              <a:rPr lang="en-US"/>
              <a:t>Responsive actions—what cooperation do you require?</a:t>
            </a:r>
          </a:p>
          <a:p>
            <a:pPr lvl="2"/>
            <a:r>
              <a:rPr lang="en-US"/>
              <a:t>Who controls external communications?</a:t>
            </a:r>
          </a:p>
          <a:p>
            <a:pPr lvl="2"/>
            <a:r>
              <a:rPr lang="en-US"/>
              <a:t>Costs associated with response and remediation, e.g., forensic investigation, legal fees, notification, credit monitoring, damage to equipment</a:t>
            </a:r>
          </a:p>
          <a:p>
            <a:pPr lvl="2"/>
            <a:r>
              <a:rPr lang="en-US"/>
              <a:t>Other harms associated with breach, e.g., third-party claims, regulatory investigations, reputation, loss of business—indemnification and limitations of liability</a:t>
            </a:r>
          </a:p>
          <a:p>
            <a:pPr lvl="1"/>
            <a:endParaRPr lang="en-US"/>
          </a:p>
        </p:txBody>
      </p:sp>
      <p:sp>
        <p:nvSpPr>
          <p:cNvPr id="4" name="Slide Number Placeholder 3">
            <a:extLst>
              <a:ext uri="{FF2B5EF4-FFF2-40B4-BE49-F238E27FC236}">
                <a16:creationId xmlns:a16="http://schemas.microsoft.com/office/drawing/2014/main" id="{0918958D-E230-FC08-80BD-2C10DA10BB52}"/>
              </a:ext>
            </a:extLst>
          </p:cNvPr>
          <p:cNvSpPr>
            <a:spLocks noGrp="1"/>
          </p:cNvSpPr>
          <p:nvPr>
            <p:ph type="sldNum" sz="quarter" idx="12"/>
          </p:nvPr>
        </p:nvSpPr>
        <p:spPr/>
        <p:txBody>
          <a:bodyPr/>
          <a:lstStyle/>
          <a:p>
            <a:fld id="{2A013F82-EE5E-44EE-A61D-E31C6657F26F}" type="slidenum">
              <a:rPr lang="en-US" smtClean="0"/>
              <a:t>43</a:t>
            </a:fld>
            <a:endParaRPr lang="en-US"/>
          </a:p>
        </p:txBody>
      </p:sp>
    </p:spTree>
    <p:extLst>
      <p:ext uri="{BB962C8B-B14F-4D97-AF65-F5344CB8AC3E}">
        <p14:creationId xmlns:p14="http://schemas.microsoft.com/office/powerpoint/2010/main" val="257755463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BD42-7D26-63DF-EFEF-AE0F7A56FB0C}"/>
              </a:ext>
            </a:extLst>
          </p:cNvPr>
          <p:cNvSpPr>
            <a:spLocks noGrp="1"/>
          </p:cNvSpPr>
          <p:nvPr>
            <p:ph type="title"/>
          </p:nvPr>
        </p:nvSpPr>
        <p:spPr/>
        <p:txBody>
          <a:bodyPr>
            <a:normAutofit/>
          </a:bodyPr>
          <a:lstStyle/>
          <a:p>
            <a:r>
              <a:rPr lang="en-US" sz="4400"/>
              <a:t>Open Source and Source-Available Licenses in SaaS</a:t>
            </a:r>
          </a:p>
        </p:txBody>
      </p:sp>
      <p:sp>
        <p:nvSpPr>
          <p:cNvPr id="3" name="Text Placeholder 2">
            <a:extLst>
              <a:ext uri="{FF2B5EF4-FFF2-40B4-BE49-F238E27FC236}">
                <a16:creationId xmlns:a16="http://schemas.microsoft.com/office/drawing/2014/main" id="{B5A05DA0-8D76-8E8D-0778-C57363C482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D6C952-13F6-51A2-8152-195962D19DC6}"/>
              </a:ext>
            </a:extLst>
          </p:cNvPr>
          <p:cNvSpPr>
            <a:spLocks noGrp="1"/>
          </p:cNvSpPr>
          <p:nvPr>
            <p:ph type="sldNum" sz="quarter" idx="12"/>
          </p:nvPr>
        </p:nvSpPr>
        <p:spPr/>
        <p:txBody>
          <a:bodyPr/>
          <a:lstStyle/>
          <a:p>
            <a:fld id="{2A013F82-EE5E-44EE-A61D-E31C6657F26F}" type="slidenum">
              <a:rPr lang="en-US"/>
              <a:t>44</a:t>
            </a:fld>
            <a:endParaRPr lang="en-US"/>
          </a:p>
        </p:txBody>
      </p:sp>
    </p:spTree>
    <p:extLst>
      <p:ext uri="{BB962C8B-B14F-4D97-AF65-F5344CB8AC3E}">
        <p14:creationId xmlns:p14="http://schemas.microsoft.com/office/powerpoint/2010/main" val="343694890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50DB5-16E6-AF91-C75F-03A10B5C7C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92635A-0148-8EC3-BA91-007D88B8EB5A}"/>
              </a:ext>
            </a:extLst>
          </p:cNvPr>
          <p:cNvSpPr>
            <a:spLocks noGrp="1"/>
          </p:cNvSpPr>
          <p:nvPr>
            <p:ph type="title"/>
          </p:nvPr>
        </p:nvSpPr>
        <p:spPr/>
        <p:txBody>
          <a:bodyPr/>
          <a:lstStyle/>
          <a:p>
            <a:r>
              <a:rPr lang="en-US"/>
              <a:t>Open Source Licenses</a:t>
            </a:r>
          </a:p>
        </p:txBody>
      </p:sp>
      <p:sp>
        <p:nvSpPr>
          <p:cNvPr id="6" name="Content Placeholder 5">
            <a:extLst>
              <a:ext uri="{FF2B5EF4-FFF2-40B4-BE49-F238E27FC236}">
                <a16:creationId xmlns:a16="http://schemas.microsoft.com/office/drawing/2014/main" id="{6DDCCD1F-8F94-1E56-9FF4-F38BD621BA07}"/>
              </a:ext>
            </a:extLst>
          </p:cNvPr>
          <p:cNvSpPr>
            <a:spLocks noGrp="1"/>
          </p:cNvSpPr>
          <p:nvPr>
            <p:ph idx="1"/>
          </p:nvPr>
        </p:nvSpPr>
        <p:spPr/>
        <p:txBody>
          <a:bodyPr>
            <a:normAutofit lnSpcReduction="10000"/>
          </a:bodyPr>
          <a:lstStyle/>
          <a:p>
            <a:pPr marL="0" indent="0">
              <a:buNone/>
            </a:pPr>
            <a:r>
              <a:rPr lang="en-US"/>
              <a:t>30-second overview – software which meets ALL of the following:</a:t>
            </a:r>
          </a:p>
          <a:p>
            <a:r>
              <a:rPr lang="en-US"/>
              <a:t>publicly available in source code form</a:t>
            </a:r>
          </a:p>
          <a:p>
            <a:r>
              <a:rPr lang="en-US"/>
              <a:t>license permits use for ANY purposes</a:t>
            </a:r>
          </a:p>
          <a:p>
            <a:r>
              <a:rPr lang="en-US"/>
              <a:t>license is subject to very limited set of </a:t>
            </a:r>
            <a:r>
              <a:rPr lang="en-US" i="1"/>
              <a:t>conditions</a:t>
            </a:r>
            <a:r>
              <a:rPr lang="en-US"/>
              <a:t>, not restrictions:</a:t>
            </a:r>
          </a:p>
          <a:p>
            <a:pPr lvl="1"/>
            <a:r>
              <a:rPr lang="en-US"/>
              <a:t>“permissive”: retain copyright and license notices</a:t>
            </a:r>
          </a:p>
          <a:p>
            <a:pPr lvl="1"/>
            <a:r>
              <a:rPr lang="en-US"/>
              <a:t>“copyleft”: apply this same license to (certain of) your own software</a:t>
            </a:r>
          </a:p>
          <a:p>
            <a:pPr marL="0" indent="0">
              <a:buNone/>
            </a:pPr>
            <a:endParaRPr lang="en-US"/>
          </a:p>
          <a:p>
            <a:pPr marL="0" indent="0">
              <a:buNone/>
            </a:pPr>
            <a:r>
              <a:rPr lang="en-US"/>
              <a:t>Many companies have some form of Open Source Program Office (OSPO) to manage license compliance across business functions</a:t>
            </a:r>
          </a:p>
        </p:txBody>
      </p:sp>
      <p:sp>
        <p:nvSpPr>
          <p:cNvPr id="4" name="Slide Number Placeholder 3">
            <a:extLst>
              <a:ext uri="{FF2B5EF4-FFF2-40B4-BE49-F238E27FC236}">
                <a16:creationId xmlns:a16="http://schemas.microsoft.com/office/drawing/2014/main" id="{4B3050F8-7C9C-117B-BCEF-F0553ED430CF}"/>
              </a:ext>
            </a:extLst>
          </p:cNvPr>
          <p:cNvSpPr>
            <a:spLocks noGrp="1"/>
          </p:cNvSpPr>
          <p:nvPr>
            <p:ph type="sldNum" sz="quarter" idx="12"/>
          </p:nvPr>
        </p:nvSpPr>
        <p:spPr/>
        <p:txBody>
          <a:bodyPr/>
          <a:lstStyle/>
          <a:p>
            <a:fld id="{2A013F82-EE5E-44EE-A61D-E31C6657F26F}" type="slidenum">
              <a:rPr lang="en-US"/>
              <a:t>45</a:t>
            </a:fld>
            <a:endParaRPr lang="en-US"/>
          </a:p>
        </p:txBody>
      </p:sp>
    </p:spTree>
    <p:extLst>
      <p:ext uri="{BB962C8B-B14F-4D97-AF65-F5344CB8AC3E}">
        <p14:creationId xmlns:p14="http://schemas.microsoft.com/office/powerpoint/2010/main" val="19525990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32715-3C5A-7B13-8FED-6ADFB3511C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42DE20-93CB-3B70-CE56-930D06EFE898}"/>
              </a:ext>
            </a:extLst>
          </p:cNvPr>
          <p:cNvSpPr>
            <a:spLocks noGrp="1"/>
          </p:cNvSpPr>
          <p:nvPr>
            <p:ph type="title"/>
          </p:nvPr>
        </p:nvSpPr>
        <p:spPr/>
        <p:txBody>
          <a:bodyPr/>
          <a:lstStyle/>
          <a:p>
            <a:r>
              <a:rPr lang="en-US"/>
              <a:t>Open Source Licenses and SaaS</a:t>
            </a:r>
          </a:p>
        </p:txBody>
      </p:sp>
      <p:sp>
        <p:nvSpPr>
          <p:cNvPr id="6" name="Content Placeholder 5">
            <a:extLst>
              <a:ext uri="{FF2B5EF4-FFF2-40B4-BE49-F238E27FC236}">
                <a16:creationId xmlns:a16="http://schemas.microsoft.com/office/drawing/2014/main" id="{FF6BE0AA-7667-6DE8-199E-D6BCA53D0ED7}"/>
              </a:ext>
            </a:extLst>
          </p:cNvPr>
          <p:cNvSpPr>
            <a:spLocks noGrp="1"/>
          </p:cNvSpPr>
          <p:nvPr>
            <p:ph idx="1"/>
          </p:nvPr>
        </p:nvSpPr>
        <p:spPr/>
        <p:txBody>
          <a:bodyPr/>
          <a:lstStyle/>
          <a:p>
            <a:pPr marL="0" indent="0">
              <a:buNone/>
            </a:pPr>
            <a:r>
              <a:rPr lang="en-US"/>
              <a:t>OSS compliance </a:t>
            </a:r>
            <a:r>
              <a:rPr lang="en-US" i="1"/>
              <a:t>generally</a:t>
            </a:r>
            <a:r>
              <a:rPr lang="en-US"/>
              <a:t> easier for SaaS services:</a:t>
            </a:r>
          </a:p>
          <a:p>
            <a:r>
              <a:rPr lang="en-US"/>
              <a:t>For </a:t>
            </a:r>
            <a:r>
              <a:rPr lang="en-US" i="1"/>
              <a:t>most</a:t>
            </a:r>
            <a:r>
              <a:rPr lang="en-US"/>
              <a:t> OSS licenses, </a:t>
            </a:r>
            <a:r>
              <a:rPr lang="en-US" b="1"/>
              <a:t>distribution</a:t>
            </a:r>
            <a:r>
              <a:rPr lang="en-US"/>
              <a:t> is the trigger for conditions</a:t>
            </a:r>
          </a:p>
          <a:p>
            <a:r>
              <a:rPr lang="en-US"/>
              <a:t>For </a:t>
            </a:r>
            <a:r>
              <a:rPr lang="en-US" i="1"/>
              <a:t>most</a:t>
            </a:r>
            <a:r>
              <a:rPr lang="en-US"/>
              <a:t> SaaS services, the provider’s software is not distributed</a:t>
            </a:r>
          </a:p>
        </p:txBody>
      </p:sp>
      <p:sp>
        <p:nvSpPr>
          <p:cNvPr id="4" name="Slide Number Placeholder 3">
            <a:extLst>
              <a:ext uri="{FF2B5EF4-FFF2-40B4-BE49-F238E27FC236}">
                <a16:creationId xmlns:a16="http://schemas.microsoft.com/office/drawing/2014/main" id="{E8719B99-1194-1168-83C8-C6AF3EAB756E}"/>
              </a:ext>
            </a:extLst>
          </p:cNvPr>
          <p:cNvSpPr>
            <a:spLocks noGrp="1"/>
          </p:cNvSpPr>
          <p:nvPr>
            <p:ph type="sldNum" sz="quarter" idx="12"/>
          </p:nvPr>
        </p:nvSpPr>
        <p:spPr/>
        <p:txBody>
          <a:bodyPr/>
          <a:lstStyle/>
          <a:p>
            <a:fld id="{2A013F82-EE5E-44EE-A61D-E31C6657F26F}" type="slidenum">
              <a:rPr lang="en-US"/>
              <a:t>46</a:t>
            </a:fld>
            <a:endParaRPr lang="en-US"/>
          </a:p>
        </p:txBody>
      </p:sp>
    </p:spTree>
    <p:extLst>
      <p:ext uri="{BB962C8B-B14F-4D97-AF65-F5344CB8AC3E}">
        <p14:creationId xmlns:p14="http://schemas.microsoft.com/office/powerpoint/2010/main" val="54769872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4994A-7B38-7C46-B0F9-497F949DB5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E19ED2-1969-0D3A-CC05-2FE6CC5C90F3}"/>
              </a:ext>
            </a:extLst>
          </p:cNvPr>
          <p:cNvSpPr>
            <a:spLocks noGrp="1"/>
          </p:cNvSpPr>
          <p:nvPr>
            <p:ph type="title"/>
          </p:nvPr>
        </p:nvSpPr>
        <p:spPr/>
        <p:txBody>
          <a:bodyPr/>
          <a:lstStyle/>
          <a:p>
            <a:r>
              <a:rPr lang="en-US"/>
              <a:t>Open Source Licenses and SaaS</a:t>
            </a:r>
          </a:p>
        </p:txBody>
      </p:sp>
      <p:sp>
        <p:nvSpPr>
          <p:cNvPr id="6" name="Content Placeholder 5">
            <a:extLst>
              <a:ext uri="{FF2B5EF4-FFF2-40B4-BE49-F238E27FC236}">
                <a16:creationId xmlns:a16="http://schemas.microsoft.com/office/drawing/2014/main" id="{0006AF38-6B0B-37CF-C990-69E2BD188FA7}"/>
              </a:ext>
            </a:extLst>
          </p:cNvPr>
          <p:cNvSpPr>
            <a:spLocks noGrp="1"/>
          </p:cNvSpPr>
          <p:nvPr>
            <p:ph idx="1"/>
          </p:nvPr>
        </p:nvSpPr>
        <p:spPr/>
        <p:txBody>
          <a:bodyPr/>
          <a:lstStyle/>
          <a:p>
            <a:pPr marL="0" indent="0">
              <a:buNone/>
            </a:pPr>
            <a:r>
              <a:rPr lang="en-US"/>
              <a:t>But, there are non-trivial caveats:</a:t>
            </a:r>
          </a:p>
          <a:p>
            <a:r>
              <a:rPr lang="en-US"/>
              <a:t>For some OSS licenses, “external deployments” or making the software accessible over a network can trigger compliance requirements</a:t>
            </a:r>
          </a:p>
          <a:p>
            <a:r>
              <a:rPr lang="en-US"/>
              <a:t>And even for other licenses, SaaS services often involve distributing some software!</a:t>
            </a:r>
          </a:p>
        </p:txBody>
      </p:sp>
      <p:sp>
        <p:nvSpPr>
          <p:cNvPr id="4" name="Slide Number Placeholder 3">
            <a:extLst>
              <a:ext uri="{FF2B5EF4-FFF2-40B4-BE49-F238E27FC236}">
                <a16:creationId xmlns:a16="http://schemas.microsoft.com/office/drawing/2014/main" id="{104CB708-C62B-5A7C-CBD7-67FE49CC72D3}"/>
              </a:ext>
            </a:extLst>
          </p:cNvPr>
          <p:cNvSpPr>
            <a:spLocks noGrp="1"/>
          </p:cNvSpPr>
          <p:nvPr>
            <p:ph type="sldNum" sz="quarter" idx="12"/>
          </p:nvPr>
        </p:nvSpPr>
        <p:spPr/>
        <p:txBody>
          <a:bodyPr/>
          <a:lstStyle/>
          <a:p>
            <a:fld id="{2A013F82-EE5E-44EE-A61D-E31C6657F26F}" type="slidenum">
              <a:rPr lang="en-US"/>
              <a:t>47</a:t>
            </a:fld>
            <a:endParaRPr lang="en-US"/>
          </a:p>
        </p:txBody>
      </p:sp>
    </p:spTree>
    <p:extLst>
      <p:ext uri="{BB962C8B-B14F-4D97-AF65-F5344CB8AC3E}">
        <p14:creationId xmlns:p14="http://schemas.microsoft.com/office/powerpoint/2010/main" val="75905587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51957-AA88-2FDA-6742-F031F1901E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075051-E45D-068E-2728-B28406F42DB0}"/>
              </a:ext>
            </a:extLst>
          </p:cNvPr>
          <p:cNvSpPr>
            <a:spLocks noGrp="1"/>
          </p:cNvSpPr>
          <p:nvPr>
            <p:ph type="title"/>
          </p:nvPr>
        </p:nvSpPr>
        <p:spPr/>
        <p:txBody>
          <a:bodyPr/>
          <a:lstStyle/>
          <a:p>
            <a:r>
              <a:rPr lang="en-US"/>
              <a:t>Source Available Licenses and SaaS</a:t>
            </a:r>
          </a:p>
        </p:txBody>
      </p:sp>
      <p:sp>
        <p:nvSpPr>
          <p:cNvPr id="6" name="Content Placeholder 5">
            <a:extLst>
              <a:ext uri="{FF2B5EF4-FFF2-40B4-BE49-F238E27FC236}">
                <a16:creationId xmlns:a16="http://schemas.microsoft.com/office/drawing/2014/main" id="{9B0D80BC-698D-3159-7AB9-1575FCFD1345}"/>
              </a:ext>
            </a:extLst>
          </p:cNvPr>
          <p:cNvSpPr>
            <a:spLocks noGrp="1"/>
          </p:cNvSpPr>
          <p:nvPr>
            <p:ph idx="1"/>
          </p:nvPr>
        </p:nvSpPr>
        <p:spPr/>
        <p:txBody>
          <a:bodyPr/>
          <a:lstStyle/>
          <a:p>
            <a:pPr marL="0" indent="0">
              <a:buNone/>
            </a:pPr>
            <a:r>
              <a:rPr lang="en-US"/>
              <a:t>“Source Available” licenses are NOT open source:</a:t>
            </a:r>
          </a:p>
          <a:p>
            <a:pPr>
              <a:spcBef>
                <a:spcPts val="1200"/>
              </a:spcBef>
            </a:pPr>
            <a:r>
              <a:rPr lang="en-US"/>
              <a:t>Source code is available</a:t>
            </a:r>
          </a:p>
          <a:p>
            <a:pPr>
              <a:spcBef>
                <a:spcPts val="1200"/>
              </a:spcBef>
            </a:pPr>
            <a:r>
              <a:rPr lang="en-US"/>
              <a:t>…but, some uses are prohibited</a:t>
            </a:r>
          </a:p>
          <a:p>
            <a:pPr>
              <a:spcBef>
                <a:spcPts val="1200"/>
              </a:spcBef>
            </a:pPr>
            <a:r>
              <a:rPr lang="en-US"/>
              <a:t>…or, some (effectively impossible) restrictions are imposed</a:t>
            </a:r>
          </a:p>
          <a:p>
            <a:pPr marL="0" indent="0">
              <a:buNone/>
            </a:pPr>
            <a:r>
              <a:rPr lang="en-US"/>
              <a:t>Several were specifically drafted to target SaaS use cases</a:t>
            </a:r>
          </a:p>
          <a:p>
            <a:pPr marL="0" indent="0">
              <a:buNone/>
            </a:pPr>
            <a:r>
              <a:rPr lang="en-US"/>
              <a:t>Developers may not appreciate the difference between source available and open source!</a:t>
            </a:r>
          </a:p>
        </p:txBody>
      </p:sp>
      <p:sp>
        <p:nvSpPr>
          <p:cNvPr id="4" name="Slide Number Placeholder 3">
            <a:extLst>
              <a:ext uri="{FF2B5EF4-FFF2-40B4-BE49-F238E27FC236}">
                <a16:creationId xmlns:a16="http://schemas.microsoft.com/office/drawing/2014/main" id="{9324C7FD-B69E-8194-282A-F6D625A17FBC}"/>
              </a:ext>
            </a:extLst>
          </p:cNvPr>
          <p:cNvSpPr>
            <a:spLocks noGrp="1"/>
          </p:cNvSpPr>
          <p:nvPr>
            <p:ph type="sldNum" sz="quarter" idx="12"/>
          </p:nvPr>
        </p:nvSpPr>
        <p:spPr/>
        <p:txBody>
          <a:bodyPr/>
          <a:lstStyle/>
          <a:p>
            <a:fld id="{2A013F82-EE5E-44EE-A61D-E31C6657F26F}" type="slidenum">
              <a:rPr lang="en-US"/>
              <a:t>48</a:t>
            </a:fld>
            <a:endParaRPr lang="en-US"/>
          </a:p>
        </p:txBody>
      </p:sp>
    </p:spTree>
    <p:extLst>
      <p:ext uri="{BB962C8B-B14F-4D97-AF65-F5344CB8AC3E}">
        <p14:creationId xmlns:p14="http://schemas.microsoft.com/office/powerpoint/2010/main" val="116674401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E0EA7-63D9-CB1F-EC84-7E3E9EEA0A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616FD2-E617-613D-D668-F4D890F38A50}"/>
              </a:ext>
            </a:extLst>
          </p:cNvPr>
          <p:cNvSpPr>
            <a:spLocks noGrp="1"/>
          </p:cNvSpPr>
          <p:nvPr>
            <p:ph type="title"/>
          </p:nvPr>
        </p:nvSpPr>
        <p:spPr/>
        <p:txBody>
          <a:bodyPr/>
          <a:lstStyle/>
          <a:p>
            <a:r>
              <a:rPr lang="en-US"/>
              <a:t>Open Source / Source Available: Providers</a:t>
            </a:r>
          </a:p>
        </p:txBody>
      </p:sp>
      <p:sp>
        <p:nvSpPr>
          <p:cNvPr id="6" name="Content Placeholder 5">
            <a:extLst>
              <a:ext uri="{FF2B5EF4-FFF2-40B4-BE49-F238E27FC236}">
                <a16:creationId xmlns:a16="http://schemas.microsoft.com/office/drawing/2014/main" id="{24A15D83-B608-4377-2AEA-4B2EC18C6C9E}"/>
              </a:ext>
            </a:extLst>
          </p:cNvPr>
          <p:cNvSpPr>
            <a:spLocks noGrp="1"/>
          </p:cNvSpPr>
          <p:nvPr>
            <p:ph idx="1"/>
          </p:nvPr>
        </p:nvSpPr>
        <p:spPr/>
        <p:txBody>
          <a:bodyPr/>
          <a:lstStyle/>
          <a:p>
            <a:pPr marL="0" indent="0">
              <a:buNone/>
            </a:pPr>
            <a:r>
              <a:rPr lang="en-US"/>
              <a:t>Aligns with open source / license compliance practices generally:</a:t>
            </a:r>
          </a:p>
          <a:p>
            <a:r>
              <a:rPr lang="en-US"/>
              <a:t>Know what software you’re using</a:t>
            </a:r>
          </a:p>
          <a:p>
            <a:r>
              <a:rPr lang="en-US"/>
              <a:t>Determine which licenses apply</a:t>
            </a:r>
          </a:p>
          <a:p>
            <a:r>
              <a:rPr lang="en-US"/>
              <a:t>Understand the rights and obligations for each license</a:t>
            </a:r>
          </a:p>
          <a:p>
            <a:r>
              <a:rPr lang="en-US"/>
              <a:t>Evaluate the use cases, focused on distribution and deployment</a:t>
            </a:r>
          </a:p>
          <a:p>
            <a:r>
              <a:rPr lang="en-US"/>
              <a:t>Establish a process to meet those requirements</a:t>
            </a:r>
          </a:p>
        </p:txBody>
      </p:sp>
      <p:sp>
        <p:nvSpPr>
          <p:cNvPr id="4" name="Slide Number Placeholder 3">
            <a:extLst>
              <a:ext uri="{FF2B5EF4-FFF2-40B4-BE49-F238E27FC236}">
                <a16:creationId xmlns:a16="http://schemas.microsoft.com/office/drawing/2014/main" id="{DCEB75AE-2A58-8D36-FA2C-40CDC350B90A}"/>
              </a:ext>
            </a:extLst>
          </p:cNvPr>
          <p:cNvSpPr>
            <a:spLocks noGrp="1"/>
          </p:cNvSpPr>
          <p:nvPr>
            <p:ph type="sldNum" sz="quarter" idx="12"/>
          </p:nvPr>
        </p:nvSpPr>
        <p:spPr/>
        <p:txBody>
          <a:bodyPr/>
          <a:lstStyle/>
          <a:p>
            <a:fld id="{2A013F82-EE5E-44EE-A61D-E31C6657F26F}" type="slidenum">
              <a:rPr lang="en-US"/>
              <a:t>49</a:t>
            </a:fld>
            <a:endParaRPr lang="en-US"/>
          </a:p>
        </p:txBody>
      </p:sp>
    </p:spTree>
    <p:extLst>
      <p:ext uri="{BB962C8B-B14F-4D97-AF65-F5344CB8AC3E}">
        <p14:creationId xmlns:p14="http://schemas.microsoft.com/office/powerpoint/2010/main" val="20842155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87C45-4118-C425-74D5-9FAE0D5861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FE7022-5C70-B236-4EDA-7F9F46CE6ECD}"/>
              </a:ext>
            </a:extLst>
          </p:cNvPr>
          <p:cNvSpPr>
            <a:spLocks noGrp="1"/>
          </p:cNvSpPr>
          <p:nvPr>
            <p:ph type="title"/>
          </p:nvPr>
        </p:nvSpPr>
        <p:spPr/>
        <p:txBody>
          <a:bodyPr/>
          <a:lstStyle/>
          <a:p>
            <a:r>
              <a:rPr lang="en-US"/>
              <a:t>What is SaaS?</a:t>
            </a:r>
          </a:p>
        </p:txBody>
      </p:sp>
      <p:sp>
        <p:nvSpPr>
          <p:cNvPr id="4" name="Slide Number Placeholder 3">
            <a:extLst>
              <a:ext uri="{FF2B5EF4-FFF2-40B4-BE49-F238E27FC236}">
                <a16:creationId xmlns:a16="http://schemas.microsoft.com/office/drawing/2014/main" id="{961A0620-2477-8CA2-7949-CDEE905323A6}"/>
              </a:ext>
            </a:extLst>
          </p:cNvPr>
          <p:cNvSpPr>
            <a:spLocks noGrp="1"/>
          </p:cNvSpPr>
          <p:nvPr>
            <p:ph type="sldNum" sz="quarter" idx="12"/>
          </p:nvPr>
        </p:nvSpPr>
        <p:spPr/>
        <p:txBody>
          <a:bodyPr/>
          <a:lstStyle/>
          <a:p>
            <a:fld id="{2A013F82-EE5E-44EE-A61D-E31C6657F26F}" type="slidenum">
              <a:rPr lang="en-US"/>
              <a:t>5</a:t>
            </a:fld>
            <a:endParaRPr lang="en-US"/>
          </a:p>
        </p:txBody>
      </p:sp>
      <p:sp>
        <p:nvSpPr>
          <p:cNvPr id="8" name="TextBox 7">
            <a:extLst>
              <a:ext uri="{FF2B5EF4-FFF2-40B4-BE49-F238E27FC236}">
                <a16:creationId xmlns:a16="http://schemas.microsoft.com/office/drawing/2014/main" id="{DC1B51E7-9969-7FFE-EAA8-93A57919DEF7}"/>
              </a:ext>
            </a:extLst>
          </p:cNvPr>
          <p:cNvSpPr txBox="1"/>
          <p:nvPr/>
        </p:nvSpPr>
        <p:spPr>
          <a:xfrm>
            <a:off x="7181706" y="5962783"/>
            <a:ext cx="3005951" cy="307777"/>
          </a:xfrm>
          <a:prstGeom prst="rect">
            <a:avLst/>
          </a:prstGeom>
          <a:noFill/>
        </p:spPr>
        <p:txBody>
          <a:bodyPr wrap="none" rtlCol="0">
            <a:spAutoFit/>
          </a:bodyPr>
          <a:lstStyle/>
          <a:p>
            <a:r>
              <a:rPr lang="en-US" sz="700"/>
              <a:t>Photo credit: sylvar, used under CC-BY-2.0,</a:t>
            </a:r>
          </a:p>
          <a:p>
            <a:r>
              <a:rPr lang="en-US" sz="700"/>
              <a:t>https://commons.wikimedia.org/wiki/File:Server_room_-_Flickr_-_sylvar.jpg</a:t>
            </a:r>
          </a:p>
        </p:txBody>
      </p:sp>
      <p:sp>
        <p:nvSpPr>
          <p:cNvPr id="14" name="TextBox 13">
            <a:extLst>
              <a:ext uri="{FF2B5EF4-FFF2-40B4-BE49-F238E27FC236}">
                <a16:creationId xmlns:a16="http://schemas.microsoft.com/office/drawing/2014/main" id="{698D89B6-6AD0-80C4-625D-85D5F6A92680}"/>
              </a:ext>
            </a:extLst>
          </p:cNvPr>
          <p:cNvSpPr txBox="1"/>
          <p:nvPr/>
        </p:nvSpPr>
        <p:spPr>
          <a:xfrm>
            <a:off x="1522810" y="3758178"/>
            <a:ext cx="3520516" cy="1200329"/>
          </a:xfrm>
          <a:prstGeom prst="rect">
            <a:avLst/>
          </a:prstGeom>
          <a:noFill/>
        </p:spPr>
        <p:txBody>
          <a:bodyPr wrap="none" rtlCol="0">
            <a:spAutoFit/>
          </a:bodyPr>
          <a:lstStyle/>
          <a:p>
            <a:r>
              <a:rPr lang="en-US" sz="2400"/>
              <a:t>Business IT evolution:</a:t>
            </a:r>
          </a:p>
          <a:p>
            <a:endParaRPr lang="en-US" sz="2400"/>
          </a:p>
          <a:p>
            <a:r>
              <a:rPr lang="en-US" sz="2400"/>
              <a:t>Server rooms on-premises</a:t>
            </a:r>
          </a:p>
        </p:txBody>
      </p:sp>
      <p:pic>
        <p:nvPicPr>
          <p:cNvPr id="7" name="Picture 6">
            <a:extLst>
              <a:ext uri="{FF2B5EF4-FFF2-40B4-BE49-F238E27FC236}">
                <a16:creationId xmlns:a16="http://schemas.microsoft.com/office/drawing/2014/main" id="{1B862B5A-47F9-19D0-3603-47AC74DDF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901" y="2592541"/>
            <a:ext cx="2466993" cy="3269312"/>
          </a:xfrm>
          <a:prstGeom prst="rect">
            <a:avLst/>
          </a:prstGeom>
        </p:spPr>
      </p:pic>
    </p:spTree>
    <p:extLst>
      <p:ext uri="{BB962C8B-B14F-4D97-AF65-F5344CB8AC3E}">
        <p14:creationId xmlns:p14="http://schemas.microsoft.com/office/powerpoint/2010/main" val="347721995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878F-C4E3-1F7E-2D66-ED22838DE2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EC903E-0F0E-EBAC-2E80-B7B261595DBF}"/>
              </a:ext>
            </a:extLst>
          </p:cNvPr>
          <p:cNvSpPr>
            <a:spLocks noGrp="1"/>
          </p:cNvSpPr>
          <p:nvPr>
            <p:ph type="title"/>
          </p:nvPr>
        </p:nvSpPr>
        <p:spPr/>
        <p:txBody>
          <a:bodyPr/>
          <a:lstStyle/>
          <a:p>
            <a:r>
              <a:rPr lang="en-US"/>
              <a:t>Open Source / Source Available: Customers</a:t>
            </a:r>
          </a:p>
        </p:txBody>
      </p:sp>
      <p:sp>
        <p:nvSpPr>
          <p:cNvPr id="6" name="Content Placeholder 5">
            <a:extLst>
              <a:ext uri="{FF2B5EF4-FFF2-40B4-BE49-F238E27FC236}">
                <a16:creationId xmlns:a16="http://schemas.microsoft.com/office/drawing/2014/main" id="{0734F9B2-C1EE-A374-E45D-8097EDA4C70A}"/>
              </a:ext>
            </a:extLst>
          </p:cNvPr>
          <p:cNvSpPr>
            <a:spLocks noGrp="1"/>
          </p:cNvSpPr>
          <p:nvPr>
            <p:ph idx="1"/>
          </p:nvPr>
        </p:nvSpPr>
        <p:spPr/>
        <p:txBody>
          <a:bodyPr/>
          <a:lstStyle/>
          <a:p>
            <a:pPr marL="0" indent="0">
              <a:buNone/>
            </a:pPr>
            <a:r>
              <a:rPr lang="en-US"/>
              <a:t>Ask for reasonable things:</a:t>
            </a:r>
          </a:p>
          <a:p>
            <a:r>
              <a:rPr lang="en-US"/>
              <a:t>Commitment that use of the SaaS services will not e.g. impose any copyleft obligations on </a:t>
            </a:r>
            <a:r>
              <a:rPr lang="en-US" i="1"/>
              <a:t>Customer’s content and SaaS outputs</a:t>
            </a:r>
            <a:endParaRPr lang="en-US"/>
          </a:p>
          <a:p>
            <a:pPr marL="0" indent="0">
              <a:buNone/>
            </a:pPr>
            <a:r>
              <a:rPr lang="en-US"/>
              <a:t>Don’t ask for unreasonable things:</a:t>
            </a:r>
          </a:p>
          <a:p>
            <a:r>
              <a:rPr lang="en-US"/>
              <a:t>Commitment that no open source will be used</a:t>
            </a:r>
          </a:p>
          <a:p>
            <a:r>
              <a:rPr lang="en-US"/>
              <a:t>Commitment that no </a:t>
            </a:r>
            <a:r>
              <a:rPr lang="en-US" i="1"/>
              <a:t>copyleft</a:t>
            </a:r>
            <a:r>
              <a:rPr lang="en-US"/>
              <a:t> open source will be used</a:t>
            </a:r>
          </a:p>
          <a:p>
            <a:r>
              <a:rPr lang="en-US"/>
              <a:t>Commitment that all open source will be listed on an exhibit</a:t>
            </a:r>
          </a:p>
        </p:txBody>
      </p:sp>
      <p:sp>
        <p:nvSpPr>
          <p:cNvPr id="4" name="Slide Number Placeholder 3">
            <a:extLst>
              <a:ext uri="{FF2B5EF4-FFF2-40B4-BE49-F238E27FC236}">
                <a16:creationId xmlns:a16="http://schemas.microsoft.com/office/drawing/2014/main" id="{FC73C9F2-1DD5-2F56-BA8A-E28CE33E99CC}"/>
              </a:ext>
            </a:extLst>
          </p:cNvPr>
          <p:cNvSpPr>
            <a:spLocks noGrp="1"/>
          </p:cNvSpPr>
          <p:nvPr>
            <p:ph type="sldNum" sz="quarter" idx="12"/>
          </p:nvPr>
        </p:nvSpPr>
        <p:spPr/>
        <p:txBody>
          <a:bodyPr/>
          <a:lstStyle/>
          <a:p>
            <a:fld id="{2A013F82-EE5E-44EE-A61D-E31C6657F26F}" type="slidenum">
              <a:rPr lang="en-US"/>
              <a:t>50</a:t>
            </a:fld>
            <a:endParaRPr lang="en-US"/>
          </a:p>
        </p:txBody>
      </p:sp>
    </p:spTree>
    <p:extLst>
      <p:ext uri="{BB962C8B-B14F-4D97-AF65-F5344CB8AC3E}">
        <p14:creationId xmlns:p14="http://schemas.microsoft.com/office/powerpoint/2010/main" val="371787256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1C06F-5394-4E36-8375-B2789E9CB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6AFDA-944D-E8A8-6D10-C74B053ED01B}"/>
              </a:ext>
            </a:extLst>
          </p:cNvPr>
          <p:cNvSpPr>
            <a:spLocks noGrp="1"/>
          </p:cNvSpPr>
          <p:nvPr>
            <p:ph type="title"/>
          </p:nvPr>
        </p:nvSpPr>
        <p:spPr/>
        <p:txBody>
          <a:bodyPr>
            <a:normAutofit/>
          </a:bodyPr>
          <a:lstStyle/>
          <a:p>
            <a:r>
              <a:rPr lang="en-US"/>
              <a:t>Data as Intellectual Property</a:t>
            </a:r>
          </a:p>
        </p:txBody>
      </p:sp>
      <p:sp>
        <p:nvSpPr>
          <p:cNvPr id="3" name="Text Placeholder 2">
            <a:extLst>
              <a:ext uri="{FF2B5EF4-FFF2-40B4-BE49-F238E27FC236}">
                <a16:creationId xmlns:a16="http://schemas.microsoft.com/office/drawing/2014/main" id="{F4AFA5F5-8BE4-3734-B5E5-F6120EA1E6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B697B1-9EB6-9CD6-2B7B-5F47263AE922}"/>
              </a:ext>
            </a:extLst>
          </p:cNvPr>
          <p:cNvSpPr>
            <a:spLocks noGrp="1"/>
          </p:cNvSpPr>
          <p:nvPr>
            <p:ph type="sldNum" sz="quarter" idx="12"/>
          </p:nvPr>
        </p:nvSpPr>
        <p:spPr/>
        <p:txBody>
          <a:bodyPr/>
          <a:lstStyle/>
          <a:p>
            <a:fld id="{2A013F82-EE5E-44EE-A61D-E31C6657F26F}" type="slidenum">
              <a:rPr lang="en-US"/>
              <a:t>51</a:t>
            </a:fld>
            <a:endParaRPr lang="en-US"/>
          </a:p>
        </p:txBody>
      </p:sp>
    </p:spTree>
    <p:extLst>
      <p:ext uri="{BB962C8B-B14F-4D97-AF65-F5344CB8AC3E}">
        <p14:creationId xmlns:p14="http://schemas.microsoft.com/office/powerpoint/2010/main" val="411818123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EDC34-A524-7232-B529-5CD1525041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5854ED-9105-0BE3-0208-7FCC1F9CEA64}"/>
              </a:ext>
            </a:extLst>
          </p:cNvPr>
          <p:cNvSpPr>
            <a:spLocks noGrp="1"/>
          </p:cNvSpPr>
          <p:nvPr>
            <p:ph type="title"/>
          </p:nvPr>
        </p:nvSpPr>
        <p:spPr/>
        <p:txBody>
          <a:bodyPr/>
          <a:lstStyle/>
          <a:p>
            <a:r>
              <a:rPr lang="en-US"/>
              <a:t>Which Types of IP apply to “Data”?</a:t>
            </a:r>
          </a:p>
        </p:txBody>
      </p:sp>
      <p:sp>
        <p:nvSpPr>
          <p:cNvPr id="6" name="Content Placeholder 5">
            <a:extLst>
              <a:ext uri="{FF2B5EF4-FFF2-40B4-BE49-F238E27FC236}">
                <a16:creationId xmlns:a16="http://schemas.microsoft.com/office/drawing/2014/main" id="{4F4418CF-2B99-5D87-FE40-086F238CAADA}"/>
              </a:ext>
            </a:extLst>
          </p:cNvPr>
          <p:cNvSpPr>
            <a:spLocks noGrp="1"/>
          </p:cNvSpPr>
          <p:nvPr>
            <p:ph idx="1"/>
          </p:nvPr>
        </p:nvSpPr>
        <p:spPr/>
        <p:txBody>
          <a:bodyPr>
            <a:normAutofit fontScale="92500" lnSpcReduction="20000"/>
          </a:bodyPr>
          <a:lstStyle/>
          <a:p>
            <a:r>
              <a:rPr lang="en-US"/>
              <a:t>Copyright?</a:t>
            </a:r>
          </a:p>
          <a:p>
            <a:pPr lvl="1"/>
            <a:r>
              <a:rPr lang="en-US"/>
              <a:t>May apply to certain “content”, but in the US not to “data” generally</a:t>
            </a:r>
          </a:p>
          <a:p>
            <a:pPr lvl="1"/>
            <a:r>
              <a:rPr lang="en-US"/>
              <a:t>May apply to a limited extent to sufficiently creative </a:t>
            </a:r>
            <a:r>
              <a:rPr lang="en-US" i="1"/>
              <a:t>structure</a:t>
            </a:r>
            <a:r>
              <a:rPr lang="en-US"/>
              <a:t> of data</a:t>
            </a:r>
          </a:p>
          <a:p>
            <a:pPr lvl="1"/>
            <a:r>
              <a:rPr lang="en-US"/>
              <a:t>May differ in other jurisdictions! Note EU </a:t>
            </a:r>
            <a:r>
              <a:rPr lang="en-US" i="1"/>
              <a:t>sui generis </a:t>
            </a:r>
            <a:r>
              <a:rPr lang="en-US"/>
              <a:t>database rights</a:t>
            </a:r>
          </a:p>
          <a:p>
            <a:r>
              <a:rPr lang="en-US"/>
              <a:t>Patents?</a:t>
            </a:r>
          </a:p>
          <a:p>
            <a:pPr lvl="1"/>
            <a:r>
              <a:rPr lang="en-US"/>
              <a:t>Maybe to the SaaS system itself, but not to the data / content</a:t>
            </a:r>
          </a:p>
          <a:p>
            <a:r>
              <a:rPr lang="en-US"/>
              <a:t>Trademarks?</a:t>
            </a:r>
          </a:p>
          <a:p>
            <a:pPr lvl="1"/>
            <a:r>
              <a:rPr lang="en-US"/>
              <a:t>Maybe embodied in certain content, depending on nature of the SaaS service</a:t>
            </a:r>
          </a:p>
          <a:p>
            <a:r>
              <a:rPr lang="en-US"/>
              <a:t>Confidentiality / Trade Secrets?</a:t>
            </a:r>
          </a:p>
          <a:p>
            <a:pPr lvl="1"/>
            <a:r>
              <a:rPr lang="en-US"/>
              <a:t>Often doing most of the work for what the parties care about</a:t>
            </a:r>
          </a:p>
        </p:txBody>
      </p:sp>
      <p:sp>
        <p:nvSpPr>
          <p:cNvPr id="4" name="Slide Number Placeholder 3">
            <a:extLst>
              <a:ext uri="{FF2B5EF4-FFF2-40B4-BE49-F238E27FC236}">
                <a16:creationId xmlns:a16="http://schemas.microsoft.com/office/drawing/2014/main" id="{D6E9573A-6A63-5CAB-3152-CC3692B57712}"/>
              </a:ext>
            </a:extLst>
          </p:cNvPr>
          <p:cNvSpPr>
            <a:spLocks noGrp="1"/>
          </p:cNvSpPr>
          <p:nvPr>
            <p:ph type="sldNum" sz="quarter" idx="12"/>
          </p:nvPr>
        </p:nvSpPr>
        <p:spPr/>
        <p:txBody>
          <a:bodyPr/>
          <a:lstStyle/>
          <a:p>
            <a:fld id="{2A013F82-EE5E-44EE-A61D-E31C6657F26F}" type="slidenum">
              <a:rPr lang="en-US"/>
              <a:t>52</a:t>
            </a:fld>
            <a:endParaRPr lang="en-US"/>
          </a:p>
        </p:txBody>
      </p:sp>
    </p:spTree>
    <p:extLst>
      <p:ext uri="{BB962C8B-B14F-4D97-AF65-F5344CB8AC3E}">
        <p14:creationId xmlns:p14="http://schemas.microsoft.com/office/powerpoint/2010/main" val="369448866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26E7-7B86-17FD-2084-B9D68880A0B6}"/>
              </a:ext>
            </a:extLst>
          </p:cNvPr>
          <p:cNvSpPr>
            <a:spLocks noGrp="1"/>
          </p:cNvSpPr>
          <p:nvPr>
            <p:ph type="title"/>
          </p:nvPr>
        </p:nvSpPr>
        <p:spPr/>
        <p:txBody>
          <a:bodyPr/>
          <a:lstStyle/>
          <a:p>
            <a:r>
              <a:rPr lang="en-US"/>
              <a:t>“Ownership” of data</a:t>
            </a:r>
          </a:p>
        </p:txBody>
      </p:sp>
      <p:sp>
        <p:nvSpPr>
          <p:cNvPr id="3" name="Content Placeholder 2">
            <a:extLst>
              <a:ext uri="{FF2B5EF4-FFF2-40B4-BE49-F238E27FC236}">
                <a16:creationId xmlns:a16="http://schemas.microsoft.com/office/drawing/2014/main" id="{C753E0D5-EE5C-9155-6027-274346316B75}"/>
              </a:ext>
            </a:extLst>
          </p:cNvPr>
          <p:cNvSpPr>
            <a:spLocks noGrp="1"/>
          </p:cNvSpPr>
          <p:nvPr>
            <p:ph idx="1"/>
          </p:nvPr>
        </p:nvSpPr>
        <p:spPr/>
        <p:txBody>
          <a:bodyPr>
            <a:normAutofit/>
          </a:bodyPr>
          <a:lstStyle/>
          <a:p>
            <a:pPr marL="0" indent="0">
              <a:buNone/>
            </a:pPr>
            <a:r>
              <a:rPr lang="en-US"/>
              <a:t>May not work as expected from a “business” perspective…</a:t>
            </a:r>
          </a:p>
          <a:p>
            <a:r>
              <a:rPr lang="en-US"/>
              <a:t>As with other contracts, be precise if using ownership language</a:t>
            </a:r>
          </a:p>
          <a:p>
            <a:pPr lvl="1"/>
            <a:r>
              <a:rPr lang="en-US"/>
              <a:t>“Provider hereby assigns” vs. “Provider shall assign” vs. “Customer owns”</a:t>
            </a:r>
          </a:p>
          <a:p>
            <a:r>
              <a:rPr lang="en-US"/>
              <a:t>But “assigns” or “owns” language may lack clarity or effectiveness, especially where few or no underlying IP rights exist</a:t>
            </a:r>
          </a:p>
          <a:p>
            <a:r>
              <a:rPr lang="en-US"/>
              <a:t>Particularly for outputs automatically generated by the SaaS system</a:t>
            </a:r>
          </a:p>
          <a:p>
            <a:endParaRPr lang="en-US"/>
          </a:p>
        </p:txBody>
      </p:sp>
      <p:sp>
        <p:nvSpPr>
          <p:cNvPr id="4" name="Slide Number Placeholder 3">
            <a:extLst>
              <a:ext uri="{FF2B5EF4-FFF2-40B4-BE49-F238E27FC236}">
                <a16:creationId xmlns:a16="http://schemas.microsoft.com/office/drawing/2014/main" id="{6AB327D8-1451-DF6A-6C8F-E69B70A5C608}"/>
              </a:ext>
            </a:extLst>
          </p:cNvPr>
          <p:cNvSpPr>
            <a:spLocks noGrp="1"/>
          </p:cNvSpPr>
          <p:nvPr>
            <p:ph type="sldNum" sz="quarter" idx="12"/>
          </p:nvPr>
        </p:nvSpPr>
        <p:spPr/>
        <p:txBody>
          <a:bodyPr/>
          <a:lstStyle/>
          <a:p>
            <a:fld id="{2A013F82-EE5E-44EE-A61D-E31C6657F26F}" type="slidenum">
              <a:rPr lang="en-US"/>
              <a:t>53</a:t>
            </a:fld>
            <a:endParaRPr lang="en-US"/>
          </a:p>
        </p:txBody>
      </p:sp>
    </p:spTree>
    <p:extLst>
      <p:ext uri="{BB962C8B-B14F-4D97-AF65-F5344CB8AC3E}">
        <p14:creationId xmlns:p14="http://schemas.microsoft.com/office/powerpoint/2010/main" val="156666704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E8A0A-31FE-7FE1-F812-8EBF3C846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A4D0E-FA49-07B9-5D13-3F5B777430C0}"/>
              </a:ext>
            </a:extLst>
          </p:cNvPr>
          <p:cNvSpPr>
            <a:spLocks noGrp="1"/>
          </p:cNvSpPr>
          <p:nvPr>
            <p:ph type="title"/>
          </p:nvPr>
        </p:nvSpPr>
        <p:spPr/>
        <p:txBody>
          <a:bodyPr/>
          <a:lstStyle/>
          <a:p>
            <a:r>
              <a:rPr lang="en-US"/>
              <a:t>Practical approach to rights in data</a:t>
            </a:r>
          </a:p>
        </p:txBody>
      </p:sp>
      <p:sp>
        <p:nvSpPr>
          <p:cNvPr id="3" name="Content Placeholder 2">
            <a:extLst>
              <a:ext uri="{FF2B5EF4-FFF2-40B4-BE49-F238E27FC236}">
                <a16:creationId xmlns:a16="http://schemas.microsoft.com/office/drawing/2014/main" id="{4041ACE9-CA4F-4133-2CFA-14968A464C63}"/>
              </a:ext>
            </a:extLst>
          </p:cNvPr>
          <p:cNvSpPr>
            <a:spLocks noGrp="1"/>
          </p:cNvSpPr>
          <p:nvPr>
            <p:ph idx="1"/>
          </p:nvPr>
        </p:nvSpPr>
        <p:spPr/>
        <p:txBody>
          <a:bodyPr>
            <a:normAutofit/>
          </a:bodyPr>
          <a:lstStyle/>
          <a:p>
            <a:r>
              <a:rPr lang="en-US"/>
              <a:t>What are the parties </a:t>
            </a:r>
            <a:r>
              <a:rPr lang="en-US" i="1"/>
              <a:t>contractually committing</a:t>
            </a:r>
            <a:r>
              <a:rPr lang="en-US"/>
              <a:t> that the </a:t>
            </a:r>
            <a:r>
              <a:rPr lang="en-US" b="1"/>
              <a:t>Customer</a:t>
            </a:r>
            <a:r>
              <a:rPr lang="en-US"/>
              <a:t> can, and can’t, do with the content / data?</a:t>
            </a:r>
          </a:p>
          <a:p>
            <a:r>
              <a:rPr lang="en-US"/>
              <a:t>What are the parties </a:t>
            </a:r>
            <a:r>
              <a:rPr lang="en-US" i="1"/>
              <a:t>contractually committing</a:t>
            </a:r>
            <a:r>
              <a:rPr lang="en-US"/>
              <a:t> that the </a:t>
            </a:r>
            <a:r>
              <a:rPr lang="en-US" b="1"/>
              <a:t>Provider</a:t>
            </a:r>
            <a:r>
              <a:rPr lang="en-US"/>
              <a:t> can, and can’t, do with the content / data?</a:t>
            </a:r>
          </a:p>
          <a:p>
            <a:r>
              <a:rPr lang="en-US"/>
              <a:t>Include assignment and license grant language </a:t>
            </a:r>
            <a:r>
              <a:rPr lang="en-US" i="1"/>
              <a:t>where applicable</a:t>
            </a:r>
          </a:p>
        </p:txBody>
      </p:sp>
      <p:sp>
        <p:nvSpPr>
          <p:cNvPr id="4" name="Slide Number Placeholder 3">
            <a:extLst>
              <a:ext uri="{FF2B5EF4-FFF2-40B4-BE49-F238E27FC236}">
                <a16:creationId xmlns:a16="http://schemas.microsoft.com/office/drawing/2014/main" id="{97FCD250-0582-0D03-0B65-FF645D378989}"/>
              </a:ext>
            </a:extLst>
          </p:cNvPr>
          <p:cNvSpPr>
            <a:spLocks noGrp="1"/>
          </p:cNvSpPr>
          <p:nvPr>
            <p:ph type="sldNum" sz="quarter" idx="12"/>
          </p:nvPr>
        </p:nvSpPr>
        <p:spPr/>
        <p:txBody>
          <a:bodyPr/>
          <a:lstStyle/>
          <a:p>
            <a:fld id="{2A013F82-EE5E-44EE-A61D-E31C6657F26F}" type="slidenum">
              <a:rPr lang="en-US"/>
              <a:t>54</a:t>
            </a:fld>
            <a:endParaRPr lang="en-US"/>
          </a:p>
        </p:txBody>
      </p:sp>
    </p:spTree>
    <p:extLst>
      <p:ext uri="{BB962C8B-B14F-4D97-AF65-F5344CB8AC3E}">
        <p14:creationId xmlns:p14="http://schemas.microsoft.com/office/powerpoint/2010/main" val="30372055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71F5C-E96E-5D9B-32BA-1CD7FFDD0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93221-51DB-012C-9600-C7116F4AADB4}"/>
              </a:ext>
            </a:extLst>
          </p:cNvPr>
          <p:cNvSpPr>
            <a:spLocks noGrp="1"/>
          </p:cNvSpPr>
          <p:nvPr>
            <p:ph type="title"/>
          </p:nvPr>
        </p:nvSpPr>
        <p:spPr/>
        <p:txBody>
          <a:bodyPr>
            <a:normAutofit/>
          </a:bodyPr>
          <a:lstStyle/>
          <a:p>
            <a:r>
              <a:rPr lang="en-US" sz="4400"/>
              <a:t>AI and Use of Customer and Personal Data</a:t>
            </a:r>
          </a:p>
        </p:txBody>
      </p:sp>
      <p:sp>
        <p:nvSpPr>
          <p:cNvPr id="3" name="Text Placeholder 2">
            <a:extLst>
              <a:ext uri="{FF2B5EF4-FFF2-40B4-BE49-F238E27FC236}">
                <a16:creationId xmlns:a16="http://schemas.microsoft.com/office/drawing/2014/main" id="{ECAD2D32-E97F-0E58-F2A0-C3A9AEB95E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70F0A7-9FB2-9C1E-6768-537B9DB616B2}"/>
              </a:ext>
            </a:extLst>
          </p:cNvPr>
          <p:cNvSpPr>
            <a:spLocks noGrp="1"/>
          </p:cNvSpPr>
          <p:nvPr>
            <p:ph type="sldNum" sz="quarter" idx="12"/>
          </p:nvPr>
        </p:nvSpPr>
        <p:spPr/>
        <p:txBody>
          <a:bodyPr/>
          <a:lstStyle/>
          <a:p>
            <a:fld id="{2A013F82-EE5E-44EE-A61D-E31C6657F26F}" type="slidenum">
              <a:rPr lang="en-US"/>
              <a:t>55</a:t>
            </a:fld>
            <a:endParaRPr lang="en-US"/>
          </a:p>
        </p:txBody>
      </p:sp>
    </p:spTree>
    <p:extLst>
      <p:ext uri="{BB962C8B-B14F-4D97-AF65-F5344CB8AC3E}">
        <p14:creationId xmlns:p14="http://schemas.microsoft.com/office/powerpoint/2010/main" val="24047600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99DB-784A-B5D7-6C60-41BBFB4538C8}"/>
              </a:ext>
            </a:extLst>
          </p:cNvPr>
          <p:cNvSpPr>
            <a:spLocks noGrp="1"/>
          </p:cNvSpPr>
          <p:nvPr>
            <p:ph type="title"/>
          </p:nvPr>
        </p:nvSpPr>
        <p:spPr/>
        <p:txBody>
          <a:bodyPr/>
          <a:lstStyle/>
          <a:p>
            <a:r>
              <a:rPr lang="en-US"/>
              <a:t>Artificial Intelligence as SaaS</a:t>
            </a:r>
          </a:p>
        </p:txBody>
      </p:sp>
      <p:sp>
        <p:nvSpPr>
          <p:cNvPr id="3" name="Content Placeholder 2">
            <a:extLst>
              <a:ext uri="{FF2B5EF4-FFF2-40B4-BE49-F238E27FC236}">
                <a16:creationId xmlns:a16="http://schemas.microsoft.com/office/drawing/2014/main" id="{C202A24F-7D76-1B26-230D-9BA8C5BA9D76}"/>
              </a:ext>
            </a:extLst>
          </p:cNvPr>
          <p:cNvSpPr>
            <a:spLocks noGrp="1"/>
          </p:cNvSpPr>
          <p:nvPr>
            <p:ph idx="1"/>
          </p:nvPr>
        </p:nvSpPr>
        <p:spPr/>
        <p:txBody>
          <a:bodyPr/>
          <a:lstStyle/>
          <a:p>
            <a:r>
              <a:rPr lang="en-US"/>
              <a:t>Top Generative AI services (OpenAI, Azure, AWS, Google Cloud) are all SaaS</a:t>
            </a:r>
          </a:p>
          <a:p>
            <a:r>
              <a:rPr lang="en-US"/>
              <a:t>Incremental provisions that may be included:</a:t>
            </a:r>
          </a:p>
          <a:p>
            <a:pPr lvl="1"/>
            <a:r>
              <a:rPr lang="en-US"/>
              <a:t>Restriction on retention and use of Licensee’s data to improve Licensor’s services or train AI models</a:t>
            </a:r>
          </a:p>
          <a:p>
            <a:pPr lvl="1"/>
            <a:r>
              <a:rPr lang="en-US"/>
              <a:t>Ownership and right to use of outputs generated by AI </a:t>
            </a:r>
          </a:p>
          <a:p>
            <a:pPr lvl="1"/>
            <a:r>
              <a:rPr lang="en-US"/>
              <a:t>Quality requirements (or disclaimers) on outputs of AI</a:t>
            </a:r>
          </a:p>
          <a:p>
            <a:pPr lvl="1"/>
            <a:r>
              <a:rPr lang="en-US"/>
              <a:t>Transparency, explainability, bias mitigation and compliance with emerging laws</a:t>
            </a:r>
          </a:p>
          <a:p>
            <a:pPr lvl="1"/>
            <a:r>
              <a:rPr lang="en-US"/>
              <a:t>Liability for infringement by the training data, model or outputs</a:t>
            </a:r>
          </a:p>
          <a:p>
            <a:pPr lvl="1"/>
            <a:endParaRPr lang="en-US"/>
          </a:p>
          <a:p>
            <a:pPr lvl="1"/>
            <a:endParaRPr lang="en-US"/>
          </a:p>
          <a:p>
            <a:pPr lvl="1"/>
            <a:endParaRPr lang="en-US"/>
          </a:p>
          <a:p>
            <a:pPr lvl="1"/>
            <a:endParaRPr lang="en-US"/>
          </a:p>
          <a:p>
            <a:endParaRPr lang="en-US"/>
          </a:p>
          <a:p>
            <a:endParaRPr lang="en-US"/>
          </a:p>
        </p:txBody>
      </p:sp>
      <p:sp>
        <p:nvSpPr>
          <p:cNvPr id="5" name="Slide Number Placeholder 4">
            <a:extLst>
              <a:ext uri="{FF2B5EF4-FFF2-40B4-BE49-F238E27FC236}">
                <a16:creationId xmlns:a16="http://schemas.microsoft.com/office/drawing/2014/main" id="{C63F30C2-4879-F37C-D00F-3EE9624ADD4E}"/>
              </a:ext>
            </a:extLst>
          </p:cNvPr>
          <p:cNvSpPr>
            <a:spLocks noGrp="1"/>
          </p:cNvSpPr>
          <p:nvPr>
            <p:ph type="sldNum" sz="quarter" idx="12"/>
          </p:nvPr>
        </p:nvSpPr>
        <p:spPr/>
        <p:txBody>
          <a:bodyPr/>
          <a:lstStyle/>
          <a:p>
            <a:fld id="{2A013F82-EE5E-44EE-A61D-E31C6657F26F}" type="slidenum">
              <a:rPr lang="en-US" smtClean="0"/>
              <a:t>56</a:t>
            </a:fld>
            <a:endParaRPr lang="en-US"/>
          </a:p>
        </p:txBody>
      </p:sp>
    </p:spTree>
    <p:extLst>
      <p:ext uri="{BB962C8B-B14F-4D97-AF65-F5344CB8AC3E}">
        <p14:creationId xmlns:p14="http://schemas.microsoft.com/office/powerpoint/2010/main" val="26305480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CAE5-051E-DAA3-D196-AD024B51B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2ADCF-2281-78CE-5AFE-E5ECEB5D74D1}"/>
              </a:ext>
            </a:extLst>
          </p:cNvPr>
          <p:cNvSpPr>
            <a:spLocks noGrp="1"/>
          </p:cNvSpPr>
          <p:nvPr>
            <p:ph type="title"/>
          </p:nvPr>
        </p:nvSpPr>
        <p:spPr/>
        <p:txBody>
          <a:bodyPr>
            <a:normAutofit/>
          </a:bodyPr>
          <a:lstStyle/>
          <a:p>
            <a:r>
              <a:rPr lang="en-US"/>
              <a:t>Q&amp;A</a:t>
            </a:r>
          </a:p>
        </p:txBody>
      </p:sp>
      <p:sp>
        <p:nvSpPr>
          <p:cNvPr id="3" name="Text Placeholder 2">
            <a:extLst>
              <a:ext uri="{FF2B5EF4-FFF2-40B4-BE49-F238E27FC236}">
                <a16:creationId xmlns:a16="http://schemas.microsoft.com/office/drawing/2014/main" id="{B6AC05F8-C989-F992-CAAC-2F5466AF55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847283-6D29-A72F-3A22-43451B4B1989}"/>
              </a:ext>
            </a:extLst>
          </p:cNvPr>
          <p:cNvSpPr>
            <a:spLocks noGrp="1"/>
          </p:cNvSpPr>
          <p:nvPr>
            <p:ph type="sldNum" sz="quarter" idx="12"/>
          </p:nvPr>
        </p:nvSpPr>
        <p:spPr/>
        <p:txBody>
          <a:bodyPr/>
          <a:lstStyle/>
          <a:p>
            <a:fld id="{2A013F82-EE5E-44EE-A61D-E31C6657F26F}" type="slidenum">
              <a:rPr lang="en-US"/>
              <a:t>57</a:t>
            </a:fld>
            <a:endParaRPr lang="en-US"/>
          </a:p>
        </p:txBody>
      </p:sp>
    </p:spTree>
    <p:extLst>
      <p:ext uri="{BB962C8B-B14F-4D97-AF65-F5344CB8AC3E}">
        <p14:creationId xmlns:p14="http://schemas.microsoft.com/office/powerpoint/2010/main" val="168244634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23F03-6C7B-6937-45B7-5A701BB60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65096-49B4-ADD1-492D-4F1F4BDE5076}"/>
              </a:ext>
            </a:extLst>
          </p:cNvPr>
          <p:cNvSpPr>
            <a:spLocks noGrp="1"/>
          </p:cNvSpPr>
          <p:nvPr>
            <p:ph type="title"/>
          </p:nvPr>
        </p:nvSpPr>
        <p:spPr/>
        <p:txBody>
          <a:bodyPr>
            <a:normAutofit/>
          </a:bodyPr>
          <a:lstStyle/>
          <a:p>
            <a:r>
              <a:rPr lang="en-US"/>
              <a:t>Wrap Up</a:t>
            </a:r>
          </a:p>
        </p:txBody>
      </p:sp>
      <p:sp>
        <p:nvSpPr>
          <p:cNvPr id="3" name="Text Placeholder 2">
            <a:extLst>
              <a:ext uri="{FF2B5EF4-FFF2-40B4-BE49-F238E27FC236}">
                <a16:creationId xmlns:a16="http://schemas.microsoft.com/office/drawing/2014/main" id="{CA38AD44-E9A5-5CCD-60EB-07190F1C20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FA004F-901C-BA65-F143-7264F137D750}"/>
              </a:ext>
            </a:extLst>
          </p:cNvPr>
          <p:cNvSpPr>
            <a:spLocks noGrp="1"/>
          </p:cNvSpPr>
          <p:nvPr>
            <p:ph type="sldNum" sz="quarter" idx="12"/>
          </p:nvPr>
        </p:nvSpPr>
        <p:spPr/>
        <p:txBody>
          <a:bodyPr/>
          <a:lstStyle/>
          <a:p>
            <a:fld id="{2A013F82-EE5E-44EE-A61D-E31C6657F26F}" type="slidenum">
              <a:rPr lang="en-US"/>
              <a:t>58</a:t>
            </a:fld>
            <a:endParaRPr lang="en-US"/>
          </a:p>
        </p:txBody>
      </p:sp>
    </p:spTree>
    <p:extLst>
      <p:ext uri="{BB962C8B-B14F-4D97-AF65-F5344CB8AC3E}">
        <p14:creationId xmlns:p14="http://schemas.microsoft.com/office/powerpoint/2010/main" val="716247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30D8C-829B-9CD2-0F4F-2FA871099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0D069-B9C0-CE3A-93E9-D022949B0C65}"/>
              </a:ext>
            </a:extLst>
          </p:cNvPr>
          <p:cNvSpPr>
            <a:spLocks noGrp="1"/>
          </p:cNvSpPr>
          <p:nvPr>
            <p:ph type="ctrTitle"/>
          </p:nvPr>
        </p:nvSpPr>
        <p:spPr>
          <a:xfrm>
            <a:off x="1065491" y="618186"/>
            <a:ext cx="8231744" cy="1219200"/>
          </a:xfrm>
        </p:spPr>
        <p:txBody>
          <a:bodyPr/>
          <a:lstStyle/>
          <a:p>
            <a:r>
              <a:rPr lang="en-US"/>
              <a:t>Thank you!</a:t>
            </a:r>
            <a:endParaRPr lang="en-US" sz="6000" i="1"/>
          </a:p>
        </p:txBody>
      </p:sp>
      <p:sp>
        <p:nvSpPr>
          <p:cNvPr id="3" name="Subtitle 2">
            <a:extLst>
              <a:ext uri="{FF2B5EF4-FFF2-40B4-BE49-F238E27FC236}">
                <a16:creationId xmlns:a16="http://schemas.microsoft.com/office/drawing/2014/main" id="{B8B9ECCF-F6B6-3828-690C-AF30AAD6866C}"/>
              </a:ext>
            </a:extLst>
          </p:cNvPr>
          <p:cNvSpPr>
            <a:spLocks noGrp="1"/>
          </p:cNvSpPr>
          <p:nvPr>
            <p:ph type="subTitle" idx="1"/>
          </p:nvPr>
        </p:nvSpPr>
        <p:spPr>
          <a:xfrm>
            <a:off x="1065491" y="2028304"/>
            <a:ext cx="10152009" cy="4455623"/>
          </a:xfrm>
        </p:spPr>
        <p:txBody>
          <a:bodyPr>
            <a:noAutofit/>
          </a:bodyPr>
          <a:lstStyle/>
          <a:p>
            <a:r>
              <a:rPr lang="en-US" sz="2400" cap="none" spc="100"/>
              <a:t>Contact us:</a:t>
            </a:r>
          </a:p>
          <a:p>
            <a:endParaRPr lang="en-US" cap="none" spc="100"/>
          </a:p>
          <a:p>
            <a:pPr marL="460375"/>
            <a:r>
              <a:rPr lang="en-US" sz="2400" cap="none" spc="100"/>
              <a:t>Steve Winslow</a:t>
            </a:r>
          </a:p>
          <a:p>
            <a:pPr marL="460375"/>
            <a:r>
              <a:rPr lang="en-US" sz="1800" cap="none" spc="100"/>
              <a:t>Boston Technology Law, PLLC</a:t>
            </a:r>
          </a:p>
          <a:p>
            <a:pPr marL="460375"/>
            <a:r>
              <a:rPr lang="en-US" sz="1800" cap="none" spc="100"/>
              <a:t>swinslow@bostontechlaw.com</a:t>
            </a:r>
          </a:p>
          <a:p>
            <a:pPr marL="460375"/>
            <a:endParaRPr lang="en-US" cap="none" spc="100"/>
          </a:p>
          <a:p>
            <a:pPr marL="460375"/>
            <a:endParaRPr lang="en-US" cap="none" spc="100"/>
          </a:p>
          <a:p>
            <a:pPr marL="460375"/>
            <a:r>
              <a:rPr lang="en-US" sz="2400" cap="none" spc="100"/>
              <a:t>Kevin J. Angle</a:t>
            </a:r>
          </a:p>
          <a:p>
            <a:pPr marL="460375"/>
            <a:r>
              <a:rPr lang="en-US" sz="1800" cap="none" spc="100"/>
              <a:t>Holland and Knight LLP</a:t>
            </a:r>
          </a:p>
          <a:p>
            <a:pPr marL="460375"/>
            <a:r>
              <a:rPr lang="en-US" sz="1800" cap="none" spc="100"/>
              <a:t>kevin.angle@hklaw.com</a:t>
            </a:r>
          </a:p>
          <a:p>
            <a:pPr marL="460375"/>
            <a:endParaRPr lang="en-US" cap="none" spc="100"/>
          </a:p>
          <a:p>
            <a:pPr marL="460375"/>
            <a:endParaRPr lang="en-US" cap="none" spc="100"/>
          </a:p>
          <a:p>
            <a:pPr marL="460375"/>
            <a:r>
              <a:rPr lang="en-US" sz="2400" cap="none" spc="100"/>
              <a:t>Stas Zakharenko</a:t>
            </a:r>
          </a:p>
          <a:p>
            <a:pPr marL="460375"/>
            <a:r>
              <a:rPr lang="en-US" sz="1800" cap="none" spc="100"/>
              <a:t>GTC Law Group, PC &amp; Affiliates</a:t>
            </a:r>
          </a:p>
          <a:p>
            <a:pPr marL="460375"/>
            <a:r>
              <a:rPr lang="en-US" sz="1800" cap="none" spc="100"/>
              <a:t>szakharenko@gtclawgroup.com</a:t>
            </a:r>
          </a:p>
        </p:txBody>
      </p:sp>
    </p:spTree>
    <p:extLst>
      <p:ext uri="{BB962C8B-B14F-4D97-AF65-F5344CB8AC3E}">
        <p14:creationId xmlns:p14="http://schemas.microsoft.com/office/powerpoint/2010/main" val="42624582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C9986-D7DE-428B-ADFC-270BEEECDE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4AD972-BCDA-2DEB-EE87-961F892BDA08}"/>
              </a:ext>
            </a:extLst>
          </p:cNvPr>
          <p:cNvSpPr>
            <a:spLocks noGrp="1"/>
          </p:cNvSpPr>
          <p:nvPr>
            <p:ph type="title"/>
          </p:nvPr>
        </p:nvSpPr>
        <p:spPr/>
        <p:txBody>
          <a:bodyPr/>
          <a:lstStyle/>
          <a:p>
            <a:r>
              <a:rPr lang="en-US"/>
              <a:t>What is SaaS?</a:t>
            </a:r>
          </a:p>
        </p:txBody>
      </p:sp>
      <p:sp>
        <p:nvSpPr>
          <p:cNvPr id="4" name="Slide Number Placeholder 3">
            <a:extLst>
              <a:ext uri="{FF2B5EF4-FFF2-40B4-BE49-F238E27FC236}">
                <a16:creationId xmlns:a16="http://schemas.microsoft.com/office/drawing/2014/main" id="{EBDB4F59-D0F5-5D53-41EE-6B5D9016E1CE}"/>
              </a:ext>
            </a:extLst>
          </p:cNvPr>
          <p:cNvSpPr>
            <a:spLocks noGrp="1"/>
          </p:cNvSpPr>
          <p:nvPr>
            <p:ph type="sldNum" sz="quarter" idx="12"/>
          </p:nvPr>
        </p:nvSpPr>
        <p:spPr/>
        <p:txBody>
          <a:bodyPr/>
          <a:lstStyle/>
          <a:p>
            <a:fld id="{2A013F82-EE5E-44EE-A61D-E31C6657F26F}" type="slidenum">
              <a:rPr lang="en-US"/>
              <a:t>6</a:t>
            </a:fld>
            <a:endParaRPr lang="en-US"/>
          </a:p>
        </p:txBody>
      </p:sp>
      <p:sp>
        <p:nvSpPr>
          <p:cNvPr id="8" name="TextBox 7">
            <a:extLst>
              <a:ext uri="{FF2B5EF4-FFF2-40B4-BE49-F238E27FC236}">
                <a16:creationId xmlns:a16="http://schemas.microsoft.com/office/drawing/2014/main" id="{7DFBBF62-A23E-70C6-3CB6-873A8BBDCF72}"/>
              </a:ext>
            </a:extLst>
          </p:cNvPr>
          <p:cNvSpPr txBox="1"/>
          <p:nvPr/>
        </p:nvSpPr>
        <p:spPr>
          <a:xfrm>
            <a:off x="6515865" y="5703975"/>
            <a:ext cx="4368800" cy="307777"/>
          </a:xfrm>
          <a:prstGeom prst="rect">
            <a:avLst/>
          </a:prstGeom>
          <a:noFill/>
        </p:spPr>
        <p:txBody>
          <a:bodyPr wrap="square" rtlCol="0">
            <a:spAutoFit/>
          </a:bodyPr>
          <a:lstStyle/>
          <a:p>
            <a:r>
              <a:rPr lang="en-US" sz="700"/>
              <a:t>Photo credit: used under CC-BY-4.0, https://commons.wikimedia.org/wiki/File:Regional_data_and_international</a:t>
            </a:r>
          </a:p>
          <a:p>
            <a:r>
              <a:rPr lang="en-US" sz="700"/>
              <a:t>_commutation_centers_in_Baku.jpg</a:t>
            </a:r>
          </a:p>
        </p:txBody>
      </p:sp>
      <p:sp>
        <p:nvSpPr>
          <p:cNvPr id="14" name="TextBox 13">
            <a:extLst>
              <a:ext uri="{FF2B5EF4-FFF2-40B4-BE49-F238E27FC236}">
                <a16:creationId xmlns:a16="http://schemas.microsoft.com/office/drawing/2014/main" id="{0E6CD620-FB8A-AF7E-39C9-C022DB3D6DA2}"/>
              </a:ext>
            </a:extLst>
          </p:cNvPr>
          <p:cNvSpPr txBox="1"/>
          <p:nvPr/>
        </p:nvSpPr>
        <p:spPr>
          <a:xfrm>
            <a:off x="1522810" y="3758178"/>
            <a:ext cx="3264035" cy="1569660"/>
          </a:xfrm>
          <a:prstGeom prst="rect">
            <a:avLst/>
          </a:prstGeom>
          <a:noFill/>
        </p:spPr>
        <p:txBody>
          <a:bodyPr wrap="none" rtlCol="0">
            <a:spAutoFit/>
          </a:bodyPr>
          <a:lstStyle/>
          <a:p>
            <a:r>
              <a:rPr lang="en-US" sz="2400"/>
              <a:t>External co-location:</a:t>
            </a:r>
          </a:p>
          <a:p>
            <a:endParaRPr lang="en-US" sz="2400"/>
          </a:p>
          <a:p>
            <a:r>
              <a:rPr lang="en-US" sz="2400"/>
              <a:t>Third party multi-tenant</a:t>
            </a:r>
          </a:p>
          <a:p>
            <a:r>
              <a:rPr lang="en-US" sz="2400"/>
              <a:t>data centers</a:t>
            </a:r>
          </a:p>
        </p:txBody>
      </p:sp>
      <p:pic>
        <p:nvPicPr>
          <p:cNvPr id="10" name="Picture 9">
            <a:extLst>
              <a:ext uri="{FF2B5EF4-FFF2-40B4-BE49-F238E27FC236}">
                <a16:creationId xmlns:a16="http://schemas.microsoft.com/office/drawing/2014/main" id="{0C2A6961-A1DE-28EE-B400-4D2DA8074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865" y="2875403"/>
            <a:ext cx="4508393" cy="2747302"/>
          </a:xfrm>
          <a:prstGeom prst="rect">
            <a:avLst/>
          </a:prstGeom>
        </p:spPr>
      </p:pic>
    </p:spTree>
    <p:extLst>
      <p:ext uri="{BB962C8B-B14F-4D97-AF65-F5344CB8AC3E}">
        <p14:creationId xmlns:p14="http://schemas.microsoft.com/office/powerpoint/2010/main" val="8745524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55DA6-A286-F785-6DA0-6D4A83C780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BE0773-D871-9E4A-6FB7-B75B0110864B}"/>
              </a:ext>
            </a:extLst>
          </p:cNvPr>
          <p:cNvSpPr>
            <a:spLocks noGrp="1"/>
          </p:cNvSpPr>
          <p:nvPr>
            <p:ph type="title"/>
          </p:nvPr>
        </p:nvSpPr>
        <p:spPr/>
        <p:txBody>
          <a:bodyPr/>
          <a:lstStyle/>
          <a:p>
            <a:r>
              <a:rPr lang="en-US"/>
              <a:t>What is SaaS?</a:t>
            </a:r>
          </a:p>
        </p:txBody>
      </p:sp>
      <p:sp>
        <p:nvSpPr>
          <p:cNvPr id="4" name="Slide Number Placeholder 3">
            <a:extLst>
              <a:ext uri="{FF2B5EF4-FFF2-40B4-BE49-F238E27FC236}">
                <a16:creationId xmlns:a16="http://schemas.microsoft.com/office/drawing/2014/main" id="{707BE90A-9DD7-9361-D55E-B124D9F80806}"/>
              </a:ext>
            </a:extLst>
          </p:cNvPr>
          <p:cNvSpPr>
            <a:spLocks noGrp="1"/>
          </p:cNvSpPr>
          <p:nvPr>
            <p:ph type="sldNum" sz="quarter" idx="12"/>
          </p:nvPr>
        </p:nvSpPr>
        <p:spPr/>
        <p:txBody>
          <a:bodyPr/>
          <a:lstStyle/>
          <a:p>
            <a:fld id="{2A013F82-EE5E-44EE-A61D-E31C6657F26F}" type="slidenum">
              <a:rPr lang="en-US"/>
              <a:t>7</a:t>
            </a:fld>
            <a:endParaRPr lang="en-US"/>
          </a:p>
        </p:txBody>
      </p:sp>
      <p:sp>
        <p:nvSpPr>
          <p:cNvPr id="8" name="TextBox 7">
            <a:extLst>
              <a:ext uri="{FF2B5EF4-FFF2-40B4-BE49-F238E27FC236}">
                <a16:creationId xmlns:a16="http://schemas.microsoft.com/office/drawing/2014/main" id="{728B9DA6-3EAE-DD70-01EE-5DECCF766051}"/>
              </a:ext>
            </a:extLst>
          </p:cNvPr>
          <p:cNvSpPr txBox="1"/>
          <p:nvPr/>
        </p:nvSpPr>
        <p:spPr>
          <a:xfrm>
            <a:off x="6515865" y="5703975"/>
            <a:ext cx="4368800" cy="307777"/>
          </a:xfrm>
          <a:prstGeom prst="rect">
            <a:avLst/>
          </a:prstGeom>
          <a:noFill/>
        </p:spPr>
        <p:txBody>
          <a:bodyPr wrap="square" rtlCol="0">
            <a:spAutoFit/>
          </a:bodyPr>
          <a:lstStyle/>
          <a:p>
            <a:r>
              <a:rPr lang="en-US" sz="700"/>
              <a:t>Photo credit: used under CC0-1.0, https://www.rawpixel.com/image/9648108/photo-image-person-public-domain-computer</a:t>
            </a:r>
          </a:p>
        </p:txBody>
      </p:sp>
      <p:sp>
        <p:nvSpPr>
          <p:cNvPr id="14" name="TextBox 13">
            <a:extLst>
              <a:ext uri="{FF2B5EF4-FFF2-40B4-BE49-F238E27FC236}">
                <a16:creationId xmlns:a16="http://schemas.microsoft.com/office/drawing/2014/main" id="{6D5CCE2E-9A17-DF3C-2756-4794901369BE}"/>
              </a:ext>
            </a:extLst>
          </p:cNvPr>
          <p:cNvSpPr txBox="1"/>
          <p:nvPr/>
        </p:nvSpPr>
        <p:spPr>
          <a:xfrm>
            <a:off x="1522810" y="3758178"/>
            <a:ext cx="3740448" cy="1938992"/>
          </a:xfrm>
          <a:prstGeom prst="rect">
            <a:avLst/>
          </a:prstGeom>
          <a:noFill/>
        </p:spPr>
        <p:txBody>
          <a:bodyPr wrap="none" rtlCol="0">
            <a:spAutoFit/>
          </a:bodyPr>
          <a:lstStyle/>
          <a:p>
            <a:r>
              <a:rPr lang="en-US" sz="2400"/>
              <a:t>Cloud Computing:</a:t>
            </a:r>
          </a:p>
          <a:p>
            <a:endParaRPr lang="en-US" sz="2400"/>
          </a:p>
          <a:p>
            <a:r>
              <a:rPr lang="en-US" sz="2400"/>
              <a:t>Provider-owned facilities</a:t>
            </a:r>
          </a:p>
          <a:p>
            <a:r>
              <a:rPr lang="en-US" sz="2400"/>
              <a:t>and infrastructure, accessed</a:t>
            </a:r>
          </a:p>
          <a:p>
            <a:r>
              <a:rPr lang="en-US" sz="2400"/>
              <a:t>on-demand</a:t>
            </a:r>
          </a:p>
        </p:txBody>
      </p:sp>
      <p:pic>
        <p:nvPicPr>
          <p:cNvPr id="3" name="Picture 2">
            <a:extLst>
              <a:ext uri="{FF2B5EF4-FFF2-40B4-BE49-F238E27FC236}">
                <a16:creationId xmlns:a16="http://schemas.microsoft.com/office/drawing/2014/main" id="{F92D9139-73C3-87CD-4218-CC0D68EA3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918" y="2748829"/>
            <a:ext cx="4450966" cy="2944129"/>
          </a:xfrm>
          <a:prstGeom prst="rect">
            <a:avLst/>
          </a:prstGeom>
        </p:spPr>
      </p:pic>
    </p:spTree>
    <p:extLst>
      <p:ext uri="{BB962C8B-B14F-4D97-AF65-F5344CB8AC3E}">
        <p14:creationId xmlns:p14="http://schemas.microsoft.com/office/powerpoint/2010/main" val="4783453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C0348-9A1F-2924-B203-CAF2A7A70D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35DDB3-BBB3-8532-E4C3-18B7B69B620F}"/>
              </a:ext>
            </a:extLst>
          </p:cNvPr>
          <p:cNvSpPr>
            <a:spLocks noGrp="1"/>
          </p:cNvSpPr>
          <p:nvPr>
            <p:ph type="title"/>
          </p:nvPr>
        </p:nvSpPr>
        <p:spPr/>
        <p:txBody>
          <a:bodyPr/>
          <a:lstStyle/>
          <a:p>
            <a:r>
              <a:rPr lang="en-US"/>
              <a:t>What is SaaS?</a:t>
            </a:r>
          </a:p>
        </p:txBody>
      </p:sp>
      <p:sp>
        <p:nvSpPr>
          <p:cNvPr id="6" name="Content Placeholder 5">
            <a:extLst>
              <a:ext uri="{FF2B5EF4-FFF2-40B4-BE49-F238E27FC236}">
                <a16:creationId xmlns:a16="http://schemas.microsoft.com/office/drawing/2014/main" id="{06EE7197-8486-589B-7B5B-F4339689ACB1}"/>
              </a:ext>
            </a:extLst>
          </p:cNvPr>
          <p:cNvSpPr>
            <a:spLocks noGrp="1"/>
          </p:cNvSpPr>
          <p:nvPr>
            <p:ph idx="1"/>
          </p:nvPr>
        </p:nvSpPr>
        <p:spPr>
          <a:xfrm>
            <a:off x="1522810" y="1904999"/>
            <a:ext cx="9537672" cy="4114801"/>
          </a:xfrm>
        </p:spPr>
        <p:txBody>
          <a:bodyPr/>
          <a:lstStyle/>
          <a:p>
            <a:pPr marL="0" indent="0">
              <a:buNone/>
            </a:pPr>
            <a:r>
              <a:rPr lang="en-US"/>
              <a:t>Key elements of cloud computing:</a:t>
            </a:r>
          </a:p>
          <a:p>
            <a:pPr>
              <a:spcBef>
                <a:spcPct val="0"/>
              </a:spcBef>
            </a:pPr>
            <a:endParaRPr lang="en-US"/>
          </a:p>
          <a:p>
            <a:pPr>
              <a:lnSpc>
                <a:spcPct val="100000"/>
              </a:lnSpc>
              <a:spcBef>
                <a:spcPct val="0"/>
              </a:spcBef>
            </a:pPr>
            <a:r>
              <a:rPr lang="en-US"/>
              <a:t>Provider-owned, multi-tenant infrastructure</a:t>
            </a:r>
          </a:p>
          <a:p>
            <a:pPr>
              <a:lnSpc>
                <a:spcPct val="100000"/>
              </a:lnSpc>
              <a:spcBef>
                <a:spcPct val="0"/>
              </a:spcBef>
            </a:pPr>
            <a:r>
              <a:rPr lang="en-US"/>
              <a:t>Accessed remotely over the Internet</a:t>
            </a:r>
          </a:p>
          <a:p>
            <a:pPr>
              <a:lnSpc>
                <a:spcPct val="100000"/>
              </a:lnSpc>
              <a:spcBef>
                <a:spcPct val="0"/>
              </a:spcBef>
            </a:pPr>
            <a:r>
              <a:rPr lang="en-US"/>
              <a:t>Data is received, stored, and processed by provider</a:t>
            </a:r>
          </a:p>
          <a:p>
            <a:pPr>
              <a:lnSpc>
                <a:spcPct val="100000"/>
              </a:lnSpc>
              <a:spcBef>
                <a:spcPct val="0"/>
              </a:spcBef>
            </a:pPr>
            <a:r>
              <a:rPr lang="en-US"/>
              <a:t>Software is </a:t>
            </a:r>
            <a:r>
              <a:rPr lang="en-US" sz="1600"/>
              <a:t>(mostly)</a:t>
            </a:r>
            <a:r>
              <a:rPr lang="en-US"/>
              <a:t> not distributed to users</a:t>
            </a:r>
          </a:p>
          <a:p>
            <a:pPr>
              <a:lnSpc>
                <a:spcPct val="100000"/>
              </a:lnSpc>
              <a:spcBef>
                <a:spcPct val="0"/>
              </a:spcBef>
            </a:pPr>
            <a:r>
              <a:rPr lang="en-US"/>
              <a:t>Instead, provider performs the “service” of managing the infrastructure, hosting the software, and providing access to users</a:t>
            </a:r>
          </a:p>
          <a:p>
            <a:pPr>
              <a:lnSpc>
                <a:spcPct val="100000"/>
              </a:lnSpc>
              <a:spcBef>
                <a:spcPct val="0"/>
              </a:spcBef>
            </a:pPr>
            <a:r>
              <a:rPr lang="en-US"/>
              <a:t>Pricing may be subscription-based or on-demand</a:t>
            </a:r>
          </a:p>
          <a:p>
            <a:pPr>
              <a:lnSpc>
                <a:spcPct val="100000"/>
              </a:lnSpc>
              <a:spcBef>
                <a:spcPct val="0"/>
              </a:spcBef>
            </a:pPr>
            <a:r>
              <a:rPr lang="en-US"/>
              <a:t>Can enable better growth and scaling than large capital asset purchases</a:t>
            </a:r>
          </a:p>
          <a:p>
            <a:pPr marL="0" indent="0">
              <a:buNone/>
            </a:pPr>
            <a:endParaRPr lang="en-US"/>
          </a:p>
        </p:txBody>
      </p:sp>
      <p:sp>
        <p:nvSpPr>
          <p:cNvPr id="4" name="Slide Number Placeholder 3">
            <a:extLst>
              <a:ext uri="{FF2B5EF4-FFF2-40B4-BE49-F238E27FC236}">
                <a16:creationId xmlns:a16="http://schemas.microsoft.com/office/drawing/2014/main" id="{24569C47-5680-1798-AEF3-72FD29619DC6}"/>
              </a:ext>
            </a:extLst>
          </p:cNvPr>
          <p:cNvSpPr>
            <a:spLocks noGrp="1"/>
          </p:cNvSpPr>
          <p:nvPr>
            <p:ph type="sldNum" sz="quarter" idx="12"/>
          </p:nvPr>
        </p:nvSpPr>
        <p:spPr/>
        <p:txBody>
          <a:bodyPr/>
          <a:lstStyle/>
          <a:p>
            <a:fld id="{2A013F82-EE5E-44EE-A61D-E31C6657F26F}" type="slidenum">
              <a:rPr lang="en-US"/>
              <a:t>8</a:t>
            </a:fld>
            <a:endParaRPr lang="en-US"/>
          </a:p>
        </p:txBody>
      </p:sp>
    </p:spTree>
    <p:extLst>
      <p:ext uri="{BB962C8B-B14F-4D97-AF65-F5344CB8AC3E}">
        <p14:creationId xmlns:p14="http://schemas.microsoft.com/office/powerpoint/2010/main" val="21156985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34FD-0489-AD88-D545-57D8B1293E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38BE76-E9CA-44E3-FA8D-70149B678748}"/>
              </a:ext>
            </a:extLst>
          </p:cNvPr>
          <p:cNvSpPr>
            <a:spLocks noGrp="1"/>
          </p:cNvSpPr>
          <p:nvPr>
            <p:ph type="title"/>
          </p:nvPr>
        </p:nvSpPr>
        <p:spPr/>
        <p:txBody>
          <a:bodyPr/>
          <a:lstStyle/>
          <a:p>
            <a:r>
              <a:rPr lang="en-US"/>
              <a:t>Cloud Computing Types and Responsibilities</a:t>
            </a:r>
          </a:p>
        </p:txBody>
      </p:sp>
      <p:sp>
        <p:nvSpPr>
          <p:cNvPr id="6" name="Content Placeholder 5">
            <a:extLst>
              <a:ext uri="{FF2B5EF4-FFF2-40B4-BE49-F238E27FC236}">
                <a16:creationId xmlns:a16="http://schemas.microsoft.com/office/drawing/2014/main" id="{E37A05EC-6CD2-C218-8ED6-A5F90E7540FA}"/>
              </a:ext>
            </a:extLst>
          </p:cNvPr>
          <p:cNvSpPr>
            <a:spLocks noGrp="1"/>
          </p:cNvSpPr>
          <p:nvPr>
            <p:ph idx="1"/>
          </p:nvPr>
        </p:nvSpPr>
        <p:spPr/>
        <p:txBody>
          <a:bodyPr>
            <a:normAutofit/>
          </a:bodyPr>
          <a:lstStyle/>
          <a:p>
            <a:pPr marL="0" indent="0">
              <a:buNone/>
            </a:pPr>
            <a:r>
              <a:rPr lang="en-US"/>
              <a:t>No bright lines between these types, but useful as concepts:</a:t>
            </a:r>
          </a:p>
          <a:p>
            <a:r>
              <a:rPr lang="en-US" b="1"/>
              <a:t>Infrastructre as a Service (IaaS)</a:t>
            </a:r>
            <a:r>
              <a:rPr lang="en-US"/>
              <a:t>:</a:t>
            </a:r>
          </a:p>
          <a:p>
            <a:pPr lvl="1"/>
            <a:r>
              <a:rPr lang="en-US"/>
              <a:t>Cloud provider makes available infrastructure building blocks, for you to construct your own Internet-connected systems</a:t>
            </a:r>
          </a:p>
          <a:p>
            <a:r>
              <a:rPr lang="en-US" b="1"/>
              <a:t>Platform as a Service (PaaS)</a:t>
            </a:r>
            <a:r>
              <a:rPr lang="en-US"/>
              <a:t>: </a:t>
            </a:r>
          </a:p>
          <a:p>
            <a:pPr lvl="1"/>
            <a:r>
              <a:rPr lang="en-US"/>
              <a:t>Cloud provider makes available “middleware” elements, managing lower-level infrastructure, enabling you to build business logic on top of it</a:t>
            </a:r>
          </a:p>
          <a:p>
            <a:r>
              <a:rPr lang="en-US" b="1"/>
              <a:t>Software as a Service (SaaS)</a:t>
            </a:r>
            <a:r>
              <a:rPr lang="en-US"/>
              <a:t>:</a:t>
            </a:r>
          </a:p>
          <a:p>
            <a:pPr lvl="1"/>
            <a:r>
              <a:rPr lang="en-US"/>
              <a:t>Cloud provider makes available a full business “solution” for you to use</a:t>
            </a:r>
          </a:p>
        </p:txBody>
      </p:sp>
      <p:sp>
        <p:nvSpPr>
          <p:cNvPr id="4" name="Slide Number Placeholder 3">
            <a:extLst>
              <a:ext uri="{FF2B5EF4-FFF2-40B4-BE49-F238E27FC236}">
                <a16:creationId xmlns:a16="http://schemas.microsoft.com/office/drawing/2014/main" id="{F3D83DF1-A4AA-5F93-AD3D-FE5AEAB6B8AF}"/>
              </a:ext>
            </a:extLst>
          </p:cNvPr>
          <p:cNvSpPr>
            <a:spLocks noGrp="1"/>
          </p:cNvSpPr>
          <p:nvPr>
            <p:ph type="sldNum" sz="quarter" idx="12"/>
          </p:nvPr>
        </p:nvSpPr>
        <p:spPr/>
        <p:txBody>
          <a:bodyPr/>
          <a:lstStyle/>
          <a:p>
            <a:fld id="{2A013F82-EE5E-44EE-A61D-E31C6657F26F}" type="slidenum">
              <a:rPr lang="en-US"/>
              <a:t>9</a:t>
            </a:fld>
            <a:endParaRPr lang="en-US"/>
          </a:p>
        </p:txBody>
      </p:sp>
    </p:spTree>
    <p:extLst>
      <p:ext uri="{BB962C8B-B14F-4D97-AF65-F5344CB8AC3E}">
        <p14:creationId xmlns:p14="http://schemas.microsoft.com/office/powerpoint/2010/main" val="17834895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21.03.14"/>
  <p:tag name="AS_TITLE" val="Aspose.Slides for .NET 4.0 Client Profile"/>
  <p:tag name="AS_VERSION" val="21.3"/>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Arial"/>
        <a:cs typeface="Arial"/>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4622</Words>
  <Application>Microsoft Macintosh PowerPoint</Application>
  <PresentationFormat>Widescreen</PresentationFormat>
  <Paragraphs>489</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Aptos</vt:lpstr>
      <vt:lpstr>Arial</vt:lpstr>
      <vt:lpstr>Calibri</vt:lpstr>
      <vt:lpstr>Corbel</vt:lpstr>
      <vt:lpstr>Digital Blue Tunnel 16x9</vt:lpstr>
      <vt:lpstr>SaaS Agreements Demystified</vt:lpstr>
      <vt:lpstr>Welcome and Agenda</vt:lpstr>
      <vt:lpstr>Overview of SaaS and Related Offerings</vt:lpstr>
      <vt:lpstr>What is SaaS?</vt:lpstr>
      <vt:lpstr>What is SaaS?</vt:lpstr>
      <vt:lpstr>What is SaaS?</vt:lpstr>
      <vt:lpstr>What is SaaS?</vt:lpstr>
      <vt:lpstr>What is SaaS?</vt:lpstr>
      <vt:lpstr>Cloud Computing Types and Responsibilities</vt:lpstr>
      <vt:lpstr>Cloud Computing Types and Responsibilities</vt:lpstr>
      <vt:lpstr>Cloud Computing Types and Responsibilities</vt:lpstr>
      <vt:lpstr>Comparing SaaS Agreements and Traditional License and Service Contracts</vt:lpstr>
      <vt:lpstr>Key differences between Software License and SaaS Licenses   </vt:lpstr>
      <vt:lpstr>Key differences between Software License and SaaS Licenses (continued)   </vt:lpstr>
      <vt:lpstr>Negotiating Key Provisions of SaaS Agreements</vt:lpstr>
      <vt:lpstr>Negotiating Key Provisions of SaaS Agreements</vt:lpstr>
      <vt:lpstr>Negotiating Key Provisions of SaaS Agreements</vt:lpstr>
      <vt:lpstr>1. Customer Access and Use</vt:lpstr>
      <vt:lpstr>1. Customer Access and Use</vt:lpstr>
      <vt:lpstr>2. Restrictions on Use</vt:lpstr>
      <vt:lpstr>2. Restrictions on Use</vt:lpstr>
      <vt:lpstr>3. Modification or Discontinuation</vt:lpstr>
      <vt:lpstr>3. Modification or Discontinuation</vt:lpstr>
      <vt:lpstr>4. Service Level Agreements (SLAs)</vt:lpstr>
      <vt:lpstr>4. Service Level Agreements (SLAs)</vt:lpstr>
      <vt:lpstr>4. Service Level Agreements (SLAs)</vt:lpstr>
      <vt:lpstr>4. Service Level Agreements (SLAs)</vt:lpstr>
      <vt:lpstr>4. Service Level Agreements (SLAs)</vt:lpstr>
      <vt:lpstr>5. Technical commitments</vt:lpstr>
      <vt:lpstr>6. Subcontractors and Service Providers</vt:lpstr>
      <vt:lpstr>6. Subcontractors and Service Providers</vt:lpstr>
      <vt:lpstr>6. Subcontractors and Service Providers</vt:lpstr>
      <vt:lpstr>7. Other SaaS-specific considerations</vt:lpstr>
      <vt:lpstr>Break</vt:lpstr>
      <vt:lpstr>Data Privacy and Cybersecurity</vt:lpstr>
      <vt:lpstr>PowerPoint Presentation</vt:lpstr>
      <vt:lpstr>DPAs:  Express Legal Requirements</vt:lpstr>
      <vt:lpstr>CCPA “Service Providers”</vt:lpstr>
      <vt:lpstr>DPAs: Addressing Other Requirements</vt:lpstr>
      <vt:lpstr>Beyond Express Legal Requirements….</vt:lpstr>
      <vt:lpstr>Cybersecurity</vt:lpstr>
      <vt:lpstr>General Security</vt:lpstr>
      <vt:lpstr>Data Breach</vt:lpstr>
      <vt:lpstr>Open Source and Source-Available Licenses in SaaS</vt:lpstr>
      <vt:lpstr>Open Source Licenses</vt:lpstr>
      <vt:lpstr>Open Source Licenses and SaaS</vt:lpstr>
      <vt:lpstr>Open Source Licenses and SaaS</vt:lpstr>
      <vt:lpstr>Source Available Licenses and SaaS</vt:lpstr>
      <vt:lpstr>Open Source / Source Available: Providers</vt:lpstr>
      <vt:lpstr>Open Source / Source Available: Customers</vt:lpstr>
      <vt:lpstr>Data as Intellectual Property</vt:lpstr>
      <vt:lpstr>Which Types of IP apply to “Data”?</vt:lpstr>
      <vt:lpstr>“Ownership” of data</vt:lpstr>
      <vt:lpstr>Practical approach to rights in data</vt:lpstr>
      <vt:lpstr>AI and Use of Customer and Personal Data</vt:lpstr>
      <vt:lpstr>Artificial Intelligence as SaaS</vt:lpstr>
      <vt:lpstr>Q&amp;A</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1601-01-01T00:00:00Z</cp:lastPrinted>
  <dcterms:created xsi:type="dcterms:W3CDTF">1601-01-01T00:00:00Z</dcterms:created>
  <dcterms:modified xsi:type="dcterms:W3CDTF">2024-09-17T19:36:02Z</dcterms:modified>
</cp:coreProperties>
</file>