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77"/>
  </p:notesMasterIdLst>
  <p:sldIdLst>
    <p:sldId id="256" r:id="rId5"/>
    <p:sldId id="389" r:id="rId6"/>
    <p:sldId id="361" r:id="rId7"/>
    <p:sldId id="362" r:id="rId8"/>
    <p:sldId id="363" r:id="rId9"/>
    <p:sldId id="268" r:id="rId10"/>
    <p:sldId id="364" r:id="rId11"/>
    <p:sldId id="258" r:id="rId12"/>
    <p:sldId id="365" r:id="rId13"/>
    <p:sldId id="357" r:id="rId14"/>
    <p:sldId id="275" r:id="rId15"/>
    <p:sldId id="287" r:id="rId16"/>
    <p:sldId id="340" r:id="rId17"/>
    <p:sldId id="341" r:id="rId18"/>
    <p:sldId id="269" r:id="rId19"/>
    <p:sldId id="270" r:id="rId20"/>
    <p:sldId id="261" r:id="rId21"/>
    <p:sldId id="267" r:id="rId22"/>
    <p:sldId id="366" r:id="rId23"/>
    <p:sldId id="367" r:id="rId24"/>
    <p:sldId id="368" r:id="rId25"/>
    <p:sldId id="369" r:id="rId26"/>
    <p:sldId id="381" r:id="rId27"/>
    <p:sldId id="382" r:id="rId28"/>
    <p:sldId id="383" r:id="rId29"/>
    <p:sldId id="273" r:id="rId30"/>
    <p:sldId id="343" r:id="rId31"/>
    <p:sldId id="271" r:id="rId32"/>
    <p:sldId id="262" r:id="rId33"/>
    <p:sldId id="384" r:id="rId34"/>
    <p:sldId id="345" r:id="rId35"/>
    <p:sldId id="274" r:id="rId36"/>
    <p:sldId id="348" r:id="rId37"/>
    <p:sldId id="393" r:id="rId38"/>
    <p:sldId id="394" r:id="rId39"/>
    <p:sldId id="395" r:id="rId40"/>
    <p:sldId id="385" r:id="rId41"/>
    <p:sldId id="359" r:id="rId42"/>
    <p:sldId id="351" r:id="rId43"/>
    <p:sldId id="377" r:id="rId44"/>
    <p:sldId id="378" r:id="rId45"/>
    <p:sldId id="396" r:id="rId46"/>
    <p:sldId id="397" r:id="rId47"/>
    <p:sldId id="398" r:id="rId48"/>
    <p:sldId id="264" r:id="rId49"/>
    <p:sldId id="265" r:id="rId50"/>
    <p:sldId id="380" r:id="rId51"/>
    <p:sldId id="386" r:id="rId52"/>
    <p:sldId id="355" r:id="rId53"/>
    <p:sldId id="376" r:id="rId54"/>
    <p:sldId id="387" r:id="rId55"/>
    <p:sldId id="371" r:id="rId56"/>
    <p:sldId id="372" r:id="rId57"/>
    <p:sldId id="373" r:id="rId58"/>
    <p:sldId id="374" r:id="rId59"/>
    <p:sldId id="375" r:id="rId60"/>
    <p:sldId id="400" r:id="rId61"/>
    <p:sldId id="277" r:id="rId62"/>
    <p:sldId id="388" r:id="rId63"/>
    <p:sldId id="392" r:id="rId64"/>
    <p:sldId id="276" r:id="rId65"/>
    <p:sldId id="260" r:id="rId66"/>
    <p:sldId id="263" r:id="rId67"/>
    <p:sldId id="399" r:id="rId68"/>
    <p:sldId id="358" r:id="rId69"/>
    <p:sldId id="354" r:id="rId70"/>
    <p:sldId id="278" r:id="rId71"/>
    <p:sldId id="370" r:id="rId72"/>
    <p:sldId id="266" r:id="rId73"/>
    <p:sldId id="272" r:id="rId74"/>
    <p:sldId id="356" r:id="rId75"/>
    <p:sldId id="391" r:id="rId7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30" autoAdjust="0"/>
    <p:restoredTop sz="94658"/>
  </p:normalViewPr>
  <p:slideViewPr>
    <p:cSldViewPr>
      <p:cViewPr varScale="1">
        <p:scale>
          <a:sx n="86" d="100"/>
          <a:sy n="86" d="100"/>
        </p:scale>
        <p:origin x="189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2" tIns="46587" rIns="93172" bIns="46587"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2" tIns="46587" rIns="93172" bIns="46587" rtlCol="0"/>
          <a:lstStyle>
            <a:lvl1pPr algn="r">
              <a:defRPr sz="1200"/>
            </a:lvl1pPr>
          </a:lstStyle>
          <a:p>
            <a:fld id="{B2701472-368D-4180-89F7-516D179E1FE4}" type="datetimeFigureOut">
              <a:rPr lang="en-US" smtClean="0"/>
              <a:t>9/18/2024</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2" tIns="46587" rIns="93172" bIns="46587"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7" rIns="93172"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72" tIns="46587" rIns="93172"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72" tIns="46587" rIns="93172" bIns="46587" rtlCol="0" anchor="b"/>
          <a:lstStyle>
            <a:lvl1pPr algn="r">
              <a:defRPr sz="1200"/>
            </a:lvl1pPr>
          </a:lstStyle>
          <a:p>
            <a:fld id="{9FF49461-F0C2-43B7-B5CF-DDC106A23F19}" type="slidenum">
              <a:rPr lang="en-US" smtClean="0"/>
              <a:t>‹#›</a:t>
            </a:fld>
            <a:endParaRPr lang="en-US"/>
          </a:p>
        </p:txBody>
      </p:sp>
    </p:spTree>
    <p:extLst>
      <p:ext uri="{BB962C8B-B14F-4D97-AF65-F5344CB8AC3E}">
        <p14:creationId xmlns:p14="http://schemas.microsoft.com/office/powerpoint/2010/main" val="634638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E23FC1-6B93-4243-A10A-5129FC782523}" type="slidenum">
              <a:rPr lang="en-US" smtClean="0"/>
              <a:t>4</a:t>
            </a:fld>
            <a:endParaRPr lang="en-US"/>
          </a:p>
        </p:txBody>
      </p:sp>
    </p:spTree>
    <p:extLst>
      <p:ext uri="{BB962C8B-B14F-4D97-AF65-F5344CB8AC3E}">
        <p14:creationId xmlns:p14="http://schemas.microsoft.com/office/powerpoint/2010/main" val="2352576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E23FC1-6B93-4243-A10A-5129FC782523}" type="slidenum">
              <a:rPr lang="en-US" smtClean="0"/>
              <a:t>5</a:t>
            </a:fld>
            <a:endParaRPr lang="en-US"/>
          </a:p>
        </p:txBody>
      </p:sp>
    </p:spTree>
    <p:extLst>
      <p:ext uri="{BB962C8B-B14F-4D97-AF65-F5344CB8AC3E}">
        <p14:creationId xmlns:p14="http://schemas.microsoft.com/office/powerpoint/2010/main" val="3625948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E23FC1-6B93-4243-A10A-5129FC782523}" type="slidenum">
              <a:rPr lang="en-US" smtClean="0"/>
              <a:t>6</a:t>
            </a:fld>
            <a:endParaRPr lang="en-US"/>
          </a:p>
        </p:txBody>
      </p:sp>
    </p:spTree>
    <p:extLst>
      <p:ext uri="{BB962C8B-B14F-4D97-AF65-F5344CB8AC3E}">
        <p14:creationId xmlns:p14="http://schemas.microsoft.com/office/powerpoint/2010/main" val="3381893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27E23FC1-6B93-4243-A10A-5129FC782523}" type="slidenum">
              <a:rPr lang="en-US" smtClean="0"/>
              <a:t>7</a:t>
            </a:fld>
            <a:endParaRPr lang="en-US"/>
          </a:p>
        </p:txBody>
      </p:sp>
    </p:spTree>
    <p:extLst>
      <p:ext uri="{BB962C8B-B14F-4D97-AF65-F5344CB8AC3E}">
        <p14:creationId xmlns:p14="http://schemas.microsoft.com/office/powerpoint/2010/main" val="3852620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E23FC1-6B93-4243-A10A-5129FC782523}" type="slidenum">
              <a:rPr lang="en-US" smtClean="0"/>
              <a:t>58</a:t>
            </a:fld>
            <a:endParaRPr lang="en-US"/>
          </a:p>
        </p:txBody>
      </p:sp>
    </p:spTree>
    <p:extLst>
      <p:ext uri="{BB962C8B-B14F-4D97-AF65-F5344CB8AC3E}">
        <p14:creationId xmlns:p14="http://schemas.microsoft.com/office/powerpoint/2010/main" val="1973911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E23FC1-6B93-4243-A10A-5129FC782523}" type="slidenum">
              <a:rPr lang="en-US" smtClean="0"/>
              <a:t>67</a:t>
            </a:fld>
            <a:endParaRPr lang="en-US"/>
          </a:p>
        </p:txBody>
      </p:sp>
    </p:spTree>
    <p:extLst>
      <p:ext uri="{BB962C8B-B14F-4D97-AF65-F5344CB8AC3E}">
        <p14:creationId xmlns:p14="http://schemas.microsoft.com/office/powerpoint/2010/main" val="3938660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E23FC1-6B93-4243-A10A-5129FC782523}" type="slidenum">
              <a:rPr lang="en-US" smtClean="0"/>
              <a:t>69</a:t>
            </a:fld>
            <a:endParaRPr lang="en-US"/>
          </a:p>
        </p:txBody>
      </p:sp>
    </p:spTree>
    <p:extLst>
      <p:ext uri="{BB962C8B-B14F-4D97-AF65-F5344CB8AC3E}">
        <p14:creationId xmlns:p14="http://schemas.microsoft.com/office/powerpoint/2010/main" val="3035766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DF3FDEE0-1C3F-410B-9A2B-B0DEEA8F5F58}" type="datetimeFigureOut">
              <a:rPr lang="en-US" smtClean="0"/>
              <a:pPr/>
              <a:t>9/18/2024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6B11643-2565-480D-A8D3-532687A6CC3A}"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3FDEE0-1C3F-410B-9A2B-B0DEEA8F5F58}"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11643-2565-480D-A8D3-532687A6CC3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6B11643-2565-480D-A8D3-532687A6CC3A}"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3FDEE0-1C3F-410B-9A2B-B0DEEA8F5F58}"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DF3FDEE0-1C3F-410B-9A2B-B0DEEA8F5F58}"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6B11643-2565-480D-A8D3-532687A6CC3A}"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F3FDEE0-1C3F-410B-9A2B-B0DEEA8F5F58}" type="datetimeFigureOut">
              <a:rPr lang="en-US" smtClean="0"/>
              <a:pPr/>
              <a:t>9/18/2024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6B11643-2565-480D-A8D3-532687A6CC3A}"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DF3FDEE0-1C3F-410B-9A2B-B0DEEA8F5F58}" type="datetimeFigureOut">
              <a:rPr lang="en-US" smtClean="0"/>
              <a:pPr/>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11643-2565-480D-A8D3-532687A6CC3A}"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DF3FDEE0-1C3F-410B-9A2B-B0DEEA8F5F58}" type="datetimeFigureOut">
              <a:rPr lang="en-US" smtClean="0"/>
              <a:pPr/>
              <a:t>9/18/2024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6B11643-2565-480D-A8D3-532687A6CC3A}"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F3FDEE0-1C3F-410B-9A2B-B0DEEA8F5F58}" type="datetimeFigureOut">
              <a:rPr lang="en-US" smtClean="0"/>
              <a:pPr/>
              <a:t>9/18/2024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6B11643-2565-480D-A8D3-532687A6CC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F3FDEE0-1C3F-410B-9A2B-B0DEEA8F5F58}" type="datetimeFigureOut">
              <a:rPr lang="en-US" smtClean="0"/>
              <a:pPr/>
              <a:t>9/18/2024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6B11643-2565-480D-A8D3-532687A6CC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6B11643-2565-480D-A8D3-532687A6CC3A}"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F3FDEE0-1C3F-410B-9A2B-B0DEEA8F5F58}" type="datetimeFigureOut">
              <a:rPr lang="en-US" smtClean="0"/>
              <a:pPr/>
              <a:t>9/18/2024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6B11643-2565-480D-A8D3-532687A6CC3A}"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F3FDEE0-1C3F-410B-9A2B-B0DEEA8F5F58}" type="datetimeFigureOut">
              <a:rPr lang="en-US" smtClean="0"/>
              <a:pPr/>
              <a:t>9/18/2024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F3FDEE0-1C3F-410B-9A2B-B0DEEA8F5F58}" type="datetimeFigureOut">
              <a:rPr lang="en-US" smtClean="0"/>
              <a:pPr/>
              <a:t>9/18/2024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6B11643-2565-480D-A8D3-532687A6CC3A}"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5943600" cy="1219200"/>
          </a:xfrm>
        </p:spPr>
        <p:txBody>
          <a:bodyPr>
            <a:noAutofit/>
          </a:bodyPr>
          <a:lstStyle/>
          <a:p>
            <a:r>
              <a:rPr lang="en-US" sz="1500" dirty="0" err="1"/>
              <a:t>Mcle</a:t>
            </a:r>
            <a:endParaRPr lang="en-US" sz="1500" dirty="0"/>
          </a:p>
          <a:p>
            <a:endParaRPr lang="en-US" sz="1500" dirty="0"/>
          </a:p>
          <a:p>
            <a:r>
              <a:rPr lang="en-US" sz="1500" dirty="0"/>
              <a:t>SEPTEMBER 18, 2024</a:t>
            </a:r>
          </a:p>
        </p:txBody>
      </p:sp>
      <p:sp>
        <p:nvSpPr>
          <p:cNvPr id="2" name="Title 1"/>
          <p:cNvSpPr>
            <a:spLocks noGrp="1"/>
          </p:cNvSpPr>
          <p:nvPr>
            <p:ph type="ctrTitle"/>
          </p:nvPr>
        </p:nvSpPr>
        <p:spPr/>
        <p:txBody>
          <a:bodyPr>
            <a:normAutofit/>
          </a:bodyPr>
          <a:lstStyle/>
          <a:p>
            <a:r>
              <a:rPr lang="en-US" b="1" dirty="0"/>
              <a:t>TYPES OF EMPLOYMENT DISCRIMINATION CASES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4DCFE-B57F-5727-653C-289F83852EC2}"/>
              </a:ext>
            </a:extLst>
          </p:cNvPr>
          <p:cNvSpPr>
            <a:spLocks noGrp="1"/>
          </p:cNvSpPr>
          <p:nvPr>
            <p:ph type="title"/>
          </p:nvPr>
        </p:nvSpPr>
        <p:spPr/>
        <p:txBody>
          <a:bodyPr>
            <a:normAutofit fontScale="90000"/>
          </a:bodyPr>
          <a:lstStyle/>
          <a:p>
            <a:r>
              <a:rPr lang="en-US" dirty="0"/>
              <a:t>PROTECTED CLASSES IN MASSACHUSETTS</a:t>
            </a:r>
          </a:p>
        </p:txBody>
      </p:sp>
      <p:sp>
        <p:nvSpPr>
          <p:cNvPr id="3" name="Content Placeholder 2">
            <a:extLst>
              <a:ext uri="{FF2B5EF4-FFF2-40B4-BE49-F238E27FC236}">
                <a16:creationId xmlns:a16="http://schemas.microsoft.com/office/drawing/2014/main" id="{D3B3FFD7-1BBF-ED71-1B08-3156155AF61A}"/>
              </a:ext>
            </a:extLst>
          </p:cNvPr>
          <p:cNvSpPr>
            <a:spLocks noGrp="1"/>
          </p:cNvSpPr>
          <p:nvPr>
            <p:ph sz="quarter" idx="1"/>
          </p:nvPr>
        </p:nvSpPr>
        <p:spPr/>
        <p:txBody>
          <a:bodyPr>
            <a:normAutofit fontScale="85000" lnSpcReduction="20000"/>
          </a:bodyPr>
          <a:lstStyle/>
          <a:p>
            <a:r>
              <a:rPr lang="en-US" dirty="0"/>
              <a:t>Race </a:t>
            </a:r>
          </a:p>
          <a:p>
            <a:r>
              <a:rPr lang="en-US" dirty="0"/>
              <a:t>Hairstyle</a:t>
            </a:r>
          </a:p>
          <a:p>
            <a:r>
              <a:rPr lang="en-US" dirty="0"/>
              <a:t>Color</a:t>
            </a:r>
          </a:p>
          <a:p>
            <a:r>
              <a:rPr lang="en-US" dirty="0"/>
              <a:t>Religious Creed</a:t>
            </a:r>
          </a:p>
          <a:p>
            <a:r>
              <a:rPr lang="en-US" dirty="0"/>
              <a:t>National Origin</a:t>
            </a:r>
          </a:p>
          <a:p>
            <a:r>
              <a:rPr lang="en-US" dirty="0"/>
              <a:t>Sex</a:t>
            </a:r>
          </a:p>
          <a:p>
            <a:r>
              <a:rPr lang="en-US" dirty="0"/>
              <a:t>Gender Identity</a:t>
            </a:r>
          </a:p>
          <a:p>
            <a:r>
              <a:rPr lang="en-US" dirty="0"/>
              <a:t>Sexual Orientation</a:t>
            </a:r>
          </a:p>
          <a:p>
            <a:r>
              <a:rPr lang="en-US" dirty="0"/>
              <a:t>Genetic Information</a:t>
            </a:r>
          </a:p>
          <a:p>
            <a:r>
              <a:rPr lang="en-US" dirty="0"/>
              <a:t>Pregnancy</a:t>
            </a:r>
          </a:p>
          <a:p>
            <a:r>
              <a:rPr lang="en-US" dirty="0"/>
              <a:t>Condition Related to Said Pregnancy (e.g., lactation or the need to express breast milk for a nursing child)</a:t>
            </a:r>
          </a:p>
          <a:p>
            <a:r>
              <a:rPr lang="en-US" dirty="0"/>
              <a:t>Veteran</a:t>
            </a:r>
          </a:p>
        </p:txBody>
      </p:sp>
    </p:spTree>
    <p:extLst>
      <p:ext uri="{BB962C8B-B14F-4D97-AF65-F5344CB8AC3E}">
        <p14:creationId xmlns:p14="http://schemas.microsoft.com/office/powerpoint/2010/main" val="3072884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E9751-93A7-4557-B772-287A83F09E35}"/>
              </a:ext>
            </a:extLst>
          </p:cNvPr>
          <p:cNvSpPr>
            <a:spLocks noGrp="1"/>
          </p:cNvSpPr>
          <p:nvPr>
            <p:ph type="title"/>
          </p:nvPr>
        </p:nvSpPr>
        <p:spPr>
          <a:xfrm>
            <a:off x="304800" y="379476"/>
            <a:ext cx="8534400" cy="758952"/>
          </a:xfrm>
        </p:spPr>
        <p:txBody>
          <a:bodyPr>
            <a:normAutofit fontScale="90000"/>
          </a:bodyPr>
          <a:lstStyle/>
          <a:p>
            <a:r>
              <a:rPr lang="en-US" b="1" dirty="0"/>
              <a:t>THE QUALIFICATION PRONG OF THE PRIMA FACIE CASE</a:t>
            </a:r>
          </a:p>
        </p:txBody>
      </p:sp>
      <p:sp>
        <p:nvSpPr>
          <p:cNvPr id="3" name="Content Placeholder 2">
            <a:extLst>
              <a:ext uri="{FF2B5EF4-FFF2-40B4-BE49-F238E27FC236}">
                <a16:creationId xmlns:a16="http://schemas.microsoft.com/office/drawing/2014/main" id="{E387A992-BBAD-36E7-A7DE-BF3627394563}"/>
              </a:ext>
            </a:extLst>
          </p:cNvPr>
          <p:cNvSpPr>
            <a:spLocks noGrp="1"/>
          </p:cNvSpPr>
          <p:nvPr>
            <p:ph sz="quarter" idx="1"/>
          </p:nvPr>
        </p:nvSpPr>
        <p:spPr>
          <a:xfrm>
            <a:off x="335280" y="1524000"/>
            <a:ext cx="8503920" cy="4572000"/>
          </a:xfrm>
        </p:spPr>
        <p:txBody>
          <a:bodyPr>
            <a:normAutofit/>
          </a:bodyPr>
          <a:lstStyle/>
          <a:p>
            <a:pPr marL="0" indent="0">
              <a:buNone/>
            </a:pPr>
            <a:endParaRPr lang="en-US" sz="1800" dirty="0">
              <a:latin typeface="Times New Roman" panose="02020603050405020304" pitchFamily="18" charset="0"/>
              <a:ea typeface="Calibri" panose="020F0502020204030204" pitchFamily="34" charset="0"/>
            </a:endParaRPr>
          </a:p>
          <a:p>
            <a:pPr marL="0" indent="0" algn="ctr">
              <a:buNone/>
            </a:pPr>
            <a:r>
              <a:rPr lang="en-US" sz="3200" b="1" dirty="0">
                <a:effectLst/>
                <a:latin typeface="Times New Roman" panose="02020603050405020304" pitchFamily="18" charset="0"/>
                <a:ea typeface="Calibri" panose="020F0502020204030204" pitchFamily="34" charset="0"/>
              </a:rPr>
              <a:t>The employee performed their job at an acceptable level.</a:t>
            </a:r>
          </a:p>
          <a:p>
            <a:pPr marL="0" indent="0">
              <a:buNone/>
            </a:pPr>
            <a:endParaRPr lang="en-US" sz="1800" dirty="0">
              <a:latin typeface="Times New Roman" panose="02020603050405020304" pitchFamily="18" charset="0"/>
              <a:ea typeface="Calibri" panose="020F0502020204030204" pitchFamily="34" charset="0"/>
            </a:endParaRPr>
          </a:p>
          <a:p>
            <a:pPr marL="0" indent="0" algn="ctr">
              <a:buNone/>
            </a:pPr>
            <a:r>
              <a:rPr lang="en-US" sz="1800" dirty="0">
                <a:effectLst/>
                <a:latin typeface="Times New Roman" panose="02020603050405020304" pitchFamily="18" charset="0"/>
                <a:ea typeface="Calibri" panose="020F0502020204030204" pitchFamily="34" charset="0"/>
              </a:rPr>
              <a:t> </a:t>
            </a:r>
            <a:r>
              <a:rPr lang="en-US" sz="1800" u="sng" dirty="0">
                <a:effectLst/>
                <a:latin typeface="Times New Roman" panose="02020603050405020304" pitchFamily="18" charset="0"/>
                <a:ea typeface="Calibri" panose="020F0502020204030204" pitchFamily="34" charset="0"/>
              </a:rPr>
              <a:t>See</a:t>
            </a:r>
            <a:r>
              <a:rPr lang="en-US" sz="1800" dirty="0">
                <a:effectLst/>
                <a:latin typeface="Times New Roman" panose="02020603050405020304" pitchFamily="18" charset="0"/>
                <a:ea typeface="Calibri" panose="020F0502020204030204" pitchFamily="34" charset="0"/>
              </a:rPr>
              <a:t> </a:t>
            </a:r>
            <a:r>
              <a:rPr lang="en-US" sz="1800" u="sng" dirty="0">
                <a:solidFill>
                  <a:srgbClr val="000000"/>
                </a:solidFill>
                <a:effectLst/>
                <a:latin typeface="Times New Roman" panose="02020603050405020304" pitchFamily="18" charset="0"/>
                <a:ea typeface="Calibri" panose="020F0502020204030204" pitchFamily="34" charset="0"/>
              </a:rPr>
              <a:t>Blare v Husky Injection Molding Sys. Boston</a:t>
            </a:r>
            <a:r>
              <a:rPr lang="en-US" sz="1800" dirty="0">
                <a:solidFill>
                  <a:srgbClr val="000000"/>
                </a:solidFill>
                <a:effectLst/>
                <a:latin typeface="Times New Roman" panose="02020603050405020304" pitchFamily="18" charset="0"/>
                <a:ea typeface="Calibri" panose="020F0502020204030204" pitchFamily="34" charset="0"/>
              </a:rPr>
              <a:t>, 419 Mass. 437, 439-40, 445 (1995).</a:t>
            </a:r>
            <a:endParaRPr lang="en-US" dirty="0"/>
          </a:p>
        </p:txBody>
      </p:sp>
    </p:spTree>
    <p:extLst>
      <p:ext uri="{BB962C8B-B14F-4D97-AF65-F5344CB8AC3E}">
        <p14:creationId xmlns:p14="http://schemas.microsoft.com/office/powerpoint/2010/main" val="3525185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B431D-AABD-B453-763C-661D3B375A37}"/>
              </a:ext>
            </a:extLst>
          </p:cNvPr>
          <p:cNvSpPr>
            <a:spLocks noGrp="1"/>
          </p:cNvSpPr>
          <p:nvPr>
            <p:ph type="ctrTitle"/>
          </p:nvPr>
        </p:nvSpPr>
        <p:spPr/>
        <p:txBody>
          <a:bodyPr>
            <a:normAutofit fontScale="90000"/>
          </a:bodyPr>
          <a:lstStyle/>
          <a:p>
            <a:r>
              <a:rPr lang="en-US" b="1" dirty="0"/>
              <a:t>What Constitutes An Adverse Employment Action</a:t>
            </a:r>
          </a:p>
        </p:txBody>
      </p:sp>
      <p:sp>
        <p:nvSpPr>
          <p:cNvPr id="3" name="Subtitle 2">
            <a:extLst>
              <a:ext uri="{FF2B5EF4-FFF2-40B4-BE49-F238E27FC236}">
                <a16:creationId xmlns:a16="http://schemas.microsoft.com/office/drawing/2014/main" id="{DDD92308-89AA-F97D-6847-2A4B676DA70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33183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5A7F4-85A1-B202-F060-51565E2D4662}"/>
              </a:ext>
            </a:extLst>
          </p:cNvPr>
          <p:cNvSpPr>
            <a:spLocks noGrp="1"/>
          </p:cNvSpPr>
          <p:nvPr>
            <p:ph type="title"/>
          </p:nvPr>
        </p:nvSpPr>
        <p:spPr/>
        <p:txBody>
          <a:bodyPr/>
          <a:lstStyle/>
          <a:p>
            <a:r>
              <a:rPr lang="en-US" b="1" i="1" dirty="0"/>
              <a:t>Adverse Employment Actions</a:t>
            </a:r>
          </a:p>
        </p:txBody>
      </p:sp>
      <p:sp>
        <p:nvSpPr>
          <p:cNvPr id="3" name="Content Placeholder 2">
            <a:extLst>
              <a:ext uri="{FF2B5EF4-FFF2-40B4-BE49-F238E27FC236}">
                <a16:creationId xmlns:a16="http://schemas.microsoft.com/office/drawing/2014/main" id="{7B6B225F-15E6-A15E-6ED4-F39BDF78C6D2}"/>
              </a:ext>
            </a:extLst>
          </p:cNvPr>
          <p:cNvSpPr>
            <a:spLocks noGrp="1"/>
          </p:cNvSpPr>
          <p:nvPr>
            <p:ph idx="1"/>
          </p:nvPr>
        </p:nvSpPr>
        <p:spPr/>
        <p:txBody>
          <a:bodyPr>
            <a:normAutofit/>
          </a:bodyPr>
          <a:lstStyle/>
          <a:p>
            <a:pPr marL="0" indent="0" algn="just">
              <a:buNone/>
            </a:pPr>
            <a:endParaRPr lang="en-US" dirty="0">
              <a:solidFill>
                <a:srgbClr val="3D3D3D"/>
              </a:solidFill>
              <a:latin typeface="Source Sans Pro" panose="020B0503030403020204" pitchFamily="34" charset="0"/>
            </a:endParaRPr>
          </a:p>
          <a:p>
            <a:pPr marL="0" indent="0" algn="ctr">
              <a:buNone/>
            </a:pPr>
            <a:r>
              <a:rPr lang="en-US" dirty="0">
                <a:solidFill>
                  <a:srgbClr val="3D3D3D"/>
                </a:solidFill>
                <a:latin typeface="Source Sans Pro" panose="020B0503030403020204" pitchFamily="34" charset="0"/>
              </a:rPr>
              <a:t>To </a:t>
            </a:r>
            <a:r>
              <a:rPr lang="en-US" i="0" dirty="0">
                <a:solidFill>
                  <a:srgbClr val="3D3D3D"/>
                </a:solidFill>
                <a:effectLst/>
                <a:latin typeface="Source Sans Pro" panose="020B0503030403020204" pitchFamily="34" charset="0"/>
              </a:rPr>
              <a:t>establish an </a:t>
            </a:r>
            <a:r>
              <a:rPr lang="en-US" b="1" i="0" dirty="0">
                <a:solidFill>
                  <a:srgbClr val="3D3D3D"/>
                </a:solidFill>
                <a:effectLst/>
                <a:latin typeface="Source Sans Pro" panose="020B0503030403020204" pitchFamily="34" charset="0"/>
              </a:rPr>
              <a:t>adverse employment action</a:t>
            </a:r>
            <a:r>
              <a:rPr lang="en-US" i="0" dirty="0">
                <a:solidFill>
                  <a:srgbClr val="3D3D3D"/>
                </a:solidFill>
                <a:effectLst/>
                <a:latin typeface="Source Sans Pro" panose="020B0503030403020204" pitchFamily="34" charset="0"/>
              </a:rPr>
              <a:t>, </a:t>
            </a:r>
            <a:r>
              <a:rPr lang="en-US" dirty="0">
                <a:solidFill>
                  <a:srgbClr val="3D3D3D"/>
                </a:solidFill>
                <a:latin typeface="Source Sans Pro" panose="020B0503030403020204" pitchFamily="34" charset="0"/>
              </a:rPr>
              <a:t>the employee </a:t>
            </a:r>
            <a:r>
              <a:rPr lang="en-US" i="0" dirty="0">
                <a:solidFill>
                  <a:srgbClr val="3D3D3D"/>
                </a:solidFill>
                <a:effectLst/>
                <a:latin typeface="Source Sans Pro" panose="020B0503030403020204" pitchFamily="34" charset="0"/>
              </a:rPr>
              <a:t>must prove by a preponderance of the evidence that </a:t>
            </a:r>
            <a:r>
              <a:rPr lang="en-US" dirty="0">
                <a:solidFill>
                  <a:srgbClr val="3D3D3D"/>
                </a:solidFill>
                <a:latin typeface="Source Sans Pro" panose="020B0503030403020204" pitchFamily="34" charset="0"/>
              </a:rPr>
              <a:t>the employee </a:t>
            </a:r>
            <a:r>
              <a:rPr lang="en-US" i="0" dirty="0">
                <a:solidFill>
                  <a:srgbClr val="3D3D3D"/>
                </a:solidFill>
                <a:effectLst/>
                <a:latin typeface="Source Sans Pro" panose="020B0503030403020204" pitchFamily="34" charset="0"/>
              </a:rPr>
              <a:t>has been </a:t>
            </a:r>
            <a:r>
              <a:rPr lang="en-US" b="1" i="0" dirty="0">
                <a:solidFill>
                  <a:srgbClr val="3D3D3D"/>
                </a:solidFill>
                <a:effectLst/>
                <a:latin typeface="Source Sans Pro" panose="020B0503030403020204" pitchFamily="34" charset="0"/>
              </a:rPr>
              <a:t>materially disadvantaged in respect to salary, grade, privilege, or other objective terms and conditions of employment</a:t>
            </a:r>
            <a:r>
              <a:rPr lang="en-US" i="0" dirty="0">
                <a:solidFill>
                  <a:srgbClr val="3D3D3D"/>
                </a:solidFill>
                <a:effectLst/>
                <a:latin typeface="Source Sans Pro" panose="020B0503030403020204" pitchFamily="34" charset="0"/>
              </a:rPr>
              <a:t>.</a:t>
            </a:r>
          </a:p>
          <a:p>
            <a:endParaRPr lang="en-US" dirty="0"/>
          </a:p>
        </p:txBody>
      </p:sp>
    </p:spTree>
    <p:extLst>
      <p:ext uri="{BB962C8B-B14F-4D97-AF65-F5344CB8AC3E}">
        <p14:creationId xmlns:p14="http://schemas.microsoft.com/office/powerpoint/2010/main" val="516386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5A7F4-85A1-B202-F060-51565E2D4662}"/>
              </a:ext>
            </a:extLst>
          </p:cNvPr>
          <p:cNvSpPr>
            <a:spLocks noGrp="1"/>
          </p:cNvSpPr>
          <p:nvPr>
            <p:ph type="title"/>
          </p:nvPr>
        </p:nvSpPr>
        <p:spPr/>
        <p:txBody>
          <a:bodyPr/>
          <a:lstStyle/>
          <a:p>
            <a:r>
              <a:rPr lang="en-US" b="1" i="1" dirty="0"/>
              <a:t>Adverse Employment Actions</a:t>
            </a:r>
          </a:p>
        </p:txBody>
      </p:sp>
      <p:sp>
        <p:nvSpPr>
          <p:cNvPr id="3" name="Content Placeholder 2">
            <a:extLst>
              <a:ext uri="{FF2B5EF4-FFF2-40B4-BE49-F238E27FC236}">
                <a16:creationId xmlns:a16="http://schemas.microsoft.com/office/drawing/2014/main" id="{7B6B225F-15E6-A15E-6ED4-F39BDF78C6D2}"/>
              </a:ext>
            </a:extLst>
          </p:cNvPr>
          <p:cNvSpPr>
            <a:spLocks noGrp="1"/>
          </p:cNvSpPr>
          <p:nvPr>
            <p:ph idx="1"/>
          </p:nvPr>
        </p:nvSpPr>
        <p:spPr>
          <a:xfrm>
            <a:off x="628650" y="2002348"/>
            <a:ext cx="7886700" cy="4093652"/>
          </a:xfrm>
        </p:spPr>
        <p:txBody>
          <a:bodyPr>
            <a:normAutofit/>
          </a:bodyPr>
          <a:lstStyle/>
          <a:p>
            <a:pPr marL="0" indent="0" algn="ctr">
              <a:spcAft>
                <a:spcPts val="450"/>
              </a:spcAft>
              <a:buNone/>
            </a:pPr>
            <a:r>
              <a:rPr lang="en-US" sz="2100" dirty="0">
                <a:latin typeface="Source Sans Pro" panose="020B0503030403020204" pitchFamily="34" charset="0"/>
              </a:rPr>
              <a:t>“Cases have employed the phrase ‘adverse employment action’ to refer to the </a:t>
            </a:r>
            <a:r>
              <a:rPr lang="en-US" sz="2100" b="1" i="1" dirty="0">
                <a:latin typeface="Source Sans Pro" panose="020B0503030403020204" pitchFamily="34" charset="0"/>
              </a:rPr>
              <a:t>effects on working terms, conditions, or privileges that are material</a:t>
            </a:r>
            <a:r>
              <a:rPr lang="en-US" sz="2100" dirty="0">
                <a:latin typeface="Source Sans Pro" panose="020B0503030403020204" pitchFamily="34" charset="0"/>
              </a:rPr>
              <a:t>, and thus governed by the statute, </a:t>
            </a:r>
            <a:r>
              <a:rPr lang="en-US" sz="2100" b="1" i="1" dirty="0">
                <a:latin typeface="Source Sans Pro" panose="020B0503030403020204" pitchFamily="34" charset="0"/>
              </a:rPr>
              <a:t>as opposed to those effects that are trivial and so not properly the subject of a discrimination action</a:t>
            </a:r>
            <a:r>
              <a:rPr lang="en-US" sz="2100" dirty="0">
                <a:latin typeface="Source Sans Pro" panose="020B0503030403020204" pitchFamily="34" charset="0"/>
              </a:rPr>
              <a:t>. . . . </a:t>
            </a:r>
          </a:p>
          <a:p>
            <a:pPr marL="0" indent="0" algn="ctr">
              <a:spcAft>
                <a:spcPts val="450"/>
              </a:spcAft>
              <a:buNone/>
            </a:pPr>
            <a:r>
              <a:rPr lang="en-US" sz="2100" b="1" i="1" dirty="0">
                <a:latin typeface="Source Sans Pro" panose="020B0503030403020204" pitchFamily="34" charset="0"/>
              </a:rPr>
              <a:t>Material disadvantage </a:t>
            </a:r>
            <a:r>
              <a:rPr lang="en-US" sz="2100" dirty="0">
                <a:latin typeface="Source Sans Pro" panose="020B0503030403020204" pitchFamily="34" charset="0"/>
              </a:rPr>
              <a:t>for this purpose arises when </a:t>
            </a:r>
            <a:r>
              <a:rPr lang="en-US" sz="2100" b="1" i="1" dirty="0">
                <a:latin typeface="Source Sans Pro" panose="020B0503030403020204" pitchFamily="34" charset="0"/>
              </a:rPr>
              <a:t>objective as</a:t>
            </a:r>
            <a:r>
              <a:rPr lang="en-US" sz="2100" dirty="0">
                <a:latin typeface="Source Sans Pro" panose="020B0503030403020204" pitchFamily="34" charset="0"/>
              </a:rPr>
              <a:t>pects of the work environment are affected. There must be </a:t>
            </a:r>
            <a:r>
              <a:rPr lang="en-US" sz="2100" b="1" i="1" dirty="0">
                <a:latin typeface="Source Sans Pro" panose="020B0503030403020204" pitchFamily="34" charset="0"/>
              </a:rPr>
              <a:t>‘real harm’</a:t>
            </a:r>
            <a:r>
              <a:rPr lang="en-US" sz="2100" dirty="0">
                <a:latin typeface="Source Sans Pro" panose="020B0503030403020204" pitchFamily="34" charset="0"/>
              </a:rPr>
              <a:t>; ‘subjective feelings of disappointment and disillusionment’ will not suffice.”</a:t>
            </a:r>
          </a:p>
          <a:p>
            <a:pPr marL="0" indent="0" algn="ctr">
              <a:spcAft>
                <a:spcPts val="450"/>
              </a:spcAft>
              <a:buNone/>
            </a:pPr>
            <a:r>
              <a:rPr lang="en-US" sz="2100" dirty="0">
                <a:latin typeface="Source Sans Pro" panose="020B0503030403020204" pitchFamily="34" charset="0"/>
              </a:rPr>
              <a:t> </a:t>
            </a:r>
            <a:r>
              <a:rPr lang="en-US" sz="2100" i="1" dirty="0">
                <a:solidFill>
                  <a:srgbClr val="0E568C"/>
                </a:solidFill>
                <a:latin typeface="Source Sans Pro" panose="020B0503030403020204" pitchFamily="34" charset="0"/>
              </a:rPr>
              <a:t>King v. City of Boston</a:t>
            </a:r>
            <a:r>
              <a:rPr lang="en-US" sz="2100" dirty="0">
                <a:solidFill>
                  <a:srgbClr val="0E568C"/>
                </a:solidFill>
                <a:latin typeface="Source Sans Pro" panose="020B0503030403020204" pitchFamily="34" charset="0"/>
              </a:rPr>
              <a:t>, 71 </a:t>
            </a:r>
            <a:r>
              <a:rPr lang="en-US" sz="2100" dirty="0" err="1">
                <a:solidFill>
                  <a:srgbClr val="0E568C"/>
                </a:solidFill>
                <a:latin typeface="Source Sans Pro" panose="020B0503030403020204" pitchFamily="34" charset="0"/>
              </a:rPr>
              <a:t>Mass.App.Ct</a:t>
            </a:r>
            <a:r>
              <a:rPr lang="en-US" sz="2100" dirty="0">
                <a:solidFill>
                  <a:srgbClr val="0E568C"/>
                </a:solidFill>
                <a:latin typeface="Source Sans Pro" panose="020B0503030403020204" pitchFamily="34" charset="0"/>
              </a:rPr>
              <a:t>. 460 (2008) </a:t>
            </a:r>
            <a:endParaRPr lang="en-US" sz="2100" dirty="0">
              <a:latin typeface="Source Sans Pro" panose="020B0503030403020204" pitchFamily="34" charset="0"/>
            </a:endParaRPr>
          </a:p>
          <a:p>
            <a:endParaRPr lang="en-US" dirty="0"/>
          </a:p>
        </p:txBody>
      </p:sp>
    </p:spTree>
    <p:extLst>
      <p:ext uri="{BB962C8B-B14F-4D97-AF65-F5344CB8AC3E}">
        <p14:creationId xmlns:p14="http://schemas.microsoft.com/office/powerpoint/2010/main" val="3052211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5A7F4-85A1-B202-F060-51565E2D4662}"/>
              </a:ext>
            </a:extLst>
          </p:cNvPr>
          <p:cNvSpPr>
            <a:spLocks noGrp="1"/>
          </p:cNvSpPr>
          <p:nvPr>
            <p:ph type="title"/>
          </p:nvPr>
        </p:nvSpPr>
        <p:spPr/>
        <p:txBody>
          <a:bodyPr/>
          <a:lstStyle/>
          <a:p>
            <a:r>
              <a:rPr lang="en-US" b="1" i="1" dirty="0"/>
              <a:t>Adverse Employment Actions</a:t>
            </a:r>
          </a:p>
        </p:txBody>
      </p:sp>
      <p:sp>
        <p:nvSpPr>
          <p:cNvPr id="3" name="Content Placeholder 2">
            <a:extLst>
              <a:ext uri="{FF2B5EF4-FFF2-40B4-BE49-F238E27FC236}">
                <a16:creationId xmlns:a16="http://schemas.microsoft.com/office/drawing/2014/main" id="{7B6B225F-15E6-A15E-6ED4-F39BDF78C6D2}"/>
              </a:ext>
            </a:extLst>
          </p:cNvPr>
          <p:cNvSpPr>
            <a:spLocks noGrp="1"/>
          </p:cNvSpPr>
          <p:nvPr>
            <p:ph idx="1"/>
          </p:nvPr>
        </p:nvSpPr>
        <p:spPr>
          <a:xfrm>
            <a:off x="628650" y="2002348"/>
            <a:ext cx="7886700" cy="3487625"/>
          </a:xfrm>
        </p:spPr>
        <p:txBody>
          <a:bodyPr>
            <a:normAutofit/>
          </a:bodyPr>
          <a:lstStyle/>
          <a:p>
            <a:pPr marL="0" indent="0" algn="ctr">
              <a:spcAft>
                <a:spcPts val="450"/>
              </a:spcAft>
              <a:buNone/>
            </a:pPr>
            <a:endParaRPr lang="en-US" sz="2100" dirty="0">
              <a:solidFill>
                <a:srgbClr val="212121"/>
              </a:solidFill>
              <a:latin typeface="Arial" panose="020B0604020202020204" pitchFamily="34" charset="0"/>
            </a:endParaRPr>
          </a:p>
          <a:p>
            <a:pPr marL="0" indent="0" algn="ctr">
              <a:spcAft>
                <a:spcPts val="450"/>
              </a:spcAft>
              <a:buNone/>
            </a:pPr>
            <a:r>
              <a:rPr lang="en-US" sz="2100" dirty="0">
                <a:solidFill>
                  <a:srgbClr val="212121"/>
                </a:solidFill>
                <a:latin typeface="Arial" panose="020B0604020202020204" pitchFamily="34" charset="0"/>
              </a:rPr>
              <a:t>“Work places are rarely idyllic retreats, and the mere fact that an employee is displeased by an employer's act or omission does not elevate that act or omission to the level of a materially adverse employment action.”</a:t>
            </a:r>
          </a:p>
          <a:p>
            <a:pPr marL="0" indent="0" algn="ctr">
              <a:spcAft>
                <a:spcPts val="450"/>
              </a:spcAft>
              <a:buNone/>
            </a:pPr>
            <a:endParaRPr lang="en-US" sz="2100" dirty="0">
              <a:solidFill>
                <a:srgbClr val="212121"/>
              </a:solidFill>
              <a:latin typeface="Arial" panose="020B0604020202020204" pitchFamily="34" charset="0"/>
            </a:endParaRPr>
          </a:p>
          <a:p>
            <a:pPr marL="0" indent="0" algn="ctr">
              <a:spcAft>
                <a:spcPts val="450"/>
              </a:spcAft>
              <a:buNone/>
            </a:pPr>
            <a:r>
              <a:rPr lang="en-US" sz="2100" i="1" dirty="0">
                <a:solidFill>
                  <a:srgbClr val="145DA4"/>
                </a:solidFill>
                <a:latin typeface="Arial" panose="020B0604020202020204" pitchFamily="34" charset="0"/>
              </a:rPr>
              <a:t>Blackie v. Maine,</a:t>
            </a:r>
            <a:r>
              <a:rPr lang="en-US" sz="2100" dirty="0">
                <a:solidFill>
                  <a:srgbClr val="145DA4"/>
                </a:solidFill>
                <a:latin typeface="Arial" panose="020B0604020202020204" pitchFamily="34" charset="0"/>
              </a:rPr>
              <a:t> 75 F.3d 716, 725 (1st Cir.1996).</a:t>
            </a:r>
            <a:endParaRPr lang="en-US" sz="2100" dirty="0"/>
          </a:p>
          <a:p>
            <a:endParaRPr lang="en-US" dirty="0"/>
          </a:p>
        </p:txBody>
      </p:sp>
    </p:spTree>
    <p:extLst>
      <p:ext uri="{BB962C8B-B14F-4D97-AF65-F5344CB8AC3E}">
        <p14:creationId xmlns:p14="http://schemas.microsoft.com/office/powerpoint/2010/main" val="594428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5A7F4-85A1-B202-F060-51565E2D4662}"/>
              </a:ext>
            </a:extLst>
          </p:cNvPr>
          <p:cNvSpPr>
            <a:spLocks noGrp="1"/>
          </p:cNvSpPr>
          <p:nvPr>
            <p:ph type="title"/>
          </p:nvPr>
        </p:nvSpPr>
        <p:spPr/>
        <p:txBody>
          <a:bodyPr/>
          <a:lstStyle/>
          <a:p>
            <a:r>
              <a:rPr lang="en-US" b="1" i="1" dirty="0"/>
              <a:t>Adverse Employment Actions</a:t>
            </a:r>
          </a:p>
        </p:txBody>
      </p:sp>
      <p:sp>
        <p:nvSpPr>
          <p:cNvPr id="3" name="Content Placeholder 2">
            <a:extLst>
              <a:ext uri="{FF2B5EF4-FFF2-40B4-BE49-F238E27FC236}">
                <a16:creationId xmlns:a16="http://schemas.microsoft.com/office/drawing/2014/main" id="{7B6B225F-15E6-A15E-6ED4-F39BDF78C6D2}"/>
              </a:ext>
            </a:extLst>
          </p:cNvPr>
          <p:cNvSpPr>
            <a:spLocks noGrp="1"/>
          </p:cNvSpPr>
          <p:nvPr>
            <p:ph idx="1"/>
          </p:nvPr>
        </p:nvSpPr>
        <p:spPr>
          <a:xfrm>
            <a:off x="628650" y="2002348"/>
            <a:ext cx="7886700" cy="3487625"/>
          </a:xfrm>
        </p:spPr>
        <p:txBody>
          <a:bodyPr>
            <a:normAutofit/>
          </a:bodyPr>
          <a:lstStyle/>
          <a:p>
            <a:pPr marL="0" indent="0" algn="ctr">
              <a:spcAft>
                <a:spcPts val="450"/>
              </a:spcAft>
              <a:buNone/>
            </a:pPr>
            <a:endParaRPr lang="en-US" b="0" i="0" dirty="0">
              <a:solidFill>
                <a:srgbClr val="212121"/>
              </a:solidFill>
              <a:effectLst/>
              <a:latin typeface="Arial" panose="020B0604020202020204" pitchFamily="34" charset="0"/>
            </a:endParaRPr>
          </a:p>
          <a:p>
            <a:pPr>
              <a:spcAft>
                <a:spcPts val="450"/>
              </a:spcAft>
            </a:pPr>
            <a:r>
              <a:rPr lang="en-US" b="0" i="0" dirty="0">
                <a:solidFill>
                  <a:srgbClr val="212121"/>
                </a:solidFill>
                <a:effectLst/>
                <a:latin typeface="Arial" panose="020B0604020202020204" pitchFamily="34" charset="0"/>
              </a:rPr>
              <a:t>Requires a case-by-case analysis</a:t>
            </a:r>
            <a:endParaRPr lang="en-US" dirty="0">
              <a:solidFill>
                <a:srgbClr val="212121"/>
              </a:solidFill>
              <a:latin typeface="Arial" panose="020B0604020202020204" pitchFamily="34" charset="0"/>
            </a:endParaRPr>
          </a:p>
          <a:p>
            <a:pPr>
              <a:spcAft>
                <a:spcPts val="450"/>
              </a:spcAft>
            </a:pPr>
            <a:r>
              <a:rPr lang="en-US" b="0" i="0" dirty="0">
                <a:solidFill>
                  <a:srgbClr val="212121"/>
                </a:solidFill>
                <a:effectLst/>
                <a:latin typeface="Arial" panose="020B0604020202020204" pitchFamily="34" charset="0"/>
              </a:rPr>
              <a:t>Objective criteria</a:t>
            </a:r>
            <a:endParaRPr lang="en-US" dirty="0"/>
          </a:p>
        </p:txBody>
      </p:sp>
    </p:spTree>
    <p:extLst>
      <p:ext uri="{BB962C8B-B14F-4D97-AF65-F5344CB8AC3E}">
        <p14:creationId xmlns:p14="http://schemas.microsoft.com/office/powerpoint/2010/main" val="3504686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7028D-10F4-755C-BC9D-6FB409C67BC7}"/>
              </a:ext>
            </a:extLst>
          </p:cNvPr>
          <p:cNvSpPr>
            <a:spLocks noGrp="1"/>
          </p:cNvSpPr>
          <p:nvPr>
            <p:ph type="title"/>
          </p:nvPr>
        </p:nvSpPr>
        <p:spPr/>
        <p:txBody>
          <a:bodyPr>
            <a:normAutofit fontScale="90000"/>
          </a:bodyPr>
          <a:lstStyle/>
          <a:p>
            <a:r>
              <a:rPr lang="en-US" b="1" i="1" dirty="0"/>
              <a:t>Examples of Adverse Employment Action </a:t>
            </a:r>
          </a:p>
        </p:txBody>
      </p:sp>
      <p:sp>
        <p:nvSpPr>
          <p:cNvPr id="3" name="Content Placeholder 2">
            <a:extLst>
              <a:ext uri="{FF2B5EF4-FFF2-40B4-BE49-F238E27FC236}">
                <a16:creationId xmlns:a16="http://schemas.microsoft.com/office/drawing/2014/main" id="{E4792793-A73C-739B-E46A-385D81EE4C37}"/>
              </a:ext>
            </a:extLst>
          </p:cNvPr>
          <p:cNvSpPr>
            <a:spLocks noGrp="1"/>
          </p:cNvSpPr>
          <p:nvPr>
            <p:ph idx="1"/>
          </p:nvPr>
        </p:nvSpPr>
        <p:spPr>
          <a:xfrm>
            <a:off x="301752" y="1524000"/>
            <a:ext cx="8689848" cy="4724400"/>
          </a:xfrm>
        </p:spPr>
        <p:txBody>
          <a:bodyPr>
            <a:normAutofit fontScale="85000" lnSpcReduction="10000"/>
          </a:bodyPr>
          <a:lstStyle/>
          <a:p>
            <a:pPr marL="0" indent="0">
              <a:spcAft>
                <a:spcPts val="450"/>
              </a:spcAft>
              <a:buNone/>
            </a:pPr>
            <a:endParaRPr lang="en-US" sz="1050" dirty="0">
              <a:solidFill>
                <a:srgbClr val="3D3D3D"/>
              </a:solidFill>
              <a:latin typeface="Arial" panose="020B0604020202020204" pitchFamily="34" charset="0"/>
              <a:cs typeface="Arial" panose="020B0604020202020204" pitchFamily="34" charset="0"/>
            </a:endParaRPr>
          </a:p>
          <a:p>
            <a:pPr>
              <a:spcAft>
                <a:spcPts val="450"/>
              </a:spcAft>
            </a:pPr>
            <a:r>
              <a:rPr lang="en-US" sz="1600" i="1" dirty="0">
                <a:solidFill>
                  <a:srgbClr val="0E568C"/>
                </a:solidFill>
                <a:latin typeface="Arial" panose="020B0604020202020204" pitchFamily="34" charset="0"/>
                <a:cs typeface="Arial" panose="020B0604020202020204" pitchFamily="34" charset="0"/>
              </a:rPr>
              <a:t>Brookins v. Northeastern Univ.</a:t>
            </a:r>
            <a:r>
              <a:rPr lang="en-US" sz="1600" dirty="0">
                <a:solidFill>
                  <a:srgbClr val="0E568C"/>
                </a:solidFill>
                <a:latin typeface="Arial" panose="020B0604020202020204" pitchFamily="34" charset="0"/>
                <a:cs typeface="Arial" panose="020B0604020202020204" pitchFamily="34" charset="0"/>
              </a:rPr>
              <a:t>, 85 Mass. App. Ct. 1120 (2014)</a:t>
            </a:r>
            <a:r>
              <a:rPr lang="en-US" sz="1600" dirty="0">
                <a:solidFill>
                  <a:srgbClr val="3D3D3D"/>
                </a:solidFill>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(withdrawal of unconditional pay raise)</a:t>
            </a:r>
          </a:p>
          <a:p>
            <a:pPr marL="0" indent="0">
              <a:spcAft>
                <a:spcPts val="450"/>
              </a:spcAft>
              <a:buNone/>
            </a:pPr>
            <a:endParaRPr lang="en-US" sz="1600" i="1" dirty="0">
              <a:solidFill>
                <a:srgbClr val="0E568C"/>
              </a:solidFill>
              <a:latin typeface="Arial" panose="020B0604020202020204" pitchFamily="34" charset="0"/>
              <a:cs typeface="Arial" panose="020B0604020202020204" pitchFamily="34" charset="0"/>
            </a:endParaRPr>
          </a:p>
          <a:p>
            <a:pPr>
              <a:spcAft>
                <a:spcPts val="450"/>
              </a:spcAft>
            </a:pPr>
            <a:r>
              <a:rPr lang="en-US" sz="1600" i="1" dirty="0" err="1">
                <a:solidFill>
                  <a:srgbClr val="0E568C"/>
                </a:solidFill>
                <a:latin typeface="Arial" panose="020B0604020202020204" pitchFamily="34" charset="0"/>
                <a:cs typeface="Arial" panose="020B0604020202020204" pitchFamily="34" charset="0"/>
              </a:rPr>
              <a:t>Noviello</a:t>
            </a:r>
            <a:r>
              <a:rPr lang="en-US" sz="1600" i="1" dirty="0">
                <a:solidFill>
                  <a:srgbClr val="0E568C"/>
                </a:solidFill>
                <a:latin typeface="Arial" panose="020B0604020202020204" pitchFamily="34" charset="0"/>
                <a:cs typeface="Arial" panose="020B0604020202020204" pitchFamily="34" charset="0"/>
              </a:rPr>
              <a:t> v. City of Boston</a:t>
            </a:r>
            <a:r>
              <a:rPr lang="en-US" sz="1600" dirty="0">
                <a:solidFill>
                  <a:srgbClr val="0E568C"/>
                </a:solidFill>
                <a:latin typeface="Arial" panose="020B0604020202020204" pitchFamily="34" charset="0"/>
                <a:cs typeface="Arial" panose="020B0604020202020204" pitchFamily="34" charset="0"/>
              </a:rPr>
              <a:t>, 398 F.3d 76, 88-91 (1st Cir. 2005)</a:t>
            </a:r>
            <a:r>
              <a:rPr lang="en-US" sz="1600" dirty="0">
                <a:solidFill>
                  <a:srgbClr val="3D3D3D"/>
                </a:solidFill>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(hostile work environment can be considered adverse employment action)</a:t>
            </a:r>
          </a:p>
          <a:p>
            <a:pPr marL="0" indent="0">
              <a:spcAft>
                <a:spcPts val="450"/>
              </a:spcAft>
              <a:buNone/>
            </a:pPr>
            <a:endParaRPr lang="en-US" sz="1600" i="1" dirty="0">
              <a:solidFill>
                <a:srgbClr val="0E568C"/>
              </a:solidFill>
              <a:latin typeface="Arial" panose="020B0604020202020204" pitchFamily="34" charset="0"/>
              <a:cs typeface="Arial" panose="020B0604020202020204" pitchFamily="34" charset="0"/>
            </a:endParaRPr>
          </a:p>
          <a:p>
            <a:pPr>
              <a:spcAft>
                <a:spcPts val="450"/>
              </a:spcAft>
            </a:pPr>
            <a:r>
              <a:rPr lang="en-US" sz="1600" i="1" dirty="0">
                <a:solidFill>
                  <a:srgbClr val="0E568C"/>
                </a:solidFill>
                <a:latin typeface="Arial" panose="020B0604020202020204" pitchFamily="34" charset="0"/>
                <a:cs typeface="Arial" panose="020B0604020202020204" pitchFamily="34" charset="0"/>
              </a:rPr>
              <a:t>Kelley v. Commonwealth</a:t>
            </a:r>
            <a:r>
              <a:rPr lang="en-US" sz="1600" dirty="0">
                <a:solidFill>
                  <a:srgbClr val="0E568C"/>
                </a:solidFill>
                <a:latin typeface="Arial" panose="020B0604020202020204" pitchFamily="34" charset="0"/>
                <a:cs typeface="Arial" panose="020B0604020202020204" pitchFamily="34" charset="0"/>
              </a:rPr>
              <a:t>, 32 Mass. L. </a:t>
            </a:r>
            <a:r>
              <a:rPr lang="en-US" sz="1600" dirty="0" err="1">
                <a:solidFill>
                  <a:srgbClr val="0E568C"/>
                </a:solidFill>
                <a:latin typeface="Arial" panose="020B0604020202020204" pitchFamily="34" charset="0"/>
                <a:cs typeface="Arial" panose="020B0604020202020204" pitchFamily="34" charset="0"/>
              </a:rPr>
              <a:t>Rptr</a:t>
            </a:r>
            <a:r>
              <a:rPr lang="en-US" sz="1600" dirty="0">
                <a:solidFill>
                  <a:srgbClr val="0E568C"/>
                </a:solidFill>
                <a:latin typeface="Arial" panose="020B0604020202020204" pitchFamily="34" charset="0"/>
                <a:cs typeface="Arial" panose="020B0604020202020204" pitchFamily="34" charset="0"/>
              </a:rPr>
              <a:t>. 182, 2014 WL 2504528, at *5 (Mass. Super. Ct. 2014)</a:t>
            </a:r>
            <a:r>
              <a:rPr lang="en-US" sz="1600" dirty="0">
                <a:solidFill>
                  <a:srgbClr val="3D3D3D"/>
                </a:solidFill>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(lateral transfer)</a:t>
            </a:r>
          </a:p>
          <a:p>
            <a:pPr marL="0" indent="0">
              <a:spcAft>
                <a:spcPts val="450"/>
              </a:spcAft>
              <a:buNone/>
            </a:pPr>
            <a:endParaRPr lang="en-US" sz="1600" i="1" dirty="0">
              <a:solidFill>
                <a:srgbClr val="0E568C"/>
              </a:solidFill>
              <a:latin typeface="Arial" panose="020B0604020202020204" pitchFamily="34" charset="0"/>
              <a:cs typeface="Arial" panose="020B0604020202020204" pitchFamily="34" charset="0"/>
            </a:endParaRPr>
          </a:p>
          <a:p>
            <a:pPr>
              <a:spcAft>
                <a:spcPts val="450"/>
              </a:spcAft>
            </a:pPr>
            <a:r>
              <a:rPr lang="en-US" sz="1600" i="1" dirty="0">
                <a:solidFill>
                  <a:srgbClr val="0E568C"/>
                </a:solidFill>
                <a:latin typeface="Arial" panose="020B0604020202020204" pitchFamily="34" charset="0"/>
                <a:cs typeface="Arial" panose="020B0604020202020204" pitchFamily="34" charset="0"/>
              </a:rPr>
              <a:t>Ciccarelli v. School Dept. of Lowell</a:t>
            </a:r>
            <a:r>
              <a:rPr lang="en-US" sz="1600" dirty="0">
                <a:solidFill>
                  <a:srgbClr val="0E568C"/>
                </a:solidFill>
                <a:latin typeface="Arial" panose="020B0604020202020204" pitchFamily="34" charset="0"/>
                <a:cs typeface="Arial" panose="020B0604020202020204" pitchFamily="34" charset="0"/>
              </a:rPr>
              <a:t>, 70 Mass. App. Ct. 787, 877 N.E.2d 609, 227 Ed. Law Rep. 916 (2007)</a:t>
            </a:r>
            <a:r>
              <a:rPr lang="en-US" sz="1600" dirty="0">
                <a:solidFill>
                  <a:srgbClr val="3D3D3D"/>
                </a:solidFill>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(decision not to rehire)</a:t>
            </a:r>
          </a:p>
          <a:p>
            <a:pPr marL="0" indent="0">
              <a:spcAft>
                <a:spcPts val="450"/>
              </a:spcAft>
              <a:buNone/>
            </a:pPr>
            <a:endParaRPr lang="en-US" sz="1600" i="1" dirty="0">
              <a:solidFill>
                <a:srgbClr val="0E568C"/>
              </a:solidFill>
              <a:latin typeface="Arial" panose="020B0604020202020204" pitchFamily="34" charset="0"/>
              <a:cs typeface="Arial" panose="020B0604020202020204" pitchFamily="34" charset="0"/>
            </a:endParaRPr>
          </a:p>
          <a:p>
            <a:pPr>
              <a:spcAft>
                <a:spcPts val="450"/>
              </a:spcAft>
            </a:pPr>
            <a:r>
              <a:rPr lang="en-US" sz="1600" i="1" dirty="0">
                <a:solidFill>
                  <a:srgbClr val="0E568C"/>
                </a:solidFill>
                <a:latin typeface="Arial" panose="020B0604020202020204" pitchFamily="34" charset="0"/>
                <a:cs typeface="Arial" panose="020B0604020202020204" pitchFamily="34" charset="0"/>
              </a:rPr>
              <a:t>Yee v. Massachusetts State Police</a:t>
            </a:r>
            <a:r>
              <a:rPr lang="en-US" sz="1600" dirty="0">
                <a:solidFill>
                  <a:srgbClr val="0E568C"/>
                </a:solidFill>
                <a:latin typeface="Arial" panose="020B0604020202020204" pitchFamily="34" charset="0"/>
                <a:cs typeface="Arial" panose="020B0604020202020204" pitchFamily="34" charset="0"/>
              </a:rPr>
              <a:t>, 481 Mass. 290 (2019) </a:t>
            </a:r>
            <a:r>
              <a:rPr lang="en-US" sz="1600" dirty="0">
                <a:latin typeface="Arial" panose="020B0604020202020204" pitchFamily="34" charset="0"/>
                <a:cs typeface="Arial" panose="020B0604020202020204" pitchFamily="34" charset="0"/>
              </a:rPr>
              <a:t>(failure to grant transfer with higher earning potential)</a:t>
            </a:r>
          </a:p>
          <a:p>
            <a:pPr marL="0" indent="0">
              <a:spcAft>
                <a:spcPts val="450"/>
              </a:spcAft>
              <a:buNone/>
            </a:pPr>
            <a:endParaRPr lang="en-US" sz="1600" dirty="0">
              <a:latin typeface="Arial" panose="020B0604020202020204" pitchFamily="34" charset="0"/>
              <a:cs typeface="Arial" panose="020B0604020202020204" pitchFamily="34" charset="0"/>
            </a:endParaRPr>
          </a:p>
          <a:p>
            <a:pPr>
              <a:spcAft>
                <a:spcPts val="450"/>
              </a:spcAft>
            </a:pPr>
            <a:r>
              <a:rPr lang="pt-BR" sz="1600" i="1" dirty="0">
                <a:solidFill>
                  <a:srgbClr val="0E568C"/>
                </a:solidFill>
                <a:latin typeface="Arial" panose="020B0604020202020204" pitchFamily="34" charset="0"/>
                <a:cs typeface="Arial" panose="020B0604020202020204" pitchFamily="34" charset="0"/>
              </a:rPr>
              <a:t>Moran v. David's Gym, 05-BEM-00674  (2008) </a:t>
            </a:r>
            <a:r>
              <a:rPr lang="pt-BR" sz="1600" dirty="0">
                <a:latin typeface="Arial" panose="020B0604020202020204" pitchFamily="34" charset="0"/>
                <a:cs typeface="Arial" panose="020B0604020202020204" pitchFamily="34" charset="0"/>
              </a:rPr>
              <a:t>(</a:t>
            </a:r>
            <a:r>
              <a:rPr lang="en-US" sz="1600" dirty="0">
                <a:latin typeface="Arial" panose="020B0604020202020204" pitchFamily="34" charset="0"/>
                <a:cs typeface="Arial" panose="020B0604020202020204" pitchFamily="34" charset="0"/>
              </a:rPr>
              <a:t>Complainant, who suffers from post-polio syndrome, was terminated after missing multiple days during two cold and snowy months, after employee had received permission to miss work on days it was too cold or snowy for her to commute)</a:t>
            </a:r>
          </a:p>
          <a:p>
            <a:pPr>
              <a:spcAft>
                <a:spcPts val="450"/>
              </a:spcAft>
            </a:pPr>
            <a:endParaRPr lang="en-US" sz="3675" dirty="0"/>
          </a:p>
          <a:p>
            <a:endParaRPr lang="en-US" dirty="0"/>
          </a:p>
        </p:txBody>
      </p:sp>
    </p:spTree>
    <p:extLst>
      <p:ext uri="{BB962C8B-B14F-4D97-AF65-F5344CB8AC3E}">
        <p14:creationId xmlns:p14="http://schemas.microsoft.com/office/powerpoint/2010/main" val="2564050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7028D-10F4-755C-BC9D-6FB409C67BC7}"/>
              </a:ext>
            </a:extLst>
          </p:cNvPr>
          <p:cNvSpPr>
            <a:spLocks noGrp="1"/>
          </p:cNvSpPr>
          <p:nvPr>
            <p:ph type="title"/>
          </p:nvPr>
        </p:nvSpPr>
        <p:spPr/>
        <p:txBody>
          <a:bodyPr/>
          <a:lstStyle/>
          <a:p>
            <a:r>
              <a:rPr lang="en-US" b="1" i="1" dirty="0"/>
              <a:t>Adverse Employment Action </a:t>
            </a:r>
          </a:p>
        </p:txBody>
      </p:sp>
      <p:sp>
        <p:nvSpPr>
          <p:cNvPr id="3" name="Content Placeholder 2">
            <a:extLst>
              <a:ext uri="{FF2B5EF4-FFF2-40B4-BE49-F238E27FC236}">
                <a16:creationId xmlns:a16="http://schemas.microsoft.com/office/drawing/2014/main" id="{E4792793-A73C-739B-E46A-385D81EE4C37}"/>
              </a:ext>
            </a:extLst>
          </p:cNvPr>
          <p:cNvSpPr>
            <a:spLocks noGrp="1"/>
          </p:cNvSpPr>
          <p:nvPr>
            <p:ph idx="1"/>
          </p:nvPr>
        </p:nvSpPr>
        <p:spPr>
          <a:xfrm>
            <a:off x="301752" y="1676400"/>
            <a:ext cx="8613648" cy="4648200"/>
          </a:xfrm>
        </p:spPr>
        <p:txBody>
          <a:bodyPr>
            <a:normAutofit fontScale="92500" lnSpcReduction="20000"/>
          </a:bodyPr>
          <a:lstStyle/>
          <a:p>
            <a:pPr marL="0" indent="0">
              <a:spcAft>
                <a:spcPts val="450"/>
              </a:spcAft>
              <a:buNone/>
            </a:pPr>
            <a:endParaRPr lang="en-US" sz="1600" i="1" dirty="0">
              <a:solidFill>
                <a:srgbClr val="0E568C"/>
              </a:solidFill>
              <a:latin typeface="Arial" panose="020B0604020202020204" pitchFamily="34" charset="0"/>
              <a:cs typeface="Arial" panose="020B0604020202020204" pitchFamily="34" charset="0"/>
            </a:endParaRPr>
          </a:p>
          <a:p>
            <a:pPr>
              <a:spcAft>
                <a:spcPts val="450"/>
              </a:spcAft>
            </a:pPr>
            <a:r>
              <a:rPr lang="en-US" sz="1600" i="1" dirty="0">
                <a:solidFill>
                  <a:srgbClr val="0E568C"/>
                </a:solidFill>
                <a:latin typeface="Arial" panose="020B0604020202020204" pitchFamily="34" charset="0"/>
                <a:cs typeface="Arial" panose="020B0604020202020204" pitchFamily="34" charset="0"/>
              </a:rPr>
              <a:t>German v. Building Technology Engineers, Inc., </a:t>
            </a:r>
            <a:r>
              <a:rPr lang="en-US" sz="1600" dirty="0">
                <a:solidFill>
                  <a:srgbClr val="0E568C"/>
                </a:solidFill>
                <a:latin typeface="Arial" panose="020B0604020202020204" pitchFamily="34" charset="0"/>
                <a:cs typeface="Arial" panose="020B0604020202020204" pitchFamily="34" charset="0"/>
              </a:rPr>
              <a:t>00-13-0577 (2003) </a:t>
            </a:r>
            <a:r>
              <a:rPr lang="en-US" sz="1600" dirty="0">
                <a:latin typeface="Arial" panose="020B0604020202020204" pitchFamily="34" charset="0"/>
                <a:cs typeface="Arial" panose="020B0604020202020204" pitchFamily="34" charset="0"/>
              </a:rPr>
              <a:t>(failure to be reinstated post leave)</a:t>
            </a:r>
          </a:p>
          <a:p>
            <a:pPr marL="0" indent="0">
              <a:spcAft>
                <a:spcPts val="450"/>
              </a:spcAft>
              <a:buNone/>
            </a:pPr>
            <a:endParaRPr lang="en-US" sz="1600" dirty="0">
              <a:latin typeface="Arial" panose="020B0604020202020204" pitchFamily="34" charset="0"/>
              <a:cs typeface="Arial" panose="020B0604020202020204" pitchFamily="34" charset="0"/>
            </a:endParaRPr>
          </a:p>
          <a:p>
            <a:pPr>
              <a:spcAft>
                <a:spcPts val="450"/>
              </a:spcAft>
            </a:pPr>
            <a:r>
              <a:rPr lang="en-US" sz="1600" i="1" dirty="0">
                <a:solidFill>
                  <a:srgbClr val="145DA4"/>
                </a:solidFill>
                <a:latin typeface="Arial" panose="020B0604020202020204" pitchFamily="34" charset="0"/>
                <a:cs typeface="Arial" panose="020B0604020202020204" pitchFamily="34" charset="0"/>
              </a:rPr>
              <a:t>Blackie v. Maine,</a:t>
            </a:r>
            <a:r>
              <a:rPr lang="en-US" sz="1600" dirty="0">
                <a:solidFill>
                  <a:srgbClr val="145DA4"/>
                </a:solidFill>
                <a:latin typeface="Arial" panose="020B0604020202020204" pitchFamily="34" charset="0"/>
                <a:cs typeface="Arial" panose="020B0604020202020204" pitchFamily="34" charset="0"/>
              </a:rPr>
              <a:t> 75 F.3d 716, 725 (1st Cir.1996) </a:t>
            </a:r>
            <a:r>
              <a:rPr lang="en-US" sz="1600" dirty="0">
                <a:solidFill>
                  <a:srgbClr val="212121"/>
                </a:solidFill>
                <a:latin typeface="Arial" panose="020B0604020202020204" pitchFamily="34" charset="0"/>
                <a:cs typeface="Arial" panose="020B0604020202020204" pitchFamily="34" charset="0"/>
              </a:rPr>
              <a:t>(“under certain circumstances an </a:t>
            </a:r>
            <a:r>
              <a:rPr lang="en-US" sz="1600" b="1" i="1" dirty="0">
                <a:solidFill>
                  <a:srgbClr val="212121"/>
                </a:solidFill>
                <a:latin typeface="Arial" panose="020B0604020202020204" pitchFamily="34" charset="0"/>
                <a:cs typeface="Arial" panose="020B0604020202020204" pitchFamily="34" charset="0"/>
              </a:rPr>
              <a:t>employer's inaction </a:t>
            </a:r>
            <a:r>
              <a:rPr lang="en-US" sz="1600" dirty="0">
                <a:solidFill>
                  <a:srgbClr val="212121"/>
                </a:solidFill>
                <a:latin typeface="Arial" panose="020B0604020202020204" pitchFamily="34" charset="0"/>
                <a:cs typeface="Arial" panose="020B0604020202020204" pitchFamily="34" charset="0"/>
              </a:rPr>
              <a:t>can operate to deprive an employee of a privilege of employment that an employee had reason to anticipate he would receive; in those situations, the deprivation constitutes an adverse employment action”).</a:t>
            </a:r>
          </a:p>
          <a:p>
            <a:pPr>
              <a:spcAft>
                <a:spcPts val="450"/>
              </a:spcAft>
            </a:pPr>
            <a:endParaRPr lang="en-US" sz="1600" i="1" dirty="0">
              <a:solidFill>
                <a:srgbClr val="145DA4"/>
              </a:solidFill>
              <a:latin typeface="Arial" panose="020B0604020202020204" pitchFamily="34" charset="0"/>
              <a:cs typeface="Arial" panose="020B0604020202020204" pitchFamily="34" charset="0"/>
            </a:endParaRPr>
          </a:p>
          <a:p>
            <a:pPr>
              <a:spcAft>
                <a:spcPts val="450"/>
              </a:spcAft>
            </a:pPr>
            <a:r>
              <a:rPr lang="en-US" sz="1600" i="1" dirty="0">
                <a:solidFill>
                  <a:srgbClr val="145DA4"/>
                </a:solidFill>
                <a:latin typeface="Arial" panose="020B0604020202020204" pitchFamily="34" charset="0"/>
                <a:cs typeface="Arial" panose="020B0604020202020204" pitchFamily="34" charset="0"/>
              </a:rPr>
              <a:t>Moore, et al v. Dollar Dreams, et al.</a:t>
            </a:r>
            <a:r>
              <a:rPr lang="en-US" sz="1600" dirty="0">
                <a:solidFill>
                  <a:srgbClr val="212121"/>
                </a:solidFill>
                <a:latin typeface="Arial" panose="020B0604020202020204" pitchFamily="34" charset="0"/>
                <a:cs typeface="Arial" panose="020B0604020202020204" pitchFamily="34" charset="0"/>
              </a:rPr>
              <a:t>, </a:t>
            </a:r>
            <a:r>
              <a:rPr lang="en-US" sz="1600" dirty="0">
                <a:solidFill>
                  <a:srgbClr val="0E568C"/>
                </a:solidFill>
                <a:latin typeface="Arial" panose="020B0604020202020204" pitchFamily="34" charset="0"/>
                <a:cs typeface="Arial" panose="020B0604020202020204" pitchFamily="34" charset="0"/>
              </a:rPr>
              <a:t>2007 WL 128902 (MCAD Jan. 10, 20074) </a:t>
            </a:r>
            <a:r>
              <a:rPr lang="en-US" sz="1600" dirty="0">
                <a:solidFill>
                  <a:srgbClr val="212121"/>
                </a:solidFill>
                <a:latin typeface="Arial" panose="020B0604020202020204" pitchFamily="34" charset="0"/>
                <a:cs typeface="Arial" panose="020B0604020202020204" pitchFamily="34" charset="0"/>
              </a:rPr>
              <a:t>(hours reduced; termination).</a:t>
            </a:r>
          </a:p>
          <a:p>
            <a:pPr>
              <a:spcAft>
                <a:spcPts val="450"/>
              </a:spcAft>
            </a:pPr>
            <a:endParaRPr lang="en-US" sz="1600" i="1" dirty="0">
              <a:solidFill>
                <a:srgbClr val="0E568C"/>
              </a:solidFill>
              <a:latin typeface="Arial" panose="020B0604020202020204" pitchFamily="34" charset="0"/>
              <a:cs typeface="Arial" panose="020B0604020202020204" pitchFamily="34" charset="0"/>
            </a:endParaRPr>
          </a:p>
          <a:p>
            <a:pPr>
              <a:spcAft>
                <a:spcPts val="450"/>
              </a:spcAft>
            </a:pPr>
            <a:r>
              <a:rPr lang="en-US" sz="1600" i="1" dirty="0" err="1">
                <a:solidFill>
                  <a:srgbClr val="0E568C"/>
                </a:solidFill>
                <a:latin typeface="Arial" panose="020B0604020202020204" pitchFamily="34" charset="0"/>
                <a:cs typeface="Arial" panose="020B0604020202020204" pitchFamily="34" charset="0"/>
              </a:rPr>
              <a:t>Psy</a:t>
            </a:r>
            <a:r>
              <a:rPr lang="en-US" sz="1600" i="1" dirty="0">
                <a:solidFill>
                  <a:srgbClr val="0E568C"/>
                </a:solidFill>
                <a:latin typeface="Arial" panose="020B0604020202020204" pitchFamily="34" charset="0"/>
                <a:cs typeface="Arial" panose="020B0604020202020204" pitchFamily="34" charset="0"/>
              </a:rPr>
              <a:t>-Ed Corp. v. Klein</a:t>
            </a:r>
            <a:r>
              <a:rPr lang="en-US" sz="1600" dirty="0">
                <a:solidFill>
                  <a:srgbClr val="0E568C"/>
                </a:solidFill>
                <a:latin typeface="Arial" panose="020B0604020202020204" pitchFamily="34" charset="0"/>
                <a:cs typeface="Arial" panose="020B0604020202020204" pitchFamily="34" charset="0"/>
              </a:rPr>
              <a:t>, 459 Mass. 697, 711 (2011)</a:t>
            </a:r>
            <a:r>
              <a:rPr lang="en-US" sz="1600" dirty="0">
                <a:solidFill>
                  <a:srgbClr val="3D3D3D"/>
                </a:solidFill>
                <a:latin typeface="Arial" panose="020B0604020202020204" pitchFamily="34" charset="0"/>
                <a:cs typeface="Arial" panose="020B0604020202020204" pitchFamily="34" charset="0"/>
              </a:rPr>
              <a:t> </a:t>
            </a:r>
            <a:r>
              <a:rPr lang="en-US" sz="1600" dirty="0">
                <a:solidFill>
                  <a:srgbClr val="212121"/>
                </a:solidFill>
                <a:latin typeface="Arial" panose="020B0604020202020204" pitchFamily="34" charset="0"/>
                <a:cs typeface="Arial" panose="020B0604020202020204" pitchFamily="34" charset="0"/>
              </a:rPr>
              <a:t>(“rapid succession” of events negatively impacting…. supported inference of causal connection between protected conduct and adverse action)</a:t>
            </a:r>
          </a:p>
          <a:p>
            <a:pPr>
              <a:spcAft>
                <a:spcPts val="450"/>
              </a:spcAft>
            </a:pPr>
            <a:endParaRPr lang="en-US" sz="1600" i="1" dirty="0">
              <a:solidFill>
                <a:srgbClr val="0E568C"/>
              </a:solidFill>
              <a:latin typeface="Arial" panose="020B0604020202020204" pitchFamily="34" charset="0"/>
              <a:cs typeface="Arial" panose="020B0604020202020204" pitchFamily="34" charset="0"/>
            </a:endParaRPr>
          </a:p>
          <a:p>
            <a:pPr>
              <a:spcAft>
                <a:spcPts val="450"/>
              </a:spcAft>
            </a:pPr>
            <a:r>
              <a:rPr lang="en-US" sz="1600" i="1" dirty="0">
                <a:solidFill>
                  <a:srgbClr val="0E568C"/>
                </a:solidFill>
                <a:latin typeface="Arial" panose="020B0604020202020204" pitchFamily="34" charset="0"/>
                <a:cs typeface="Arial" panose="020B0604020202020204" pitchFamily="34" charset="0"/>
              </a:rPr>
              <a:t>Mole v. Univ. of Massachusetts</a:t>
            </a:r>
            <a:r>
              <a:rPr lang="en-US" sz="1600" dirty="0">
                <a:solidFill>
                  <a:srgbClr val="0E568C"/>
                </a:solidFill>
                <a:latin typeface="Arial" panose="020B0604020202020204" pitchFamily="34" charset="0"/>
                <a:cs typeface="Arial" panose="020B0604020202020204" pitchFamily="34" charset="0"/>
              </a:rPr>
              <a:t>, 442 Mass. 582 (2004) </a:t>
            </a:r>
            <a:r>
              <a:rPr lang="en-US" sz="1600" dirty="0">
                <a:solidFill>
                  <a:srgbClr val="212121"/>
                </a:solidFill>
                <a:latin typeface="Arial" panose="020B0604020202020204" pitchFamily="34" charset="0"/>
                <a:cs typeface="Arial" panose="020B0604020202020204" pitchFamily="34" charset="0"/>
              </a:rPr>
              <a:t>(discussion of causal connection between protected activity and adverse employment action)</a:t>
            </a:r>
          </a:p>
          <a:p>
            <a:pPr>
              <a:spcAft>
                <a:spcPts val="450"/>
              </a:spcAft>
            </a:pPr>
            <a:endParaRPr lang="en-US" sz="1200" dirty="0"/>
          </a:p>
        </p:txBody>
      </p:sp>
    </p:spTree>
    <p:extLst>
      <p:ext uri="{BB962C8B-B14F-4D97-AF65-F5344CB8AC3E}">
        <p14:creationId xmlns:p14="http://schemas.microsoft.com/office/powerpoint/2010/main" val="681204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Raising the Inference of Discrimination</a:t>
            </a:r>
          </a:p>
        </p:txBody>
      </p:sp>
    </p:spTree>
    <p:extLst>
      <p:ext uri="{BB962C8B-B14F-4D97-AF65-F5344CB8AC3E}">
        <p14:creationId xmlns:p14="http://schemas.microsoft.com/office/powerpoint/2010/main" val="2982952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DD5E0-F6AD-B986-E4F8-263EDB5AE4C7}"/>
              </a:ext>
            </a:extLst>
          </p:cNvPr>
          <p:cNvSpPr>
            <a:spLocks noGrp="1"/>
          </p:cNvSpPr>
          <p:nvPr>
            <p:ph type="title"/>
          </p:nvPr>
        </p:nvSpPr>
        <p:spPr/>
        <p:txBody>
          <a:bodyPr/>
          <a:lstStyle/>
          <a:p>
            <a:r>
              <a:rPr lang="en-US" b="1" dirty="0"/>
              <a:t>WELCOME AND INTRODUCTION</a:t>
            </a:r>
            <a:endParaRPr lang="en-US" dirty="0"/>
          </a:p>
        </p:txBody>
      </p:sp>
      <p:sp>
        <p:nvSpPr>
          <p:cNvPr id="3" name="Content Placeholder 2">
            <a:extLst>
              <a:ext uri="{FF2B5EF4-FFF2-40B4-BE49-F238E27FC236}">
                <a16:creationId xmlns:a16="http://schemas.microsoft.com/office/drawing/2014/main" id="{41B28056-75CE-6722-9B1D-06A03B1B4EF9}"/>
              </a:ext>
            </a:extLst>
          </p:cNvPr>
          <p:cNvSpPr>
            <a:spLocks noGrp="1"/>
          </p:cNvSpPr>
          <p:nvPr>
            <p:ph sz="quarter" idx="1"/>
          </p:nvPr>
        </p:nvSpPr>
        <p:spPr/>
        <p:txBody>
          <a:bodyPr/>
          <a:lstStyle/>
          <a:p>
            <a:r>
              <a:rPr lang="en-US" dirty="0"/>
              <a:t>Lori A. Jodoin, Esq., Kotin, Crabtree &amp; Strong, LLP</a:t>
            </a:r>
          </a:p>
          <a:p>
            <a:r>
              <a:rPr lang="en-US" dirty="0"/>
              <a:t>Michelle M. De Oliveira, Esq., Kenney &amp; Sams, P.C.</a:t>
            </a:r>
          </a:p>
          <a:p>
            <a:r>
              <a:rPr lang="en-US" dirty="0"/>
              <a:t>Matthew J. Fogelman, Esq., Fogelman Law, LLC</a:t>
            </a:r>
          </a:p>
          <a:p>
            <a:endParaRPr lang="en-US" dirty="0"/>
          </a:p>
          <a:p>
            <a:endParaRPr lang="en-US" dirty="0"/>
          </a:p>
          <a:p>
            <a:endParaRPr lang="en-US" dirty="0"/>
          </a:p>
        </p:txBody>
      </p:sp>
    </p:spTree>
    <p:extLst>
      <p:ext uri="{BB962C8B-B14F-4D97-AF65-F5344CB8AC3E}">
        <p14:creationId xmlns:p14="http://schemas.microsoft.com/office/powerpoint/2010/main" val="16707606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 Evidence</a:t>
            </a:r>
          </a:p>
        </p:txBody>
      </p:sp>
      <p:sp>
        <p:nvSpPr>
          <p:cNvPr id="3" name="Content Placeholder 2"/>
          <p:cNvSpPr>
            <a:spLocks noGrp="1"/>
          </p:cNvSpPr>
          <p:nvPr>
            <p:ph idx="1"/>
          </p:nvPr>
        </p:nvSpPr>
        <p:spPr/>
        <p:txBody>
          <a:bodyPr/>
          <a:lstStyle/>
          <a:p>
            <a:pPr marL="0" indent="0" algn="ctr">
              <a:buNone/>
            </a:pPr>
            <a:endParaRPr lang="en-US" b="1" dirty="0"/>
          </a:p>
          <a:p>
            <a:pPr marL="0" indent="0" algn="ctr">
              <a:buNone/>
            </a:pPr>
            <a:r>
              <a:rPr lang="en-US" b="1" dirty="0"/>
              <a:t>Direct evidence is evidence that, if believed, would result in a highly probable inference that a forbidden bias was present in the workplace. </a:t>
            </a:r>
          </a:p>
          <a:p>
            <a:pPr marL="0" indent="0">
              <a:buNone/>
            </a:pPr>
            <a:endParaRPr lang="en-US" u="sng" dirty="0"/>
          </a:p>
          <a:p>
            <a:pPr marL="0" indent="0" algn="ctr">
              <a:buNone/>
            </a:pPr>
            <a:r>
              <a:rPr lang="en-US" u="sng" dirty="0"/>
              <a:t>See</a:t>
            </a:r>
            <a:r>
              <a:rPr lang="en-US" dirty="0"/>
              <a:t> </a:t>
            </a:r>
            <a:r>
              <a:rPr lang="en-US" u="sng" dirty="0"/>
              <a:t>Sullivan v. Liberty </a:t>
            </a:r>
            <a:r>
              <a:rPr lang="en-US" u="sng" dirty="0" err="1"/>
              <a:t>Mut</a:t>
            </a:r>
            <a:r>
              <a:rPr lang="en-US" u="sng" dirty="0"/>
              <a:t>. Ins. Co.</a:t>
            </a:r>
            <a:r>
              <a:rPr lang="en-US" dirty="0"/>
              <a:t>, 444 Mass. 34 (2005). </a:t>
            </a:r>
          </a:p>
        </p:txBody>
      </p:sp>
    </p:spTree>
    <p:extLst>
      <p:ext uri="{BB962C8B-B14F-4D97-AF65-F5344CB8AC3E}">
        <p14:creationId xmlns:p14="http://schemas.microsoft.com/office/powerpoint/2010/main" val="1158150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Circumstantial Evidence</a:t>
            </a:r>
          </a:p>
        </p:txBody>
      </p:sp>
      <p:sp>
        <p:nvSpPr>
          <p:cNvPr id="3" name="Content Placeholder 2"/>
          <p:cNvSpPr>
            <a:spLocks noGrp="1"/>
          </p:cNvSpPr>
          <p:nvPr>
            <p:ph idx="1"/>
          </p:nvPr>
        </p:nvSpPr>
        <p:spPr/>
        <p:txBody>
          <a:bodyPr>
            <a:normAutofit/>
          </a:bodyPr>
          <a:lstStyle/>
          <a:p>
            <a:pPr marL="0" indent="0" algn="ctr">
              <a:buNone/>
            </a:pPr>
            <a:r>
              <a:rPr lang="en-US" b="1" dirty="0"/>
              <a:t>Since direct evidence rarely exists, an employee plaintiff may prove discrimination by providing indirect or circumstantial evidence of discriminatory animus and causation using the familiar three-stage, burden-shifting paradigm first set out in </a:t>
            </a:r>
            <a:r>
              <a:rPr lang="en-US" b="1" u="sng" dirty="0"/>
              <a:t>McDonnell Douglas Corp. v. Green</a:t>
            </a:r>
            <a:r>
              <a:rPr lang="en-US" b="1" dirty="0"/>
              <a:t>.</a:t>
            </a:r>
          </a:p>
          <a:p>
            <a:pPr marL="0" indent="0">
              <a:buNone/>
            </a:pPr>
            <a:endParaRPr lang="en-US" u="sng" dirty="0"/>
          </a:p>
          <a:p>
            <a:pPr marL="0" indent="0" algn="ctr">
              <a:buNone/>
            </a:pPr>
            <a:r>
              <a:rPr lang="en-US" u="sng" dirty="0"/>
              <a:t>Bulwer v. Mount Auburn Hosp.</a:t>
            </a:r>
            <a:r>
              <a:rPr lang="en-US" dirty="0"/>
              <a:t>, 473 Mass. 672, 673 (2016)</a:t>
            </a:r>
          </a:p>
        </p:txBody>
      </p:sp>
    </p:spTree>
    <p:extLst>
      <p:ext uri="{BB962C8B-B14F-4D97-AF65-F5344CB8AC3E}">
        <p14:creationId xmlns:p14="http://schemas.microsoft.com/office/powerpoint/2010/main" val="1258966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importance</a:t>
            </a:r>
          </a:p>
        </p:txBody>
      </p:sp>
      <p:sp>
        <p:nvSpPr>
          <p:cNvPr id="3" name="Content Placeholder 2"/>
          <p:cNvSpPr>
            <a:spLocks noGrp="1"/>
          </p:cNvSpPr>
          <p:nvPr>
            <p:ph idx="1"/>
          </p:nvPr>
        </p:nvSpPr>
        <p:spPr/>
        <p:txBody>
          <a:bodyPr/>
          <a:lstStyle/>
          <a:p>
            <a:r>
              <a:rPr lang="en-US" dirty="0"/>
              <a:t>Pleadings</a:t>
            </a:r>
          </a:p>
          <a:p>
            <a:r>
              <a:rPr lang="en-US" dirty="0"/>
              <a:t>Summary Judgment</a:t>
            </a:r>
          </a:p>
          <a:p>
            <a:r>
              <a:rPr lang="en-US" dirty="0"/>
              <a:t>Trial</a:t>
            </a:r>
          </a:p>
        </p:txBody>
      </p:sp>
    </p:spTree>
    <p:extLst>
      <p:ext uri="{BB962C8B-B14F-4D97-AF65-F5344CB8AC3E}">
        <p14:creationId xmlns:p14="http://schemas.microsoft.com/office/powerpoint/2010/main" val="22883452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924F4-A395-01DE-838D-0CB91A008327}"/>
              </a:ext>
            </a:extLst>
          </p:cNvPr>
          <p:cNvSpPr>
            <a:spLocks noGrp="1"/>
          </p:cNvSpPr>
          <p:nvPr>
            <p:ph type="ctrTitle"/>
          </p:nvPr>
        </p:nvSpPr>
        <p:spPr/>
        <p:txBody>
          <a:bodyPr/>
          <a:lstStyle/>
          <a:p>
            <a:r>
              <a:rPr lang="en-US" dirty="0"/>
              <a:t>Raising Inference of Discrimination </a:t>
            </a:r>
          </a:p>
        </p:txBody>
      </p:sp>
      <p:sp>
        <p:nvSpPr>
          <p:cNvPr id="3" name="Subtitle 2">
            <a:extLst>
              <a:ext uri="{FF2B5EF4-FFF2-40B4-BE49-F238E27FC236}">
                <a16:creationId xmlns:a16="http://schemas.microsoft.com/office/drawing/2014/main" id="{8E762D3E-11C8-25BC-4848-4C6BA0578E7D}"/>
              </a:ext>
            </a:extLst>
          </p:cNvPr>
          <p:cNvSpPr>
            <a:spLocks noGrp="1"/>
          </p:cNvSpPr>
          <p:nvPr>
            <p:ph type="subTitle" idx="1"/>
          </p:nvPr>
        </p:nvSpPr>
        <p:spPr/>
        <p:txBody>
          <a:bodyPr/>
          <a:lstStyle/>
          <a:p>
            <a:r>
              <a:rPr lang="en-US" dirty="0"/>
              <a:t>Jury Instruction on Inference: </a:t>
            </a:r>
          </a:p>
        </p:txBody>
      </p:sp>
    </p:spTree>
    <p:extLst>
      <p:ext uri="{BB962C8B-B14F-4D97-AF65-F5344CB8AC3E}">
        <p14:creationId xmlns:p14="http://schemas.microsoft.com/office/powerpoint/2010/main" val="11073654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39D59-ACE5-F5ED-D241-2A338E01A605}"/>
              </a:ext>
            </a:extLst>
          </p:cNvPr>
          <p:cNvSpPr>
            <a:spLocks noGrp="1"/>
          </p:cNvSpPr>
          <p:nvPr>
            <p:ph type="title"/>
          </p:nvPr>
        </p:nvSpPr>
        <p:spPr/>
        <p:txBody>
          <a:bodyPr/>
          <a:lstStyle/>
          <a:p>
            <a:r>
              <a:rPr lang="en-US" dirty="0"/>
              <a:t>Raising Inference of Discrimination </a:t>
            </a:r>
          </a:p>
        </p:txBody>
      </p:sp>
      <p:sp>
        <p:nvSpPr>
          <p:cNvPr id="3" name="Content Placeholder 2">
            <a:extLst>
              <a:ext uri="{FF2B5EF4-FFF2-40B4-BE49-F238E27FC236}">
                <a16:creationId xmlns:a16="http://schemas.microsoft.com/office/drawing/2014/main" id="{CA2F4E64-A24F-56DA-2325-1BDD67AFA9C4}"/>
              </a:ext>
            </a:extLst>
          </p:cNvPr>
          <p:cNvSpPr>
            <a:spLocks noGrp="1"/>
          </p:cNvSpPr>
          <p:nvPr>
            <p:ph idx="1"/>
          </p:nvPr>
        </p:nvSpPr>
        <p:spPr>
          <a:xfrm>
            <a:off x="301752" y="1527048"/>
            <a:ext cx="8503920" cy="4873752"/>
          </a:xfrm>
        </p:spPr>
        <p:txBody>
          <a:bodyPr>
            <a:normAutofit fontScale="62500" lnSpcReduction="20000"/>
          </a:bodyPr>
          <a:lstStyle/>
          <a:p>
            <a:pPr marL="0" indent="0">
              <a:spcBef>
                <a:spcPts val="0"/>
              </a:spcBef>
              <a:buNone/>
            </a:pPr>
            <a:r>
              <a:rPr lang="en-US" sz="2600" b="1" dirty="0">
                <a:latin typeface="Times New Roman" panose="02020603050405020304" pitchFamily="18" charset="0"/>
                <a:ea typeface="Cambria" panose="02040503050406030204" pitchFamily="18" charset="0"/>
                <a:cs typeface="Arial" panose="020B0604020202020204" pitchFamily="34" charset="0"/>
              </a:rPr>
              <a:t>MOTIVE, INTENT, OR STATE OF MIND</a:t>
            </a:r>
            <a:endParaRPr lang="en-US" sz="2600" dirty="0">
              <a:latin typeface="Times New Roman" panose="02020603050405020304" pitchFamily="18" charset="0"/>
              <a:ea typeface="Cambria" panose="02040503050406030204" pitchFamily="18" charset="0"/>
              <a:cs typeface="Arial" panose="020B0604020202020204" pitchFamily="34" charset="0"/>
            </a:endParaRPr>
          </a:p>
          <a:p>
            <a:pPr marL="0" indent="0">
              <a:spcBef>
                <a:spcPts val="0"/>
              </a:spcBef>
              <a:buNone/>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Lst>
            </a:pPr>
            <a:endParaRPr lang="en-US" sz="2300" dirty="0">
              <a:latin typeface="Times New Roman" panose="02020603050405020304" pitchFamily="18" charset="0"/>
              <a:ea typeface="Times New Roman" panose="02020603050405020304" pitchFamily="18" charset="0"/>
            </a:endParaRPr>
          </a:p>
          <a:p>
            <a:pPr marL="0">
              <a:spcBef>
                <a:spcPts val="0"/>
              </a:spcBef>
            </a:pPr>
            <a:r>
              <a:rPr lang="en-US" sz="2300" dirty="0">
                <a:solidFill>
                  <a:srgbClr val="000000"/>
                </a:solidFill>
                <a:latin typeface="Times New Roman" panose="02020603050405020304" pitchFamily="18" charset="0"/>
                <a:ea typeface="Times New Roman" panose="02020603050405020304" pitchFamily="18" charset="0"/>
                <a:cs typeface="Helvetica" pitchFamily="2" charset="0"/>
              </a:rPr>
              <a:t>In this case, the critical issue is why the defendants demoted and terminated the plaintiff.  It is unlawful to demote or terminate a person because of her gender and/or race.  It is not unlawful to demote or terminate a person for legitimate business reasons. To decide this case, you will have to inquire into and determine the defendants’ motive, intent, or state of mind.</a:t>
            </a:r>
            <a:endParaRPr lang="en-US" sz="2300" dirty="0">
              <a:latin typeface="Times New Roman" panose="02020603050405020304" pitchFamily="18" charset="0"/>
              <a:ea typeface="Times New Roman" panose="02020603050405020304" pitchFamily="18" charset="0"/>
            </a:endParaRPr>
          </a:p>
          <a:p>
            <a:pPr marL="0" indent="0">
              <a:spcBef>
                <a:spcPts val="0"/>
              </a:spcBef>
              <a:buNone/>
            </a:pPr>
            <a:r>
              <a:rPr lang="en-US" sz="2300" dirty="0">
                <a:solidFill>
                  <a:srgbClr val="000000"/>
                </a:solidFill>
                <a:latin typeface="Times New Roman" panose="02020603050405020304" pitchFamily="18" charset="0"/>
                <a:ea typeface="Times New Roman" panose="02020603050405020304" pitchFamily="18" charset="0"/>
                <a:cs typeface="Helvetica" pitchFamily="2" charset="0"/>
              </a:rPr>
              <a:t> </a:t>
            </a:r>
            <a:endParaRPr lang="en-US" sz="2300" dirty="0">
              <a:latin typeface="Times New Roman" panose="02020603050405020304" pitchFamily="18" charset="0"/>
              <a:ea typeface="Times New Roman" panose="02020603050405020304" pitchFamily="18" charset="0"/>
            </a:endParaRPr>
          </a:p>
          <a:p>
            <a:pPr marL="342900" lvl="1" indent="0">
              <a:spcBef>
                <a:spcPts val="0"/>
              </a:spcBef>
              <a:buNone/>
            </a:pPr>
            <a:r>
              <a:rPr lang="en-US" sz="2300" b="1" dirty="0">
                <a:solidFill>
                  <a:schemeClr val="tx1"/>
                </a:solidFill>
                <a:latin typeface="Times New Roman" panose="02020603050405020304" pitchFamily="18" charset="0"/>
                <a:ea typeface="Cambria" panose="02040503050406030204" pitchFamily="18" charset="0"/>
                <a:cs typeface="Arial" panose="020B0604020202020204" pitchFamily="34" charset="0"/>
              </a:rPr>
              <a:t>A. </a:t>
            </a:r>
            <a:r>
              <a:rPr lang="en-US" sz="2300" b="1" u="sng" dirty="0">
                <a:solidFill>
                  <a:schemeClr val="tx1"/>
                </a:solidFill>
                <a:latin typeface="Times New Roman" panose="02020603050405020304" pitchFamily="18" charset="0"/>
                <a:ea typeface="Cambria" panose="02040503050406030204" pitchFamily="18" charset="0"/>
                <a:cs typeface="Arial" panose="020B0604020202020204" pitchFamily="34" charset="0"/>
              </a:rPr>
              <a:t>Direct Evidence</a:t>
            </a:r>
          </a:p>
          <a:p>
            <a:pPr marL="0" indent="0">
              <a:spcBef>
                <a:spcPts val="0"/>
              </a:spcBef>
              <a:buNone/>
            </a:pPr>
            <a:endParaRPr lang="en-US" sz="2300" dirty="0">
              <a:latin typeface="Times New Roman" panose="02020603050405020304" pitchFamily="18" charset="0"/>
              <a:ea typeface="Times New Roman" panose="02020603050405020304" pitchFamily="18" charset="0"/>
            </a:endParaRPr>
          </a:p>
          <a:p>
            <a:pPr marL="0" indent="0">
              <a:spcBef>
                <a:spcPts val="0"/>
              </a:spcBef>
              <a:buNone/>
            </a:pPr>
            <a:r>
              <a:rPr lang="en-US" sz="2300" dirty="0">
                <a:solidFill>
                  <a:srgbClr val="000000"/>
                </a:solidFill>
                <a:latin typeface="Times New Roman" panose="02020603050405020304" pitchFamily="18" charset="0"/>
                <a:ea typeface="Times New Roman" panose="02020603050405020304" pitchFamily="18" charset="0"/>
                <a:cs typeface="Helvetica" pitchFamily="2" charset="0"/>
              </a:rPr>
              <a:t>	Sometimes motive, intent, or state of mind can be proved directly; for example, by a witness describing what his/her state of mind was or by a witness testifying to what a defendant said that would be reflective of his/her state of mind. Direct evidence may be a statement by a decisionmaker that relates to his/her decision. Direct evidence is evidence that, if believed, would result in a highly probable inference that a forbidden bias was present in the workplace. Direct evidence can consist of statements of a defendant that suggest a discriminatory attitude toward or based on her gender or race.</a:t>
            </a:r>
            <a:endParaRPr lang="en-US" sz="2300" dirty="0">
              <a:latin typeface="Times New Roman" panose="02020603050405020304" pitchFamily="18" charset="0"/>
              <a:ea typeface="Times New Roman" panose="02020603050405020304" pitchFamily="18" charset="0"/>
            </a:endParaRPr>
          </a:p>
          <a:p>
            <a:pPr marL="0" indent="0">
              <a:spcBef>
                <a:spcPts val="0"/>
              </a:spcBef>
              <a:buNone/>
            </a:pPr>
            <a:r>
              <a:rPr lang="en-US" sz="2300" b="1" dirty="0">
                <a:solidFill>
                  <a:srgbClr val="000000"/>
                </a:solidFill>
                <a:latin typeface="Times New Roman" panose="02020603050405020304" pitchFamily="18" charset="0"/>
                <a:ea typeface="Times New Roman" panose="02020603050405020304" pitchFamily="18" charset="0"/>
                <a:cs typeface="Helvetica" pitchFamily="2" charset="0"/>
              </a:rPr>
              <a:t> </a:t>
            </a:r>
            <a:endParaRPr lang="en-US" sz="2300" dirty="0">
              <a:latin typeface="Times New Roman" panose="02020603050405020304" pitchFamily="18" charset="0"/>
              <a:ea typeface="Times New Roman" panose="02020603050405020304" pitchFamily="18" charset="0"/>
            </a:endParaRPr>
          </a:p>
          <a:p>
            <a:pPr marL="342900" lvl="1" indent="0">
              <a:spcBef>
                <a:spcPts val="0"/>
              </a:spcBef>
              <a:buNone/>
            </a:pPr>
            <a:r>
              <a:rPr lang="en-US" sz="2300" b="1" dirty="0">
                <a:solidFill>
                  <a:schemeClr val="tx1"/>
                </a:solidFill>
                <a:latin typeface="Times New Roman" panose="02020603050405020304" pitchFamily="18" charset="0"/>
                <a:ea typeface="Cambria" panose="02040503050406030204" pitchFamily="18" charset="0"/>
                <a:cs typeface="Arial" panose="020B0604020202020204" pitchFamily="34" charset="0"/>
              </a:rPr>
              <a:t>B. </a:t>
            </a:r>
            <a:r>
              <a:rPr lang="en-US" sz="2300" b="1" u="sng" dirty="0">
                <a:solidFill>
                  <a:schemeClr val="tx1"/>
                </a:solidFill>
                <a:latin typeface="Times New Roman" panose="02020603050405020304" pitchFamily="18" charset="0"/>
                <a:ea typeface="Cambria" panose="02040503050406030204" pitchFamily="18" charset="0"/>
                <a:cs typeface="Arial" panose="020B0604020202020204" pitchFamily="34" charset="0"/>
              </a:rPr>
              <a:t>Circumstantial Evidence</a:t>
            </a:r>
          </a:p>
          <a:p>
            <a:pPr marL="0" indent="0">
              <a:spcBef>
                <a:spcPts val="0"/>
              </a:spcBef>
              <a:buNone/>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Lst>
            </a:pPr>
            <a:r>
              <a:rPr lang="en-US" sz="2300" b="1" dirty="0">
                <a:solidFill>
                  <a:srgbClr val="000000"/>
                </a:solidFill>
                <a:latin typeface="Times New Roman" panose="02020603050405020304" pitchFamily="18" charset="0"/>
                <a:ea typeface="Times New Roman" panose="02020603050405020304" pitchFamily="18" charset="0"/>
                <a:cs typeface="Helvetica" pitchFamily="2" charset="0"/>
              </a:rPr>
              <a:t> </a:t>
            </a:r>
            <a:endParaRPr lang="en-US" sz="2300" b="1" dirty="0">
              <a:latin typeface="Times New Roman" panose="02020603050405020304" pitchFamily="18" charset="0"/>
              <a:ea typeface="Times New Roman" panose="02020603050405020304" pitchFamily="18" charset="0"/>
            </a:endParaRPr>
          </a:p>
          <a:p>
            <a:pPr marL="0" indent="0">
              <a:spcBef>
                <a:spcPts val="0"/>
              </a:spcBef>
              <a:buNone/>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Lst>
            </a:pPr>
            <a:r>
              <a:rPr lang="en-US" sz="2300" b="1" dirty="0">
                <a:solidFill>
                  <a:srgbClr val="000000"/>
                </a:solidFill>
                <a:latin typeface="Times New Roman" panose="02020603050405020304" pitchFamily="18" charset="0"/>
                <a:ea typeface="Times New Roman" panose="02020603050405020304" pitchFamily="18" charset="0"/>
                <a:cs typeface="Helvetica" pitchFamily="2" charset="0"/>
              </a:rPr>
              <a:t>		</a:t>
            </a:r>
            <a:r>
              <a:rPr lang="en-US" sz="2300" dirty="0">
                <a:solidFill>
                  <a:srgbClr val="000000"/>
                </a:solidFill>
                <a:latin typeface="Times New Roman" panose="02020603050405020304" pitchFamily="18" charset="0"/>
                <a:ea typeface="Times New Roman" panose="02020603050405020304" pitchFamily="18" charset="0"/>
                <a:cs typeface="Helvetica" pitchFamily="2" charset="0"/>
              </a:rPr>
              <a:t>But at other times, motive, intent, or state of mind may be proved indirectly or circumstantially.  Here, you may examine the defendants’ actions and words, and all of the surrounding circumstances, to help you determine what the defendants’ motive, intent, or state of mind was when the defendants demoted and terminated the plaintiff.</a:t>
            </a:r>
            <a:endParaRPr lang="en-US" sz="2300" dirty="0">
              <a:latin typeface="Times New Roman" panose="02020603050405020304" pitchFamily="18" charset="0"/>
              <a:ea typeface="Times New Roman" panose="02020603050405020304" pitchFamily="18" charset="0"/>
            </a:endParaRPr>
          </a:p>
          <a:p>
            <a:pPr marL="0" indent="0">
              <a:spcBef>
                <a:spcPts val="0"/>
              </a:spcBef>
              <a:buNone/>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en-US" sz="2300" dirty="0">
                <a:solidFill>
                  <a:srgbClr val="000000"/>
                </a:solidFill>
                <a:latin typeface="Times New Roman" panose="02020603050405020304" pitchFamily="18" charset="0"/>
                <a:ea typeface="Times New Roman" panose="02020603050405020304" pitchFamily="18" charset="0"/>
                <a:cs typeface="Helvetica" pitchFamily="2" charset="0"/>
              </a:rPr>
              <a:t> </a:t>
            </a:r>
            <a:endParaRPr lang="en-US" sz="2300" dirty="0">
              <a:latin typeface="Times New Roman" panose="02020603050405020304" pitchFamily="18" charset="0"/>
              <a:ea typeface="Times New Roman" panose="02020603050405020304" pitchFamily="18" charset="0"/>
            </a:endParaRPr>
          </a:p>
          <a:p>
            <a:pPr marL="0" indent="0">
              <a:spcBef>
                <a:spcPts val="0"/>
              </a:spcBef>
              <a:buNone/>
            </a:pPr>
            <a:r>
              <a:rPr lang="en-US" sz="2300" dirty="0">
                <a:solidFill>
                  <a:srgbClr val="000000"/>
                </a:solidFill>
                <a:latin typeface="Times New Roman" panose="02020603050405020304" pitchFamily="18" charset="0"/>
                <a:cs typeface="Helvetica" pitchFamily="2" charset="0"/>
              </a:rPr>
              <a:t>       </a:t>
            </a:r>
            <a:r>
              <a:rPr lang="en-US" sz="2200" dirty="0">
                <a:solidFill>
                  <a:srgbClr val="000000"/>
                </a:solidFill>
                <a:latin typeface="Times New Roman" panose="02020603050405020304" pitchFamily="18" charset="0"/>
                <a:cs typeface="Helvetica" pitchFamily="2" charset="0"/>
              </a:rPr>
              <a:t>The</a:t>
            </a:r>
            <a:r>
              <a:rPr lang="en-US" sz="2300" dirty="0">
                <a:solidFill>
                  <a:srgbClr val="000000"/>
                </a:solidFill>
                <a:latin typeface="Times New Roman" panose="02020603050405020304" pitchFamily="18" charset="0"/>
                <a:ea typeface="Times New Roman" panose="02020603050405020304" pitchFamily="18" charset="0"/>
                <a:cs typeface="Helvetica" pitchFamily="2" charset="0"/>
              </a:rPr>
              <a:t> law does not dictate any distinction between the weight to be given to direct or circumstantial evidence; that is up to the jury.  Circumstantial evidence permits you to draw reasonable inferences from facts in evidence.  The inference proposed from the evidence need only be reasonable; it need not be the only one possible.</a:t>
            </a:r>
            <a:endParaRPr lang="en-US" sz="2300" dirty="0">
              <a:latin typeface="Times New Roman" panose="02020603050405020304" pitchFamily="18" charset="0"/>
              <a:ea typeface="Times New Roman" panose="02020603050405020304" pitchFamily="18" charset="0"/>
            </a:endParaRPr>
          </a:p>
          <a:p>
            <a:pPr marL="0" indent="0">
              <a:buNone/>
            </a:pPr>
            <a:endParaRPr lang="en-US" sz="2200" dirty="0">
              <a:solidFill>
                <a:srgbClr val="000000"/>
              </a:solidFill>
              <a:latin typeface="Times New Roman" panose="02020603050405020304" pitchFamily="18" charset="0"/>
              <a:ea typeface="Times New Roman" panose="02020603050405020304" pitchFamily="18" charset="0"/>
              <a:cs typeface="Helvetica" pitchFamily="2" charset="0"/>
            </a:endParaRPr>
          </a:p>
          <a:p>
            <a:pPr marL="0" indent="0">
              <a:buNone/>
            </a:pPr>
            <a:r>
              <a:rPr lang="en-US" sz="2200" dirty="0">
                <a:solidFill>
                  <a:srgbClr val="000000"/>
                </a:solidFill>
                <a:latin typeface="Times New Roman" panose="02020603050405020304" pitchFamily="18" charset="0"/>
                <a:ea typeface="Times New Roman" panose="02020603050405020304" pitchFamily="18" charset="0"/>
                <a:cs typeface="Helvetica" pitchFamily="2" charset="0"/>
              </a:rPr>
              <a:t>Massachusetts Superior Court Civil Practice Jury Instructions § 5.2.2.</a:t>
            </a:r>
            <a:endParaRPr lang="en-US" sz="22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905352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EFF24-4323-3A5D-B4C4-7AE4EA743239}"/>
              </a:ext>
            </a:extLst>
          </p:cNvPr>
          <p:cNvSpPr>
            <a:spLocks noGrp="1"/>
          </p:cNvSpPr>
          <p:nvPr>
            <p:ph type="title"/>
          </p:nvPr>
        </p:nvSpPr>
        <p:spPr/>
        <p:txBody>
          <a:bodyPr/>
          <a:lstStyle/>
          <a:p>
            <a:r>
              <a:rPr lang="en-US" dirty="0"/>
              <a:t>Discovery and Depositions …. 	</a:t>
            </a:r>
          </a:p>
        </p:txBody>
      </p:sp>
      <p:sp>
        <p:nvSpPr>
          <p:cNvPr id="3" name="Content Placeholder 2">
            <a:extLst>
              <a:ext uri="{FF2B5EF4-FFF2-40B4-BE49-F238E27FC236}">
                <a16:creationId xmlns:a16="http://schemas.microsoft.com/office/drawing/2014/main" id="{E24F2E94-7DE6-AA5E-191F-FDE8DA30B81F}"/>
              </a:ext>
            </a:extLst>
          </p:cNvPr>
          <p:cNvSpPr>
            <a:spLocks noGrp="1"/>
          </p:cNvSpPr>
          <p:nvPr>
            <p:ph idx="1"/>
          </p:nvPr>
        </p:nvSpPr>
        <p:spPr/>
        <p:txBody>
          <a:bodyPr/>
          <a:lstStyle/>
          <a:p>
            <a:r>
              <a:rPr lang="en-US" dirty="0"/>
              <a:t>Probe into direct and circumstantial evidence</a:t>
            </a:r>
          </a:p>
          <a:p>
            <a:r>
              <a:rPr lang="en-US" dirty="0"/>
              <a:t>Comparator evidence – how were white people / men treated, for example?  </a:t>
            </a:r>
            <a:r>
              <a:rPr lang="en-US"/>
              <a:t>(apples to apples) </a:t>
            </a:r>
            <a:endParaRPr lang="en-US" dirty="0"/>
          </a:p>
          <a:p>
            <a:r>
              <a:rPr lang="en-US" dirty="0"/>
              <a:t>Rule 30(b)(6) depositions </a:t>
            </a:r>
          </a:p>
          <a:p>
            <a:r>
              <a:rPr lang="en-US" dirty="0"/>
              <a:t>Motions to compel </a:t>
            </a:r>
          </a:p>
        </p:txBody>
      </p:sp>
    </p:spTree>
    <p:extLst>
      <p:ext uri="{BB962C8B-B14F-4D97-AF65-F5344CB8AC3E}">
        <p14:creationId xmlns:p14="http://schemas.microsoft.com/office/powerpoint/2010/main" val="3718921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B431D-AABD-B453-763C-661D3B375A37}"/>
              </a:ext>
            </a:extLst>
          </p:cNvPr>
          <p:cNvSpPr>
            <a:spLocks noGrp="1"/>
          </p:cNvSpPr>
          <p:nvPr>
            <p:ph type="ctrTitle"/>
          </p:nvPr>
        </p:nvSpPr>
        <p:spPr/>
        <p:txBody>
          <a:bodyPr>
            <a:normAutofit fontScale="90000"/>
          </a:bodyPr>
          <a:lstStyle/>
          <a:p>
            <a:r>
              <a:rPr lang="en-US" b="1" i="1" dirty="0"/>
              <a:t>Layoffs, Terminations, Failure To Hire, &amp;</a:t>
            </a:r>
            <a:br>
              <a:rPr lang="en-US" b="1" i="1" dirty="0"/>
            </a:br>
            <a:r>
              <a:rPr lang="en-US" b="1" i="1" dirty="0"/>
              <a:t>Failure To Promote Claims</a:t>
            </a:r>
            <a:endParaRPr lang="en-US" b="1" dirty="0"/>
          </a:p>
        </p:txBody>
      </p:sp>
    </p:spTree>
    <p:extLst>
      <p:ext uri="{BB962C8B-B14F-4D97-AF65-F5344CB8AC3E}">
        <p14:creationId xmlns:p14="http://schemas.microsoft.com/office/powerpoint/2010/main" val="1759063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E0100-C94C-118E-114B-5765DF260640}"/>
              </a:ext>
            </a:extLst>
          </p:cNvPr>
          <p:cNvSpPr>
            <a:spLocks noGrp="1"/>
          </p:cNvSpPr>
          <p:nvPr>
            <p:ph type="title"/>
          </p:nvPr>
        </p:nvSpPr>
        <p:spPr>
          <a:xfrm>
            <a:off x="304800" y="381000"/>
            <a:ext cx="8534400" cy="758952"/>
          </a:xfrm>
        </p:spPr>
        <p:txBody>
          <a:bodyPr>
            <a:normAutofit fontScale="90000"/>
          </a:bodyPr>
          <a:lstStyle/>
          <a:p>
            <a:r>
              <a:rPr lang="en-US" b="1" i="1" dirty="0"/>
              <a:t>Layoffs, Terminations, Failure to Hire, and Failure to Promote Claims</a:t>
            </a:r>
          </a:p>
        </p:txBody>
      </p:sp>
      <p:sp>
        <p:nvSpPr>
          <p:cNvPr id="3" name="Content Placeholder 2">
            <a:extLst>
              <a:ext uri="{FF2B5EF4-FFF2-40B4-BE49-F238E27FC236}">
                <a16:creationId xmlns:a16="http://schemas.microsoft.com/office/drawing/2014/main" id="{AE3F45BE-CD23-9588-31DB-80806BC39EE4}"/>
              </a:ext>
            </a:extLst>
          </p:cNvPr>
          <p:cNvSpPr>
            <a:spLocks noGrp="1"/>
          </p:cNvSpPr>
          <p:nvPr>
            <p:ph idx="1"/>
          </p:nvPr>
        </p:nvSpPr>
        <p:spPr>
          <a:xfrm>
            <a:off x="628650" y="1752600"/>
            <a:ext cx="7886700" cy="4495800"/>
          </a:xfrm>
        </p:spPr>
        <p:txBody>
          <a:bodyPr>
            <a:normAutofit fontScale="85000" lnSpcReduction="10000"/>
          </a:bodyPr>
          <a:lstStyle/>
          <a:p>
            <a:pPr marL="0" indent="0">
              <a:buNone/>
            </a:pPr>
            <a:r>
              <a:rPr lang="en-US" b="1" u="sng" dirty="0"/>
              <a:t>ADEA layoff</a:t>
            </a:r>
            <a:r>
              <a:rPr lang="en-US" dirty="0"/>
              <a:t>: </a:t>
            </a:r>
            <a:r>
              <a:rPr lang="en-US" i="1" dirty="0">
                <a:solidFill>
                  <a:srgbClr val="0E568C"/>
                </a:solidFill>
              </a:rPr>
              <a:t>Knight v. Avon Prods., Inc., </a:t>
            </a:r>
            <a:r>
              <a:rPr lang="en-US" dirty="0">
                <a:solidFill>
                  <a:srgbClr val="0E568C"/>
                </a:solidFill>
              </a:rPr>
              <a:t>438 Mass. 413, 424-25 (2003) </a:t>
            </a:r>
            <a:r>
              <a:rPr lang="en-US" dirty="0"/>
              <a:t>(Plaintiff, older than 40, met employer’s legitimate job expectations, but was terminated and was replaced by person who was more than five years younger)</a:t>
            </a:r>
          </a:p>
          <a:p>
            <a:pPr marL="0" indent="0">
              <a:buNone/>
            </a:pPr>
            <a:endParaRPr lang="en-US" dirty="0"/>
          </a:p>
          <a:p>
            <a:pPr marL="0" indent="0">
              <a:buNone/>
            </a:pPr>
            <a:r>
              <a:rPr lang="en-US" b="1" u="sng" dirty="0"/>
              <a:t>Racial layoff</a:t>
            </a:r>
            <a:r>
              <a:rPr lang="en-US" dirty="0"/>
              <a:t>: </a:t>
            </a:r>
            <a:r>
              <a:rPr lang="en-US" i="1" dirty="0">
                <a:solidFill>
                  <a:srgbClr val="0E568C"/>
                </a:solidFill>
              </a:rPr>
              <a:t>Scarlett v. City of Boston, </a:t>
            </a:r>
            <a:r>
              <a:rPr lang="en-US" dirty="0">
                <a:solidFill>
                  <a:srgbClr val="0E568C"/>
                </a:solidFill>
              </a:rPr>
              <a:t>93 Mass. App. Ct. 593, 598-99 (2018)</a:t>
            </a:r>
            <a:r>
              <a:rPr lang="en-US" i="1" dirty="0">
                <a:solidFill>
                  <a:srgbClr val="0E568C"/>
                </a:solidFill>
              </a:rPr>
              <a:t> </a:t>
            </a:r>
            <a:r>
              <a:rPr lang="en-US" dirty="0"/>
              <a:t>(Out of seven provisional teachers considered for layoff, the employer fired the only two African American teachers)</a:t>
            </a:r>
          </a:p>
          <a:p>
            <a:endParaRPr lang="en-US" dirty="0"/>
          </a:p>
          <a:p>
            <a:pPr marL="0" indent="0">
              <a:buNone/>
            </a:pPr>
            <a:r>
              <a:rPr lang="en-US" b="1" u="sng" dirty="0"/>
              <a:t>Termination</a:t>
            </a:r>
            <a:r>
              <a:rPr lang="en-US" dirty="0"/>
              <a:t>: </a:t>
            </a:r>
            <a:r>
              <a:rPr lang="en-US" i="1" dirty="0">
                <a:solidFill>
                  <a:srgbClr val="0E568C"/>
                </a:solidFill>
              </a:rPr>
              <a:t>Henry v. O.K. Baker Supply Co., </a:t>
            </a:r>
            <a:r>
              <a:rPr lang="en-US" dirty="0">
                <a:solidFill>
                  <a:srgbClr val="0E568C"/>
                </a:solidFill>
              </a:rPr>
              <a:t>02-SEM-00591 (2012) </a:t>
            </a:r>
            <a:r>
              <a:rPr lang="en-US" dirty="0"/>
              <a:t>(Complainant terminated after taking third medical leave for surgery for workplace injury)</a:t>
            </a:r>
          </a:p>
          <a:p>
            <a:endParaRPr lang="en-US" dirty="0"/>
          </a:p>
          <a:p>
            <a:pPr marL="0" indent="0">
              <a:buNone/>
            </a:pPr>
            <a:endParaRPr lang="en-US" dirty="0"/>
          </a:p>
          <a:p>
            <a:endParaRPr lang="en-US" b="1" u="sng" dirty="0"/>
          </a:p>
        </p:txBody>
      </p:sp>
    </p:spTree>
    <p:extLst>
      <p:ext uri="{BB962C8B-B14F-4D97-AF65-F5344CB8AC3E}">
        <p14:creationId xmlns:p14="http://schemas.microsoft.com/office/powerpoint/2010/main" val="41220412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E0100-C94C-118E-114B-5765DF260640}"/>
              </a:ext>
            </a:extLst>
          </p:cNvPr>
          <p:cNvSpPr>
            <a:spLocks noGrp="1"/>
          </p:cNvSpPr>
          <p:nvPr>
            <p:ph type="title"/>
          </p:nvPr>
        </p:nvSpPr>
        <p:spPr>
          <a:xfrm>
            <a:off x="304800" y="457200"/>
            <a:ext cx="8534400" cy="758952"/>
          </a:xfrm>
        </p:spPr>
        <p:txBody>
          <a:bodyPr>
            <a:normAutofit fontScale="90000"/>
          </a:bodyPr>
          <a:lstStyle/>
          <a:p>
            <a:r>
              <a:rPr lang="en-US" b="1" i="1" dirty="0"/>
              <a:t>Layoffs, Terminations, Failure to Hire, and Failure to Promote Claims</a:t>
            </a:r>
          </a:p>
        </p:txBody>
      </p:sp>
      <p:sp>
        <p:nvSpPr>
          <p:cNvPr id="3" name="Content Placeholder 2">
            <a:extLst>
              <a:ext uri="{FF2B5EF4-FFF2-40B4-BE49-F238E27FC236}">
                <a16:creationId xmlns:a16="http://schemas.microsoft.com/office/drawing/2014/main" id="{AE3F45BE-CD23-9588-31DB-80806BC39EE4}"/>
              </a:ext>
            </a:extLst>
          </p:cNvPr>
          <p:cNvSpPr>
            <a:spLocks noGrp="1"/>
          </p:cNvSpPr>
          <p:nvPr>
            <p:ph idx="1"/>
          </p:nvPr>
        </p:nvSpPr>
        <p:spPr>
          <a:xfrm>
            <a:off x="628650" y="1828800"/>
            <a:ext cx="7886700" cy="4074429"/>
          </a:xfrm>
        </p:spPr>
        <p:txBody>
          <a:bodyPr>
            <a:normAutofit fontScale="92500" lnSpcReduction="20000"/>
          </a:bodyPr>
          <a:lstStyle/>
          <a:p>
            <a:pPr marL="0" indent="0">
              <a:buNone/>
            </a:pPr>
            <a:r>
              <a:rPr lang="en-US" b="1" u="sng" dirty="0"/>
              <a:t>Failure to Hire</a:t>
            </a:r>
            <a:r>
              <a:rPr lang="en-US" b="1" dirty="0"/>
              <a:t>: </a:t>
            </a:r>
            <a:r>
              <a:rPr lang="en-US" i="1" dirty="0">
                <a:solidFill>
                  <a:srgbClr val="0E568C"/>
                </a:solidFill>
              </a:rPr>
              <a:t>Jones v. </a:t>
            </a:r>
            <a:r>
              <a:rPr lang="en-US" i="1" dirty="0" err="1">
                <a:solidFill>
                  <a:srgbClr val="0E568C"/>
                </a:solidFill>
              </a:rPr>
              <a:t>Glowacki</a:t>
            </a:r>
            <a:r>
              <a:rPr lang="en-US" i="1" dirty="0">
                <a:solidFill>
                  <a:srgbClr val="0E568C"/>
                </a:solidFill>
              </a:rPr>
              <a:t> &amp; </a:t>
            </a:r>
            <a:r>
              <a:rPr lang="en-US" i="1" dirty="0" err="1">
                <a:solidFill>
                  <a:srgbClr val="0E568C"/>
                </a:solidFill>
              </a:rPr>
              <a:t>Glowacki</a:t>
            </a:r>
            <a:r>
              <a:rPr lang="en-US" i="1" dirty="0">
                <a:solidFill>
                  <a:srgbClr val="0E568C"/>
                </a:solidFill>
              </a:rPr>
              <a:t> &amp; Sons</a:t>
            </a:r>
            <a:r>
              <a:rPr lang="en-US" dirty="0">
                <a:solidFill>
                  <a:srgbClr val="0E568C"/>
                </a:solidFill>
              </a:rPr>
              <a:t>, MCAD Docket No. 97-BEM-0088 (2001)</a:t>
            </a:r>
            <a:r>
              <a:rPr lang="en-US" dirty="0"/>
              <a:t> (Prospective employee rejected for position, when he inquired if his race was a factor in the decision, was told: “</a:t>
            </a:r>
            <a:r>
              <a:rPr lang="en-US" i="1" dirty="0"/>
              <a:t>No, we hired one of those last year.”</a:t>
            </a:r>
            <a:r>
              <a:rPr lang="en-US" dirty="0"/>
              <a:t>) </a:t>
            </a:r>
          </a:p>
          <a:p>
            <a:pPr marL="0" indent="0">
              <a:buNone/>
            </a:pPr>
            <a:endParaRPr lang="en-US" dirty="0"/>
          </a:p>
          <a:p>
            <a:pPr marL="0" indent="0">
              <a:buNone/>
            </a:pPr>
            <a:r>
              <a:rPr lang="en-US" b="1" u="sng" dirty="0"/>
              <a:t>Failure to Promote</a:t>
            </a:r>
            <a:r>
              <a:rPr lang="en-US" b="1" dirty="0"/>
              <a:t>: </a:t>
            </a:r>
            <a:r>
              <a:rPr lang="en-US" i="1" dirty="0">
                <a:solidFill>
                  <a:srgbClr val="0E568C"/>
                </a:solidFill>
              </a:rPr>
              <a:t>Stephen Hurley, Leonard Ford, and MCAD v. City of Melrose, Police Department, </a:t>
            </a:r>
            <a:r>
              <a:rPr lang="en-US" dirty="0">
                <a:solidFill>
                  <a:srgbClr val="0E568C"/>
                </a:solidFill>
              </a:rPr>
              <a:t>2005 WL 293699 </a:t>
            </a:r>
            <a:r>
              <a:rPr lang="en-US" dirty="0"/>
              <a:t>(Department's promotional history demonstrated that the failure to promote Complainants to Sergeant was due to impermissible age-based considerations.)</a:t>
            </a:r>
          </a:p>
          <a:p>
            <a:endParaRPr lang="en-US" b="1" u="sng" dirty="0"/>
          </a:p>
        </p:txBody>
      </p:sp>
    </p:spTree>
    <p:extLst>
      <p:ext uri="{BB962C8B-B14F-4D97-AF65-F5344CB8AC3E}">
        <p14:creationId xmlns:p14="http://schemas.microsoft.com/office/powerpoint/2010/main" val="34610809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3DB29-2763-84F9-AF0B-CDEEB93FB743}"/>
              </a:ext>
            </a:extLst>
          </p:cNvPr>
          <p:cNvSpPr>
            <a:spLocks noGrp="1"/>
          </p:cNvSpPr>
          <p:nvPr>
            <p:ph type="title"/>
          </p:nvPr>
        </p:nvSpPr>
        <p:spPr/>
        <p:txBody>
          <a:bodyPr/>
          <a:lstStyle/>
          <a:p>
            <a:r>
              <a:rPr lang="en-US" b="1" i="1" dirty="0"/>
              <a:t>No Claim Examples</a:t>
            </a:r>
          </a:p>
        </p:txBody>
      </p:sp>
      <p:sp>
        <p:nvSpPr>
          <p:cNvPr id="3" name="Content Placeholder 2">
            <a:extLst>
              <a:ext uri="{FF2B5EF4-FFF2-40B4-BE49-F238E27FC236}">
                <a16:creationId xmlns:a16="http://schemas.microsoft.com/office/drawing/2014/main" id="{ADE025C5-8410-9588-B490-5FF9096C3FED}"/>
              </a:ext>
            </a:extLst>
          </p:cNvPr>
          <p:cNvSpPr>
            <a:spLocks noGrp="1"/>
          </p:cNvSpPr>
          <p:nvPr>
            <p:ph idx="1"/>
          </p:nvPr>
        </p:nvSpPr>
        <p:spPr/>
        <p:txBody>
          <a:bodyPr>
            <a:normAutofit fontScale="77500" lnSpcReduction="20000"/>
          </a:bodyPr>
          <a:lstStyle/>
          <a:p>
            <a:pPr marL="0" indent="0">
              <a:buNone/>
            </a:pPr>
            <a:r>
              <a:rPr lang="en-US" b="1" u="sng" dirty="0"/>
              <a:t>No Failure to Promote</a:t>
            </a:r>
            <a:r>
              <a:rPr lang="en-US" b="1" dirty="0"/>
              <a:t>: </a:t>
            </a:r>
            <a:r>
              <a:rPr lang="en-US" i="1" dirty="0"/>
              <a:t>Ingram v. Brink, Inc., </a:t>
            </a:r>
            <a:r>
              <a:rPr lang="en-US" dirty="0"/>
              <a:t>414 F.3d 222, 232–233 (1st Cir. 2005) (female employee who received offer of promotion and then chose not to take it failed to make a prima facie case for discrimination where the company then promoted a male employee at a higher wage)</a:t>
            </a:r>
          </a:p>
          <a:p>
            <a:pPr marL="0" indent="0">
              <a:buNone/>
            </a:pPr>
            <a:endParaRPr lang="en-US" dirty="0"/>
          </a:p>
          <a:p>
            <a:pPr marL="0" indent="0">
              <a:buNone/>
            </a:pPr>
            <a:r>
              <a:rPr lang="en-US" b="1" u="sng" dirty="0"/>
              <a:t>No Failure to Hire</a:t>
            </a:r>
            <a:r>
              <a:rPr lang="en-US" b="1" dirty="0"/>
              <a:t>: </a:t>
            </a:r>
            <a:r>
              <a:rPr lang="en-US" i="1" dirty="0"/>
              <a:t>Somers v. Converged Access, Inc</a:t>
            </a:r>
            <a:r>
              <a:rPr lang="en-US" dirty="0"/>
              <a:t>., 454 Mass. 582 (2008) (Claim insufficient to establish unsuccessful applicant, asserting age discrimination claim against employer, was more or equally qualified for the job).</a:t>
            </a:r>
            <a:endParaRPr lang="en-US" u="sng" dirty="0"/>
          </a:p>
          <a:p>
            <a:pPr marL="0" indent="0">
              <a:buNone/>
            </a:pPr>
            <a:endParaRPr lang="en-US" b="1" u="sng" dirty="0"/>
          </a:p>
          <a:p>
            <a:pPr marL="0" indent="0">
              <a:buNone/>
            </a:pPr>
            <a:r>
              <a:rPr lang="en-US" b="1" u="sng" dirty="0"/>
              <a:t>No ADEA</a:t>
            </a:r>
            <a:r>
              <a:rPr lang="en-US" b="1" dirty="0"/>
              <a:t>: </a:t>
            </a:r>
            <a:r>
              <a:rPr lang="en-US" i="1" dirty="0" err="1"/>
              <a:t>Kruczynski</a:t>
            </a:r>
            <a:r>
              <a:rPr lang="en-US" i="1" dirty="0"/>
              <a:t> v. Cont'l Cas. Co., </a:t>
            </a:r>
            <a:r>
              <a:rPr lang="en-US" dirty="0"/>
              <a:t>94 Mass. App. Ct. 1122 (2019) (no evidence of discrimination where employer retained coworker who was less than four years younger than plaintiff)</a:t>
            </a:r>
          </a:p>
        </p:txBody>
      </p:sp>
    </p:spTree>
    <p:extLst>
      <p:ext uri="{BB962C8B-B14F-4D97-AF65-F5344CB8AC3E}">
        <p14:creationId xmlns:p14="http://schemas.microsoft.com/office/powerpoint/2010/main" val="1581739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Employment Law Overview</a:t>
            </a:r>
          </a:p>
        </p:txBody>
      </p:sp>
    </p:spTree>
    <p:extLst>
      <p:ext uri="{BB962C8B-B14F-4D97-AF65-F5344CB8AC3E}">
        <p14:creationId xmlns:p14="http://schemas.microsoft.com/office/powerpoint/2010/main" val="30100536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4BE07-F4B2-3A59-452F-0B42E903F341}"/>
              </a:ext>
            </a:extLst>
          </p:cNvPr>
          <p:cNvSpPr>
            <a:spLocks noGrp="1"/>
          </p:cNvSpPr>
          <p:nvPr>
            <p:ph type="title"/>
          </p:nvPr>
        </p:nvSpPr>
        <p:spPr>
          <a:xfrm>
            <a:off x="304800" y="457200"/>
            <a:ext cx="8534400" cy="758952"/>
          </a:xfrm>
        </p:spPr>
        <p:txBody>
          <a:bodyPr>
            <a:normAutofit fontScale="90000"/>
          </a:bodyPr>
          <a:lstStyle/>
          <a:p>
            <a:r>
              <a:rPr lang="en-US" dirty="0"/>
              <a:t>Age Discrimination Cases (things to keep in mind) 	</a:t>
            </a:r>
          </a:p>
        </p:txBody>
      </p:sp>
      <p:sp>
        <p:nvSpPr>
          <p:cNvPr id="3" name="Content Placeholder 2">
            <a:extLst>
              <a:ext uri="{FF2B5EF4-FFF2-40B4-BE49-F238E27FC236}">
                <a16:creationId xmlns:a16="http://schemas.microsoft.com/office/drawing/2014/main" id="{6EA2F20D-9975-6C83-218E-DAE2D3557234}"/>
              </a:ext>
            </a:extLst>
          </p:cNvPr>
          <p:cNvSpPr>
            <a:spLocks noGrp="1"/>
          </p:cNvSpPr>
          <p:nvPr>
            <p:ph idx="1"/>
          </p:nvPr>
        </p:nvSpPr>
        <p:spPr/>
        <p:txBody>
          <a:bodyPr>
            <a:normAutofit/>
          </a:bodyPr>
          <a:lstStyle/>
          <a:p>
            <a:r>
              <a:rPr lang="en-US" dirty="0"/>
              <a:t>Only protected class that </a:t>
            </a:r>
            <a:r>
              <a:rPr lang="en-US" u="sng" dirty="0"/>
              <a:t>every</a:t>
            </a:r>
            <a:r>
              <a:rPr lang="en-US" dirty="0"/>
              <a:t> juror can directly relate to at some point in their lives…</a:t>
            </a:r>
          </a:p>
          <a:p>
            <a:r>
              <a:rPr lang="en-US" dirty="0"/>
              <a:t>Multiple </a:t>
            </a:r>
            <a:r>
              <a:rPr lang="en-US" dirty="0" smtClean="0"/>
              <a:t>damages, </a:t>
            </a:r>
            <a:r>
              <a:rPr lang="en-US" dirty="0"/>
              <a:t>as opposed to </a:t>
            </a:r>
            <a:r>
              <a:rPr lang="en-US" dirty="0" smtClean="0"/>
              <a:t>punitive damages</a:t>
            </a:r>
            <a:endParaRPr lang="en-US" dirty="0"/>
          </a:p>
          <a:p>
            <a:r>
              <a:rPr lang="en-US" dirty="0"/>
              <a:t>Protected class is 40+ but how old does one “really need to be?” </a:t>
            </a:r>
          </a:p>
          <a:p>
            <a:r>
              <a:rPr lang="en-US" dirty="0"/>
              <a:t>Releases of claims – 21-day review…</a:t>
            </a:r>
          </a:p>
          <a:p>
            <a:r>
              <a:rPr lang="en-US" dirty="0"/>
              <a:t>Age Differential – the greater, the better. </a:t>
            </a:r>
            <a:endParaRPr lang="en-US" dirty="0" smtClean="0"/>
          </a:p>
          <a:p>
            <a:r>
              <a:rPr lang="en-US" i="1" dirty="0" smtClean="0"/>
              <a:t>Adams </a:t>
            </a:r>
            <a:r>
              <a:rPr lang="en-US" i="1" dirty="0"/>
              <a:t>v. Schneider Electric </a:t>
            </a:r>
            <a:r>
              <a:rPr lang="en-US" i="1" dirty="0" smtClean="0"/>
              <a:t>USA</a:t>
            </a:r>
            <a:r>
              <a:rPr lang="en-US" dirty="0" smtClean="0"/>
              <a:t>, 492 Mass. 271 (2023) (cat’s paw and stray remarks)</a:t>
            </a:r>
            <a:endParaRPr lang="en-US" dirty="0"/>
          </a:p>
        </p:txBody>
      </p:sp>
    </p:spTree>
    <p:extLst>
      <p:ext uri="{BB962C8B-B14F-4D97-AF65-F5344CB8AC3E}">
        <p14:creationId xmlns:p14="http://schemas.microsoft.com/office/powerpoint/2010/main" val="28335366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70E51-F244-B48D-62AE-13C73247C824}"/>
              </a:ext>
            </a:extLst>
          </p:cNvPr>
          <p:cNvSpPr>
            <a:spLocks noGrp="1"/>
          </p:cNvSpPr>
          <p:nvPr>
            <p:ph type="title"/>
          </p:nvPr>
        </p:nvSpPr>
        <p:spPr/>
        <p:txBody>
          <a:bodyPr/>
          <a:lstStyle/>
          <a:p>
            <a:r>
              <a:rPr lang="en-US" dirty="0"/>
              <a:t>BREAK</a:t>
            </a:r>
          </a:p>
        </p:txBody>
      </p:sp>
    </p:spTree>
    <p:extLst>
      <p:ext uri="{BB962C8B-B14F-4D97-AF65-F5344CB8AC3E}">
        <p14:creationId xmlns:p14="http://schemas.microsoft.com/office/powerpoint/2010/main" val="35426364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B431D-AABD-B453-763C-661D3B375A37}"/>
              </a:ext>
            </a:extLst>
          </p:cNvPr>
          <p:cNvSpPr>
            <a:spLocks noGrp="1"/>
          </p:cNvSpPr>
          <p:nvPr>
            <p:ph type="ctrTitle"/>
          </p:nvPr>
        </p:nvSpPr>
        <p:spPr>
          <a:xfrm>
            <a:off x="685800" y="838200"/>
            <a:ext cx="7772400" cy="1752600"/>
          </a:xfrm>
        </p:spPr>
        <p:txBody>
          <a:bodyPr>
            <a:normAutofit fontScale="90000"/>
          </a:bodyPr>
          <a:lstStyle/>
          <a:p>
            <a:r>
              <a:rPr lang="en-US" b="1" dirty="0"/>
              <a:t>Failure To Accommodate, Disability, Perceived Disability &amp; Associational Disability Claims</a:t>
            </a:r>
          </a:p>
        </p:txBody>
      </p:sp>
    </p:spTree>
    <p:extLst>
      <p:ext uri="{BB962C8B-B14F-4D97-AF65-F5344CB8AC3E}">
        <p14:creationId xmlns:p14="http://schemas.microsoft.com/office/powerpoint/2010/main" val="11573664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8408C-CF0E-7EAF-5F87-D71A083E1815}"/>
              </a:ext>
            </a:extLst>
          </p:cNvPr>
          <p:cNvSpPr>
            <a:spLocks noGrp="1"/>
          </p:cNvSpPr>
          <p:nvPr>
            <p:ph type="title"/>
          </p:nvPr>
        </p:nvSpPr>
        <p:spPr/>
        <p:txBody>
          <a:bodyPr>
            <a:normAutofit fontScale="90000"/>
          </a:bodyPr>
          <a:lstStyle/>
          <a:p>
            <a:r>
              <a:rPr lang="en-US" dirty="0"/>
              <a:t>Reasonable Accommodations</a:t>
            </a:r>
            <a:br>
              <a:rPr lang="en-US" dirty="0"/>
            </a:br>
            <a:r>
              <a:rPr lang="en-US" sz="1500" b="1" dirty="0"/>
              <a:t>ADA; M.G.L. c. 151B</a:t>
            </a:r>
          </a:p>
        </p:txBody>
      </p:sp>
      <p:sp>
        <p:nvSpPr>
          <p:cNvPr id="3" name="Content Placeholder 2">
            <a:extLst>
              <a:ext uri="{FF2B5EF4-FFF2-40B4-BE49-F238E27FC236}">
                <a16:creationId xmlns:a16="http://schemas.microsoft.com/office/drawing/2014/main" id="{3724BA3B-C287-3DAF-2221-4FDE12E0259D}"/>
              </a:ext>
            </a:extLst>
          </p:cNvPr>
          <p:cNvSpPr>
            <a:spLocks noGrp="1"/>
          </p:cNvSpPr>
          <p:nvPr>
            <p:ph idx="1"/>
          </p:nvPr>
        </p:nvSpPr>
        <p:spPr/>
        <p:txBody>
          <a:bodyPr/>
          <a:lstStyle/>
          <a:p>
            <a:pPr marL="0" indent="0">
              <a:buNone/>
            </a:pPr>
            <a:endParaRPr lang="en-US" b="1" i="1" dirty="0"/>
          </a:p>
          <a:p>
            <a:pPr marL="0" indent="0">
              <a:buNone/>
            </a:pPr>
            <a:r>
              <a:rPr lang="en-US" b="1" i="1" dirty="0"/>
              <a:t>What is a reasonable accommodation? </a:t>
            </a:r>
          </a:p>
          <a:p>
            <a:pPr marL="0" indent="0">
              <a:buNone/>
            </a:pPr>
            <a:endParaRPr lang="en-US" dirty="0"/>
          </a:p>
          <a:p>
            <a:pPr lvl="1" algn="just">
              <a:buClrTx/>
              <a:buFont typeface="Wingdings" panose="05000000000000000000" pitchFamily="2" charset="2"/>
              <a:buChar char="§"/>
            </a:pPr>
            <a:r>
              <a:rPr lang="en-US" dirty="0">
                <a:solidFill>
                  <a:schemeClr val="tx1"/>
                </a:solidFill>
                <a:latin typeface="Calibri" panose="020F0502020204030204" pitchFamily="34" charset="0"/>
                <a:ea typeface="Calibri" panose="020F0502020204030204" pitchFamily="34" charset="0"/>
              </a:rPr>
              <a:t>any adjustment or modification to a job, employment practice, or work environment that makes it possible for a handicapped individual to perform the essential functions of the role, as well as enjoy all the equal benefits and terms derived from the employment.</a:t>
            </a:r>
            <a:endParaRPr lang="en-US" b="1" i="1" dirty="0">
              <a:solidFill>
                <a:schemeClr val="tx1"/>
              </a:solidFill>
            </a:endParaRPr>
          </a:p>
          <a:p>
            <a:endParaRPr lang="en-US" dirty="0"/>
          </a:p>
        </p:txBody>
      </p:sp>
    </p:spTree>
    <p:extLst>
      <p:ext uri="{BB962C8B-B14F-4D97-AF65-F5344CB8AC3E}">
        <p14:creationId xmlns:p14="http://schemas.microsoft.com/office/powerpoint/2010/main" val="32817994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8408C-CF0E-7EAF-5F87-D71A083E1815}"/>
              </a:ext>
            </a:extLst>
          </p:cNvPr>
          <p:cNvSpPr>
            <a:spLocks noGrp="1"/>
          </p:cNvSpPr>
          <p:nvPr>
            <p:ph type="title"/>
          </p:nvPr>
        </p:nvSpPr>
        <p:spPr/>
        <p:txBody>
          <a:bodyPr>
            <a:normAutofit fontScale="90000"/>
          </a:bodyPr>
          <a:lstStyle/>
          <a:p>
            <a:r>
              <a:rPr lang="en-US" dirty="0"/>
              <a:t>Reasonable Accommodations</a:t>
            </a:r>
            <a:br>
              <a:rPr lang="en-US" dirty="0"/>
            </a:br>
            <a:r>
              <a:rPr lang="en-US" sz="1500" b="1" dirty="0"/>
              <a:t>ADA; M.G.L. c. 151B</a:t>
            </a:r>
          </a:p>
        </p:txBody>
      </p:sp>
      <p:sp>
        <p:nvSpPr>
          <p:cNvPr id="3" name="Content Placeholder 2">
            <a:extLst>
              <a:ext uri="{FF2B5EF4-FFF2-40B4-BE49-F238E27FC236}">
                <a16:creationId xmlns:a16="http://schemas.microsoft.com/office/drawing/2014/main" id="{3724BA3B-C287-3DAF-2221-4FDE12E0259D}"/>
              </a:ext>
            </a:extLst>
          </p:cNvPr>
          <p:cNvSpPr>
            <a:spLocks noGrp="1"/>
          </p:cNvSpPr>
          <p:nvPr>
            <p:ph idx="1"/>
          </p:nvPr>
        </p:nvSpPr>
        <p:spPr/>
        <p:txBody>
          <a:bodyPr>
            <a:normAutofit/>
          </a:bodyPr>
          <a:lstStyle/>
          <a:p>
            <a:pPr marL="0" indent="0">
              <a:lnSpc>
                <a:spcPct val="110000"/>
              </a:lnSpc>
              <a:buNone/>
            </a:pPr>
            <a:r>
              <a:rPr lang="en-US" sz="3000" b="1" i="1" dirty="0"/>
              <a:t>Right to reasonable accommodation?</a:t>
            </a:r>
          </a:p>
          <a:p>
            <a:pPr marL="0" indent="0">
              <a:buNone/>
              <a:defRPr/>
            </a:pPr>
            <a:endParaRPr lang="en-US" sz="2400" dirty="0"/>
          </a:p>
          <a:p>
            <a:pPr marL="0" indent="0">
              <a:buNone/>
              <a:defRPr/>
            </a:pPr>
            <a:r>
              <a:rPr lang="en-US" sz="2400" u="sng" dirty="0"/>
              <a:t>RELIGION</a:t>
            </a:r>
          </a:p>
          <a:p>
            <a:pPr lvl="2">
              <a:buClrTx/>
              <a:buFont typeface="Arial" panose="020B0604020202020204" pitchFamily="34" charset="0"/>
              <a:buChar char="•"/>
              <a:defRPr/>
            </a:pPr>
            <a:r>
              <a:rPr lang="en-US" sz="1800" dirty="0">
                <a:latin typeface="Calibri" panose="020F0502020204030204" pitchFamily="34" charset="0"/>
                <a:cs typeface="Calibri" panose="020F0502020204030204" pitchFamily="34" charset="0"/>
              </a:rPr>
              <a:t>State and federal law prohibit employment discrimination based on religion.  </a:t>
            </a:r>
          </a:p>
          <a:p>
            <a:pPr marL="594360" lvl="2" indent="0">
              <a:buClrTx/>
              <a:buNone/>
              <a:defRPr/>
            </a:pPr>
            <a:endParaRPr lang="en-US" sz="1800" dirty="0">
              <a:latin typeface="Calibri" panose="020F0502020204030204" pitchFamily="34" charset="0"/>
              <a:cs typeface="Calibri" panose="020F0502020204030204" pitchFamily="34" charset="0"/>
            </a:endParaRPr>
          </a:p>
          <a:p>
            <a:pPr lvl="2">
              <a:buClrTx/>
              <a:buFont typeface="Arial" panose="020B0604020202020204" pitchFamily="34" charset="0"/>
              <a:buChar char="•"/>
              <a:defRPr/>
            </a:pPr>
            <a:r>
              <a:rPr lang="en-US" sz="1800" dirty="0">
                <a:latin typeface="Calibri" panose="020F0502020204030204" pitchFamily="34" charset="0"/>
                <a:cs typeface="Calibri" panose="020F0502020204030204" pitchFamily="34" charset="0"/>
              </a:rPr>
              <a:t>To that end, employees may request an exception from an employer requirement that conflicts with their sincerely held religious beliefs, practices, or observances</a:t>
            </a:r>
            <a:r>
              <a:rPr lang="en-US" sz="1800" dirty="0"/>
              <a:t>. </a:t>
            </a:r>
          </a:p>
          <a:p>
            <a:pPr>
              <a:defRPr/>
            </a:pPr>
            <a:endParaRPr lang="en-US" sz="2400" dirty="0"/>
          </a:p>
          <a:p>
            <a:pPr marL="0" indent="0">
              <a:buNone/>
              <a:defRPr/>
            </a:pPr>
            <a:r>
              <a:rPr lang="en-US" sz="2400" u="sng" dirty="0"/>
              <a:t>DISABILITY</a:t>
            </a:r>
          </a:p>
          <a:p>
            <a:pPr lvl="2">
              <a:buClrTx/>
              <a:buFont typeface="Arial" panose="020B0604020202020204" pitchFamily="34" charset="0"/>
              <a:buChar char="•"/>
              <a:defRPr/>
            </a:pPr>
            <a:r>
              <a:rPr lang="en-US" sz="1800" dirty="0">
                <a:latin typeface="Calibri" panose="020F0502020204030204" pitchFamily="34" charset="0"/>
                <a:cs typeface="Calibri" panose="020F0502020204030204" pitchFamily="34" charset="0"/>
              </a:rPr>
              <a:t>An employer must provide reasonable accommodations to qualified individuals who can perform </a:t>
            </a:r>
            <a:r>
              <a:rPr lang="en-US" sz="1725" dirty="0">
                <a:latin typeface="Calibri" panose="020F0502020204030204" pitchFamily="34" charset="0"/>
                <a:cs typeface="Calibri" panose="020F0502020204030204" pitchFamily="34" charset="0"/>
              </a:rPr>
              <a:t>essential job functions with accommodation.</a:t>
            </a:r>
          </a:p>
          <a:p>
            <a:endParaRPr lang="en-US" dirty="0"/>
          </a:p>
        </p:txBody>
      </p:sp>
    </p:spTree>
    <p:extLst>
      <p:ext uri="{BB962C8B-B14F-4D97-AF65-F5344CB8AC3E}">
        <p14:creationId xmlns:p14="http://schemas.microsoft.com/office/powerpoint/2010/main" val="37524086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8408C-CF0E-7EAF-5F87-D71A083E1815}"/>
              </a:ext>
            </a:extLst>
          </p:cNvPr>
          <p:cNvSpPr>
            <a:spLocks noGrp="1"/>
          </p:cNvSpPr>
          <p:nvPr>
            <p:ph type="title"/>
          </p:nvPr>
        </p:nvSpPr>
        <p:spPr/>
        <p:txBody>
          <a:bodyPr>
            <a:normAutofit fontScale="90000"/>
          </a:bodyPr>
          <a:lstStyle/>
          <a:p>
            <a:r>
              <a:rPr lang="en-US" dirty="0"/>
              <a:t>Reasonable Accommodations</a:t>
            </a:r>
            <a:br>
              <a:rPr lang="en-US" dirty="0"/>
            </a:br>
            <a:r>
              <a:rPr lang="en-US" sz="1500" b="1" dirty="0"/>
              <a:t>ADA; M.G.L. c. 151B</a:t>
            </a:r>
          </a:p>
        </p:txBody>
      </p:sp>
      <p:sp>
        <p:nvSpPr>
          <p:cNvPr id="3" name="Content Placeholder 2">
            <a:extLst>
              <a:ext uri="{FF2B5EF4-FFF2-40B4-BE49-F238E27FC236}">
                <a16:creationId xmlns:a16="http://schemas.microsoft.com/office/drawing/2014/main" id="{3724BA3B-C287-3DAF-2221-4FDE12E0259D}"/>
              </a:ext>
            </a:extLst>
          </p:cNvPr>
          <p:cNvSpPr>
            <a:spLocks noGrp="1"/>
          </p:cNvSpPr>
          <p:nvPr>
            <p:ph idx="1"/>
          </p:nvPr>
        </p:nvSpPr>
        <p:spPr/>
        <p:txBody>
          <a:bodyPr>
            <a:normAutofit fontScale="92500" lnSpcReduction="10000"/>
          </a:bodyPr>
          <a:lstStyle/>
          <a:p>
            <a:pPr marL="0" indent="0">
              <a:lnSpc>
                <a:spcPct val="110000"/>
              </a:lnSpc>
              <a:buNone/>
            </a:pPr>
            <a:r>
              <a:rPr lang="en-US" sz="3000" b="1" i="1" dirty="0"/>
              <a:t>Additional considerations</a:t>
            </a:r>
            <a:endParaRPr lang="en-US" sz="2400" dirty="0"/>
          </a:p>
          <a:p>
            <a:r>
              <a:rPr lang="en-US" sz="2400" dirty="0">
                <a:latin typeface="Calibri" panose="020F0502020204030204" pitchFamily="34" charset="0"/>
                <a:cs typeface="Calibri" panose="020F0502020204030204" pitchFamily="34" charset="0"/>
              </a:rPr>
              <a:t>Employer must engage in interactive dialogue. </a:t>
            </a:r>
            <a:r>
              <a:rPr lang="en-US" sz="2400" u="sng" dirty="0">
                <a:latin typeface="Calibri" panose="020F0502020204030204" pitchFamily="34" charset="0"/>
                <a:cs typeface="Calibri" panose="020F0502020204030204" pitchFamily="34" charset="0"/>
              </a:rPr>
              <a:t>See</a:t>
            </a:r>
            <a:r>
              <a:rPr lang="en-US" sz="2400" dirty="0">
                <a:latin typeface="Calibri" panose="020F0502020204030204" pitchFamily="34" charset="0"/>
                <a:cs typeface="Calibri" panose="020F0502020204030204" pitchFamily="34" charset="0"/>
              </a:rPr>
              <a:t> </a:t>
            </a:r>
            <a:r>
              <a:rPr lang="en-US" sz="2400" u="sng" dirty="0">
                <a:latin typeface="Calibri" panose="020F0502020204030204" pitchFamily="34" charset="0"/>
                <a:cs typeface="Calibri" panose="020F0502020204030204" pitchFamily="34" charset="0"/>
              </a:rPr>
              <a:t>Ocean Spray Cranberries, Inc. v. MCAD</a:t>
            </a:r>
            <a:r>
              <a:rPr lang="en-US" sz="2400" dirty="0">
                <a:latin typeface="Calibri" panose="020F0502020204030204" pitchFamily="34" charset="0"/>
                <a:cs typeface="Calibri" panose="020F0502020204030204" pitchFamily="34" charset="0"/>
              </a:rPr>
              <a:t>, 441 Mass. 632, 648-49 (2004).</a:t>
            </a:r>
          </a:p>
          <a:p>
            <a:pPr marL="0" indent="0">
              <a:buNone/>
            </a:pP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Cannot require an employer to accept an unwanted accommodation. </a:t>
            </a:r>
          </a:p>
          <a:p>
            <a:pPr marL="0" indent="0">
              <a:buNone/>
            </a:pP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Employee needs to inform employer of a request for reasonable accommodation; notice may not be required if need for accommodation is obvious</a:t>
            </a:r>
          </a:p>
          <a:p>
            <a:pPr marL="0" indent="0">
              <a:buNone/>
            </a:pP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Employer may NOT disclose any information regarding employee's accommodation</a:t>
            </a:r>
          </a:p>
          <a:p>
            <a:endParaRPr lang="en-US" dirty="0"/>
          </a:p>
        </p:txBody>
      </p:sp>
    </p:spTree>
    <p:extLst>
      <p:ext uri="{BB962C8B-B14F-4D97-AF65-F5344CB8AC3E}">
        <p14:creationId xmlns:p14="http://schemas.microsoft.com/office/powerpoint/2010/main" val="36550455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8408C-CF0E-7EAF-5F87-D71A083E1815}"/>
              </a:ext>
            </a:extLst>
          </p:cNvPr>
          <p:cNvSpPr>
            <a:spLocks noGrp="1"/>
          </p:cNvSpPr>
          <p:nvPr>
            <p:ph type="title"/>
          </p:nvPr>
        </p:nvSpPr>
        <p:spPr/>
        <p:txBody>
          <a:bodyPr>
            <a:normAutofit fontScale="90000"/>
          </a:bodyPr>
          <a:lstStyle/>
          <a:p>
            <a:r>
              <a:rPr lang="en-US" dirty="0"/>
              <a:t>Reasonable Accommodations</a:t>
            </a:r>
            <a:br>
              <a:rPr lang="en-US" dirty="0"/>
            </a:br>
            <a:r>
              <a:rPr lang="en-US" sz="1500" b="1" dirty="0"/>
              <a:t>ADA; M.G.L. c. 151B</a:t>
            </a:r>
          </a:p>
        </p:txBody>
      </p:sp>
      <p:sp>
        <p:nvSpPr>
          <p:cNvPr id="3" name="Content Placeholder 2">
            <a:extLst>
              <a:ext uri="{FF2B5EF4-FFF2-40B4-BE49-F238E27FC236}">
                <a16:creationId xmlns:a16="http://schemas.microsoft.com/office/drawing/2014/main" id="{3724BA3B-C287-3DAF-2221-4FDE12E0259D}"/>
              </a:ext>
            </a:extLst>
          </p:cNvPr>
          <p:cNvSpPr>
            <a:spLocks noGrp="1"/>
          </p:cNvSpPr>
          <p:nvPr>
            <p:ph idx="1"/>
          </p:nvPr>
        </p:nvSpPr>
        <p:spPr/>
        <p:txBody>
          <a:bodyPr>
            <a:normAutofit/>
          </a:bodyPr>
          <a:lstStyle/>
          <a:p>
            <a:pPr marL="0" indent="0">
              <a:lnSpc>
                <a:spcPct val="110000"/>
              </a:lnSpc>
              <a:buNone/>
            </a:pPr>
            <a:r>
              <a:rPr lang="en-US" sz="3000" b="1" i="1" dirty="0"/>
              <a:t>Additional considerations</a:t>
            </a:r>
            <a:endParaRPr lang="en-US" sz="2400" dirty="0"/>
          </a:p>
          <a:p>
            <a:r>
              <a:rPr lang="en-US" sz="2400" dirty="0">
                <a:latin typeface="Calibri" panose="020F0502020204030204" pitchFamily="34" charset="0"/>
                <a:cs typeface="Calibri" panose="020F0502020204030204" pitchFamily="34" charset="0"/>
              </a:rPr>
              <a:t>Undue hardship?</a:t>
            </a:r>
          </a:p>
          <a:p>
            <a:pPr marL="0" indent="0">
              <a:buNone/>
            </a:pP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Direct threat (e.g., significant risk of substantial harm” that cannot be eliminated or reduced by reasonable accommodation)</a:t>
            </a:r>
          </a:p>
          <a:p>
            <a:endParaRPr lang="en-US" dirty="0"/>
          </a:p>
        </p:txBody>
      </p:sp>
    </p:spTree>
    <p:extLst>
      <p:ext uri="{BB962C8B-B14F-4D97-AF65-F5344CB8AC3E}">
        <p14:creationId xmlns:p14="http://schemas.microsoft.com/office/powerpoint/2010/main" val="27831929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FD78E-2A09-5C48-5059-FE016258922F}"/>
              </a:ext>
            </a:extLst>
          </p:cNvPr>
          <p:cNvSpPr>
            <a:spLocks noGrp="1"/>
          </p:cNvSpPr>
          <p:nvPr>
            <p:ph type="title"/>
          </p:nvPr>
        </p:nvSpPr>
        <p:spPr/>
        <p:txBody>
          <a:bodyPr/>
          <a:lstStyle/>
          <a:p>
            <a:r>
              <a:rPr lang="en-US" dirty="0"/>
              <a:t>Failure to Accommodate </a:t>
            </a:r>
          </a:p>
        </p:txBody>
      </p:sp>
      <p:sp>
        <p:nvSpPr>
          <p:cNvPr id="3" name="Content Placeholder 2">
            <a:extLst>
              <a:ext uri="{FF2B5EF4-FFF2-40B4-BE49-F238E27FC236}">
                <a16:creationId xmlns:a16="http://schemas.microsoft.com/office/drawing/2014/main" id="{56380DDF-5375-9D22-47D3-A590AA16B8F2}"/>
              </a:ext>
            </a:extLst>
          </p:cNvPr>
          <p:cNvSpPr>
            <a:spLocks noGrp="1"/>
          </p:cNvSpPr>
          <p:nvPr>
            <p:ph idx="1"/>
          </p:nvPr>
        </p:nvSpPr>
        <p:spPr/>
        <p:txBody>
          <a:bodyPr>
            <a:normAutofit lnSpcReduction="10000"/>
          </a:bodyPr>
          <a:lstStyle/>
          <a:p>
            <a:r>
              <a:rPr lang="en-US" u="sng" dirty="0" err="1"/>
              <a:t>Barbuto</a:t>
            </a:r>
            <a:r>
              <a:rPr lang="en-US" u="sng" dirty="0"/>
              <a:t> v. Advantage Sales</a:t>
            </a:r>
            <a:r>
              <a:rPr lang="en-US" dirty="0"/>
              <a:t>, 477 Mass. 456 (2017)</a:t>
            </a:r>
          </a:p>
          <a:p>
            <a:r>
              <a:rPr lang="en-US" dirty="0"/>
              <a:t>Ground-breaking case setting precedent for medicinal marijuana users re: job protection. </a:t>
            </a:r>
          </a:p>
          <a:p>
            <a:endParaRPr lang="en-US" dirty="0"/>
          </a:p>
          <a:p>
            <a:r>
              <a:rPr lang="en-US" dirty="0"/>
              <a:t>In general, request for accommodation must be reasonable</a:t>
            </a:r>
          </a:p>
          <a:p>
            <a:r>
              <a:rPr lang="en-US" dirty="0"/>
              <a:t>Employer must show undue burden/hardship</a:t>
            </a:r>
          </a:p>
          <a:p>
            <a:r>
              <a:rPr lang="en-US" dirty="0"/>
              <a:t>MUST engage in interactive dialogue and process.  Cannot bypass that. </a:t>
            </a:r>
          </a:p>
          <a:p>
            <a:r>
              <a:rPr lang="en-US" dirty="0"/>
              <a:t>Two-way street </a:t>
            </a:r>
          </a:p>
        </p:txBody>
      </p:sp>
    </p:spTree>
    <p:extLst>
      <p:ext uri="{BB962C8B-B14F-4D97-AF65-F5344CB8AC3E}">
        <p14:creationId xmlns:p14="http://schemas.microsoft.com/office/powerpoint/2010/main" val="17329851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31EB50A-B37C-BD5D-78A4-74FF6A638472}"/>
              </a:ext>
            </a:extLst>
          </p:cNvPr>
          <p:cNvSpPr>
            <a:spLocks noGrp="1"/>
          </p:cNvSpPr>
          <p:nvPr>
            <p:ph type="body" idx="1"/>
          </p:nvPr>
        </p:nvSpPr>
        <p:spPr/>
        <p:txBody>
          <a:bodyPr>
            <a:normAutofit/>
          </a:bodyPr>
          <a:lstStyle/>
          <a:p>
            <a:r>
              <a:rPr lang="en-US" sz="2800" i="1" dirty="0">
                <a:solidFill>
                  <a:srgbClr val="000000"/>
                </a:solidFill>
                <a:effectLst/>
                <a:latin typeface="Times New Roman" panose="02020603050405020304" pitchFamily="18" charset="0"/>
                <a:ea typeface="Calibri" panose="020F0502020204030204" pitchFamily="34" charset="0"/>
              </a:rPr>
              <a:t>Flagg v. </a:t>
            </a:r>
            <a:r>
              <a:rPr lang="en-US" sz="2800" i="1" dirty="0" err="1">
                <a:solidFill>
                  <a:srgbClr val="000000"/>
                </a:solidFill>
                <a:effectLst/>
                <a:latin typeface="Times New Roman" panose="02020603050405020304" pitchFamily="18" charset="0"/>
                <a:ea typeface="Calibri" panose="020F0502020204030204" pitchFamily="34" charset="0"/>
              </a:rPr>
              <a:t>AliMed</a:t>
            </a:r>
            <a:r>
              <a:rPr lang="en-US" sz="2800" dirty="0">
                <a:solidFill>
                  <a:srgbClr val="000000"/>
                </a:solidFill>
                <a:effectLst/>
                <a:latin typeface="Times New Roman" panose="02020603050405020304" pitchFamily="18" charset="0"/>
                <a:ea typeface="Calibri" panose="020F0502020204030204" pitchFamily="34" charset="0"/>
              </a:rPr>
              <a:t>, 466 Mass. 23, 30 (2013)</a:t>
            </a:r>
            <a:endParaRPr lang="en-US" sz="2800" dirty="0"/>
          </a:p>
        </p:txBody>
      </p:sp>
      <p:sp>
        <p:nvSpPr>
          <p:cNvPr id="3" name="Title 2">
            <a:extLst>
              <a:ext uri="{FF2B5EF4-FFF2-40B4-BE49-F238E27FC236}">
                <a16:creationId xmlns:a16="http://schemas.microsoft.com/office/drawing/2014/main" id="{52713C62-FFB3-C46F-3D1F-575F314B3692}"/>
              </a:ext>
            </a:extLst>
          </p:cNvPr>
          <p:cNvSpPr>
            <a:spLocks noGrp="1"/>
          </p:cNvSpPr>
          <p:nvPr>
            <p:ph type="title"/>
          </p:nvPr>
        </p:nvSpPr>
        <p:spPr/>
        <p:txBody>
          <a:bodyPr/>
          <a:lstStyle/>
          <a:p>
            <a:r>
              <a:rPr lang="en-US" dirty="0"/>
              <a:t>ASSOCIATIONAL DISCRIMINATION</a:t>
            </a:r>
          </a:p>
        </p:txBody>
      </p:sp>
    </p:spTree>
    <p:extLst>
      <p:ext uri="{BB962C8B-B14F-4D97-AF65-F5344CB8AC3E}">
        <p14:creationId xmlns:p14="http://schemas.microsoft.com/office/powerpoint/2010/main" val="4702435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B431D-AABD-B453-763C-661D3B375A37}"/>
              </a:ext>
            </a:extLst>
          </p:cNvPr>
          <p:cNvSpPr>
            <a:spLocks noGrp="1"/>
          </p:cNvSpPr>
          <p:nvPr>
            <p:ph type="ctrTitle"/>
          </p:nvPr>
        </p:nvSpPr>
        <p:spPr/>
        <p:txBody>
          <a:bodyPr>
            <a:normAutofit fontScale="90000"/>
          </a:bodyPr>
          <a:lstStyle/>
          <a:p>
            <a:r>
              <a:rPr lang="en-US" b="1" dirty="0"/>
              <a:t>Sexual Harassment &amp; Hostile Work Environment Claims</a:t>
            </a:r>
          </a:p>
        </p:txBody>
      </p:sp>
    </p:spTree>
    <p:extLst>
      <p:ext uri="{BB962C8B-B14F-4D97-AF65-F5344CB8AC3E}">
        <p14:creationId xmlns:p14="http://schemas.microsoft.com/office/powerpoint/2010/main" val="2401501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At-Will Employment	</a:t>
            </a:r>
          </a:p>
        </p:txBody>
      </p:sp>
      <p:sp>
        <p:nvSpPr>
          <p:cNvPr id="3" name="Content Placeholder 2"/>
          <p:cNvSpPr>
            <a:spLocks noGrp="1"/>
          </p:cNvSpPr>
          <p:nvPr>
            <p:ph idx="1"/>
          </p:nvPr>
        </p:nvSpPr>
        <p:spPr/>
        <p:txBody>
          <a:bodyPr/>
          <a:lstStyle/>
          <a:p>
            <a:r>
              <a:rPr lang="en-US" dirty="0"/>
              <a:t>Employers in MA, or in any other employee-at-will state, can fire any employee at any time for any reason — or even for no reason at all. An employer can terminate any employee, with or without notice.</a:t>
            </a:r>
          </a:p>
          <a:p>
            <a:pPr marL="0" indent="0">
              <a:buNone/>
            </a:pPr>
            <a:endParaRPr lang="en-US" dirty="0"/>
          </a:p>
          <a:p>
            <a:r>
              <a:rPr lang="en-US" dirty="0"/>
              <a:t>Discrimination is an </a:t>
            </a:r>
            <a:r>
              <a:rPr lang="en-US" u="sng" dirty="0"/>
              <a:t>exception</a:t>
            </a:r>
            <a:r>
              <a:rPr lang="en-US" dirty="0"/>
              <a:t> to the at-will employment rule</a:t>
            </a:r>
          </a:p>
        </p:txBody>
      </p:sp>
    </p:spTree>
    <p:extLst>
      <p:ext uri="{BB962C8B-B14F-4D97-AF65-F5344CB8AC3E}">
        <p14:creationId xmlns:p14="http://schemas.microsoft.com/office/powerpoint/2010/main" val="39862588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DB914-211E-4D3A-D92C-508BD0C41688}"/>
              </a:ext>
            </a:extLst>
          </p:cNvPr>
          <p:cNvSpPr>
            <a:spLocks noGrp="1"/>
          </p:cNvSpPr>
          <p:nvPr>
            <p:ph type="title"/>
          </p:nvPr>
        </p:nvSpPr>
        <p:spPr/>
        <p:txBody>
          <a:bodyPr/>
          <a:lstStyle/>
          <a:p>
            <a:r>
              <a:rPr lang="en-US" dirty="0"/>
              <a:t>Harassment: General Overview</a:t>
            </a:r>
          </a:p>
        </p:txBody>
      </p:sp>
      <p:sp>
        <p:nvSpPr>
          <p:cNvPr id="3" name="Content Placeholder 2">
            <a:extLst>
              <a:ext uri="{FF2B5EF4-FFF2-40B4-BE49-F238E27FC236}">
                <a16:creationId xmlns:a16="http://schemas.microsoft.com/office/drawing/2014/main" id="{DDAB0FFD-1F6C-7715-9464-05CA83E05E65}"/>
              </a:ext>
            </a:extLst>
          </p:cNvPr>
          <p:cNvSpPr>
            <a:spLocks noGrp="1"/>
          </p:cNvSpPr>
          <p:nvPr>
            <p:ph idx="1"/>
          </p:nvPr>
        </p:nvSpPr>
        <p:spPr/>
        <p:txBody>
          <a:bodyPr/>
          <a:lstStyle/>
          <a:p>
            <a:pPr marL="0" indent="0">
              <a:buNone/>
            </a:pPr>
            <a:r>
              <a:rPr lang="en-US" b="1" dirty="0">
                <a:latin typeface="Gill Sans MT" panose="020B0502020104020203" pitchFamily="34" charset="0"/>
              </a:rPr>
              <a:t>Harassment </a:t>
            </a:r>
          </a:p>
          <a:p>
            <a:pPr marL="0" indent="0">
              <a:buNone/>
            </a:pPr>
            <a:endParaRPr lang="en-US" dirty="0">
              <a:latin typeface="Gill Sans MT" panose="020B0502020104020203" pitchFamily="34" charset="0"/>
            </a:endParaRPr>
          </a:p>
          <a:p>
            <a:pPr marL="0" indent="0">
              <a:buNone/>
            </a:pPr>
            <a:r>
              <a:rPr lang="en-US" b="1" dirty="0">
                <a:latin typeface="Gill Sans MT" panose="020B0502020104020203" pitchFamily="34" charset="0"/>
              </a:rPr>
              <a:t>Sexual Harassment </a:t>
            </a:r>
          </a:p>
          <a:p>
            <a:pPr marL="0" indent="0">
              <a:buNone/>
            </a:pPr>
            <a:r>
              <a:rPr lang="en-US" dirty="0">
                <a:latin typeface="Gill Sans MT" panose="020B0502020104020203" pitchFamily="34" charset="0"/>
              </a:rPr>
              <a:t>	- quid pro quo</a:t>
            </a:r>
          </a:p>
          <a:p>
            <a:pPr marL="0" indent="0">
              <a:buNone/>
            </a:pPr>
            <a:r>
              <a:rPr lang="en-US" dirty="0">
                <a:latin typeface="Gill Sans MT" panose="020B0502020104020203" pitchFamily="34" charset="0"/>
              </a:rPr>
              <a:t>	- hostile work environment </a:t>
            </a:r>
          </a:p>
          <a:p>
            <a:endParaRPr lang="en-US" dirty="0"/>
          </a:p>
        </p:txBody>
      </p:sp>
    </p:spTree>
    <p:extLst>
      <p:ext uri="{BB962C8B-B14F-4D97-AF65-F5344CB8AC3E}">
        <p14:creationId xmlns:p14="http://schemas.microsoft.com/office/powerpoint/2010/main" val="1044833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DB914-211E-4D3A-D92C-508BD0C41688}"/>
              </a:ext>
            </a:extLst>
          </p:cNvPr>
          <p:cNvSpPr>
            <a:spLocks noGrp="1"/>
          </p:cNvSpPr>
          <p:nvPr>
            <p:ph type="title"/>
          </p:nvPr>
        </p:nvSpPr>
        <p:spPr>
          <a:xfrm>
            <a:off x="605716" y="152400"/>
            <a:ext cx="7886700" cy="836734"/>
          </a:xfrm>
        </p:spPr>
        <p:txBody>
          <a:bodyPr>
            <a:normAutofit fontScale="90000"/>
          </a:bodyPr>
          <a:lstStyle/>
          <a:p>
            <a:r>
              <a:rPr lang="en-US" dirty="0"/>
              <a:t>Quid Pro Quo v. Hostile Work Environment</a:t>
            </a:r>
          </a:p>
        </p:txBody>
      </p:sp>
      <p:sp>
        <p:nvSpPr>
          <p:cNvPr id="3" name="Content Placeholder 2">
            <a:extLst>
              <a:ext uri="{FF2B5EF4-FFF2-40B4-BE49-F238E27FC236}">
                <a16:creationId xmlns:a16="http://schemas.microsoft.com/office/drawing/2014/main" id="{DDAB0FFD-1F6C-7715-9464-05CA83E05E65}"/>
              </a:ext>
            </a:extLst>
          </p:cNvPr>
          <p:cNvSpPr>
            <a:spLocks noGrp="1"/>
          </p:cNvSpPr>
          <p:nvPr>
            <p:ph idx="1"/>
          </p:nvPr>
        </p:nvSpPr>
        <p:spPr>
          <a:xfrm>
            <a:off x="628650" y="1933430"/>
            <a:ext cx="7886700" cy="3935436"/>
          </a:xfrm>
        </p:spPr>
        <p:txBody>
          <a:bodyPr>
            <a:normAutofit fontScale="92500" lnSpcReduction="20000"/>
          </a:bodyPr>
          <a:lstStyle/>
          <a:p>
            <a:pPr marL="0" indent="0">
              <a:buNone/>
            </a:pPr>
            <a:r>
              <a:rPr lang="en-US" b="1" u="sng" dirty="0"/>
              <a:t>Quid Pro Quo</a:t>
            </a:r>
          </a:p>
          <a:p>
            <a:pPr marL="408051" lvl="1" indent="-257175">
              <a:lnSpc>
                <a:spcPct val="150000"/>
              </a:lnSpc>
              <a:spcBef>
                <a:spcPts val="0"/>
              </a:spcBef>
            </a:pPr>
            <a:r>
              <a:rPr lang="en-US" dirty="0">
                <a:latin typeface="Gill Sans MT" panose="020B0502020104020203" pitchFamily="34" charset="0"/>
              </a:rPr>
              <a:t>Involves conduct by a supervisor or manager</a:t>
            </a:r>
          </a:p>
          <a:p>
            <a:pPr marL="408051" lvl="1" indent="-257175">
              <a:lnSpc>
                <a:spcPct val="150000"/>
              </a:lnSpc>
              <a:spcBef>
                <a:spcPts val="0"/>
              </a:spcBef>
            </a:pPr>
            <a:r>
              <a:rPr lang="en-US" dirty="0">
                <a:latin typeface="Gill Sans MT" panose="020B0502020104020203" pitchFamily="34" charset="0"/>
              </a:rPr>
              <a:t>Links job with sex or sexual favors – </a:t>
            </a:r>
            <a:r>
              <a:rPr lang="en-US" i="1" dirty="0">
                <a:latin typeface="Gill Sans MT" panose="020B0502020104020203" pitchFamily="34" charset="0"/>
              </a:rPr>
              <a:t>this for that</a:t>
            </a:r>
          </a:p>
          <a:p>
            <a:pPr marL="150876" lvl="1" indent="0">
              <a:lnSpc>
                <a:spcPct val="150000"/>
              </a:lnSpc>
              <a:spcBef>
                <a:spcPts val="0"/>
              </a:spcBef>
              <a:buNone/>
            </a:pPr>
            <a:endParaRPr lang="en-US" i="1" dirty="0">
              <a:latin typeface="Gill Sans MT" panose="020B0502020104020203" pitchFamily="34" charset="0"/>
            </a:endParaRPr>
          </a:p>
          <a:p>
            <a:pPr marL="0" indent="0">
              <a:buNone/>
            </a:pPr>
            <a:r>
              <a:rPr lang="en-US" b="1" u="sng" dirty="0"/>
              <a:t>Hostile Work Environment </a:t>
            </a:r>
          </a:p>
          <a:p>
            <a:pPr marL="408051" lvl="1" indent="-257175">
              <a:lnSpc>
                <a:spcPct val="150000"/>
              </a:lnSpc>
              <a:spcBef>
                <a:spcPts val="0"/>
              </a:spcBef>
            </a:pPr>
            <a:r>
              <a:rPr lang="en-US" sz="1650" dirty="0">
                <a:latin typeface="Gill Sans MT" panose="020B0502020104020203" pitchFamily="34" charset="0"/>
              </a:rPr>
              <a:t>Conduct by anyone in the workplace or a work-related venue. </a:t>
            </a:r>
          </a:p>
          <a:p>
            <a:pPr marL="408051" lvl="1" indent="-257175">
              <a:lnSpc>
                <a:spcPct val="150000"/>
              </a:lnSpc>
              <a:spcBef>
                <a:spcPts val="0"/>
              </a:spcBef>
            </a:pPr>
            <a:r>
              <a:rPr lang="en-US" sz="1650" dirty="0">
                <a:latin typeface="Gill Sans MT" panose="020B0502020104020203" pitchFamily="34" charset="0"/>
              </a:rPr>
              <a:t>The nature of the conduct is sexual in nature; OR demeaning or derogatory based on a protected class.</a:t>
            </a:r>
          </a:p>
          <a:p>
            <a:pPr marL="408051" lvl="1" indent="-257175">
              <a:lnSpc>
                <a:spcPct val="150000"/>
              </a:lnSpc>
              <a:spcBef>
                <a:spcPts val="0"/>
              </a:spcBef>
            </a:pPr>
            <a:r>
              <a:rPr lang="en-US" sz="1650" dirty="0">
                <a:latin typeface="Gill Sans MT" panose="020B0502020104020203" pitchFamily="34" charset="0"/>
              </a:rPr>
              <a:t>That conduct is unwelcome to someone,</a:t>
            </a:r>
          </a:p>
          <a:p>
            <a:pPr marL="408051" lvl="1" indent="-257175">
              <a:lnSpc>
                <a:spcPct val="150000"/>
              </a:lnSpc>
              <a:spcBef>
                <a:spcPts val="0"/>
              </a:spcBef>
            </a:pPr>
            <a:r>
              <a:rPr lang="en-US" sz="1650" dirty="0">
                <a:latin typeface="Gill Sans MT" panose="020B0502020104020203" pitchFamily="34" charset="0"/>
              </a:rPr>
              <a:t>That conduct is severe or pervasive enough to make it hard for someone to perform their job duties. </a:t>
            </a:r>
            <a:endParaRPr lang="en-US" dirty="0"/>
          </a:p>
        </p:txBody>
      </p:sp>
    </p:spTree>
    <p:extLst>
      <p:ext uri="{BB962C8B-B14F-4D97-AF65-F5344CB8AC3E}">
        <p14:creationId xmlns:p14="http://schemas.microsoft.com/office/powerpoint/2010/main" val="19104346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DB914-211E-4D3A-D92C-508BD0C41688}"/>
              </a:ext>
            </a:extLst>
          </p:cNvPr>
          <p:cNvSpPr>
            <a:spLocks noGrp="1"/>
          </p:cNvSpPr>
          <p:nvPr>
            <p:ph type="title"/>
          </p:nvPr>
        </p:nvSpPr>
        <p:spPr>
          <a:xfrm>
            <a:off x="605716" y="152400"/>
            <a:ext cx="7886700" cy="836734"/>
          </a:xfrm>
        </p:spPr>
        <p:txBody>
          <a:bodyPr>
            <a:normAutofit/>
          </a:bodyPr>
          <a:lstStyle/>
          <a:p>
            <a:r>
              <a:rPr lang="en-US" dirty="0"/>
              <a:t>Sexual Harassment: What is it?</a:t>
            </a:r>
          </a:p>
        </p:txBody>
      </p:sp>
      <p:sp>
        <p:nvSpPr>
          <p:cNvPr id="3" name="Content Placeholder 2">
            <a:extLst>
              <a:ext uri="{FF2B5EF4-FFF2-40B4-BE49-F238E27FC236}">
                <a16:creationId xmlns:a16="http://schemas.microsoft.com/office/drawing/2014/main" id="{DDAB0FFD-1F6C-7715-9464-05CA83E05E65}"/>
              </a:ext>
            </a:extLst>
          </p:cNvPr>
          <p:cNvSpPr>
            <a:spLocks noGrp="1"/>
          </p:cNvSpPr>
          <p:nvPr>
            <p:ph idx="1"/>
          </p:nvPr>
        </p:nvSpPr>
        <p:spPr>
          <a:xfrm>
            <a:off x="628650" y="1933430"/>
            <a:ext cx="7886700" cy="3935436"/>
          </a:xfrm>
        </p:spPr>
        <p:txBody>
          <a:bodyPr>
            <a:normAutofit fontScale="85000" lnSpcReduction="20000"/>
          </a:bodyPr>
          <a:lstStyle/>
          <a:p>
            <a:pPr marL="0" indent="0">
              <a:buNone/>
            </a:pPr>
            <a:r>
              <a:rPr lang="en-US" sz="2800" dirty="0">
                <a:latin typeface="Gill Sans MT" panose="020B0502020104020203" pitchFamily="34" charset="0"/>
              </a:rPr>
              <a:t>Sexual advances, requests for sexual favors, and verbal or physical conduct of a sexual nature” when:</a:t>
            </a:r>
          </a:p>
          <a:p>
            <a:pPr marL="342900" indent="-342900"/>
            <a:endParaRPr lang="en-US" sz="2800" dirty="0">
              <a:latin typeface="Gill Sans MT" panose="020B0502020104020203" pitchFamily="34" charset="0"/>
            </a:endParaRPr>
          </a:p>
          <a:p>
            <a:pPr marL="0" indent="0">
              <a:buNone/>
            </a:pPr>
            <a:r>
              <a:rPr lang="en-US" sz="2800" dirty="0">
                <a:latin typeface="Gill Sans MT" panose="020B0502020104020203" pitchFamily="34" charset="0"/>
              </a:rPr>
              <a:t>1.	Employment terms based on employee’s submission 	or rejection of this conduct; </a:t>
            </a:r>
            <a:r>
              <a:rPr lang="en-US" sz="2800" b="1" dirty="0">
                <a:latin typeface="Gill Sans MT" panose="020B0502020104020203" pitchFamily="34" charset="0"/>
              </a:rPr>
              <a:t>or</a:t>
            </a:r>
          </a:p>
          <a:p>
            <a:pPr marL="0" indent="0">
              <a:buNone/>
            </a:pPr>
            <a:endParaRPr lang="en-US" sz="2800" dirty="0">
              <a:latin typeface="Gill Sans MT" panose="020B0502020104020203" pitchFamily="34" charset="0"/>
            </a:endParaRPr>
          </a:p>
          <a:p>
            <a:pPr marL="0" indent="0">
              <a:buNone/>
            </a:pPr>
            <a:r>
              <a:rPr lang="en-US" sz="2800" dirty="0">
                <a:latin typeface="Gill Sans MT" panose="020B0502020104020203" pitchFamily="34" charset="0"/>
              </a:rPr>
              <a:t>2.  	This is unwelcome, and unreasonably interferes with   	employee’s work by creating an “intimidating, hostile, 	humiliating or sexually offensive environment”</a:t>
            </a:r>
          </a:p>
          <a:p>
            <a:pPr marL="0" indent="0">
              <a:spcBef>
                <a:spcPts val="0"/>
              </a:spcBef>
              <a:buNone/>
            </a:pPr>
            <a:endParaRPr lang="en-US" sz="2800" dirty="0">
              <a:latin typeface="Gill Sans MT" panose="020B0502020104020203" pitchFamily="34" charset="0"/>
            </a:endParaRPr>
          </a:p>
          <a:p>
            <a:pPr marL="0" indent="0">
              <a:spcBef>
                <a:spcPts val="0"/>
              </a:spcBef>
              <a:buNone/>
            </a:pPr>
            <a:r>
              <a:rPr lang="en-US" sz="2800" dirty="0">
                <a:latin typeface="Gill Sans MT" panose="020B0502020104020203" pitchFamily="34" charset="0"/>
              </a:rPr>
              <a:t>Sexual harassment is considered a form of discrimination </a:t>
            </a:r>
          </a:p>
          <a:p>
            <a:pPr marL="0" indent="0">
              <a:spcBef>
                <a:spcPts val="0"/>
              </a:spcBef>
              <a:buNone/>
            </a:pPr>
            <a:r>
              <a:rPr lang="en-US" sz="2800" dirty="0">
                <a:latin typeface="Gill Sans MT" panose="020B0502020104020203" pitchFamily="34" charset="0"/>
              </a:rPr>
              <a:t>under Massachusetts anti-discrimination statute, c. 151B</a:t>
            </a:r>
            <a:endParaRPr lang="en-US" dirty="0"/>
          </a:p>
        </p:txBody>
      </p:sp>
    </p:spTree>
    <p:extLst>
      <p:ext uri="{BB962C8B-B14F-4D97-AF65-F5344CB8AC3E}">
        <p14:creationId xmlns:p14="http://schemas.microsoft.com/office/powerpoint/2010/main" val="22745113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DF9DE-0B07-8D90-56CC-45946947744A}"/>
              </a:ext>
            </a:extLst>
          </p:cNvPr>
          <p:cNvSpPr>
            <a:spLocks noGrp="1"/>
          </p:cNvSpPr>
          <p:nvPr>
            <p:ph type="title"/>
          </p:nvPr>
        </p:nvSpPr>
        <p:spPr/>
        <p:txBody>
          <a:bodyPr/>
          <a:lstStyle/>
          <a:p>
            <a:r>
              <a:rPr lang="en-US" b="1" i="1" dirty="0"/>
              <a:t>Sexual Harassment Claims</a:t>
            </a:r>
          </a:p>
        </p:txBody>
      </p:sp>
      <p:sp>
        <p:nvSpPr>
          <p:cNvPr id="3" name="Content Placeholder 2">
            <a:extLst>
              <a:ext uri="{FF2B5EF4-FFF2-40B4-BE49-F238E27FC236}">
                <a16:creationId xmlns:a16="http://schemas.microsoft.com/office/drawing/2014/main" id="{2D555C50-867C-6ED4-53C4-5C1A987CE318}"/>
              </a:ext>
            </a:extLst>
          </p:cNvPr>
          <p:cNvSpPr>
            <a:spLocks noGrp="1"/>
          </p:cNvSpPr>
          <p:nvPr>
            <p:ph idx="1"/>
          </p:nvPr>
        </p:nvSpPr>
        <p:spPr>
          <a:xfrm>
            <a:off x="628650" y="1676401"/>
            <a:ext cx="7886700" cy="4151328"/>
          </a:xfrm>
        </p:spPr>
        <p:txBody>
          <a:bodyPr>
            <a:normAutofit fontScale="92500" lnSpcReduction="10000"/>
          </a:bodyPr>
          <a:lstStyle/>
          <a:p>
            <a:pPr marL="342900" lvl="1" indent="0">
              <a:buNone/>
            </a:pPr>
            <a:r>
              <a:rPr lang="en-US" dirty="0"/>
              <a:t>Plaintiff must show</a:t>
            </a:r>
          </a:p>
          <a:p>
            <a:pPr marL="685800" lvl="2" indent="0">
              <a:buNone/>
            </a:pPr>
            <a:r>
              <a:rPr lang="en-US" dirty="0"/>
              <a:t>1) that the alleged harasser made unwelcome sexual advances or sexual requests or engaged in conduct of a sexual nature;</a:t>
            </a:r>
          </a:p>
          <a:p>
            <a:pPr marL="685800" lvl="2" indent="0">
              <a:buNone/>
            </a:pPr>
            <a:endParaRPr lang="en-US" dirty="0"/>
          </a:p>
          <a:p>
            <a:pPr marL="685800" lvl="2" indent="0">
              <a:buNone/>
            </a:pPr>
            <a:r>
              <a:rPr lang="en-US" dirty="0"/>
              <a:t>2) that the plaintiff rejected or submitted to such advances, requests, or conduct; and</a:t>
            </a:r>
          </a:p>
          <a:p>
            <a:pPr marL="685800" lvl="2" indent="0">
              <a:buNone/>
            </a:pPr>
            <a:r>
              <a:rPr lang="en-US" dirty="0"/>
              <a:t/>
            </a:r>
            <a:br>
              <a:rPr lang="en-US" dirty="0"/>
            </a:br>
            <a:r>
              <a:rPr lang="en-US" dirty="0"/>
              <a:t>3) that the “submission to or rejection of such [sexual] advances, requests or conduct is made either explicitly or implicitly a term or condition of employment or as a basis for employment decisions.”</a:t>
            </a:r>
          </a:p>
          <a:p>
            <a:pPr marL="685800" lvl="2" indent="0">
              <a:buNone/>
            </a:pPr>
            <a:endParaRPr lang="en-US" dirty="0"/>
          </a:p>
          <a:p>
            <a:pPr marL="342900" lvl="1" indent="0" algn="just">
              <a:buNone/>
            </a:pPr>
            <a:r>
              <a:rPr lang="en-US" sz="1050" dirty="0"/>
              <a:t>G.L. c. 151B, § 1(18); </a:t>
            </a:r>
            <a:r>
              <a:rPr lang="en-US" sz="1050" i="1" dirty="0"/>
              <a:t>Beaupre v. Cliff Smith &amp; Assocs</a:t>
            </a:r>
            <a:r>
              <a:rPr lang="en-US" sz="1050" dirty="0"/>
              <a:t>., 50 Mass. App. Ct. 480, 488 (2000) (sexual advances and other sexual conduct were unwelcome and either conditioned some aspect of employment or were sufficiently pervasive to unreasonably interfere with the plaintiff's work performance)</a:t>
            </a:r>
          </a:p>
        </p:txBody>
      </p:sp>
    </p:spTree>
    <p:extLst>
      <p:ext uri="{BB962C8B-B14F-4D97-AF65-F5344CB8AC3E}">
        <p14:creationId xmlns:p14="http://schemas.microsoft.com/office/powerpoint/2010/main" val="21906667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DF9DE-0B07-8D90-56CC-45946947744A}"/>
              </a:ext>
            </a:extLst>
          </p:cNvPr>
          <p:cNvSpPr>
            <a:spLocks noGrp="1"/>
          </p:cNvSpPr>
          <p:nvPr>
            <p:ph type="title"/>
          </p:nvPr>
        </p:nvSpPr>
        <p:spPr>
          <a:xfrm>
            <a:off x="301752" y="152400"/>
            <a:ext cx="8534400" cy="835152"/>
          </a:xfrm>
        </p:spPr>
        <p:txBody>
          <a:bodyPr>
            <a:noAutofit/>
          </a:bodyPr>
          <a:lstStyle/>
          <a:p>
            <a:r>
              <a:rPr lang="en-US" sz="2800" b="1" i="1" dirty="0"/>
              <a:t>Some Examples of What Could Constitutive Sexual Harassment</a:t>
            </a:r>
          </a:p>
        </p:txBody>
      </p:sp>
      <p:sp>
        <p:nvSpPr>
          <p:cNvPr id="3" name="Content Placeholder 2">
            <a:extLst>
              <a:ext uri="{FF2B5EF4-FFF2-40B4-BE49-F238E27FC236}">
                <a16:creationId xmlns:a16="http://schemas.microsoft.com/office/drawing/2014/main" id="{2D555C50-867C-6ED4-53C4-5C1A987CE318}"/>
              </a:ext>
            </a:extLst>
          </p:cNvPr>
          <p:cNvSpPr>
            <a:spLocks noGrp="1"/>
          </p:cNvSpPr>
          <p:nvPr>
            <p:ph idx="1"/>
          </p:nvPr>
        </p:nvSpPr>
        <p:spPr>
          <a:xfrm>
            <a:off x="628650" y="2226469"/>
            <a:ext cx="7886700" cy="3601259"/>
          </a:xfrm>
        </p:spPr>
        <p:txBody>
          <a:bodyPr>
            <a:normAutofit lnSpcReduction="10000"/>
          </a:bodyPr>
          <a:lstStyle/>
          <a:p>
            <a:pPr marL="342900" indent="-342900"/>
            <a:r>
              <a:rPr lang="en-US" sz="2400" dirty="0">
                <a:latin typeface="Gill Sans MT" panose="020B0502020104020203" pitchFamily="34" charset="0"/>
              </a:rPr>
              <a:t>Kissing</a:t>
            </a:r>
          </a:p>
          <a:p>
            <a:pPr marL="342900" indent="-342900"/>
            <a:r>
              <a:rPr lang="en-US" sz="2400" dirty="0">
                <a:latin typeface="Gill Sans MT" panose="020B0502020104020203" pitchFamily="34" charset="0"/>
              </a:rPr>
              <a:t>Touching/staring</a:t>
            </a:r>
          </a:p>
          <a:p>
            <a:pPr marL="342900" indent="-342900"/>
            <a:r>
              <a:rPr lang="en-US" sz="2400" dirty="0">
                <a:latin typeface="Gill Sans MT" panose="020B0502020104020203" pitchFamily="34" charset="0"/>
              </a:rPr>
              <a:t>Propositioning, flirting, asking for a date, etc.</a:t>
            </a:r>
          </a:p>
          <a:p>
            <a:pPr marL="342900" indent="-342900"/>
            <a:r>
              <a:rPr lang="en-US" sz="2400" dirty="0">
                <a:latin typeface="Gill Sans MT" panose="020B0502020104020203" pitchFamily="34" charset="0"/>
              </a:rPr>
              <a:t>Comments (even compliments) on appearance, beauty, body, dress</a:t>
            </a:r>
          </a:p>
          <a:p>
            <a:pPr marL="342900" indent="-342900"/>
            <a:r>
              <a:rPr lang="en-US" sz="2400" dirty="0">
                <a:latin typeface="Gill Sans MT" panose="020B0502020104020203" pitchFamily="34" charset="0"/>
              </a:rPr>
              <a:t>Discussing anything of a sexual nature</a:t>
            </a:r>
          </a:p>
          <a:p>
            <a:pPr marL="342900" indent="-342900"/>
            <a:r>
              <a:rPr lang="en-US" sz="2400" dirty="0">
                <a:latin typeface="Gill Sans MT" panose="020B0502020104020203" pitchFamily="34" charset="0"/>
              </a:rPr>
              <a:t>Sexual jokes, comments, posters, music, etc.</a:t>
            </a:r>
          </a:p>
          <a:p>
            <a:pPr marL="342900" indent="-342900"/>
            <a:r>
              <a:rPr lang="en-US" sz="2400" dirty="0">
                <a:latin typeface="Gill Sans MT" panose="020B0502020104020203" pitchFamily="34" charset="0"/>
              </a:rPr>
              <a:t>Suggesting sex-related job duties</a:t>
            </a:r>
          </a:p>
          <a:p>
            <a:pPr marL="342900" indent="-342900"/>
            <a:r>
              <a:rPr lang="en-US" sz="2400" dirty="0">
                <a:latin typeface="Gill Sans MT" panose="020B0502020104020203" pitchFamily="34" charset="0"/>
              </a:rPr>
              <a:t>Bullying/insults </a:t>
            </a:r>
          </a:p>
        </p:txBody>
      </p:sp>
    </p:spTree>
    <p:extLst>
      <p:ext uri="{BB962C8B-B14F-4D97-AF65-F5344CB8AC3E}">
        <p14:creationId xmlns:p14="http://schemas.microsoft.com/office/powerpoint/2010/main" val="2816589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14448-B741-71A6-88F7-BF9C85398ED7}"/>
              </a:ext>
            </a:extLst>
          </p:cNvPr>
          <p:cNvSpPr>
            <a:spLocks noGrp="1"/>
          </p:cNvSpPr>
          <p:nvPr>
            <p:ph type="title"/>
          </p:nvPr>
        </p:nvSpPr>
        <p:spPr/>
        <p:txBody>
          <a:bodyPr/>
          <a:lstStyle/>
          <a:p>
            <a:r>
              <a:rPr lang="en-US" b="1" i="1" dirty="0"/>
              <a:t>Hostile Work Environment Claims</a:t>
            </a:r>
          </a:p>
        </p:txBody>
      </p:sp>
      <p:sp>
        <p:nvSpPr>
          <p:cNvPr id="3" name="Content Placeholder 2">
            <a:extLst>
              <a:ext uri="{FF2B5EF4-FFF2-40B4-BE49-F238E27FC236}">
                <a16:creationId xmlns:a16="http://schemas.microsoft.com/office/drawing/2014/main" id="{45F197F7-4F3D-9A0E-429F-FFCBFDA3879B}"/>
              </a:ext>
            </a:extLst>
          </p:cNvPr>
          <p:cNvSpPr>
            <a:spLocks noGrp="1"/>
          </p:cNvSpPr>
          <p:nvPr>
            <p:ph idx="1"/>
          </p:nvPr>
        </p:nvSpPr>
        <p:spPr/>
        <p:txBody>
          <a:bodyPr>
            <a:normAutofit fontScale="77500" lnSpcReduction="20000"/>
          </a:bodyPr>
          <a:lstStyle/>
          <a:p>
            <a:pPr marL="0" indent="0">
              <a:buNone/>
            </a:pPr>
            <a:r>
              <a:rPr lang="en-US" dirty="0"/>
              <a:t>Hostile Work Environment</a:t>
            </a:r>
          </a:p>
          <a:p>
            <a:pPr lvl="1"/>
            <a:r>
              <a:rPr lang="en-US" dirty="0"/>
              <a:t>Chapter 151B, § 4(1), “applies not only to hiring, firing, and compensation, but also to the ‘terms, conditions or privileges of employment.’ ” </a:t>
            </a:r>
          </a:p>
          <a:p>
            <a:pPr lvl="1"/>
            <a:endParaRPr lang="en-US" dirty="0"/>
          </a:p>
          <a:p>
            <a:pPr lvl="1"/>
            <a:r>
              <a:rPr lang="en-US" dirty="0"/>
              <a:t>To state a claim of sexual harassment amounting to a hostile work environment, complainant must show that: </a:t>
            </a:r>
          </a:p>
          <a:p>
            <a:pPr marL="685800" lvl="2" indent="0">
              <a:buNone/>
            </a:pPr>
            <a:r>
              <a:rPr lang="en-US" dirty="0"/>
              <a:t>(1) she was subjected to sexually demeaning conduct; </a:t>
            </a:r>
          </a:p>
          <a:p>
            <a:pPr marL="685800" lvl="2" indent="0">
              <a:buNone/>
            </a:pPr>
            <a:r>
              <a:rPr lang="en-US" dirty="0"/>
              <a:t>(2) the conduct was unwelcome; </a:t>
            </a:r>
          </a:p>
          <a:p>
            <a:pPr marL="685800" lvl="2" indent="0">
              <a:buNone/>
            </a:pPr>
            <a:r>
              <a:rPr lang="en-US" dirty="0"/>
              <a:t>(3) the conduct was subjectively and objectively offensive; </a:t>
            </a:r>
          </a:p>
          <a:p>
            <a:pPr marL="685800" lvl="2" indent="0">
              <a:buNone/>
            </a:pPr>
            <a:r>
              <a:rPr lang="en-US" dirty="0"/>
              <a:t>(4) the conduct was sufficiently severe or pervasive as to alter the conditions of her employment and create an abusive work environment; and </a:t>
            </a:r>
          </a:p>
          <a:p>
            <a:pPr marL="685800" lvl="2" indent="0">
              <a:buNone/>
            </a:pPr>
            <a:r>
              <a:rPr lang="en-US" dirty="0"/>
              <a:t>(5) her employer knew or should have known of the harassment and failed to take prompt and effective remedial action. </a:t>
            </a:r>
          </a:p>
          <a:p>
            <a:pPr marL="685800" lvl="2" indent="0">
              <a:buNone/>
            </a:pPr>
            <a:endParaRPr lang="en-US" dirty="0"/>
          </a:p>
          <a:p>
            <a:pPr marL="0" indent="0">
              <a:buNone/>
            </a:pPr>
            <a:r>
              <a:rPr lang="en-US" sz="1800" i="1" dirty="0"/>
              <a:t>College-Town v. MCAD</a:t>
            </a:r>
            <a:r>
              <a:rPr lang="en-US" sz="1800" dirty="0"/>
              <a:t>, 400 Mass. 156, 162 (1987); </a:t>
            </a:r>
            <a:r>
              <a:rPr lang="en-US" sz="1800" i="1" dirty="0"/>
              <a:t>Ramsdell v. Western Mass. Bus Lines, Inc., </a:t>
            </a:r>
            <a:r>
              <a:rPr lang="en-US" sz="1800" dirty="0"/>
              <a:t>415 Mass. 673, 678 (1993); </a:t>
            </a:r>
            <a:r>
              <a:rPr lang="en-US" sz="1800" i="1" dirty="0" err="1"/>
              <a:t>Dahms</a:t>
            </a:r>
            <a:r>
              <a:rPr lang="en-US" sz="1800" i="1" dirty="0"/>
              <a:t> v. Cognex Corp</a:t>
            </a:r>
            <a:r>
              <a:rPr lang="en-US" sz="1800" dirty="0"/>
              <a:t>., 455 Mass. 190, 205 (2009), quoting </a:t>
            </a:r>
            <a:r>
              <a:rPr lang="en-US" sz="1800" i="1" dirty="0"/>
              <a:t>Muzzy v. </a:t>
            </a:r>
            <a:r>
              <a:rPr lang="en-US" sz="1800" i="1" dirty="0" err="1"/>
              <a:t>Cahillane</a:t>
            </a:r>
            <a:r>
              <a:rPr lang="en-US" sz="1800" i="1" dirty="0"/>
              <a:t> Motors, Inc</a:t>
            </a:r>
            <a:r>
              <a:rPr lang="en-US" sz="1800" dirty="0"/>
              <a:t>., 434 Mass. 409, 411, 412 n. 2 (2001) (To prevail on a claim of sexual harassment based on the creation of a sexually hostile or offensive work environment, the plaintiff bears the burden of establishing that the conduct alleged was both “subjectively offensive” and “sufficiently severe and pervasive to interfere with a reasonable person's work performance.”)</a:t>
            </a:r>
          </a:p>
        </p:txBody>
      </p:sp>
    </p:spTree>
    <p:extLst>
      <p:ext uri="{BB962C8B-B14F-4D97-AF65-F5344CB8AC3E}">
        <p14:creationId xmlns:p14="http://schemas.microsoft.com/office/powerpoint/2010/main" val="14402210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6FAD4-6F1A-1307-BCD5-B5FB161AD9B9}"/>
              </a:ext>
            </a:extLst>
          </p:cNvPr>
          <p:cNvSpPr>
            <a:spLocks noGrp="1"/>
          </p:cNvSpPr>
          <p:nvPr>
            <p:ph type="title"/>
          </p:nvPr>
        </p:nvSpPr>
        <p:spPr/>
        <p:txBody>
          <a:bodyPr/>
          <a:lstStyle/>
          <a:p>
            <a:r>
              <a:rPr lang="en-US" b="1" i="1" dirty="0"/>
              <a:t>Hostile Work Environment Examples</a:t>
            </a:r>
          </a:p>
        </p:txBody>
      </p:sp>
      <p:sp>
        <p:nvSpPr>
          <p:cNvPr id="3" name="Content Placeholder 2">
            <a:extLst>
              <a:ext uri="{FF2B5EF4-FFF2-40B4-BE49-F238E27FC236}">
                <a16:creationId xmlns:a16="http://schemas.microsoft.com/office/drawing/2014/main" id="{C70B490C-D1FD-6E2B-22AA-0C899DCE9C18}"/>
              </a:ext>
            </a:extLst>
          </p:cNvPr>
          <p:cNvSpPr>
            <a:spLocks noGrp="1"/>
          </p:cNvSpPr>
          <p:nvPr>
            <p:ph idx="1"/>
          </p:nvPr>
        </p:nvSpPr>
        <p:spPr>
          <a:xfrm>
            <a:off x="301752" y="1527048"/>
            <a:ext cx="8503920" cy="4797552"/>
          </a:xfrm>
        </p:spPr>
        <p:txBody>
          <a:bodyPr>
            <a:normAutofit/>
          </a:bodyPr>
          <a:lstStyle/>
          <a:p>
            <a:pPr marL="0" indent="0">
              <a:buNone/>
            </a:pPr>
            <a:r>
              <a:rPr lang="en-US" sz="2000" b="1" u="sng" dirty="0" err="1"/>
              <a:t>Gyulakian</a:t>
            </a:r>
            <a:r>
              <a:rPr lang="en-US" sz="2000" b="1" u="sng" dirty="0"/>
              <a:t> v. Lexus of Watertown, Inc.,</a:t>
            </a:r>
            <a:r>
              <a:rPr lang="en-US" sz="2000" b="1" dirty="0"/>
              <a:t> 475 Mass. 290 (2016) </a:t>
            </a:r>
          </a:p>
          <a:p>
            <a:pPr lvl="1" algn="just">
              <a:buClrTx/>
              <a:buFont typeface="Arial" panose="020B0604020202020204" pitchFamily="34" charset="0"/>
              <a:buChar char="•"/>
            </a:pPr>
            <a:r>
              <a:rPr lang="en-US" sz="2000" dirty="0">
                <a:solidFill>
                  <a:schemeClr val="tx1"/>
                </a:solidFill>
              </a:rPr>
              <a:t>Employee forced to implement “no-touching” rule to keep her supervisor at bay for a period of 18 months, “was sufficiently pervasive to alter the conditions of employee’s employment, and thus created a sexually harassing working environment.”</a:t>
            </a:r>
          </a:p>
          <a:p>
            <a:pPr lvl="1" algn="just">
              <a:buClrTx/>
              <a:buFont typeface="Arial" panose="020B0604020202020204" pitchFamily="34" charset="0"/>
              <a:buChar char="•"/>
            </a:pPr>
            <a:endParaRPr lang="en-US" sz="2000" dirty="0">
              <a:solidFill>
                <a:schemeClr val="tx1"/>
              </a:solidFill>
            </a:endParaRPr>
          </a:p>
          <a:p>
            <a:pPr lvl="1" algn="just">
              <a:buClrTx/>
              <a:buFont typeface="Arial" panose="020B0604020202020204" pitchFamily="34" charset="0"/>
              <a:buChar char="•"/>
            </a:pPr>
            <a:r>
              <a:rPr lang="en-US" sz="2000" dirty="0">
                <a:solidFill>
                  <a:schemeClr val="tx1"/>
                </a:solidFill>
              </a:rPr>
              <a:t>Focus was not on whether the employer's efforts actually succeeded in stopping or preventing the harassment. </a:t>
            </a:r>
          </a:p>
          <a:p>
            <a:pPr lvl="1" algn="just">
              <a:buClrTx/>
              <a:buFont typeface="Arial" panose="020B0604020202020204" pitchFamily="34" charset="0"/>
              <a:buChar char="•"/>
            </a:pPr>
            <a:endParaRPr lang="en-US" sz="2000" dirty="0">
              <a:solidFill>
                <a:schemeClr val="tx1"/>
              </a:solidFill>
            </a:endParaRPr>
          </a:p>
          <a:p>
            <a:pPr lvl="1" algn="just">
              <a:buClrTx/>
              <a:buFont typeface="Arial" panose="020B0604020202020204" pitchFamily="34" charset="0"/>
              <a:buChar char="•"/>
            </a:pPr>
            <a:r>
              <a:rPr lang="en-US" sz="2000" dirty="0">
                <a:solidFill>
                  <a:schemeClr val="tx1"/>
                </a:solidFill>
              </a:rPr>
              <a:t>Rather, the inquiry was the </a:t>
            </a:r>
            <a:r>
              <a:rPr lang="en-US" sz="2000" b="1" i="1" dirty="0">
                <a:solidFill>
                  <a:schemeClr val="tx1"/>
                </a:solidFill>
              </a:rPr>
              <a:t>reasonableness of the employer's actions</a:t>
            </a:r>
            <a:r>
              <a:rPr lang="en-US" sz="2000" dirty="0">
                <a:solidFill>
                  <a:schemeClr val="tx1"/>
                </a:solidFill>
              </a:rPr>
              <a:t>—whether or not they took “</a:t>
            </a:r>
            <a:r>
              <a:rPr lang="en-US" sz="2000" b="1" i="1" dirty="0">
                <a:solidFill>
                  <a:schemeClr val="tx1"/>
                </a:solidFill>
              </a:rPr>
              <a:t>prompt, effective, and reasonable remedial action</a:t>
            </a:r>
            <a:r>
              <a:rPr lang="en-US" sz="2000" dirty="0">
                <a:solidFill>
                  <a:schemeClr val="tx1"/>
                </a:solidFill>
              </a:rPr>
              <a:t>.” </a:t>
            </a:r>
          </a:p>
          <a:p>
            <a:pPr lvl="1" algn="just">
              <a:buClrTx/>
              <a:buFont typeface="Arial" panose="020B0604020202020204" pitchFamily="34" charset="0"/>
              <a:buChar char="•"/>
            </a:pPr>
            <a:endParaRPr lang="en-US" sz="2000" dirty="0">
              <a:solidFill>
                <a:schemeClr val="tx1"/>
              </a:solidFill>
            </a:endParaRPr>
          </a:p>
          <a:p>
            <a:pPr lvl="1" algn="just">
              <a:buClrTx/>
              <a:buFont typeface="Arial" panose="020B0604020202020204" pitchFamily="34" charset="0"/>
              <a:buChar char="•"/>
            </a:pPr>
            <a:r>
              <a:rPr lang="en-US" sz="2000" dirty="0">
                <a:solidFill>
                  <a:schemeClr val="tx1"/>
                </a:solidFill>
              </a:rPr>
              <a:t>18 months is not prompt!</a:t>
            </a:r>
          </a:p>
        </p:txBody>
      </p:sp>
    </p:spTree>
    <p:extLst>
      <p:ext uri="{BB962C8B-B14F-4D97-AF65-F5344CB8AC3E}">
        <p14:creationId xmlns:p14="http://schemas.microsoft.com/office/powerpoint/2010/main" val="22553105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DB914-211E-4D3A-D92C-508BD0C41688}"/>
              </a:ext>
            </a:extLst>
          </p:cNvPr>
          <p:cNvSpPr>
            <a:spLocks noGrp="1"/>
          </p:cNvSpPr>
          <p:nvPr>
            <p:ph type="title"/>
          </p:nvPr>
        </p:nvSpPr>
        <p:spPr>
          <a:xfrm>
            <a:off x="352338" y="11097"/>
            <a:ext cx="7886700" cy="994172"/>
          </a:xfrm>
        </p:spPr>
        <p:txBody>
          <a:bodyPr/>
          <a:lstStyle/>
          <a:p>
            <a:r>
              <a:rPr lang="en-US" dirty="0"/>
              <a:t>Harassment Investigations</a:t>
            </a:r>
          </a:p>
        </p:txBody>
      </p:sp>
      <p:sp>
        <p:nvSpPr>
          <p:cNvPr id="3" name="Content Placeholder 2">
            <a:extLst>
              <a:ext uri="{FF2B5EF4-FFF2-40B4-BE49-F238E27FC236}">
                <a16:creationId xmlns:a16="http://schemas.microsoft.com/office/drawing/2014/main" id="{DDAB0FFD-1F6C-7715-9464-05CA83E05E65}"/>
              </a:ext>
            </a:extLst>
          </p:cNvPr>
          <p:cNvSpPr>
            <a:spLocks noGrp="1"/>
          </p:cNvSpPr>
          <p:nvPr>
            <p:ph idx="1"/>
          </p:nvPr>
        </p:nvSpPr>
        <p:spPr>
          <a:xfrm>
            <a:off x="352338" y="1518174"/>
            <a:ext cx="8163012" cy="4730225"/>
          </a:xfrm>
        </p:spPr>
        <p:txBody>
          <a:bodyPr>
            <a:noAutofit/>
          </a:bodyPr>
          <a:lstStyle/>
          <a:p>
            <a:pPr algn="just">
              <a:spcBef>
                <a:spcPts val="0"/>
              </a:spcBef>
            </a:pPr>
            <a:r>
              <a:rPr lang="en-US" sz="1650" dirty="0">
                <a:ea typeface="Calibri" panose="020F0502020204030204" pitchFamily="34" charset="0"/>
                <a:cs typeface="Times New Roman" panose="02020603050405020304" pitchFamily="18" charset="0"/>
              </a:rPr>
              <a:t>Employers are </a:t>
            </a:r>
            <a:r>
              <a:rPr lang="en-US" sz="1650" b="1" dirty="0">
                <a:ea typeface="Calibri" panose="020F0502020204030204" pitchFamily="34" charset="0"/>
                <a:cs typeface="Times New Roman" panose="02020603050405020304" pitchFamily="18" charset="0"/>
              </a:rPr>
              <a:t>REQUIRED</a:t>
            </a:r>
            <a:r>
              <a:rPr lang="en-US" sz="1650" dirty="0">
                <a:ea typeface="Calibri" panose="020F0502020204030204" pitchFamily="34" charset="0"/>
                <a:cs typeface="Times New Roman" panose="02020603050405020304" pitchFamily="18" charset="0"/>
              </a:rPr>
              <a:t> to conduct a prompt and thorough investigation of incidents or reports of sexual harassment. </a:t>
            </a:r>
            <a:r>
              <a:rPr lang="en-US" sz="1650" u="sng" dirty="0">
                <a:ea typeface="Calibri" panose="020F0502020204030204" pitchFamily="34" charset="0"/>
                <a:cs typeface="Times New Roman" panose="02020603050405020304" pitchFamily="18" charset="0"/>
              </a:rPr>
              <a:t>See</a:t>
            </a:r>
            <a:r>
              <a:rPr lang="en-US" sz="1650" dirty="0">
                <a:ea typeface="Calibri" panose="020F0502020204030204" pitchFamily="34" charset="0"/>
                <a:cs typeface="Times New Roman" panose="02020603050405020304" pitchFamily="18" charset="0"/>
              </a:rPr>
              <a:t> </a:t>
            </a:r>
            <a:r>
              <a:rPr lang="en-US" sz="1650" u="sng" dirty="0">
                <a:ea typeface="Calibri" panose="020F0502020204030204" pitchFamily="34" charset="0"/>
                <a:cs typeface="Times New Roman" panose="02020603050405020304" pitchFamily="18" charset="0"/>
              </a:rPr>
              <a:t>e.g.</a:t>
            </a:r>
            <a:r>
              <a:rPr lang="en-US" sz="1650" dirty="0">
                <a:ea typeface="Calibri" panose="020F0502020204030204" pitchFamily="34" charset="0"/>
                <a:cs typeface="Times New Roman" panose="02020603050405020304" pitchFamily="18" charset="0"/>
              </a:rPr>
              <a:t>, </a:t>
            </a:r>
            <a:r>
              <a:rPr lang="en-US" sz="1650" u="sng" dirty="0">
                <a:ea typeface="Calibri" panose="020F0502020204030204" pitchFamily="34" charset="0"/>
                <a:cs typeface="Times New Roman" panose="02020603050405020304" pitchFamily="18" charset="0"/>
              </a:rPr>
              <a:t>College-Town</a:t>
            </a:r>
            <a:r>
              <a:rPr lang="en-US" sz="1650" dirty="0">
                <a:ea typeface="Calibri" panose="020F0502020204030204" pitchFamily="34" charset="0"/>
                <a:cs typeface="Times New Roman" panose="02020603050405020304" pitchFamily="18" charset="0"/>
              </a:rPr>
              <a:t>, 400 Mass. at 168; MCAD Guidelines on 151B: Sexual Harassment in the Workplace. </a:t>
            </a:r>
          </a:p>
          <a:p>
            <a:pPr marL="0" indent="0" algn="just">
              <a:spcBef>
                <a:spcPts val="0"/>
              </a:spcBef>
              <a:buNone/>
            </a:pPr>
            <a:endParaRPr lang="en-US" sz="1650" dirty="0">
              <a:ea typeface="Calibri" panose="020F0502020204030204" pitchFamily="34" charset="0"/>
              <a:cs typeface="Times New Roman" panose="02020603050405020304" pitchFamily="18" charset="0"/>
            </a:endParaRPr>
          </a:p>
          <a:p>
            <a:pPr marL="0" indent="0" algn="just">
              <a:spcBef>
                <a:spcPts val="0"/>
              </a:spcBef>
              <a:buNone/>
            </a:pPr>
            <a:endParaRPr lang="en-US" sz="1650" dirty="0">
              <a:ea typeface="Calibri" panose="020F0502020204030204" pitchFamily="34" charset="0"/>
              <a:cs typeface="Times New Roman" panose="02020603050405020304" pitchFamily="18" charset="0"/>
            </a:endParaRPr>
          </a:p>
          <a:p>
            <a:pPr algn="just">
              <a:spcBef>
                <a:spcPts val="0"/>
              </a:spcBef>
            </a:pPr>
            <a:r>
              <a:rPr lang="en-US" sz="1650" dirty="0">
                <a:ea typeface="Calibri" panose="020F0502020204030204" pitchFamily="34" charset="0"/>
                <a:cs typeface="Times New Roman" panose="02020603050405020304" pitchFamily="18" charset="0"/>
              </a:rPr>
              <a:t>“[F]</a:t>
            </a:r>
            <a:r>
              <a:rPr lang="en-US" sz="1650" dirty="0" err="1">
                <a:ea typeface="Calibri" panose="020F0502020204030204" pitchFamily="34" charset="0"/>
                <a:cs typeface="Times New Roman" panose="02020603050405020304" pitchFamily="18" charset="0"/>
              </a:rPr>
              <a:t>ailure</a:t>
            </a:r>
            <a:r>
              <a:rPr lang="en-US" sz="1650" dirty="0">
                <a:ea typeface="Calibri" panose="020F0502020204030204" pitchFamily="34" charset="0"/>
                <a:cs typeface="Times New Roman" panose="02020603050405020304" pitchFamily="18" charset="0"/>
              </a:rPr>
              <a:t> to investigate gives tacit support to the discrimination because the absence of sanctions encourages abusive behavior.” </a:t>
            </a:r>
            <a:r>
              <a:rPr lang="en-US" sz="1650" u="sng" dirty="0">
                <a:ea typeface="Calibri" panose="020F0502020204030204" pitchFamily="34" charset="0"/>
                <a:cs typeface="Times New Roman" panose="02020603050405020304" pitchFamily="18" charset="0"/>
              </a:rPr>
              <a:t>Chapin v. Univ. of Massachusetts at Lowell</a:t>
            </a:r>
            <a:r>
              <a:rPr lang="en-US" sz="1650" dirty="0">
                <a:ea typeface="Calibri" panose="020F0502020204030204" pitchFamily="34" charset="0"/>
                <a:cs typeface="Times New Roman" panose="02020603050405020304" pitchFamily="18" charset="0"/>
              </a:rPr>
              <a:t>, 977 </a:t>
            </a:r>
            <a:r>
              <a:rPr lang="en-US" sz="1650" dirty="0" err="1">
                <a:ea typeface="Calibri" panose="020F0502020204030204" pitchFamily="34" charset="0"/>
                <a:cs typeface="Times New Roman" panose="02020603050405020304" pitchFamily="18" charset="0"/>
              </a:rPr>
              <a:t>F.Supp</a:t>
            </a:r>
            <a:r>
              <a:rPr lang="en-US" sz="1650" dirty="0">
                <a:ea typeface="Calibri" panose="020F0502020204030204" pitchFamily="34" charset="0"/>
                <a:cs typeface="Times New Roman" panose="02020603050405020304" pitchFamily="18" charset="0"/>
              </a:rPr>
              <a:t>. 72, 78 (D. Mass. 1997) (internal quotations and citations omitted); </a:t>
            </a:r>
            <a:r>
              <a:rPr lang="en-US" sz="1650" u="sng" dirty="0">
                <a:ea typeface="Calibri" panose="020F0502020204030204" pitchFamily="34" charset="0"/>
                <a:cs typeface="Times New Roman" panose="02020603050405020304" pitchFamily="18" charset="0"/>
              </a:rPr>
              <a:t>see</a:t>
            </a:r>
            <a:r>
              <a:rPr lang="en-US" sz="1650" dirty="0">
                <a:ea typeface="Calibri" panose="020F0502020204030204" pitchFamily="34" charset="0"/>
                <a:cs typeface="Times New Roman" panose="02020603050405020304" pitchFamily="18" charset="0"/>
              </a:rPr>
              <a:t> </a:t>
            </a:r>
            <a:r>
              <a:rPr lang="en-US" sz="1650" u="sng" dirty="0">
                <a:ea typeface="Calibri" panose="020F0502020204030204" pitchFamily="34" charset="0"/>
                <a:cs typeface="Times New Roman" panose="02020603050405020304" pitchFamily="18" charset="0"/>
              </a:rPr>
              <a:t>also</a:t>
            </a:r>
            <a:r>
              <a:rPr lang="en-US" sz="1650" dirty="0">
                <a:ea typeface="Calibri" panose="020F0502020204030204" pitchFamily="34" charset="0"/>
                <a:cs typeface="Times New Roman" panose="02020603050405020304" pitchFamily="18" charset="0"/>
              </a:rPr>
              <a:t> </a:t>
            </a:r>
            <a:r>
              <a:rPr lang="en-US" sz="1650" i="1" u="sng" dirty="0">
                <a:ea typeface="Calibri" panose="020F0502020204030204" pitchFamily="34" charset="0"/>
                <a:cs typeface="Times New Roman" panose="02020603050405020304" pitchFamily="18" charset="0"/>
              </a:rPr>
              <a:t>Saad v. Stanley St. Treatment &amp; Resources, Inc.</a:t>
            </a:r>
            <a:r>
              <a:rPr lang="en-US" sz="1650" i="1" dirty="0">
                <a:ea typeface="Calibri" panose="020F0502020204030204" pitchFamily="34" charset="0"/>
                <a:cs typeface="Times New Roman" panose="02020603050405020304" pitchFamily="18" charset="0"/>
              </a:rPr>
              <a:t>,</a:t>
            </a:r>
            <a:r>
              <a:rPr lang="en-US" sz="1650" dirty="0">
                <a:ea typeface="Calibri" panose="020F0502020204030204" pitchFamily="34" charset="0"/>
                <a:cs typeface="Times New Roman" panose="02020603050405020304" pitchFamily="18" charset="0"/>
              </a:rPr>
              <a:t>  1994 WL 846911, at *10 (D. Mass. May 20, 1994) (n</a:t>
            </a:r>
            <a:r>
              <a:rPr lang="en-US" sz="1650" dirty="0">
                <a:solidFill>
                  <a:srgbClr val="212121"/>
                </a:solidFill>
                <a:ea typeface="Calibri" panose="020F0502020204030204" pitchFamily="34" charset="0"/>
                <a:cs typeface="Times New Roman" panose="02020603050405020304" pitchFamily="18" charset="0"/>
              </a:rPr>
              <a:t>oting that, in sexual harassment case under Title VII and </a:t>
            </a:r>
            <a:r>
              <a:rPr lang="en-US" sz="1650" dirty="0" err="1">
                <a:solidFill>
                  <a:srgbClr val="212121"/>
                </a:solidFill>
                <a:ea typeface="Calibri" panose="020F0502020204030204" pitchFamily="34" charset="0"/>
                <a:cs typeface="Times New Roman" panose="02020603050405020304" pitchFamily="18" charset="0"/>
              </a:rPr>
              <a:t>ch.</a:t>
            </a:r>
            <a:r>
              <a:rPr lang="en-US" sz="1650" dirty="0">
                <a:solidFill>
                  <a:srgbClr val="212121"/>
                </a:solidFill>
                <a:ea typeface="Calibri" panose="020F0502020204030204" pitchFamily="34" charset="0"/>
                <a:cs typeface="Times New Roman" panose="02020603050405020304" pitchFamily="18" charset="0"/>
              </a:rPr>
              <a:t> 151B, that “[n]o doubt an inadequate response to a sexual harassment complaint could itself foster a hostile environment and so give rise to liability therefor”).</a:t>
            </a:r>
          </a:p>
          <a:p>
            <a:pPr marL="0" indent="0" algn="just">
              <a:spcBef>
                <a:spcPts val="0"/>
              </a:spcBef>
              <a:buNone/>
            </a:pPr>
            <a:endParaRPr lang="en-US" sz="1650" dirty="0">
              <a:solidFill>
                <a:srgbClr val="212121"/>
              </a:solidFill>
              <a:ea typeface="Calibri" panose="020F0502020204030204" pitchFamily="34" charset="0"/>
              <a:cs typeface="Times New Roman" panose="02020603050405020304" pitchFamily="18" charset="0"/>
            </a:endParaRPr>
          </a:p>
          <a:p>
            <a:pPr marL="0" indent="0" algn="just">
              <a:spcBef>
                <a:spcPts val="0"/>
              </a:spcBef>
              <a:buNone/>
            </a:pPr>
            <a:endParaRPr lang="en-US" sz="1650" dirty="0">
              <a:solidFill>
                <a:srgbClr val="212121"/>
              </a:solidFill>
              <a:ea typeface="Calibri" panose="020F0502020204030204" pitchFamily="34" charset="0"/>
              <a:cs typeface="Times New Roman" panose="02020603050405020304" pitchFamily="18" charset="0"/>
            </a:endParaRPr>
          </a:p>
          <a:p>
            <a:pPr algn="just">
              <a:spcBef>
                <a:spcPts val="0"/>
              </a:spcBef>
            </a:pPr>
            <a:r>
              <a:rPr lang="en-US" sz="1650" dirty="0">
                <a:solidFill>
                  <a:srgbClr val="212121"/>
                </a:solidFill>
                <a:ea typeface="Calibri" panose="020F0502020204030204" pitchFamily="34" charset="0"/>
                <a:cs typeface="Times New Roman" panose="02020603050405020304" pitchFamily="18" charset="0"/>
              </a:rPr>
              <a:t>Implications re: confidentiality of investigations.  </a:t>
            </a:r>
            <a:r>
              <a:rPr lang="en-US" sz="1650" u="sng" dirty="0">
                <a:solidFill>
                  <a:srgbClr val="212121"/>
                </a:solidFill>
                <a:ea typeface="Calibri" panose="020F0502020204030204" pitchFamily="34" charset="0"/>
                <a:cs typeface="Times New Roman" panose="02020603050405020304" pitchFamily="18" charset="0"/>
              </a:rPr>
              <a:t>See</a:t>
            </a:r>
            <a:r>
              <a:rPr lang="en-US" sz="1650" i="1" dirty="0">
                <a:solidFill>
                  <a:srgbClr val="212121"/>
                </a:solidFill>
                <a:ea typeface="Calibri" panose="020F0502020204030204" pitchFamily="34" charset="0"/>
                <a:cs typeface="Times New Roman" panose="02020603050405020304" pitchFamily="18" charset="0"/>
              </a:rPr>
              <a:t> </a:t>
            </a:r>
            <a:r>
              <a:rPr lang="en-US" sz="1650" u="sng" dirty="0">
                <a:solidFill>
                  <a:srgbClr val="212121"/>
                </a:solidFill>
                <a:ea typeface="Calibri" panose="020F0502020204030204" pitchFamily="34" charset="0"/>
                <a:cs typeface="Times New Roman" panose="02020603050405020304" pitchFamily="18" charset="0"/>
              </a:rPr>
              <a:t>Stericycle, Inc. and Teamsters Local 628</a:t>
            </a:r>
            <a:r>
              <a:rPr lang="en-US" sz="1650" dirty="0">
                <a:solidFill>
                  <a:srgbClr val="212121"/>
                </a:solidFill>
                <a:ea typeface="Calibri" panose="020F0502020204030204" pitchFamily="34" charset="0"/>
                <a:cs typeface="Times New Roman" panose="02020603050405020304" pitchFamily="18" charset="0"/>
              </a:rPr>
              <a:t> (NLRB Aug. 2, 2023).</a:t>
            </a:r>
            <a:endParaRPr lang="en-US" sz="1650" u="sng"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79115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476B-F39B-ECDC-9710-63ACD5402859}"/>
              </a:ext>
            </a:extLst>
          </p:cNvPr>
          <p:cNvSpPr>
            <a:spLocks noGrp="1"/>
          </p:cNvSpPr>
          <p:nvPr>
            <p:ph type="title"/>
          </p:nvPr>
        </p:nvSpPr>
        <p:spPr/>
        <p:txBody>
          <a:bodyPr/>
          <a:lstStyle/>
          <a:p>
            <a:r>
              <a:rPr lang="en-US" dirty="0"/>
              <a:t>Sexual Harassment		</a:t>
            </a:r>
          </a:p>
        </p:txBody>
      </p:sp>
      <p:sp>
        <p:nvSpPr>
          <p:cNvPr id="3" name="Content Placeholder 2">
            <a:extLst>
              <a:ext uri="{FF2B5EF4-FFF2-40B4-BE49-F238E27FC236}">
                <a16:creationId xmlns:a16="http://schemas.microsoft.com/office/drawing/2014/main" id="{A2F58EAB-2116-193D-A264-5FAC23F400C0}"/>
              </a:ext>
            </a:extLst>
          </p:cNvPr>
          <p:cNvSpPr>
            <a:spLocks noGrp="1"/>
          </p:cNvSpPr>
          <p:nvPr>
            <p:ph idx="1"/>
          </p:nvPr>
        </p:nvSpPr>
        <p:spPr/>
        <p:txBody>
          <a:bodyPr/>
          <a:lstStyle/>
          <a:p>
            <a:r>
              <a:rPr lang="en-US" dirty="0"/>
              <a:t>Important distinction between supervisor sexual harassment and co-worker/peer.</a:t>
            </a:r>
          </a:p>
          <a:p>
            <a:pPr marL="0" indent="0">
              <a:buNone/>
            </a:pPr>
            <a:endParaRPr lang="en-US" dirty="0"/>
          </a:p>
          <a:p>
            <a:r>
              <a:rPr lang="en-US" dirty="0"/>
              <a:t>Strict liability v. employer if supervisor is involved.</a:t>
            </a:r>
          </a:p>
          <a:p>
            <a:pPr marL="0" indent="0">
              <a:buNone/>
            </a:pPr>
            <a:r>
              <a:rPr lang="en-US" dirty="0"/>
              <a:t> </a:t>
            </a:r>
          </a:p>
          <a:p>
            <a:r>
              <a:rPr lang="en-US" dirty="0"/>
              <a:t>But if peer, company must take action once on notice. </a:t>
            </a:r>
          </a:p>
          <a:p>
            <a:endParaRPr lang="en-US" dirty="0"/>
          </a:p>
        </p:txBody>
      </p:sp>
    </p:spTree>
    <p:extLst>
      <p:ext uri="{BB962C8B-B14F-4D97-AF65-F5344CB8AC3E}">
        <p14:creationId xmlns:p14="http://schemas.microsoft.com/office/powerpoint/2010/main" val="19566524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9930B-F337-0BD8-49B8-B765AB4543B5}"/>
              </a:ext>
            </a:extLst>
          </p:cNvPr>
          <p:cNvSpPr>
            <a:spLocks noGrp="1"/>
          </p:cNvSpPr>
          <p:nvPr>
            <p:ph type="title"/>
          </p:nvPr>
        </p:nvSpPr>
        <p:spPr/>
        <p:txBody>
          <a:bodyPr/>
          <a:lstStyle/>
          <a:p>
            <a:r>
              <a:rPr lang="en-US" dirty="0"/>
              <a:t>RETALIATION CLAIMS</a:t>
            </a:r>
          </a:p>
        </p:txBody>
      </p:sp>
    </p:spTree>
    <p:extLst>
      <p:ext uri="{BB962C8B-B14F-4D97-AF65-F5344CB8AC3E}">
        <p14:creationId xmlns:p14="http://schemas.microsoft.com/office/powerpoint/2010/main" val="3855335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 151B § 4</a:t>
            </a:r>
          </a:p>
        </p:txBody>
      </p:sp>
      <p:sp>
        <p:nvSpPr>
          <p:cNvPr id="3" name="Content Placeholder 2"/>
          <p:cNvSpPr>
            <a:spLocks noGrp="1"/>
          </p:cNvSpPr>
          <p:nvPr>
            <p:ph idx="1"/>
          </p:nvPr>
        </p:nvSpPr>
        <p:spPr/>
        <p:txBody>
          <a:bodyPr>
            <a:normAutofit/>
          </a:bodyPr>
          <a:lstStyle/>
          <a:p>
            <a:pPr marL="0" indent="0" algn="ctr">
              <a:buNone/>
            </a:pPr>
            <a:r>
              <a:rPr lang="en-US" sz="2400" dirty="0"/>
              <a:t>“It shall be an unlawful practice…for an employer, </a:t>
            </a:r>
            <a:r>
              <a:rPr lang="en-US" sz="2400" i="1" dirty="0"/>
              <a:t>by himself or his agent</a:t>
            </a:r>
            <a:r>
              <a:rPr lang="en-US" sz="2400" dirty="0"/>
              <a:t>, because of the </a:t>
            </a:r>
            <a:r>
              <a:rPr lang="en-US" sz="2400" i="1" dirty="0"/>
              <a:t>race, color, religious creed, national origin, sex, gender identity, sexual orientation</a:t>
            </a:r>
            <a:r>
              <a:rPr lang="en-US" sz="2400" dirty="0"/>
              <a:t>…to refuse to hire or employ or to bar or to discharge from employment such individual or to discriminate against such individual </a:t>
            </a:r>
            <a:r>
              <a:rPr lang="en-US" sz="2400" i="1" dirty="0"/>
              <a:t>in compensation or in terms, conditions or privileges of employment</a:t>
            </a:r>
            <a:r>
              <a:rPr lang="en-US" sz="2400" dirty="0"/>
              <a:t>, unless based upon a bona fide occupational qualification.” </a:t>
            </a:r>
          </a:p>
          <a:p>
            <a:pPr marL="0" indent="0" algn="ctr">
              <a:buNone/>
            </a:pPr>
            <a:endParaRPr lang="en-US" dirty="0"/>
          </a:p>
          <a:p>
            <a:pPr marL="0" indent="0" algn="ctr">
              <a:buNone/>
            </a:pPr>
            <a:r>
              <a:rPr lang="en-US" dirty="0"/>
              <a:t>M.G.L. c. 151B</a:t>
            </a:r>
          </a:p>
        </p:txBody>
      </p:sp>
    </p:spTree>
    <p:extLst>
      <p:ext uri="{BB962C8B-B14F-4D97-AF65-F5344CB8AC3E}">
        <p14:creationId xmlns:p14="http://schemas.microsoft.com/office/powerpoint/2010/main" val="1451614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C429E-BF52-C26F-786F-C03B0BEEAFB9}"/>
              </a:ext>
            </a:extLst>
          </p:cNvPr>
          <p:cNvSpPr>
            <a:spLocks noGrp="1"/>
          </p:cNvSpPr>
          <p:nvPr>
            <p:ph type="title"/>
          </p:nvPr>
        </p:nvSpPr>
        <p:spPr/>
        <p:txBody>
          <a:bodyPr/>
          <a:lstStyle/>
          <a:p>
            <a:r>
              <a:rPr lang="en-US" dirty="0"/>
              <a:t>What are the legally protected categories?</a:t>
            </a:r>
          </a:p>
        </p:txBody>
      </p:sp>
      <p:sp>
        <p:nvSpPr>
          <p:cNvPr id="3" name="Content Placeholder 2">
            <a:extLst>
              <a:ext uri="{FF2B5EF4-FFF2-40B4-BE49-F238E27FC236}">
                <a16:creationId xmlns:a16="http://schemas.microsoft.com/office/drawing/2014/main" id="{D93E3167-ABCA-131C-403F-6D0AAE7F1C1C}"/>
              </a:ext>
            </a:extLst>
          </p:cNvPr>
          <p:cNvSpPr>
            <a:spLocks noGrp="1"/>
          </p:cNvSpPr>
          <p:nvPr>
            <p:ph idx="1"/>
          </p:nvPr>
        </p:nvSpPr>
        <p:spPr/>
        <p:txBody>
          <a:bodyPr/>
          <a:lstStyle/>
          <a:p>
            <a:pPr marL="260604" indent="-260604">
              <a:spcBef>
                <a:spcPts val="0"/>
              </a:spcBef>
              <a:buClrTx/>
              <a:buSzPts val="2200"/>
              <a:buFont typeface="Arial" panose="020B0604020202020204" pitchFamily="34" charset="0"/>
              <a:buChar char="•"/>
            </a:pPr>
            <a:r>
              <a:rPr lang="en-US" sz="1950" dirty="0">
                <a:solidFill>
                  <a:srgbClr val="3F3F3F"/>
                </a:solidFill>
              </a:rPr>
              <a:t>Member of a protected class</a:t>
            </a:r>
          </a:p>
          <a:p>
            <a:pPr marL="0" indent="0">
              <a:spcBef>
                <a:spcPts val="0"/>
              </a:spcBef>
              <a:buClrTx/>
              <a:buSzPts val="2200"/>
              <a:buNone/>
            </a:pPr>
            <a:endParaRPr lang="en-US" sz="1950" dirty="0"/>
          </a:p>
          <a:p>
            <a:pPr marL="260604" indent="-260604">
              <a:spcBef>
                <a:spcPts val="0"/>
              </a:spcBef>
            </a:pPr>
            <a:r>
              <a:rPr lang="en-US" sz="1950" dirty="0">
                <a:solidFill>
                  <a:srgbClr val="3F3F3F"/>
                </a:solidFill>
              </a:rPr>
              <a:t>Perceived as a member of a protected class</a:t>
            </a:r>
            <a:endParaRPr lang="en-US" sz="1950" dirty="0"/>
          </a:p>
          <a:p>
            <a:pPr marL="0" indent="0" fontAlgn="b">
              <a:spcBef>
                <a:spcPts val="0"/>
              </a:spcBef>
              <a:buNone/>
            </a:pPr>
            <a:endParaRPr lang="en-US" sz="1950" dirty="0">
              <a:solidFill>
                <a:srgbClr val="3F3F3F"/>
              </a:solidFill>
            </a:endParaRPr>
          </a:p>
          <a:p>
            <a:pPr marL="260604" indent="-260604" fontAlgn="b">
              <a:spcBef>
                <a:spcPts val="0"/>
              </a:spcBef>
            </a:pPr>
            <a:r>
              <a:rPr lang="en-US" sz="1950" dirty="0">
                <a:solidFill>
                  <a:srgbClr val="3F3F3F"/>
                </a:solidFill>
              </a:rPr>
              <a:t>People associated with a member of a protected class</a:t>
            </a:r>
            <a:endParaRPr lang="en-US" sz="1950" dirty="0"/>
          </a:p>
          <a:p>
            <a:pPr marL="0" indent="0">
              <a:buNone/>
            </a:pPr>
            <a:endParaRPr lang="en-US" dirty="0"/>
          </a:p>
        </p:txBody>
      </p:sp>
    </p:spTree>
    <p:extLst>
      <p:ext uri="{BB962C8B-B14F-4D97-AF65-F5344CB8AC3E}">
        <p14:creationId xmlns:p14="http://schemas.microsoft.com/office/powerpoint/2010/main" val="36947758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91C88-0FC7-1192-1E54-90223D6E5F5D}"/>
              </a:ext>
            </a:extLst>
          </p:cNvPr>
          <p:cNvSpPr>
            <a:spLocks noGrp="1"/>
          </p:cNvSpPr>
          <p:nvPr>
            <p:ph type="title"/>
          </p:nvPr>
        </p:nvSpPr>
        <p:spPr/>
        <p:txBody>
          <a:bodyPr/>
          <a:lstStyle/>
          <a:p>
            <a:r>
              <a:rPr lang="en-US" dirty="0"/>
              <a:t>Retaliation</a:t>
            </a:r>
          </a:p>
        </p:txBody>
      </p:sp>
      <p:sp>
        <p:nvSpPr>
          <p:cNvPr id="3" name="Content Placeholder 2">
            <a:extLst>
              <a:ext uri="{FF2B5EF4-FFF2-40B4-BE49-F238E27FC236}">
                <a16:creationId xmlns:a16="http://schemas.microsoft.com/office/drawing/2014/main" id="{097CC754-0B15-9268-94AF-19B31D5224C8}"/>
              </a:ext>
            </a:extLst>
          </p:cNvPr>
          <p:cNvSpPr>
            <a:spLocks noGrp="1"/>
          </p:cNvSpPr>
          <p:nvPr>
            <p:ph idx="1"/>
          </p:nvPr>
        </p:nvSpPr>
        <p:spPr/>
        <p:txBody>
          <a:bodyPr/>
          <a:lstStyle/>
          <a:p>
            <a:r>
              <a:rPr lang="en-US" dirty="0"/>
              <a:t>Employee must engage in protected activity </a:t>
            </a:r>
          </a:p>
          <a:p>
            <a:pPr lvl="1"/>
            <a:r>
              <a:rPr lang="en-US" dirty="0"/>
              <a:t>Give examples of what is / is not protected activity </a:t>
            </a:r>
          </a:p>
          <a:p>
            <a:r>
              <a:rPr lang="en-US" dirty="0"/>
              <a:t>Employer cannot retaliate</a:t>
            </a:r>
            <a:endParaRPr lang="en-US" sz="1800" dirty="0">
              <a:effectLst/>
              <a:latin typeface="Calibri" panose="020F0502020204030204" pitchFamily="34" charset="0"/>
              <a:ea typeface="Calibri" panose="020F0502020204030204" pitchFamily="34" charset="0"/>
            </a:endParaRPr>
          </a:p>
          <a:p>
            <a:r>
              <a:rPr lang="en-US" dirty="0"/>
              <a:t>Juries do not like employers who engaged in retaliation; can lose discrimination and win on retaliation. </a:t>
            </a:r>
          </a:p>
          <a:p>
            <a:r>
              <a:rPr lang="en-US" dirty="0"/>
              <a:t>Trial examples </a:t>
            </a:r>
          </a:p>
          <a:p>
            <a:endParaRPr lang="en-US" dirty="0"/>
          </a:p>
        </p:txBody>
      </p:sp>
    </p:spTree>
    <p:extLst>
      <p:ext uri="{BB962C8B-B14F-4D97-AF65-F5344CB8AC3E}">
        <p14:creationId xmlns:p14="http://schemas.microsoft.com/office/powerpoint/2010/main" val="37095255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924F4-A395-01DE-838D-0CB91A008327}"/>
              </a:ext>
            </a:extLst>
          </p:cNvPr>
          <p:cNvSpPr>
            <a:spLocks noGrp="1"/>
          </p:cNvSpPr>
          <p:nvPr>
            <p:ph type="ctrTitle"/>
          </p:nvPr>
        </p:nvSpPr>
        <p:spPr/>
        <p:txBody>
          <a:bodyPr>
            <a:normAutofit fontScale="90000"/>
          </a:bodyPr>
          <a:lstStyle/>
          <a:p>
            <a:r>
              <a:rPr lang="en-US" dirty="0"/>
              <a:t>Massachusetts Paid Family &amp; Medical Leave</a:t>
            </a:r>
            <a:br>
              <a:rPr lang="en-US" dirty="0"/>
            </a:br>
            <a:r>
              <a:rPr lang="en-US" sz="1500" b="1" dirty="0"/>
              <a:t>M.G.L. c. 175M</a:t>
            </a:r>
            <a:r>
              <a:rPr lang="en-US" sz="4500" b="1" spc="-38" dirty="0">
                <a:ln w="12700">
                  <a:solidFill>
                    <a:schemeClr val="tx2">
                      <a:satMod val="155000"/>
                    </a:schemeClr>
                  </a:solidFill>
                  <a:prstDash val="solid"/>
                </a:ln>
                <a:solidFill>
                  <a:schemeClr val="accent2"/>
                </a:solidFill>
                <a:effectLst>
                  <a:outerShdw blurRad="38100" dist="38100" dir="2700000" algn="tl">
                    <a:srgbClr val="000000">
                      <a:alpha val="43137"/>
                    </a:srgbClr>
                  </a:outerShdw>
                </a:effectLst>
                <a:latin typeface="Gill Sans MT" panose="020B0502020104020203" pitchFamily="34" charset="0"/>
              </a:rPr>
              <a:t/>
            </a:r>
            <a:br>
              <a:rPr lang="en-US" sz="4500" b="1" spc="-38" dirty="0">
                <a:ln w="12700">
                  <a:solidFill>
                    <a:schemeClr val="tx2">
                      <a:satMod val="155000"/>
                    </a:schemeClr>
                  </a:solidFill>
                  <a:prstDash val="solid"/>
                </a:ln>
                <a:solidFill>
                  <a:schemeClr val="accent2"/>
                </a:solidFill>
                <a:effectLst>
                  <a:outerShdw blurRad="38100" dist="38100" dir="2700000" algn="tl">
                    <a:srgbClr val="000000">
                      <a:alpha val="43137"/>
                    </a:srgbClr>
                  </a:outerShdw>
                </a:effectLst>
                <a:latin typeface="Gill Sans MT" panose="020B0502020104020203" pitchFamily="34" charset="0"/>
              </a:rPr>
            </a:br>
            <a:endParaRPr lang="en-US" dirty="0"/>
          </a:p>
        </p:txBody>
      </p:sp>
      <p:sp>
        <p:nvSpPr>
          <p:cNvPr id="5" name="Subtitle 4">
            <a:extLst>
              <a:ext uri="{FF2B5EF4-FFF2-40B4-BE49-F238E27FC236}">
                <a16:creationId xmlns:a16="http://schemas.microsoft.com/office/drawing/2014/main" id="{EA1886AA-906B-7C0C-A7ED-A31A2CF586A6}"/>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271488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39D59-ACE5-F5ED-D241-2A338E01A605}"/>
              </a:ext>
            </a:extLst>
          </p:cNvPr>
          <p:cNvSpPr>
            <a:spLocks noGrp="1"/>
          </p:cNvSpPr>
          <p:nvPr>
            <p:ph type="title"/>
          </p:nvPr>
        </p:nvSpPr>
        <p:spPr/>
        <p:txBody>
          <a:bodyPr/>
          <a:lstStyle/>
          <a:p>
            <a:r>
              <a:rPr lang="en-US" dirty="0"/>
              <a:t>PFMLA</a:t>
            </a:r>
          </a:p>
        </p:txBody>
      </p:sp>
      <p:sp>
        <p:nvSpPr>
          <p:cNvPr id="3" name="Content Placeholder 2">
            <a:extLst>
              <a:ext uri="{FF2B5EF4-FFF2-40B4-BE49-F238E27FC236}">
                <a16:creationId xmlns:a16="http://schemas.microsoft.com/office/drawing/2014/main" id="{CA2F4E64-A24F-56DA-2325-1BDD67AFA9C4}"/>
              </a:ext>
            </a:extLst>
          </p:cNvPr>
          <p:cNvSpPr>
            <a:spLocks noGrp="1"/>
          </p:cNvSpPr>
          <p:nvPr>
            <p:ph idx="1"/>
          </p:nvPr>
        </p:nvSpPr>
        <p:spPr/>
        <p:txBody>
          <a:bodyPr/>
          <a:lstStyle/>
          <a:p>
            <a:pPr marL="0" lvl="1" indent="0">
              <a:spcBef>
                <a:spcPct val="0"/>
              </a:spcBef>
              <a:buClr>
                <a:schemeClr val="accent1"/>
              </a:buClr>
              <a:buSzPct val="100000"/>
              <a:buNone/>
            </a:pPr>
            <a:r>
              <a:rPr lang="en-US" sz="1650" b="1" i="1" dirty="0"/>
              <a:t>Presumption of Retaliation </a:t>
            </a:r>
          </a:p>
          <a:p>
            <a:pPr marL="0" indent="0" algn="ctr" hangingPunct="0">
              <a:spcBef>
                <a:spcPts val="0"/>
              </a:spcBef>
              <a:buNone/>
            </a:pPr>
            <a:endParaRPr lang="en-US" sz="1650" i="1" dirty="0"/>
          </a:p>
          <a:p>
            <a:pPr marL="342900" lvl="1" indent="0" hangingPunct="0">
              <a:spcBef>
                <a:spcPts val="0"/>
              </a:spcBef>
              <a:buNone/>
            </a:pPr>
            <a:r>
              <a:rPr lang="en-US" sz="1650" dirty="0"/>
              <a:t>ANY NEGATIVE CHANGE in the </a:t>
            </a:r>
          </a:p>
          <a:p>
            <a:pPr marL="342900" lvl="1" indent="0" hangingPunct="0">
              <a:spcBef>
                <a:spcPts val="0"/>
              </a:spcBef>
              <a:buNone/>
            </a:pPr>
            <a:endParaRPr lang="en-US" sz="1650" dirty="0"/>
          </a:p>
          <a:p>
            <a:pPr lvl="2" hangingPunct="0">
              <a:spcBef>
                <a:spcPts val="0"/>
              </a:spcBef>
            </a:pPr>
            <a:r>
              <a:rPr lang="en-US" sz="1650" dirty="0"/>
              <a:t>seniority, </a:t>
            </a:r>
          </a:p>
          <a:p>
            <a:pPr lvl="2" hangingPunct="0">
              <a:spcBef>
                <a:spcPts val="0"/>
              </a:spcBef>
            </a:pPr>
            <a:r>
              <a:rPr lang="en-US" sz="1650" dirty="0"/>
              <a:t>status, </a:t>
            </a:r>
          </a:p>
          <a:p>
            <a:pPr lvl="2" hangingPunct="0">
              <a:spcBef>
                <a:spcPts val="0"/>
              </a:spcBef>
            </a:pPr>
            <a:r>
              <a:rPr lang="en-US" sz="1650" dirty="0"/>
              <a:t>employment benefits, </a:t>
            </a:r>
          </a:p>
          <a:p>
            <a:pPr lvl="2" hangingPunct="0">
              <a:spcBef>
                <a:spcPts val="0"/>
              </a:spcBef>
            </a:pPr>
            <a:r>
              <a:rPr lang="en-US" sz="1650" dirty="0"/>
              <a:t>pay, or </a:t>
            </a:r>
          </a:p>
          <a:p>
            <a:pPr lvl="2" hangingPunct="0">
              <a:spcBef>
                <a:spcPts val="0"/>
              </a:spcBef>
            </a:pPr>
            <a:r>
              <a:rPr lang="en-US" sz="1650" dirty="0"/>
              <a:t>other terms or conditions of employment </a:t>
            </a:r>
          </a:p>
          <a:p>
            <a:pPr marL="342900" lvl="1" indent="0" hangingPunct="0">
              <a:spcBef>
                <a:spcPts val="0"/>
              </a:spcBef>
              <a:buNone/>
            </a:pPr>
            <a:endParaRPr lang="en-US" sz="1650" dirty="0">
              <a:highlight>
                <a:srgbClr val="FFFF00"/>
              </a:highlight>
            </a:endParaRPr>
          </a:p>
          <a:p>
            <a:pPr marL="342900" lvl="1" indent="0" hangingPunct="0">
              <a:spcBef>
                <a:spcPts val="0"/>
              </a:spcBef>
              <a:buNone/>
            </a:pPr>
            <a:r>
              <a:rPr lang="en-US" sz="1650" dirty="0"/>
              <a:t>DURING THE EMPLOYEE’S LEAVE or DURING A 6-MONTH PERIOD after an employee’s leave </a:t>
            </a:r>
            <a:r>
              <a:rPr lang="en-US" sz="1650" u="sng" dirty="0"/>
              <a:t>or</a:t>
            </a:r>
            <a:r>
              <a:rPr lang="en-US" sz="1650" dirty="0"/>
              <a:t> restoration to a position </a:t>
            </a:r>
            <a:r>
              <a:rPr lang="en-US" sz="1650" b="1" i="1" dirty="0"/>
              <a:t>SHALL BE PRESUMED TO BE RETALIATION </a:t>
            </a:r>
          </a:p>
          <a:p>
            <a:endParaRPr lang="en-US" dirty="0"/>
          </a:p>
        </p:txBody>
      </p:sp>
    </p:spTree>
    <p:extLst>
      <p:ext uri="{BB962C8B-B14F-4D97-AF65-F5344CB8AC3E}">
        <p14:creationId xmlns:p14="http://schemas.microsoft.com/office/powerpoint/2010/main" val="532521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39D59-ACE5-F5ED-D241-2A338E01A605}"/>
              </a:ext>
            </a:extLst>
          </p:cNvPr>
          <p:cNvSpPr>
            <a:spLocks noGrp="1"/>
          </p:cNvSpPr>
          <p:nvPr>
            <p:ph type="title"/>
          </p:nvPr>
        </p:nvSpPr>
        <p:spPr/>
        <p:txBody>
          <a:bodyPr/>
          <a:lstStyle/>
          <a:p>
            <a:r>
              <a:rPr lang="en-US" dirty="0"/>
              <a:t>PFMLA</a:t>
            </a:r>
          </a:p>
        </p:txBody>
      </p:sp>
      <p:sp>
        <p:nvSpPr>
          <p:cNvPr id="3" name="Content Placeholder 2">
            <a:extLst>
              <a:ext uri="{FF2B5EF4-FFF2-40B4-BE49-F238E27FC236}">
                <a16:creationId xmlns:a16="http://schemas.microsoft.com/office/drawing/2014/main" id="{CA2F4E64-A24F-56DA-2325-1BDD67AFA9C4}"/>
              </a:ext>
            </a:extLst>
          </p:cNvPr>
          <p:cNvSpPr>
            <a:spLocks noGrp="1"/>
          </p:cNvSpPr>
          <p:nvPr>
            <p:ph idx="1"/>
          </p:nvPr>
        </p:nvSpPr>
        <p:spPr>
          <a:xfrm>
            <a:off x="628650" y="1880674"/>
            <a:ext cx="8134350" cy="4443925"/>
          </a:xfrm>
        </p:spPr>
        <p:txBody>
          <a:bodyPr>
            <a:normAutofit fontScale="70000" lnSpcReduction="20000"/>
          </a:bodyPr>
          <a:lstStyle/>
          <a:p>
            <a:pPr marL="0" lvl="1" indent="0">
              <a:spcBef>
                <a:spcPct val="0"/>
              </a:spcBef>
              <a:buClr>
                <a:schemeClr val="accent1"/>
              </a:buClr>
              <a:buSzPct val="100000"/>
              <a:buNone/>
            </a:pPr>
            <a:endParaRPr lang="en-US" sz="2250" b="1" i="1" spc="-38" dirty="0">
              <a:ln w="12700">
                <a:solidFill>
                  <a:schemeClr val="tx2">
                    <a:satMod val="155000"/>
                  </a:schemeClr>
                </a:solidFill>
                <a:prstDash val="solid"/>
              </a:ln>
              <a:solidFill>
                <a:schemeClr val="accent2"/>
              </a:solidFill>
              <a:ea typeface="+mj-ea"/>
              <a:cs typeface="+mj-cs"/>
            </a:endParaRPr>
          </a:p>
          <a:p>
            <a:pPr marL="0" lvl="1" indent="0" hangingPunct="0">
              <a:spcBef>
                <a:spcPts val="0"/>
              </a:spcBef>
              <a:buClr>
                <a:schemeClr val="accent1"/>
              </a:buClr>
              <a:buSzPct val="100000"/>
              <a:buNone/>
            </a:pPr>
            <a:r>
              <a:rPr lang="en-US" b="1" i="1" dirty="0"/>
              <a:t>How to rebut the presumption of retaliation?</a:t>
            </a:r>
          </a:p>
          <a:p>
            <a:pPr marL="0" lvl="1" indent="0" hangingPunct="0">
              <a:spcBef>
                <a:spcPts val="0"/>
              </a:spcBef>
              <a:buClr>
                <a:schemeClr val="accent1"/>
              </a:buClr>
              <a:buSzPct val="100000"/>
              <a:buNone/>
            </a:pPr>
            <a:endParaRPr lang="en-US" b="1" i="1" dirty="0"/>
          </a:p>
          <a:p>
            <a:pPr marL="0" indent="0" hangingPunct="0">
              <a:spcBef>
                <a:spcPts val="0"/>
              </a:spcBef>
              <a:buNone/>
            </a:pPr>
            <a:endParaRPr lang="en-US" sz="2600" b="1" dirty="0"/>
          </a:p>
          <a:p>
            <a:pPr marL="342900" indent="-342900" hangingPunct="0">
              <a:spcBef>
                <a:spcPts val="0"/>
              </a:spcBef>
              <a:buAutoNum type="arabicPeriod"/>
            </a:pPr>
            <a:r>
              <a:rPr lang="en-US" sz="2600" b="1" dirty="0"/>
              <a:t>CLEAR AND CONVINCING EVIDENCE </a:t>
            </a:r>
            <a:r>
              <a:rPr lang="en-US" sz="2600" dirty="0"/>
              <a:t>that:</a:t>
            </a:r>
          </a:p>
          <a:p>
            <a:pPr marL="0" indent="0" hangingPunct="0">
              <a:spcBef>
                <a:spcPts val="0"/>
              </a:spcBef>
              <a:buNone/>
            </a:pPr>
            <a:endParaRPr lang="en-US" sz="2600" dirty="0"/>
          </a:p>
          <a:p>
            <a:pPr lvl="1" hangingPunct="0">
              <a:spcBef>
                <a:spcPts val="0"/>
              </a:spcBef>
            </a:pPr>
            <a:r>
              <a:rPr lang="en-US" sz="2600" dirty="0"/>
              <a:t>action was not retaliation against the employee; and </a:t>
            </a:r>
          </a:p>
          <a:p>
            <a:pPr marL="342900" lvl="1" indent="0" hangingPunct="0">
              <a:spcBef>
                <a:spcPts val="0"/>
              </a:spcBef>
              <a:buNone/>
            </a:pPr>
            <a:endParaRPr lang="en-US" sz="2600" dirty="0"/>
          </a:p>
          <a:p>
            <a:pPr lvl="1" hangingPunct="0">
              <a:spcBef>
                <a:spcPts val="0"/>
              </a:spcBef>
            </a:pPr>
            <a:r>
              <a:rPr lang="en-US" sz="2600" dirty="0"/>
              <a:t>that the employer had sufficient independent justification for taking such action; and</a:t>
            </a:r>
          </a:p>
          <a:p>
            <a:pPr marL="342900" lvl="1" indent="0" hangingPunct="0">
              <a:spcBef>
                <a:spcPts val="0"/>
              </a:spcBef>
              <a:buNone/>
            </a:pPr>
            <a:r>
              <a:rPr lang="en-US" sz="2600" dirty="0"/>
              <a:t> </a:t>
            </a:r>
          </a:p>
          <a:p>
            <a:pPr lvl="1" hangingPunct="0">
              <a:spcBef>
                <a:spcPts val="0"/>
              </a:spcBef>
            </a:pPr>
            <a:r>
              <a:rPr lang="en-US" sz="2600" dirty="0"/>
              <a:t>would have in fact taken such action in the </a:t>
            </a:r>
            <a:r>
              <a:rPr lang="en-US" sz="2600" b="1" i="1" dirty="0"/>
              <a:t>same manner </a:t>
            </a:r>
            <a:r>
              <a:rPr lang="en-US" sz="2600" dirty="0"/>
              <a:t>and </a:t>
            </a:r>
            <a:r>
              <a:rPr lang="en-US" sz="2600" b="1" i="1" dirty="0"/>
              <a:t>at the same time </a:t>
            </a:r>
            <a:r>
              <a:rPr lang="en-US" sz="2600" dirty="0"/>
              <a:t>the action was taken,</a:t>
            </a:r>
            <a:r>
              <a:rPr lang="en-US" sz="2600" b="1" dirty="0"/>
              <a:t> </a:t>
            </a:r>
            <a:r>
              <a:rPr lang="en-US" sz="2600" b="1" i="1" dirty="0"/>
              <a:t>regardless </a:t>
            </a:r>
            <a:r>
              <a:rPr lang="en-US" sz="2600" i="1" dirty="0"/>
              <a:t>of </a:t>
            </a:r>
            <a:r>
              <a:rPr lang="en-US" sz="2600" dirty="0"/>
              <a:t>the employee's use of leave, restoration to a position or participation in proceedings or inquiries</a:t>
            </a:r>
          </a:p>
          <a:p>
            <a:pPr marL="214313" indent="-214313" hangingPunct="0">
              <a:spcBef>
                <a:spcPts val="0"/>
              </a:spcBef>
            </a:pPr>
            <a:endParaRPr lang="en-US" sz="2600" dirty="0"/>
          </a:p>
          <a:p>
            <a:pPr marL="214313" indent="-214313" hangingPunct="0">
              <a:spcBef>
                <a:spcPts val="0"/>
              </a:spcBef>
            </a:pPr>
            <a:endParaRPr lang="en-US" sz="2600" dirty="0"/>
          </a:p>
          <a:p>
            <a:pPr marL="0" indent="0" hangingPunct="0">
              <a:spcBef>
                <a:spcPts val="0"/>
              </a:spcBef>
              <a:buNone/>
            </a:pPr>
            <a:r>
              <a:rPr lang="en-US" sz="2600" b="1" dirty="0"/>
              <a:t>2. </a:t>
            </a:r>
            <a:r>
              <a:rPr lang="en-US" sz="2600" dirty="0"/>
              <a:t>Application of a preexisting employment </a:t>
            </a:r>
            <a:r>
              <a:rPr lang="en-US" sz="2600" b="1" dirty="0"/>
              <a:t>RULE OR POLICY = </a:t>
            </a:r>
            <a:r>
              <a:rPr lang="en-US" sz="2600" dirty="0"/>
              <a:t>clear and convincing evidence</a:t>
            </a:r>
          </a:p>
          <a:p>
            <a:endParaRPr lang="en-US" dirty="0"/>
          </a:p>
        </p:txBody>
      </p:sp>
    </p:spTree>
    <p:extLst>
      <p:ext uri="{BB962C8B-B14F-4D97-AF65-F5344CB8AC3E}">
        <p14:creationId xmlns:p14="http://schemas.microsoft.com/office/powerpoint/2010/main" val="28668413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FC2B1-064D-1BFB-1150-CE1DDA653389}"/>
              </a:ext>
            </a:extLst>
          </p:cNvPr>
          <p:cNvSpPr>
            <a:spLocks noGrp="1"/>
          </p:cNvSpPr>
          <p:nvPr>
            <p:ph type="title"/>
          </p:nvPr>
        </p:nvSpPr>
        <p:spPr/>
        <p:txBody>
          <a:bodyPr/>
          <a:lstStyle/>
          <a:p>
            <a:r>
              <a:rPr lang="en-US" dirty="0"/>
              <a:t>PFMLA</a:t>
            </a:r>
          </a:p>
        </p:txBody>
      </p:sp>
      <p:sp>
        <p:nvSpPr>
          <p:cNvPr id="3" name="Content Placeholder 2">
            <a:extLst>
              <a:ext uri="{FF2B5EF4-FFF2-40B4-BE49-F238E27FC236}">
                <a16:creationId xmlns:a16="http://schemas.microsoft.com/office/drawing/2014/main" id="{8FC1FC69-044F-63F3-C0B6-864F32828E63}"/>
              </a:ext>
            </a:extLst>
          </p:cNvPr>
          <p:cNvSpPr>
            <a:spLocks noGrp="1"/>
          </p:cNvSpPr>
          <p:nvPr>
            <p:ph idx="1"/>
          </p:nvPr>
        </p:nvSpPr>
        <p:spPr/>
        <p:txBody>
          <a:bodyPr/>
          <a:lstStyle/>
          <a:p>
            <a:pPr marL="0" indent="0">
              <a:buNone/>
            </a:pPr>
            <a:r>
              <a:rPr lang="en-US" b="1" i="1" dirty="0"/>
              <a:t>Job Restoration </a:t>
            </a:r>
          </a:p>
          <a:p>
            <a:pPr marL="0" indent="0">
              <a:buNone/>
            </a:pPr>
            <a:endParaRPr lang="en-US" sz="2100" i="1" dirty="0">
              <a:ea typeface="Calibri" panose="020F0502020204030204" pitchFamily="34" charset="0"/>
            </a:endParaRPr>
          </a:p>
          <a:p>
            <a:pPr marL="0" indent="0">
              <a:buNone/>
            </a:pPr>
            <a:r>
              <a:rPr lang="en-US" sz="2100" dirty="0">
                <a:ea typeface="Calibri" panose="020F0502020204030204" pitchFamily="34" charset="0"/>
              </a:rPr>
              <a:t>“An employee who has taken family or medical leave under M.G.L. c. 175M </a:t>
            </a:r>
            <a:r>
              <a:rPr lang="en-US" sz="2100" b="1" dirty="0">
                <a:ea typeface="Calibri" panose="020F0502020204030204" pitchFamily="34" charset="0"/>
              </a:rPr>
              <a:t>shall</a:t>
            </a:r>
            <a:r>
              <a:rPr lang="en-US" sz="2100" dirty="0">
                <a:ea typeface="Calibri" panose="020F0502020204030204" pitchFamily="34" charset="0"/>
              </a:rPr>
              <a:t> on returning to employment at the close of a period of approved 	family or medical leave </a:t>
            </a:r>
            <a:r>
              <a:rPr lang="en-US" sz="2100" b="1" dirty="0">
                <a:ea typeface="Calibri" panose="020F0502020204030204" pitchFamily="34" charset="0"/>
              </a:rPr>
              <a:t>be restored to the employee's previous position or to an equivalent position with the same status, pay, employment benefits, length-of-service credit and seniority as of the date of leave</a:t>
            </a:r>
            <a:r>
              <a:rPr lang="en-US" sz="2100" dirty="0">
                <a:ea typeface="Calibri" panose="020F0502020204030204" pitchFamily="34" charset="0"/>
              </a:rPr>
              <a:t>. . . .” </a:t>
            </a:r>
            <a:endParaRPr lang="en-US" sz="1500" dirty="0"/>
          </a:p>
          <a:p>
            <a:endParaRPr lang="en-US" dirty="0"/>
          </a:p>
        </p:txBody>
      </p:sp>
    </p:spTree>
    <p:extLst>
      <p:ext uri="{BB962C8B-B14F-4D97-AF65-F5344CB8AC3E}">
        <p14:creationId xmlns:p14="http://schemas.microsoft.com/office/powerpoint/2010/main" val="22575899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FC2B1-064D-1BFB-1150-CE1DDA653389}"/>
              </a:ext>
            </a:extLst>
          </p:cNvPr>
          <p:cNvSpPr>
            <a:spLocks noGrp="1"/>
          </p:cNvSpPr>
          <p:nvPr>
            <p:ph type="title"/>
          </p:nvPr>
        </p:nvSpPr>
        <p:spPr/>
        <p:txBody>
          <a:bodyPr/>
          <a:lstStyle/>
          <a:p>
            <a:r>
              <a:rPr lang="en-US" dirty="0"/>
              <a:t>PFMLA</a:t>
            </a:r>
          </a:p>
        </p:txBody>
      </p:sp>
      <p:sp>
        <p:nvSpPr>
          <p:cNvPr id="3" name="Content Placeholder 2">
            <a:extLst>
              <a:ext uri="{FF2B5EF4-FFF2-40B4-BE49-F238E27FC236}">
                <a16:creationId xmlns:a16="http://schemas.microsoft.com/office/drawing/2014/main" id="{8FC1FC69-044F-63F3-C0B6-864F32828E63}"/>
              </a:ext>
            </a:extLst>
          </p:cNvPr>
          <p:cNvSpPr>
            <a:spLocks noGrp="1"/>
          </p:cNvSpPr>
          <p:nvPr>
            <p:ph idx="1"/>
          </p:nvPr>
        </p:nvSpPr>
        <p:spPr>
          <a:xfrm>
            <a:off x="628650" y="1975631"/>
            <a:ext cx="7886700" cy="3514341"/>
          </a:xfrm>
        </p:spPr>
        <p:txBody>
          <a:bodyPr>
            <a:normAutofit fontScale="85000" lnSpcReduction="20000"/>
          </a:bodyPr>
          <a:lstStyle/>
          <a:p>
            <a:pPr marL="0" indent="0">
              <a:buNone/>
            </a:pPr>
            <a:r>
              <a:rPr lang="en-US" b="1" i="1" dirty="0"/>
              <a:t>Exceptions to Job Restoration </a:t>
            </a:r>
          </a:p>
          <a:p>
            <a:pPr marL="0" indent="0">
              <a:buNone/>
            </a:pPr>
            <a:endParaRPr lang="en-US" sz="2100" i="1" dirty="0">
              <a:ea typeface="Calibri" panose="020F0502020204030204" pitchFamily="34" charset="0"/>
            </a:endParaRPr>
          </a:p>
          <a:p>
            <a:pPr lvl="1" algn="just"/>
            <a:r>
              <a:rPr lang="en-US" sz="2100" dirty="0"/>
              <a:t>Other employees of equal length of service credit and status in the same or equivalent positions have been laid off </a:t>
            </a:r>
            <a:r>
              <a:rPr lang="en-US" sz="2100" b="1" i="1" dirty="0"/>
              <a:t>due to economic conditions </a:t>
            </a:r>
            <a:r>
              <a:rPr lang="en-US" sz="2100" dirty="0"/>
              <a:t>or </a:t>
            </a:r>
            <a:r>
              <a:rPr lang="en-US" sz="2100" b="1" i="1" dirty="0"/>
              <a:t>other changes in operating conditions </a:t>
            </a:r>
            <a:r>
              <a:rPr lang="en-US" sz="2100" dirty="0"/>
              <a:t>affecting employment during the period of leave </a:t>
            </a:r>
            <a:r>
              <a:rPr lang="en-US" sz="2100" b="1" i="1" dirty="0"/>
              <a:t>so long as </a:t>
            </a:r>
            <a:r>
              <a:rPr lang="en-US" sz="2100" dirty="0"/>
              <a:t>employee who was out on leave retains </a:t>
            </a:r>
            <a:r>
              <a:rPr lang="en-US" sz="2100" b="1" i="1" dirty="0"/>
              <a:t>preferential consideration </a:t>
            </a:r>
            <a:r>
              <a:rPr lang="en-US" sz="2100" dirty="0"/>
              <a:t>for another position to which the employee was entitled as of the date of leave. </a:t>
            </a:r>
          </a:p>
          <a:p>
            <a:pPr marL="342900" lvl="1" indent="0" algn="just">
              <a:buNone/>
            </a:pPr>
            <a:endParaRPr lang="en-US" sz="2100" dirty="0"/>
          </a:p>
          <a:p>
            <a:pPr lvl="1" algn="just"/>
            <a:r>
              <a:rPr lang="en-US" sz="2100" dirty="0"/>
              <a:t>Employee who was out on leave was hired for a specific term or only to perform work on a discrete project, if the employment term or project is over and the employer would not otherwise have continued to employ the employee.</a:t>
            </a:r>
          </a:p>
          <a:p>
            <a:endParaRPr lang="en-US" dirty="0"/>
          </a:p>
        </p:txBody>
      </p:sp>
    </p:spTree>
    <p:extLst>
      <p:ext uri="{BB962C8B-B14F-4D97-AF65-F5344CB8AC3E}">
        <p14:creationId xmlns:p14="http://schemas.microsoft.com/office/powerpoint/2010/main" val="41187464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924F4-A395-01DE-838D-0CB91A008327}"/>
              </a:ext>
            </a:extLst>
          </p:cNvPr>
          <p:cNvSpPr>
            <a:spLocks noGrp="1"/>
          </p:cNvSpPr>
          <p:nvPr>
            <p:ph type="ctrTitle"/>
          </p:nvPr>
        </p:nvSpPr>
        <p:spPr/>
        <p:txBody>
          <a:bodyPr>
            <a:normAutofit fontScale="90000"/>
          </a:bodyPr>
          <a:lstStyle/>
          <a:p>
            <a:r>
              <a:rPr lang="en-US" dirty="0"/>
              <a:t>Summary Judgment and the Prima Facie Case</a:t>
            </a:r>
            <a:r>
              <a:rPr lang="en-US" sz="4500" b="1" spc="-38" dirty="0">
                <a:ln w="12700">
                  <a:solidFill>
                    <a:schemeClr val="tx2">
                      <a:satMod val="155000"/>
                    </a:schemeClr>
                  </a:solidFill>
                  <a:prstDash val="solid"/>
                </a:ln>
                <a:solidFill>
                  <a:schemeClr val="accent2"/>
                </a:solidFill>
                <a:effectLst>
                  <a:outerShdw blurRad="38100" dist="38100" dir="2700000" algn="tl">
                    <a:srgbClr val="000000">
                      <a:alpha val="43137"/>
                    </a:srgbClr>
                  </a:outerShdw>
                </a:effectLst>
                <a:latin typeface="Gill Sans MT" panose="020B0502020104020203" pitchFamily="34" charset="0"/>
              </a:rPr>
              <a:t/>
            </a:r>
            <a:br>
              <a:rPr lang="en-US" sz="4500" b="1" spc="-38" dirty="0">
                <a:ln w="12700">
                  <a:solidFill>
                    <a:schemeClr val="tx2">
                      <a:satMod val="155000"/>
                    </a:schemeClr>
                  </a:solidFill>
                  <a:prstDash val="solid"/>
                </a:ln>
                <a:solidFill>
                  <a:schemeClr val="accent2"/>
                </a:solidFill>
                <a:effectLst>
                  <a:outerShdw blurRad="38100" dist="38100" dir="2700000" algn="tl">
                    <a:srgbClr val="000000">
                      <a:alpha val="43137"/>
                    </a:srgbClr>
                  </a:outerShdw>
                </a:effectLst>
                <a:latin typeface="Gill Sans MT" panose="020B0502020104020203" pitchFamily="34" charset="0"/>
              </a:rPr>
            </a:br>
            <a:endParaRPr lang="en-US" dirty="0"/>
          </a:p>
        </p:txBody>
      </p:sp>
      <p:sp>
        <p:nvSpPr>
          <p:cNvPr id="5" name="Subtitle 4">
            <a:extLst>
              <a:ext uri="{FF2B5EF4-FFF2-40B4-BE49-F238E27FC236}">
                <a16:creationId xmlns:a16="http://schemas.microsoft.com/office/drawing/2014/main" id="{EA1886AA-906B-7C0C-A7ED-A31A2CF586A6}"/>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698674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Summary Judgment and the Prima Facie Case </a:t>
            </a:r>
          </a:p>
        </p:txBody>
      </p:sp>
      <p:sp>
        <p:nvSpPr>
          <p:cNvPr id="3" name="Content Placeholder 2"/>
          <p:cNvSpPr>
            <a:spLocks noGrp="1"/>
          </p:cNvSpPr>
          <p:nvPr>
            <p:ph idx="1"/>
          </p:nvPr>
        </p:nvSpPr>
        <p:spPr/>
        <p:txBody>
          <a:bodyPr/>
          <a:lstStyle/>
          <a:p>
            <a:r>
              <a:rPr lang="en-US" dirty="0"/>
              <a:t>Importance of proving each element</a:t>
            </a:r>
          </a:p>
          <a:p>
            <a:r>
              <a:rPr lang="en-US" dirty="0"/>
              <a:t>Why Summary Judgment is disfavored in discrimination cases</a:t>
            </a:r>
          </a:p>
          <a:p>
            <a:r>
              <a:rPr lang="en-US" dirty="0"/>
              <a:t>State Court vs Federal Court</a:t>
            </a:r>
          </a:p>
        </p:txBody>
      </p:sp>
    </p:spTree>
    <p:extLst>
      <p:ext uri="{BB962C8B-B14F-4D97-AF65-F5344CB8AC3E}">
        <p14:creationId xmlns:p14="http://schemas.microsoft.com/office/powerpoint/2010/main" val="32293515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15F71-F40E-D4A5-472E-20EEB0AF486C}"/>
              </a:ext>
            </a:extLst>
          </p:cNvPr>
          <p:cNvSpPr>
            <a:spLocks noGrp="1"/>
          </p:cNvSpPr>
          <p:nvPr>
            <p:ph type="title"/>
          </p:nvPr>
        </p:nvSpPr>
        <p:spPr/>
        <p:txBody>
          <a:bodyPr/>
          <a:lstStyle/>
          <a:p>
            <a:r>
              <a:rPr lang="en-US" dirty="0"/>
              <a:t>Summary Judgment	</a:t>
            </a:r>
          </a:p>
        </p:txBody>
      </p:sp>
      <p:sp>
        <p:nvSpPr>
          <p:cNvPr id="3" name="Content Placeholder 2">
            <a:extLst>
              <a:ext uri="{FF2B5EF4-FFF2-40B4-BE49-F238E27FC236}">
                <a16:creationId xmlns:a16="http://schemas.microsoft.com/office/drawing/2014/main" id="{8CF83B8C-43DA-C317-D55E-CA5098C9AF3D}"/>
              </a:ext>
            </a:extLst>
          </p:cNvPr>
          <p:cNvSpPr>
            <a:spLocks noGrp="1"/>
          </p:cNvSpPr>
          <p:nvPr>
            <p:ph idx="1"/>
          </p:nvPr>
        </p:nvSpPr>
        <p:spPr/>
        <p:txBody>
          <a:bodyPr/>
          <a:lstStyle/>
          <a:p>
            <a:r>
              <a:rPr lang="en-US" dirty="0"/>
              <a:t>Disputed issues of material fact</a:t>
            </a:r>
          </a:p>
          <a:p>
            <a:r>
              <a:rPr lang="en-US" dirty="0"/>
              <a:t>Jury should decide factual disputes and be the judges of credibility </a:t>
            </a:r>
          </a:p>
          <a:p>
            <a:r>
              <a:rPr lang="en-US" dirty="0"/>
              <a:t>State v. Fed Court </a:t>
            </a:r>
          </a:p>
        </p:txBody>
      </p:sp>
    </p:spTree>
    <p:extLst>
      <p:ext uri="{BB962C8B-B14F-4D97-AF65-F5344CB8AC3E}">
        <p14:creationId xmlns:p14="http://schemas.microsoft.com/office/powerpoint/2010/main" val="3551807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Statutes of Limitations</a:t>
            </a:r>
          </a:p>
        </p:txBody>
      </p:sp>
      <p:sp>
        <p:nvSpPr>
          <p:cNvPr id="3" name="Content Placeholder 2"/>
          <p:cNvSpPr>
            <a:spLocks noGrp="1"/>
          </p:cNvSpPr>
          <p:nvPr>
            <p:ph idx="1"/>
          </p:nvPr>
        </p:nvSpPr>
        <p:spPr/>
        <p:txBody>
          <a:bodyPr/>
          <a:lstStyle/>
          <a:p>
            <a:r>
              <a:rPr lang="en-US" dirty="0"/>
              <a:t>MCAD Statute of limitations- </a:t>
            </a:r>
            <a:r>
              <a:rPr lang="en-US" u="sng" dirty="0"/>
              <a:t>300 days </a:t>
            </a:r>
            <a:r>
              <a:rPr lang="en-US" dirty="0"/>
              <a:t>from adverse action</a:t>
            </a:r>
          </a:p>
          <a:p>
            <a:pPr marL="0" indent="0">
              <a:buNone/>
            </a:pPr>
            <a:endParaRPr lang="en-US" dirty="0"/>
          </a:p>
          <a:p>
            <a:r>
              <a:rPr lang="en-US" dirty="0"/>
              <a:t>3 years to file in Court</a:t>
            </a:r>
          </a:p>
          <a:p>
            <a:pPr marL="0" indent="0">
              <a:buNone/>
            </a:pPr>
            <a:endParaRPr lang="en-US" dirty="0"/>
          </a:p>
          <a:p>
            <a:r>
              <a:rPr lang="en-US" dirty="0"/>
              <a:t>Continuing violation theory </a:t>
            </a:r>
          </a:p>
          <a:p>
            <a:pPr marL="0" indent="0">
              <a:buNone/>
            </a:pPr>
            <a:endParaRPr lang="en-US" dirty="0"/>
          </a:p>
        </p:txBody>
      </p:sp>
    </p:spTree>
    <p:extLst>
      <p:ext uri="{BB962C8B-B14F-4D97-AF65-F5344CB8AC3E}">
        <p14:creationId xmlns:p14="http://schemas.microsoft.com/office/powerpoint/2010/main" val="46538523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3D386-9328-2880-2286-2B6065FED3BF}"/>
              </a:ext>
            </a:extLst>
          </p:cNvPr>
          <p:cNvSpPr>
            <a:spLocks noGrp="1"/>
          </p:cNvSpPr>
          <p:nvPr>
            <p:ph type="title"/>
          </p:nvPr>
        </p:nvSpPr>
        <p:spPr/>
        <p:txBody>
          <a:bodyPr/>
          <a:lstStyle/>
          <a:p>
            <a:r>
              <a:rPr lang="en-US" dirty="0"/>
              <a:t>Summary Judgment is a Disfavored Remedy.</a:t>
            </a:r>
          </a:p>
        </p:txBody>
      </p:sp>
      <p:sp>
        <p:nvSpPr>
          <p:cNvPr id="3" name="Content Placeholder 2">
            <a:extLst>
              <a:ext uri="{FF2B5EF4-FFF2-40B4-BE49-F238E27FC236}">
                <a16:creationId xmlns:a16="http://schemas.microsoft.com/office/drawing/2014/main" id="{B3A64AF7-7BEE-415E-DD61-055085813CEF}"/>
              </a:ext>
            </a:extLst>
          </p:cNvPr>
          <p:cNvSpPr>
            <a:spLocks noGrp="1"/>
          </p:cNvSpPr>
          <p:nvPr>
            <p:ph sz="quarter" idx="1"/>
          </p:nvPr>
        </p:nvSpPr>
        <p:spPr/>
        <p:txBody>
          <a:bodyPr>
            <a:normAutofit/>
          </a:bodyPr>
          <a:lstStyle/>
          <a:p>
            <a:r>
              <a:rPr lang="en-US" sz="2800" dirty="0">
                <a:effectLst/>
                <a:latin typeface="Times New Roman" panose="02020603050405020304" pitchFamily="18" charset="0"/>
                <a:ea typeface="Calibri" panose="020F0502020204030204" pitchFamily="34" charset="0"/>
              </a:rPr>
              <a:t>Summary judgment is a particularly “disfavored remedy” in cases where, as here, the central question involves the employer’s motive in making the decisions at issue. </a:t>
            </a:r>
            <a:r>
              <a:rPr lang="en-US" sz="2800" i="1" dirty="0">
                <a:effectLst/>
                <a:latin typeface="Times New Roman" panose="02020603050405020304" pitchFamily="18" charset="0"/>
                <a:ea typeface="Calibri" panose="020F0502020204030204" pitchFamily="34" charset="0"/>
              </a:rPr>
              <a:t>Sullivan v. Liberty Mutual Ins. Co</a:t>
            </a:r>
            <a:r>
              <a:rPr lang="en-US" sz="2800" dirty="0">
                <a:effectLst/>
                <a:latin typeface="Times New Roman" panose="02020603050405020304" pitchFamily="18" charset="0"/>
                <a:ea typeface="Calibri" panose="020F0502020204030204" pitchFamily="34" charset="0"/>
              </a:rPr>
              <a:t>., 444 Mass. 34, 44 (2005); </a:t>
            </a:r>
            <a:r>
              <a:rPr lang="en-US" sz="2800" i="1" dirty="0">
                <a:effectLst/>
                <a:latin typeface="Times New Roman" panose="02020603050405020304" pitchFamily="18" charset="0"/>
                <a:ea typeface="Calibri" panose="020F0502020204030204" pitchFamily="34" charset="0"/>
              </a:rPr>
              <a:t>Bulwer v. Mt. Auburn Hospital, </a:t>
            </a:r>
            <a:r>
              <a:rPr lang="en-US" sz="2800" dirty="0">
                <a:effectLst/>
                <a:latin typeface="Times New Roman" panose="02020603050405020304" pitchFamily="18" charset="0"/>
                <a:ea typeface="Calibri" panose="020F0502020204030204" pitchFamily="34" charset="0"/>
              </a:rPr>
              <a:t>473 Mass. 672, 689 and n. 19 (2016); </a:t>
            </a:r>
            <a:r>
              <a:rPr lang="en-US" sz="2800" i="1" dirty="0">
                <a:solidFill>
                  <a:srgbClr val="000000"/>
                </a:solidFill>
                <a:effectLst/>
                <a:latin typeface="Times New Roman" panose="02020603050405020304" pitchFamily="18" charset="0"/>
                <a:ea typeface="Calibri" panose="020F0502020204030204" pitchFamily="34" charset="0"/>
              </a:rPr>
              <a:t>Blare</a:t>
            </a:r>
            <a:r>
              <a:rPr lang="en-US" sz="2800" dirty="0">
                <a:solidFill>
                  <a:srgbClr val="000000"/>
                </a:solidFill>
                <a:effectLst/>
                <a:latin typeface="Times New Roman" panose="02020603050405020304" pitchFamily="18" charset="0"/>
                <a:ea typeface="Calibri" panose="020F0502020204030204" pitchFamily="34" charset="0"/>
              </a:rPr>
              <a:t> </a:t>
            </a:r>
            <a:r>
              <a:rPr lang="en-US" sz="2800" i="1" dirty="0">
                <a:solidFill>
                  <a:srgbClr val="000000"/>
                </a:solidFill>
                <a:effectLst/>
                <a:latin typeface="Times New Roman" panose="02020603050405020304" pitchFamily="18" charset="0"/>
                <a:ea typeface="Calibri" panose="020F0502020204030204" pitchFamily="34" charset="0"/>
              </a:rPr>
              <a:t>v Husky Injection Molding Sys. Boston</a:t>
            </a:r>
            <a:r>
              <a:rPr lang="en-US" sz="2800" dirty="0">
                <a:solidFill>
                  <a:srgbClr val="000000"/>
                </a:solidFill>
                <a:effectLst/>
                <a:latin typeface="Times New Roman" panose="02020603050405020304" pitchFamily="18" charset="0"/>
                <a:ea typeface="Calibri" panose="020F0502020204030204" pitchFamily="34" charset="0"/>
              </a:rPr>
              <a:t>, 419 Mass. 437, 439-40, 445 (1995). </a:t>
            </a:r>
            <a:endParaRPr lang="en-US" sz="2800" dirty="0"/>
          </a:p>
        </p:txBody>
      </p:sp>
    </p:spTree>
    <p:extLst>
      <p:ext uri="{BB962C8B-B14F-4D97-AF65-F5344CB8AC3E}">
        <p14:creationId xmlns:p14="http://schemas.microsoft.com/office/powerpoint/2010/main" val="11960628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B431D-AABD-B453-763C-661D3B375A37}"/>
              </a:ext>
            </a:extLst>
          </p:cNvPr>
          <p:cNvSpPr>
            <a:spLocks noGrp="1"/>
          </p:cNvSpPr>
          <p:nvPr>
            <p:ph type="ctrTitle"/>
          </p:nvPr>
        </p:nvSpPr>
        <p:spPr>
          <a:xfrm>
            <a:off x="685800" y="685800"/>
            <a:ext cx="7772400" cy="1752600"/>
          </a:xfrm>
        </p:spPr>
        <p:txBody>
          <a:bodyPr>
            <a:normAutofit fontScale="90000"/>
          </a:bodyPr>
          <a:lstStyle/>
          <a:p>
            <a:r>
              <a:rPr lang="en-US" b="1" dirty="0"/>
              <a:t>Employer’s Burden To Articulate A Legitimate Business Reason For Their Actions</a:t>
            </a:r>
          </a:p>
        </p:txBody>
      </p:sp>
    </p:spTree>
    <p:extLst>
      <p:ext uri="{BB962C8B-B14F-4D97-AF65-F5344CB8AC3E}">
        <p14:creationId xmlns:p14="http://schemas.microsoft.com/office/powerpoint/2010/main" val="22963657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2D2C2-EF39-BA66-4AEB-A64CF909CB18}"/>
              </a:ext>
            </a:extLst>
          </p:cNvPr>
          <p:cNvSpPr>
            <a:spLocks noGrp="1"/>
          </p:cNvSpPr>
          <p:nvPr>
            <p:ph type="title"/>
          </p:nvPr>
        </p:nvSpPr>
        <p:spPr>
          <a:xfrm>
            <a:off x="273491" y="379476"/>
            <a:ext cx="8534400" cy="758952"/>
          </a:xfrm>
        </p:spPr>
        <p:txBody>
          <a:bodyPr>
            <a:normAutofit fontScale="90000"/>
          </a:bodyPr>
          <a:lstStyle/>
          <a:p>
            <a:r>
              <a:rPr lang="en-US" b="1" i="1" dirty="0"/>
              <a:t>McDonnell-Douglas Burden-Shifting Framework Explained</a:t>
            </a:r>
          </a:p>
        </p:txBody>
      </p:sp>
      <p:sp>
        <p:nvSpPr>
          <p:cNvPr id="3" name="Content Placeholder 2">
            <a:extLst>
              <a:ext uri="{FF2B5EF4-FFF2-40B4-BE49-F238E27FC236}">
                <a16:creationId xmlns:a16="http://schemas.microsoft.com/office/drawing/2014/main" id="{AD82E721-72B5-2F98-451A-4BDD9D9FFBE9}"/>
              </a:ext>
            </a:extLst>
          </p:cNvPr>
          <p:cNvSpPr>
            <a:spLocks noGrp="1"/>
          </p:cNvSpPr>
          <p:nvPr>
            <p:ph idx="1"/>
          </p:nvPr>
        </p:nvSpPr>
        <p:spPr/>
        <p:txBody>
          <a:bodyPr>
            <a:normAutofit/>
          </a:bodyPr>
          <a:lstStyle/>
          <a:p>
            <a:pPr marL="0" indent="0">
              <a:buNone/>
            </a:pPr>
            <a:r>
              <a:rPr lang="en-US" dirty="0"/>
              <a:t>First, an employee must show:</a:t>
            </a:r>
          </a:p>
          <a:p>
            <a:pPr marL="342900" lvl="1" indent="0">
              <a:buNone/>
            </a:pPr>
            <a:r>
              <a:rPr lang="en-US" sz="1500" dirty="0"/>
              <a:t>(a) they are a member of a class protected by the statute; </a:t>
            </a:r>
          </a:p>
          <a:p>
            <a:pPr marL="342900" lvl="1" indent="0">
              <a:buNone/>
            </a:pPr>
            <a:r>
              <a:rPr lang="en-US" sz="1500" dirty="0"/>
              <a:t>(b) they performed their job at an acceptable level; </a:t>
            </a:r>
          </a:p>
          <a:p>
            <a:pPr marL="342900" lvl="1" indent="0">
              <a:buNone/>
            </a:pPr>
            <a:r>
              <a:rPr lang="en-US" sz="1500" dirty="0"/>
              <a:t>(c) they were subject to an adverse employment action, including termination; and </a:t>
            </a:r>
          </a:p>
          <a:p>
            <a:pPr marL="342900" lvl="1" indent="0">
              <a:buNone/>
            </a:pPr>
            <a:r>
              <a:rPr lang="en-US" sz="1500" dirty="0"/>
              <a:t>(d) the adverse employment action occurred in circumstances that would raise a reasonable inference of unlawful discrimination. </a:t>
            </a:r>
          </a:p>
          <a:p>
            <a:pPr marL="342900" lvl="1" indent="0">
              <a:buNone/>
            </a:pPr>
            <a:endParaRPr lang="en-US" i="1" dirty="0"/>
          </a:p>
          <a:p>
            <a:pPr marL="0" indent="0">
              <a:buNone/>
            </a:pPr>
            <a:r>
              <a:rPr lang="en-US" sz="1500" i="1" dirty="0"/>
              <a:t>Adams v. Schneider Electric USA</a:t>
            </a:r>
            <a:r>
              <a:rPr lang="en-US" sz="1500" dirty="0"/>
              <a:t>, 194 N.E.3d 1247 (Mass. App. 2022), review granted, 197 N.E.3d 862 (Mass. 2022), and aff'd, 210 N.E.3d 917 (Mass. 2023), citing </a:t>
            </a:r>
            <a:r>
              <a:rPr lang="en-US" sz="1500" i="1" dirty="0"/>
              <a:t>McDonnell Douglas Corp. v. Green</a:t>
            </a:r>
            <a:r>
              <a:rPr lang="en-US" sz="1500" dirty="0"/>
              <a:t>, 411 U.S. 792, 802-805, 93 </a:t>
            </a:r>
            <a:r>
              <a:rPr lang="en-US" sz="1500" dirty="0" err="1"/>
              <a:t>S.Ct</a:t>
            </a:r>
            <a:r>
              <a:rPr lang="en-US" sz="1500" dirty="0"/>
              <a:t>. 1817, 36 L.Ed.2d 668 (1973)  Mass. Gen. Laws Ann. </a:t>
            </a:r>
            <a:r>
              <a:rPr lang="en-US" sz="1500" dirty="0" err="1"/>
              <a:t>ch.</a:t>
            </a:r>
            <a:r>
              <a:rPr lang="en-US" sz="1500" dirty="0"/>
              <a:t> 151B, § 4.</a:t>
            </a:r>
          </a:p>
        </p:txBody>
      </p:sp>
    </p:spTree>
    <p:extLst>
      <p:ext uri="{BB962C8B-B14F-4D97-AF65-F5344CB8AC3E}">
        <p14:creationId xmlns:p14="http://schemas.microsoft.com/office/powerpoint/2010/main" val="254685589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9FB5D-ACE0-B440-5B49-A3FFFF57372F}"/>
              </a:ext>
            </a:extLst>
          </p:cNvPr>
          <p:cNvSpPr>
            <a:spLocks noGrp="1"/>
          </p:cNvSpPr>
          <p:nvPr>
            <p:ph type="title"/>
          </p:nvPr>
        </p:nvSpPr>
        <p:spPr/>
        <p:txBody>
          <a:bodyPr>
            <a:normAutofit fontScale="90000"/>
          </a:bodyPr>
          <a:lstStyle/>
          <a:p>
            <a:r>
              <a:rPr lang="en-US" b="1" i="1" dirty="0"/>
              <a:t>The Employer’s Burden to Articulate a Legitimate Business Reason Explained</a:t>
            </a:r>
          </a:p>
        </p:txBody>
      </p:sp>
      <p:sp>
        <p:nvSpPr>
          <p:cNvPr id="3" name="Content Placeholder 2">
            <a:extLst>
              <a:ext uri="{FF2B5EF4-FFF2-40B4-BE49-F238E27FC236}">
                <a16:creationId xmlns:a16="http://schemas.microsoft.com/office/drawing/2014/main" id="{59B623CC-9395-966F-1B52-A70A74FFE366}"/>
              </a:ext>
            </a:extLst>
          </p:cNvPr>
          <p:cNvSpPr>
            <a:spLocks noGrp="1"/>
          </p:cNvSpPr>
          <p:nvPr>
            <p:ph idx="1"/>
          </p:nvPr>
        </p:nvSpPr>
        <p:spPr>
          <a:xfrm>
            <a:off x="457200" y="1524000"/>
            <a:ext cx="8378952" cy="4800600"/>
          </a:xfrm>
        </p:spPr>
        <p:txBody>
          <a:bodyPr>
            <a:normAutofit fontScale="62500" lnSpcReduction="20000"/>
          </a:bodyPr>
          <a:lstStyle/>
          <a:p>
            <a:pPr marL="0" indent="0">
              <a:buNone/>
            </a:pPr>
            <a:endParaRPr lang="en-US" dirty="0"/>
          </a:p>
          <a:p>
            <a:pPr marL="0" indent="0">
              <a:buNone/>
            </a:pPr>
            <a:r>
              <a:rPr lang="en-US" dirty="0"/>
              <a:t>Once a </a:t>
            </a:r>
            <a:r>
              <a:rPr lang="en-US" i="1" dirty="0"/>
              <a:t>prima facie </a:t>
            </a:r>
            <a:r>
              <a:rPr lang="en-US" dirty="0"/>
              <a:t>case is shown, the </a:t>
            </a:r>
            <a:r>
              <a:rPr lang="en-US" b="1" i="1" dirty="0"/>
              <a:t>burden</a:t>
            </a:r>
            <a:r>
              <a:rPr lang="en-US" dirty="0"/>
              <a:t> </a:t>
            </a:r>
            <a:r>
              <a:rPr lang="en-US" b="1" i="1" dirty="0"/>
              <a:t>shifts</a:t>
            </a:r>
            <a:r>
              <a:rPr lang="en-US" dirty="0"/>
              <a:t> to the Employer to prove the action was not discriminatory, and must “articulate a legitimate, nondiscriminatory reason for the adverse employment action” </a:t>
            </a:r>
            <a:r>
              <a:rPr lang="en-US" i="1" dirty="0"/>
              <a:t>Wheelock College v. MCAD</a:t>
            </a:r>
            <a:r>
              <a:rPr lang="en-US" dirty="0"/>
              <a:t>, 371 Mass. 130 (1976)</a:t>
            </a:r>
          </a:p>
          <a:p>
            <a:pPr marL="0" indent="0">
              <a:buNone/>
            </a:pPr>
            <a:endParaRPr lang="en-US" b="1" u="sng" dirty="0"/>
          </a:p>
          <a:p>
            <a:pPr marL="0" indent="0">
              <a:buNone/>
            </a:pPr>
            <a:r>
              <a:rPr lang="en-US" b="1" u="sng" dirty="0"/>
              <a:t>Legitimate Reason</a:t>
            </a:r>
            <a:r>
              <a:rPr lang="en-US" dirty="0"/>
              <a:t>: </a:t>
            </a:r>
          </a:p>
          <a:p>
            <a:pPr lvl="1"/>
            <a:r>
              <a:rPr lang="en-US" dirty="0"/>
              <a:t>Respondent employer met burden for not hiring Complainant by showing most important hiring criteria was the capacity of the candidate to “hit the ground running.” Prospective employee had no knowledge of equipment used, as well as observation that the Complainant's education and experience were not commensurate with the requirements of the position. </a:t>
            </a:r>
            <a:r>
              <a:rPr lang="en-US" i="1" dirty="0"/>
              <a:t>See Landry v. Harrington Memorial Hosp., </a:t>
            </a:r>
            <a:r>
              <a:rPr lang="en-US" dirty="0"/>
              <a:t>2002 WL 31318561 (MCAD Apr. 18, 2002).</a:t>
            </a:r>
          </a:p>
          <a:p>
            <a:pPr marL="342900" lvl="1" indent="0">
              <a:buNone/>
            </a:pPr>
            <a:r>
              <a:rPr lang="en-US" dirty="0"/>
              <a:t/>
            </a:r>
            <a:br>
              <a:rPr lang="en-US" dirty="0"/>
            </a:br>
            <a:endParaRPr lang="en-US" dirty="0"/>
          </a:p>
          <a:p>
            <a:pPr lvl="1"/>
            <a:r>
              <a:rPr lang="en-US" dirty="0"/>
              <a:t>Seeking bilingual salesperson was legitimate business reason based on cultural affinity with target customers, Latino store owners, and was not unlawful. </a:t>
            </a:r>
            <a:r>
              <a:rPr lang="en-US" i="1" dirty="0"/>
              <a:t>See MCAD v. Seder Foods Corp., </a:t>
            </a:r>
            <a:r>
              <a:rPr lang="en-US" dirty="0"/>
              <a:t>2016 WL316589 (MCAD Jan. 20, 2016). </a:t>
            </a:r>
          </a:p>
          <a:p>
            <a:pPr marL="342900" lvl="1" indent="0">
              <a:buNone/>
            </a:pPr>
            <a:endParaRPr lang="en-US" dirty="0"/>
          </a:p>
          <a:p>
            <a:pPr lvl="1"/>
            <a:r>
              <a:rPr lang="en-US" dirty="0"/>
              <a:t>Successful applicant had a stronger networking background, had specific experience in troubleshooting networks, routing protocols, security, and multiple network access methods, and had network “debug” skills that the plaintiff did not have. </a:t>
            </a:r>
            <a:r>
              <a:rPr lang="en-US" i="1" dirty="0"/>
              <a:t>See</a:t>
            </a:r>
            <a:r>
              <a:rPr lang="en-US" dirty="0"/>
              <a:t> </a:t>
            </a:r>
            <a:r>
              <a:rPr lang="en-US" i="1" dirty="0"/>
              <a:t>Somers v. Converged Access, Inc</a:t>
            </a:r>
            <a:r>
              <a:rPr lang="en-US" dirty="0"/>
              <a:t>., 454 Mass. 582 (2008). </a:t>
            </a:r>
          </a:p>
          <a:p>
            <a:pPr marL="685800" lvl="2" indent="0">
              <a:buNone/>
            </a:pPr>
            <a:endParaRPr lang="en-US" dirty="0"/>
          </a:p>
          <a:p>
            <a:endParaRPr lang="en-US" dirty="0"/>
          </a:p>
          <a:p>
            <a:endParaRPr lang="en-US" dirty="0"/>
          </a:p>
        </p:txBody>
      </p:sp>
    </p:spTree>
    <p:extLst>
      <p:ext uri="{BB962C8B-B14F-4D97-AF65-F5344CB8AC3E}">
        <p14:creationId xmlns:p14="http://schemas.microsoft.com/office/powerpoint/2010/main" val="97638224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9FB5D-ACE0-B440-5B49-A3FFFF57372F}"/>
              </a:ext>
            </a:extLst>
          </p:cNvPr>
          <p:cNvSpPr>
            <a:spLocks noGrp="1"/>
          </p:cNvSpPr>
          <p:nvPr>
            <p:ph type="title"/>
          </p:nvPr>
        </p:nvSpPr>
        <p:spPr/>
        <p:txBody>
          <a:bodyPr>
            <a:normAutofit fontScale="90000"/>
          </a:bodyPr>
          <a:lstStyle/>
          <a:p>
            <a:r>
              <a:rPr lang="en-US" b="1" i="1" dirty="0"/>
              <a:t>The Employer’s Burden to Articulate a Legitimate Business Reason Explained</a:t>
            </a:r>
          </a:p>
        </p:txBody>
      </p:sp>
      <p:sp>
        <p:nvSpPr>
          <p:cNvPr id="3" name="Content Placeholder 2">
            <a:extLst>
              <a:ext uri="{FF2B5EF4-FFF2-40B4-BE49-F238E27FC236}">
                <a16:creationId xmlns:a16="http://schemas.microsoft.com/office/drawing/2014/main" id="{59B623CC-9395-966F-1B52-A70A74FFE366}"/>
              </a:ext>
            </a:extLst>
          </p:cNvPr>
          <p:cNvSpPr>
            <a:spLocks noGrp="1"/>
          </p:cNvSpPr>
          <p:nvPr>
            <p:ph idx="1"/>
          </p:nvPr>
        </p:nvSpPr>
        <p:spPr>
          <a:xfrm>
            <a:off x="457200" y="1524000"/>
            <a:ext cx="8378952" cy="4800600"/>
          </a:xfrm>
        </p:spPr>
        <p:txBody>
          <a:bodyPr>
            <a:normAutofit/>
          </a:bodyPr>
          <a:lstStyle/>
          <a:p>
            <a:pPr marL="0" indent="0">
              <a:buNone/>
            </a:pPr>
            <a:endParaRPr lang="en-US" dirty="0"/>
          </a:p>
          <a:p>
            <a:pPr marL="685800" lvl="2" indent="0">
              <a:buNone/>
            </a:pPr>
            <a:endParaRPr lang="en-US" dirty="0"/>
          </a:p>
          <a:p>
            <a:pPr marL="0" indent="0">
              <a:buNone/>
            </a:pPr>
            <a:r>
              <a:rPr lang="en-US" b="1" u="sng" dirty="0"/>
              <a:t>Non-Legitimate Reason</a:t>
            </a:r>
            <a:r>
              <a:rPr lang="en-US" dirty="0"/>
              <a:t>:</a:t>
            </a:r>
          </a:p>
          <a:p>
            <a:pPr marL="0" indent="0">
              <a:buNone/>
            </a:pPr>
            <a:endParaRPr lang="en-US" dirty="0"/>
          </a:p>
          <a:p>
            <a:pPr lvl="1"/>
            <a:r>
              <a:rPr lang="en-US" dirty="0"/>
              <a:t>Employer's suggested reason of budgetary constraints, unaccompanied by evidence that budgetary constraints were the reason for layoff decision, failed to satisfy employer's burden of proof. </a:t>
            </a:r>
            <a:r>
              <a:rPr lang="en-US" i="1" dirty="0"/>
              <a:t>See School Committee of Boston v. Lab. Rel. Commission, et al.</a:t>
            </a:r>
            <a:r>
              <a:rPr lang="en-US" dirty="0"/>
              <a:t>, 40 Mass. App. Ct. 327 (1996). </a:t>
            </a:r>
          </a:p>
          <a:p>
            <a:pPr marL="342900" lvl="1" indent="0">
              <a:buNone/>
            </a:pPr>
            <a:endParaRPr lang="en-US" dirty="0"/>
          </a:p>
          <a:p>
            <a:endParaRPr lang="en-US" dirty="0"/>
          </a:p>
          <a:p>
            <a:endParaRPr lang="en-US" dirty="0"/>
          </a:p>
        </p:txBody>
      </p:sp>
    </p:spTree>
    <p:extLst>
      <p:ext uri="{BB962C8B-B14F-4D97-AF65-F5344CB8AC3E}">
        <p14:creationId xmlns:p14="http://schemas.microsoft.com/office/powerpoint/2010/main" val="8987320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D70D2-A468-C2E3-A7A3-3ED294F59EC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69A1CB6-DCFA-8870-5ADE-8BFD68F80D23}"/>
              </a:ext>
            </a:extLst>
          </p:cNvPr>
          <p:cNvSpPr>
            <a:spLocks noGrp="1"/>
          </p:cNvSpPr>
          <p:nvPr>
            <p:ph sz="quarter" idx="1"/>
          </p:nvPr>
        </p:nvSpPr>
        <p:spPr/>
        <p:txBody>
          <a:bodyPr/>
          <a:lstStyle/>
          <a:p>
            <a:r>
              <a:rPr lang="en-US" sz="1800" dirty="0">
                <a:effectLst/>
                <a:latin typeface="Times New Roman" panose="02020603050405020304" pitchFamily="18" charset="0"/>
                <a:ea typeface="Calibri" panose="020F0502020204030204" pitchFamily="34" charset="0"/>
              </a:rPr>
              <a:t>While the defendant’s burden at this stage is not meant to be onerous, its explanations may not be wholly unbelievable such that an underlying discriminatory motive is obvious. </a:t>
            </a:r>
            <a:r>
              <a:rPr lang="en-US" sz="1800" i="1" dirty="0">
                <a:effectLst/>
                <a:latin typeface="Times New Roman" panose="02020603050405020304" pitchFamily="18" charset="0"/>
                <a:ea typeface="Calibri" panose="020F0502020204030204" pitchFamily="34" charset="0"/>
              </a:rPr>
              <a:t>Yee v. Massachusetts State Police</a:t>
            </a:r>
            <a:r>
              <a:rPr lang="en-US" sz="1800" dirty="0">
                <a:effectLst/>
                <a:latin typeface="Times New Roman" panose="02020603050405020304" pitchFamily="18" charset="0"/>
                <a:ea typeface="Calibri" panose="020F0502020204030204" pitchFamily="34" charset="0"/>
              </a:rPr>
              <a:t>, 481 Mass. 290, 302 (2019). </a:t>
            </a:r>
            <a:endParaRPr lang="en-US" dirty="0"/>
          </a:p>
        </p:txBody>
      </p:sp>
    </p:spTree>
    <p:extLst>
      <p:ext uri="{BB962C8B-B14F-4D97-AF65-F5344CB8AC3E}">
        <p14:creationId xmlns:p14="http://schemas.microsoft.com/office/powerpoint/2010/main" val="15066188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F52A965F-DC6D-3893-1745-D98BC2B7CAD1}"/>
              </a:ext>
            </a:extLst>
          </p:cNvPr>
          <p:cNvSpPr>
            <a:spLocks noGrp="1"/>
          </p:cNvSpPr>
          <p:nvPr>
            <p:ph type="subTitle" idx="1"/>
          </p:nvPr>
        </p:nvSpPr>
        <p:spPr/>
        <p:txBody>
          <a:bodyPr/>
          <a:lstStyle/>
          <a:p>
            <a:endParaRPr lang="en-US"/>
          </a:p>
        </p:txBody>
      </p:sp>
      <p:sp>
        <p:nvSpPr>
          <p:cNvPr id="3" name="Title 2">
            <a:extLst>
              <a:ext uri="{FF2B5EF4-FFF2-40B4-BE49-F238E27FC236}">
                <a16:creationId xmlns:a16="http://schemas.microsoft.com/office/drawing/2014/main" id="{255E0BCC-6217-746F-69C7-35D96EC71CA8}"/>
              </a:ext>
            </a:extLst>
          </p:cNvPr>
          <p:cNvSpPr>
            <a:spLocks noGrp="1"/>
          </p:cNvSpPr>
          <p:nvPr>
            <p:ph type="ctrTitle"/>
          </p:nvPr>
        </p:nvSpPr>
        <p:spPr/>
        <p:txBody>
          <a:bodyPr/>
          <a:lstStyle/>
          <a:p>
            <a:r>
              <a:rPr lang="en-US" dirty="0"/>
              <a:t>PRETEXT</a:t>
            </a:r>
          </a:p>
        </p:txBody>
      </p:sp>
    </p:spTree>
    <p:extLst>
      <p:ext uri="{BB962C8B-B14F-4D97-AF65-F5344CB8AC3E}">
        <p14:creationId xmlns:p14="http://schemas.microsoft.com/office/powerpoint/2010/main" val="43500979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Plaintiff’s last burden</a:t>
            </a:r>
          </a:p>
        </p:txBody>
      </p:sp>
      <p:sp>
        <p:nvSpPr>
          <p:cNvPr id="3" name="Content Placeholder 2"/>
          <p:cNvSpPr>
            <a:spLocks noGrp="1"/>
          </p:cNvSpPr>
          <p:nvPr>
            <p:ph idx="1"/>
          </p:nvPr>
        </p:nvSpPr>
        <p:spPr/>
        <p:txBody>
          <a:bodyPr>
            <a:normAutofit lnSpcReduction="10000"/>
          </a:bodyPr>
          <a:lstStyle/>
          <a:p>
            <a:r>
              <a:rPr lang="en-US" dirty="0"/>
              <a:t>If the defendant meets its burden to articulate a legitimate, nondiscriminatory reason and to produce credible evidence to show that the reasons advanced were the real reasons, the burden returns to the plaintiff to demonstrate that the defendant's proffered reason for its employment decision was not the real reason, but instead was a pretext for discrimination. </a:t>
            </a:r>
          </a:p>
          <a:p>
            <a:pPr marL="0" indent="0">
              <a:buNone/>
            </a:pPr>
            <a:endParaRPr lang="en-US" dirty="0"/>
          </a:p>
          <a:p>
            <a:pPr marL="0" indent="0">
              <a:buNone/>
            </a:pPr>
            <a:r>
              <a:rPr lang="en-US" i="1" dirty="0"/>
              <a:t>Bulwer</a:t>
            </a:r>
            <a:r>
              <a:rPr lang="en-US" dirty="0"/>
              <a:t> v. </a:t>
            </a:r>
            <a:r>
              <a:rPr lang="en-US" i="1" dirty="0"/>
              <a:t>Mount Auburn Hosp.</a:t>
            </a:r>
            <a:r>
              <a:rPr lang="en-US" dirty="0"/>
              <a:t>, 473 Mass. 672, 680, (2016).</a:t>
            </a:r>
          </a:p>
        </p:txBody>
      </p:sp>
    </p:spTree>
    <p:extLst>
      <p:ext uri="{BB962C8B-B14F-4D97-AF65-F5344CB8AC3E}">
        <p14:creationId xmlns:p14="http://schemas.microsoft.com/office/powerpoint/2010/main" val="351157062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standards</a:t>
            </a:r>
          </a:p>
        </p:txBody>
      </p:sp>
      <p:sp>
        <p:nvSpPr>
          <p:cNvPr id="3" name="Content Placeholder 2"/>
          <p:cNvSpPr>
            <a:spLocks noGrp="1"/>
          </p:cNvSpPr>
          <p:nvPr>
            <p:ph idx="1"/>
          </p:nvPr>
        </p:nvSpPr>
        <p:spPr/>
        <p:txBody>
          <a:bodyPr>
            <a:normAutofit/>
          </a:bodyPr>
          <a:lstStyle/>
          <a:p>
            <a:r>
              <a:rPr lang="en-US" dirty="0"/>
              <a:t>MA is a pretext only jurisdiction- evidence of pretext is enough to get past SJ or justify a jury finding in your favor</a:t>
            </a:r>
          </a:p>
          <a:p>
            <a:pPr marL="0" indent="0">
              <a:buNone/>
            </a:pPr>
            <a:r>
              <a:rPr lang="en-US" sz="1600" i="1" dirty="0"/>
              <a:t>	See e.g., Wheelock College</a:t>
            </a:r>
            <a:r>
              <a:rPr lang="en-US" sz="1600" dirty="0"/>
              <a:t> v. </a:t>
            </a:r>
            <a:r>
              <a:rPr lang="en-US" sz="1600" i="1" dirty="0"/>
              <a:t>Massachusetts Comm'n Against Discrimination</a:t>
            </a:r>
            <a:r>
              <a:rPr lang="en-US" sz="1600" dirty="0"/>
              <a:t>, 371 	Mass. 130, 139, (1976); </a:t>
            </a:r>
            <a:r>
              <a:rPr lang="en-US" sz="1600" i="1" dirty="0" err="1"/>
              <a:t>Verdrager</a:t>
            </a:r>
            <a:r>
              <a:rPr lang="en-US" sz="1600" i="1" dirty="0"/>
              <a:t> v. </a:t>
            </a:r>
            <a:r>
              <a:rPr lang="en-US" sz="1600" i="1" dirty="0" err="1"/>
              <a:t>Mintz</a:t>
            </a:r>
            <a:r>
              <a:rPr lang="en-US" sz="1600" i="1" dirty="0"/>
              <a:t>, Levin, Cohn, Ferris, </a:t>
            </a:r>
            <a:r>
              <a:rPr lang="en-US" sz="1600" i="1" dirty="0" err="1"/>
              <a:t>Glovsky</a:t>
            </a:r>
            <a:r>
              <a:rPr lang="en-US" sz="1600" i="1" dirty="0"/>
              <a:t> &amp; </a:t>
            </a:r>
            <a:r>
              <a:rPr lang="en-US" sz="1600" i="1" dirty="0" err="1"/>
              <a:t>Popeo</a:t>
            </a:r>
            <a:r>
              <a:rPr lang="en-US" sz="1600" i="1" dirty="0"/>
              <a:t>, 	P.C.</a:t>
            </a:r>
            <a:r>
              <a:rPr lang="en-US" sz="1600" dirty="0"/>
              <a:t>, 474 Mass. 382, 397 (2016).</a:t>
            </a:r>
          </a:p>
          <a:p>
            <a:pPr marL="0" indent="0">
              <a:buNone/>
            </a:pPr>
            <a:endParaRPr lang="en-US" sz="1600" dirty="0"/>
          </a:p>
          <a:p>
            <a:r>
              <a:rPr lang="en-US" dirty="0"/>
              <a:t>Federal court- pretext plus- need additional evidence</a:t>
            </a:r>
          </a:p>
          <a:p>
            <a:pPr marL="0" indent="0">
              <a:buNone/>
            </a:pPr>
            <a:endParaRPr lang="en-US" dirty="0"/>
          </a:p>
        </p:txBody>
      </p:sp>
    </p:spTree>
    <p:extLst>
      <p:ext uri="{BB962C8B-B14F-4D97-AF65-F5344CB8AC3E}">
        <p14:creationId xmlns:p14="http://schemas.microsoft.com/office/powerpoint/2010/main" val="23018292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establish pretext</a:t>
            </a:r>
          </a:p>
        </p:txBody>
      </p:sp>
      <p:sp>
        <p:nvSpPr>
          <p:cNvPr id="3" name="Content Placeholder 2"/>
          <p:cNvSpPr>
            <a:spLocks noGrp="1"/>
          </p:cNvSpPr>
          <p:nvPr>
            <p:ph idx="1"/>
          </p:nvPr>
        </p:nvSpPr>
        <p:spPr/>
        <p:txBody>
          <a:bodyPr>
            <a:normAutofit/>
          </a:bodyPr>
          <a:lstStyle/>
          <a:p>
            <a:r>
              <a:rPr lang="en-US" dirty="0"/>
              <a:t>In discovery (depositions and written discovery) </a:t>
            </a:r>
          </a:p>
          <a:p>
            <a:r>
              <a:rPr lang="en-US" dirty="0"/>
              <a:t>At summary judgment</a:t>
            </a:r>
          </a:p>
          <a:p>
            <a:r>
              <a:rPr lang="en-US" dirty="0"/>
              <a:t>Think about what flows from what the employer’s stated reasons are</a:t>
            </a:r>
          </a:p>
        </p:txBody>
      </p:sp>
    </p:spTree>
    <p:extLst>
      <p:ext uri="{BB962C8B-B14F-4D97-AF65-F5344CB8AC3E}">
        <p14:creationId xmlns:p14="http://schemas.microsoft.com/office/powerpoint/2010/main" val="2871035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Disparate Treatment vs. Disparate Impact</a:t>
            </a:r>
          </a:p>
        </p:txBody>
      </p:sp>
      <p:sp>
        <p:nvSpPr>
          <p:cNvPr id="3" name="Content Placeholder 2"/>
          <p:cNvSpPr>
            <a:spLocks noGrp="1"/>
          </p:cNvSpPr>
          <p:nvPr>
            <p:ph idx="1"/>
          </p:nvPr>
        </p:nvSpPr>
        <p:spPr/>
        <p:txBody>
          <a:bodyPr>
            <a:normAutofit lnSpcReduction="10000"/>
          </a:bodyPr>
          <a:lstStyle/>
          <a:p>
            <a:pPr fontAlgn="base"/>
            <a:r>
              <a:rPr lang="en-US" b="1" dirty="0"/>
              <a:t>Disparate Treatment</a:t>
            </a:r>
            <a:r>
              <a:rPr lang="en-US" dirty="0"/>
              <a:t> discrimination exists when an employer </a:t>
            </a:r>
            <a:r>
              <a:rPr lang="en-US" u="sng" dirty="0"/>
              <a:t>intentionally</a:t>
            </a:r>
            <a:r>
              <a:rPr lang="en-US" dirty="0"/>
              <a:t> treats a member of a protected class less favorably than others, in hiring, wages, promotion, or other terms of employment. </a:t>
            </a:r>
          </a:p>
          <a:p>
            <a:pPr marL="0" indent="0" fontAlgn="base">
              <a:buNone/>
            </a:pPr>
            <a:endParaRPr lang="en-US" dirty="0"/>
          </a:p>
          <a:p>
            <a:pPr fontAlgn="base"/>
            <a:r>
              <a:rPr lang="en-US" b="1" dirty="0"/>
              <a:t>Disparate Impact</a:t>
            </a:r>
            <a:r>
              <a:rPr lang="en-US" dirty="0"/>
              <a:t> discrimination may exist if an employer has policies that appear neutral but in practice have an adverse effect on a protected group. </a:t>
            </a:r>
          </a:p>
          <a:p>
            <a:pPr marL="0" indent="0" fontAlgn="base">
              <a:buNone/>
            </a:pPr>
            <a:r>
              <a:rPr lang="en-US" dirty="0"/>
              <a:t/>
            </a:r>
            <a:br>
              <a:rPr lang="en-US" dirty="0"/>
            </a:br>
            <a:r>
              <a:rPr lang="en-US" dirty="0"/>
              <a:t>	</a:t>
            </a:r>
            <a:r>
              <a:rPr lang="en-US" u="sng" dirty="0"/>
              <a:t>See</a:t>
            </a:r>
            <a:r>
              <a:rPr lang="en-US" dirty="0"/>
              <a:t> 1 Labor and Employment In Massachusetts § 	4-3 (2023).</a:t>
            </a:r>
          </a:p>
        </p:txBody>
      </p:sp>
    </p:spTree>
    <p:extLst>
      <p:ext uri="{BB962C8B-B14F-4D97-AF65-F5344CB8AC3E}">
        <p14:creationId xmlns:p14="http://schemas.microsoft.com/office/powerpoint/2010/main" val="256030685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pretext evidence</a:t>
            </a:r>
          </a:p>
        </p:txBody>
      </p:sp>
      <p:sp>
        <p:nvSpPr>
          <p:cNvPr id="3" name="Content Placeholder 2"/>
          <p:cNvSpPr>
            <a:spLocks noGrp="1"/>
          </p:cNvSpPr>
          <p:nvPr>
            <p:ph idx="1"/>
          </p:nvPr>
        </p:nvSpPr>
        <p:spPr/>
        <p:txBody>
          <a:bodyPr>
            <a:normAutofit fontScale="70000" lnSpcReduction="20000"/>
          </a:bodyPr>
          <a:lstStyle/>
          <a:p>
            <a:r>
              <a:rPr lang="en-US" dirty="0"/>
              <a:t>Absence of Rationale</a:t>
            </a:r>
          </a:p>
          <a:p>
            <a:r>
              <a:rPr lang="en-US" dirty="0"/>
              <a:t>Ambiguous or Generalized Reasons Given By the Employer</a:t>
            </a:r>
          </a:p>
          <a:p>
            <a:r>
              <a:rPr lang="en-US" dirty="0"/>
              <a:t>After-The-Fact Rationales</a:t>
            </a:r>
          </a:p>
          <a:p>
            <a:r>
              <a:rPr lang="en-US" dirty="0"/>
              <a:t>Blaming the Employee for Problems that are Known Not to be their Fault</a:t>
            </a:r>
          </a:p>
          <a:p>
            <a:r>
              <a:rPr lang="en-US" dirty="0"/>
              <a:t>Changing Rationales </a:t>
            </a:r>
          </a:p>
          <a:p>
            <a:r>
              <a:rPr lang="en-US" dirty="0"/>
              <a:t>Comments By The Decision-Maker Evidencing Discriminatory Bias</a:t>
            </a:r>
          </a:p>
          <a:p>
            <a:r>
              <a:rPr lang="en-US" dirty="0"/>
              <a:t>Disparate Treatment – Others Outside the Protected Class Are Treated Better Than Plaintiff</a:t>
            </a:r>
          </a:p>
          <a:p>
            <a:r>
              <a:rPr lang="en-US" dirty="0"/>
              <a:t>Hostility Directed at Plaintiff</a:t>
            </a:r>
          </a:p>
          <a:p>
            <a:r>
              <a:rPr lang="en-US" dirty="0"/>
              <a:t>Impossible Standards</a:t>
            </a:r>
          </a:p>
          <a:p>
            <a:r>
              <a:rPr lang="en-US" dirty="0"/>
              <a:t>Others Outside the Protected Class Are Treated Better Than Plaintiff</a:t>
            </a:r>
          </a:p>
          <a:p>
            <a:r>
              <a:rPr lang="en-US" dirty="0"/>
              <a:t>Others Within the Same Protected Class are Mistreated the Same as Plaintiff</a:t>
            </a:r>
          </a:p>
          <a:p>
            <a:r>
              <a:rPr lang="en-US" dirty="0"/>
              <a:t>Policies or Practices – When an Employer Deviates from Its Usual Practice</a:t>
            </a:r>
          </a:p>
        </p:txBody>
      </p:sp>
    </p:spTree>
    <p:extLst>
      <p:ext uri="{BB962C8B-B14F-4D97-AF65-F5344CB8AC3E}">
        <p14:creationId xmlns:p14="http://schemas.microsoft.com/office/powerpoint/2010/main" val="40767401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113F6-1A76-A2B8-D80E-3BCD87AE01CE}"/>
              </a:ext>
            </a:extLst>
          </p:cNvPr>
          <p:cNvSpPr>
            <a:spLocks noGrp="1"/>
          </p:cNvSpPr>
          <p:nvPr>
            <p:ph type="title"/>
          </p:nvPr>
        </p:nvSpPr>
        <p:spPr>
          <a:xfrm>
            <a:off x="304800" y="1752600"/>
            <a:ext cx="8534400" cy="758952"/>
          </a:xfrm>
        </p:spPr>
        <p:txBody>
          <a:bodyPr>
            <a:normAutofit fontScale="90000"/>
          </a:bodyPr>
          <a:lstStyle/>
          <a:p>
            <a:r>
              <a:rPr lang="en-US" dirty="0"/>
              <a:t>“ASK THE EXPERTS” Q&amp;A SESSION AND KEY TAKEAWAYS</a:t>
            </a:r>
          </a:p>
        </p:txBody>
      </p:sp>
    </p:spTree>
    <p:extLst>
      <p:ext uri="{BB962C8B-B14F-4D97-AF65-F5344CB8AC3E}">
        <p14:creationId xmlns:p14="http://schemas.microsoft.com/office/powerpoint/2010/main" val="229486750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716F510-9070-9B49-B1AD-D690CE7BB2CA}"/>
              </a:ext>
            </a:extLst>
          </p:cNvPr>
          <p:cNvSpPr>
            <a:spLocks noGrp="1"/>
          </p:cNvSpPr>
          <p:nvPr>
            <p:ph type="body" idx="1"/>
          </p:nvPr>
        </p:nvSpPr>
        <p:spPr/>
        <p:txBody>
          <a:bodyPr>
            <a:normAutofit/>
          </a:bodyPr>
          <a:lstStyle/>
          <a:p>
            <a:r>
              <a:rPr lang="en-US" sz="2400" dirty="0"/>
              <a:t>Thank you!</a:t>
            </a:r>
          </a:p>
        </p:txBody>
      </p:sp>
      <p:sp>
        <p:nvSpPr>
          <p:cNvPr id="3" name="Title 2">
            <a:extLst>
              <a:ext uri="{FF2B5EF4-FFF2-40B4-BE49-F238E27FC236}">
                <a16:creationId xmlns:a16="http://schemas.microsoft.com/office/drawing/2014/main" id="{A762E95D-8A0E-8C75-6935-B872D6CBFA36}"/>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1385374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discrimination-related claims</a:t>
            </a:r>
          </a:p>
        </p:txBody>
      </p:sp>
      <p:sp>
        <p:nvSpPr>
          <p:cNvPr id="4" name="Oval 3"/>
          <p:cNvSpPr/>
          <p:nvPr/>
        </p:nvSpPr>
        <p:spPr>
          <a:xfrm>
            <a:off x="3300150" y="1981200"/>
            <a:ext cx="2537604" cy="2057400"/>
          </a:xfrm>
          <a:prstGeom prst="ellipse">
            <a:avLst/>
          </a:prstGeom>
          <a:solidFill>
            <a:schemeClr val="accent1">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tx1"/>
                </a:solidFill>
              </a:rPr>
              <a:t>Discrimination</a:t>
            </a:r>
          </a:p>
        </p:txBody>
      </p:sp>
      <p:sp>
        <p:nvSpPr>
          <p:cNvPr id="6" name="Oval 5"/>
          <p:cNvSpPr/>
          <p:nvPr/>
        </p:nvSpPr>
        <p:spPr>
          <a:xfrm>
            <a:off x="6647000" y="4197288"/>
            <a:ext cx="2309004" cy="2057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PFML Retaliation</a:t>
            </a:r>
          </a:p>
        </p:txBody>
      </p:sp>
      <p:sp>
        <p:nvSpPr>
          <p:cNvPr id="7" name="Oval 6"/>
          <p:cNvSpPr/>
          <p:nvPr/>
        </p:nvSpPr>
        <p:spPr>
          <a:xfrm>
            <a:off x="6527148" y="1425606"/>
            <a:ext cx="2309004" cy="185099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Hostile Work Environment</a:t>
            </a:r>
          </a:p>
        </p:txBody>
      </p:sp>
      <p:sp>
        <p:nvSpPr>
          <p:cNvPr id="8" name="Oval 7"/>
          <p:cNvSpPr/>
          <p:nvPr/>
        </p:nvSpPr>
        <p:spPr>
          <a:xfrm>
            <a:off x="301752" y="1524000"/>
            <a:ext cx="2136648" cy="1850994"/>
          </a:xfrm>
          <a:prstGeom prst="ellipse">
            <a:avLst/>
          </a:prstGeom>
          <a:solidFill>
            <a:schemeClr val="bg1"/>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Retaliation</a:t>
            </a:r>
          </a:p>
        </p:txBody>
      </p:sp>
      <p:sp>
        <p:nvSpPr>
          <p:cNvPr id="9" name="Oval 8"/>
          <p:cNvSpPr/>
          <p:nvPr/>
        </p:nvSpPr>
        <p:spPr>
          <a:xfrm>
            <a:off x="163612" y="4197288"/>
            <a:ext cx="2212848" cy="2057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Failure to Investigate</a:t>
            </a:r>
          </a:p>
        </p:txBody>
      </p:sp>
      <p:sp>
        <p:nvSpPr>
          <p:cNvPr id="10" name="Oval 9"/>
          <p:cNvSpPr/>
          <p:nvPr/>
        </p:nvSpPr>
        <p:spPr>
          <a:xfrm>
            <a:off x="3414450" y="4403694"/>
            <a:ext cx="2309004" cy="185099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Sexual Harassment</a:t>
            </a:r>
          </a:p>
        </p:txBody>
      </p:sp>
    </p:spTree>
    <p:extLst>
      <p:ext uri="{BB962C8B-B14F-4D97-AF65-F5344CB8AC3E}">
        <p14:creationId xmlns:p14="http://schemas.microsoft.com/office/powerpoint/2010/main" val="3356773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 facie case</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	(1) employee is a member of a class protected by 	M.G. L. c. 151 B; </a:t>
            </a:r>
          </a:p>
          <a:p>
            <a:pPr marL="0" indent="0">
              <a:buNone/>
            </a:pPr>
            <a:endParaRPr lang="en-US" dirty="0"/>
          </a:p>
          <a:p>
            <a:pPr marL="0" indent="0">
              <a:buNone/>
            </a:pPr>
            <a:r>
              <a:rPr lang="en-US" dirty="0"/>
              <a:t>	(2) employee performed his job at an acceptable 	level; and </a:t>
            </a:r>
          </a:p>
          <a:p>
            <a:pPr marL="0" indent="0">
              <a:buNone/>
            </a:pPr>
            <a:endParaRPr lang="en-US" dirty="0"/>
          </a:p>
          <a:p>
            <a:pPr marL="0" indent="0">
              <a:buNone/>
            </a:pPr>
            <a:r>
              <a:rPr lang="en-US" dirty="0"/>
              <a:t>	(3) employee  was subjected to an adverse 	employment action. </a:t>
            </a:r>
          </a:p>
          <a:p>
            <a:pPr marL="0" indent="0">
              <a:buNone/>
            </a:pPr>
            <a:endParaRPr lang="en-US" dirty="0"/>
          </a:p>
          <a:p>
            <a:pPr marL="0" indent="0">
              <a:buNone/>
            </a:pPr>
            <a:r>
              <a:rPr lang="en-US" dirty="0"/>
              <a:t>	</a:t>
            </a:r>
            <a:r>
              <a:rPr lang="en-US" u="sng" dirty="0"/>
              <a:t>See</a:t>
            </a:r>
            <a:r>
              <a:rPr lang="en-US" dirty="0"/>
              <a:t> </a:t>
            </a:r>
            <a:r>
              <a:rPr lang="en-US" u="sng" dirty="0"/>
              <a:t>Blare v. Husky Injection Molding Sys. Boston, </a:t>
            </a:r>
            <a:r>
              <a:rPr lang="en-US" dirty="0"/>
              <a:t>	</a:t>
            </a:r>
            <a:r>
              <a:rPr lang="en-US" u="sng" dirty="0"/>
              <a:t>Inc.</a:t>
            </a:r>
            <a:r>
              <a:rPr lang="en-US" dirty="0"/>
              <a:t>, 419 Mass. 437, 441 (1995). </a:t>
            </a:r>
          </a:p>
        </p:txBody>
      </p:sp>
    </p:spTree>
    <p:extLst>
      <p:ext uri="{BB962C8B-B14F-4D97-AF65-F5344CB8AC3E}">
        <p14:creationId xmlns:p14="http://schemas.microsoft.com/office/powerpoint/2010/main" val="83795463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C2A90277BBDB74A8121B0A7F05FE707" ma:contentTypeVersion="4" ma:contentTypeDescription="Create a new document." ma:contentTypeScope="" ma:versionID="b0fc5eb23c8a3b5daaa4d14b70263b73">
  <xsd:schema xmlns:xsd="http://www.w3.org/2001/XMLSchema" xmlns:xs="http://www.w3.org/2001/XMLSchema" xmlns:p="http://schemas.microsoft.com/office/2006/metadata/properties" xmlns:ns2="3705db84-710d-47fa-ae82-3c7d5f40b205" targetNamespace="http://schemas.microsoft.com/office/2006/metadata/properties" ma:root="true" ma:fieldsID="a5b502f6efe55731404c1b4c9fa2472d" ns2:_="">
    <xsd:import namespace="3705db84-710d-47fa-ae82-3c7d5f40b20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05db84-710d-47fa-ae82-3c7d5f40b2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descriptio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B4D704-13A3-45CA-A49F-49DB6E014DD8}">
  <ds:schemaRefs>
    <ds:schemaRef ds:uri="http://schemas.openxmlformats.org/package/2006/metadata/core-properties"/>
    <ds:schemaRef ds:uri="http://schemas.microsoft.com/office/2006/metadata/properties"/>
    <ds:schemaRef ds:uri="http://schemas.microsoft.com/office/infopath/2007/PartnerControls"/>
    <ds:schemaRef ds:uri="http://purl.org/dc/elements/1.1/"/>
    <ds:schemaRef ds:uri="http://www.w3.org/XML/1998/namespace"/>
    <ds:schemaRef ds:uri="http://schemas.microsoft.com/office/2006/documentManagement/types"/>
    <ds:schemaRef ds:uri="http://purl.org/dc/terms/"/>
    <ds:schemaRef ds:uri="3705db84-710d-47fa-ae82-3c7d5f40b205"/>
    <ds:schemaRef ds:uri="http://purl.org/dc/dcmitype/"/>
  </ds:schemaRefs>
</ds:datastoreItem>
</file>

<file path=customXml/itemProps2.xml><?xml version="1.0" encoding="utf-8"?>
<ds:datastoreItem xmlns:ds="http://schemas.openxmlformats.org/officeDocument/2006/customXml" ds:itemID="{0338DE56-0EA6-44E5-8D90-7E6B50300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05db84-710d-47fa-ae82-3c7d5f40b2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19DA50-BF26-46E2-ADFC-7937C16787B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Civic</Template>
  <TotalTime>1704</TotalTime>
  <Words>4838</Words>
  <Application>Microsoft Office PowerPoint</Application>
  <PresentationFormat>On-screen Show (4:3)</PresentationFormat>
  <Paragraphs>410</Paragraphs>
  <Slides>72</Slides>
  <Notes>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72</vt:i4>
      </vt:variant>
    </vt:vector>
  </HeadingPairs>
  <TitlesOfParts>
    <vt:vector size="83" baseType="lpstr">
      <vt:lpstr>Arial</vt:lpstr>
      <vt:lpstr>Calibri</vt:lpstr>
      <vt:lpstr>Cambria</vt:lpstr>
      <vt:lpstr>Georgia</vt:lpstr>
      <vt:lpstr>Gill Sans MT</vt:lpstr>
      <vt:lpstr>Helvetica</vt:lpstr>
      <vt:lpstr>Source Sans Pro</vt:lpstr>
      <vt:lpstr>Times New Roman</vt:lpstr>
      <vt:lpstr>Wingdings</vt:lpstr>
      <vt:lpstr>Wingdings 2</vt:lpstr>
      <vt:lpstr>Civic</vt:lpstr>
      <vt:lpstr>TYPES OF EMPLOYMENT DISCRIMINATION CASES</vt:lpstr>
      <vt:lpstr>WELCOME AND INTRODUCTION</vt:lpstr>
      <vt:lpstr>Employment Law Overview</vt:lpstr>
      <vt:lpstr>At-Will Employment </vt:lpstr>
      <vt:lpstr>Ch. 151B § 4</vt:lpstr>
      <vt:lpstr>Statutes of Limitations</vt:lpstr>
      <vt:lpstr>Disparate Treatment vs. Disparate Impact</vt:lpstr>
      <vt:lpstr>Other discrimination-related claims</vt:lpstr>
      <vt:lpstr>Prima facie case</vt:lpstr>
      <vt:lpstr>PROTECTED CLASSES IN MASSACHUSETTS</vt:lpstr>
      <vt:lpstr>THE QUALIFICATION PRONG OF THE PRIMA FACIE CASE</vt:lpstr>
      <vt:lpstr>What Constitutes An Adverse Employment Action</vt:lpstr>
      <vt:lpstr>Adverse Employment Actions</vt:lpstr>
      <vt:lpstr>Adverse Employment Actions</vt:lpstr>
      <vt:lpstr>Adverse Employment Actions</vt:lpstr>
      <vt:lpstr>Adverse Employment Actions</vt:lpstr>
      <vt:lpstr>Examples of Adverse Employment Action </vt:lpstr>
      <vt:lpstr>Adverse Employment Action </vt:lpstr>
      <vt:lpstr>Raising the Inference of Discrimination</vt:lpstr>
      <vt:lpstr>Direct Evidence</vt:lpstr>
      <vt:lpstr>Circumstantial Evidence</vt:lpstr>
      <vt:lpstr>The importance</vt:lpstr>
      <vt:lpstr>Raising Inference of Discrimination </vt:lpstr>
      <vt:lpstr>Raising Inference of Discrimination </vt:lpstr>
      <vt:lpstr>Discovery and Depositions ….  </vt:lpstr>
      <vt:lpstr>Layoffs, Terminations, Failure To Hire, &amp; Failure To Promote Claims</vt:lpstr>
      <vt:lpstr>Layoffs, Terminations, Failure to Hire, and Failure to Promote Claims</vt:lpstr>
      <vt:lpstr>Layoffs, Terminations, Failure to Hire, and Failure to Promote Claims</vt:lpstr>
      <vt:lpstr>No Claim Examples</vt:lpstr>
      <vt:lpstr>Age Discrimination Cases (things to keep in mind)  </vt:lpstr>
      <vt:lpstr>BREAK</vt:lpstr>
      <vt:lpstr>Failure To Accommodate, Disability, Perceived Disability &amp; Associational Disability Claims</vt:lpstr>
      <vt:lpstr>Reasonable Accommodations ADA; M.G.L. c. 151B</vt:lpstr>
      <vt:lpstr>Reasonable Accommodations ADA; M.G.L. c. 151B</vt:lpstr>
      <vt:lpstr>Reasonable Accommodations ADA; M.G.L. c. 151B</vt:lpstr>
      <vt:lpstr>Reasonable Accommodations ADA; M.G.L. c. 151B</vt:lpstr>
      <vt:lpstr>Failure to Accommodate </vt:lpstr>
      <vt:lpstr>ASSOCIATIONAL DISCRIMINATION</vt:lpstr>
      <vt:lpstr>Sexual Harassment &amp; Hostile Work Environment Claims</vt:lpstr>
      <vt:lpstr>Harassment: General Overview</vt:lpstr>
      <vt:lpstr>Quid Pro Quo v. Hostile Work Environment</vt:lpstr>
      <vt:lpstr>Sexual Harassment: What is it?</vt:lpstr>
      <vt:lpstr>Sexual Harassment Claims</vt:lpstr>
      <vt:lpstr>Some Examples of What Could Constitutive Sexual Harassment</vt:lpstr>
      <vt:lpstr>Hostile Work Environment Claims</vt:lpstr>
      <vt:lpstr>Hostile Work Environment Examples</vt:lpstr>
      <vt:lpstr>Harassment Investigations</vt:lpstr>
      <vt:lpstr>Sexual Harassment  </vt:lpstr>
      <vt:lpstr>RETALIATION CLAIMS</vt:lpstr>
      <vt:lpstr>What are the legally protected categories?</vt:lpstr>
      <vt:lpstr>Retaliation</vt:lpstr>
      <vt:lpstr>Massachusetts Paid Family &amp; Medical Leave M.G.L. c. 175M </vt:lpstr>
      <vt:lpstr>PFMLA</vt:lpstr>
      <vt:lpstr>PFMLA</vt:lpstr>
      <vt:lpstr>PFMLA</vt:lpstr>
      <vt:lpstr>PFMLA</vt:lpstr>
      <vt:lpstr>Summary Judgment and the Prima Facie Case </vt:lpstr>
      <vt:lpstr>Summary Judgment and the Prima Facie Case </vt:lpstr>
      <vt:lpstr>Summary Judgment </vt:lpstr>
      <vt:lpstr>Summary Judgment is a Disfavored Remedy.</vt:lpstr>
      <vt:lpstr>Employer’s Burden To Articulate A Legitimate Business Reason For Their Actions</vt:lpstr>
      <vt:lpstr>McDonnell-Douglas Burden-Shifting Framework Explained</vt:lpstr>
      <vt:lpstr>The Employer’s Burden to Articulate a Legitimate Business Reason Explained</vt:lpstr>
      <vt:lpstr>The Employer’s Burden to Articulate a Legitimate Business Reason Explained</vt:lpstr>
      <vt:lpstr>PowerPoint Presentation</vt:lpstr>
      <vt:lpstr>PRETEXT</vt:lpstr>
      <vt:lpstr>Plaintiff’s last burden</vt:lpstr>
      <vt:lpstr>Different standards</vt:lpstr>
      <vt:lpstr>How to establish pretext</vt:lpstr>
      <vt:lpstr>Examples of pretext evidence</vt:lpstr>
      <vt:lpstr>“ASK THE EXPERTS” Q&amp;A SESSION AND KEY TAKEAWAYS</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Nuts and Bolts of the Family Medical Leave Act (“FMLA”)</dc:title>
  <dc:creator>lawclerk</dc:creator>
  <cp:lastModifiedBy>Lori Jodoin</cp:lastModifiedBy>
  <cp:revision>31</cp:revision>
  <cp:lastPrinted>2023-09-20T17:19:02Z</cp:lastPrinted>
  <dcterms:created xsi:type="dcterms:W3CDTF">2016-06-15T14:51:45Z</dcterms:created>
  <dcterms:modified xsi:type="dcterms:W3CDTF">2024-09-18T12:04:38Z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0x010100AC2A90277BBDB74A8121B0A7F05FE707</vt:lpwstr>
  </property>
  <property fmtid="{D5CDD505-2E9C-101B-9397-08002B2CF9AE}" pid="3" name="Order">
    <vt:r8>102600</vt:r8>
  </property>
</Properties>
</file>