
<file path=[Content_Types].xml><?xml version="1.0" encoding="utf-8"?>
<Types xmlns="http://schemas.openxmlformats.org/package/2006/content-types">
  <Default Extension="jfif" ContentType="image/jpeg"/>
  <Default Extension="jpeg" ContentType="image/jpeg"/>
  <Default Extension="jpg" ContentType="image/jpe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4199" r:id="rId1"/>
  </p:sldMasterIdLst>
  <p:notesMasterIdLst>
    <p:notesMasterId r:id="rId44"/>
  </p:notesMasterIdLst>
  <p:sldIdLst>
    <p:sldId id="256" r:id="rId2"/>
    <p:sldId id="258" r:id="rId3"/>
    <p:sldId id="380" r:id="rId4"/>
    <p:sldId id="360" r:id="rId5"/>
    <p:sldId id="361" r:id="rId6"/>
    <p:sldId id="362" r:id="rId7"/>
    <p:sldId id="363" r:id="rId8"/>
    <p:sldId id="381" r:id="rId9"/>
    <p:sldId id="364" r:id="rId10"/>
    <p:sldId id="376" r:id="rId11"/>
    <p:sldId id="369" r:id="rId12"/>
    <p:sldId id="370" r:id="rId13"/>
    <p:sldId id="374" r:id="rId14"/>
    <p:sldId id="344" r:id="rId15"/>
    <p:sldId id="375" r:id="rId16"/>
    <p:sldId id="382" r:id="rId17"/>
    <p:sldId id="371" r:id="rId18"/>
    <p:sldId id="372" r:id="rId19"/>
    <p:sldId id="385" r:id="rId20"/>
    <p:sldId id="257" r:id="rId21"/>
    <p:sldId id="386" r:id="rId22"/>
    <p:sldId id="259" r:id="rId23"/>
    <p:sldId id="260" r:id="rId24"/>
    <p:sldId id="261" r:id="rId25"/>
    <p:sldId id="263" r:id="rId26"/>
    <p:sldId id="262" r:id="rId27"/>
    <p:sldId id="377" r:id="rId28"/>
    <p:sldId id="368" r:id="rId29"/>
    <p:sldId id="378" r:id="rId30"/>
    <p:sldId id="351" r:id="rId31"/>
    <p:sldId id="265" r:id="rId32"/>
    <p:sldId id="379" r:id="rId33"/>
    <p:sldId id="383" r:id="rId34"/>
    <p:sldId id="357" r:id="rId35"/>
    <p:sldId id="358" r:id="rId36"/>
    <p:sldId id="387" r:id="rId37"/>
    <p:sldId id="359" r:id="rId38"/>
    <p:sldId id="384" r:id="rId39"/>
    <p:sldId id="366" r:id="rId40"/>
    <p:sldId id="367" r:id="rId41"/>
    <p:sldId id="293" r:id="rId42"/>
    <p:sldId id="340" r:id="rId4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CC"/>
    <a:srgbClr val="AFE7B8"/>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EB344D84-9AFB-497E-A393-DC336BA19D2E}" styleName="Medium Style 3 - Accent 3">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3"/>
          </a:solidFill>
        </a:fill>
      </a:tcStyle>
    </a:lastCol>
    <a:firstCol>
      <a:tcTxStyle b="on">
        <a:fontRef idx="minor">
          <a:scrgbClr r="0" g="0" b="0"/>
        </a:fontRef>
        <a:schemeClr val="lt1"/>
      </a:tcTxStyle>
      <a:tcStyle>
        <a:tcBdr/>
        <a:fill>
          <a:solidFill>
            <a:schemeClr val="accent3"/>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3"/>
          </a:solidFill>
        </a:fill>
      </a:tcStyle>
    </a:firstRow>
  </a:tblStyle>
  <a:tblStyle styleId="{EB9631B5-78F2-41C9-869B-9F39066F8104}" styleName="Medium Style 3 - Accent 4">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4"/>
          </a:solidFill>
        </a:fill>
      </a:tcStyle>
    </a:lastCol>
    <a:firstCol>
      <a:tcTxStyle b="on">
        <a:fontRef idx="minor">
          <a:scrgbClr r="0" g="0" b="0"/>
        </a:fontRef>
        <a:schemeClr val="lt1"/>
      </a:tcTxStyle>
      <a:tcStyle>
        <a:tcBdr/>
        <a:fill>
          <a:solidFill>
            <a:schemeClr val="accent4"/>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4"/>
          </a:solidFill>
        </a:fill>
      </a:tcStyle>
    </a:firstRow>
  </a:tblStyle>
  <a:tblStyle styleId="{74C1A8A3-306A-4EB7-A6B1-4F7E0EB9C5D6}" styleName="Medium Style 3 - Accent 5">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5"/>
          </a:solidFill>
        </a:fill>
      </a:tcStyle>
    </a:lastCol>
    <a:firstCol>
      <a:tcTxStyle b="on">
        <a:fontRef idx="minor">
          <a:scrgbClr r="0" g="0" b="0"/>
        </a:fontRef>
        <a:schemeClr val="lt1"/>
      </a:tcTxStyle>
      <a:tcStyle>
        <a:tcBdr/>
        <a:fill>
          <a:solidFill>
            <a:schemeClr val="accent5"/>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5"/>
          </a:solidFill>
        </a:fill>
      </a:tcStyle>
    </a:firstRow>
  </a:tblStyle>
  <a:tblStyle styleId="{2A488322-F2BA-4B5B-9748-0D474271808F}" styleName="Medium Style 3 - Accent 6">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6"/>
          </a:solidFill>
        </a:fill>
      </a:tcStyle>
    </a:lastCol>
    <a:firstCol>
      <a:tcTxStyle b="on">
        <a:fontRef idx="minor">
          <a:scrgbClr r="0" g="0" b="0"/>
        </a:fontRef>
        <a:schemeClr val="lt1"/>
      </a:tcTxStyle>
      <a:tcStyle>
        <a:tcBdr/>
        <a:fill>
          <a:solidFill>
            <a:schemeClr val="accent6"/>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6"/>
          </a:solidFill>
        </a:fill>
      </a:tcStyle>
    </a:firstRow>
  </a:tblStyle>
  <a:tblStyle styleId="{C4B1156A-380E-4F78-BDF5-A606A8083BF9}" styleName="Medium Style 4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solidFill>
            <a:schemeClr val="accent4">
              <a:tint val="20000"/>
            </a:schemeClr>
          </a:solidFill>
        </a:fill>
      </a:tcStyle>
    </a:wholeTbl>
    <a:band1H>
      <a:tcStyle>
        <a:tcBdr/>
        <a:fill>
          <a:solidFill>
            <a:schemeClr val="accent4">
              <a:tint val="40000"/>
            </a:schemeClr>
          </a:solidFill>
        </a:fill>
      </a:tcStyle>
    </a:band1H>
    <a:band1V>
      <a:tcStyle>
        <a:tcBdr/>
        <a:fill>
          <a:solidFill>
            <a:schemeClr val="accent4">
              <a:tint val="40000"/>
            </a:schemeClr>
          </a:solidFill>
        </a:fill>
      </a:tcStyle>
    </a:band1V>
    <a:lastCol>
      <a:tcTxStyle b="on"/>
      <a:tcStyle>
        <a:tcBdr/>
      </a:tcStyle>
    </a:lastCol>
    <a:firstCol>
      <a:tcTxStyle b="on"/>
      <a:tcStyle>
        <a:tcBdr/>
      </a:tcStyle>
    </a:firstCol>
    <a:lastRow>
      <a:tcTxStyle b="on"/>
      <a:tcStyle>
        <a:tcBdr>
          <a:top>
            <a:ln w="25400" cmpd="sng">
              <a:solidFill>
                <a:schemeClr val="accent4"/>
              </a:solidFill>
            </a:ln>
          </a:top>
        </a:tcBdr>
        <a:fill>
          <a:solidFill>
            <a:schemeClr val="accent4">
              <a:tint val="20000"/>
            </a:schemeClr>
          </a:solidFill>
        </a:fill>
      </a:tcStyle>
    </a:lastRow>
    <a:firstRow>
      <a:tcTxStyle b="on"/>
      <a:tcStyle>
        <a:tcBdr/>
        <a:fill>
          <a:solidFill>
            <a:schemeClr val="accent4">
              <a:tint val="20000"/>
            </a:schemeClr>
          </a:solidFill>
        </a:fill>
      </a:tcStyle>
    </a:firstRow>
  </a:tblStyle>
  <a:tblStyle styleId="{0505E3EF-67EA-436B-97B2-0124C06EBD24}" styleName="Medium Style 4 - Accent 3">
    <a:wholeTbl>
      <a:tcTxStyle>
        <a:fontRef idx="minor">
          <a:scrgbClr r="0" g="0" b="0"/>
        </a:fontRef>
        <a:schemeClr val="dk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solidFill>
            <a:schemeClr val="accent3">
              <a:tint val="20000"/>
            </a:schemeClr>
          </a:solidFill>
        </a:fill>
      </a:tcStyle>
    </a:wholeTbl>
    <a:band1H>
      <a:tcStyle>
        <a:tcBdr/>
        <a:fill>
          <a:solidFill>
            <a:schemeClr val="accent3">
              <a:tint val="40000"/>
            </a:schemeClr>
          </a:solidFill>
        </a:fill>
      </a:tcStyle>
    </a:band1H>
    <a:band1V>
      <a:tcStyle>
        <a:tcBdr/>
        <a:fill>
          <a:solidFill>
            <a:schemeClr val="accent3">
              <a:tint val="40000"/>
            </a:schemeClr>
          </a:solidFill>
        </a:fill>
      </a:tcStyle>
    </a:band1V>
    <a:lastCol>
      <a:tcTxStyle b="on"/>
      <a:tcStyle>
        <a:tcBdr/>
      </a:tcStyle>
    </a:lastCol>
    <a:firstCol>
      <a:tcTxStyle b="on"/>
      <a:tcStyle>
        <a:tcBdr/>
      </a:tcStyle>
    </a:firstCol>
    <a:lastRow>
      <a:tcTxStyle b="on"/>
      <a:tcStyle>
        <a:tcBdr>
          <a:top>
            <a:ln w="25400" cmpd="sng">
              <a:solidFill>
                <a:schemeClr val="accent3"/>
              </a:solidFill>
            </a:ln>
          </a:top>
        </a:tcBdr>
        <a:fill>
          <a:solidFill>
            <a:schemeClr val="accent3">
              <a:tint val="20000"/>
            </a:schemeClr>
          </a:solidFill>
        </a:fill>
      </a:tcStyle>
    </a:lastRow>
    <a:firstRow>
      <a:tcTxStyle b="on"/>
      <a:tcStyle>
        <a:tcBdr/>
        <a:fill>
          <a:solidFill>
            <a:schemeClr val="accent3">
              <a:tint val="20000"/>
            </a:schemeClr>
          </a:solidFill>
        </a:fill>
      </a:tcStyle>
    </a:firstRow>
  </a:tblStyle>
  <a:tblStyle styleId="{69CF1AB2-1976-4502-BF36-3FF5EA218861}" styleName="Medium Style 4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25400" cmpd="sng">
              <a:solidFill>
                <a:schemeClr val="accent1"/>
              </a:solidFill>
            </a:ln>
          </a:top>
        </a:tcBdr>
        <a:fill>
          <a:solidFill>
            <a:schemeClr val="accent1">
              <a:tint val="20000"/>
            </a:schemeClr>
          </a:solidFill>
        </a:fill>
      </a:tcStyle>
    </a:lastRow>
    <a:firstRow>
      <a:tcTxStyle b="on"/>
      <a:tcStyle>
        <a:tcBdr/>
        <a:fill>
          <a:solidFill>
            <a:schemeClr val="accent1">
              <a:tint val="20000"/>
            </a:schemeClr>
          </a:solidFill>
        </a:fill>
      </a:tcStyle>
    </a:firstRow>
  </a:tblStyle>
  <a:tblStyle styleId="{D7AC3CCA-C797-4891-BE02-D94E43425B78}" styleName="Medium Style 4">
    <a:wholeTbl>
      <a:tcTxStyle>
        <a:fontRef idx="minor">
          <a:scrgbClr r="0" g="0" b="0"/>
        </a:fontRef>
        <a:schemeClr val="dk1"/>
      </a:tcTxStyle>
      <a:tcStyle>
        <a:tcBdr>
          <a:left>
            <a:ln w="12700" cmpd="sng">
              <a:solidFill>
                <a:schemeClr val="dk1"/>
              </a:solidFill>
            </a:ln>
          </a:left>
          <a:right>
            <a:ln w="12700" cmpd="sng">
              <a:solidFill>
                <a:schemeClr val="dk1"/>
              </a:solidFill>
            </a:ln>
          </a:right>
          <a:top>
            <a:ln w="12700" cmpd="sng">
              <a:solidFill>
                <a:schemeClr val="dk1"/>
              </a:solidFill>
            </a:ln>
          </a:top>
          <a:bottom>
            <a:ln w="12700" cmpd="sng">
              <a:solidFill>
                <a:schemeClr val="dk1"/>
              </a:solidFill>
            </a:ln>
          </a:bottom>
          <a:insideH>
            <a:ln w="12700" cmpd="sng">
              <a:solidFill>
                <a:schemeClr val="dk1"/>
              </a:solidFill>
            </a:ln>
          </a:insideH>
          <a:insideV>
            <a:ln w="12700" cmpd="sng">
              <a:solidFill>
                <a:schemeClr val="dk1"/>
              </a:solid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25400" cmpd="sng">
              <a:solidFill>
                <a:schemeClr val="dk1"/>
              </a:solidFill>
            </a:ln>
          </a:top>
        </a:tcBdr>
        <a:fill>
          <a:solidFill>
            <a:schemeClr val="dk1">
              <a:tint val="20000"/>
            </a:schemeClr>
          </a:solidFill>
        </a:fill>
      </a:tcStyle>
    </a:lastRow>
    <a:firstRow>
      <a:tcTxStyle b="on"/>
      <a:tcStyle>
        <a:tcBdr/>
        <a:fill>
          <a:solidFill>
            <a:schemeClr val="dk1">
              <a:tint val="20000"/>
            </a:schemeClr>
          </a:solidFill>
        </a:fill>
      </a:tcStyle>
    </a:firstRow>
  </a:tblStyle>
  <a:tblStyle styleId="{8A107856-5554-42FB-B03E-39F5DBC370BA}" styleName="Medium Style 4 - Accent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solidFill>
            <a:schemeClr val="accent2">
              <a:tint val="20000"/>
            </a:schemeClr>
          </a:solidFill>
        </a:fill>
      </a:tcStyle>
    </a:wholeTbl>
    <a:band1H>
      <a:tcStyle>
        <a:tcBdr/>
        <a:fill>
          <a:solidFill>
            <a:schemeClr val="accent2">
              <a:tint val="40000"/>
            </a:schemeClr>
          </a:solidFill>
        </a:fill>
      </a:tcStyle>
    </a:band1H>
    <a:band1V>
      <a:tcStyle>
        <a:tcBdr/>
        <a:fill>
          <a:solidFill>
            <a:schemeClr val="accent2">
              <a:tint val="40000"/>
            </a:schemeClr>
          </a:solidFill>
        </a:fill>
      </a:tcStyle>
    </a:band1V>
    <a:lastCol>
      <a:tcTxStyle b="on"/>
      <a:tcStyle>
        <a:tcBdr/>
      </a:tcStyle>
    </a:lastCol>
    <a:firstCol>
      <a:tcTxStyle b="on"/>
      <a:tcStyle>
        <a:tcBdr/>
      </a:tcStyle>
    </a:firstCol>
    <a:lastRow>
      <a:tcTxStyle b="on"/>
      <a:tcStyle>
        <a:tcBdr>
          <a:top>
            <a:ln w="25400" cmpd="sng">
              <a:solidFill>
                <a:schemeClr val="accent2"/>
              </a:solidFill>
            </a:ln>
          </a:top>
        </a:tcBdr>
        <a:fill>
          <a:solidFill>
            <a:schemeClr val="accent2">
              <a:tint val="20000"/>
            </a:schemeClr>
          </a:solidFill>
        </a:fill>
      </a:tcStyle>
    </a:lastRow>
    <a:firstRow>
      <a:tcTxStyle b="on"/>
      <a:tcStyle>
        <a:tcBdr/>
        <a:fill>
          <a:solidFill>
            <a:schemeClr val="accent2">
              <a:tint val="20000"/>
            </a:schemeClr>
          </a:solidFill>
        </a:fill>
      </a:tcStyle>
    </a:firstRow>
  </a:tblStyle>
  <a:tblStyle styleId="{AF606853-7671-496A-8E4F-DF71F8EC918B}" styleName="Dark Style 1 - Accent 6">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6"/>
          </a:solidFill>
        </a:fill>
      </a:tcStyle>
    </a:wholeTbl>
    <a:band1H>
      <a:tcStyle>
        <a:tcBdr/>
        <a:fill>
          <a:solidFill>
            <a:schemeClr val="accent6">
              <a:shade val="60000"/>
            </a:schemeClr>
          </a:solidFill>
        </a:fill>
      </a:tcStyle>
    </a:band1H>
    <a:band1V>
      <a:tcStyle>
        <a:tcBdr/>
        <a:fill>
          <a:solidFill>
            <a:schemeClr val="accent6">
              <a:shade val="60000"/>
            </a:schemeClr>
          </a:solidFill>
        </a:fill>
      </a:tcStyle>
    </a:band1V>
    <a:lastCol>
      <a:tcTxStyle b="on"/>
      <a:tcStyle>
        <a:tcBdr>
          <a:left>
            <a:ln w="25400" cmpd="sng">
              <a:solidFill>
                <a:schemeClr val="lt1"/>
              </a:solidFill>
            </a:ln>
          </a:left>
        </a:tcBdr>
        <a:fill>
          <a:solidFill>
            <a:schemeClr val="accent6">
              <a:shade val="60000"/>
            </a:schemeClr>
          </a:solidFill>
        </a:fill>
      </a:tcStyle>
    </a:lastCol>
    <a:firstCol>
      <a:tcTxStyle b="on"/>
      <a:tcStyle>
        <a:tcBdr>
          <a:right>
            <a:ln w="25400" cmpd="sng">
              <a:solidFill>
                <a:schemeClr val="lt1"/>
              </a:solidFill>
            </a:ln>
          </a:right>
        </a:tcBdr>
        <a:fill>
          <a:solidFill>
            <a:schemeClr val="accent6">
              <a:shade val="60000"/>
            </a:schemeClr>
          </a:solidFill>
        </a:fill>
      </a:tcStyle>
    </a:firstCol>
    <a:lastRow>
      <a:tcTxStyle b="on"/>
      <a:tcStyle>
        <a:tcBdr>
          <a:top>
            <a:ln w="25400" cmpd="sng">
              <a:solidFill>
                <a:schemeClr val="lt1"/>
              </a:solidFill>
            </a:ln>
          </a:top>
        </a:tcBdr>
        <a:fill>
          <a:solidFill>
            <a:schemeClr val="accent6">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E929F9F4-4A8F-4326-A1B4-22849713DDAB}" styleName="Dark Style 1 - Accent 4">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4"/>
          </a:solidFill>
        </a:fill>
      </a:tcStyle>
    </a:wholeTbl>
    <a:band1H>
      <a:tcStyle>
        <a:tcBdr/>
        <a:fill>
          <a:solidFill>
            <a:schemeClr val="accent4">
              <a:shade val="60000"/>
            </a:schemeClr>
          </a:solidFill>
        </a:fill>
      </a:tcStyle>
    </a:band1H>
    <a:band1V>
      <a:tcStyle>
        <a:tcBdr/>
        <a:fill>
          <a:solidFill>
            <a:schemeClr val="accent4">
              <a:shade val="60000"/>
            </a:schemeClr>
          </a:solidFill>
        </a:fill>
      </a:tcStyle>
    </a:band1V>
    <a:lastCol>
      <a:tcTxStyle b="on"/>
      <a:tcStyle>
        <a:tcBdr>
          <a:left>
            <a:ln w="25400" cmpd="sng">
              <a:solidFill>
                <a:schemeClr val="lt1"/>
              </a:solidFill>
            </a:ln>
          </a:left>
        </a:tcBdr>
        <a:fill>
          <a:solidFill>
            <a:schemeClr val="accent4">
              <a:shade val="60000"/>
            </a:schemeClr>
          </a:solidFill>
        </a:fill>
      </a:tcStyle>
    </a:lastCol>
    <a:firstCol>
      <a:tcTxStyle b="on"/>
      <a:tcStyle>
        <a:tcBdr>
          <a:right>
            <a:ln w="25400" cmpd="sng">
              <a:solidFill>
                <a:schemeClr val="lt1"/>
              </a:solidFill>
            </a:ln>
          </a:right>
        </a:tcBdr>
        <a:fill>
          <a:solidFill>
            <a:schemeClr val="accent4">
              <a:shade val="60000"/>
            </a:schemeClr>
          </a:solidFill>
        </a:fill>
      </a:tcStyle>
    </a:firstCol>
    <a:lastRow>
      <a:tcTxStyle b="on"/>
      <a:tcStyle>
        <a:tcBdr>
          <a:top>
            <a:ln w="25400" cmpd="sng">
              <a:solidFill>
                <a:schemeClr val="lt1"/>
              </a:solidFill>
            </a:ln>
          </a:top>
        </a:tcBdr>
        <a:fill>
          <a:solidFill>
            <a:schemeClr val="accent4">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284E427A-3D55-4303-BF80-6455036E1DE7}" styleName="Themed Style 1 - Accent 2">
    <a:tblBg>
      <a:fillRef idx="2">
        <a:schemeClr val="accent2"/>
      </a:fillRef>
      <a:effectRef idx="1">
        <a:schemeClr val="accent2"/>
      </a:effectRef>
    </a:tblBg>
    <a:wholeTbl>
      <a:tcTxStyle>
        <a:fontRef idx="minor">
          <a:scrgbClr r="0" g="0" b="0"/>
        </a:fontRef>
        <a:schemeClr val="dk1"/>
      </a:tcTxStyle>
      <a:tcStyle>
        <a:tcBdr>
          <a:left>
            <a:lnRef idx="1">
              <a:schemeClr val="accent2"/>
            </a:lnRef>
          </a:left>
          <a:right>
            <a:lnRef idx="1">
              <a:schemeClr val="accent2"/>
            </a:lnRef>
          </a:right>
          <a:top>
            <a:lnRef idx="1">
              <a:schemeClr val="accent2"/>
            </a:lnRef>
          </a:top>
          <a:bottom>
            <a:lnRef idx="1">
              <a:schemeClr val="accent2"/>
            </a:lnRef>
          </a:bottom>
          <a:insideH>
            <a:lnRef idx="1">
              <a:schemeClr val="accent2"/>
            </a:lnRef>
          </a:insideH>
          <a:insideV>
            <a:lnRef idx="1">
              <a:schemeClr val="accent2"/>
            </a:lnRef>
          </a:insideV>
        </a:tcBdr>
        <a:fill>
          <a:noFill/>
        </a:fill>
      </a:tcStyle>
    </a:wholeTbl>
    <a:band1H>
      <a:tcStyle>
        <a:tcBdr/>
        <a:fill>
          <a:solidFill>
            <a:schemeClr val="accent2">
              <a:alpha val="40000"/>
            </a:schemeClr>
          </a:solidFill>
        </a:fill>
      </a:tcStyle>
    </a:band1H>
    <a:band2H>
      <a:tcStyle>
        <a:tcBdr/>
      </a:tcStyle>
    </a:band2H>
    <a:band1V>
      <a:tcStyle>
        <a:tcBdr>
          <a:top>
            <a:lnRef idx="1">
              <a:schemeClr val="accent2"/>
            </a:lnRef>
          </a:top>
          <a:bottom>
            <a:lnRef idx="1">
              <a:schemeClr val="accent2"/>
            </a:lnRef>
          </a:bottom>
        </a:tcBdr>
        <a:fill>
          <a:solidFill>
            <a:schemeClr val="accent2">
              <a:alpha val="40000"/>
            </a:schemeClr>
          </a:solidFill>
        </a:fill>
      </a:tcStyle>
    </a:band1V>
    <a:band2V>
      <a:tcStyle>
        <a:tcBdr/>
      </a:tcStyle>
    </a:band2V>
    <a:lastCol>
      <a:tcTxStyle b="on"/>
      <a:tcStyle>
        <a:tcBdr>
          <a:left>
            <a:lnRef idx="2">
              <a:schemeClr val="accent2"/>
            </a:lnRef>
          </a:left>
          <a:right>
            <a:lnRef idx="1">
              <a:schemeClr val="accent2"/>
            </a:lnRef>
          </a:right>
          <a:top>
            <a:lnRef idx="1">
              <a:schemeClr val="accent2"/>
            </a:lnRef>
          </a:top>
          <a:bottom>
            <a:lnRef idx="1">
              <a:schemeClr val="accent2"/>
            </a:lnRef>
          </a:bottom>
          <a:insideH>
            <a:lnRef idx="1">
              <a:schemeClr val="accent2"/>
            </a:lnRef>
          </a:insideH>
          <a:insideV>
            <a:ln>
              <a:noFill/>
            </a:ln>
          </a:insideV>
        </a:tcBdr>
      </a:tcStyle>
    </a:lastCol>
    <a:firstCol>
      <a:tcTxStyle b="on"/>
      <a:tcStyle>
        <a:tcBdr>
          <a:left>
            <a:lnRef idx="1">
              <a:schemeClr val="accent2"/>
            </a:lnRef>
          </a:left>
          <a:right>
            <a:lnRef idx="2">
              <a:schemeClr val="accent2"/>
            </a:lnRef>
          </a:right>
          <a:top>
            <a:lnRef idx="1">
              <a:schemeClr val="accent2"/>
            </a:lnRef>
          </a:top>
          <a:bottom>
            <a:lnRef idx="1">
              <a:schemeClr val="accent2"/>
            </a:lnRef>
          </a:bottom>
          <a:insideH>
            <a:lnRef idx="1">
              <a:schemeClr val="accent2"/>
            </a:lnRef>
          </a:insideH>
          <a:insideV>
            <a:ln>
              <a:noFill/>
            </a:ln>
          </a:insideV>
        </a:tcBdr>
      </a:tcStyle>
    </a:firstCol>
    <a:lastRow>
      <a:tcTxStyle b="on"/>
      <a:tcStyle>
        <a:tcBdr>
          <a:left>
            <a:lnRef idx="1">
              <a:schemeClr val="accent2"/>
            </a:lnRef>
          </a:left>
          <a:right>
            <a:lnRef idx="1">
              <a:schemeClr val="accent2"/>
            </a:lnRef>
          </a:right>
          <a:top>
            <a:lnRef idx="2">
              <a:schemeClr val="accent2"/>
            </a:lnRef>
          </a:top>
          <a:bottom>
            <a:lnRef idx="2">
              <a:schemeClr val="accent2"/>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2"/>
            </a:lnRef>
          </a:left>
          <a:right>
            <a:lnRef idx="1">
              <a:schemeClr val="accent2"/>
            </a:lnRef>
          </a:right>
          <a:top>
            <a:lnRef idx="1">
              <a:schemeClr val="accent2"/>
            </a:lnRef>
          </a:top>
          <a:bottom>
            <a:lnRef idx="2">
              <a:schemeClr val="lt1"/>
            </a:lnRef>
          </a:bottom>
          <a:insideH>
            <a:ln>
              <a:noFill/>
            </a:ln>
          </a:insideH>
          <a:insideV>
            <a:ln>
              <a:noFill/>
            </a:ln>
          </a:insideV>
        </a:tcBdr>
        <a:fill>
          <a:solidFill>
            <a:schemeClr val="accent2"/>
          </a:solidFill>
        </a:fill>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309" autoAdjust="0"/>
    <p:restoredTop sz="94602"/>
  </p:normalViewPr>
  <p:slideViewPr>
    <p:cSldViewPr snapToGrid="0" snapToObjects="1">
      <p:cViewPr>
        <p:scale>
          <a:sx n="50" d="100"/>
          <a:sy n="50" d="100"/>
        </p:scale>
        <p:origin x="24" y="404"/>
      </p:cViewPr>
      <p:guideLst/>
    </p:cSldViewPr>
  </p:slideViewPr>
  <p:notesTextViewPr>
    <p:cViewPr>
      <p:scale>
        <a:sx n="1" d="1"/>
        <a:sy n="1" d="1"/>
      </p:scale>
      <p:origin x="0" y="0"/>
    </p:cViewPr>
  </p:notesTextViewPr>
  <p:gridSpacing cx="76200" cy="76200"/>
</p:viewPr>
</file>

<file path=ppt/_rels/presentation.xml.rels>&#65279;<?xml version="1.0" encoding="utf-8"?><Relationships xmlns="http://schemas.openxmlformats.org/package/2006/relationships"><Relationship Type="http://schemas.openxmlformats.org/officeDocument/2006/relationships/slide" Target="slides/slide12.xml" Id="rId13" /><Relationship Type="http://schemas.openxmlformats.org/officeDocument/2006/relationships/slide" Target="slides/slide17.xml" Id="rId18" /><Relationship Type="http://schemas.openxmlformats.org/officeDocument/2006/relationships/slide" Target="slides/slide25.xml" Id="rId26" /><Relationship Type="http://schemas.openxmlformats.org/officeDocument/2006/relationships/slide" Target="slides/slide38.xml" Id="rId39" /><Relationship Type="http://schemas.openxmlformats.org/officeDocument/2006/relationships/slide" Target="slides/slide20.xml" Id="rId21" /><Relationship Type="http://schemas.openxmlformats.org/officeDocument/2006/relationships/slide" Target="slides/slide33.xml" Id="rId34" /><Relationship Type="http://schemas.openxmlformats.org/officeDocument/2006/relationships/slide" Target="slides/slide41.xml" Id="rId42" /><Relationship Type="http://schemas.openxmlformats.org/officeDocument/2006/relationships/theme" Target="theme/theme1.xml" Id="rId47" /><Relationship Type="http://schemas.openxmlformats.org/officeDocument/2006/relationships/slide" Target="slides/slide6.xml" Id="rId7" /><Relationship Type="http://schemas.openxmlformats.org/officeDocument/2006/relationships/slide" Target="slides/slide1.xml" Id="rId2" /><Relationship Type="http://schemas.openxmlformats.org/officeDocument/2006/relationships/slide" Target="slides/slide15.xml" Id="rId16" /><Relationship Type="http://schemas.openxmlformats.org/officeDocument/2006/relationships/slide" Target="slides/slide28.xml" Id="rId29" /><Relationship Type="http://schemas.openxmlformats.org/officeDocument/2006/relationships/slideMaster" Target="slideMasters/slideMaster1.xml" Id="rId1" /><Relationship Type="http://schemas.openxmlformats.org/officeDocument/2006/relationships/slide" Target="slides/slide5.xml" Id="rId6" /><Relationship Type="http://schemas.openxmlformats.org/officeDocument/2006/relationships/slide" Target="slides/slide10.xml" Id="rId11" /><Relationship Type="http://schemas.openxmlformats.org/officeDocument/2006/relationships/slide" Target="slides/slide23.xml" Id="rId24" /><Relationship Type="http://schemas.openxmlformats.org/officeDocument/2006/relationships/slide" Target="slides/slide31.xml" Id="rId32" /><Relationship Type="http://schemas.openxmlformats.org/officeDocument/2006/relationships/slide" Target="slides/slide36.xml" Id="rId37" /><Relationship Type="http://schemas.openxmlformats.org/officeDocument/2006/relationships/slide" Target="slides/slide39.xml" Id="rId40" /><Relationship Type="http://schemas.openxmlformats.org/officeDocument/2006/relationships/presProps" Target="presProps.xml" Id="rId45" /><Relationship Type="http://schemas.openxmlformats.org/officeDocument/2006/relationships/slide" Target="slides/slide4.xml" Id="rId5" /><Relationship Type="http://schemas.openxmlformats.org/officeDocument/2006/relationships/slide" Target="slides/slide14.xml" Id="rId15" /><Relationship Type="http://schemas.openxmlformats.org/officeDocument/2006/relationships/slide" Target="slides/slide22.xml" Id="rId23" /><Relationship Type="http://schemas.openxmlformats.org/officeDocument/2006/relationships/slide" Target="slides/slide27.xml" Id="rId28" /><Relationship Type="http://schemas.openxmlformats.org/officeDocument/2006/relationships/slide" Target="slides/slide35.xml" Id="rId36" /><Relationship Type="http://schemas.openxmlformats.org/officeDocument/2006/relationships/slide" Target="slides/slide9.xml" Id="rId10" /><Relationship Type="http://schemas.openxmlformats.org/officeDocument/2006/relationships/slide" Target="slides/slide18.xml" Id="rId19" /><Relationship Type="http://schemas.openxmlformats.org/officeDocument/2006/relationships/slide" Target="slides/slide30.xml" Id="rId31" /><Relationship Type="http://schemas.openxmlformats.org/officeDocument/2006/relationships/notesMaster" Target="notesMasters/notesMaster1.xml" Id="rId44" /><Relationship Type="http://schemas.openxmlformats.org/officeDocument/2006/relationships/slide" Target="slides/slide3.xml" Id="rId4" /><Relationship Type="http://schemas.openxmlformats.org/officeDocument/2006/relationships/slide" Target="slides/slide8.xml" Id="rId9" /><Relationship Type="http://schemas.openxmlformats.org/officeDocument/2006/relationships/slide" Target="slides/slide13.xml" Id="rId14" /><Relationship Type="http://schemas.openxmlformats.org/officeDocument/2006/relationships/slide" Target="slides/slide21.xml" Id="rId22" /><Relationship Type="http://schemas.openxmlformats.org/officeDocument/2006/relationships/slide" Target="slides/slide26.xml" Id="rId27" /><Relationship Type="http://schemas.openxmlformats.org/officeDocument/2006/relationships/slide" Target="slides/slide29.xml" Id="rId30" /><Relationship Type="http://schemas.openxmlformats.org/officeDocument/2006/relationships/slide" Target="slides/slide34.xml" Id="rId35" /><Relationship Type="http://schemas.openxmlformats.org/officeDocument/2006/relationships/slide" Target="slides/slide42.xml" Id="rId43" /><Relationship Type="http://schemas.openxmlformats.org/officeDocument/2006/relationships/tableStyles" Target="tableStyles.xml" Id="rId48" /><Relationship Type="http://schemas.openxmlformats.org/officeDocument/2006/relationships/slide" Target="slides/slide7.xml" Id="rId8" /><Relationship Type="http://schemas.openxmlformats.org/officeDocument/2006/relationships/slide" Target="slides/slide2.xml" Id="rId3" /><Relationship Type="http://schemas.openxmlformats.org/officeDocument/2006/relationships/slide" Target="slides/slide11.xml" Id="rId12" /><Relationship Type="http://schemas.openxmlformats.org/officeDocument/2006/relationships/slide" Target="slides/slide16.xml" Id="rId17" /><Relationship Type="http://schemas.openxmlformats.org/officeDocument/2006/relationships/slide" Target="slides/slide24.xml" Id="rId25" /><Relationship Type="http://schemas.openxmlformats.org/officeDocument/2006/relationships/slide" Target="slides/slide32.xml" Id="rId33" /><Relationship Type="http://schemas.openxmlformats.org/officeDocument/2006/relationships/slide" Target="slides/slide37.xml" Id="rId38" /><Relationship Type="http://schemas.openxmlformats.org/officeDocument/2006/relationships/viewProps" Target="viewProps.xml" Id="rId46" /><Relationship Type="http://schemas.openxmlformats.org/officeDocument/2006/relationships/slide" Target="slides/slide19.xml" Id="rId20" /><Relationship Type="http://schemas.openxmlformats.org/officeDocument/2006/relationships/slide" Target="slides/slide40.xml" Id="rId41" /><Relationship Type="http://schemas.openxmlformats.org/officeDocument/2006/relationships/customXml" Target="/customXML/item.xml" Id="imanage.xml" /></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9B88168-49DD-C94C-80B2-0122A5C857CD}" type="datetimeFigureOut">
              <a:rPr lang="en-US" smtClean="0"/>
              <a:t>10/7/2024</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16FA5B2-CC24-A540-9F69-98BB40651C9B}" type="slidenum">
              <a:rPr lang="en-US" smtClean="0"/>
              <a:t>‹#›</a:t>
            </a:fld>
            <a:endParaRPr lang="en-US" dirty="0"/>
          </a:p>
        </p:txBody>
      </p:sp>
    </p:spTree>
    <p:extLst>
      <p:ext uri="{BB962C8B-B14F-4D97-AF65-F5344CB8AC3E}">
        <p14:creationId xmlns:p14="http://schemas.microsoft.com/office/powerpoint/2010/main" val="149198164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16FA5B2-CC24-A540-9F69-98BB40651C9B}" type="slidenum">
              <a:rPr lang="en-US" smtClean="0"/>
              <a:t>1</a:t>
            </a:fld>
            <a:endParaRPr lang="en-US" dirty="0"/>
          </a:p>
        </p:txBody>
      </p:sp>
    </p:spTree>
    <p:extLst>
      <p:ext uri="{BB962C8B-B14F-4D97-AF65-F5344CB8AC3E}">
        <p14:creationId xmlns:p14="http://schemas.microsoft.com/office/powerpoint/2010/main" val="91198849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16FA5B2-CC24-A540-9F69-98BB40651C9B}" type="slidenum">
              <a:rPr lang="en-US" smtClean="0"/>
              <a:t>2</a:t>
            </a:fld>
            <a:endParaRPr lang="en-US" dirty="0"/>
          </a:p>
        </p:txBody>
      </p:sp>
    </p:spTree>
    <p:extLst>
      <p:ext uri="{BB962C8B-B14F-4D97-AF65-F5344CB8AC3E}">
        <p14:creationId xmlns:p14="http://schemas.microsoft.com/office/powerpoint/2010/main" val="352587993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8BE5071-F74D-3DE6-D50D-DF452E53AEF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600EE17-B9C9-C874-D068-6230B15CDFF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4C10336-54B6-A5C7-3468-C1DA81B881FF}"/>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72F0C6CC-B767-D576-C43C-45FFD208D962}"/>
              </a:ext>
            </a:extLst>
          </p:cNvPr>
          <p:cNvSpPr>
            <a:spLocks noGrp="1"/>
          </p:cNvSpPr>
          <p:nvPr>
            <p:ph type="sldNum" sz="quarter" idx="10"/>
          </p:nvPr>
        </p:nvSpPr>
        <p:spPr/>
        <p:txBody>
          <a:bodyPr/>
          <a:lstStyle/>
          <a:p>
            <a:fld id="{016FA5B2-CC24-A540-9F69-98BB40651C9B}" type="slidenum">
              <a:rPr lang="en-US" smtClean="0"/>
              <a:t>3</a:t>
            </a:fld>
            <a:endParaRPr lang="en-US" dirty="0"/>
          </a:p>
        </p:txBody>
      </p:sp>
    </p:spTree>
    <p:extLst>
      <p:ext uri="{BB962C8B-B14F-4D97-AF65-F5344CB8AC3E}">
        <p14:creationId xmlns:p14="http://schemas.microsoft.com/office/powerpoint/2010/main" val="305421728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89FB1BE-5FAE-0487-AD11-610889A5B0D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9DBE274-BF0D-C645-7960-4CF9D73BD40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67118A6-369E-35D7-254E-7A20B24CEDD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E8610A80-DA69-A6CA-4893-81E73F6339B3}"/>
              </a:ext>
            </a:extLst>
          </p:cNvPr>
          <p:cNvSpPr>
            <a:spLocks noGrp="1"/>
          </p:cNvSpPr>
          <p:nvPr>
            <p:ph type="sldNum" sz="quarter" idx="10"/>
          </p:nvPr>
        </p:nvSpPr>
        <p:spPr/>
        <p:txBody>
          <a:bodyPr/>
          <a:lstStyle/>
          <a:p>
            <a:fld id="{016FA5B2-CC24-A540-9F69-98BB40651C9B}" type="slidenum">
              <a:rPr lang="en-US" smtClean="0"/>
              <a:t>4</a:t>
            </a:fld>
            <a:endParaRPr lang="en-US" dirty="0"/>
          </a:p>
        </p:txBody>
      </p:sp>
    </p:spTree>
    <p:extLst>
      <p:ext uri="{BB962C8B-B14F-4D97-AF65-F5344CB8AC3E}">
        <p14:creationId xmlns:p14="http://schemas.microsoft.com/office/powerpoint/2010/main" val="22266605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A5226E-9F1B-6E7E-F1CD-37097BFB6F4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A0AB9FB-810F-1802-925E-CB47CBD26F0A}"/>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86BCF89E-64F4-ECF2-F539-D40545505F1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BC638BAD-F331-AD13-A073-71EC5E4E59F6}"/>
              </a:ext>
            </a:extLst>
          </p:cNvPr>
          <p:cNvSpPr>
            <a:spLocks noGrp="1"/>
          </p:cNvSpPr>
          <p:nvPr>
            <p:ph type="sldNum" sz="quarter" idx="10"/>
          </p:nvPr>
        </p:nvSpPr>
        <p:spPr/>
        <p:txBody>
          <a:bodyPr/>
          <a:lstStyle/>
          <a:p>
            <a:fld id="{016FA5B2-CC24-A540-9F69-98BB40651C9B}" type="slidenum">
              <a:rPr lang="en-US" smtClean="0"/>
              <a:t>5</a:t>
            </a:fld>
            <a:endParaRPr lang="en-US" dirty="0"/>
          </a:p>
        </p:txBody>
      </p:sp>
    </p:spTree>
    <p:extLst>
      <p:ext uri="{BB962C8B-B14F-4D97-AF65-F5344CB8AC3E}">
        <p14:creationId xmlns:p14="http://schemas.microsoft.com/office/powerpoint/2010/main" val="320420539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E5DE7E3-4D1B-5568-112B-2111DA4D19A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808171A-601B-3679-6304-3FA8CFB906F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47BA127-4DE9-0388-7CB1-71CFFB5318E9}"/>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CFB9CF6-013A-41E5-13DE-CEF3134261B4}"/>
              </a:ext>
            </a:extLst>
          </p:cNvPr>
          <p:cNvSpPr>
            <a:spLocks noGrp="1"/>
          </p:cNvSpPr>
          <p:nvPr>
            <p:ph type="sldNum" sz="quarter" idx="10"/>
          </p:nvPr>
        </p:nvSpPr>
        <p:spPr/>
        <p:txBody>
          <a:bodyPr/>
          <a:lstStyle/>
          <a:p>
            <a:fld id="{016FA5B2-CC24-A540-9F69-98BB40651C9B}" type="slidenum">
              <a:rPr lang="en-US" smtClean="0"/>
              <a:t>6</a:t>
            </a:fld>
            <a:endParaRPr lang="en-US" dirty="0"/>
          </a:p>
        </p:txBody>
      </p:sp>
    </p:spTree>
    <p:extLst>
      <p:ext uri="{BB962C8B-B14F-4D97-AF65-F5344CB8AC3E}">
        <p14:creationId xmlns:p14="http://schemas.microsoft.com/office/powerpoint/2010/main" val="355872503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8EB8479-87EA-BB83-2EB2-F4735A2AE068}"/>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309289F-7165-6D20-8FA3-0DF369739A1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EE3F1328-21B4-6CF1-A9AB-73300F3FA44D}"/>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9CBA9DE0-8D48-BB26-BFFF-9B973165DAE0}"/>
              </a:ext>
            </a:extLst>
          </p:cNvPr>
          <p:cNvSpPr>
            <a:spLocks noGrp="1"/>
          </p:cNvSpPr>
          <p:nvPr>
            <p:ph type="sldNum" sz="quarter" idx="10"/>
          </p:nvPr>
        </p:nvSpPr>
        <p:spPr/>
        <p:txBody>
          <a:bodyPr/>
          <a:lstStyle/>
          <a:p>
            <a:fld id="{016FA5B2-CC24-A540-9F69-98BB40651C9B}" type="slidenum">
              <a:rPr lang="en-US" smtClean="0"/>
              <a:t>7</a:t>
            </a:fld>
            <a:endParaRPr lang="en-US" dirty="0"/>
          </a:p>
        </p:txBody>
      </p:sp>
    </p:spTree>
    <p:extLst>
      <p:ext uri="{BB962C8B-B14F-4D97-AF65-F5344CB8AC3E}">
        <p14:creationId xmlns:p14="http://schemas.microsoft.com/office/powerpoint/2010/main" val="5457175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ECA02FC-EC05-7602-B8FB-9A77A8EF990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B4A408A-661A-489A-3AE3-F5F9891E8DD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2DE3710-B334-7967-C35C-CB20012A4A2A}"/>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03AB72F8-3498-B497-A296-2400A81A8D73}"/>
              </a:ext>
            </a:extLst>
          </p:cNvPr>
          <p:cNvSpPr>
            <a:spLocks noGrp="1"/>
          </p:cNvSpPr>
          <p:nvPr>
            <p:ph type="sldNum" sz="quarter" idx="10"/>
          </p:nvPr>
        </p:nvSpPr>
        <p:spPr/>
        <p:txBody>
          <a:bodyPr/>
          <a:lstStyle/>
          <a:p>
            <a:fld id="{016FA5B2-CC24-A540-9F69-98BB40651C9B}" type="slidenum">
              <a:rPr lang="en-US" smtClean="0"/>
              <a:t>8</a:t>
            </a:fld>
            <a:endParaRPr lang="en-US" dirty="0"/>
          </a:p>
        </p:txBody>
      </p:sp>
    </p:spTree>
    <p:extLst>
      <p:ext uri="{BB962C8B-B14F-4D97-AF65-F5344CB8AC3E}">
        <p14:creationId xmlns:p14="http://schemas.microsoft.com/office/powerpoint/2010/main" val="11246848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4CCAD3B-BCE6-9E3B-2C18-1EB1C42CA91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38B92228-B328-45E3-C5E4-D38B5DFFAB85}"/>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39EBA49-B62E-668D-26F2-AEE9159746BB}"/>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1A491D1-1DEF-6774-70FD-339576FB06E0}"/>
              </a:ext>
            </a:extLst>
          </p:cNvPr>
          <p:cNvSpPr>
            <a:spLocks noGrp="1"/>
          </p:cNvSpPr>
          <p:nvPr>
            <p:ph type="sldNum" sz="quarter" idx="10"/>
          </p:nvPr>
        </p:nvSpPr>
        <p:spPr/>
        <p:txBody>
          <a:bodyPr/>
          <a:lstStyle/>
          <a:p>
            <a:fld id="{016FA5B2-CC24-A540-9F69-98BB40651C9B}" type="slidenum">
              <a:rPr lang="en-US" smtClean="0"/>
              <a:t>9</a:t>
            </a:fld>
            <a:endParaRPr lang="en-US" dirty="0"/>
          </a:p>
        </p:txBody>
      </p:sp>
    </p:spTree>
    <p:extLst>
      <p:ext uri="{BB962C8B-B14F-4D97-AF65-F5344CB8AC3E}">
        <p14:creationId xmlns:p14="http://schemas.microsoft.com/office/powerpoint/2010/main" val="85615805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0CBBAE2-E2CF-EAC8-72ED-79447E4D684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CD29354-4AE5-7778-36E3-60CEA6541FA4}"/>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35438A9-1CAE-1CD9-595C-20B50D49F00A}"/>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2E04D193-EDE1-7F4D-1556-0911CE0A9D3C}"/>
              </a:ext>
            </a:extLst>
          </p:cNvPr>
          <p:cNvSpPr>
            <a:spLocks noGrp="1"/>
          </p:cNvSpPr>
          <p:nvPr>
            <p:ph type="sldNum" sz="quarter" idx="10"/>
          </p:nvPr>
        </p:nvSpPr>
        <p:spPr/>
        <p:txBody>
          <a:bodyPr/>
          <a:lstStyle/>
          <a:p>
            <a:fld id="{016FA5B2-CC24-A540-9F69-98BB40651C9B}" type="slidenum">
              <a:rPr lang="en-US" smtClean="0"/>
              <a:t>10</a:t>
            </a:fld>
            <a:endParaRPr lang="en-US" dirty="0"/>
          </a:p>
        </p:txBody>
      </p:sp>
    </p:spTree>
    <p:extLst>
      <p:ext uri="{BB962C8B-B14F-4D97-AF65-F5344CB8AC3E}">
        <p14:creationId xmlns:p14="http://schemas.microsoft.com/office/powerpoint/2010/main" val="36687558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6C4A0B9-2A40-08BD-0CEA-24CFFD863BF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DE6F327-4034-21DA-2E1B-80CE7CBBEB9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5DCA8E42-1D4E-A4AC-752D-821903ECBDE3}"/>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069201B-86DE-2623-0B65-436A5AF9DB68}"/>
              </a:ext>
            </a:extLst>
          </p:cNvPr>
          <p:cNvSpPr>
            <a:spLocks noGrp="1"/>
          </p:cNvSpPr>
          <p:nvPr>
            <p:ph type="sldNum" sz="quarter" idx="10"/>
          </p:nvPr>
        </p:nvSpPr>
        <p:spPr/>
        <p:txBody>
          <a:bodyPr/>
          <a:lstStyle/>
          <a:p>
            <a:fld id="{016FA5B2-CC24-A540-9F69-98BB40651C9B}" type="slidenum">
              <a:rPr lang="en-US" smtClean="0"/>
              <a:t>16</a:t>
            </a:fld>
            <a:endParaRPr lang="en-US" dirty="0"/>
          </a:p>
        </p:txBody>
      </p:sp>
    </p:spTree>
    <p:extLst>
      <p:ext uri="{BB962C8B-B14F-4D97-AF65-F5344CB8AC3E}">
        <p14:creationId xmlns:p14="http://schemas.microsoft.com/office/powerpoint/2010/main" val="149773634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030F5DD-97D2-8CD9-5DCC-ADD44A809E1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9877CFF-2828-602F-A4CC-4D82611F4FA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A2D9316-F128-0992-7144-5709996B337A}"/>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4764066E-073F-ADFB-D9E2-16BFC94A0311}"/>
              </a:ext>
            </a:extLst>
          </p:cNvPr>
          <p:cNvSpPr>
            <a:spLocks noGrp="1"/>
          </p:cNvSpPr>
          <p:nvPr>
            <p:ph type="sldNum" sz="quarter" idx="10"/>
          </p:nvPr>
        </p:nvSpPr>
        <p:spPr/>
        <p:txBody>
          <a:bodyPr/>
          <a:lstStyle/>
          <a:p>
            <a:fld id="{016FA5B2-CC24-A540-9F69-98BB40651C9B}" type="slidenum">
              <a:rPr lang="en-US" smtClean="0"/>
              <a:t>33</a:t>
            </a:fld>
            <a:endParaRPr lang="en-US" dirty="0"/>
          </a:p>
        </p:txBody>
      </p:sp>
    </p:spTree>
    <p:extLst>
      <p:ext uri="{BB962C8B-B14F-4D97-AF65-F5344CB8AC3E}">
        <p14:creationId xmlns:p14="http://schemas.microsoft.com/office/powerpoint/2010/main" val="25612581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16FA5B2-CC24-A540-9F69-98BB40651C9B}" type="slidenum">
              <a:rPr lang="en-US" smtClean="0"/>
              <a:t>34</a:t>
            </a:fld>
            <a:endParaRPr lang="en-US" dirty="0"/>
          </a:p>
        </p:txBody>
      </p:sp>
    </p:spTree>
    <p:extLst>
      <p:ext uri="{BB962C8B-B14F-4D97-AF65-F5344CB8AC3E}">
        <p14:creationId xmlns:p14="http://schemas.microsoft.com/office/powerpoint/2010/main" val="306893302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EEC5F22-60D5-B851-398A-7445760C31B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321EC3-C556-6F40-5406-25D0A3AC054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C3D516A-0F63-39B7-8A1F-F4FE0BC496E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A1708E49-AF4C-3918-7422-F724EA7A7222}"/>
              </a:ext>
            </a:extLst>
          </p:cNvPr>
          <p:cNvSpPr>
            <a:spLocks noGrp="1"/>
          </p:cNvSpPr>
          <p:nvPr>
            <p:ph type="sldNum" sz="quarter" idx="10"/>
          </p:nvPr>
        </p:nvSpPr>
        <p:spPr/>
        <p:txBody>
          <a:bodyPr/>
          <a:lstStyle/>
          <a:p>
            <a:fld id="{016FA5B2-CC24-A540-9F69-98BB40651C9B}" type="slidenum">
              <a:rPr lang="en-US" smtClean="0"/>
              <a:t>35</a:t>
            </a:fld>
            <a:endParaRPr lang="en-US" dirty="0"/>
          </a:p>
        </p:txBody>
      </p:sp>
    </p:spTree>
    <p:extLst>
      <p:ext uri="{BB962C8B-B14F-4D97-AF65-F5344CB8AC3E}">
        <p14:creationId xmlns:p14="http://schemas.microsoft.com/office/powerpoint/2010/main" val="279817250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CE7448F-7D31-FB81-BF50-22A90DED15D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F19A036-AACD-2B13-2670-8A79634A29B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BAC89134-20CE-6B49-5301-863478481E92}"/>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20621FE-5FC8-64E0-0B4C-A49EEC2C4CA0}"/>
              </a:ext>
            </a:extLst>
          </p:cNvPr>
          <p:cNvSpPr>
            <a:spLocks noGrp="1"/>
          </p:cNvSpPr>
          <p:nvPr>
            <p:ph type="sldNum" sz="quarter" idx="10"/>
          </p:nvPr>
        </p:nvSpPr>
        <p:spPr/>
        <p:txBody>
          <a:bodyPr/>
          <a:lstStyle/>
          <a:p>
            <a:fld id="{016FA5B2-CC24-A540-9F69-98BB40651C9B}" type="slidenum">
              <a:rPr lang="en-US" smtClean="0"/>
              <a:t>36</a:t>
            </a:fld>
            <a:endParaRPr lang="en-US" dirty="0"/>
          </a:p>
        </p:txBody>
      </p:sp>
    </p:spTree>
    <p:extLst>
      <p:ext uri="{BB962C8B-B14F-4D97-AF65-F5344CB8AC3E}">
        <p14:creationId xmlns:p14="http://schemas.microsoft.com/office/powerpoint/2010/main" val="172097106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2566F14-94BE-6262-6376-AA0E10E7B9A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803B9A7-7436-7A54-DCC1-ADA769BD9D5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25A482EA-1365-4EA3-010E-A5AD853AD810}"/>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91E446D7-B8B1-AF93-90C0-776F59802795}"/>
              </a:ext>
            </a:extLst>
          </p:cNvPr>
          <p:cNvSpPr>
            <a:spLocks noGrp="1"/>
          </p:cNvSpPr>
          <p:nvPr>
            <p:ph type="sldNum" sz="quarter" idx="10"/>
          </p:nvPr>
        </p:nvSpPr>
        <p:spPr/>
        <p:txBody>
          <a:bodyPr/>
          <a:lstStyle/>
          <a:p>
            <a:fld id="{016FA5B2-CC24-A540-9F69-98BB40651C9B}" type="slidenum">
              <a:rPr lang="en-US" smtClean="0"/>
              <a:t>37</a:t>
            </a:fld>
            <a:endParaRPr lang="en-US" dirty="0"/>
          </a:p>
        </p:txBody>
      </p:sp>
    </p:spTree>
    <p:extLst>
      <p:ext uri="{BB962C8B-B14F-4D97-AF65-F5344CB8AC3E}">
        <p14:creationId xmlns:p14="http://schemas.microsoft.com/office/powerpoint/2010/main" val="170237760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F3EE24F-B743-C1D5-DF60-8FB0CFFE1BD6}"/>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0E6F9A32-C9AA-63E2-0A7D-B169AD96B70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FF3E546-9E99-12B8-B151-DD934231B36B}"/>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D9984102-CA3A-C303-2BC1-57A3B59DB11D}"/>
              </a:ext>
            </a:extLst>
          </p:cNvPr>
          <p:cNvSpPr>
            <a:spLocks noGrp="1"/>
          </p:cNvSpPr>
          <p:nvPr>
            <p:ph type="sldNum" sz="quarter" idx="10"/>
          </p:nvPr>
        </p:nvSpPr>
        <p:spPr/>
        <p:txBody>
          <a:bodyPr/>
          <a:lstStyle/>
          <a:p>
            <a:fld id="{016FA5B2-CC24-A540-9F69-98BB40651C9B}" type="slidenum">
              <a:rPr lang="en-US" smtClean="0"/>
              <a:t>38</a:t>
            </a:fld>
            <a:endParaRPr lang="en-US" dirty="0"/>
          </a:p>
        </p:txBody>
      </p:sp>
    </p:spTree>
    <p:extLst>
      <p:ext uri="{BB962C8B-B14F-4D97-AF65-F5344CB8AC3E}">
        <p14:creationId xmlns:p14="http://schemas.microsoft.com/office/powerpoint/2010/main" val="62769962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1689007-D517-423F-37B7-C8D1E05A50C5}"/>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C9EC861-15EE-CDFF-D608-5C46C224767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14D1AF79-532E-C32B-C1D3-B31AECE37A53}"/>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FAB35341-992C-6B8C-9023-29EE98395F74}"/>
              </a:ext>
            </a:extLst>
          </p:cNvPr>
          <p:cNvSpPr>
            <a:spLocks noGrp="1"/>
          </p:cNvSpPr>
          <p:nvPr>
            <p:ph type="sldNum" sz="quarter" idx="10"/>
          </p:nvPr>
        </p:nvSpPr>
        <p:spPr/>
        <p:txBody>
          <a:bodyPr/>
          <a:lstStyle/>
          <a:p>
            <a:fld id="{016FA5B2-CC24-A540-9F69-98BB40651C9B}" type="slidenum">
              <a:rPr lang="en-US" smtClean="0"/>
              <a:t>39</a:t>
            </a:fld>
            <a:endParaRPr lang="en-US" dirty="0"/>
          </a:p>
        </p:txBody>
      </p:sp>
    </p:spTree>
    <p:extLst>
      <p:ext uri="{BB962C8B-B14F-4D97-AF65-F5344CB8AC3E}">
        <p14:creationId xmlns:p14="http://schemas.microsoft.com/office/powerpoint/2010/main" val="377677427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5277B79-CF22-1C1E-E13F-EBDB1E1F282F}"/>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D931893-D307-F11C-D6CB-C74AFE5FC61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D432FA0-2E43-F512-4798-6983E0424A2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04B4F9E5-9164-5D97-FF3E-0128292683E8}"/>
              </a:ext>
            </a:extLst>
          </p:cNvPr>
          <p:cNvSpPr>
            <a:spLocks noGrp="1"/>
          </p:cNvSpPr>
          <p:nvPr>
            <p:ph type="sldNum" sz="quarter" idx="10"/>
          </p:nvPr>
        </p:nvSpPr>
        <p:spPr/>
        <p:txBody>
          <a:bodyPr/>
          <a:lstStyle/>
          <a:p>
            <a:fld id="{016FA5B2-CC24-A540-9F69-98BB40651C9B}" type="slidenum">
              <a:rPr lang="en-US" smtClean="0"/>
              <a:t>40</a:t>
            </a:fld>
            <a:endParaRPr lang="en-US" dirty="0"/>
          </a:p>
        </p:txBody>
      </p:sp>
    </p:spTree>
    <p:extLst>
      <p:ext uri="{BB962C8B-B14F-4D97-AF65-F5344CB8AC3E}">
        <p14:creationId xmlns:p14="http://schemas.microsoft.com/office/powerpoint/2010/main" val="383138830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16FA5B2-CC24-A540-9F69-98BB40651C9B}" type="slidenum">
              <a:rPr lang="en-US" smtClean="0"/>
              <a:t>41</a:t>
            </a:fld>
            <a:endParaRPr lang="en-US" dirty="0"/>
          </a:p>
        </p:txBody>
      </p:sp>
    </p:spTree>
    <p:extLst>
      <p:ext uri="{BB962C8B-B14F-4D97-AF65-F5344CB8AC3E}">
        <p14:creationId xmlns:p14="http://schemas.microsoft.com/office/powerpoint/2010/main" val="240749837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16FA5B2-CC24-A540-9F69-98BB40651C9B}" type="slidenum">
              <a:rPr lang="en-US" smtClean="0"/>
              <a:t>42</a:t>
            </a:fld>
            <a:endParaRPr lang="en-US" dirty="0"/>
          </a:p>
        </p:txBody>
      </p:sp>
    </p:spTree>
    <p:extLst>
      <p:ext uri="{BB962C8B-B14F-4D97-AF65-F5344CB8AC3E}">
        <p14:creationId xmlns:p14="http://schemas.microsoft.com/office/powerpoint/2010/main" val="82945805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chemeClr val="accent2"/>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bwMode="blackWhite">
          <a:xfrm>
            <a:off x="1600200" y="2386744"/>
            <a:ext cx="8991600" cy="1645920"/>
          </a:xfrm>
          <a:solidFill>
            <a:srgbClr val="FFFFFF"/>
          </a:solidFill>
          <a:ln w="38100">
            <a:solidFill>
              <a:srgbClr val="404040"/>
            </a:solidFill>
          </a:ln>
        </p:spPr>
        <p:txBody>
          <a:bodyPr lIns="274320" rIns="274320" anchor="ctr" anchorCtr="1">
            <a:normAutofit/>
          </a:bodyPr>
          <a:lstStyle>
            <a:lvl1pPr algn="ctr">
              <a:defRPr sz="3800">
                <a:solidFill>
                  <a:srgbClr val="262626"/>
                </a:solidFill>
              </a:defRPr>
            </a:lvl1pPr>
          </a:lstStyle>
          <a:p>
            <a:r>
              <a:rPr lang="en-US"/>
              <a:t>Click to edit Master title style</a:t>
            </a:r>
            <a:endParaRPr lang="en-US" dirty="0"/>
          </a:p>
        </p:txBody>
      </p:sp>
      <p:sp>
        <p:nvSpPr>
          <p:cNvPr id="3" name="Subtitle 2"/>
          <p:cNvSpPr>
            <a:spLocks noGrp="1"/>
          </p:cNvSpPr>
          <p:nvPr>
            <p:ph type="subTitle" idx="1"/>
          </p:nvPr>
        </p:nvSpPr>
        <p:spPr>
          <a:xfrm>
            <a:off x="2695194" y="4352544"/>
            <a:ext cx="6801612" cy="1239894"/>
          </a:xfrm>
          <a:noFill/>
        </p:spPr>
        <p:txBody>
          <a:bodyPr>
            <a:normAutofit/>
          </a:bodyPr>
          <a:lstStyle>
            <a:lvl1pPr marL="0" indent="0" algn="ctr">
              <a:buNone/>
              <a:defRPr sz="2000">
                <a:solidFill>
                  <a:schemeClr val="tx1">
                    <a:lumMod val="75000"/>
                    <a:lumOff val="25000"/>
                  </a:schemeClr>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7" name="Date Placeholder 6"/>
          <p:cNvSpPr>
            <a:spLocks noGrp="1"/>
          </p:cNvSpPr>
          <p:nvPr>
            <p:ph type="dt" sz="half" idx="10"/>
          </p:nvPr>
        </p:nvSpPr>
        <p:spPr/>
        <p:txBody>
          <a:bodyPr/>
          <a:lstStyle/>
          <a:p>
            <a:fld id="{CC8B5C55-F24C-F847-B584-BB0E443A1EE5}" type="datetime1">
              <a:rPr lang="en-US" smtClean="0"/>
              <a:t>10/7/2024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F634EC2C-F603-304F-AA19-8425111AD571}" type="slidenum">
              <a:rPr lang="en-US" smtClean="0"/>
              <a:t>‹#›</a:t>
            </a:fld>
            <a:endParaRPr lang="en-US" dirty="0"/>
          </a:p>
        </p:txBody>
      </p:sp>
    </p:spTree>
  </p:cSld>
  <p:clrMapOvr>
    <a:overrideClrMapping bg1="dk1" tx1="lt1" bg2="dk2" tx2="lt2" accent1="accent1" accent2="accent2" accent3="accent3" accent4="accent4" accent5="accent5" accent6="accent6" hlink="hlink" folHlink="folHlink"/>
  </p:clrMapOvr>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668D7E07-E9F6-2B45-9E3C-5A86C0F69647}" type="datetime1">
              <a:rPr lang="en-US" smtClean="0"/>
              <a:t>10/7/2024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Pr>
        <a:solidFill>
          <a:schemeClr val="accent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bwMode="blackWhite">
          <a:xfrm>
            <a:off x="1600200" y="2386744"/>
            <a:ext cx="8991600" cy="1645920"/>
          </a:xfrm>
          <a:solidFill>
            <a:srgbClr val="FFFFFF"/>
          </a:solidFill>
          <a:ln w="38100">
            <a:solidFill>
              <a:srgbClr val="404040"/>
            </a:solidFill>
          </a:ln>
        </p:spPr>
        <p:txBody>
          <a:bodyPr lIns="274320" rIns="274320" anchor="ctr" anchorCtr="1">
            <a:normAutofit/>
          </a:bodyPr>
          <a:lstStyle>
            <a:lvl1pPr>
              <a:defRPr sz="3800">
                <a:solidFill>
                  <a:srgbClr val="262626"/>
                </a:solidFill>
              </a:defRPr>
            </a:lvl1pPr>
          </a:lstStyle>
          <a:p>
            <a:r>
              <a:rPr lang="en-US"/>
              <a:t>Click to edit Master title style</a:t>
            </a:r>
            <a:endParaRPr lang="en-US" dirty="0"/>
          </a:p>
        </p:txBody>
      </p:sp>
      <p:sp>
        <p:nvSpPr>
          <p:cNvPr id="3" name="Text Placeholder 2"/>
          <p:cNvSpPr>
            <a:spLocks noGrp="1"/>
          </p:cNvSpPr>
          <p:nvPr>
            <p:ph type="body" idx="1"/>
          </p:nvPr>
        </p:nvSpPr>
        <p:spPr>
          <a:xfrm>
            <a:off x="2695194" y="4352465"/>
            <a:ext cx="6801612" cy="1265082"/>
          </a:xfrm>
        </p:spPr>
        <p:txBody>
          <a:bodyPr anchor="t" anchorCtr="1">
            <a:normAutofit/>
          </a:bodyPr>
          <a:lstStyle>
            <a:lvl1pPr marL="0" indent="0">
              <a:buNone/>
              <a:defRPr sz="20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7" name="Date Placeholder 6"/>
          <p:cNvSpPr>
            <a:spLocks noGrp="1"/>
          </p:cNvSpPr>
          <p:nvPr>
            <p:ph type="dt" sz="half" idx="10"/>
          </p:nvPr>
        </p:nvSpPr>
        <p:spPr/>
        <p:txBody>
          <a:bodyPr/>
          <a:lstStyle/>
          <a:p>
            <a:fld id="{45390A7C-2ACB-EB40-8EAB-6F225252BF13}" type="datetime1">
              <a:rPr lang="en-US" smtClean="0"/>
              <a:t>10/7/2024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F634EC2C-F603-304F-AA19-8425111AD571}" type="slidenum">
              <a:rPr lang="en-US" smtClean="0"/>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581912" y="2638044"/>
            <a:ext cx="4271771" cy="310198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338315" y="2638044"/>
            <a:ext cx="4270247" cy="310198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Date Placeholder 7"/>
          <p:cNvSpPr>
            <a:spLocks noGrp="1"/>
          </p:cNvSpPr>
          <p:nvPr>
            <p:ph type="dt" sz="half" idx="10"/>
          </p:nvPr>
        </p:nvSpPr>
        <p:spPr/>
        <p:txBody>
          <a:bodyPr/>
          <a:lstStyle/>
          <a:p>
            <a:fld id="{90C70768-9C87-2D48-B05A-29601B51BC79}" type="datetime1">
              <a:rPr lang="en-US" smtClean="0"/>
              <a:t>10/7/2024</a:t>
            </a:fld>
            <a:endParaRPr lang="en-US" dirty="0"/>
          </a:p>
        </p:txBody>
      </p:sp>
      <p:sp>
        <p:nvSpPr>
          <p:cNvPr id="9" name="Footer Placeholder 8"/>
          <p:cNvSpPr>
            <a:spLocks noGrp="1"/>
          </p:cNvSpPr>
          <p:nvPr>
            <p:ph type="ftr" sz="quarter" idx="11"/>
          </p:nvPr>
        </p:nvSpPr>
        <p:spPr/>
        <p:txBody>
          <a:bodyPr/>
          <a:lstStyle/>
          <a:p>
            <a:endParaRPr lang="en-US" dirty="0"/>
          </a:p>
        </p:txBody>
      </p:sp>
      <p:sp>
        <p:nvSpPr>
          <p:cNvPr id="10" name="Slide Number Placeholder 9"/>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583436" y="2313433"/>
            <a:ext cx="4270248" cy="704087"/>
          </a:xfrm>
        </p:spPr>
        <p:txBody>
          <a:bodyPr anchor="b" anchorCtr="1">
            <a:normAutofit/>
          </a:bodyPr>
          <a:lstStyle>
            <a:lvl1pPr marL="0" indent="0" algn="ctr">
              <a:buNone/>
              <a:defRPr sz="1900" b="0" cap="all" spc="100" baseline="0">
                <a:solidFill>
                  <a:schemeClr val="accent2">
                    <a:lumMod val="7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583436" y="3143250"/>
            <a:ext cx="4270248" cy="2596776"/>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Content Placeholder 5"/>
          <p:cNvSpPr>
            <a:spLocks noGrp="1"/>
          </p:cNvSpPr>
          <p:nvPr>
            <p:ph sz="quarter" idx="4"/>
          </p:nvPr>
        </p:nvSpPr>
        <p:spPr>
          <a:xfrm>
            <a:off x="6338316" y="3143250"/>
            <a:ext cx="4253484" cy="2596776"/>
          </a:xfrm>
        </p:spPr>
        <p:txBody>
          <a:bodyPr/>
          <a:lstStyle>
            <a:lvl5pP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Text Placeholder 4"/>
          <p:cNvSpPr>
            <a:spLocks noGrp="1"/>
          </p:cNvSpPr>
          <p:nvPr>
            <p:ph type="body" sz="quarter" idx="13"/>
          </p:nvPr>
        </p:nvSpPr>
        <p:spPr>
          <a:xfrm>
            <a:off x="6338316" y="2313433"/>
            <a:ext cx="4270248" cy="704087"/>
          </a:xfrm>
        </p:spPr>
        <p:txBody>
          <a:bodyPr anchor="b" anchorCtr="1">
            <a:normAutofit/>
          </a:bodyPr>
          <a:lstStyle>
            <a:lvl1pPr marL="0" indent="0" algn="ctr">
              <a:buNone/>
              <a:defRPr sz="1900" b="0" cap="all" spc="100" baseline="0">
                <a:solidFill>
                  <a:schemeClr val="accent2">
                    <a:lumMod val="75000"/>
                  </a:schemeClr>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7" name="Date Placeholder 6"/>
          <p:cNvSpPr>
            <a:spLocks noGrp="1"/>
          </p:cNvSpPr>
          <p:nvPr>
            <p:ph type="dt" sz="half" idx="10"/>
          </p:nvPr>
        </p:nvSpPr>
        <p:spPr/>
        <p:txBody>
          <a:bodyPr/>
          <a:lstStyle/>
          <a:p>
            <a:fld id="{89D19066-8917-734D-800E-750D55A85852}" type="datetime1">
              <a:rPr lang="en-US" smtClean="0"/>
              <a:t>10/7/2024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F634EC2C-F603-304F-AA19-8425111AD571}" type="slidenum">
              <a:rPr lang="en-US" smtClean="0"/>
              <a:t>‹#›</a:t>
            </a:fld>
            <a:endParaRPr lang="en-US" dirty="0"/>
          </a:p>
        </p:txBody>
      </p:sp>
      <p:sp>
        <p:nvSpPr>
          <p:cNvPr id="10" name="Title 9"/>
          <p:cNvSpPr>
            <a:spLocks noGrp="1"/>
          </p:cNvSpPr>
          <p:nvPr>
            <p:ph type="title"/>
          </p:nvPr>
        </p:nvSpPr>
        <p:spPr/>
        <p:txBody>
          <a:bodyPr/>
          <a:lstStyle/>
          <a:p>
            <a:r>
              <a:rPr lang="en-US"/>
              <a:t>Click to edit Master title style</a:t>
            </a:r>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9AFA8E09-B492-E043-BA41-55F0EA89A49C}" type="datetime1">
              <a:rPr lang="en-US" smtClean="0"/>
              <a:t>10/7/2024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764F71E-B627-534F-B44C-C094561C0445}" type="datetime1">
              <a:rPr lang="en-US" smtClean="0"/>
              <a:t>10/7/2024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extLst>
    <p:ext uri="{DCECCB84-F9BA-43D5-87BE-67443E8EF086}">
      <p15:sldGuideLst xmlns:p15="http://schemas.microsoft.com/office/powerpoint/2012/main"/>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6" name="Rectangle 25"/>
          <p:cNvSpPr/>
          <p:nvPr/>
        </p:nvSpPr>
        <p:spPr>
          <a:xfrm>
            <a:off x="0" y="0"/>
            <a:ext cx="6096000"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bwMode="blackWhite">
          <a:xfrm>
            <a:off x="804672" y="2243828"/>
            <a:ext cx="4486656" cy="1141497"/>
          </a:xfrm>
          <a:solidFill>
            <a:srgbClr val="FFFFFF"/>
          </a:solidFill>
          <a:ln>
            <a:solidFill>
              <a:srgbClr val="404040"/>
            </a:solidFill>
          </a:ln>
        </p:spPr>
        <p:txBody>
          <a:bodyPr anchor="ctr" anchorCtr="1">
            <a:normAutofit/>
          </a:bodyPr>
          <a:lstStyle>
            <a:lvl1pPr>
              <a:defRPr sz="2200">
                <a:solidFill>
                  <a:srgbClr val="262626"/>
                </a:solidFill>
              </a:defRPr>
            </a:lvl1pPr>
          </a:lstStyle>
          <a:p>
            <a:r>
              <a:rPr lang="en-US"/>
              <a:t>Click to edit Master title style</a:t>
            </a:r>
            <a:endParaRPr lang="en-US" dirty="0"/>
          </a:p>
        </p:txBody>
      </p:sp>
      <p:sp>
        <p:nvSpPr>
          <p:cNvPr id="3" name="Content Placeholder 2"/>
          <p:cNvSpPr>
            <a:spLocks noGrp="1"/>
          </p:cNvSpPr>
          <p:nvPr>
            <p:ph idx="1"/>
          </p:nvPr>
        </p:nvSpPr>
        <p:spPr>
          <a:xfrm>
            <a:off x="6736080" y="804672"/>
            <a:ext cx="4815840" cy="5248656"/>
          </a:xfrm>
        </p:spPr>
        <p:txBody>
          <a:bodyPr>
            <a:normAutofit/>
          </a:bodyPr>
          <a:lstStyle>
            <a:lvl1pPr>
              <a:defRPr sz="1900">
                <a:solidFill>
                  <a:schemeClr val="tx1"/>
                </a:solidFill>
              </a:defRPr>
            </a:lvl1pPr>
            <a:lvl2pPr>
              <a:defRPr sz="1600">
                <a:solidFill>
                  <a:schemeClr val="tx1"/>
                </a:solidFill>
              </a:defRPr>
            </a:lvl2pPr>
            <a:lvl3pPr>
              <a:defRPr sz="1600">
                <a:solidFill>
                  <a:schemeClr val="tx1"/>
                </a:solidFill>
              </a:defRPr>
            </a:lvl3pPr>
            <a:lvl4pPr>
              <a:defRPr sz="1600">
                <a:solidFill>
                  <a:schemeClr val="tx1"/>
                </a:solidFill>
              </a:defRPr>
            </a:lvl4pPr>
            <a:lvl5pPr>
              <a:defRPr sz="1600">
                <a:solidFill>
                  <a:schemeClr val="tx1"/>
                </a:solidFill>
              </a:defRPr>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115568" y="3549918"/>
            <a:ext cx="3794760" cy="2194036"/>
          </a:xfrm>
        </p:spPr>
        <p:txBody>
          <a:bodyPr anchor="t" anchorCtr="1">
            <a:normAutofit/>
          </a:bodyPr>
          <a:lstStyle>
            <a:lvl1pPr marL="0" indent="0" algn="ctr">
              <a:buNone/>
              <a:defRPr sz="1500">
                <a:solidFill>
                  <a:srgbClr val="FFFFFF"/>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9" name="Date Placeholder 8"/>
          <p:cNvSpPr>
            <a:spLocks noGrp="1"/>
          </p:cNvSpPr>
          <p:nvPr>
            <p:ph type="dt" sz="half" idx="10"/>
          </p:nvPr>
        </p:nvSpPr>
        <p:spPr/>
        <p:txBody>
          <a:bodyPr/>
          <a:lstStyle/>
          <a:p>
            <a:fld id="{686E266A-6CA5-7947-B0AB-A0E5CCAFC986}" type="datetime1">
              <a:rPr lang="en-US" smtClean="0"/>
              <a:t>10/7/2024</a:t>
            </a:fld>
            <a:endParaRPr lang="en-US" dirty="0"/>
          </a:p>
        </p:txBody>
      </p:sp>
      <p:sp>
        <p:nvSpPr>
          <p:cNvPr id="10" name="Footer Placeholder 9"/>
          <p:cNvSpPr>
            <a:spLocks noGrp="1"/>
          </p:cNvSpPr>
          <p:nvPr>
            <p:ph type="ftr" sz="quarter" idx="11"/>
          </p:nvPr>
        </p:nvSpPr>
        <p:spPr>
          <a:xfrm>
            <a:off x="804672" y="6236208"/>
            <a:ext cx="5124797" cy="320040"/>
          </a:xfrm>
        </p:spPr>
        <p:txBody>
          <a:bodyPr/>
          <a:lstStyle>
            <a:lvl1pPr>
              <a:defRPr>
                <a:solidFill>
                  <a:srgbClr val="FFFFFF">
                    <a:alpha val="70000"/>
                  </a:srgbClr>
                </a:solidFill>
              </a:defRPr>
            </a:lvl1pPr>
          </a:lstStyle>
          <a:p>
            <a:endParaRPr lang="en-US" dirty="0"/>
          </a:p>
        </p:txBody>
      </p:sp>
      <p:sp>
        <p:nvSpPr>
          <p:cNvPr id="11" name="Slide Number Placeholder 10"/>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extLst>
    <p:ext uri="{DCECCB84-F9BA-43D5-87BE-67443E8EF086}">
      <p15:sldGuideLst xmlns:p15="http://schemas.microsoft.com/office/powerpoint/2012/main"/>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18" name="Rectangle 17"/>
          <p:cNvSpPr/>
          <p:nvPr/>
        </p:nvSpPr>
        <p:spPr>
          <a:xfrm>
            <a:off x="0" y="0"/>
            <a:ext cx="6095999"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bwMode="blackWhite">
          <a:xfrm>
            <a:off x="808523" y="2243828"/>
            <a:ext cx="4494998" cy="1134640"/>
          </a:xfrm>
          <a:solidFill>
            <a:srgbClr val="FFFFFF"/>
          </a:solidFill>
          <a:ln>
            <a:solidFill>
              <a:srgbClr val="404040"/>
            </a:solidFill>
          </a:ln>
        </p:spPr>
        <p:txBody>
          <a:bodyPr anchor="ctr" anchorCtr="1">
            <a:noAutofit/>
          </a:bodyPr>
          <a:lstStyle>
            <a:lvl1pPr>
              <a:defRPr sz="2200">
                <a:solidFill>
                  <a:srgbClr val="262626"/>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6095999" y="0"/>
            <a:ext cx="6102097" cy="6858000"/>
          </a:xfrm>
          <a:solidFill>
            <a:schemeClr val="bg1">
              <a:lumMod val="75000"/>
            </a:schemeClr>
          </a:solidFill>
        </p:spPr>
        <p:txBody>
          <a:bodyPr anchor="t"/>
          <a:lstStyle>
            <a:lvl1pPr marL="0" indent="0">
              <a:buNone/>
              <a:defRPr sz="3200">
                <a:solidFill>
                  <a:schemeClr val="bg1">
                    <a:lumMod val="85000"/>
                    <a:lumOff val="15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p>
        </p:txBody>
      </p:sp>
      <p:sp>
        <p:nvSpPr>
          <p:cNvPr id="4" name="Text Placeholder 3"/>
          <p:cNvSpPr>
            <a:spLocks noGrp="1"/>
          </p:cNvSpPr>
          <p:nvPr>
            <p:ph type="body" sz="half" idx="2"/>
          </p:nvPr>
        </p:nvSpPr>
        <p:spPr>
          <a:xfrm>
            <a:off x="1115568" y="3549918"/>
            <a:ext cx="3794760" cy="2194037"/>
          </a:xfrm>
        </p:spPr>
        <p:txBody>
          <a:bodyPr anchor="t" anchorCtr="1">
            <a:normAutofit/>
          </a:bodyPr>
          <a:lstStyle>
            <a:lvl1pPr marL="0" indent="0" algn="ctr">
              <a:buNone/>
              <a:defRPr sz="1500">
                <a:solidFill>
                  <a:srgbClr val="FFFFFF"/>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8" name="Date Placeholder 7"/>
          <p:cNvSpPr>
            <a:spLocks noGrp="1"/>
          </p:cNvSpPr>
          <p:nvPr>
            <p:ph type="dt" sz="half" idx="10"/>
          </p:nvPr>
        </p:nvSpPr>
        <p:spPr/>
        <p:txBody>
          <a:bodyPr/>
          <a:lstStyle>
            <a:lvl1pPr>
              <a:defRPr>
                <a:solidFill>
                  <a:srgbClr val="FFFFFF"/>
                </a:solidFill>
                <a:effectLst>
                  <a:outerShdw blurRad="50800" dist="38100" dir="2700000" algn="tl" rotWithShape="0">
                    <a:prstClr val="black">
                      <a:alpha val="43000"/>
                    </a:prstClr>
                  </a:outerShdw>
                </a:effectLst>
              </a:defRPr>
            </a:lvl1pPr>
          </a:lstStyle>
          <a:p>
            <a:fld id="{BEF6D8A0-42B2-354C-B693-EB26BF1CDC41}" type="datetime1">
              <a:rPr lang="en-US" smtClean="0"/>
              <a:t>10/7/2024</a:t>
            </a:fld>
            <a:endParaRPr lang="en-US" dirty="0"/>
          </a:p>
        </p:txBody>
      </p:sp>
      <p:sp>
        <p:nvSpPr>
          <p:cNvPr id="9" name="Footer Placeholder 8"/>
          <p:cNvSpPr>
            <a:spLocks noGrp="1"/>
          </p:cNvSpPr>
          <p:nvPr>
            <p:ph type="ftr" sz="quarter" idx="11"/>
          </p:nvPr>
        </p:nvSpPr>
        <p:spPr>
          <a:xfrm>
            <a:off x="804672" y="6236208"/>
            <a:ext cx="5124797" cy="320040"/>
          </a:xfrm>
        </p:spPr>
        <p:txBody>
          <a:bodyPr/>
          <a:lstStyle>
            <a:lvl1pPr>
              <a:defRPr>
                <a:solidFill>
                  <a:srgbClr val="FFFFFF">
                    <a:alpha val="70000"/>
                  </a:srgbClr>
                </a:solidFill>
              </a:defRPr>
            </a:lvl1pPr>
          </a:lstStyle>
          <a:p>
            <a:endParaRPr lang="en-US" dirty="0"/>
          </a:p>
        </p:txBody>
      </p:sp>
      <p:sp>
        <p:nvSpPr>
          <p:cNvPr id="10" name="Slide Number Placeholder 9"/>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8E95F63-C9DF-2142-BDB1-CFB844E40CDF}" type="datetime1">
              <a:rPr lang="en-US" smtClean="0"/>
              <a:t>10/7/2024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653112" y="937260"/>
            <a:ext cx="1298608" cy="498348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2231136" y="937260"/>
            <a:ext cx="6198489" cy="498348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3516395-E847-A140-BC34-2407D99AF95E}" type="datetime1">
              <a:rPr lang="en-US" smtClean="0"/>
              <a:t>10/7/2024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634EC2C-F603-304F-AA19-8425111AD571}" type="slidenum">
              <a:rPr lang="en-US" smtClean="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lumMod val="95000"/>
          </a:schemeClr>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bwMode="black">
          <a:xfrm>
            <a:off x="2231136" y="964692"/>
            <a:ext cx="7729728" cy="1188720"/>
          </a:xfrm>
          <a:prstGeom prst="rect">
            <a:avLst/>
          </a:prstGeom>
          <a:solidFill>
            <a:srgbClr val="FFFFFF"/>
          </a:solidFill>
          <a:ln w="31750" cap="sq">
            <a:solidFill>
              <a:srgbClr val="404040"/>
            </a:solidFill>
            <a:miter lim="800000"/>
          </a:ln>
        </p:spPr>
        <p:txBody>
          <a:bodyPr vert="horz" lIns="182880" tIns="182880" rIns="182880" bIns="18288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2231136" y="2638044"/>
            <a:ext cx="7729728" cy="3101983"/>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7821429" y="6238816"/>
            <a:ext cx="2753746" cy="323968"/>
          </a:xfrm>
          <a:prstGeom prst="rect">
            <a:avLst/>
          </a:prstGeom>
        </p:spPr>
        <p:txBody>
          <a:bodyPr vert="horz" lIns="91440" tIns="45720" rIns="91440" bIns="45720" rtlCol="0" anchor="ctr"/>
          <a:lstStyle>
            <a:lvl1pPr algn="r">
              <a:defRPr sz="1050">
                <a:solidFill>
                  <a:schemeClr val="tx1">
                    <a:alpha val="70000"/>
                  </a:schemeClr>
                </a:solidFill>
              </a:defRPr>
            </a:lvl1pPr>
          </a:lstStyle>
          <a:p>
            <a:fld id="{26754B0D-1912-FE4F-8769-B693E8AC8E93}" type="datetime1">
              <a:rPr lang="en-US" smtClean="0"/>
              <a:t>10/7/2024</a:t>
            </a:fld>
            <a:endParaRPr lang="en-US" dirty="0"/>
          </a:p>
        </p:txBody>
      </p:sp>
      <p:sp>
        <p:nvSpPr>
          <p:cNvPr id="5" name="Footer Placeholder 4"/>
          <p:cNvSpPr>
            <a:spLocks noGrp="1"/>
          </p:cNvSpPr>
          <p:nvPr>
            <p:ph type="ftr" sz="quarter" idx="3"/>
          </p:nvPr>
        </p:nvSpPr>
        <p:spPr>
          <a:xfrm>
            <a:off x="1600200" y="6236208"/>
            <a:ext cx="5901189" cy="320040"/>
          </a:xfrm>
          <a:prstGeom prst="rect">
            <a:avLst/>
          </a:prstGeom>
        </p:spPr>
        <p:txBody>
          <a:bodyPr vert="horz" lIns="91440" tIns="45720" rIns="91440" bIns="45720" rtlCol="0" anchor="ctr"/>
          <a:lstStyle>
            <a:lvl1pPr algn="l">
              <a:defRPr sz="1050">
                <a:solidFill>
                  <a:schemeClr val="tx1">
                    <a:alpha val="70000"/>
                  </a:schemeClr>
                </a:solidFill>
              </a:defRPr>
            </a:lvl1pPr>
          </a:lstStyle>
          <a:p>
            <a:endParaRPr lang="en-US" dirty="0"/>
          </a:p>
        </p:txBody>
      </p:sp>
      <p:sp>
        <p:nvSpPr>
          <p:cNvPr id="6" name="Slide Number Placeholder 5"/>
          <p:cNvSpPr>
            <a:spLocks noGrp="1"/>
          </p:cNvSpPr>
          <p:nvPr>
            <p:ph type="sldNum" sz="quarter" idx="4"/>
          </p:nvPr>
        </p:nvSpPr>
        <p:spPr>
          <a:xfrm>
            <a:off x="10758922" y="6217920"/>
            <a:ext cx="365760" cy="365760"/>
          </a:xfrm>
          <a:prstGeom prst="ellipse">
            <a:avLst/>
          </a:prstGeom>
          <a:solidFill>
            <a:srgbClr val="1D1D1D">
              <a:alpha val="70000"/>
            </a:srgbClr>
          </a:solidFill>
        </p:spPr>
        <p:txBody>
          <a:bodyPr vert="horz" lIns="18288" tIns="45720" rIns="18288" bIns="45720" rtlCol="0" anchor="ctr">
            <a:noAutofit/>
          </a:bodyPr>
          <a:lstStyle>
            <a:lvl1pPr algn="ctr">
              <a:defRPr sz="1100" spc="0" baseline="0">
                <a:solidFill>
                  <a:srgbClr val="FFFFFF"/>
                </a:solidFill>
              </a:defRPr>
            </a:lvl1pPr>
          </a:lstStyle>
          <a:p>
            <a:fld id="{F634EC2C-F603-304F-AA19-8425111AD571}" type="slidenum">
              <a:rPr lang="en-US" smtClean="0"/>
              <a:t>‹#›</a:t>
            </a:fld>
            <a:endParaRPr lang="en-US" dirty="0"/>
          </a:p>
        </p:txBody>
      </p:sp>
    </p:spTree>
    <p:extLst>
      <p:ext uri="{BB962C8B-B14F-4D97-AF65-F5344CB8AC3E}">
        <p14:creationId xmlns:p14="http://schemas.microsoft.com/office/powerpoint/2010/main" val="1669299370"/>
      </p:ext>
    </p:extLst>
  </p:cSld>
  <p:clrMap bg1="lt1" tx1="dk1" bg2="lt2" tx2="dk2" accent1="accent1" accent2="accent2" accent3="accent3" accent4="accent4" accent5="accent5" accent6="accent6" hlink="hlink" folHlink="folHlink"/>
  <p:sldLayoutIdLst>
    <p:sldLayoutId id="2147484200" r:id="rId1"/>
    <p:sldLayoutId id="2147484201" r:id="rId2"/>
    <p:sldLayoutId id="2147484202" r:id="rId3"/>
    <p:sldLayoutId id="2147484203" r:id="rId4"/>
    <p:sldLayoutId id="2147484204" r:id="rId5"/>
    <p:sldLayoutId id="2147484205" r:id="rId6"/>
    <p:sldLayoutId id="2147484206" r:id="rId7"/>
    <p:sldLayoutId id="2147484207" r:id="rId8"/>
    <p:sldLayoutId id="2147484208" r:id="rId9"/>
    <p:sldLayoutId id="2147484209" r:id="rId10"/>
    <p:sldLayoutId id="2147484210" r:id="rId11"/>
  </p:sldLayoutIdLst>
  <p:hf hdr="0" ftr="0" dt="0"/>
  <p:txStyles>
    <p:title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p:titleStyle>
    <p:bodyStyle>
      <a:lvl1pPr marL="228600" indent="-228600" algn="l" defTabSz="914400" rtl="0" eaLnBrk="1" latinLnBrk="0" hangingPunct="1">
        <a:lnSpc>
          <a:spcPct val="100000"/>
        </a:lnSpc>
        <a:spcBef>
          <a:spcPts val="1000"/>
        </a:spcBef>
        <a:buClr>
          <a:schemeClr val="accent2"/>
        </a:buClr>
        <a:buFont typeface="Arial" panose="020B0604020202020204" pitchFamily="34" charset="0"/>
        <a:buChar char="•"/>
        <a:defRPr sz="1800" kern="1200">
          <a:solidFill>
            <a:schemeClr val="tx1">
              <a:lumMod val="85000"/>
              <a:lumOff val="15000"/>
            </a:schemeClr>
          </a:solidFill>
          <a:latin typeface="+mn-lt"/>
          <a:ea typeface="+mn-ea"/>
          <a:cs typeface="+mn-cs"/>
        </a:defRPr>
      </a:lvl1pPr>
      <a:lvl2pPr marL="4572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2pPr>
      <a:lvl3pPr marL="6858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3pPr>
      <a:lvl4pPr marL="9144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4pPr>
      <a:lvl5pPr marL="11430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5pPr>
      <a:lvl6pPr marL="131286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6pPr>
      <a:lvl7pPr marL="148431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7pPr>
      <a:lvl8pPr marL="165735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8pPr>
      <a:lvl9pPr marL="1882775"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2.jfif"/></Relationships>
</file>

<file path=ppt/slides/_rels/slide5.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hyperlink" Target="https://www.mcle.org/product/delivery/code/2233495WFM" TargetMode="External"/></Relationships>
</file>

<file path=ppt/slides/_rels/slide7.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image" Target="../media/image4.jp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hyperlink" Target="https://malegislature.gov/Laws/GeneralLaws/PartI/TitleIX/Chapter65C/Section14" TargetMode="External"/><Relationship Id="rId4" Type="http://schemas.openxmlformats.org/officeDocument/2006/relationships/hyperlink" Target="https://law.justia.com/codes/us/2021/title-26/subtitle-f/chapter-64/subchapter-c/part-ii/sec-6324/" TargetMode="External"/></Relationships>
</file>

<file path=ppt/slides/_rels/slide35.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hyperlink" Target="https://massrods.com/worcester/wp-content/uploads/sites/12/2019/08/Affidavit_No_Estate_Tax.pdf" TargetMode="External"/></Relationships>
</file>

<file path=ppt/slides/_rels/slide36.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5.xml"/><Relationship Id="rId1" Type="http://schemas.openxmlformats.org/officeDocument/2006/relationships/slideLayout" Target="../slideLayouts/slideLayout2.xml"/><Relationship Id="rId5" Type="http://schemas.openxmlformats.org/officeDocument/2006/relationships/hyperlink" Target="https://www.mass.gov/doc/form-m-4422-application-for-certificate-releasing-massachusetts-estate-tax-lien-for-decedents-who-died-on-or-after-1123/download" TargetMode="External"/><Relationship Id="rId4" Type="http://schemas.openxmlformats.org/officeDocument/2006/relationships/hyperlink" Target="https://massrods.com/worcester/wp-content/uploads/sites/12/2019/08/Affidavit_No_Estate_Tax.pdf" TargetMode="External"/></Relationships>
</file>

<file path=ppt/slides/_rels/slide37.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20.xml"/><Relationship Id="rId1" Type="http://schemas.openxmlformats.org/officeDocument/2006/relationships/slideLayout" Target="../slideLayouts/slideLayout2.xml"/><Relationship Id="rId4" Type="http://schemas.openxmlformats.org/officeDocument/2006/relationships/image" Target="../media/image1.tiff"/></Relationships>
</file>

<file path=ppt/slides/_rels/slide42.xml.rels><?xml version="1.0" encoding="UTF-8" standalone="yes"?>
<Relationships xmlns="http://schemas.openxmlformats.org/package/2006/relationships"><Relationship Id="rId3" Type="http://schemas.openxmlformats.org/officeDocument/2006/relationships/image" Target="../media/image1.tiff"/><Relationship Id="rId2" Type="http://schemas.openxmlformats.org/officeDocument/2006/relationships/notesSlide" Target="../notesSlides/notesSlide21.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199408" y="1828799"/>
            <a:ext cx="9925274" cy="2999976"/>
          </a:xfrm>
        </p:spPr>
        <p:txBody>
          <a:bodyPr>
            <a:normAutofit/>
          </a:bodyPr>
          <a:lstStyle/>
          <a:p>
            <a:r>
              <a:rPr lang="en-US" b="1" i="0" dirty="0">
                <a:solidFill>
                  <a:srgbClr val="1E426B"/>
                </a:solidFill>
                <a:effectLst/>
                <a:latin typeface="Open Sans" panose="020B0606030504020204" pitchFamily="34" charset="0"/>
              </a:rPr>
              <a:t>Critical Traps for Unwary Real Estate Practitioners in Using Trust-Related Documents</a:t>
            </a:r>
            <a:endParaRPr lang="en-US" sz="2000" i="1" dirty="0"/>
          </a:p>
        </p:txBody>
      </p:sp>
      <p:sp>
        <p:nvSpPr>
          <p:cNvPr id="3" name="Subtitle 2"/>
          <p:cNvSpPr>
            <a:spLocks noGrp="1"/>
          </p:cNvSpPr>
          <p:nvPr>
            <p:ph type="subTitle" idx="1"/>
          </p:nvPr>
        </p:nvSpPr>
        <p:spPr>
          <a:xfrm>
            <a:off x="1523999" y="5089584"/>
            <a:ext cx="9144000" cy="1552756"/>
          </a:xfrm>
        </p:spPr>
        <p:txBody>
          <a:bodyPr>
            <a:normAutofit/>
          </a:bodyPr>
          <a:lstStyle/>
          <a:p>
            <a:r>
              <a:rPr lang="en-US" b="1" dirty="0"/>
              <a:t>October 8, 2024</a:t>
            </a:r>
          </a:p>
          <a:p>
            <a:r>
              <a:rPr lang="en-US" b="1" dirty="0"/>
              <a:t>12pm – 2pm</a:t>
            </a:r>
          </a:p>
        </p:txBody>
      </p:sp>
      <p:pic>
        <p:nvPicPr>
          <p:cNvPr id="5" name="Picture 4"/>
          <p:cNvPicPr>
            <a:picLocks noChangeAspect="1"/>
          </p:cNvPicPr>
          <p:nvPr/>
        </p:nvPicPr>
        <p:blipFill>
          <a:blip r:embed="rId3"/>
          <a:stretch>
            <a:fillRect/>
          </a:stretch>
        </p:blipFill>
        <p:spPr>
          <a:xfrm>
            <a:off x="5013424" y="418440"/>
            <a:ext cx="1939236" cy="946803"/>
          </a:xfrm>
          <a:prstGeom prst="rect">
            <a:avLst/>
          </a:prstGeom>
        </p:spPr>
      </p:pic>
      <p:sp>
        <p:nvSpPr>
          <p:cNvPr id="7" name="Slide Number Placeholder 6"/>
          <p:cNvSpPr>
            <a:spLocks noGrp="1"/>
          </p:cNvSpPr>
          <p:nvPr>
            <p:ph type="sldNum" sz="quarter" idx="12"/>
          </p:nvPr>
        </p:nvSpPr>
        <p:spPr/>
        <p:txBody>
          <a:bodyPr/>
          <a:lstStyle/>
          <a:p>
            <a:fld id="{F634EC2C-F603-304F-AA19-8425111AD571}" type="slidenum">
              <a:rPr lang="en-US" smtClean="0"/>
              <a:t>1</a:t>
            </a:fld>
            <a:endParaRPr lang="en-US" dirty="0"/>
          </a:p>
        </p:txBody>
      </p:sp>
    </p:spTree>
    <p:extLst>
      <p:ext uri="{BB962C8B-B14F-4D97-AF65-F5344CB8AC3E}">
        <p14:creationId xmlns:p14="http://schemas.microsoft.com/office/powerpoint/2010/main" val="13589336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667040" y="276473"/>
            <a:ext cx="6092952" cy="743067"/>
          </a:xfrm>
        </p:spPr>
        <p:txBody>
          <a:bodyPr>
            <a:normAutofit fontScale="90000"/>
          </a:bodyPr>
          <a:lstStyle/>
          <a:p>
            <a:r>
              <a:rPr lang="en-US" b="1" dirty="0"/>
              <a:t>AGENDA:</a:t>
            </a:r>
          </a:p>
        </p:txBody>
      </p:sp>
      <p:pic>
        <p:nvPicPr>
          <p:cNvPr id="5" name="Picture 4"/>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2</a:t>
            </a:fld>
            <a:endParaRPr lang="en-US" dirty="0"/>
          </a:p>
        </p:txBody>
      </p:sp>
      <p:sp>
        <p:nvSpPr>
          <p:cNvPr id="10" name="Content Placeholder 2"/>
          <p:cNvSpPr txBox="1">
            <a:spLocks/>
          </p:cNvSpPr>
          <p:nvPr/>
        </p:nvSpPr>
        <p:spPr>
          <a:xfrm>
            <a:off x="3667040" y="1528069"/>
            <a:ext cx="8848692" cy="4314343"/>
          </a:xfrm>
          <a:prstGeom prst="rect">
            <a:avLst/>
          </a:prstGeom>
        </p:spPr>
        <p:txBody>
          <a:bodyPr vert="horz" lIns="91440" tIns="45720" rIns="91440" bIns="45720" rtlCol="0">
            <a:noAutofit/>
          </a:bodyPr>
          <a:lstStyle>
            <a:lvl1pPr marL="228600" indent="-228600" algn="l" defTabSz="914400" rtl="0" eaLnBrk="1" latinLnBrk="0" hangingPunct="1">
              <a:lnSpc>
                <a:spcPct val="100000"/>
              </a:lnSpc>
              <a:spcBef>
                <a:spcPts val="1000"/>
              </a:spcBef>
              <a:buClr>
                <a:schemeClr val="accent2"/>
              </a:buClr>
              <a:buFont typeface="Arial" panose="020B0604020202020204" pitchFamily="34" charset="0"/>
              <a:buChar char="•"/>
              <a:defRPr sz="1800" kern="1200">
                <a:solidFill>
                  <a:schemeClr val="tx1">
                    <a:lumMod val="85000"/>
                    <a:lumOff val="15000"/>
                  </a:schemeClr>
                </a:solidFill>
                <a:latin typeface="+mn-lt"/>
                <a:ea typeface="+mn-ea"/>
                <a:cs typeface="+mn-cs"/>
              </a:defRPr>
            </a:lvl1pPr>
            <a:lvl2pPr marL="4572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2pPr>
            <a:lvl3pPr marL="6858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3pPr>
            <a:lvl4pPr marL="9144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4pPr>
            <a:lvl5pPr marL="11430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5pPr>
            <a:lvl6pPr marL="131286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6pPr>
            <a:lvl7pPr marL="148431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7pPr>
            <a:lvl8pPr marL="165735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8pPr>
            <a:lvl9pPr marL="1882775"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9pPr>
          </a:lstStyle>
          <a:p>
            <a:pPr marL="0" marR="0" indent="0">
              <a:spcBef>
                <a:spcPts val="0"/>
              </a:spcBef>
              <a:spcAft>
                <a:spcPts val="0"/>
              </a:spcAft>
              <a:buNone/>
            </a:pPr>
            <a:r>
              <a:rPr lang="en-US" sz="1400" b="1" dirty="0">
                <a:effectLst/>
                <a:latin typeface="Arial" panose="020B0604020202020204" pitchFamily="34" charset="0"/>
                <a:ea typeface="Times New Roman" panose="02020603050405020304" pitchFamily="18" charset="0"/>
              </a:rPr>
              <a:t>Types of “Trusts”</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Kristin N.G. Dzialo, Esq., </a:t>
            </a:r>
            <a:r>
              <a:rPr lang="en-US" sz="1400" i="1" dirty="0">
                <a:effectLst/>
                <a:latin typeface="Arial" panose="020B0604020202020204" pitchFamily="34" charset="0"/>
                <a:ea typeface="Times New Roman" panose="02020603050405020304" pitchFamily="18" charset="0"/>
              </a:rPr>
              <a:t>Rubin and Rudman LLP,</a:t>
            </a:r>
            <a:r>
              <a:rPr lang="en-US" sz="1400" dirty="0">
                <a:effectLst/>
                <a:latin typeface="Arial" panose="020B0604020202020204" pitchFamily="34" charset="0"/>
                <a:ea typeface="Times New Roman" panose="02020603050405020304" pitchFamily="18" charset="0"/>
              </a:rPr>
              <a:t> Boston, Chair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b="1" dirty="0">
                <a:effectLst/>
                <a:latin typeface="Arial" panose="020B0604020202020204" pitchFamily="34" charset="0"/>
                <a:ea typeface="Times New Roman" panose="02020603050405020304" pitchFamily="18" charset="0"/>
              </a:rPr>
              <a:t>Trustee Certificates</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Carrie B. Rainen, Esq., </a:t>
            </a:r>
            <a:r>
              <a:rPr lang="en-US" sz="1400" i="1" dirty="0">
                <a:effectLst/>
                <a:latin typeface="Arial" panose="020B0604020202020204" pitchFamily="34" charset="0"/>
                <a:ea typeface="Times New Roman" panose="02020603050405020304" pitchFamily="18" charset="0"/>
              </a:rPr>
              <a:t>Rainen Law Office, PC</a:t>
            </a:r>
            <a:r>
              <a:rPr lang="en-US" sz="1400" dirty="0">
                <a:effectLst/>
                <a:latin typeface="Arial" panose="020B0604020202020204" pitchFamily="34" charset="0"/>
                <a:ea typeface="Times New Roman" panose="02020603050405020304" pitchFamily="18" charset="0"/>
              </a:rPr>
              <a:t>, North Andover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Kristin N.G. Dzialo, Esq., </a:t>
            </a:r>
            <a:r>
              <a:rPr lang="en-US" sz="1400" i="1" dirty="0">
                <a:effectLst/>
                <a:latin typeface="Arial" panose="020B0604020202020204" pitchFamily="34" charset="0"/>
                <a:ea typeface="Times New Roman" panose="02020603050405020304" pitchFamily="18" charset="0"/>
              </a:rPr>
              <a:t>Rubin and Rudman LLP,</a:t>
            </a:r>
            <a:r>
              <a:rPr lang="en-US" sz="1400" dirty="0">
                <a:effectLst/>
                <a:latin typeface="Arial" panose="020B0604020202020204" pitchFamily="34" charset="0"/>
                <a:ea typeface="Times New Roman" panose="02020603050405020304" pitchFamily="18" charset="0"/>
              </a:rPr>
              <a:t> Boston, Chair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endParaRPr lang="en-US" sz="1400" b="1" dirty="0">
              <a:effectLst/>
              <a:latin typeface="Arial" panose="020B0604020202020204" pitchFamily="34" charset="0"/>
              <a:ea typeface="Times New Roman" panose="02020603050405020304" pitchFamily="18" charset="0"/>
            </a:endParaRPr>
          </a:p>
          <a:p>
            <a:pPr marL="0" marR="0" indent="0">
              <a:spcBef>
                <a:spcPts val="0"/>
              </a:spcBef>
              <a:spcAft>
                <a:spcPts val="0"/>
              </a:spcAft>
              <a:buNone/>
            </a:pPr>
            <a:r>
              <a:rPr lang="en-US" sz="1400" b="1" dirty="0">
                <a:effectLst/>
                <a:latin typeface="Arial" panose="020B0604020202020204" pitchFamily="34" charset="0"/>
                <a:ea typeface="Times New Roman" panose="02020603050405020304" pitchFamily="18" charset="0"/>
              </a:rPr>
              <a:t>Title Insurance Compliance/Issues</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Carrie B. Rainen, Esq., </a:t>
            </a:r>
            <a:r>
              <a:rPr lang="en-US" sz="1400" i="1" dirty="0">
                <a:effectLst/>
                <a:latin typeface="Arial" panose="020B0604020202020204" pitchFamily="34" charset="0"/>
                <a:ea typeface="Times New Roman" panose="02020603050405020304" pitchFamily="18" charset="0"/>
              </a:rPr>
              <a:t>Rainen Law Office, PC</a:t>
            </a:r>
            <a:r>
              <a:rPr lang="en-US" sz="1400" dirty="0">
                <a:effectLst/>
                <a:latin typeface="Arial" panose="020B0604020202020204" pitchFamily="34" charset="0"/>
                <a:ea typeface="Times New Roman" panose="02020603050405020304" pitchFamily="18" charset="0"/>
              </a:rPr>
              <a:t>, North Andover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Tracie Kester, Esq., </a:t>
            </a:r>
            <a:r>
              <a:rPr lang="en-US" sz="1400" i="1" dirty="0">
                <a:effectLst/>
                <a:latin typeface="Arial" panose="020B0604020202020204" pitchFamily="34" charset="0"/>
                <a:ea typeface="Times New Roman" panose="02020603050405020304" pitchFamily="18" charset="0"/>
              </a:rPr>
              <a:t>Stewart Title Guaranty Company</a:t>
            </a:r>
            <a:r>
              <a:rPr lang="en-US" sz="1400" dirty="0">
                <a:effectLst/>
                <a:latin typeface="Arial" panose="020B0604020202020204" pitchFamily="34" charset="0"/>
                <a:ea typeface="Times New Roman" panose="02020603050405020304" pitchFamily="18" charset="0"/>
              </a:rPr>
              <a:t>, Waltham</a:t>
            </a:r>
            <a:endParaRPr lang="en-US" sz="1400" dirty="0">
              <a:effectLst/>
              <a:latin typeface="Times New Roman" panose="02020603050405020304" pitchFamily="18" charset="0"/>
              <a:ea typeface="Times New Roman" panose="02020603050405020304" pitchFamily="18" charset="0"/>
            </a:endParaRPr>
          </a:p>
          <a:p>
            <a:pPr marL="0" marR="0">
              <a:spcBef>
                <a:spcPts val="0"/>
              </a:spcBef>
              <a:spcAft>
                <a:spcPts val="0"/>
              </a:spcAft>
            </a:pP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b="1" dirty="0">
                <a:effectLst/>
                <a:latin typeface="Arial" panose="020B0604020202020204" pitchFamily="34" charset="0"/>
                <a:ea typeface="Times New Roman" panose="02020603050405020304" pitchFamily="18" charset="0"/>
              </a:rPr>
              <a:t>Death and Taxes</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Kristin N.G. Dzialo, Esq., </a:t>
            </a:r>
            <a:r>
              <a:rPr lang="en-US" sz="1400" i="1" dirty="0">
                <a:effectLst/>
                <a:latin typeface="Arial" panose="020B0604020202020204" pitchFamily="34" charset="0"/>
                <a:ea typeface="Times New Roman" panose="02020603050405020304" pitchFamily="18" charset="0"/>
              </a:rPr>
              <a:t>Rubin and Rudman LLP,</a:t>
            </a:r>
            <a:r>
              <a:rPr lang="en-US" sz="1400" dirty="0">
                <a:effectLst/>
                <a:latin typeface="Arial" panose="020B0604020202020204" pitchFamily="34" charset="0"/>
                <a:ea typeface="Times New Roman" panose="02020603050405020304" pitchFamily="18" charset="0"/>
              </a:rPr>
              <a:t> Boston, Chair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endParaRPr lang="en-US" sz="1400" b="1" dirty="0">
              <a:effectLst/>
              <a:latin typeface="Arial" panose="020B0604020202020204" pitchFamily="34" charset="0"/>
              <a:ea typeface="Times New Roman" panose="02020603050405020304" pitchFamily="18" charset="0"/>
            </a:endParaRPr>
          </a:p>
          <a:p>
            <a:pPr marL="0" marR="0" indent="0">
              <a:spcBef>
                <a:spcPts val="0"/>
              </a:spcBef>
              <a:spcAft>
                <a:spcPts val="0"/>
              </a:spcAft>
              <a:buNone/>
            </a:pPr>
            <a:r>
              <a:rPr lang="en-US" sz="1400" b="1" dirty="0">
                <a:latin typeface="Arial" panose="020B0604020202020204" pitchFamily="34" charset="0"/>
                <a:ea typeface="Times New Roman" panose="02020603050405020304" pitchFamily="18" charset="0"/>
              </a:rPr>
              <a:t>Traps </a:t>
            </a:r>
            <a:r>
              <a:rPr lang="en-US" sz="1400" b="1" dirty="0">
                <a:effectLst/>
                <a:latin typeface="Arial" panose="020B0604020202020204" pitchFamily="34" charset="0"/>
                <a:ea typeface="Times New Roman" panose="02020603050405020304" pitchFamily="18" charset="0"/>
              </a:rPr>
              <a:t>for the Unwary</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Kristin N.G. Dzialo, Esq., </a:t>
            </a:r>
            <a:r>
              <a:rPr lang="en-US" sz="1400" i="1" dirty="0">
                <a:effectLst/>
                <a:latin typeface="Arial" panose="020B0604020202020204" pitchFamily="34" charset="0"/>
                <a:ea typeface="Times New Roman" panose="02020603050405020304" pitchFamily="18" charset="0"/>
              </a:rPr>
              <a:t>Rubin and Rudman LLP,</a:t>
            </a:r>
            <a:r>
              <a:rPr lang="en-US" sz="1400" dirty="0">
                <a:effectLst/>
                <a:latin typeface="Arial" panose="020B0604020202020204" pitchFamily="34" charset="0"/>
                <a:ea typeface="Times New Roman" panose="02020603050405020304" pitchFamily="18" charset="0"/>
              </a:rPr>
              <a:t> Boston, Chair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Carrie B. Rainen, Esq., </a:t>
            </a:r>
            <a:r>
              <a:rPr lang="en-US" sz="1400" i="1" dirty="0">
                <a:effectLst/>
                <a:latin typeface="Arial" panose="020B0604020202020204" pitchFamily="34" charset="0"/>
                <a:ea typeface="Times New Roman" panose="02020603050405020304" pitchFamily="18" charset="0"/>
              </a:rPr>
              <a:t>Rainen Law Office, PC</a:t>
            </a:r>
            <a:r>
              <a:rPr lang="en-US" sz="1400" dirty="0">
                <a:effectLst/>
                <a:latin typeface="Arial" panose="020B0604020202020204" pitchFamily="34" charset="0"/>
                <a:ea typeface="Times New Roman" panose="02020603050405020304" pitchFamily="18" charset="0"/>
              </a:rPr>
              <a:t>, North Andover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Tracie Kester, Esq., </a:t>
            </a:r>
            <a:r>
              <a:rPr lang="en-US" sz="1400" i="1" dirty="0">
                <a:effectLst/>
                <a:latin typeface="Arial" panose="020B0604020202020204" pitchFamily="34" charset="0"/>
                <a:ea typeface="Times New Roman" panose="02020603050405020304" pitchFamily="18" charset="0"/>
              </a:rPr>
              <a:t>Stewart Title Guaranty Company</a:t>
            </a:r>
            <a:r>
              <a:rPr lang="en-US" sz="1400" dirty="0">
                <a:effectLst/>
                <a:latin typeface="Arial" panose="020B0604020202020204" pitchFamily="34" charset="0"/>
                <a:ea typeface="Times New Roman" panose="02020603050405020304" pitchFamily="18" charset="0"/>
              </a:rPr>
              <a:t>, Waltham</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endParaRPr lang="en-US" sz="1400" b="1" dirty="0">
              <a:effectLst/>
              <a:latin typeface="Arial" panose="020B0604020202020204" pitchFamily="34" charset="0"/>
              <a:ea typeface="Times New Roman" panose="02020603050405020304" pitchFamily="18" charset="0"/>
            </a:endParaRPr>
          </a:p>
          <a:p>
            <a:pPr marL="0" marR="0" indent="0">
              <a:spcBef>
                <a:spcPts val="0"/>
              </a:spcBef>
              <a:spcAft>
                <a:spcPts val="0"/>
              </a:spcAft>
              <a:buNone/>
            </a:pPr>
            <a:r>
              <a:rPr lang="en-US" sz="1400" b="1" dirty="0">
                <a:effectLst/>
                <a:latin typeface="Arial" panose="020B0604020202020204" pitchFamily="34" charset="0"/>
                <a:ea typeface="Times New Roman" panose="02020603050405020304" pitchFamily="18" charset="0"/>
              </a:rPr>
              <a:t>"Ask the Experts" Q&amp;A Session and Key Takeaways</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Kristin N.G. Dzialo, Esq., </a:t>
            </a:r>
            <a:r>
              <a:rPr lang="en-US" sz="1400" i="1" dirty="0">
                <a:effectLst/>
                <a:latin typeface="Arial" panose="020B0604020202020204" pitchFamily="34" charset="0"/>
                <a:ea typeface="Times New Roman" panose="02020603050405020304" pitchFamily="18" charset="0"/>
              </a:rPr>
              <a:t>Rubin and Rudman LLP,</a:t>
            </a:r>
            <a:r>
              <a:rPr lang="en-US" sz="1400" dirty="0">
                <a:effectLst/>
                <a:latin typeface="Arial" panose="020B0604020202020204" pitchFamily="34" charset="0"/>
                <a:ea typeface="Times New Roman" panose="02020603050405020304" pitchFamily="18" charset="0"/>
              </a:rPr>
              <a:t> Boston, Chair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Carrie B. Rainen, Esq., </a:t>
            </a:r>
            <a:r>
              <a:rPr lang="en-US" sz="1400" i="1" dirty="0">
                <a:effectLst/>
                <a:latin typeface="Arial" panose="020B0604020202020204" pitchFamily="34" charset="0"/>
                <a:ea typeface="Times New Roman" panose="02020603050405020304" pitchFamily="18" charset="0"/>
              </a:rPr>
              <a:t>Rainen Law Office, PC</a:t>
            </a:r>
            <a:r>
              <a:rPr lang="en-US" sz="1400" dirty="0">
                <a:effectLst/>
                <a:latin typeface="Arial" panose="020B0604020202020204" pitchFamily="34" charset="0"/>
                <a:ea typeface="Times New Roman" panose="02020603050405020304" pitchFamily="18" charset="0"/>
              </a:rPr>
              <a:t>, North Andover</a:t>
            </a:r>
            <a:endParaRPr lang="en-US" sz="1400" dirty="0">
              <a:effectLst/>
              <a:latin typeface="Times New Roman" panose="02020603050405020304" pitchFamily="18" charset="0"/>
              <a:ea typeface="Times New Roman" panose="02020603050405020304" pitchFamily="18" charset="0"/>
            </a:endParaRPr>
          </a:p>
          <a:p>
            <a:pPr marL="0" marR="0" indent="0">
              <a:spcBef>
                <a:spcPts val="0"/>
              </a:spcBef>
              <a:spcAft>
                <a:spcPts val="0"/>
              </a:spcAft>
              <a:buNone/>
            </a:pPr>
            <a:r>
              <a:rPr lang="en-US" sz="1400" dirty="0">
                <a:effectLst/>
                <a:latin typeface="Arial" panose="020B0604020202020204" pitchFamily="34" charset="0"/>
                <a:ea typeface="Times New Roman" panose="02020603050405020304" pitchFamily="18" charset="0"/>
              </a:rPr>
              <a:t>Tracie Kester, Esq., </a:t>
            </a:r>
            <a:r>
              <a:rPr lang="en-US" sz="1400" i="1" dirty="0">
                <a:effectLst/>
                <a:latin typeface="Arial" panose="020B0604020202020204" pitchFamily="34" charset="0"/>
                <a:ea typeface="Times New Roman" panose="02020603050405020304" pitchFamily="18" charset="0"/>
              </a:rPr>
              <a:t>Stewart Title Guaranty Company</a:t>
            </a:r>
            <a:r>
              <a:rPr lang="en-US" sz="1400" dirty="0">
                <a:effectLst/>
                <a:latin typeface="Arial" panose="020B0604020202020204" pitchFamily="34" charset="0"/>
                <a:ea typeface="Times New Roman" panose="02020603050405020304" pitchFamily="18" charset="0"/>
              </a:rPr>
              <a:t>, Waltham</a:t>
            </a:r>
            <a:endParaRPr lang="en-US" sz="1400" dirty="0">
              <a:effectLst/>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399305873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9F4DAD4-4066-C2E6-F154-7C4EB559C151}"/>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B2738E4-B0F6-F6A1-3050-92AB188BBCDA}"/>
              </a:ext>
            </a:extLst>
          </p:cNvPr>
          <p:cNvSpPr>
            <a:spLocks noGrp="1"/>
          </p:cNvSpPr>
          <p:nvPr>
            <p:ph type="title"/>
          </p:nvPr>
        </p:nvSpPr>
        <p:spPr>
          <a:xfrm>
            <a:off x="3333408" y="2797251"/>
            <a:ext cx="6092952" cy="743067"/>
          </a:xfrm>
        </p:spPr>
        <p:txBody>
          <a:bodyPr>
            <a:normAutofit fontScale="90000"/>
          </a:bodyPr>
          <a:lstStyle/>
          <a:p>
            <a:r>
              <a:rPr lang="en-US" b="1" dirty="0"/>
              <a:t>TYPES of “TRUSTS”</a:t>
            </a:r>
          </a:p>
        </p:txBody>
      </p:sp>
      <p:pic>
        <p:nvPicPr>
          <p:cNvPr id="5" name="Picture 4">
            <a:extLst>
              <a:ext uri="{FF2B5EF4-FFF2-40B4-BE49-F238E27FC236}">
                <a16:creationId xmlns:a16="http://schemas.microsoft.com/office/drawing/2014/main" id="{9A9581A5-F996-D4E1-F3DE-B9217BBF75B0}"/>
              </a:ext>
            </a:extLst>
          </p:cNvPr>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a:extLst>
              <a:ext uri="{FF2B5EF4-FFF2-40B4-BE49-F238E27FC236}">
                <a16:creationId xmlns:a16="http://schemas.microsoft.com/office/drawing/2014/main" id="{BE6D689E-1E79-9F0E-AA1A-F62C091A1FB3}"/>
              </a:ext>
            </a:extLst>
          </p:cNvPr>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3</a:t>
            </a:fld>
            <a:endParaRPr lang="en-US" dirty="0"/>
          </a:p>
        </p:txBody>
      </p:sp>
    </p:spTree>
    <p:extLst>
      <p:ext uri="{BB962C8B-B14F-4D97-AF65-F5344CB8AC3E}">
        <p14:creationId xmlns:p14="http://schemas.microsoft.com/office/powerpoint/2010/main" val="13613480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931993D-97DB-B5B3-93B0-4CFF9C4629F6}"/>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9A3E41D4-476B-1C4A-1E6F-3B2E5F7B8925}"/>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THE BASICS - What is a trust?</a:t>
            </a:r>
          </a:p>
        </p:txBody>
      </p:sp>
      <p:pic>
        <p:nvPicPr>
          <p:cNvPr id="10" name="Picture 9">
            <a:extLst>
              <a:ext uri="{FF2B5EF4-FFF2-40B4-BE49-F238E27FC236}">
                <a16:creationId xmlns:a16="http://schemas.microsoft.com/office/drawing/2014/main" id="{632C4F13-AB48-6744-F8B1-8C71ED320650}"/>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CF37BCCB-D6A4-1294-8FE1-F915AD2A1201}"/>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4</a:t>
            </a:fld>
            <a:endParaRPr lang="en-US" dirty="0"/>
          </a:p>
        </p:txBody>
      </p:sp>
      <p:sp>
        <p:nvSpPr>
          <p:cNvPr id="3" name="TextBox 2">
            <a:extLst>
              <a:ext uri="{FF2B5EF4-FFF2-40B4-BE49-F238E27FC236}">
                <a16:creationId xmlns:a16="http://schemas.microsoft.com/office/drawing/2014/main" id="{AA932A81-1262-82FC-8FD6-F5246586BB9B}"/>
              </a:ext>
            </a:extLst>
          </p:cNvPr>
          <p:cNvSpPr txBox="1"/>
          <p:nvPr/>
        </p:nvSpPr>
        <p:spPr>
          <a:xfrm>
            <a:off x="1035277" y="1416392"/>
            <a:ext cx="10189989" cy="923330"/>
          </a:xfrm>
          <a:prstGeom prst="rect">
            <a:avLst/>
          </a:prstGeom>
          <a:noFill/>
        </p:spPr>
        <p:txBody>
          <a:bodyPr wrap="square">
            <a:spAutoFit/>
          </a:bodyPr>
          <a:lstStyle/>
          <a:p>
            <a:endParaRPr lang="en-US" dirty="0"/>
          </a:p>
          <a:p>
            <a:endParaRPr lang="en-US" dirty="0"/>
          </a:p>
          <a:p>
            <a:pPr marL="342900" indent="-342900">
              <a:buAutoNum type="arabicParenR"/>
            </a:pPr>
            <a:endParaRPr lang="en-US" dirty="0"/>
          </a:p>
        </p:txBody>
      </p:sp>
      <p:sp>
        <p:nvSpPr>
          <p:cNvPr id="4" name="Subtitle 4">
            <a:extLst>
              <a:ext uri="{FF2B5EF4-FFF2-40B4-BE49-F238E27FC236}">
                <a16:creationId xmlns:a16="http://schemas.microsoft.com/office/drawing/2014/main" id="{7E30B747-6F65-4BD3-0074-99A0EDEA55D6}"/>
              </a:ext>
            </a:extLst>
          </p:cNvPr>
          <p:cNvSpPr txBox="1">
            <a:spLocks/>
          </p:cNvSpPr>
          <p:nvPr/>
        </p:nvSpPr>
        <p:spPr>
          <a:xfrm>
            <a:off x="2541795" y="4364549"/>
            <a:ext cx="7398959" cy="2036251"/>
          </a:xfrm>
          <a:prstGeom prst="rect">
            <a:avLst/>
          </a:prstGeom>
        </p:spPr>
        <p:txBody>
          <a:bodyPr vert="horz" lIns="91440" tIns="45720" rIns="91440" bIns="45720" rtlCol="0">
            <a:no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r>
              <a:rPr lang="en-US" b="1" dirty="0"/>
              <a:t>Trust “Roles”</a:t>
            </a:r>
          </a:p>
          <a:p>
            <a:pPr marL="457200" indent="-457200" algn="l">
              <a:buFont typeface="Arial" panose="020B0604020202020204" pitchFamily="34" charset="0"/>
              <a:buChar char="•"/>
            </a:pPr>
            <a:r>
              <a:rPr lang="en-US" dirty="0"/>
              <a:t>Grantor/Donor/Settlor/Trustor (creator/funding)</a:t>
            </a:r>
          </a:p>
          <a:p>
            <a:pPr marL="457200" indent="-457200" algn="l">
              <a:buFont typeface="Arial" panose="020B0604020202020204" pitchFamily="34" charset="0"/>
              <a:buChar char="•"/>
            </a:pPr>
            <a:r>
              <a:rPr lang="en-US" dirty="0"/>
              <a:t>Trustee (holds title/manages/tax filings/distributions)</a:t>
            </a:r>
          </a:p>
          <a:p>
            <a:pPr marL="457200" indent="-457200" algn="l">
              <a:buFont typeface="Arial" panose="020B0604020202020204" pitchFamily="34" charset="0"/>
              <a:buChar char="•"/>
            </a:pPr>
            <a:r>
              <a:rPr lang="en-US" dirty="0"/>
              <a:t>Beneficiary (recipient of interest)</a:t>
            </a:r>
          </a:p>
          <a:p>
            <a:pPr marL="457200" indent="-457200" algn="l">
              <a:buFont typeface="Arial" panose="020B0604020202020204" pitchFamily="34" charset="0"/>
              <a:buChar char="•"/>
            </a:pPr>
            <a:endParaRPr lang="en-US" sz="2800" dirty="0"/>
          </a:p>
          <a:p>
            <a:pPr marL="457200" indent="-457200" algn="l">
              <a:buFont typeface="Arial" panose="020B0604020202020204" pitchFamily="34" charset="0"/>
              <a:buChar char="•"/>
            </a:pPr>
            <a:endParaRPr lang="en-US" sz="2800" dirty="0"/>
          </a:p>
          <a:p>
            <a:pPr marL="457200" indent="-457200" algn="l">
              <a:buFont typeface="Arial" panose="020B0604020202020204" pitchFamily="34" charset="0"/>
              <a:buChar char="•"/>
            </a:pPr>
            <a:endParaRPr lang="en-US" sz="2800" dirty="0"/>
          </a:p>
          <a:p>
            <a:pPr marL="457200" indent="-457200" algn="l">
              <a:buFont typeface="Arial" panose="020B0604020202020204" pitchFamily="34" charset="0"/>
              <a:buChar char="•"/>
            </a:pPr>
            <a:endParaRPr lang="en-US" sz="2800" dirty="0"/>
          </a:p>
        </p:txBody>
      </p:sp>
      <p:pic>
        <p:nvPicPr>
          <p:cNvPr id="6" name="Picture 5">
            <a:extLst>
              <a:ext uri="{FF2B5EF4-FFF2-40B4-BE49-F238E27FC236}">
                <a16:creationId xmlns:a16="http://schemas.microsoft.com/office/drawing/2014/main" id="{81AFC5B0-D4AA-8436-AEFA-53235B1BF0F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366411" y="1351800"/>
            <a:ext cx="3799113" cy="2528137"/>
          </a:xfrm>
          <a:prstGeom prst="rect">
            <a:avLst/>
          </a:prstGeom>
        </p:spPr>
      </p:pic>
    </p:spTree>
    <p:extLst>
      <p:ext uri="{BB962C8B-B14F-4D97-AF65-F5344CB8AC3E}">
        <p14:creationId xmlns:p14="http://schemas.microsoft.com/office/powerpoint/2010/main" val="59848680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DFE376F-6413-D6E9-0EF9-62457C122D4A}"/>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99E3D43B-A56F-D648-5C7B-EFAD453219CD}"/>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TYPES OF “TRUSTS”</a:t>
            </a:r>
          </a:p>
        </p:txBody>
      </p:sp>
      <p:pic>
        <p:nvPicPr>
          <p:cNvPr id="10" name="Picture 9">
            <a:extLst>
              <a:ext uri="{FF2B5EF4-FFF2-40B4-BE49-F238E27FC236}">
                <a16:creationId xmlns:a16="http://schemas.microsoft.com/office/drawing/2014/main" id="{29F32AEE-E249-707E-3067-3DFD2A4CDD27}"/>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DC017DAE-B352-9F03-85EE-DE7CA4790885}"/>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5</a:t>
            </a:fld>
            <a:endParaRPr lang="en-US" dirty="0"/>
          </a:p>
        </p:txBody>
      </p:sp>
      <p:sp>
        <p:nvSpPr>
          <p:cNvPr id="3" name="TextBox 2">
            <a:extLst>
              <a:ext uri="{FF2B5EF4-FFF2-40B4-BE49-F238E27FC236}">
                <a16:creationId xmlns:a16="http://schemas.microsoft.com/office/drawing/2014/main" id="{B8D38C73-1429-FE0E-7A2D-C8472C201C00}"/>
              </a:ext>
            </a:extLst>
          </p:cNvPr>
          <p:cNvSpPr txBox="1"/>
          <p:nvPr/>
        </p:nvSpPr>
        <p:spPr>
          <a:xfrm>
            <a:off x="865228" y="805487"/>
            <a:ext cx="10189989" cy="923330"/>
          </a:xfrm>
          <a:prstGeom prst="rect">
            <a:avLst/>
          </a:prstGeom>
          <a:noFill/>
        </p:spPr>
        <p:txBody>
          <a:bodyPr wrap="square">
            <a:spAutoFit/>
          </a:bodyPr>
          <a:lstStyle/>
          <a:p>
            <a:endParaRPr lang="en-US" dirty="0"/>
          </a:p>
          <a:p>
            <a:endParaRPr lang="en-US" dirty="0"/>
          </a:p>
          <a:p>
            <a:pPr marL="342900" indent="-342900">
              <a:buAutoNum type="arabicParenR"/>
            </a:pPr>
            <a:endParaRPr lang="en-US" dirty="0"/>
          </a:p>
        </p:txBody>
      </p:sp>
      <p:sp>
        <p:nvSpPr>
          <p:cNvPr id="7" name="TextBox 6">
            <a:extLst>
              <a:ext uri="{FF2B5EF4-FFF2-40B4-BE49-F238E27FC236}">
                <a16:creationId xmlns:a16="http://schemas.microsoft.com/office/drawing/2014/main" id="{8B130366-962B-AA50-382E-C6C2E44EF84B}"/>
              </a:ext>
            </a:extLst>
          </p:cNvPr>
          <p:cNvSpPr txBox="1"/>
          <p:nvPr/>
        </p:nvSpPr>
        <p:spPr>
          <a:xfrm>
            <a:off x="810524" y="1197590"/>
            <a:ext cx="10307093" cy="5386090"/>
          </a:xfrm>
          <a:prstGeom prst="rect">
            <a:avLst/>
          </a:prstGeom>
          <a:noFill/>
        </p:spPr>
        <p:txBody>
          <a:bodyPr wrap="square">
            <a:spAutoFit/>
          </a:bodyPr>
          <a:lstStyle/>
          <a:p>
            <a:pPr marL="342900" indent="-342900" algn="l">
              <a:buFont typeface="Arial" panose="020B0604020202020204" pitchFamily="34" charset="0"/>
              <a:buChar char="•"/>
            </a:pPr>
            <a:r>
              <a:rPr lang="en-US" sz="2200" b="1" dirty="0"/>
              <a:t>Revocable (inter vivos/living)</a:t>
            </a:r>
          </a:p>
          <a:p>
            <a:pPr marL="800100" lvl="1" indent="-342900">
              <a:buFont typeface="Arial" panose="020B0604020202020204" pitchFamily="34" charset="0"/>
              <a:buChar char="•"/>
            </a:pPr>
            <a:r>
              <a:rPr lang="en-US" sz="2200" dirty="0"/>
              <a:t>Donor creates lifetime; retains the right to amend/revoke the trust; all beneficial interest is the Donor’s during lifetime; dispositive provisions and successor trustees in the event of death.</a:t>
            </a:r>
          </a:p>
          <a:p>
            <a:pPr marL="800100" lvl="1" indent="-342900">
              <a:buFont typeface="Arial" panose="020B0604020202020204" pitchFamily="34" charset="0"/>
              <a:buChar char="•"/>
            </a:pPr>
            <a:r>
              <a:rPr lang="en-US" sz="2200" dirty="0"/>
              <a:t>Alter ego/alias for the Donor (but unlike a person, the trust cannot die or become disabled) </a:t>
            </a:r>
          </a:p>
          <a:p>
            <a:pPr marL="800100" lvl="1" indent="-342900">
              <a:buFont typeface="Arial" panose="020B0604020202020204" pitchFamily="34" charset="0"/>
              <a:buChar char="•"/>
            </a:pPr>
            <a:r>
              <a:rPr lang="en-US" sz="2200" dirty="0"/>
              <a:t>Donor’s SSN is the Tax ID number during lifetime</a:t>
            </a:r>
          </a:p>
          <a:p>
            <a:pPr marL="800100" lvl="1" indent="-342900">
              <a:buFont typeface="Arial" panose="020B0604020202020204" pitchFamily="34" charset="0"/>
              <a:buChar char="•"/>
            </a:pPr>
            <a:r>
              <a:rPr lang="en-US" sz="2200" dirty="0"/>
              <a:t>Becomes irrevocable at Donor’s death (new EIN at death)</a:t>
            </a:r>
          </a:p>
          <a:p>
            <a:pPr marL="342900" indent="-342900" algn="l">
              <a:buFont typeface="Arial" panose="020B0604020202020204" pitchFamily="34" charset="0"/>
              <a:buChar char="•"/>
            </a:pPr>
            <a:r>
              <a:rPr lang="en-US" sz="2200" b="1" dirty="0"/>
              <a:t>Testamentary</a:t>
            </a:r>
          </a:p>
          <a:p>
            <a:pPr marL="800100" lvl="1" indent="-342900">
              <a:buFont typeface="Arial" panose="020B0604020202020204" pitchFamily="34" charset="0"/>
              <a:buChar char="•"/>
            </a:pPr>
            <a:r>
              <a:rPr lang="en-US" sz="2200" dirty="0"/>
              <a:t>A trust created under a Will; requires probate/court involvement</a:t>
            </a:r>
          </a:p>
          <a:p>
            <a:pPr marL="342900" indent="-342900" algn="l">
              <a:buFont typeface="Arial" panose="020B0604020202020204" pitchFamily="34" charset="0"/>
              <a:buChar char="•"/>
            </a:pPr>
            <a:r>
              <a:rPr lang="en-US" sz="2200" b="1" dirty="0"/>
              <a:t>Irrevocable</a:t>
            </a:r>
          </a:p>
          <a:p>
            <a:pPr marL="800100" lvl="1" indent="-342900">
              <a:buFont typeface="Arial" panose="020B0604020202020204" pitchFamily="34" charset="0"/>
              <a:buChar char="•"/>
            </a:pPr>
            <a:r>
              <a:rPr lang="en-US" sz="2200" dirty="0"/>
              <a:t>Donor creates a trust for the benefit of others and may retain certain rights depending on type of trust (e.g. Medicaid trust, Qualified Personal Residence Trust), or may forgo all interest entirely (e.g. trust for children or spouse)</a:t>
            </a:r>
          </a:p>
          <a:p>
            <a:pPr marL="800100" lvl="1" indent="-342900">
              <a:buFont typeface="Arial" panose="020B0604020202020204" pitchFamily="34" charset="0"/>
              <a:buChar char="•"/>
            </a:pPr>
            <a:r>
              <a:rPr lang="en-US" sz="2200" dirty="0"/>
              <a:t>Typically have an EIN (but some use donor’s SSN during donor’s lifetime)</a:t>
            </a:r>
          </a:p>
          <a:p>
            <a:pPr marL="457200" indent="-457200" algn="l">
              <a:buFont typeface="Arial" panose="020B0604020202020204" pitchFamily="34" charset="0"/>
              <a:buChar char="•"/>
            </a:pPr>
            <a:endParaRPr lang="en-US" sz="1400" dirty="0"/>
          </a:p>
        </p:txBody>
      </p:sp>
    </p:spTree>
    <p:extLst>
      <p:ext uri="{BB962C8B-B14F-4D97-AF65-F5344CB8AC3E}">
        <p14:creationId xmlns:p14="http://schemas.microsoft.com/office/powerpoint/2010/main" val="275620737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925436A-1DA7-8DB7-0CC3-CC121CC516F9}"/>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071108F7-3B35-2F61-07DC-D420BFEDA3D1}"/>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TYPES OF “TRUSTS”</a:t>
            </a:r>
          </a:p>
        </p:txBody>
      </p:sp>
      <p:pic>
        <p:nvPicPr>
          <p:cNvPr id="10" name="Picture 9">
            <a:extLst>
              <a:ext uri="{FF2B5EF4-FFF2-40B4-BE49-F238E27FC236}">
                <a16:creationId xmlns:a16="http://schemas.microsoft.com/office/drawing/2014/main" id="{B9D449B2-2957-ACAB-6786-82ED0BC981C5}"/>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32868B9D-6789-E753-2C6F-4478C90FEEA7}"/>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6</a:t>
            </a:fld>
            <a:endParaRPr lang="en-US" dirty="0"/>
          </a:p>
        </p:txBody>
      </p:sp>
      <p:sp>
        <p:nvSpPr>
          <p:cNvPr id="3" name="TextBox 2">
            <a:extLst>
              <a:ext uri="{FF2B5EF4-FFF2-40B4-BE49-F238E27FC236}">
                <a16:creationId xmlns:a16="http://schemas.microsoft.com/office/drawing/2014/main" id="{FE355B74-7CDA-9EEF-217D-E4D8BFA3EFE6}"/>
              </a:ext>
            </a:extLst>
          </p:cNvPr>
          <p:cNvSpPr txBox="1"/>
          <p:nvPr/>
        </p:nvSpPr>
        <p:spPr>
          <a:xfrm>
            <a:off x="852397" y="700712"/>
            <a:ext cx="10189989" cy="923330"/>
          </a:xfrm>
          <a:prstGeom prst="rect">
            <a:avLst/>
          </a:prstGeom>
          <a:noFill/>
        </p:spPr>
        <p:txBody>
          <a:bodyPr wrap="square">
            <a:spAutoFit/>
          </a:bodyPr>
          <a:lstStyle/>
          <a:p>
            <a:endParaRPr lang="en-US" dirty="0"/>
          </a:p>
          <a:p>
            <a:endParaRPr lang="en-US" dirty="0"/>
          </a:p>
          <a:p>
            <a:pPr marL="342900" indent="-342900">
              <a:buAutoNum type="arabicParenR"/>
            </a:pPr>
            <a:endParaRPr lang="en-US" dirty="0"/>
          </a:p>
        </p:txBody>
      </p:sp>
      <p:sp>
        <p:nvSpPr>
          <p:cNvPr id="7" name="TextBox 6">
            <a:extLst>
              <a:ext uri="{FF2B5EF4-FFF2-40B4-BE49-F238E27FC236}">
                <a16:creationId xmlns:a16="http://schemas.microsoft.com/office/drawing/2014/main" id="{6C137270-E7C5-96B5-9EAE-25C7B331366F}"/>
              </a:ext>
            </a:extLst>
          </p:cNvPr>
          <p:cNvSpPr txBox="1"/>
          <p:nvPr/>
        </p:nvSpPr>
        <p:spPr>
          <a:xfrm>
            <a:off x="276225" y="1162377"/>
            <a:ext cx="11526948" cy="5847755"/>
          </a:xfrm>
          <a:prstGeom prst="rect">
            <a:avLst/>
          </a:prstGeom>
          <a:noFill/>
        </p:spPr>
        <p:txBody>
          <a:bodyPr wrap="square">
            <a:spAutoFit/>
          </a:bodyPr>
          <a:lstStyle/>
          <a:p>
            <a:pPr marL="342900" indent="-342900">
              <a:buFont typeface="Arial" panose="020B0604020202020204" pitchFamily="34" charset="0"/>
              <a:buChar char="•"/>
            </a:pPr>
            <a:r>
              <a:rPr lang="en-US" sz="2400" b="1" dirty="0">
                <a:solidFill>
                  <a:srgbClr val="00B0F0"/>
                </a:solidFill>
                <a:hlinkClick r:id="rId4">
                  <a:extLst>
                    <a:ext uri="{A12FA001-AC4F-418D-AE19-62706E023703}">
                      <ahyp:hlinkClr xmlns:ahyp="http://schemas.microsoft.com/office/drawing/2018/hyperlinkcolor" val="tx"/>
                    </a:ext>
                  </a:extLst>
                </a:hlinkClick>
              </a:rPr>
              <a:t>Nominee/Realty ‘Trusts’ </a:t>
            </a:r>
            <a:r>
              <a:rPr lang="en-US" sz="2400" b="1" dirty="0"/>
              <a:t>– NOT a real trust</a:t>
            </a:r>
          </a:p>
          <a:p>
            <a:pPr marL="800100" lvl="1" indent="-342900">
              <a:buFont typeface="Arial" panose="020B0604020202020204" pitchFamily="34" charset="0"/>
              <a:buChar char="•"/>
            </a:pPr>
            <a:r>
              <a:rPr lang="en-US" sz="2400" dirty="0"/>
              <a:t>Agency Agreement</a:t>
            </a:r>
          </a:p>
          <a:p>
            <a:pPr marL="1257300" lvl="2" indent="-342900">
              <a:buFont typeface="Arial" panose="020B0604020202020204" pitchFamily="34" charset="0"/>
              <a:buChar char="•"/>
            </a:pPr>
            <a:r>
              <a:rPr lang="en-US" sz="2400" u="sng" dirty="0"/>
              <a:t>No</a:t>
            </a:r>
            <a:r>
              <a:rPr lang="en-US" sz="2400" dirty="0"/>
              <a:t> grantor/donor (not a mistake in template) – DO NOT GET AN EIN!!</a:t>
            </a:r>
          </a:p>
          <a:p>
            <a:pPr marL="1257300" lvl="2" indent="-342900">
              <a:buFont typeface="Arial" panose="020B0604020202020204" pitchFamily="34" charset="0"/>
              <a:buChar char="•"/>
            </a:pPr>
            <a:r>
              <a:rPr lang="en-US" sz="2400" b="1" dirty="0"/>
              <a:t>Trustees</a:t>
            </a:r>
            <a:r>
              <a:rPr lang="en-US" sz="2400" dirty="0"/>
              <a:t> – hold legal title to the property (deed) on behalf of the beneficiaries;  Trustees have no direct power and can only act at the direction of the Beneficiaries (under separate Schedule of Beneficiaries typically NOT filed with the Registry – THESE GET LOST!)</a:t>
            </a:r>
          </a:p>
          <a:p>
            <a:pPr marL="1257300" lvl="2" indent="-342900">
              <a:buFont typeface="Arial" panose="020B0604020202020204" pitchFamily="34" charset="0"/>
              <a:buChar char="•"/>
            </a:pPr>
            <a:r>
              <a:rPr lang="en-US" sz="2400" b="1" dirty="0"/>
              <a:t>Beneficiaries </a:t>
            </a:r>
            <a:r>
              <a:rPr lang="en-US" sz="2400" dirty="0"/>
              <a:t>– direct the Trustee (sale, refinance, purchase) and have equitable interest/ownership in the property</a:t>
            </a:r>
          </a:p>
          <a:p>
            <a:pPr marL="800100" lvl="1" indent="-342900">
              <a:buFont typeface="Arial" panose="020B0604020202020204" pitchFamily="34" charset="0"/>
              <a:buChar char="•"/>
            </a:pPr>
            <a:r>
              <a:rPr lang="en-US" sz="2400" dirty="0"/>
              <a:t>The Trust may prohibit Trustees from opening a bank account</a:t>
            </a:r>
          </a:p>
          <a:p>
            <a:pPr marL="800100" lvl="1" indent="-342900">
              <a:buFont typeface="Arial" panose="020B0604020202020204" pitchFamily="34" charset="0"/>
              <a:buChar char="•"/>
            </a:pPr>
            <a:r>
              <a:rPr lang="en-US" sz="2400" dirty="0"/>
              <a:t>The Trust may have a term (e.g. 20 years, 90 years).</a:t>
            </a:r>
          </a:p>
          <a:p>
            <a:pPr marL="800100" lvl="1" indent="-342900">
              <a:buFont typeface="Arial" panose="020B0604020202020204" pitchFamily="34" charset="0"/>
              <a:buChar char="•"/>
            </a:pPr>
            <a:r>
              <a:rPr lang="en-US" sz="2400" dirty="0"/>
              <a:t>Proceeds ideally issued to Beneficiaries NOT the realty trust; or held in escrow by buyer’s attorney and they issue out to correct entity</a:t>
            </a:r>
          </a:p>
          <a:p>
            <a:pPr marL="800100" lvl="1" indent="-342900">
              <a:buFont typeface="Arial" panose="020B0604020202020204" pitchFamily="34" charset="0"/>
              <a:buChar char="•"/>
            </a:pPr>
            <a:r>
              <a:rPr lang="en-US" sz="2400" i="1" dirty="0"/>
              <a:t>May not avoid probate if Beneficiary is an individual who has died!</a:t>
            </a:r>
          </a:p>
          <a:p>
            <a:pPr lvl="1"/>
            <a:endParaRPr lang="en-US" sz="2400" dirty="0"/>
          </a:p>
          <a:p>
            <a:pPr marL="457200" indent="-457200" algn="l">
              <a:buFont typeface="Arial" panose="020B0604020202020204" pitchFamily="34" charset="0"/>
              <a:buChar char="•"/>
            </a:pPr>
            <a:endParaRPr lang="en-US" sz="1400" dirty="0"/>
          </a:p>
        </p:txBody>
      </p:sp>
    </p:spTree>
    <p:extLst>
      <p:ext uri="{BB962C8B-B14F-4D97-AF65-F5344CB8AC3E}">
        <p14:creationId xmlns:p14="http://schemas.microsoft.com/office/powerpoint/2010/main" val="15693600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3059442-410A-249C-B556-1165120E5113}"/>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0AC92C44-D091-5651-CC36-A1A6BA049B41}"/>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TYPES OF “TRUSTS”</a:t>
            </a:r>
          </a:p>
        </p:txBody>
      </p:sp>
      <p:pic>
        <p:nvPicPr>
          <p:cNvPr id="10" name="Picture 9">
            <a:extLst>
              <a:ext uri="{FF2B5EF4-FFF2-40B4-BE49-F238E27FC236}">
                <a16:creationId xmlns:a16="http://schemas.microsoft.com/office/drawing/2014/main" id="{2F74B9BE-B147-2D4A-F4AB-4103D2EE419E}"/>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B36E333D-632A-D03F-E81C-A44D57D929DA}"/>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7</a:t>
            </a:fld>
            <a:endParaRPr lang="en-US" dirty="0"/>
          </a:p>
        </p:txBody>
      </p:sp>
      <p:sp>
        <p:nvSpPr>
          <p:cNvPr id="3" name="TextBox 2">
            <a:extLst>
              <a:ext uri="{FF2B5EF4-FFF2-40B4-BE49-F238E27FC236}">
                <a16:creationId xmlns:a16="http://schemas.microsoft.com/office/drawing/2014/main" id="{08C7BB1D-2818-9888-B3AC-0112E297ACC7}"/>
              </a:ext>
            </a:extLst>
          </p:cNvPr>
          <p:cNvSpPr txBox="1"/>
          <p:nvPr/>
        </p:nvSpPr>
        <p:spPr>
          <a:xfrm>
            <a:off x="852397" y="700712"/>
            <a:ext cx="10189989" cy="923330"/>
          </a:xfrm>
          <a:prstGeom prst="rect">
            <a:avLst/>
          </a:prstGeom>
          <a:noFill/>
        </p:spPr>
        <p:txBody>
          <a:bodyPr wrap="square">
            <a:spAutoFit/>
          </a:bodyPr>
          <a:lstStyle/>
          <a:p>
            <a:endParaRPr lang="en-US" dirty="0"/>
          </a:p>
          <a:p>
            <a:endParaRPr lang="en-US" dirty="0"/>
          </a:p>
          <a:p>
            <a:pPr marL="342900" indent="-342900">
              <a:buAutoNum type="arabicParenR"/>
            </a:pPr>
            <a:endParaRPr lang="en-US" dirty="0"/>
          </a:p>
        </p:txBody>
      </p:sp>
      <p:sp>
        <p:nvSpPr>
          <p:cNvPr id="7" name="TextBox 6">
            <a:extLst>
              <a:ext uri="{FF2B5EF4-FFF2-40B4-BE49-F238E27FC236}">
                <a16:creationId xmlns:a16="http://schemas.microsoft.com/office/drawing/2014/main" id="{64DFBA40-8A13-8FE6-4B75-6A232BE738FA}"/>
              </a:ext>
            </a:extLst>
          </p:cNvPr>
          <p:cNvSpPr txBox="1"/>
          <p:nvPr/>
        </p:nvSpPr>
        <p:spPr>
          <a:xfrm>
            <a:off x="1115686" y="1309717"/>
            <a:ext cx="10307093" cy="6001643"/>
          </a:xfrm>
          <a:prstGeom prst="rect">
            <a:avLst/>
          </a:prstGeom>
          <a:noFill/>
        </p:spPr>
        <p:txBody>
          <a:bodyPr wrap="square">
            <a:spAutoFit/>
          </a:bodyPr>
          <a:lstStyle/>
          <a:p>
            <a:pPr algn="l"/>
            <a:r>
              <a:rPr lang="en-US" sz="2400" b="1" dirty="0"/>
              <a:t>Why use a Nominee/Realty Trust? </a:t>
            </a:r>
          </a:p>
          <a:p>
            <a:pPr marL="457200" indent="-457200">
              <a:buFontTx/>
              <a:buChar char="-"/>
            </a:pPr>
            <a:r>
              <a:rPr lang="en-US" sz="2400" dirty="0"/>
              <a:t>“OLDEN DAYS” - Popular when the Registry required the full trust to be filed.  Now that we can file a Certificate of Trust in lieu of the full copy of the trust, Nominee/Realty Trusts have lost favor (not to mention lost Schedules of Beneficiaries)</a:t>
            </a:r>
          </a:p>
          <a:p>
            <a:endParaRPr lang="en-US" sz="2400" dirty="0"/>
          </a:p>
          <a:p>
            <a:pPr marL="457200" indent="-457200">
              <a:buFontTx/>
              <a:buChar char="-"/>
            </a:pPr>
            <a:r>
              <a:rPr lang="en-US" sz="2400" dirty="0"/>
              <a:t>Frequent change of ‘ownership’ or flexibility to change ownership without having to re-record a deed with every transfer (e.g. parents giving a fractional interest in a piece of real estate annually to kids; or husband and wife who have separate revocable trusts and we want to balance the assets under each)</a:t>
            </a:r>
          </a:p>
          <a:p>
            <a:pPr marL="457200" indent="-457200">
              <a:buFontTx/>
              <a:buChar char="-"/>
            </a:pPr>
            <a:r>
              <a:rPr lang="en-US" sz="2400" dirty="0"/>
              <a:t>“Inherited” structure not worth dismantling</a:t>
            </a:r>
          </a:p>
          <a:p>
            <a:pPr marL="457200" indent="-457200" algn="l">
              <a:buFontTx/>
              <a:buChar char="-"/>
            </a:pPr>
            <a:r>
              <a:rPr lang="en-US" sz="2400" dirty="0"/>
              <a:t>Privacy (IT IS IMPERATIVE FOR YOU TO KNOW IF THIS IS THE REASON FOR THIS TRUST; may not be able to file a declaration of homestead; client may not qualify for residential property tax exemptions).</a:t>
            </a:r>
          </a:p>
          <a:p>
            <a:pPr algn="l"/>
            <a:endParaRPr lang="en-US" sz="2400" dirty="0"/>
          </a:p>
          <a:p>
            <a:pPr algn="l"/>
            <a:endParaRPr lang="en-US" sz="2400" dirty="0"/>
          </a:p>
        </p:txBody>
      </p:sp>
    </p:spTree>
    <p:extLst>
      <p:ext uri="{BB962C8B-B14F-4D97-AF65-F5344CB8AC3E}">
        <p14:creationId xmlns:p14="http://schemas.microsoft.com/office/powerpoint/2010/main" val="227990847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8D4F980-662B-A958-1B3E-536351A0079C}"/>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D522AC9-6DC8-2D92-6EA5-58882A11277F}"/>
              </a:ext>
            </a:extLst>
          </p:cNvPr>
          <p:cNvSpPr>
            <a:spLocks noGrp="1"/>
          </p:cNvSpPr>
          <p:nvPr>
            <p:ph type="title"/>
          </p:nvPr>
        </p:nvSpPr>
        <p:spPr>
          <a:xfrm>
            <a:off x="3333408" y="2797251"/>
            <a:ext cx="6092952" cy="743067"/>
          </a:xfrm>
        </p:spPr>
        <p:txBody>
          <a:bodyPr>
            <a:normAutofit fontScale="90000"/>
          </a:bodyPr>
          <a:lstStyle/>
          <a:p>
            <a:r>
              <a:rPr lang="en-US" b="1" dirty="0"/>
              <a:t>TRUSTEE CERTIFICATES</a:t>
            </a:r>
          </a:p>
        </p:txBody>
      </p:sp>
      <p:pic>
        <p:nvPicPr>
          <p:cNvPr id="5" name="Picture 4">
            <a:extLst>
              <a:ext uri="{FF2B5EF4-FFF2-40B4-BE49-F238E27FC236}">
                <a16:creationId xmlns:a16="http://schemas.microsoft.com/office/drawing/2014/main" id="{0DBB2183-865F-B880-6C4E-0145D4BDF26F}"/>
              </a:ext>
            </a:extLst>
          </p:cNvPr>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a:extLst>
              <a:ext uri="{FF2B5EF4-FFF2-40B4-BE49-F238E27FC236}">
                <a16:creationId xmlns:a16="http://schemas.microsoft.com/office/drawing/2014/main" id="{339A8E32-2D94-29F4-19F4-98EDD77CEA7A}"/>
              </a:ext>
            </a:extLst>
          </p:cNvPr>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8</a:t>
            </a:fld>
            <a:endParaRPr lang="en-US" dirty="0"/>
          </a:p>
        </p:txBody>
      </p:sp>
    </p:spTree>
    <p:extLst>
      <p:ext uri="{BB962C8B-B14F-4D97-AF65-F5344CB8AC3E}">
        <p14:creationId xmlns:p14="http://schemas.microsoft.com/office/powerpoint/2010/main" val="61150153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1202778-305E-ED6E-5C25-F2F39D0F5BA7}"/>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81A550BC-EE8A-AE10-26CB-92EC5EE92E10}"/>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75000" lnSpcReduction="2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solidFill>
                  <a:schemeClr val="tx1"/>
                </a:solidFill>
              </a:rPr>
              <a:t>REBA Title Standards and Forms re: Trusts</a:t>
            </a:r>
          </a:p>
        </p:txBody>
      </p:sp>
      <p:pic>
        <p:nvPicPr>
          <p:cNvPr id="10" name="Picture 9">
            <a:extLst>
              <a:ext uri="{FF2B5EF4-FFF2-40B4-BE49-F238E27FC236}">
                <a16:creationId xmlns:a16="http://schemas.microsoft.com/office/drawing/2014/main" id="{3071D336-9CD6-12FA-7E58-1B00516E126A}"/>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A3AE14EE-E3A6-F2CC-3EA6-1AFF86A187E9}"/>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9</a:t>
            </a:fld>
            <a:endParaRPr lang="en-US" dirty="0"/>
          </a:p>
        </p:txBody>
      </p:sp>
      <p:sp>
        <p:nvSpPr>
          <p:cNvPr id="2" name="Content Placeholder 2">
            <a:extLst>
              <a:ext uri="{FF2B5EF4-FFF2-40B4-BE49-F238E27FC236}">
                <a16:creationId xmlns:a16="http://schemas.microsoft.com/office/drawing/2014/main" id="{C990741B-71EA-689B-0D41-A31DF7839E6E}"/>
              </a:ext>
            </a:extLst>
          </p:cNvPr>
          <p:cNvSpPr>
            <a:spLocks noGrp="1"/>
          </p:cNvSpPr>
          <p:nvPr>
            <p:ph idx="1"/>
          </p:nvPr>
        </p:nvSpPr>
        <p:spPr>
          <a:xfrm>
            <a:off x="1218157" y="1496473"/>
            <a:ext cx="7203217" cy="3474310"/>
          </a:xfrm>
        </p:spPr>
        <p:txBody>
          <a:bodyPr>
            <a:normAutofit fontScale="85000" lnSpcReduction="20000"/>
          </a:bodyPr>
          <a:lstStyle/>
          <a:p>
            <a:pPr marL="0" indent="0">
              <a:buNone/>
            </a:pPr>
            <a:endParaRPr lang="en-US" dirty="0">
              <a:solidFill>
                <a:schemeClr val="tx1"/>
              </a:solidFill>
            </a:endParaRPr>
          </a:p>
          <a:p>
            <a:r>
              <a:rPr lang="en-US" dirty="0">
                <a:solidFill>
                  <a:schemeClr val="tx1"/>
                </a:solidFill>
              </a:rPr>
              <a:t>Title Standard 9 – Massachusetts Business Trusts and the Rule Against Perpetuities</a:t>
            </a:r>
          </a:p>
          <a:p>
            <a:r>
              <a:rPr lang="en-US" dirty="0">
                <a:solidFill>
                  <a:schemeClr val="tx1"/>
                </a:solidFill>
              </a:rPr>
              <a:t>Title Standard 23 – Self-Dealing by Trustees</a:t>
            </a:r>
          </a:p>
          <a:p>
            <a:r>
              <a:rPr lang="en-US" dirty="0">
                <a:solidFill>
                  <a:schemeClr val="tx1"/>
                </a:solidFill>
              </a:rPr>
              <a:t>Title Standard 33 – Transfers by Trustee(s)</a:t>
            </a:r>
          </a:p>
          <a:p>
            <a:r>
              <a:rPr lang="en-US" dirty="0">
                <a:solidFill>
                  <a:schemeClr val="tx1"/>
                </a:solidFill>
              </a:rPr>
              <a:t>Title Standard 40 – Transfers by Devisees Under a Will Containing Power of Sale</a:t>
            </a:r>
          </a:p>
          <a:p>
            <a:r>
              <a:rPr lang="en-US" dirty="0">
                <a:solidFill>
                  <a:schemeClr val="tx1"/>
                </a:solidFill>
              </a:rPr>
              <a:t>Title Standard 45 – Transfers to Trusts</a:t>
            </a:r>
          </a:p>
          <a:p>
            <a:r>
              <a:rPr lang="en-US" dirty="0">
                <a:solidFill>
                  <a:schemeClr val="tx1"/>
                </a:solidFill>
              </a:rPr>
              <a:t>Title Standard 53* - Indefinite References - Trusts</a:t>
            </a:r>
          </a:p>
          <a:p>
            <a:r>
              <a:rPr lang="en-US" dirty="0">
                <a:solidFill>
                  <a:schemeClr val="tx1"/>
                </a:solidFill>
              </a:rPr>
              <a:t>Title Standard 68 – Trustee Certificates Under M.G.L. c. 184, §35</a:t>
            </a:r>
          </a:p>
          <a:p>
            <a:r>
              <a:rPr lang="en-US" dirty="0">
                <a:solidFill>
                  <a:schemeClr val="tx1"/>
                </a:solidFill>
              </a:rPr>
              <a:t>Forms 16A and 16C – Declarations of Homestead Owned by Trustees</a:t>
            </a:r>
          </a:p>
          <a:p>
            <a:r>
              <a:rPr lang="en-US" dirty="0">
                <a:solidFill>
                  <a:schemeClr val="tx1"/>
                </a:solidFill>
              </a:rPr>
              <a:t>Form 20 - Nominee Trust (related documents Forms 20A-20H)</a:t>
            </a:r>
          </a:p>
          <a:p>
            <a:r>
              <a:rPr lang="en-US" dirty="0">
                <a:solidFill>
                  <a:schemeClr val="tx1"/>
                </a:solidFill>
              </a:rPr>
              <a:t>Form 35 – Trustee Certificate Under M. G. L. c. 184, §35</a:t>
            </a:r>
          </a:p>
          <a:p>
            <a:pPr marL="0" indent="0">
              <a:buNone/>
            </a:pPr>
            <a:endParaRPr lang="en-US" dirty="0">
              <a:solidFill>
                <a:schemeClr val="tx1"/>
              </a:solidFill>
            </a:endParaRPr>
          </a:p>
        </p:txBody>
      </p:sp>
      <p:sp>
        <p:nvSpPr>
          <p:cNvPr id="4" name="TextBox 3">
            <a:extLst>
              <a:ext uri="{FF2B5EF4-FFF2-40B4-BE49-F238E27FC236}">
                <a16:creationId xmlns:a16="http://schemas.microsoft.com/office/drawing/2014/main" id="{A8268AD3-2B19-36F8-15F9-ABB852552BE4}"/>
              </a:ext>
            </a:extLst>
          </p:cNvPr>
          <p:cNvSpPr txBox="1"/>
          <p:nvPr/>
        </p:nvSpPr>
        <p:spPr>
          <a:xfrm>
            <a:off x="1457573" y="5407000"/>
            <a:ext cx="9108071" cy="30777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latin typeface="Trebuchet MS" panose="020B0603020202020204"/>
                <a:ea typeface="+mn-ea"/>
                <a:cs typeface="+mn-cs"/>
              </a:rPr>
              <a:t>Standards/Forms with * are being submitted for voting by REBA Membership at the Annual Meeting in November</a:t>
            </a:r>
          </a:p>
        </p:txBody>
      </p:sp>
    </p:spTree>
    <p:extLst>
      <p:ext uri="{BB962C8B-B14F-4D97-AF65-F5344CB8AC3E}">
        <p14:creationId xmlns:p14="http://schemas.microsoft.com/office/powerpoint/2010/main" val="21353721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52D665-8C87-A7A9-CC8B-7F3C1C1F030F}"/>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6DA9BBA6-A61B-7B5C-910A-F81989577572}"/>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solidFill>
                  <a:schemeClr val="tx1"/>
                </a:solidFill>
              </a:rPr>
              <a:t>Trustee's CERTIFICATES</a:t>
            </a:r>
          </a:p>
        </p:txBody>
      </p:sp>
      <p:pic>
        <p:nvPicPr>
          <p:cNvPr id="10" name="Picture 9">
            <a:extLst>
              <a:ext uri="{FF2B5EF4-FFF2-40B4-BE49-F238E27FC236}">
                <a16:creationId xmlns:a16="http://schemas.microsoft.com/office/drawing/2014/main" id="{6D83D323-0740-8B36-264D-63F04FF3B0F4}"/>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7C9F3CD4-F01B-9E63-9B86-5FCD8C44DE42}"/>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solidFill>
                  <a:schemeClr val="tx1"/>
                </a:solidFill>
              </a:rPr>
              <a:t>10</a:t>
            </a:fld>
            <a:endParaRPr lang="en-US" dirty="0">
              <a:solidFill>
                <a:schemeClr val="tx1"/>
              </a:solidFill>
            </a:endParaRPr>
          </a:p>
        </p:txBody>
      </p:sp>
      <p:sp>
        <p:nvSpPr>
          <p:cNvPr id="7" name="Rectangle 3">
            <a:extLst>
              <a:ext uri="{FF2B5EF4-FFF2-40B4-BE49-F238E27FC236}">
                <a16:creationId xmlns:a16="http://schemas.microsoft.com/office/drawing/2014/main" id="{0D3993DF-788F-6223-BC81-5FF82C1E364C}"/>
              </a:ext>
            </a:extLst>
          </p:cNvPr>
          <p:cNvSpPr txBox="1">
            <a:spLocks/>
          </p:cNvSpPr>
          <p:nvPr/>
        </p:nvSpPr>
        <p:spPr>
          <a:xfrm>
            <a:off x="1665060" y="1749107"/>
            <a:ext cx="8153400" cy="4468813"/>
          </a:xfrm>
          <a:prstGeom prst="rect">
            <a:avLst/>
          </a:prstGeom>
        </p:spPr>
        <p:txBody>
          <a:bodyPr vert="horz" lIns="91440" tIns="45720" rIns="91440" bIns="45720" rtlCol="0">
            <a:normAutofit/>
          </a:bodyPr>
          <a:lstStyle>
            <a:lvl1pPr marL="228600" indent="-228600" algn="l" defTabSz="914400" rtl="0" eaLnBrk="1" latinLnBrk="0" hangingPunct="1">
              <a:lnSpc>
                <a:spcPct val="100000"/>
              </a:lnSpc>
              <a:spcBef>
                <a:spcPts val="1000"/>
              </a:spcBef>
              <a:buClr>
                <a:schemeClr val="accent2"/>
              </a:buClr>
              <a:buFont typeface="Arial" panose="020B0604020202020204" pitchFamily="34" charset="0"/>
              <a:buChar char="•"/>
              <a:defRPr sz="1800" kern="1200">
                <a:solidFill>
                  <a:schemeClr val="tx1">
                    <a:lumMod val="85000"/>
                    <a:lumOff val="15000"/>
                  </a:schemeClr>
                </a:solidFill>
                <a:latin typeface="+mn-lt"/>
                <a:ea typeface="+mn-ea"/>
                <a:cs typeface="+mn-cs"/>
              </a:defRPr>
            </a:lvl1pPr>
            <a:lvl2pPr marL="4572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2pPr>
            <a:lvl3pPr marL="6858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3pPr>
            <a:lvl4pPr marL="9144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4pPr>
            <a:lvl5pPr marL="114300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lumMod val="85000"/>
                    <a:lumOff val="15000"/>
                  </a:schemeClr>
                </a:solidFill>
                <a:latin typeface="+mn-lt"/>
                <a:ea typeface="+mn-ea"/>
                <a:cs typeface="+mn-cs"/>
              </a:defRPr>
            </a:lvl5pPr>
            <a:lvl6pPr marL="131286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6pPr>
            <a:lvl7pPr marL="1484313"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a:solidFill>
                  <a:schemeClr val="tx1"/>
                </a:solidFill>
                <a:latin typeface="+mn-lt"/>
                <a:ea typeface="+mn-ea"/>
                <a:cs typeface="+mn-cs"/>
              </a:defRPr>
            </a:lvl7pPr>
            <a:lvl8pPr marL="1657350"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8pPr>
            <a:lvl9pPr marL="1882775" indent="-228600" algn="l" defTabSz="914400" rtl="0" eaLnBrk="1" latinLnBrk="0" hangingPunct="1">
              <a:lnSpc>
                <a:spcPct val="100000"/>
              </a:lnSpc>
              <a:spcBef>
                <a:spcPts val="1000"/>
              </a:spcBef>
              <a:buClr>
                <a:schemeClr val="accent2"/>
              </a:buClr>
              <a:buFont typeface="Arial" panose="020B0604020202020204" pitchFamily="34" charset="0"/>
              <a:buChar char="•"/>
              <a:defRPr sz="1600" kern="1200" baseline="0">
                <a:solidFill>
                  <a:schemeClr val="tx1"/>
                </a:solidFill>
                <a:latin typeface="+mn-lt"/>
                <a:ea typeface="+mn-ea"/>
                <a:cs typeface="+mn-cs"/>
              </a:defRPr>
            </a:lvl9pPr>
          </a:lstStyle>
          <a:p>
            <a:pPr marL="0" indent="0">
              <a:buFont typeface="Arial" panose="020B0604020202020204" pitchFamily="34" charset="0"/>
              <a:buNone/>
            </a:pPr>
            <a:endParaRPr lang="en-US" altLang="en-US" sz="2400" dirty="0">
              <a:solidFill>
                <a:schemeClr val="tx1"/>
              </a:solidFill>
            </a:endParaRPr>
          </a:p>
          <a:p>
            <a:pPr>
              <a:buFont typeface="Wingdings" panose="05000000000000000000" pitchFamily="2" charset="2"/>
              <a:buNone/>
            </a:pPr>
            <a:r>
              <a:rPr lang="en-US" altLang="en-US" sz="2400" dirty="0">
                <a:solidFill>
                  <a:schemeClr val="tx1"/>
                </a:solidFill>
              </a:rPr>
              <a:t>	What Terms Are Necessary in a Recordable Trust, for real estate conveyancing:</a:t>
            </a:r>
          </a:p>
        </p:txBody>
      </p:sp>
      <p:sp>
        <p:nvSpPr>
          <p:cNvPr id="9" name="TextBox 8">
            <a:extLst>
              <a:ext uri="{FF2B5EF4-FFF2-40B4-BE49-F238E27FC236}">
                <a16:creationId xmlns:a16="http://schemas.microsoft.com/office/drawing/2014/main" id="{42906D2A-5F6A-22E7-E3FB-870AE75CFB36}"/>
              </a:ext>
            </a:extLst>
          </p:cNvPr>
          <p:cNvSpPr txBox="1"/>
          <p:nvPr/>
        </p:nvSpPr>
        <p:spPr>
          <a:xfrm>
            <a:off x="2612666" y="3343289"/>
            <a:ext cx="6258187" cy="1287981"/>
          </a:xfrm>
          <a:prstGeom prst="rect">
            <a:avLst/>
          </a:prstGeom>
          <a:noFill/>
        </p:spPr>
        <p:txBody>
          <a:bodyPr wrap="square" rtlCol="0">
            <a:spAutoFit/>
          </a:bodyPr>
          <a:lstStyle/>
          <a:p>
            <a:pPr marL="342900" marR="0" lvl="0" indent="-342900" algn="l" defTabSz="457200" rtl="0" eaLnBrk="1" fontAlgn="auto" latinLnBrk="0" hangingPunct="1">
              <a:lnSpc>
                <a:spcPct val="150000"/>
              </a:lnSpc>
              <a:spcBef>
                <a:spcPts val="0"/>
              </a:spcBef>
              <a:spcAft>
                <a:spcPts val="0"/>
              </a:spcAft>
              <a:buClrTx/>
              <a:buSzTx/>
              <a:buFontTx/>
              <a:buAutoNum type="arabicPeriod"/>
              <a:tabLst/>
              <a:defRPr/>
            </a:pPr>
            <a:r>
              <a:rPr kumimoji="0" lang="en-US" sz="1800" b="0" i="0" u="none" strike="noStrike" kern="1200" cap="none" spc="0" normalizeH="0" baseline="0" noProof="0" dirty="0">
                <a:ln>
                  <a:noFill/>
                </a:ln>
                <a:effectLst/>
                <a:uLnTx/>
                <a:uFillTx/>
                <a:latin typeface="Trebuchet MS" panose="020B0603020202020204" pitchFamily="34" charset="0"/>
                <a:ea typeface="Calibri" panose="020F0502020204030204" pitchFamily="34" charset="0"/>
                <a:cs typeface="+mn-cs"/>
              </a:rPr>
              <a:t>Who has the power to act?</a:t>
            </a:r>
          </a:p>
          <a:p>
            <a:pPr marL="342900" marR="0" lvl="0" indent="-342900" algn="l" defTabSz="457200" rtl="0" eaLnBrk="1" fontAlgn="auto" latinLnBrk="0" hangingPunct="1">
              <a:lnSpc>
                <a:spcPct val="150000"/>
              </a:lnSpc>
              <a:spcBef>
                <a:spcPts val="0"/>
              </a:spcBef>
              <a:spcAft>
                <a:spcPts val="0"/>
              </a:spcAft>
              <a:buClrTx/>
              <a:buSzTx/>
              <a:buFontTx/>
              <a:buAutoNum type="arabicPeriod"/>
              <a:tabLst/>
              <a:defRPr/>
            </a:pPr>
            <a:r>
              <a:rPr kumimoji="0" lang="en-US" sz="1800" b="0" i="0" u="none" strike="noStrike" kern="1200" cap="none" spc="0" normalizeH="0" baseline="0" noProof="0" dirty="0">
                <a:ln>
                  <a:noFill/>
                </a:ln>
                <a:effectLst/>
                <a:uLnTx/>
                <a:uFillTx/>
                <a:latin typeface="Trebuchet MS" panose="020B0603020202020204" pitchFamily="34" charset="0"/>
                <a:ea typeface="Calibri" panose="020F0502020204030204" pitchFamily="34" charset="0"/>
                <a:cs typeface="+mn-cs"/>
              </a:rPr>
              <a:t>What powers do the trustees have? </a:t>
            </a:r>
          </a:p>
          <a:p>
            <a:pPr marL="342900" marR="0" lvl="0" indent="-342900" algn="l" defTabSz="457200" rtl="0" eaLnBrk="1" fontAlgn="auto" latinLnBrk="0" hangingPunct="1">
              <a:lnSpc>
                <a:spcPct val="150000"/>
              </a:lnSpc>
              <a:spcBef>
                <a:spcPts val="0"/>
              </a:spcBef>
              <a:spcAft>
                <a:spcPts val="0"/>
              </a:spcAft>
              <a:buClrTx/>
              <a:buSzTx/>
              <a:buFontTx/>
              <a:buAutoNum type="arabicPeriod"/>
              <a:tabLst/>
              <a:defRPr/>
            </a:pPr>
            <a:r>
              <a:rPr kumimoji="0" lang="en-US" sz="1800" b="0" i="0" u="none" strike="noStrike" kern="1200" cap="none" spc="0" normalizeH="0" baseline="0" noProof="0" dirty="0">
                <a:ln>
                  <a:noFill/>
                </a:ln>
                <a:effectLst/>
                <a:uLnTx/>
                <a:uFillTx/>
                <a:latin typeface="Trebuchet MS" panose="020B0603020202020204" pitchFamily="34" charset="0"/>
                <a:ea typeface="Calibri" panose="020F0502020204030204" pitchFamily="34" charset="0"/>
                <a:cs typeface="+mn-cs"/>
              </a:rPr>
              <a:t>When does the trust terminate?</a:t>
            </a:r>
            <a:endParaRPr kumimoji="0" lang="en-US" sz="1800" b="0" i="0" u="none" strike="noStrike" kern="1200" cap="none" spc="0" normalizeH="0" baseline="0" noProof="0" dirty="0">
              <a:ln>
                <a:noFill/>
              </a:ln>
              <a:effectLst/>
              <a:uLnTx/>
              <a:uFillTx/>
              <a:latin typeface="Trebuchet MS" panose="020B0603020202020204" pitchFamily="34" charset="0"/>
              <a:ea typeface="+mn-ea"/>
              <a:cs typeface="+mn-cs"/>
            </a:endParaRPr>
          </a:p>
        </p:txBody>
      </p:sp>
    </p:spTree>
    <p:extLst>
      <p:ext uri="{BB962C8B-B14F-4D97-AF65-F5344CB8AC3E}">
        <p14:creationId xmlns:p14="http://schemas.microsoft.com/office/powerpoint/2010/main" val="345584572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A close-up of a paper&#10;&#10;Description automatically generated">
            <a:extLst>
              <a:ext uri="{FF2B5EF4-FFF2-40B4-BE49-F238E27FC236}">
                <a16:creationId xmlns:a16="http://schemas.microsoft.com/office/drawing/2014/main" id="{25937900-126B-53CE-D0FE-2EFD553023F2}"/>
              </a:ext>
            </a:extLst>
          </p:cNvPr>
          <p:cNvPicPr>
            <a:picLocks noChangeAspect="1"/>
          </p:cNvPicPr>
          <p:nvPr/>
        </p:nvPicPr>
        <p:blipFill rotWithShape="1">
          <a:blip r:embed="rId2"/>
          <a:srcRect t="4300" b="32917"/>
          <a:stretch/>
        </p:blipFill>
        <p:spPr>
          <a:xfrm>
            <a:off x="5442090" y="1024046"/>
            <a:ext cx="6286007" cy="5600700"/>
          </a:xfrm>
          <a:prstGeom prst="rect">
            <a:avLst/>
          </a:prstGeom>
        </p:spPr>
      </p:pic>
      <p:pic>
        <p:nvPicPr>
          <p:cNvPr id="11" name="Content Placeholder 10" descr="A close-up of a letter">
            <a:extLst>
              <a:ext uri="{FF2B5EF4-FFF2-40B4-BE49-F238E27FC236}">
                <a16:creationId xmlns:a16="http://schemas.microsoft.com/office/drawing/2014/main" id="{7987772C-8765-DC33-0A7E-915FAD55866D}"/>
              </a:ext>
            </a:extLst>
          </p:cNvPr>
          <p:cNvPicPr>
            <a:picLocks noGrp="1" noChangeAspect="1"/>
          </p:cNvPicPr>
          <p:nvPr>
            <p:ph idx="1"/>
          </p:nvPr>
        </p:nvPicPr>
        <p:blipFill rotWithShape="1">
          <a:blip r:embed="rId3"/>
          <a:srcRect b="16579"/>
          <a:stretch/>
        </p:blipFill>
        <p:spPr>
          <a:xfrm>
            <a:off x="463903" y="1024046"/>
            <a:ext cx="4764756" cy="5505061"/>
          </a:xfrm>
        </p:spPr>
      </p:pic>
      <p:sp>
        <p:nvSpPr>
          <p:cNvPr id="2" name="Title 1">
            <a:extLst>
              <a:ext uri="{FF2B5EF4-FFF2-40B4-BE49-F238E27FC236}">
                <a16:creationId xmlns:a16="http://schemas.microsoft.com/office/drawing/2014/main" id="{8CF8AF3B-8240-B55B-E5F1-DD2772050553}"/>
              </a:ext>
            </a:extLst>
          </p:cNvPr>
          <p:cNvSpPr>
            <a:spLocks noGrp="1"/>
          </p:cNvSpPr>
          <p:nvPr>
            <p:ph type="title"/>
          </p:nvPr>
        </p:nvSpPr>
        <p:spPr>
          <a:xfrm>
            <a:off x="1476375" y="252692"/>
            <a:ext cx="8950152" cy="581025"/>
          </a:xfrm>
        </p:spPr>
        <p:txBody>
          <a:bodyPr>
            <a:normAutofit fontScale="90000"/>
          </a:bodyPr>
          <a:lstStyle/>
          <a:p>
            <a:pPr algn="ctr"/>
            <a:r>
              <a:rPr lang="en-US" altLang="en-US" sz="3200" b="1" dirty="0">
                <a:solidFill>
                  <a:schemeClr val="tx1"/>
                </a:solidFill>
                <a:latin typeface="+mn-lt"/>
              </a:rPr>
              <a:t>Trustee’s Certificates</a:t>
            </a:r>
            <a:endParaRPr lang="en-US" sz="3200" b="1" dirty="0">
              <a:solidFill>
                <a:schemeClr val="tx1"/>
              </a:solidFill>
              <a:latin typeface="+mn-lt"/>
            </a:endParaRPr>
          </a:p>
        </p:txBody>
      </p:sp>
    </p:spTree>
    <p:extLst>
      <p:ext uri="{BB962C8B-B14F-4D97-AF65-F5344CB8AC3E}">
        <p14:creationId xmlns:p14="http://schemas.microsoft.com/office/powerpoint/2010/main" val="115195463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descr="A close-up of a document&#10;&#10;Description automatically generated">
            <a:extLst>
              <a:ext uri="{FF2B5EF4-FFF2-40B4-BE49-F238E27FC236}">
                <a16:creationId xmlns:a16="http://schemas.microsoft.com/office/drawing/2014/main" id="{1823103D-8E24-8D80-FBD1-1D567D179B62}"/>
              </a:ext>
            </a:extLst>
          </p:cNvPr>
          <p:cNvPicPr>
            <a:picLocks noGrp="1" noChangeAspect="1"/>
          </p:cNvPicPr>
          <p:nvPr>
            <p:ph idx="1"/>
          </p:nvPr>
        </p:nvPicPr>
        <p:blipFill rotWithShape="1">
          <a:blip r:embed="rId2"/>
          <a:srcRect t="11445" b="31984"/>
          <a:stretch/>
        </p:blipFill>
        <p:spPr>
          <a:xfrm>
            <a:off x="2527743" y="1165778"/>
            <a:ext cx="6657804" cy="4874141"/>
          </a:xfrm>
        </p:spPr>
      </p:pic>
      <p:cxnSp>
        <p:nvCxnSpPr>
          <p:cNvPr id="8" name="Straight Arrow Connector 7">
            <a:extLst>
              <a:ext uri="{FF2B5EF4-FFF2-40B4-BE49-F238E27FC236}">
                <a16:creationId xmlns:a16="http://schemas.microsoft.com/office/drawing/2014/main" id="{6E5A1638-BD34-67C3-8BB4-19DFDFD6667F}"/>
              </a:ext>
            </a:extLst>
          </p:cNvPr>
          <p:cNvCxnSpPr>
            <a:cxnSpLocks/>
          </p:cNvCxnSpPr>
          <p:nvPr/>
        </p:nvCxnSpPr>
        <p:spPr>
          <a:xfrm flipH="1" flipV="1">
            <a:off x="8193271" y="3970382"/>
            <a:ext cx="461394" cy="40779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0" name="TextBox 9">
            <a:extLst>
              <a:ext uri="{FF2B5EF4-FFF2-40B4-BE49-F238E27FC236}">
                <a16:creationId xmlns:a16="http://schemas.microsoft.com/office/drawing/2014/main" id="{4457C862-7AC7-C90B-816B-936E25013669}"/>
              </a:ext>
            </a:extLst>
          </p:cNvPr>
          <p:cNvSpPr txBox="1"/>
          <p:nvPr/>
        </p:nvSpPr>
        <p:spPr>
          <a:xfrm>
            <a:off x="8654665" y="4302678"/>
            <a:ext cx="1672253" cy="369332"/>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Trebuchet MS" panose="020B0603020202020204"/>
                <a:ea typeface="+mn-ea"/>
                <a:cs typeface="+mn-cs"/>
              </a:rPr>
              <a:t>Jurat example</a:t>
            </a:r>
          </a:p>
        </p:txBody>
      </p:sp>
      <p:sp>
        <p:nvSpPr>
          <p:cNvPr id="7" name="Title 1">
            <a:extLst>
              <a:ext uri="{FF2B5EF4-FFF2-40B4-BE49-F238E27FC236}">
                <a16:creationId xmlns:a16="http://schemas.microsoft.com/office/drawing/2014/main" id="{F1808CD9-4F1D-C351-FE30-BFA967DA19F3}"/>
              </a:ext>
            </a:extLst>
          </p:cNvPr>
          <p:cNvSpPr txBox="1">
            <a:spLocks/>
          </p:cNvSpPr>
          <p:nvPr/>
        </p:nvSpPr>
        <p:spPr bwMode="black">
          <a:xfrm>
            <a:off x="1476375" y="252692"/>
            <a:ext cx="8950152" cy="581025"/>
          </a:xfrm>
          <a:prstGeom prst="rect">
            <a:avLst/>
          </a:prstGeom>
          <a:solidFill>
            <a:srgbClr val="FFFFFF"/>
          </a:solidFill>
          <a:ln w="31750" cap="sq">
            <a:solidFill>
              <a:srgbClr val="404040"/>
            </a:solidFill>
            <a:miter lim="800000"/>
          </a:ln>
        </p:spPr>
        <p:txBody>
          <a:bodyPr vert="horz" lIns="182880" tIns="182880" rIns="182880" bIns="182880" rtlCol="0" anchor="ctr">
            <a:normAutofit fontScale="60000" lnSpcReduction="2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altLang="en-US" sz="3200" b="1" dirty="0">
                <a:solidFill>
                  <a:schemeClr val="tx1"/>
                </a:solidFill>
                <a:latin typeface="+mn-lt"/>
              </a:rPr>
              <a:t>Trustee’s Certificates</a:t>
            </a:r>
            <a:endParaRPr lang="en-US" sz="3200" b="1" dirty="0">
              <a:solidFill>
                <a:schemeClr val="tx1"/>
              </a:solidFill>
              <a:latin typeface="+mn-lt"/>
            </a:endParaRPr>
          </a:p>
        </p:txBody>
      </p:sp>
    </p:spTree>
    <p:extLst>
      <p:ext uri="{BB962C8B-B14F-4D97-AF65-F5344CB8AC3E}">
        <p14:creationId xmlns:p14="http://schemas.microsoft.com/office/powerpoint/2010/main" val="171755421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Content Placeholder 7" descr="A close-up of a letter&#10;&#10;Description automatically generated">
            <a:extLst>
              <a:ext uri="{FF2B5EF4-FFF2-40B4-BE49-F238E27FC236}">
                <a16:creationId xmlns:a16="http://schemas.microsoft.com/office/drawing/2014/main" id="{1B2E47F6-FF8C-5773-E8F0-A55F50A33947}"/>
              </a:ext>
            </a:extLst>
          </p:cNvPr>
          <p:cNvPicPr>
            <a:picLocks noGrp="1" noChangeAspect="1"/>
          </p:cNvPicPr>
          <p:nvPr>
            <p:ph sz="half" idx="2"/>
          </p:nvPr>
        </p:nvPicPr>
        <p:blipFill rotWithShape="1">
          <a:blip r:embed="rId2"/>
          <a:srcRect l="1474" r="-1474" b="25113"/>
          <a:stretch/>
        </p:blipFill>
        <p:spPr>
          <a:xfrm>
            <a:off x="6450317" y="1629603"/>
            <a:ext cx="4989208" cy="4835205"/>
          </a:xfrm>
        </p:spPr>
      </p:pic>
      <p:sp>
        <p:nvSpPr>
          <p:cNvPr id="9" name="TextBox 8">
            <a:extLst>
              <a:ext uri="{FF2B5EF4-FFF2-40B4-BE49-F238E27FC236}">
                <a16:creationId xmlns:a16="http://schemas.microsoft.com/office/drawing/2014/main" id="{A87D63A2-DB09-6DD9-BAD9-F13E5681A335}"/>
              </a:ext>
            </a:extLst>
          </p:cNvPr>
          <p:cNvSpPr txBox="1"/>
          <p:nvPr/>
        </p:nvSpPr>
        <p:spPr>
          <a:xfrm>
            <a:off x="1494869" y="1253323"/>
            <a:ext cx="3193823" cy="400110"/>
          </a:xfrm>
          <a:prstGeom prst="rect">
            <a:avLst/>
          </a:prstGeom>
          <a:noFill/>
        </p:spPr>
        <p:txBody>
          <a:bodyPr wrap="none" rtlCol="0">
            <a:spAutoFit/>
          </a:bodyPr>
          <a:lstStyle/>
          <a:p>
            <a:pPr algn="ctr"/>
            <a:r>
              <a:rPr lang="en-US" sz="2000" dirty="0"/>
              <a:t>Trustee Authority Certificate</a:t>
            </a:r>
          </a:p>
        </p:txBody>
      </p:sp>
      <p:pic>
        <p:nvPicPr>
          <p:cNvPr id="7" name="Content Placeholder 6" descr="A close-up of a letter&#10;&#10;Description automatically generated">
            <a:extLst>
              <a:ext uri="{FF2B5EF4-FFF2-40B4-BE49-F238E27FC236}">
                <a16:creationId xmlns:a16="http://schemas.microsoft.com/office/drawing/2014/main" id="{26B606C8-506E-5777-49E9-438E2FA20013}"/>
              </a:ext>
            </a:extLst>
          </p:cNvPr>
          <p:cNvPicPr>
            <a:picLocks noGrp="1" noChangeAspect="1"/>
          </p:cNvPicPr>
          <p:nvPr>
            <p:ph sz="half" idx="1"/>
          </p:nvPr>
        </p:nvPicPr>
        <p:blipFill rotWithShape="1">
          <a:blip r:embed="rId3"/>
          <a:srcRect t="20413" b="18206"/>
          <a:stretch/>
        </p:blipFill>
        <p:spPr>
          <a:xfrm>
            <a:off x="441879" y="1714988"/>
            <a:ext cx="5299805" cy="4209875"/>
          </a:xfrm>
        </p:spPr>
      </p:pic>
      <p:sp>
        <p:nvSpPr>
          <p:cNvPr id="3" name="TextBox 2">
            <a:extLst>
              <a:ext uri="{FF2B5EF4-FFF2-40B4-BE49-F238E27FC236}">
                <a16:creationId xmlns:a16="http://schemas.microsoft.com/office/drawing/2014/main" id="{06661D38-8FAE-662E-C77F-707CE8479ABC}"/>
              </a:ext>
            </a:extLst>
          </p:cNvPr>
          <p:cNvSpPr txBox="1"/>
          <p:nvPr/>
        </p:nvSpPr>
        <p:spPr>
          <a:xfrm>
            <a:off x="6540852" y="1191768"/>
            <a:ext cx="3193823" cy="400110"/>
          </a:xfrm>
          <a:prstGeom prst="rect">
            <a:avLst/>
          </a:prstGeom>
          <a:noFill/>
        </p:spPr>
        <p:txBody>
          <a:bodyPr wrap="none" rtlCol="0">
            <a:spAutoFit/>
          </a:bodyPr>
          <a:lstStyle/>
          <a:p>
            <a:r>
              <a:rPr lang="en-US" sz="2000" dirty="0"/>
              <a:t>Trustee Authority Certificate</a:t>
            </a:r>
          </a:p>
        </p:txBody>
      </p:sp>
      <p:sp>
        <p:nvSpPr>
          <p:cNvPr id="6" name="Title 1">
            <a:extLst>
              <a:ext uri="{FF2B5EF4-FFF2-40B4-BE49-F238E27FC236}">
                <a16:creationId xmlns:a16="http://schemas.microsoft.com/office/drawing/2014/main" id="{F6F7B438-394E-50AD-77C2-518AAA17E351}"/>
              </a:ext>
            </a:extLst>
          </p:cNvPr>
          <p:cNvSpPr txBox="1">
            <a:spLocks/>
          </p:cNvSpPr>
          <p:nvPr/>
        </p:nvSpPr>
        <p:spPr bwMode="black">
          <a:xfrm>
            <a:off x="1476375" y="252692"/>
            <a:ext cx="8950152" cy="581025"/>
          </a:xfrm>
          <a:prstGeom prst="rect">
            <a:avLst/>
          </a:prstGeom>
          <a:solidFill>
            <a:srgbClr val="FFFFFF"/>
          </a:solidFill>
          <a:ln w="31750" cap="sq">
            <a:solidFill>
              <a:srgbClr val="404040"/>
            </a:solidFill>
            <a:miter lim="800000"/>
          </a:ln>
        </p:spPr>
        <p:txBody>
          <a:bodyPr vert="horz" lIns="182880" tIns="182880" rIns="182880" bIns="182880" rtlCol="0" anchor="ctr">
            <a:normAutofit fontScale="60000" lnSpcReduction="2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altLang="en-US" sz="3200" b="1" dirty="0">
                <a:solidFill>
                  <a:schemeClr val="tx1"/>
                </a:solidFill>
                <a:latin typeface="+mn-lt"/>
              </a:rPr>
              <a:t>Trustee’s Certificates</a:t>
            </a:r>
            <a:endParaRPr lang="en-US" sz="3200" b="1" dirty="0">
              <a:solidFill>
                <a:schemeClr val="tx1"/>
              </a:solidFill>
              <a:latin typeface="+mn-lt"/>
            </a:endParaRPr>
          </a:p>
        </p:txBody>
      </p:sp>
    </p:spTree>
    <p:extLst>
      <p:ext uri="{BB962C8B-B14F-4D97-AF65-F5344CB8AC3E}">
        <p14:creationId xmlns:p14="http://schemas.microsoft.com/office/powerpoint/2010/main" val="36518629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AutoShape 2">
            <a:extLst>
              <a:ext uri="{FF2B5EF4-FFF2-40B4-BE49-F238E27FC236}">
                <a16:creationId xmlns:a16="http://schemas.microsoft.com/office/drawing/2014/main" id="{5C5EAC3B-7FA0-45D1-8E53-77E581A1029C}"/>
              </a:ext>
            </a:extLst>
          </p:cNvPr>
          <p:cNvSpPr>
            <a:spLocks noGrp="1"/>
          </p:cNvSpPr>
          <p:nvPr>
            <p:ph type="title" idx="4294967295"/>
          </p:nvPr>
        </p:nvSpPr>
        <p:spPr>
          <a:xfrm>
            <a:off x="578899" y="258522"/>
            <a:ext cx="11034202" cy="990600"/>
          </a:xfrm>
        </p:spPr>
        <p:txBody>
          <a:bodyPr>
            <a:normAutofit fontScale="90000"/>
          </a:bodyPr>
          <a:lstStyle/>
          <a:p>
            <a:pPr algn="ctr" eaLnBrk="1" hangingPunct="1"/>
            <a:r>
              <a:rPr lang="en-US" altLang="en-US" sz="3200" b="1" dirty="0">
                <a:solidFill>
                  <a:schemeClr val="tx1"/>
                </a:solidFill>
                <a:latin typeface="+mn-lt"/>
              </a:rPr>
              <a:t>Trustee’s Certificates: Getting on Record</a:t>
            </a:r>
          </a:p>
        </p:txBody>
      </p:sp>
      <p:sp>
        <p:nvSpPr>
          <p:cNvPr id="13315" name="Rectangle 3">
            <a:extLst>
              <a:ext uri="{FF2B5EF4-FFF2-40B4-BE49-F238E27FC236}">
                <a16:creationId xmlns:a16="http://schemas.microsoft.com/office/drawing/2014/main" id="{57237554-030D-4443-89BF-E694E2C81585}"/>
              </a:ext>
            </a:extLst>
          </p:cNvPr>
          <p:cNvSpPr>
            <a:spLocks noGrp="1"/>
          </p:cNvSpPr>
          <p:nvPr>
            <p:ph type="body" idx="4294967295"/>
          </p:nvPr>
        </p:nvSpPr>
        <p:spPr>
          <a:xfrm>
            <a:off x="1248946" y="1378966"/>
            <a:ext cx="9694108" cy="4100067"/>
          </a:xfrm>
        </p:spPr>
        <p:txBody>
          <a:bodyPr>
            <a:noAutofit/>
          </a:bodyPr>
          <a:lstStyle/>
          <a:p>
            <a:pPr marL="0" indent="0">
              <a:buNone/>
            </a:pPr>
            <a:endParaRPr lang="en-US" altLang="en-US" sz="2000" dirty="0">
              <a:solidFill>
                <a:schemeClr val="tx1"/>
              </a:solidFill>
              <a:latin typeface="Gill Sans MT (Body)"/>
            </a:endParaRPr>
          </a:p>
          <a:p>
            <a:pPr algn="ctr" eaLnBrk="1" hangingPunct="1">
              <a:buFont typeface="Wingdings" panose="05000000000000000000" pitchFamily="2" charset="2"/>
              <a:buNone/>
            </a:pPr>
            <a:r>
              <a:rPr lang="en-US" altLang="en-US" sz="2000" dirty="0">
                <a:solidFill>
                  <a:schemeClr val="tx1"/>
                </a:solidFill>
                <a:latin typeface="Gill Sans MT (Body)"/>
              </a:rPr>
              <a:t>	Drafting Deeds</a:t>
            </a:r>
          </a:p>
          <a:p>
            <a:pPr eaLnBrk="1" hangingPunct="1">
              <a:buFont typeface="Wingdings" panose="05000000000000000000" pitchFamily="2" charset="2"/>
              <a:buNone/>
            </a:pPr>
            <a:endParaRPr lang="en-US" sz="2000" dirty="0">
              <a:solidFill>
                <a:schemeClr val="tx1"/>
              </a:solidFill>
              <a:effectLst/>
              <a:latin typeface="Gill Sans MT (Body)"/>
              <a:ea typeface="Calibri" panose="020F0502020204030204" pitchFamily="34" charset="0"/>
            </a:endParaRPr>
          </a:p>
          <a:p>
            <a:pPr eaLnBrk="1" hangingPunct="1">
              <a:buFont typeface="Wingdings" panose="05000000000000000000" pitchFamily="2" charset="2"/>
              <a:buNone/>
            </a:pPr>
            <a:r>
              <a:rPr lang="en-US" sz="2000" dirty="0">
                <a:solidFill>
                  <a:schemeClr val="tx1"/>
                </a:solidFill>
                <a:latin typeface="Gill Sans MT (Body)"/>
                <a:ea typeface="Calibri" panose="020F0502020204030204" pitchFamily="34" charset="0"/>
              </a:rPr>
              <a:t>	</a:t>
            </a:r>
            <a:r>
              <a:rPr lang="en-US" sz="2000" dirty="0">
                <a:solidFill>
                  <a:schemeClr val="tx1"/>
                </a:solidFill>
                <a:effectLst/>
                <a:latin typeface="Gill Sans MT (Body)"/>
                <a:ea typeface="Calibri" panose="020F0502020204030204" pitchFamily="34" charset="0"/>
              </a:rPr>
              <a:t>Carrie Rainen, as Trustee of the 231 Sutton Street Realty Trust, under a declaration of trust dated October 8, 2024, and recorded with the Essex South Registry of Deeds herewith….</a:t>
            </a:r>
          </a:p>
          <a:p>
            <a:pPr eaLnBrk="1" hangingPunct="1">
              <a:buFont typeface="Wingdings" panose="05000000000000000000" pitchFamily="2" charset="2"/>
              <a:buNone/>
            </a:pPr>
            <a:endParaRPr lang="en-US" sz="2000" dirty="0">
              <a:solidFill>
                <a:schemeClr val="tx1"/>
              </a:solidFill>
              <a:latin typeface="Gill Sans MT (Body)"/>
              <a:ea typeface="Calibri" panose="020F0502020204030204" pitchFamily="34" charset="0"/>
            </a:endParaRPr>
          </a:p>
          <a:p>
            <a:pPr eaLnBrk="1" hangingPunct="1">
              <a:buFont typeface="Wingdings" panose="05000000000000000000" pitchFamily="2" charset="2"/>
              <a:buNone/>
            </a:pPr>
            <a:r>
              <a:rPr lang="en-US" sz="2000" dirty="0">
                <a:solidFill>
                  <a:schemeClr val="tx1"/>
                </a:solidFill>
                <a:effectLst/>
                <a:latin typeface="Gill Sans MT (Body)"/>
                <a:ea typeface="Calibri" panose="020F0502020204030204" pitchFamily="34" charset="0"/>
              </a:rPr>
              <a:t>			or</a:t>
            </a:r>
          </a:p>
          <a:p>
            <a:pPr eaLnBrk="1" hangingPunct="1">
              <a:buFont typeface="Wingdings" panose="05000000000000000000" pitchFamily="2" charset="2"/>
              <a:buNone/>
            </a:pPr>
            <a:endParaRPr lang="en-US" sz="2000" dirty="0">
              <a:solidFill>
                <a:schemeClr val="tx1"/>
              </a:solidFill>
              <a:latin typeface="Gill Sans MT (Body)"/>
              <a:ea typeface="Calibri" panose="020F0502020204030204" pitchFamily="34" charset="0"/>
            </a:endParaRPr>
          </a:p>
          <a:p>
            <a:pPr eaLnBrk="1" hangingPunct="1">
              <a:buFont typeface="Wingdings" panose="05000000000000000000" pitchFamily="2" charset="2"/>
              <a:buNone/>
            </a:pPr>
            <a:r>
              <a:rPr lang="en-US" sz="2000" dirty="0">
                <a:solidFill>
                  <a:schemeClr val="tx1"/>
                </a:solidFill>
                <a:effectLst/>
                <a:latin typeface="Gill Sans MT (Body)"/>
                <a:ea typeface="Calibri" panose="020F0502020204030204" pitchFamily="34" charset="0"/>
              </a:rPr>
              <a:t>	Carrie Rainen, as Trustee of the 231 Sutton Street Realty Trust, under a declaration of trust dated October 8, 2024, and evidenced by a Certificate pursuant to MGL ch. 184, §35, recorded herewith…</a:t>
            </a:r>
            <a:endParaRPr lang="en-US" altLang="en-US" sz="2000" dirty="0">
              <a:solidFill>
                <a:schemeClr val="tx1"/>
              </a:solidFill>
              <a:latin typeface="Gill Sans MT (Body)"/>
            </a:endParaRPr>
          </a:p>
        </p:txBody>
      </p:sp>
      <p:sp>
        <p:nvSpPr>
          <p:cNvPr id="13316" name="Slide Number Placeholder 1">
            <a:extLst>
              <a:ext uri="{FF2B5EF4-FFF2-40B4-BE49-F238E27FC236}">
                <a16:creationId xmlns:a16="http://schemas.microsoft.com/office/drawing/2014/main" id="{74BC1B51-778E-4DCF-B6F5-DDF0001ECA39}"/>
              </a:ext>
            </a:extLst>
          </p:cNvPr>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rgbClr val="0BD0D9"/>
              </a:buClr>
              <a:buSzPct val="95000"/>
              <a:buFont typeface="Wingdings 2" panose="05020102010507070707" pitchFamily="18" charset="2"/>
              <a:buChar char=""/>
              <a:defRPr sz="2600">
                <a:solidFill>
                  <a:schemeClr val="tx1"/>
                </a:solidFill>
                <a:latin typeface="Constantia" panose="02030602050306030303" pitchFamily="18" charset="0"/>
              </a:defRPr>
            </a:lvl1pPr>
            <a:lvl2pPr marL="742950" indent="-285750">
              <a:spcBef>
                <a:spcPct val="20000"/>
              </a:spcBef>
              <a:buClr>
                <a:schemeClr val="accent1"/>
              </a:buClr>
              <a:buSzPct val="85000"/>
              <a:buFont typeface="Wingdings 2" panose="05020102010507070707" pitchFamily="18" charset="2"/>
              <a:buChar char=""/>
              <a:defRPr sz="2400">
                <a:solidFill>
                  <a:schemeClr val="tx1"/>
                </a:solidFill>
                <a:latin typeface="Constantia" panose="02030602050306030303" pitchFamily="18" charset="0"/>
              </a:defRPr>
            </a:lvl2pPr>
            <a:lvl3pPr marL="1143000" indent="-228600">
              <a:spcBef>
                <a:spcPct val="20000"/>
              </a:spcBef>
              <a:buClr>
                <a:schemeClr val="accent2"/>
              </a:buClr>
              <a:buSzPct val="70000"/>
              <a:buFont typeface="Wingdings 2" panose="05020102010507070707" pitchFamily="18" charset="2"/>
              <a:buChar char=""/>
              <a:defRPr sz="2100">
                <a:solidFill>
                  <a:schemeClr val="tx1"/>
                </a:solidFill>
                <a:latin typeface="Constantia" panose="02030602050306030303" pitchFamily="18" charset="0"/>
              </a:defRPr>
            </a:lvl3pPr>
            <a:lvl4pPr marL="1600200" indent="-228600">
              <a:spcBef>
                <a:spcPct val="20000"/>
              </a:spcBef>
              <a:buClr>
                <a:srgbClr val="0BD0D9"/>
              </a:buClr>
              <a:buSzPct val="65000"/>
              <a:buFont typeface="Wingdings 2" panose="05020102010507070707" pitchFamily="18" charset="2"/>
              <a:buChar char=""/>
              <a:defRPr sz="2000">
                <a:solidFill>
                  <a:schemeClr val="tx1"/>
                </a:solidFill>
                <a:latin typeface="Constantia" panose="02030602050306030303" pitchFamily="18" charset="0"/>
              </a:defRPr>
            </a:lvl4pPr>
            <a:lvl5pPr marL="2057400" indent="-228600">
              <a:spcBef>
                <a:spcPct val="20000"/>
              </a:spcBef>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5pPr>
            <a:lvl6pPr marL="25146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6pPr>
            <a:lvl7pPr marL="29718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7pPr>
            <a:lvl8pPr marL="34290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8pPr>
            <a:lvl9pPr marL="38862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9pPr>
          </a:lstStyle>
          <a:p>
            <a:pPr marL="0" marR="0" lvl="0" indent="0" algn="r" defTabSz="457200" rtl="0" eaLnBrk="1" fontAlgn="auto" latinLnBrk="0" hangingPunct="1">
              <a:lnSpc>
                <a:spcPct val="100000"/>
              </a:lnSpc>
              <a:spcBef>
                <a:spcPct val="0"/>
              </a:spcBef>
              <a:spcAft>
                <a:spcPts val="0"/>
              </a:spcAft>
              <a:buClrTx/>
              <a:buSzTx/>
              <a:buFontTx/>
              <a:buNone/>
              <a:tabLst/>
              <a:defRPr/>
            </a:pPr>
            <a:fld id="{BBAEB52F-A3E3-4986-93A1-2D336D73AD5E}" type="slidenum">
              <a:rPr kumimoji="0" lang="en-US" altLang="en-US" sz="1200" b="0" i="0" u="none" strike="noStrike" kern="1200" cap="none" spc="0" normalizeH="0" baseline="0" noProof="0">
                <a:ln>
                  <a:noFill/>
                </a:ln>
                <a:solidFill>
                  <a:srgbClr val="045C75"/>
                </a:solidFill>
                <a:effectLst/>
                <a:uLnTx/>
                <a:uFillTx/>
                <a:latin typeface="Arial" panose="020B0604020202020204" pitchFamily="34" charset="0"/>
                <a:ea typeface="+mn-ea"/>
                <a:cs typeface="+mn-cs"/>
              </a:rPr>
              <a:pPr marL="0" marR="0" lvl="0" indent="0" algn="r" defTabSz="457200" rtl="0" eaLnBrk="1" fontAlgn="auto" latinLnBrk="0" hangingPunct="1">
                <a:lnSpc>
                  <a:spcPct val="100000"/>
                </a:lnSpc>
                <a:spcBef>
                  <a:spcPct val="0"/>
                </a:spcBef>
                <a:spcAft>
                  <a:spcPts val="0"/>
                </a:spcAft>
                <a:buClrTx/>
                <a:buSzTx/>
                <a:buFontTx/>
                <a:buNone/>
                <a:tabLst/>
                <a:defRPr/>
              </a:pPr>
              <a:t>14</a:t>
            </a:fld>
            <a:endParaRPr kumimoji="0" lang="en-US" altLang="en-US" sz="1200" b="0" i="0" u="none" strike="noStrike" kern="1200" cap="none" spc="0" normalizeH="0" baseline="0" noProof="0" dirty="0">
              <a:ln>
                <a:noFill/>
              </a:ln>
              <a:solidFill>
                <a:srgbClr val="045C75"/>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4155061719"/>
      </p:ext>
    </p:extLst>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CDB3A0-D1EE-A78E-1322-7939CE994E4E}"/>
              </a:ext>
            </a:extLst>
          </p:cNvPr>
          <p:cNvSpPr>
            <a:spLocks noGrp="1"/>
          </p:cNvSpPr>
          <p:nvPr>
            <p:ph type="title"/>
          </p:nvPr>
        </p:nvSpPr>
        <p:spPr>
          <a:xfrm>
            <a:off x="1238779" y="609600"/>
            <a:ext cx="9714441" cy="779929"/>
          </a:xfrm>
        </p:spPr>
        <p:txBody>
          <a:bodyPr>
            <a:normAutofit fontScale="90000"/>
          </a:bodyPr>
          <a:lstStyle/>
          <a:p>
            <a:pPr algn="ctr"/>
            <a:r>
              <a:rPr lang="en-US" altLang="en-US" b="1" dirty="0">
                <a:solidFill>
                  <a:schemeClr val="tx1"/>
                </a:solidFill>
                <a:latin typeface="+mn-lt"/>
              </a:rPr>
              <a:t>Trustee’s Certificates: Getting on Record</a:t>
            </a:r>
            <a:endParaRPr lang="en-US" b="1" dirty="0">
              <a:solidFill>
                <a:schemeClr val="tx1"/>
              </a:solidFill>
              <a:latin typeface="+mn-lt"/>
            </a:endParaRPr>
          </a:p>
        </p:txBody>
      </p:sp>
      <p:sp>
        <p:nvSpPr>
          <p:cNvPr id="3" name="Content Placeholder 2">
            <a:extLst>
              <a:ext uri="{FF2B5EF4-FFF2-40B4-BE49-F238E27FC236}">
                <a16:creationId xmlns:a16="http://schemas.microsoft.com/office/drawing/2014/main" id="{BA11F691-31DA-A1D2-BDB2-7FE19FE787B2}"/>
              </a:ext>
            </a:extLst>
          </p:cNvPr>
          <p:cNvSpPr>
            <a:spLocks noGrp="1"/>
          </p:cNvSpPr>
          <p:nvPr>
            <p:ph idx="1"/>
          </p:nvPr>
        </p:nvSpPr>
        <p:spPr>
          <a:xfrm>
            <a:off x="1721722" y="2123610"/>
            <a:ext cx="8596668" cy="3880773"/>
          </a:xfrm>
        </p:spPr>
        <p:txBody>
          <a:bodyPr/>
          <a:lstStyle/>
          <a:p>
            <a:pPr marL="0" indent="0" algn="ctr">
              <a:buNone/>
            </a:pPr>
            <a:r>
              <a:rPr lang="en-US" sz="2200" b="1" dirty="0">
                <a:solidFill>
                  <a:schemeClr val="tx1"/>
                </a:solidFill>
              </a:rPr>
              <a:t>Indefinite Reference Statute:</a:t>
            </a:r>
          </a:p>
          <a:p>
            <a:pPr marL="0" indent="0" algn="ctr">
              <a:buNone/>
            </a:pPr>
            <a:endParaRPr lang="en-US" dirty="0">
              <a:solidFill>
                <a:schemeClr val="accent4"/>
              </a:solidFill>
            </a:endParaRPr>
          </a:p>
          <a:p>
            <a:pPr marL="0" indent="0">
              <a:buNone/>
            </a:pPr>
            <a:r>
              <a:rPr lang="en-US" sz="1800" dirty="0">
                <a:effectLst/>
                <a:ea typeface="Calibri" panose="020F0502020204030204" pitchFamily="34" charset="0"/>
              </a:rPr>
              <a:t>…</a:t>
            </a:r>
            <a:r>
              <a:rPr lang="en-US" sz="1800" dirty="0">
                <a:solidFill>
                  <a:srgbClr val="000000"/>
                </a:solidFill>
                <a:effectLst/>
                <a:ea typeface="Calibri" panose="020F0502020204030204" pitchFamily="34" charset="0"/>
              </a:rPr>
              <a:t> a description of a person as trustee or an indication that a person is acting as trustee, unless the instrument containing the description or indication either sets forth the terms of the trust or specifies a recorded instrument which sets forth its terms and the place in the public records where such instrument is recorded[.]</a:t>
            </a:r>
          </a:p>
          <a:p>
            <a:pPr marL="0" indent="0">
              <a:buNone/>
            </a:pPr>
            <a:endParaRPr lang="en-US" dirty="0">
              <a:solidFill>
                <a:srgbClr val="000000"/>
              </a:solidFill>
            </a:endParaRPr>
          </a:p>
          <a:p>
            <a:pPr marL="0" indent="0" algn="r">
              <a:buNone/>
            </a:pPr>
            <a:r>
              <a:rPr lang="en-US" dirty="0">
                <a:solidFill>
                  <a:srgbClr val="000000"/>
                </a:solidFill>
              </a:rPr>
              <a:t>M.G.L. Ch. 184, §25 </a:t>
            </a:r>
            <a:endParaRPr lang="en-US" dirty="0"/>
          </a:p>
        </p:txBody>
      </p:sp>
    </p:spTree>
    <p:extLst>
      <p:ext uri="{BB962C8B-B14F-4D97-AF65-F5344CB8AC3E}">
        <p14:creationId xmlns:p14="http://schemas.microsoft.com/office/powerpoint/2010/main" val="369905406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494838C-8BC9-BD87-2919-70FA6B360593}"/>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4D368547-D35B-9703-11CB-4507FBAA7932}"/>
              </a:ext>
            </a:extLst>
          </p:cNvPr>
          <p:cNvSpPr>
            <a:spLocks noGrp="1"/>
          </p:cNvSpPr>
          <p:nvPr>
            <p:ph type="title"/>
          </p:nvPr>
        </p:nvSpPr>
        <p:spPr>
          <a:xfrm>
            <a:off x="2452265" y="2838945"/>
            <a:ext cx="8306657" cy="743067"/>
          </a:xfrm>
        </p:spPr>
        <p:txBody>
          <a:bodyPr>
            <a:normAutofit fontScale="90000"/>
          </a:bodyPr>
          <a:lstStyle/>
          <a:p>
            <a:pPr marL="0" marR="0" indent="0">
              <a:spcBef>
                <a:spcPts val="0"/>
              </a:spcBef>
              <a:spcAft>
                <a:spcPts val="0"/>
              </a:spcAft>
              <a:buNone/>
            </a:pPr>
            <a:r>
              <a:rPr lang="en-US" sz="2800" b="1" dirty="0">
                <a:effectLst/>
                <a:latin typeface="Arial" panose="020B0604020202020204" pitchFamily="34" charset="0"/>
                <a:ea typeface="Times New Roman" panose="02020603050405020304" pitchFamily="18" charset="0"/>
              </a:rPr>
              <a:t>Title Insurance Compliance/IssueS</a:t>
            </a:r>
            <a:endParaRPr lang="en-US" sz="2800" dirty="0">
              <a:effectLst/>
              <a:latin typeface="Times New Roman" panose="02020603050405020304" pitchFamily="18" charset="0"/>
              <a:ea typeface="Times New Roman" panose="02020603050405020304" pitchFamily="18" charset="0"/>
            </a:endParaRPr>
          </a:p>
        </p:txBody>
      </p:sp>
      <p:pic>
        <p:nvPicPr>
          <p:cNvPr id="5" name="Picture 4">
            <a:extLst>
              <a:ext uri="{FF2B5EF4-FFF2-40B4-BE49-F238E27FC236}">
                <a16:creationId xmlns:a16="http://schemas.microsoft.com/office/drawing/2014/main" id="{D1A991DE-4B48-42B5-883E-ACF91B6D5220}"/>
              </a:ext>
            </a:extLst>
          </p:cNvPr>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a:extLst>
              <a:ext uri="{FF2B5EF4-FFF2-40B4-BE49-F238E27FC236}">
                <a16:creationId xmlns:a16="http://schemas.microsoft.com/office/drawing/2014/main" id="{CE66D26E-8C65-F645-1849-9385603AB7FA}"/>
              </a:ext>
            </a:extLst>
          </p:cNvPr>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16</a:t>
            </a:fld>
            <a:endParaRPr lang="en-US" dirty="0"/>
          </a:p>
        </p:txBody>
      </p:sp>
    </p:spTree>
    <p:extLst>
      <p:ext uri="{BB962C8B-B14F-4D97-AF65-F5344CB8AC3E}">
        <p14:creationId xmlns:p14="http://schemas.microsoft.com/office/powerpoint/2010/main" val="278516597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CDB3A0-D1EE-A78E-1322-7939CE994E4E}"/>
              </a:ext>
            </a:extLst>
          </p:cNvPr>
          <p:cNvSpPr>
            <a:spLocks noGrp="1"/>
          </p:cNvSpPr>
          <p:nvPr>
            <p:ph type="title"/>
          </p:nvPr>
        </p:nvSpPr>
        <p:spPr>
          <a:xfrm>
            <a:off x="2227590" y="519332"/>
            <a:ext cx="8596668" cy="699247"/>
          </a:xfrm>
        </p:spPr>
        <p:txBody>
          <a:bodyPr>
            <a:normAutofit fontScale="90000"/>
          </a:bodyPr>
          <a:lstStyle/>
          <a:p>
            <a:pPr algn="ctr"/>
            <a:r>
              <a:rPr lang="en-US" altLang="en-US" b="1" dirty="0">
                <a:solidFill>
                  <a:schemeClr val="tx1"/>
                </a:solidFill>
                <a:latin typeface="+mn-lt"/>
              </a:rPr>
              <a:t>Title Insurance Issues</a:t>
            </a:r>
            <a:endParaRPr lang="en-US" b="1" dirty="0">
              <a:solidFill>
                <a:schemeClr val="tx1"/>
              </a:solidFill>
              <a:latin typeface="+mn-lt"/>
            </a:endParaRPr>
          </a:p>
        </p:txBody>
      </p:sp>
      <p:sp>
        <p:nvSpPr>
          <p:cNvPr id="3" name="Content Placeholder 2">
            <a:extLst>
              <a:ext uri="{FF2B5EF4-FFF2-40B4-BE49-F238E27FC236}">
                <a16:creationId xmlns:a16="http://schemas.microsoft.com/office/drawing/2014/main" id="{BA11F691-31DA-A1D2-BDB2-7FE19FE787B2}"/>
              </a:ext>
            </a:extLst>
          </p:cNvPr>
          <p:cNvSpPr>
            <a:spLocks noGrp="1"/>
          </p:cNvSpPr>
          <p:nvPr>
            <p:ph idx="1"/>
          </p:nvPr>
        </p:nvSpPr>
        <p:spPr>
          <a:xfrm>
            <a:off x="462181" y="1488613"/>
            <a:ext cx="10101044" cy="3880773"/>
          </a:xfrm>
        </p:spPr>
        <p:txBody>
          <a:bodyPr>
            <a:noAutofit/>
          </a:bodyPr>
          <a:lstStyle/>
          <a:p>
            <a:pPr marL="0" indent="0" algn="ctr">
              <a:buNone/>
            </a:pPr>
            <a:r>
              <a:rPr lang="en-US" sz="2000" dirty="0">
                <a:solidFill>
                  <a:schemeClr val="tx1"/>
                </a:solidFill>
                <a:latin typeface="Gill Sans MT (Body)"/>
              </a:rPr>
              <a:t>Mortgages</a:t>
            </a:r>
          </a:p>
          <a:p>
            <a:pPr marL="0" indent="0">
              <a:buNone/>
            </a:pPr>
            <a:r>
              <a:rPr lang="en-US" sz="2000" dirty="0">
                <a:solidFill>
                  <a:schemeClr val="tx1"/>
                </a:solidFill>
                <a:latin typeface="Gill Sans MT (Body)"/>
              </a:rPr>
              <a:t>FNMA (Fannie Mae) generally will only permit individual borrowers as credit-qualifying</a:t>
            </a:r>
          </a:p>
          <a:p>
            <a:pPr marL="0" indent="0">
              <a:buNone/>
            </a:pPr>
            <a:r>
              <a:rPr lang="en-US" sz="2000" dirty="0">
                <a:solidFill>
                  <a:schemeClr val="tx1"/>
                </a:solidFill>
                <a:latin typeface="Gill Sans MT (Body)"/>
              </a:rPr>
              <a:t>Exception for estate planning purposes: </a:t>
            </a:r>
          </a:p>
          <a:p>
            <a:pPr marL="0" indent="0" algn="l" fontAlgn="base">
              <a:buNone/>
            </a:pPr>
            <a:r>
              <a:rPr lang="en-US" sz="2000" b="0" i="0" dirty="0">
                <a:solidFill>
                  <a:schemeClr val="tx1"/>
                </a:solidFill>
                <a:effectLst/>
                <a:latin typeface="Gill Sans MT (Body)"/>
              </a:rPr>
              <a:t>An </a:t>
            </a:r>
            <a:r>
              <a:rPr lang="en-US" sz="2000" b="0" i="1" dirty="0">
                <a:solidFill>
                  <a:schemeClr val="tx1"/>
                </a:solidFill>
                <a:effectLst/>
                <a:latin typeface="Gill Sans MT (Body)"/>
              </a:rPr>
              <a:t>inter vivos revocable trust is a trust that</a:t>
            </a:r>
            <a:endParaRPr lang="en-US" sz="2000" b="0" i="0" dirty="0">
              <a:solidFill>
                <a:schemeClr val="tx1"/>
              </a:solidFill>
              <a:effectLst/>
              <a:latin typeface="Gill Sans MT (Body)"/>
            </a:endParaRPr>
          </a:p>
          <a:p>
            <a:pPr algn="l" fontAlgn="base">
              <a:buFont typeface="Arial" panose="020B0604020202020204" pitchFamily="34" charset="0"/>
              <a:buChar char="•"/>
            </a:pPr>
            <a:r>
              <a:rPr lang="en-US" sz="2000" b="0" i="0" dirty="0">
                <a:solidFill>
                  <a:schemeClr val="tx1"/>
                </a:solidFill>
                <a:effectLst/>
                <a:latin typeface="Gill Sans MT (Body)"/>
              </a:rPr>
              <a:t>an individual creates during their lifetime;</a:t>
            </a:r>
          </a:p>
          <a:p>
            <a:pPr algn="l" fontAlgn="base">
              <a:buFont typeface="Arial" panose="020B0604020202020204" pitchFamily="34" charset="0"/>
              <a:buChar char="•"/>
            </a:pPr>
            <a:r>
              <a:rPr lang="en-US" sz="2000" b="0" i="0" dirty="0">
                <a:solidFill>
                  <a:schemeClr val="tx1"/>
                </a:solidFill>
                <a:effectLst/>
                <a:latin typeface="Gill Sans MT (Body)"/>
              </a:rPr>
              <a:t>becomes effective during its creator’s lifetime; and</a:t>
            </a:r>
          </a:p>
          <a:p>
            <a:pPr algn="l" fontAlgn="base">
              <a:buFont typeface="Arial" panose="020B0604020202020204" pitchFamily="34" charset="0"/>
              <a:buChar char="•"/>
            </a:pPr>
            <a:r>
              <a:rPr lang="en-US" sz="2000" b="0" i="0" dirty="0">
                <a:solidFill>
                  <a:schemeClr val="tx1"/>
                </a:solidFill>
                <a:effectLst/>
                <a:latin typeface="Gill Sans MT (Body)"/>
              </a:rPr>
              <a:t>can be changed or canceled by its creator at any time, for any reason, during that individual’s lifetime.</a:t>
            </a:r>
          </a:p>
          <a:p>
            <a:pPr marL="0" indent="0" algn="l" fontAlgn="base">
              <a:buNone/>
            </a:pPr>
            <a:r>
              <a:rPr lang="en-US" sz="2000" b="0" i="0" dirty="0">
                <a:solidFill>
                  <a:schemeClr val="tx1"/>
                </a:solidFill>
                <a:effectLst/>
                <a:latin typeface="Gill Sans MT (Body)"/>
              </a:rPr>
              <a:t>Fannie Mae will accept an </a:t>
            </a:r>
            <a:r>
              <a:rPr lang="en-US" sz="2000" b="0" i="1" dirty="0">
                <a:solidFill>
                  <a:schemeClr val="tx1"/>
                </a:solidFill>
                <a:effectLst/>
                <a:latin typeface="Gill Sans MT (Body)"/>
              </a:rPr>
              <a:t>inter vivos</a:t>
            </a:r>
            <a:r>
              <a:rPr lang="en-US" sz="2000" b="0" i="0" dirty="0">
                <a:solidFill>
                  <a:schemeClr val="tx1"/>
                </a:solidFill>
                <a:effectLst/>
                <a:latin typeface="Gill Sans MT (Body)"/>
              </a:rPr>
              <a:t> revocable trust that has an ownership interest in the security property as an eligible mortgagor (a party to the security instrument) for all transaction types, provided it complies with these requirements.</a:t>
            </a:r>
          </a:p>
          <a:p>
            <a:pPr marL="0" indent="0">
              <a:buNone/>
            </a:pPr>
            <a:endParaRPr lang="en-US" sz="2000" dirty="0">
              <a:solidFill>
                <a:schemeClr val="tx1"/>
              </a:solidFill>
              <a:latin typeface="Gill Sans MT (Body)"/>
            </a:endParaRPr>
          </a:p>
        </p:txBody>
      </p:sp>
    </p:spTree>
    <p:extLst>
      <p:ext uri="{BB962C8B-B14F-4D97-AF65-F5344CB8AC3E}">
        <p14:creationId xmlns:p14="http://schemas.microsoft.com/office/powerpoint/2010/main" val="403431416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CDB3A0-D1EE-A78E-1322-7939CE994E4E}"/>
              </a:ext>
            </a:extLst>
          </p:cNvPr>
          <p:cNvSpPr>
            <a:spLocks noGrp="1"/>
          </p:cNvSpPr>
          <p:nvPr>
            <p:ph type="title"/>
          </p:nvPr>
        </p:nvSpPr>
        <p:spPr>
          <a:xfrm>
            <a:off x="1950825" y="447791"/>
            <a:ext cx="8596668" cy="636494"/>
          </a:xfrm>
        </p:spPr>
        <p:txBody>
          <a:bodyPr>
            <a:normAutofit fontScale="90000"/>
          </a:bodyPr>
          <a:lstStyle/>
          <a:p>
            <a:pPr algn="ctr"/>
            <a:r>
              <a:rPr lang="en-US" altLang="en-US" b="1" dirty="0">
                <a:solidFill>
                  <a:schemeClr val="tx1"/>
                </a:solidFill>
                <a:latin typeface="+mn-lt"/>
              </a:rPr>
              <a:t>Title Insurance Issues</a:t>
            </a:r>
            <a:endParaRPr lang="en-US" b="1" dirty="0">
              <a:solidFill>
                <a:schemeClr val="tx1"/>
              </a:solidFill>
              <a:latin typeface="+mn-lt"/>
            </a:endParaRPr>
          </a:p>
        </p:txBody>
      </p:sp>
      <p:sp>
        <p:nvSpPr>
          <p:cNvPr id="3" name="Content Placeholder 2">
            <a:extLst>
              <a:ext uri="{FF2B5EF4-FFF2-40B4-BE49-F238E27FC236}">
                <a16:creationId xmlns:a16="http://schemas.microsoft.com/office/drawing/2014/main" id="{BA11F691-31DA-A1D2-BDB2-7FE19FE787B2}"/>
              </a:ext>
            </a:extLst>
          </p:cNvPr>
          <p:cNvSpPr>
            <a:spLocks noGrp="1"/>
          </p:cNvSpPr>
          <p:nvPr>
            <p:ph idx="1"/>
          </p:nvPr>
        </p:nvSpPr>
        <p:spPr>
          <a:xfrm>
            <a:off x="399428" y="1318283"/>
            <a:ext cx="11220644" cy="3880773"/>
          </a:xfrm>
        </p:spPr>
        <p:txBody>
          <a:bodyPr>
            <a:noAutofit/>
          </a:bodyPr>
          <a:lstStyle/>
          <a:p>
            <a:pPr marL="0" indent="0" algn="ctr">
              <a:buNone/>
            </a:pPr>
            <a:r>
              <a:rPr lang="en-US" sz="2000" dirty="0">
                <a:solidFill>
                  <a:schemeClr val="tx1"/>
                </a:solidFill>
                <a:latin typeface="Gill Sans MT (Body)"/>
              </a:rPr>
              <a:t>Mortgages</a:t>
            </a:r>
          </a:p>
          <a:p>
            <a:pPr marL="0" indent="0">
              <a:buNone/>
            </a:pPr>
            <a:r>
              <a:rPr lang="en-US" sz="2000" dirty="0">
                <a:solidFill>
                  <a:schemeClr val="tx1"/>
                </a:solidFill>
                <a:latin typeface="Gill Sans MT (Body)"/>
              </a:rPr>
              <a:t>Where trust holds property, but want to obtain a mortgage:</a:t>
            </a:r>
          </a:p>
          <a:p>
            <a:r>
              <a:rPr lang="en-US" sz="2000" b="0" i="0" dirty="0">
                <a:solidFill>
                  <a:schemeClr val="tx1"/>
                </a:solidFill>
                <a:effectLst/>
                <a:latin typeface="Gill Sans MT (Body)"/>
              </a:rPr>
              <a:t>Convey from mortgage to individual borrowers prior to refinance</a:t>
            </a:r>
          </a:p>
          <a:p>
            <a:r>
              <a:rPr lang="en-US" sz="2000" dirty="0">
                <a:solidFill>
                  <a:schemeClr val="tx1"/>
                </a:solidFill>
                <a:latin typeface="Gill Sans MT (Body)"/>
              </a:rPr>
              <a:t>Convey back into trust after mortgage is recorded (deed and trustee certificate)</a:t>
            </a:r>
          </a:p>
          <a:p>
            <a:pPr marL="0" indent="0" algn="ctr">
              <a:buNone/>
            </a:pPr>
            <a:r>
              <a:rPr lang="en-US" sz="2000" dirty="0">
                <a:solidFill>
                  <a:schemeClr val="tx1"/>
                </a:solidFill>
                <a:latin typeface="Gill Sans MT (Body)"/>
              </a:rPr>
              <a:t>*Don’t forget to preserve homestead language, if applicable!*</a:t>
            </a:r>
          </a:p>
          <a:p>
            <a:pPr marL="0" indent="0">
              <a:buNone/>
            </a:pPr>
            <a:endParaRPr lang="en-US" sz="2000" b="0" i="0" dirty="0">
              <a:solidFill>
                <a:schemeClr val="tx1"/>
              </a:solidFill>
              <a:effectLst/>
              <a:latin typeface="Gill Sans MT (Body)"/>
            </a:endParaRPr>
          </a:p>
          <a:p>
            <a:pPr marL="0" indent="0">
              <a:buNone/>
            </a:pPr>
            <a:r>
              <a:rPr lang="en-US" sz="2000" dirty="0">
                <a:solidFill>
                  <a:schemeClr val="tx1"/>
                </a:solidFill>
                <a:latin typeface="Gill Sans MT (Body)"/>
              </a:rPr>
              <a:t>Triggering Acceleration clause:</a:t>
            </a:r>
          </a:p>
          <a:p>
            <a:pPr marL="0" indent="0">
              <a:buNone/>
            </a:pPr>
            <a:r>
              <a:rPr lang="en-US" sz="2000" b="0" i="0" dirty="0">
                <a:solidFill>
                  <a:schemeClr val="tx1"/>
                </a:solidFill>
                <a:effectLst/>
                <a:latin typeface="Gill Sans MT (Body)"/>
              </a:rPr>
              <a:t>Under federal law, due-on-sale provisions are regulated by the Garn-St. Germain Depository Institutions Act of 1982 (Garn Act). The Garn Act, as interpreted by the Code of Federal Regulations, prevents a lender from enforcing a due-on-sale clause when a home (a 1-4 family property) is transferred to a revocable trust in which the borrower is a beneficiary and the home is occupied (or will be occupied) by the borrower.</a:t>
            </a:r>
          </a:p>
          <a:p>
            <a:pPr marL="0" indent="0">
              <a:buNone/>
            </a:pPr>
            <a:endParaRPr lang="en-US" sz="2000" dirty="0">
              <a:solidFill>
                <a:schemeClr val="tx1"/>
              </a:solidFill>
              <a:latin typeface="Gill Sans MT (Body)"/>
            </a:endParaRPr>
          </a:p>
        </p:txBody>
      </p:sp>
    </p:spTree>
    <p:extLst>
      <p:ext uri="{BB962C8B-B14F-4D97-AF65-F5344CB8AC3E}">
        <p14:creationId xmlns:p14="http://schemas.microsoft.com/office/powerpoint/2010/main" val="170804884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CDB3A0-D1EE-A78E-1322-7939CE994E4E}"/>
              </a:ext>
            </a:extLst>
          </p:cNvPr>
          <p:cNvSpPr>
            <a:spLocks noGrp="1"/>
          </p:cNvSpPr>
          <p:nvPr>
            <p:ph type="title"/>
          </p:nvPr>
        </p:nvSpPr>
        <p:spPr>
          <a:xfrm>
            <a:off x="1950825" y="293786"/>
            <a:ext cx="8596668" cy="636494"/>
          </a:xfrm>
        </p:spPr>
        <p:txBody>
          <a:bodyPr>
            <a:normAutofit fontScale="90000"/>
          </a:bodyPr>
          <a:lstStyle/>
          <a:p>
            <a:pPr algn="ctr"/>
            <a:r>
              <a:rPr lang="en-US" altLang="en-US" b="1" dirty="0">
                <a:solidFill>
                  <a:schemeClr val="tx1"/>
                </a:solidFill>
                <a:latin typeface="+mn-lt"/>
              </a:rPr>
              <a:t>Title Insurance ISSUES</a:t>
            </a:r>
            <a:endParaRPr lang="en-US" b="1" dirty="0">
              <a:solidFill>
                <a:schemeClr val="tx1"/>
              </a:solidFill>
              <a:latin typeface="+mn-lt"/>
            </a:endParaRPr>
          </a:p>
        </p:txBody>
      </p:sp>
      <p:sp>
        <p:nvSpPr>
          <p:cNvPr id="3" name="Content Placeholder 2">
            <a:extLst>
              <a:ext uri="{FF2B5EF4-FFF2-40B4-BE49-F238E27FC236}">
                <a16:creationId xmlns:a16="http://schemas.microsoft.com/office/drawing/2014/main" id="{BA11F691-31DA-A1D2-BDB2-7FE19FE787B2}"/>
              </a:ext>
            </a:extLst>
          </p:cNvPr>
          <p:cNvSpPr>
            <a:spLocks noGrp="1"/>
          </p:cNvSpPr>
          <p:nvPr>
            <p:ph idx="1"/>
          </p:nvPr>
        </p:nvSpPr>
        <p:spPr>
          <a:xfrm>
            <a:off x="481262" y="1318283"/>
            <a:ext cx="11138809" cy="5091926"/>
          </a:xfrm>
        </p:spPr>
        <p:txBody>
          <a:bodyPr>
            <a:noAutofit/>
          </a:bodyPr>
          <a:lstStyle/>
          <a:p>
            <a:pPr marL="0" indent="0" algn="ctr">
              <a:buNone/>
            </a:pPr>
            <a:r>
              <a:rPr lang="en-US" sz="2400" b="1" i="0" dirty="0">
                <a:solidFill>
                  <a:schemeClr val="tx1"/>
                </a:solidFill>
                <a:effectLst/>
                <a:latin typeface="Gill Sans MT (Body)"/>
              </a:rPr>
              <a:t>Title Insurance Policies – Coverage Continuation</a:t>
            </a:r>
          </a:p>
          <a:p>
            <a:pPr marL="0" indent="0" algn="ctr">
              <a:buNone/>
            </a:pPr>
            <a:endParaRPr lang="en-US" sz="2400" dirty="0">
              <a:solidFill>
                <a:schemeClr val="tx1"/>
              </a:solidFill>
              <a:latin typeface="Gill Sans MT (Body)"/>
            </a:endParaRPr>
          </a:p>
          <a:p>
            <a:pPr marL="342900" indent="-342900">
              <a:spcAft>
                <a:spcPts val="1200"/>
              </a:spcAft>
              <a:buFont typeface="Arial" panose="020B0604020202020204" pitchFamily="34" charset="0"/>
              <a:buChar char="•"/>
            </a:pPr>
            <a:r>
              <a:rPr lang="en-US" sz="2400" dirty="0"/>
              <a:t>Indemnity policy – not a guarantee of title</a:t>
            </a:r>
          </a:p>
          <a:p>
            <a:pPr marL="342900" indent="-342900">
              <a:spcAft>
                <a:spcPts val="1200"/>
              </a:spcAft>
              <a:buFont typeface="Arial" panose="020B0604020202020204" pitchFamily="34" charset="0"/>
              <a:buChar char="•"/>
            </a:pPr>
            <a:r>
              <a:rPr lang="en-US" sz="2400" dirty="0"/>
              <a:t>Policy of Title Insurance provides coverage </a:t>
            </a:r>
            <a:r>
              <a:rPr lang="en-US" sz="2400" b="1" u="sng" dirty="0"/>
              <a:t>to the Insured named in the policy schedules</a:t>
            </a:r>
          </a:p>
          <a:p>
            <a:pPr marL="342900" indent="-342900">
              <a:spcAft>
                <a:spcPts val="1200"/>
              </a:spcAft>
              <a:buFont typeface="Arial" panose="020B0604020202020204" pitchFamily="34" charset="0"/>
              <a:buChar char="•"/>
            </a:pPr>
            <a:r>
              <a:rPr lang="en-US" sz="2400" dirty="0"/>
              <a:t>Need to review Policy Jacket to determine whether coverage continues if Insured transfers title post-policy</a:t>
            </a:r>
          </a:p>
          <a:p>
            <a:pPr marL="914400" lvl="1" indent="-457200">
              <a:spcAft>
                <a:spcPts val="1200"/>
              </a:spcAft>
              <a:buFont typeface="Wingdings" panose="05000000000000000000" pitchFamily="2" charset="2"/>
              <a:buChar char="v"/>
            </a:pPr>
            <a:r>
              <a:rPr lang="en-US" sz="2400" dirty="0"/>
              <a:t>Older policies – coverage terminates if property transferred</a:t>
            </a:r>
          </a:p>
          <a:p>
            <a:pPr marL="914400" lvl="1" indent="-457200">
              <a:spcAft>
                <a:spcPts val="1200"/>
              </a:spcAft>
              <a:buFont typeface="Wingdings" panose="05000000000000000000" pitchFamily="2" charset="2"/>
              <a:buChar char="v"/>
            </a:pPr>
            <a:r>
              <a:rPr lang="en-US" sz="2400" dirty="0"/>
              <a:t>Newer policies – coverage continues in certain circumstances</a:t>
            </a:r>
          </a:p>
          <a:p>
            <a:pPr marL="0" indent="0" algn="ctr">
              <a:buNone/>
            </a:pPr>
            <a:endParaRPr lang="en-US" sz="2000" b="0" i="0" dirty="0">
              <a:solidFill>
                <a:schemeClr val="tx1"/>
              </a:solidFill>
              <a:effectLst/>
              <a:latin typeface="Gill Sans MT (Body)"/>
            </a:endParaRPr>
          </a:p>
          <a:p>
            <a:pPr marL="0" indent="0">
              <a:buNone/>
            </a:pPr>
            <a:endParaRPr lang="en-US" sz="2000" dirty="0">
              <a:solidFill>
                <a:schemeClr val="tx1"/>
              </a:solidFill>
              <a:latin typeface="Gill Sans MT (Body)"/>
            </a:endParaRPr>
          </a:p>
        </p:txBody>
      </p:sp>
    </p:spTree>
    <p:extLst>
      <p:ext uri="{BB962C8B-B14F-4D97-AF65-F5344CB8AC3E}">
        <p14:creationId xmlns:p14="http://schemas.microsoft.com/office/powerpoint/2010/main" val="242297811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 close-up of a document&#10;&#10;Description automatically generated">
            <a:extLst>
              <a:ext uri="{FF2B5EF4-FFF2-40B4-BE49-F238E27FC236}">
                <a16:creationId xmlns:a16="http://schemas.microsoft.com/office/drawing/2014/main" id="{6415AF27-E7CC-121B-227B-40FC93C2DC6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91725" y="1819174"/>
            <a:ext cx="8808550" cy="4326511"/>
          </a:xfrm>
          <a:prstGeom prst="rect">
            <a:avLst/>
          </a:prstGeom>
        </p:spPr>
      </p:pic>
      <p:sp>
        <p:nvSpPr>
          <p:cNvPr id="3" name="Title 1">
            <a:extLst>
              <a:ext uri="{FF2B5EF4-FFF2-40B4-BE49-F238E27FC236}">
                <a16:creationId xmlns:a16="http://schemas.microsoft.com/office/drawing/2014/main" id="{06C5EF93-54C8-5145-AC22-279D995BF89B}"/>
              </a:ext>
            </a:extLst>
          </p:cNvPr>
          <p:cNvSpPr>
            <a:spLocks noGrp="1"/>
          </p:cNvSpPr>
          <p:nvPr>
            <p:ph type="title"/>
          </p:nvPr>
        </p:nvSpPr>
        <p:spPr>
          <a:xfrm>
            <a:off x="924025" y="544959"/>
            <a:ext cx="10308657" cy="636494"/>
          </a:xfrm>
        </p:spPr>
        <p:txBody>
          <a:bodyPr>
            <a:normAutofit fontScale="90000"/>
          </a:bodyPr>
          <a:lstStyle/>
          <a:p>
            <a:pPr algn="ctr"/>
            <a:r>
              <a:rPr lang="en-US" altLang="en-US" b="1" dirty="0">
                <a:solidFill>
                  <a:schemeClr val="tx1"/>
                </a:solidFill>
                <a:latin typeface="+mn-lt"/>
              </a:rPr>
              <a:t>Title Insurance ISSUES – Early Forms (pre-2006)</a:t>
            </a:r>
            <a:endParaRPr lang="en-US" b="1" dirty="0">
              <a:solidFill>
                <a:schemeClr val="tx1"/>
              </a:solidFill>
              <a:latin typeface="+mn-lt"/>
            </a:endParaRPr>
          </a:p>
        </p:txBody>
      </p:sp>
    </p:spTree>
    <p:extLst>
      <p:ext uri="{BB962C8B-B14F-4D97-AF65-F5344CB8AC3E}">
        <p14:creationId xmlns:p14="http://schemas.microsoft.com/office/powerpoint/2010/main" val="214756096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17449E1B-790A-FDA8-DFFC-54785A395FD2}"/>
              </a:ext>
            </a:extLst>
          </p:cNvPr>
          <p:cNvSpPr txBox="1"/>
          <p:nvPr/>
        </p:nvSpPr>
        <p:spPr>
          <a:xfrm>
            <a:off x="866274" y="1617044"/>
            <a:ext cx="10674417" cy="5267596"/>
          </a:xfrm>
          <a:prstGeom prst="rect">
            <a:avLst/>
          </a:prstGeom>
          <a:noFill/>
        </p:spPr>
        <p:txBody>
          <a:bodyPr wrap="square" rtlCol="0">
            <a:spAutoFit/>
          </a:bodyPr>
          <a:lstStyle/>
          <a:p>
            <a:r>
              <a:rPr lang="en-US" sz="2800" dirty="0"/>
              <a:t>DEFINITION OF TERMS:</a:t>
            </a:r>
          </a:p>
          <a:p>
            <a:endParaRPr lang="en-US" sz="2800" dirty="0"/>
          </a:p>
          <a:p>
            <a:pPr marL="0" marR="0">
              <a:lnSpc>
                <a:spcPct val="107000"/>
              </a:lnSpc>
              <a:spcBef>
                <a:spcPts val="0"/>
              </a:spcBef>
              <a:spcAft>
                <a:spcPts val="800"/>
              </a:spcAft>
            </a:pPr>
            <a:r>
              <a:rPr lang="en-US" sz="2800" kern="100" dirty="0">
                <a:effectLst/>
                <a:latin typeface="Aptos" panose="020B0004020202020204" pitchFamily="34" charset="0"/>
                <a:ea typeface="Aptos" panose="020B0004020202020204" pitchFamily="34" charset="0"/>
                <a:cs typeface="Times New Roman" panose="02020603050405020304" pitchFamily="18" charset="0"/>
              </a:rPr>
              <a:t>(d)  “Insured":  The Insured named in Schedule A. </a:t>
            </a:r>
          </a:p>
          <a:p>
            <a:pPr marL="0" marR="0">
              <a:lnSpc>
                <a:spcPct val="107000"/>
              </a:lnSpc>
              <a:spcBef>
                <a:spcPts val="0"/>
              </a:spcBef>
              <a:spcAft>
                <a:spcPts val="800"/>
              </a:spcAft>
            </a:pPr>
            <a:r>
              <a:rPr lang="en-US" sz="2800" kern="100" dirty="0">
                <a:effectLst/>
                <a:latin typeface="Aptos" panose="020B0004020202020204" pitchFamily="34" charset="0"/>
                <a:ea typeface="Aptos" panose="020B0004020202020204" pitchFamily="34" charset="0"/>
                <a:cs typeface="Times New Roman" panose="02020603050405020304" pitchFamily="18" charset="0"/>
              </a:rPr>
              <a:t>(i)   the term "Insured" also includes … </a:t>
            </a:r>
          </a:p>
          <a:p>
            <a:pPr marL="0" marR="0">
              <a:lnSpc>
                <a:spcPct val="107000"/>
              </a:lnSpc>
              <a:spcBef>
                <a:spcPts val="0"/>
              </a:spcBef>
              <a:spcAft>
                <a:spcPts val="800"/>
              </a:spcAft>
            </a:pPr>
            <a:r>
              <a:rPr lang="en-US" sz="2800" kern="100" dirty="0">
                <a:effectLst/>
                <a:latin typeface="Aptos" panose="020B0004020202020204" pitchFamily="34" charset="0"/>
                <a:ea typeface="Aptos" panose="020B0004020202020204" pitchFamily="34" charset="0"/>
                <a:cs typeface="Times New Roman" panose="02020603050405020304" pitchFamily="18" charset="0"/>
              </a:rPr>
              <a:t>(D) a grantee of an Insured under a deed delivered without payment of actual valuable consideration  conveying the Title … </a:t>
            </a:r>
          </a:p>
          <a:p>
            <a:pPr marL="0" marR="0">
              <a:lnSpc>
                <a:spcPct val="107000"/>
              </a:lnSpc>
              <a:spcBef>
                <a:spcPts val="0"/>
              </a:spcBef>
              <a:spcAft>
                <a:spcPts val="800"/>
              </a:spcAft>
            </a:pPr>
            <a:r>
              <a:rPr lang="en-US" sz="2800" kern="100" dirty="0">
                <a:effectLst/>
                <a:latin typeface="Aptos" panose="020B0004020202020204" pitchFamily="34" charset="0"/>
                <a:ea typeface="Aptos" panose="020B0004020202020204" pitchFamily="34" charset="0"/>
                <a:cs typeface="Times New Roman" panose="02020603050405020304" pitchFamily="18" charset="0"/>
              </a:rPr>
              <a:t>(4)  if the grantee is a trustee or beneficiary of a trust created by a written instrument established by the Insured named in Schedule A for estate planning purposes.  </a:t>
            </a:r>
          </a:p>
          <a:p>
            <a:pPr marL="0" marR="0">
              <a:lnSpc>
                <a:spcPct val="107000"/>
              </a:lnSpc>
              <a:spcBef>
                <a:spcPts val="0"/>
              </a:spcBef>
              <a:spcAft>
                <a:spcPts val="800"/>
              </a:spcAft>
            </a:pPr>
            <a:r>
              <a:rPr lang="en-US" sz="1800" kern="100" dirty="0">
                <a:effectLst/>
                <a:latin typeface="Aptos" panose="020B0004020202020204" pitchFamily="34" charset="0"/>
                <a:ea typeface="Aptos" panose="020B0004020202020204" pitchFamily="34" charset="0"/>
                <a:cs typeface="Times New Roman" panose="02020603050405020304" pitchFamily="18" charset="0"/>
              </a:rPr>
              <a:t>   </a:t>
            </a:r>
            <a:endParaRPr lang="en-US" dirty="0"/>
          </a:p>
          <a:p>
            <a:endParaRPr lang="en-US" dirty="0"/>
          </a:p>
        </p:txBody>
      </p:sp>
      <p:sp>
        <p:nvSpPr>
          <p:cNvPr id="5" name="Title 1">
            <a:extLst>
              <a:ext uri="{FF2B5EF4-FFF2-40B4-BE49-F238E27FC236}">
                <a16:creationId xmlns:a16="http://schemas.microsoft.com/office/drawing/2014/main" id="{DCD3B8A4-B8BF-7E09-850E-CB133C7887AA}"/>
              </a:ext>
            </a:extLst>
          </p:cNvPr>
          <p:cNvSpPr>
            <a:spLocks noGrp="1"/>
          </p:cNvSpPr>
          <p:nvPr>
            <p:ph type="title"/>
          </p:nvPr>
        </p:nvSpPr>
        <p:spPr>
          <a:xfrm>
            <a:off x="941671" y="496922"/>
            <a:ext cx="10308657" cy="636494"/>
          </a:xfrm>
        </p:spPr>
        <p:txBody>
          <a:bodyPr>
            <a:normAutofit fontScale="90000"/>
          </a:bodyPr>
          <a:lstStyle/>
          <a:p>
            <a:pPr algn="ctr"/>
            <a:r>
              <a:rPr lang="en-US" altLang="en-US" b="1" dirty="0">
                <a:solidFill>
                  <a:schemeClr val="tx1"/>
                </a:solidFill>
                <a:latin typeface="+mn-lt"/>
              </a:rPr>
              <a:t>Title Insurance ISSUES – 2006 FORMS</a:t>
            </a:r>
            <a:endParaRPr lang="en-US" b="1" dirty="0">
              <a:solidFill>
                <a:schemeClr val="tx1"/>
              </a:solidFill>
              <a:latin typeface="+mn-lt"/>
            </a:endParaRPr>
          </a:p>
        </p:txBody>
      </p:sp>
    </p:spTree>
    <p:extLst>
      <p:ext uri="{BB962C8B-B14F-4D97-AF65-F5344CB8AC3E}">
        <p14:creationId xmlns:p14="http://schemas.microsoft.com/office/powerpoint/2010/main" val="297538160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17449E1B-790A-FDA8-DFFC-54785A395FD2}"/>
              </a:ext>
            </a:extLst>
          </p:cNvPr>
          <p:cNvSpPr txBox="1"/>
          <p:nvPr/>
        </p:nvSpPr>
        <p:spPr>
          <a:xfrm>
            <a:off x="866274" y="1617044"/>
            <a:ext cx="10674417" cy="4923271"/>
          </a:xfrm>
          <a:prstGeom prst="rect">
            <a:avLst/>
          </a:prstGeom>
          <a:noFill/>
        </p:spPr>
        <p:txBody>
          <a:bodyPr wrap="square" rtlCol="0">
            <a:spAutoFit/>
          </a:bodyPr>
          <a:lstStyle/>
          <a:p>
            <a:r>
              <a:rPr lang="en-US" sz="2000" b="1" dirty="0"/>
              <a:t>CONTINUATION OF COVERAGE:</a:t>
            </a:r>
          </a:p>
          <a:p>
            <a:endParaRPr lang="en-US" sz="2000" dirty="0"/>
          </a:p>
          <a:p>
            <a:r>
              <a:rPr lang="en-US" sz="2000" dirty="0"/>
              <a:t>“This policy also insures … the trustee or successor trustee of a Trust to whom You transfer your title after the Policy date; or … the beneficiaries of Your Trust upon Your Death” </a:t>
            </a:r>
          </a:p>
          <a:p>
            <a:br>
              <a:rPr lang="en-US" sz="2000" dirty="0"/>
            </a:br>
            <a:r>
              <a:rPr lang="en-US" sz="2000" dirty="0"/>
              <a:t>“</a:t>
            </a:r>
            <a:r>
              <a:rPr lang="en-US" sz="2000" u="sng" dirty="0"/>
              <a:t>Trust</a:t>
            </a:r>
            <a:r>
              <a:rPr lang="en-US" sz="2000" dirty="0"/>
              <a:t> – a living Trust established by a human being for estate planning”</a:t>
            </a:r>
          </a:p>
          <a:p>
            <a:endParaRPr lang="en-US" sz="2000" dirty="0"/>
          </a:p>
          <a:p>
            <a:endParaRPr lang="en-US" sz="2000" dirty="0"/>
          </a:p>
          <a:p>
            <a:r>
              <a:rPr lang="en-US" sz="2000" b="1" dirty="0"/>
              <a:t>CONTINUATION OF COVERAGE (2021 HOMEOWNER’S POLICY):</a:t>
            </a:r>
          </a:p>
          <a:p>
            <a:pPr marL="0" marR="0">
              <a:lnSpc>
                <a:spcPct val="107000"/>
              </a:lnSpc>
              <a:spcBef>
                <a:spcPts val="0"/>
              </a:spcBef>
              <a:spcAft>
                <a:spcPts val="800"/>
              </a:spcAft>
            </a:pPr>
            <a:r>
              <a:rPr lang="en-US" sz="1800" kern="100" dirty="0">
                <a:effectLst/>
                <a:latin typeface="Aptos" panose="020B0004020202020204" pitchFamily="34" charset="0"/>
                <a:ea typeface="Aptos" panose="020B0004020202020204" pitchFamily="34" charset="0"/>
                <a:cs typeface="Times New Roman" panose="02020603050405020304" pitchFamily="18" charset="0"/>
              </a:rPr>
              <a:t>   </a:t>
            </a:r>
            <a:endParaRPr lang="en-US" dirty="0"/>
          </a:p>
          <a:p>
            <a:r>
              <a:rPr lang="en-US" sz="1800" dirty="0"/>
              <a:t>“This policy also insures … your Estate Planning Entity to which </a:t>
            </a:r>
            <a:r>
              <a:rPr lang="en-US" dirty="0"/>
              <a:t>You transfer Your Title after the Date of Policy.” </a:t>
            </a:r>
          </a:p>
          <a:p>
            <a:endParaRPr lang="en-US" sz="1800" dirty="0"/>
          </a:p>
          <a:p>
            <a:r>
              <a:rPr lang="en-US" sz="1800" dirty="0"/>
              <a:t>“</a:t>
            </a:r>
            <a:r>
              <a:rPr lang="en-US" sz="1800" u="sng" dirty="0"/>
              <a:t>Estate Planning Entity </a:t>
            </a:r>
            <a:r>
              <a:rPr lang="en-US" sz="1800" dirty="0"/>
              <a:t>– a legal entity, a trust, or a trustee of a trust, if the entity or trust is established by a Natural Person for the purpose of planning the disposition of that person’s estate.” </a:t>
            </a:r>
          </a:p>
          <a:p>
            <a:endParaRPr lang="en-US" dirty="0"/>
          </a:p>
        </p:txBody>
      </p:sp>
      <p:sp>
        <p:nvSpPr>
          <p:cNvPr id="5" name="Title 1">
            <a:extLst>
              <a:ext uri="{FF2B5EF4-FFF2-40B4-BE49-F238E27FC236}">
                <a16:creationId xmlns:a16="http://schemas.microsoft.com/office/drawing/2014/main" id="{A813F2FD-AEC0-D3E9-20A0-936569DC63A9}"/>
              </a:ext>
            </a:extLst>
          </p:cNvPr>
          <p:cNvSpPr>
            <a:spLocks noGrp="1"/>
          </p:cNvSpPr>
          <p:nvPr>
            <p:ph type="title"/>
          </p:nvPr>
        </p:nvSpPr>
        <p:spPr>
          <a:xfrm>
            <a:off x="941671" y="597981"/>
            <a:ext cx="10308657" cy="636494"/>
          </a:xfrm>
        </p:spPr>
        <p:txBody>
          <a:bodyPr>
            <a:normAutofit fontScale="90000"/>
          </a:bodyPr>
          <a:lstStyle/>
          <a:p>
            <a:pPr algn="ctr"/>
            <a:r>
              <a:rPr lang="en-US" altLang="en-US" b="1" dirty="0">
                <a:solidFill>
                  <a:schemeClr val="tx1"/>
                </a:solidFill>
                <a:latin typeface="+mn-lt"/>
              </a:rPr>
              <a:t>Title Insurance ISSUES – Homeowner’s Policy</a:t>
            </a:r>
            <a:endParaRPr lang="en-US" b="1" dirty="0">
              <a:solidFill>
                <a:schemeClr val="tx1"/>
              </a:solidFill>
              <a:latin typeface="+mn-lt"/>
            </a:endParaRPr>
          </a:p>
        </p:txBody>
      </p:sp>
    </p:spTree>
    <p:extLst>
      <p:ext uri="{BB962C8B-B14F-4D97-AF65-F5344CB8AC3E}">
        <p14:creationId xmlns:p14="http://schemas.microsoft.com/office/powerpoint/2010/main" val="14796328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6D45A5D3-1C6E-0420-A3BD-24281FD11CF3}"/>
              </a:ext>
            </a:extLst>
          </p:cNvPr>
          <p:cNvSpPr txBox="1"/>
          <p:nvPr/>
        </p:nvSpPr>
        <p:spPr>
          <a:xfrm>
            <a:off x="904774" y="2069432"/>
            <a:ext cx="10799546" cy="4431983"/>
          </a:xfrm>
          <a:prstGeom prst="rect">
            <a:avLst/>
          </a:prstGeom>
          <a:noFill/>
        </p:spPr>
        <p:txBody>
          <a:bodyPr wrap="square" rtlCol="0">
            <a:spAutoFit/>
          </a:bodyPr>
          <a:lstStyle/>
          <a:p>
            <a:pPr marL="342900" indent="-342900">
              <a:spcAft>
                <a:spcPts val="1200"/>
              </a:spcAft>
              <a:buFont typeface="Arial" panose="020B0604020202020204" pitchFamily="34" charset="0"/>
              <a:buChar char="•"/>
            </a:pPr>
            <a:endParaRPr lang="en-US" sz="3200" dirty="0"/>
          </a:p>
          <a:p>
            <a:pPr marL="342900" indent="-342900">
              <a:spcAft>
                <a:spcPts val="1200"/>
              </a:spcAft>
              <a:buFont typeface="Arial" panose="020B0604020202020204" pitchFamily="34" charset="0"/>
              <a:buChar char="•"/>
            </a:pPr>
            <a:r>
              <a:rPr lang="en-US" sz="3200" dirty="0"/>
              <a:t>Get a copy of the policy Jacket and Schedules</a:t>
            </a:r>
          </a:p>
          <a:p>
            <a:pPr marL="342900" indent="-342900">
              <a:spcAft>
                <a:spcPts val="1200"/>
              </a:spcAft>
              <a:buFont typeface="Arial" panose="020B0604020202020204" pitchFamily="34" charset="0"/>
              <a:buChar char="•"/>
            </a:pPr>
            <a:r>
              <a:rPr lang="en-US" sz="3200" dirty="0"/>
              <a:t>If client does not have a copy, ask to review their Settlement Statement, HUD, Closing Disclosure</a:t>
            </a:r>
          </a:p>
          <a:p>
            <a:pPr marL="342900" indent="-342900">
              <a:spcAft>
                <a:spcPts val="1200"/>
              </a:spcAft>
              <a:buFont typeface="Arial" panose="020B0604020202020204" pitchFamily="34" charset="0"/>
              <a:buChar char="•"/>
            </a:pPr>
            <a:r>
              <a:rPr lang="en-US" sz="3200" dirty="0"/>
              <a:t>Ask the Title Insurance Company whether the policy can be endorsed to add the trustee of the trust as a named Insured</a:t>
            </a:r>
            <a:endParaRPr lang="en-US" sz="3200" b="1" u="sng" dirty="0"/>
          </a:p>
          <a:p>
            <a:endParaRPr lang="en-US" dirty="0"/>
          </a:p>
        </p:txBody>
      </p:sp>
      <p:sp>
        <p:nvSpPr>
          <p:cNvPr id="6" name="Title 5">
            <a:extLst>
              <a:ext uri="{FF2B5EF4-FFF2-40B4-BE49-F238E27FC236}">
                <a16:creationId xmlns:a16="http://schemas.microsoft.com/office/drawing/2014/main" id="{B1243471-36F5-7312-6289-39BA55A6A24C}"/>
              </a:ext>
            </a:extLst>
          </p:cNvPr>
          <p:cNvSpPr>
            <a:spLocks noGrp="1"/>
          </p:cNvSpPr>
          <p:nvPr>
            <p:ph type="title"/>
          </p:nvPr>
        </p:nvSpPr>
        <p:spPr>
          <a:xfrm>
            <a:off x="2231136" y="685560"/>
            <a:ext cx="7729728" cy="1188720"/>
          </a:xfrm>
        </p:spPr>
        <p:txBody>
          <a:bodyPr/>
          <a:lstStyle/>
          <a:p>
            <a:r>
              <a:rPr lang="en-US" b="1" dirty="0"/>
              <a:t>Title Insurance Issues – What CAN THE PRACTITIONER DO?</a:t>
            </a:r>
          </a:p>
        </p:txBody>
      </p:sp>
    </p:spTree>
    <p:extLst>
      <p:ext uri="{BB962C8B-B14F-4D97-AF65-F5344CB8AC3E}">
        <p14:creationId xmlns:p14="http://schemas.microsoft.com/office/powerpoint/2010/main" val="114896437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6D45A5D3-1C6E-0420-A3BD-24281FD11CF3}"/>
              </a:ext>
            </a:extLst>
          </p:cNvPr>
          <p:cNvSpPr txBox="1"/>
          <p:nvPr/>
        </p:nvSpPr>
        <p:spPr>
          <a:xfrm>
            <a:off x="741145" y="1559293"/>
            <a:ext cx="10799546" cy="4093428"/>
          </a:xfrm>
          <a:prstGeom prst="rect">
            <a:avLst/>
          </a:prstGeom>
          <a:noFill/>
        </p:spPr>
        <p:txBody>
          <a:bodyPr wrap="square" rtlCol="0">
            <a:spAutoFit/>
          </a:bodyPr>
          <a:lstStyle/>
          <a:p>
            <a:pPr marL="342900" indent="-342900">
              <a:spcAft>
                <a:spcPts val="1200"/>
              </a:spcAft>
              <a:buFont typeface="Arial" panose="020B0604020202020204" pitchFamily="34" charset="0"/>
              <a:buChar char="•"/>
            </a:pPr>
            <a:endParaRPr lang="en-US" sz="3200" dirty="0"/>
          </a:p>
          <a:p>
            <a:pPr marL="342900" indent="-342900">
              <a:spcAft>
                <a:spcPts val="1200"/>
              </a:spcAft>
              <a:buFont typeface="Arial" panose="020B0604020202020204" pitchFamily="34" charset="0"/>
              <a:buChar char="•"/>
            </a:pPr>
            <a:r>
              <a:rPr lang="en-US" sz="3200" dirty="0"/>
              <a:t>New Rule effective December 1, 2025</a:t>
            </a:r>
          </a:p>
          <a:p>
            <a:pPr marL="342900" indent="-342900">
              <a:spcAft>
                <a:spcPts val="1200"/>
              </a:spcAft>
              <a:buFont typeface="Arial" panose="020B0604020202020204" pitchFamily="34" charset="0"/>
              <a:buChar char="•"/>
            </a:pPr>
            <a:r>
              <a:rPr lang="en-US" sz="3200" dirty="0"/>
              <a:t>No geographic limitations (all MA counties affected)</a:t>
            </a:r>
          </a:p>
          <a:p>
            <a:pPr marL="342900" indent="-342900">
              <a:spcAft>
                <a:spcPts val="1200"/>
              </a:spcAft>
              <a:buFont typeface="Arial" panose="020B0604020202020204" pitchFamily="34" charset="0"/>
              <a:buChar char="•"/>
            </a:pPr>
            <a:r>
              <a:rPr lang="en-US" sz="3200" dirty="0"/>
              <a:t>No minimum dollar amount (was $300,000)</a:t>
            </a:r>
          </a:p>
          <a:p>
            <a:pPr marL="342900" indent="-342900">
              <a:spcAft>
                <a:spcPts val="1200"/>
              </a:spcAft>
              <a:buFont typeface="Arial" panose="020B0604020202020204" pitchFamily="34" charset="0"/>
              <a:buChar char="•"/>
            </a:pPr>
            <a:r>
              <a:rPr lang="en-US" sz="3200" dirty="0"/>
              <a:t>Person who conducts the settlement must report (no longer dependent upon purchase of a title policy)</a:t>
            </a:r>
          </a:p>
          <a:p>
            <a:endParaRPr lang="en-US" dirty="0"/>
          </a:p>
        </p:txBody>
      </p:sp>
      <p:sp>
        <p:nvSpPr>
          <p:cNvPr id="2" name="Title 1">
            <a:extLst>
              <a:ext uri="{FF2B5EF4-FFF2-40B4-BE49-F238E27FC236}">
                <a16:creationId xmlns:a16="http://schemas.microsoft.com/office/drawing/2014/main" id="{F438867F-3319-5D8D-FFF4-5037C6C5A8B5}"/>
              </a:ext>
            </a:extLst>
          </p:cNvPr>
          <p:cNvSpPr>
            <a:spLocks noGrp="1"/>
          </p:cNvSpPr>
          <p:nvPr>
            <p:ph type="title"/>
          </p:nvPr>
        </p:nvSpPr>
        <p:spPr>
          <a:xfrm>
            <a:off x="2231136" y="610919"/>
            <a:ext cx="7729728" cy="1188720"/>
          </a:xfrm>
        </p:spPr>
        <p:txBody>
          <a:bodyPr/>
          <a:lstStyle/>
          <a:p>
            <a:r>
              <a:rPr lang="en-US" b="1" dirty="0"/>
              <a:t>FinCEN REQUIREMENTS</a:t>
            </a:r>
          </a:p>
        </p:txBody>
      </p:sp>
    </p:spTree>
    <p:extLst>
      <p:ext uri="{BB962C8B-B14F-4D97-AF65-F5344CB8AC3E}">
        <p14:creationId xmlns:p14="http://schemas.microsoft.com/office/powerpoint/2010/main" val="333587528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6D45A5D3-1C6E-0420-A3BD-24281FD11CF3}"/>
              </a:ext>
            </a:extLst>
          </p:cNvPr>
          <p:cNvSpPr txBox="1"/>
          <p:nvPr/>
        </p:nvSpPr>
        <p:spPr>
          <a:xfrm>
            <a:off x="741145" y="1559293"/>
            <a:ext cx="10799546" cy="4739759"/>
          </a:xfrm>
          <a:prstGeom prst="rect">
            <a:avLst/>
          </a:prstGeom>
          <a:noFill/>
        </p:spPr>
        <p:txBody>
          <a:bodyPr wrap="square" rtlCol="0">
            <a:spAutoFit/>
          </a:bodyPr>
          <a:lstStyle/>
          <a:p>
            <a:pPr>
              <a:spcAft>
                <a:spcPts val="1200"/>
              </a:spcAft>
            </a:pPr>
            <a:r>
              <a:rPr lang="en-US" sz="2800" dirty="0"/>
              <a:t>Beneficial Owner of Transferee Trust is:</a:t>
            </a:r>
          </a:p>
          <a:p>
            <a:pPr marL="342900" indent="-342900">
              <a:spcAft>
                <a:spcPts val="1200"/>
              </a:spcAft>
              <a:buFont typeface="Arial" panose="020B0604020202020204" pitchFamily="34" charset="0"/>
              <a:buChar char="•"/>
            </a:pPr>
            <a:r>
              <a:rPr lang="en-US" sz="2800" dirty="0"/>
              <a:t>Trustee or individual who otherwise has authority to dispose of trust assets; and</a:t>
            </a:r>
          </a:p>
          <a:p>
            <a:pPr marL="342900" indent="-342900">
              <a:spcAft>
                <a:spcPts val="1200"/>
              </a:spcAft>
              <a:buFont typeface="Arial" panose="020B0604020202020204" pitchFamily="34" charset="0"/>
              <a:buChar char="•"/>
            </a:pPr>
            <a:r>
              <a:rPr lang="en-US" sz="2800" dirty="0"/>
              <a:t>Beneficiary who is the sole permissible recipient of income and principal;</a:t>
            </a:r>
          </a:p>
          <a:p>
            <a:pPr marL="342900" indent="-342900">
              <a:spcAft>
                <a:spcPts val="1200"/>
              </a:spcAft>
              <a:buFont typeface="Arial" panose="020B0604020202020204" pitchFamily="34" charset="0"/>
              <a:buChar char="•"/>
            </a:pPr>
            <a:r>
              <a:rPr lang="en-US" sz="2800" dirty="0"/>
              <a:t>Beneficiary who has the right to demand a distribution or withdraw substantially all of the assets;</a:t>
            </a:r>
          </a:p>
          <a:p>
            <a:pPr marL="342900" indent="-342900">
              <a:spcAft>
                <a:spcPts val="1200"/>
              </a:spcAft>
              <a:buFont typeface="Arial" panose="020B0604020202020204" pitchFamily="34" charset="0"/>
              <a:buChar char="•"/>
            </a:pPr>
            <a:r>
              <a:rPr lang="en-US" sz="2800" dirty="0"/>
              <a:t>Grantor or settlor of revocable trust;</a:t>
            </a:r>
          </a:p>
          <a:p>
            <a:pPr marL="342900" indent="-342900">
              <a:spcAft>
                <a:spcPts val="1200"/>
              </a:spcAft>
              <a:buFont typeface="Arial" panose="020B0604020202020204" pitchFamily="34" charset="0"/>
              <a:buChar char="•"/>
            </a:pPr>
            <a:r>
              <a:rPr lang="en-US" sz="2800" dirty="0"/>
              <a:t>Beneficial owner of entity or trust that holds one of these positions.</a:t>
            </a:r>
          </a:p>
        </p:txBody>
      </p:sp>
      <p:sp>
        <p:nvSpPr>
          <p:cNvPr id="2" name="Title 1">
            <a:extLst>
              <a:ext uri="{FF2B5EF4-FFF2-40B4-BE49-F238E27FC236}">
                <a16:creationId xmlns:a16="http://schemas.microsoft.com/office/drawing/2014/main" id="{44804F60-5F48-7DAD-7552-ADD155582C90}"/>
              </a:ext>
            </a:extLst>
          </p:cNvPr>
          <p:cNvSpPr>
            <a:spLocks noGrp="1"/>
          </p:cNvSpPr>
          <p:nvPr>
            <p:ph type="title"/>
          </p:nvPr>
        </p:nvSpPr>
        <p:spPr>
          <a:xfrm>
            <a:off x="606392" y="245204"/>
            <a:ext cx="10424160" cy="1015705"/>
          </a:xfrm>
        </p:spPr>
        <p:txBody>
          <a:bodyPr>
            <a:normAutofit/>
          </a:bodyPr>
          <a:lstStyle/>
          <a:p>
            <a:r>
              <a:rPr lang="en-US" sz="2400" b="1" dirty="0"/>
              <a:t>FinCEN REQUIREMENTS – WHO IS BENEFICIAL OWNER?</a:t>
            </a:r>
          </a:p>
        </p:txBody>
      </p:sp>
    </p:spTree>
    <p:extLst>
      <p:ext uri="{BB962C8B-B14F-4D97-AF65-F5344CB8AC3E}">
        <p14:creationId xmlns:p14="http://schemas.microsoft.com/office/powerpoint/2010/main" val="423443485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6D45A5D3-1C6E-0420-A3BD-24281FD11CF3}"/>
              </a:ext>
            </a:extLst>
          </p:cNvPr>
          <p:cNvSpPr txBox="1"/>
          <p:nvPr/>
        </p:nvSpPr>
        <p:spPr>
          <a:xfrm>
            <a:off x="696227" y="2406316"/>
            <a:ext cx="10799546" cy="2800767"/>
          </a:xfrm>
          <a:prstGeom prst="rect">
            <a:avLst/>
          </a:prstGeom>
          <a:noFill/>
        </p:spPr>
        <p:txBody>
          <a:bodyPr wrap="square" rtlCol="0">
            <a:spAutoFit/>
          </a:bodyPr>
          <a:lstStyle/>
          <a:p>
            <a:pPr>
              <a:spcAft>
                <a:spcPts val="1200"/>
              </a:spcAft>
            </a:pPr>
            <a:r>
              <a:rPr lang="en-US" sz="3200" dirty="0"/>
              <a:t>Exemptions</a:t>
            </a:r>
          </a:p>
          <a:p>
            <a:pPr marL="342900" indent="-342900">
              <a:spcAft>
                <a:spcPts val="1200"/>
              </a:spcAft>
              <a:buFont typeface="Arial" panose="020B0604020202020204" pitchFamily="34" charset="0"/>
              <a:buChar char="•"/>
            </a:pPr>
            <a:r>
              <a:rPr lang="en-US" sz="3200" dirty="0"/>
              <a:t>Transfer as a result of someone’s death</a:t>
            </a:r>
          </a:p>
          <a:p>
            <a:pPr marL="342900" indent="-342900">
              <a:spcAft>
                <a:spcPts val="1200"/>
              </a:spcAft>
              <a:buFont typeface="Arial" panose="020B0604020202020204" pitchFamily="34" charset="0"/>
              <a:buChar char="•"/>
            </a:pPr>
            <a:r>
              <a:rPr lang="en-US" sz="3200" dirty="0"/>
              <a:t>Transfer for no consideration by individual to a trust of which that individual are the settlor or grantor.</a:t>
            </a:r>
          </a:p>
          <a:p>
            <a:endParaRPr lang="en-US" dirty="0"/>
          </a:p>
        </p:txBody>
      </p:sp>
      <p:sp>
        <p:nvSpPr>
          <p:cNvPr id="2" name="Title 1">
            <a:extLst>
              <a:ext uri="{FF2B5EF4-FFF2-40B4-BE49-F238E27FC236}">
                <a16:creationId xmlns:a16="http://schemas.microsoft.com/office/drawing/2014/main" id="{2CE17A81-BBC3-AFF4-3AB6-71FD717BEEB8}"/>
              </a:ext>
            </a:extLst>
          </p:cNvPr>
          <p:cNvSpPr>
            <a:spLocks noGrp="1"/>
          </p:cNvSpPr>
          <p:nvPr>
            <p:ph type="title"/>
          </p:nvPr>
        </p:nvSpPr>
        <p:spPr>
          <a:xfrm>
            <a:off x="2231136" y="493054"/>
            <a:ext cx="7729728" cy="1188720"/>
          </a:xfrm>
        </p:spPr>
        <p:txBody>
          <a:bodyPr/>
          <a:lstStyle/>
          <a:p>
            <a:r>
              <a:rPr lang="en-US" b="1" dirty="0"/>
              <a:t>FINCEN REQUIREMENTS – TRANSFERS TO TRUSTS</a:t>
            </a:r>
          </a:p>
        </p:txBody>
      </p:sp>
    </p:spTree>
    <p:extLst>
      <p:ext uri="{BB962C8B-B14F-4D97-AF65-F5344CB8AC3E}">
        <p14:creationId xmlns:p14="http://schemas.microsoft.com/office/powerpoint/2010/main" val="152776325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AutoShape 2">
            <a:extLst>
              <a:ext uri="{FF2B5EF4-FFF2-40B4-BE49-F238E27FC236}">
                <a16:creationId xmlns:a16="http://schemas.microsoft.com/office/drawing/2014/main" id="{5C5EAC3B-7FA0-45D1-8E53-77E581A1029C}"/>
              </a:ext>
            </a:extLst>
          </p:cNvPr>
          <p:cNvSpPr>
            <a:spLocks noGrp="1"/>
          </p:cNvSpPr>
          <p:nvPr>
            <p:ph type="title" idx="4294967295"/>
          </p:nvPr>
        </p:nvSpPr>
        <p:spPr>
          <a:xfrm>
            <a:off x="2160343" y="636466"/>
            <a:ext cx="7898057" cy="549783"/>
          </a:xfrm>
        </p:spPr>
        <p:txBody>
          <a:bodyPr>
            <a:normAutofit fontScale="90000"/>
          </a:bodyPr>
          <a:lstStyle/>
          <a:p>
            <a:pPr algn="ctr"/>
            <a:r>
              <a:rPr lang="en-US" sz="3600" b="1" dirty="0">
                <a:solidFill>
                  <a:schemeClr val="tx1"/>
                </a:solidFill>
                <a:latin typeface="+mj-lt"/>
              </a:rPr>
              <a:t>Registered Land</a:t>
            </a:r>
          </a:p>
        </p:txBody>
      </p:sp>
      <p:sp>
        <p:nvSpPr>
          <p:cNvPr id="13315" name="Rectangle 3">
            <a:extLst>
              <a:ext uri="{FF2B5EF4-FFF2-40B4-BE49-F238E27FC236}">
                <a16:creationId xmlns:a16="http://schemas.microsoft.com/office/drawing/2014/main" id="{57237554-030D-4443-89BF-E694E2C81585}"/>
              </a:ext>
            </a:extLst>
          </p:cNvPr>
          <p:cNvSpPr>
            <a:spLocks noGrp="1"/>
          </p:cNvSpPr>
          <p:nvPr>
            <p:ph type="body" idx="4294967295"/>
          </p:nvPr>
        </p:nvSpPr>
        <p:spPr>
          <a:xfrm>
            <a:off x="2564892" y="2233942"/>
            <a:ext cx="7062216" cy="2958528"/>
          </a:xfrm>
        </p:spPr>
        <p:txBody>
          <a:bodyPr>
            <a:normAutofit/>
          </a:bodyPr>
          <a:lstStyle/>
          <a:p>
            <a:pPr marL="0" indent="0">
              <a:buNone/>
            </a:pPr>
            <a:r>
              <a:rPr lang="en-US" sz="2400" b="1" i="1" u="sng" dirty="0"/>
              <a:t>APPLICABLE </a:t>
            </a:r>
            <a:r>
              <a:rPr lang="en-US" sz="2400" b="1" i="1" u="sng" strike="noStrike" baseline="0" dirty="0"/>
              <a:t>LAND COURT GUIDELINES: </a:t>
            </a:r>
            <a:endParaRPr lang="en-US" sz="2400" b="1" i="1" u="none" strike="noStrike" baseline="0" dirty="0"/>
          </a:p>
          <a:p>
            <a:pPr marR="2940"/>
            <a:r>
              <a:rPr lang="en-US" sz="2400" b="0" i="0" u="none" strike="noStrike" baseline="0" dirty="0"/>
              <a:t>Guideline No. 51 – Trusts: Conveyances to Trustees</a:t>
            </a:r>
          </a:p>
          <a:p>
            <a:pPr marR="2940"/>
            <a:r>
              <a:rPr lang="en-US" altLang="en-US" sz="2400" dirty="0"/>
              <a:t>Guideline No. 52 – Trusts: Conveyances by Trustees</a:t>
            </a:r>
          </a:p>
          <a:p>
            <a:pPr marR="2940"/>
            <a:r>
              <a:rPr lang="en-US" altLang="en-US" sz="2400" dirty="0"/>
              <a:t>Guideline No. 53 – Trusts: Trustee’s Deed for Nominal Consideration</a:t>
            </a:r>
          </a:p>
          <a:p>
            <a:pPr marR="2940"/>
            <a:r>
              <a:rPr lang="en-US" altLang="en-US" sz="2400" dirty="0"/>
              <a:t>Guideline No. 62 – Trusts:  Expired</a:t>
            </a:r>
          </a:p>
        </p:txBody>
      </p:sp>
    </p:spTree>
    <p:extLst>
      <p:ext uri="{BB962C8B-B14F-4D97-AF65-F5344CB8AC3E}">
        <p14:creationId xmlns:p14="http://schemas.microsoft.com/office/powerpoint/2010/main" val="2412394045"/>
      </p:ext>
    </p:extLst>
  </p:cSld>
  <p:clrMapOvr>
    <a:masterClrMapping/>
  </p:clrMapOvr>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AutoShape 2">
            <a:extLst>
              <a:ext uri="{FF2B5EF4-FFF2-40B4-BE49-F238E27FC236}">
                <a16:creationId xmlns:a16="http://schemas.microsoft.com/office/drawing/2014/main" id="{5C5EAC3B-7FA0-45D1-8E53-77E581A1029C}"/>
              </a:ext>
            </a:extLst>
          </p:cNvPr>
          <p:cNvSpPr>
            <a:spLocks noGrp="1"/>
          </p:cNvSpPr>
          <p:nvPr>
            <p:ph type="title" idx="4294967295"/>
          </p:nvPr>
        </p:nvSpPr>
        <p:spPr>
          <a:xfrm>
            <a:off x="2361443" y="286619"/>
            <a:ext cx="8229600" cy="632895"/>
          </a:xfrm>
        </p:spPr>
        <p:txBody>
          <a:bodyPr>
            <a:normAutofit fontScale="90000"/>
          </a:bodyPr>
          <a:lstStyle/>
          <a:p>
            <a:pPr algn="ctr" eaLnBrk="1" hangingPunct="1"/>
            <a:r>
              <a:rPr lang="en-US" altLang="en-US" sz="3200" b="1" dirty="0">
                <a:solidFill>
                  <a:schemeClr val="tx1"/>
                </a:solidFill>
                <a:latin typeface="+mn-lt"/>
              </a:rPr>
              <a:t>Registered Land</a:t>
            </a:r>
          </a:p>
        </p:txBody>
      </p:sp>
      <p:sp>
        <p:nvSpPr>
          <p:cNvPr id="3" name="TextBox 2">
            <a:extLst>
              <a:ext uri="{FF2B5EF4-FFF2-40B4-BE49-F238E27FC236}">
                <a16:creationId xmlns:a16="http://schemas.microsoft.com/office/drawing/2014/main" id="{B014BB90-9B8E-6EB7-193E-2994834CE2C3}"/>
              </a:ext>
            </a:extLst>
          </p:cNvPr>
          <p:cNvSpPr txBox="1"/>
          <p:nvPr/>
        </p:nvSpPr>
        <p:spPr>
          <a:xfrm>
            <a:off x="391398" y="934200"/>
            <a:ext cx="11631725" cy="6032421"/>
          </a:xfrm>
          <a:prstGeom prst="rect">
            <a:avLst/>
          </a:prstGeom>
          <a:noFill/>
        </p:spPr>
        <p:txBody>
          <a:bodyPr wrap="square" rtlCol="0">
            <a:spAutoFit/>
          </a:bodyPr>
          <a:lstStyle/>
          <a:p>
            <a:pPr marL="0" marR="2760" lvl="0" indent="0" algn="l" defTabSz="457200" rtl="0" eaLnBrk="1" fontAlgn="auto" latinLnBrk="0" hangingPunct="1">
              <a:lnSpc>
                <a:spcPct val="100000"/>
              </a:lnSpc>
              <a:spcBef>
                <a:spcPts val="0"/>
              </a:spcBef>
              <a:spcAft>
                <a:spcPts val="0"/>
              </a:spcAft>
              <a:buClrTx/>
              <a:buSzTx/>
              <a:buFontTx/>
              <a:buNone/>
              <a:tabLst/>
              <a:defRPr/>
            </a:pPr>
            <a:r>
              <a:rPr kumimoji="0" lang="en-US" sz="1600" b="1" i="1" u="sng" strike="noStrike" kern="1200" cap="none" spc="0" normalizeH="0" baseline="0" noProof="0" dirty="0">
                <a:ln>
                  <a:noFill/>
                </a:ln>
                <a:solidFill>
                  <a:prstClr val="black"/>
                </a:solidFill>
                <a:effectLst/>
                <a:uLnTx/>
                <a:uFillTx/>
                <a:latin typeface="Trebuchet MS" panose="020B0603020202020204"/>
                <a:ea typeface="+mn-ea"/>
                <a:cs typeface="+mn-cs"/>
              </a:rPr>
              <a:t>LAND COURT GUIDELINE 51:</a:t>
            </a:r>
          </a:p>
          <a:p>
            <a:pPr marL="0" marR="276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endParaRPr>
          </a:p>
          <a:p>
            <a:pPr marL="0" marR="276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rPr>
              <a:t>Deeds, mortgages and other instruments that convey title to a trustee or trustees may be accepted for registration only when accompanied by the trust instrument or a certificate pursuant to G.L. c. 184 §35, except:</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endParaRPr>
          </a:p>
          <a:p>
            <a:pPr marL="0" marR="109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rPr>
              <a:t>	(a)	if the trust instrument or certificate is recorded or filed for registration in another registry district or registration district in the Commonwealth, an attested copy of the trust instrument or certificate may be presented as an alternative to the original trust instrument, together with a 	certificate by an attorney, or given under oath by the trustee, certifying that the instrument or certificate of which the attested copy is provided is current, in force, and not the subject of any recorded amendment; or</a:t>
            </a:r>
          </a:p>
          <a:p>
            <a:pPr marL="0" marR="132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rPr>
              <a:t>	(b)	if the trust instrument or certificate is recorded or filed for registration in the same registry district, the filed document (or the recorded land record of it) may be shown as an alternative to the original trust instrument.</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endParaRPr>
          </a:p>
          <a:p>
            <a:pPr marL="0" marR="283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rPr>
              <a:t>The instrument of conveyance must have as grantees, mortgagees or other benefitted parties one or more trustees who are shown of record by the trust instrument or certificate to be trustees of the trust. If necessary, this showing may be made (a) by appropriate filed or recorded appointments and/or resignations of trustees, (b) by filed or recorded amendments to the trust instruments, or (c) by a certificate given by a trustee of record, provided the trust instrument allows reliance on such a certificate and the requirements for reliance set out in the trust instrument have been met, or the certificate is executed in conformance with the provisions of</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nn-NO" sz="1600" b="0" i="0" u="none" strike="noStrike" kern="1200" cap="none" spc="0" normalizeH="0" baseline="0" noProof="0" dirty="0">
                <a:ln>
                  <a:noFill/>
                </a:ln>
                <a:solidFill>
                  <a:prstClr val="black"/>
                </a:solidFill>
                <a:effectLst/>
                <a:uLnTx/>
                <a:uFillTx/>
                <a:latin typeface="Trebuchet MS" panose="020B0603020202020204"/>
                <a:ea typeface="+mn-ea"/>
                <a:cs typeface="+mn-cs"/>
              </a:rPr>
              <a:t>G.L. c. 184 §35.</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endParaRPr>
          </a:p>
          <a:p>
            <a:pPr marL="0" marR="276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latin typeface="Trebuchet MS" panose="020B0603020202020204"/>
                <a:ea typeface="+mn-ea"/>
                <a:cs typeface="+mn-cs"/>
              </a:rPr>
              <a:t>The provisions of this guideline do not apply to any trust operating under a written instrument or declaration of trust, the beneficial interest under which is divided into transferable certificates of participation or shares.</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580426029"/>
      </p:ext>
    </p:extLst>
  </p:cSld>
  <p:clrMapOvr>
    <a:masterClrMapping/>
  </p:clrMapOvr>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AutoShape 2">
            <a:extLst>
              <a:ext uri="{FF2B5EF4-FFF2-40B4-BE49-F238E27FC236}">
                <a16:creationId xmlns:a16="http://schemas.microsoft.com/office/drawing/2014/main" id="{5C5EAC3B-7FA0-45D1-8E53-77E581A1029C}"/>
              </a:ext>
            </a:extLst>
          </p:cNvPr>
          <p:cNvSpPr>
            <a:spLocks noGrp="1"/>
          </p:cNvSpPr>
          <p:nvPr>
            <p:ph type="title" idx="4294967295"/>
          </p:nvPr>
        </p:nvSpPr>
        <p:spPr>
          <a:xfrm>
            <a:off x="2146683" y="187122"/>
            <a:ext cx="8229600" cy="631057"/>
          </a:xfrm>
        </p:spPr>
        <p:txBody>
          <a:bodyPr>
            <a:normAutofit fontScale="90000"/>
          </a:bodyPr>
          <a:lstStyle/>
          <a:p>
            <a:pPr algn="ctr" eaLnBrk="1" hangingPunct="1"/>
            <a:r>
              <a:rPr lang="en-US" altLang="en-US" b="1" dirty="0">
                <a:solidFill>
                  <a:schemeClr val="tx1"/>
                </a:solidFill>
                <a:latin typeface="+mn-lt"/>
              </a:rPr>
              <a:t>Registered Land</a:t>
            </a:r>
          </a:p>
        </p:txBody>
      </p:sp>
      <p:sp>
        <p:nvSpPr>
          <p:cNvPr id="13315" name="Rectangle 3">
            <a:extLst>
              <a:ext uri="{FF2B5EF4-FFF2-40B4-BE49-F238E27FC236}">
                <a16:creationId xmlns:a16="http://schemas.microsoft.com/office/drawing/2014/main" id="{57237554-030D-4443-89BF-E694E2C81585}"/>
              </a:ext>
            </a:extLst>
          </p:cNvPr>
          <p:cNvSpPr>
            <a:spLocks noGrp="1"/>
          </p:cNvSpPr>
          <p:nvPr>
            <p:ph type="body" idx="4294967295"/>
          </p:nvPr>
        </p:nvSpPr>
        <p:spPr>
          <a:xfrm>
            <a:off x="239268" y="873025"/>
            <a:ext cx="11952732" cy="4541521"/>
          </a:xfrm>
        </p:spPr>
        <p:txBody>
          <a:bodyPr>
            <a:noAutofit/>
          </a:bodyPr>
          <a:lstStyle/>
          <a:p>
            <a:pPr marL="0" indent="0">
              <a:buNone/>
            </a:pPr>
            <a:r>
              <a:rPr lang="en-US" sz="1600" b="1" i="1" u="sng" strike="noStrike" baseline="0" dirty="0"/>
              <a:t>LAND COURT GUIDELINE 62: EXPIRED TRUSTS</a:t>
            </a:r>
            <a:endParaRPr lang="en-US" sz="1600" b="1" i="1" u="none" strike="noStrike" baseline="0" dirty="0"/>
          </a:p>
          <a:p>
            <a:pPr marL="0" indent="0">
              <a:buNone/>
            </a:pPr>
            <a:r>
              <a:rPr lang="en-US" sz="1600" b="0" i="0" u="none" strike="noStrike" baseline="0" dirty="0"/>
              <a:t>The term of a trust can end for numerous reasons, including on a specified date certain, after expiration of a term of years, following the death of one or more persons, etc. If it appears that the term of a trust has ended, the districts should not accept documents for filing with respect to that trust and the person desiring to file the documents should be advised that the documents must be approved by the court. Depending on the circumstances, approval may require an order of the court following the filing of a Supplemental Petition; in other cases, an approval by the Chief Title Examiner will suffice. Which will be required will depend on the complexity of the trust and the factual situation.</a:t>
            </a:r>
          </a:p>
          <a:p>
            <a:pPr marL="0" marR="1160" indent="0">
              <a:buNone/>
            </a:pPr>
            <a:r>
              <a:rPr lang="en-US" sz="1600" b="0" i="0" u="none" strike="noStrike" baseline="0" dirty="0"/>
              <a:t>Even though the term of a trust may have ended, the trustee(s) still may have the power to convey the trust property. For instance, the trust instrument might provide that upon the death of certain persons the trustees are directed to sell the real estate assets in the trust so as to be able to distribute money, rather than tangible property, to the beneficiaries. Or the trust instrument may require the trustee(s) to convey the trust property to the remainder beneficiaries to settle the record title, and the identity of the remainder beneficiaries may be readily apparent. In such circumstances, and similar situations, if less than one year has elapsed since the expiration of the trust, the proponent of the document to be filed should present the facts to the Chief Title Examiner, accompanied by a certificate in accordance with the provisions of G.L. c. 184, § 35, stating that the trustee(s) executing the proffered document are authorized to do so. There will be other circumstances where a Supplemental Petition is not required, because an analysis of the trust instrument and the facts is straightforward.</a:t>
            </a:r>
          </a:p>
          <a:p>
            <a:pPr marL="0" indent="0">
              <a:buNone/>
            </a:pPr>
            <a:r>
              <a:rPr lang="en-US" sz="1600" b="0" i="0" u="none" strike="noStrike" baseline="0" dirty="0"/>
              <a:t>There are far too many different factual patterns to describe them all in this guideline.</a:t>
            </a:r>
          </a:p>
          <a:p>
            <a:pPr marL="0" marR="1820" indent="0">
              <a:buNone/>
            </a:pPr>
            <a:r>
              <a:rPr lang="en-US" sz="1600" b="0" i="0" u="none" strike="noStrike" baseline="0" dirty="0"/>
              <a:t>Because gaining the approval of the Chief Title Examiner normally is quicker and less expensive than preparing and filing a Supplemental Petition with the Court, the proponent of the document normally should seek Chief Title Examiner approval in the first instance. However, if the trust instrument requires the approval of the beneficiaries of the trust or there is to be a deed of the trust property to the beneficiaries, and in either case the identity of the beneficiaries cannot be determined, a Supplemental Petition to the Court will almost certainly be required.</a:t>
            </a:r>
          </a:p>
          <a:p>
            <a:pPr marL="0" indent="0" eaLnBrk="1" hangingPunct="1">
              <a:buNone/>
            </a:pPr>
            <a:r>
              <a:rPr lang="en-US" altLang="en-US" sz="1600" dirty="0"/>
              <a:t>	</a:t>
            </a:r>
          </a:p>
        </p:txBody>
      </p:sp>
    </p:spTree>
    <p:extLst>
      <p:ext uri="{BB962C8B-B14F-4D97-AF65-F5344CB8AC3E}">
        <p14:creationId xmlns:p14="http://schemas.microsoft.com/office/powerpoint/2010/main" val="1080440696"/>
      </p:ext>
    </p:extLst>
  </p:cSld>
  <p:clrMapOvr>
    <a:masterClrMapping/>
  </p:clrMapOvr>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AutoShape 2">
            <a:extLst>
              <a:ext uri="{FF2B5EF4-FFF2-40B4-BE49-F238E27FC236}">
                <a16:creationId xmlns:a16="http://schemas.microsoft.com/office/drawing/2014/main" id="{5C5EAC3B-7FA0-45D1-8E53-77E581A1029C}"/>
              </a:ext>
            </a:extLst>
          </p:cNvPr>
          <p:cNvSpPr>
            <a:spLocks noGrp="1"/>
          </p:cNvSpPr>
          <p:nvPr>
            <p:ph type="title" idx="4294967295"/>
          </p:nvPr>
        </p:nvSpPr>
        <p:spPr>
          <a:xfrm>
            <a:off x="2579896" y="402002"/>
            <a:ext cx="7985130" cy="629380"/>
          </a:xfrm>
        </p:spPr>
        <p:txBody>
          <a:bodyPr>
            <a:normAutofit fontScale="90000"/>
          </a:bodyPr>
          <a:lstStyle/>
          <a:p>
            <a:pPr algn="ctr" eaLnBrk="1" hangingPunct="1"/>
            <a:r>
              <a:rPr lang="en-US" altLang="en-US" b="1" dirty="0">
                <a:solidFill>
                  <a:schemeClr val="tx1"/>
                </a:solidFill>
                <a:latin typeface="+mn-lt"/>
              </a:rPr>
              <a:t>Registered Land</a:t>
            </a:r>
          </a:p>
        </p:txBody>
      </p:sp>
      <p:sp>
        <p:nvSpPr>
          <p:cNvPr id="13315" name="Rectangle 3">
            <a:extLst>
              <a:ext uri="{FF2B5EF4-FFF2-40B4-BE49-F238E27FC236}">
                <a16:creationId xmlns:a16="http://schemas.microsoft.com/office/drawing/2014/main" id="{57237554-030D-4443-89BF-E694E2C81585}"/>
              </a:ext>
            </a:extLst>
          </p:cNvPr>
          <p:cNvSpPr>
            <a:spLocks noGrp="1"/>
          </p:cNvSpPr>
          <p:nvPr>
            <p:ph type="body" idx="4294967295"/>
          </p:nvPr>
        </p:nvSpPr>
        <p:spPr>
          <a:xfrm>
            <a:off x="703729" y="1458249"/>
            <a:ext cx="11257612" cy="4852904"/>
          </a:xfrm>
        </p:spPr>
        <p:txBody>
          <a:bodyPr>
            <a:noAutofit/>
          </a:bodyPr>
          <a:lstStyle/>
          <a:p>
            <a:pPr marL="0" indent="0">
              <a:buNone/>
            </a:pPr>
            <a:r>
              <a:rPr lang="en-US" sz="1600" b="1" i="1" u="sng" strike="noStrike" baseline="0" dirty="0"/>
              <a:t>LAND COURT GUIDELINE 55: SUCCESSOR TRUSTEES/REMOVAL OF TRUSTEES</a:t>
            </a:r>
            <a:endParaRPr lang="en-US" sz="1600" b="1" i="1" u="none" strike="noStrike" baseline="0" dirty="0"/>
          </a:p>
          <a:p>
            <a:pPr marR="2940"/>
            <a:r>
              <a:rPr lang="en-US" sz="1600" b="0" i="0" u="none" strike="noStrike" baseline="0" dirty="0"/>
              <a:t>In all instances involving a nominee trust and in other cases upon referral from a Registry District, the appointment and acceptance of successor trustees, removal of trustee or any other action by the beneficiaries shall be approved by the Chief Title Examiner prior to registration.</a:t>
            </a:r>
          </a:p>
          <a:p>
            <a:endParaRPr lang="en-US" sz="1600" b="0" i="0" u="none" strike="noStrike" baseline="0" dirty="0"/>
          </a:p>
          <a:p>
            <a:pPr marR="990" algn="just"/>
            <a:r>
              <a:rPr lang="en-US" sz="1600" b="0" i="0" u="none" strike="noStrike" baseline="0" dirty="0"/>
              <a:t>In cases involving a nominee trust, where the trust calls for the beneficiaries to appoint a successor, evidence of the identity of the beneficiary will be required along with the certificate of appointment.</a:t>
            </a:r>
          </a:p>
          <a:p>
            <a:endParaRPr lang="en-US" sz="1600" b="0" i="0" u="none" strike="noStrike" baseline="0" dirty="0"/>
          </a:p>
          <a:p>
            <a:pPr marR="1210"/>
            <a:r>
              <a:rPr lang="en-US" sz="1600" b="0" i="0" u="none" strike="noStrike" baseline="0" dirty="0"/>
              <a:t>In cases where the trust allows for a certificate by a trustee to be registered to evidence a change of trustees, the court will determine who is eligible to execute said certificate.</a:t>
            </a:r>
          </a:p>
          <a:p>
            <a:endParaRPr lang="en-US" sz="1600" b="0" i="0" u="none" strike="noStrike" baseline="0" dirty="0"/>
          </a:p>
          <a:p>
            <a:pPr marR="2630"/>
            <a:r>
              <a:rPr lang="en-US" sz="1600" b="0" i="0" u="none" strike="noStrike" baseline="0" dirty="0"/>
              <a:t>Death certificates and acceptances of trustees are required to be registered along with any appointment or certificate.</a:t>
            </a:r>
          </a:p>
          <a:p>
            <a:endParaRPr lang="en-US" sz="1600" b="0" i="0" u="none" strike="noStrike" baseline="0" dirty="0"/>
          </a:p>
          <a:p>
            <a:pPr marR="2310"/>
            <a:r>
              <a:rPr lang="en-US" sz="1600" b="0" i="0" u="none" strike="noStrike" baseline="0" dirty="0"/>
              <a:t>In cases where there is a surviving trustee of record, a certificate pursuant to G.L. ch. 184, §35 may be substituted for the above procedures, along with the appropriate collateral documents.</a:t>
            </a:r>
          </a:p>
          <a:p>
            <a:pPr marL="0" indent="0" eaLnBrk="1" hangingPunct="1">
              <a:buNone/>
            </a:pPr>
            <a:r>
              <a:rPr lang="en-US" altLang="en-US" sz="1600" dirty="0"/>
              <a:t>	</a:t>
            </a:r>
          </a:p>
        </p:txBody>
      </p:sp>
      <p:sp>
        <p:nvSpPr>
          <p:cNvPr id="13316" name="Slide Number Placeholder 1">
            <a:extLst>
              <a:ext uri="{FF2B5EF4-FFF2-40B4-BE49-F238E27FC236}">
                <a16:creationId xmlns:a16="http://schemas.microsoft.com/office/drawing/2014/main" id="{74BC1B51-778E-4DCF-B6F5-DDF0001ECA39}"/>
              </a:ext>
            </a:extLst>
          </p:cNvPr>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lr>
                <a:srgbClr val="0BD0D9"/>
              </a:buClr>
              <a:buSzPct val="95000"/>
              <a:buFont typeface="Wingdings 2" panose="05020102010507070707" pitchFamily="18" charset="2"/>
              <a:buChar char=""/>
              <a:defRPr sz="2600">
                <a:solidFill>
                  <a:schemeClr val="tx1"/>
                </a:solidFill>
                <a:latin typeface="Constantia" panose="02030602050306030303" pitchFamily="18" charset="0"/>
              </a:defRPr>
            </a:lvl1pPr>
            <a:lvl2pPr marL="742950" indent="-285750">
              <a:spcBef>
                <a:spcPct val="20000"/>
              </a:spcBef>
              <a:buClr>
                <a:schemeClr val="accent1"/>
              </a:buClr>
              <a:buSzPct val="85000"/>
              <a:buFont typeface="Wingdings 2" panose="05020102010507070707" pitchFamily="18" charset="2"/>
              <a:buChar char=""/>
              <a:defRPr sz="2400">
                <a:solidFill>
                  <a:schemeClr val="tx1"/>
                </a:solidFill>
                <a:latin typeface="Constantia" panose="02030602050306030303" pitchFamily="18" charset="0"/>
              </a:defRPr>
            </a:lvl2pPr>
            <a:lvl3pPr marL="1143000" indent="-228600">
              <a:spcBef>
                <a:spcPct val="20000"/>
              </a:spcBef>
              <a:buClr>
                <a:schemeClr val="accent2"/>
              </a:buClr>
              <a:buSzPct val="70000"/>
              <a:buFont typeface="Wingdings 2" panose="05020102010507070707" pitchFamily="18" charset="2"/>
              <a:buChar char=""/>
              <a:defRPr sz="2100">
                <a:solidFill>
                  <a:schemeClr val="tx1"/>
                </a:solidFill>
                <a:latin typeface="Constantia" panose="02030602050306030303" pitchFamily="18" charset="0"/>
              </a:defRPr>
            </a:lvl3pPr>
            <a:lvl4pPr marL="1600200" indent="-228600">
              <a:spcBef>
                <a:spcPct val="20000"/>
              </a:spcBef>
              <a:buClr>
                <a:srgbClr val="0BD0D9"/>
              </a:buClr>
              <a:buSzPct val="65000"/>
              <a:buFont typeface="Wingdings 2" panose="05020102010507070707" pitchFamily="18" charset="2"/>
              <a:buChar char=""/>
              <a:defRPr sz="2000">
                <a:solidFill>
                  <a:schemeClr val="tx1"/>
                </a:solidFill>
                <a:latin typeface="Constantia" panose="02030602050306030303" pitchFamily="18" charset="0"/>
              </a:defRPr>
            </a:lvl4pPr>
            <a:lvl5pPr marL="2057400" indent="-228600">
              <a:spcBef>
                <a:spcPct val="20000"/>
              </a:spcBef>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5pPr>
            <a:lvl6pPr marL="25146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6pPr>
            <a:lvl7pPr marL="29718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7pPr>
            <a:lvl8pPr marL="34290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8pPr>
            <a:lvl9pPr marL="38862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9pPr>
          </a:lstStyle>
          <a:p>
            <a:pPr marL="0" marR="0" lvl="0" indent="0" algn="r" defTabSz="457200" rtl="0" eaLnBrk="1" fontAlgn="auto" latinLnBrk="0" hangingPunct="1">
              <a:lnSpc>
                <a:spcPct val="100000"/>
              </a:lnSpc>
              <a:spcBef>
                <a:spcPct val="0"/>
              </a:spcBef>
              <a:spcAft>
                <a:spcPts val="0"/>
              </a:spcAft>
              <a:buClrTx/>
              <a:buSzTx/>
              <a:buFontTx/>
              <a:buNone/>
              <a:tabLst/>
              <a:defRPr/>
            </a:pPr>
            <a:fld id="{BBAEB52F-A3E3-4986-93A1-2D336D73AD5E}" type="slidenum">
              <a:rPr kumimoji="0" lang="en-US" altLang="en-US" sz="1200" b="0" i="0" u="none" strike="noStrike" kern="1200" cap="none" spc="0" normalizeH="0" baseline="0" noProof="0">
                <a:ln>
                  <a:noFill/>
                </a:ln>
                <a:solidFill>
                  <a:srgbClr val="045C75"/>
                </a:solidFill>
                <a:effectLst/>
                <a:uLnTx/>
                <a:uFillTx/>
                <a:latin typeface="Arial" panose="020B0604020202020204" pitchFamily="34" charset="0"/>
                <a:ea typeface="+mn-ea"/>
                <a:cs typeface="+mn-cs"/>
              </a:rPr>
              <a:pPr marL="0" marR="0" lvl="0" indent="0" algn="r" defTabSz="457200" rtl="0" eaLnBrk="1" fontAlgn="auto" latinLnBrk="0" hangingPunct="1">
                <a:lnSpc>
                  <a:spcPct val="100000"/>
                </a:lnSpc>
                <a:spcBef>
                  <a:spcPct val="0"/>
                </a:spcBef>
                <a:spcAft>
                  <a:spcPts val="0"/>
                </a:spcAft>
                <a:buClrTx/>
                <a:buSzTx/>
                <a:buFontTx/>
                <a:buNone/>
                <a:tabLst/>
                <a:defRPr/>
              </a:pPr>
              <a:t>30</a:t>
            </a:fld>
            <a:endParaRPr kumimoji="0" lang="en-US" altLang="en-US" sz="1200" b="0" i="0" u="none" strike="noStrike" kern="1200" cap="none" spc="0" normalizeH="0" baseline="0" noProof="0" dirty="0">
              <a:ln>
                <a:noFill/>
              </a:ln>
              <a:solidFill>
                <a:srgbClr val="045C75"/>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96777165"/>
      </p:ext>
    </p:extLst>
  </p:cSld>
  <p:clrMapOvr>
    <a:masterClrMapping/>
  </p:clrMapOvr>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F6E2E62-9F14-617A-7046-949BEF0E5159}"/>
              </a:ext>
            </a:extLst>
          </p:cNvPr>
          <p:cNvSpPr>
            <a:spLocks noGrp="1"/>
          </p:cNvSpPr>
          <p:nvPr>
            <p:ph type="title"/>
          </p:nvPr>
        </p:nvSpPr>
        <p:spPr>
          <a:xfrm>
            <a:off x="2394923" y="589005"/>
            <a:ext cx="8596668" cy="724250"/>
          </a:xfrm>
        </p:spPr>
        <p:txBody>
          <a:bodyPr>
            <a:normAutofit fontScale="90000"/>
          </a:bodyPr>
          <a:lstStyle/>
          <a:p>
            <a:pPr algn="ctr"/>
            <a:r>
              <a:rPr lang="en-US" b="1" dirty="0">
                <a:solidFill>
                  <a:schemeClr val="tx1"/>
                </a:solidFill>
              </a:rPr>
              <a:t>Registered Land and Trusts</a:t>
            </a:r>
          </a:p>
        </p:txBody>
      </p:sp>
      <p:sp>
        <p:nvSpPr>
          <p:cNvPr id="3" name="TextBox 2">
            <a:extLst>
              <a:ext uri="{FF2B5EF4-FFF2-40B4-BE49-F238E27FC236}">
                <a16:creationId xmlns:a16="http://schemas.microsoft.com/office/drawing/2014/main" id="{85C5579F-34CC-18D8-550A-30A510DC6BFB}"/>
              </a:ext>
            </a:extLst>
          </p:cNvPr>
          <p:cNvSpPr txBox="1"/>
          <p:nvPr/>
        </p:nvSpPr>
        <p:spPr>
          <a:xfrm>
            <a:off x="1310189" y="3451188"/>
            <a:ext cx="8535029" cy="1846659"/>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sng" strike="noStrike" kern="1200" cap="none" spc="0" normalizeH="0" baseline="0" noProof="0" dirty="0">
                <a:ln>
                  <a:noFill/>
                </a:ln>
                <a:solidFill>
                  <a:prstClr val="black"/>
                </a:solidFill>
                <a:effectLst/>
                <a:uLnTx/>
                <a:uFillTx/>
                <a:latin typeface="Trebuchet MS" panose="020B0603020202020204"/>
                <a:ea typeface="+mn-ea"/>
                <a:cs typeface="+mn-cs"/>
              </a:rPr>
              <a:t>S-Petitions/S-Complaints: </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Corrections/Removal of expired/terminated encumbrance</a:t>
            </a:r>
          </a:p>
          <a:p>
            <a:pPr marL="742950" marR="0" lvl="1"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Filing on Recorded Land instead of Registered Land</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Expired Trust</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US" sz="1800" b="0" i="0" u="none" strike="noStrike" kern="1200" cap="none" spc="0" normalizeH="0" baseline="0" noProof="0" dirty="0">
              <a:ln>
                <a:noFill/>
              </a:ln>
              <a:solidFill>
                <a:prstClr val="black"/>
              </a:solidFill>
              <a:effectLst/>
              <a:uLnTx/>
              <a:uFillTx/>
              <a:latin typeface="Trebuchet MS" panose="020B0603020202020204"/>
              <a:ea typeface="+mn-ea"/>
              <a:cs typeface="+mn-cs"/>
            </a:endParaRPr>
          </a:p>
        </p:txBody>
      </p:sp>
      <p:sp>
        <p:nvSpPr>
          <p:cNvPr id="4" name="TextBox 3">
            <a:extLst>
              <a:ext uri="{FF2B5EF4-FFF2-40B4-BE49-F238E27FC236}">
                <a16:creationId xmlns:a16="http://schemas.microsoft.com/office/drawing/2014/main" id="{F9D4A9B1-8E6B-A7D5-F70F-121D12D6FDB7}"/>
              </a:ext>
            </a:extLst>
          </p:cNvPr>
          <p:cNvSpPr txBox="1"/>
          <p:nvPr/>
        </p:nvSpPr>
        <p:spPr>
          <a:xfrm>
            <a:off x="1176439" y="1653855"/>
            <a:ext cx="10426252" cy="1846659"/>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sng" strike="noStrike" kern="1200" cap="none" spc="0" normalizeH="0" baseline="0" noProof="0" dirty="0">
                <a:ln>
                  <a:noFill/>
                </a:ln>
                <a:solidFill>
                  <a:prstClr val="black"/>
                </a:solidFill>
                <a:effectLst/>
                <a:uLnTx/>
                <a:uFillTx/>
                <a:latin typeface="Trebuchet MS" panose="020B0603020202020204"/>
                <a:ea typeface="+mn-ea"/>
                <a:cs typeface="+mn-cs"/>
              </a:rPr>
              <a:t>Land Court Approval:</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Deed out of estate/trust pursuant to license to sell or other court order</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Expired Trust (potentially requires an S-Petition)</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prstClr val="black"/>
                </a:solidFill>
                <a:effectLst/>
                <a:uLnTx/>
                <a:uFillTx/>
                <a:latin typeface="Trebuchet MS" panose="020B0603020202020204"/>
                <a:ea typeface="+mn-ea"/>
                <a:cs typeface="+mn-cs"/>
              </a:rPr>
              <a:t>Removal/Resignation of Trustee</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137175713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5CEF8D7-34B0-08EF-F0CE-FF2C342970EB}"/>
              </a:ext>
            </a:extLst>
          </p:cNvPr>
          <p:cNvSpPr>
            <a:spLocks noGrp="1"/>
          </p:cNvSpPr>
          <p:nvPr>
            <p:ph type="title"/>
          </p:nvPr>
        </p:nvSpPr>
        <p:spPr>
          <a:xfrm>
            <a:off x="1415590" y="370332"/>
            <a:ext cx="9581924" cy="747641"/>
          </a:xfrm>
        </p:spPr>
        <p:txBody>
          <a:bodyPr>
            <a:normAutofit fontScale="90000"/>
          </a:bodyPr>
          <a:lstStyle/>
          <a:p>
            <a:pPr algn="ctr"/>
            <a:r>
              <a:rPr lang="en-US" b="1" dirty="0">
                <a:solidFill>
                  <a:schemeClr val="tx1"/>
                </a:solidFill>
              </a:rPr>
              <a:t>Registered Land and Estate Tax Liens</a:t>
            </a:r>
          </a:p>
        </p:txBody>
      </p:sp>
      <p:sp>
        <p:nvSpPr>
          <p:cNvPr id="3" name="Content Placeholder 2">
            <a:extLst>
              <a:ext uri="{FF2B5EF4-FFF2-40B4-BE49-F238E27FC236}">
                <a16:creationId xmlns:a16="http://schemas.microsoft.com/office/drawing/2014/main" id="{07D191B2-C46D-031C-5305-671C3C2D501E}"/>
              </a:ext>
            </a:extLst>
          </p:cNvPr>
          <p:cNvSpPr>
            <a:spLocks noGrp="1"/>
          </p:cNvSpPr>
          <p:nvPr>
            <p:ph idx="1"/>
          </p:nvPr>
        </p:nvSpPr>
        <p:spPr>
          <a:xfrm>
            <a:off x="1415590" y="1834693"/>
            <a:ext cx="9717848" cy="3787631"/>
          </a:xfrm>
        </p:spPr>
        <p:txBody>
          <a:bodyPr>
            <a:noAutofit/>
          </a:bodyPr>
          <a:lstStyle/>
          <a:p>
            <a:pPr marL="0" indent="0">
              <a:buNone/>
            </a:pPr>
            <a:r>
              <a:rPr lang="en-US" sz="2400" u="sng" dirty="0">
                <a:effectLst/>
                <a:ea typeface="Times New Roman" panose="02020603050405020304" pitchFamily="18" charset="0"/>
              </a:rPr>
              <a:t>Land Court Guideline No. 35</a:t>
            </a:r>
            <a:r>
              <a:rPr lang="en-US" sz="2400" dirty="0">
                <a:effectLst/>
                <a:ea typeface="Times New Roman" panose="02020603050405020304" pitchFamily="18" charset="0"/>
              </a:rPr>
              <a:t> provides that Mass Estate tax liens are not to be noted on the Certificate of Title.  However, “releases or waivers of tax liens should be accepted for filing.”  Per Guideline 35, “Registry personnel are not required to inquire as to releases of Massachusetts estate, inheritance and corporate excise tax liens or the possible existence of such liens...[l]ikewise, attorneys should not assume that such taxes have been paid simply because there is no notation as to tax liens on the certificate of title.”</a:t>
            </a:r>
          </a:p>
          <a:p>
            <a:pPr marL="0" indent="0">
              <a:buNone/>
            </a:pPr>
            <a:endParaRPr lang="en-US" sz="2400" dirty="0"/>
          </a:p>
          <a:p>
            <a:pPr marL="0" indent="0">
              <a:buNone/>
            </a:pPr>
            <a:r>
              <a:rPr lang="en-US" sz="2400" dirty="0"/>
              <a:t>***This means, even if the real estate is solely registered land, you must check recorded land for tax liens (of all kinds).***</a:t>
            </a:r>
          </a:p>
        </p:txBody>
      </p:sp>
    </p:spTree>
    <p:extLst>
      <p:ext uri="{BB962C8B-B14F-4D97-AF65-F5344CB8AC3E}">
        <p14:creationId xmlns:p14="http://schemas.microsoft.com/office/powerpoint/2010/main" val="106627008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A5ABD7B-8F35-0F17-6D1C-35AA8E9AF33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BCD81E4E-773E-37E3-625E-C37E91CFD3A0}"/>
              </a:ext>
            </a:extLst>
          </p:cNvPr>
          <p:cNvSpPr>
            <a:spLocks noGrp="1"/>
          </p:cNvSpPr>
          <p:nvPr>
            <p:ph type="title"/>
          </p:nvPr>
        </p:nvSpPr>
        <p:spPr>
          <a:xfrm>
            <a:off x="2452265" y="2838945"/>
            <a:ext cx="8306657" cy="743067"/>
          </a:xfrm>
        </p:spPr>
        <p:txBody>
          <a:bodyPr>
            <a:normAutofit fontScale="90000"/>
          </a:bodyPr>
          <a:lstStyle/>
          <a:p>
            <a:pPr marL="0" marR="0" indent="0">
              <a:spcBef>
                <a:spcPts val="0"/>
              </a:spcBef>
              <a:spcAft>
                <a:spcPts val="0"/>
              </a:spcAft>
              <a:buNone/>
            </a:pPr>
            <a:r>
              <a:rPr lang="en-US" sz="2800" b="1" dirty="0">
                <a:effectLst/>
                <a:latin typeface="Arial" panose="020B0604020202020204" pitchFamily="34" charset="0"/>
                <a:ea typeface="Times New Roman" panose="02020603050405020304" pitchFamily="18" charset="0"/>
              </a:rPr>
              <a:t>DEATH AND TAXES</a:t>
            </a:r>
            <a:endParaRPr lang="en-US" sz="2800" dirty="0">
              <a:effectLst/>
              <a:latin typeface="Times New Roman" panose="02020603050405020304" pitchFamily="18" charset="0"/>
              <a:ea typeface="Times New Roman" panose="02020603050405020304" pitchFamily="18" charset="0"/>
            </a:endParaRPr>
          </a:p>
        </p:txBody>
      </p:sp>
      <p:pic>
        <p:nvPicPr>
          <p:cNvPr id="5" name="Picture 4">
            <a:extLst>
              <a:ext uri="{FF2B5EF4-FFF2-40B4-BE49-F238E27FC236}">
                <a16:creationId xmlns:a16="http://schemas.microsoft.com/office/drawing/2014/main" id="{66166ADE-00D6-E09A-9FCF-BCA26A9EA543}"/>
              </a:ext>
            </a:extLst>
          </p:cNvPr>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a:extLst>
              <a:ext uri="{FF2B5EF4-FFF2-40B4-BE49-F238E27FC236}">
                <a16:creationId xmlns:a16="http://schemas.microsoft.com/office/drawing/2014/main" id="{88EEA735-F0BA-9832-6D7C-7F84C1176012}"/>
              </a:ext>
            </a:extLst>
          </p:cNvPr>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33</a:t>
            </a:fld>
            <a:endParaRPr lang="en-US" dirty="0"/>
          </a:p>
        </p:txBody>
      </p:sp>
    </p:spTree>
    <p:extLst>
      <p:ext uri="{BB962C8B-B14F-4D97-AF65-F5344CB8AC3E}">
        <p14:creationId xmlns:p14="http://schemas.microsoft.com/office/powerpoint/2010/main" val="169408592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ESTATE TAXES</a:t>
            </a:r>
          </a:p>
        </p:txBody>
      </p:sp>
      <p:pic>
        <p:nvPicPr>
          <p:cNvPr id="10" name="Picture 9"/>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p:cNvSpPr>
            <a:spLocks noGrp="1"/>
          </p:cNvSpPr>
          <p:nvPr>
            <p:ph type="sldNum" sz="quarter" idx="12"/>
          </p:nvPr>
        </p:nvSpPr>
        <p:spPr>
          <a:xfrm>
            <a:off x="11042386" y="6217920"/>
            <a:ext cx="365760" cy="365760"/>
          </a:xfrm>
        </p:spPr>
        <p:txBody>
          <a:bodyPr/>
          <a:lstStyle/>
          <a:p>
            <a:fld id="{F634EC2C-F603-304F-AA19-8425111AD571}" type="slidenum">
              <a:rPr lang="en-US" smtClean="0"/>
              <a:t>34</a:t>
            </a:fld>
            <a:endParaRPr lang="en-US" dirty="0"/>
          </a:p>
        </p:txBody>
      </p:sp>
      <p:graphicFrame>
        <p:nvGraphicFramePr>
          <p:cNvPr id="7" name="Table 6"/>
          <p:cNvGraphicFramePr>
            <a:graphicFrameLocks noGrp="1"/>
          </p:cNvGraphicFramePr>
          <p:nvPr>
            <p:extLst>
              <p:ext uri="{D42A27DB-BD31-4B8C-83A1-F6EECF244321}">
                <p14:modId xmlns:p14="http://schemas.microsoft.com/office/powerpoint/2010/main" val="3550207549"/>
              </p:ext>
            </p:extLst>
          </p:nvPr>
        </p:nvGraphicFramePr>
        <p:xfrm>
          <a:off x="1120140" y="1470659"/>
          <a:ext cx="9842499" cy="2153157"/>
        </p:xfrm>
        <a:graphic>
          <a:graphicData uri="http://schemas.openxmlformats.org/drawingml/2006/table">
            <a:tbl>
              <a:tblPr firstRow="1" firstCol="1" bandRow="1">
                <a:tableStyleId>{5C22544A-7EE6-4342-B048-85BDC9FD1C3A}</a:tableStyleId>
              </a:tblPr>
              <a:tblGrid>
                <a:gridCol w="1805323">
                  <a:extLst>
                    <a:ext uri="{9D8B030D-6E8A-4147-A177-3AD203B41FA5}">
                      <a16:colId xmlns:a16="http://schemas.microsoft.com/office/drawing/2014/main" val="3209251894"/>
                    </a:ext>
                  </a:extLst>
                </a:gridCol>
                <a:gridCol w="2639608">
                  <a:extLst>
                    <a:ext uri="{9D8B030D-6E8A-4147-A177-3AD203B41FA5}">
                      <a16:colId xmlns:a16="http://schemas.microsoft.com/office/drawing/2014/main" val="3280033718"/>
                    </a:ext>
                  </a:extLst>
                </a:gridCol>
                <a:gridCol w="2698784">
                  <a:extLst>
                    <a:ext uri="{9D8B030D-6E8A-4147-A177-3AD203B41FA5}">
                      <a16:colId xmlns:a16="http://schemas.microsoft.com/office/drawing/2014/main" val="1754025342"/>
                    </a:ext>
                  </a:extLst>
                </a:gridCol>
                <a:gridCol w="2698784">
                  <a:extLst>
                    <a:ext uri="{9D8B030D-6E8A-4147-A177-3AD203B41FA5}">
                      <a16:colId xmlns:a16="http://schemas.microsoft.com/office/drawing/2014/main" val="1545678152"/>
                    </a:ext>
                  </a:extLst>
                </a:gridCol>
              </a:tblGrid>
              <a:tr h="446277">
                <a:tc>
                  <a:txBody>
                    <a:bodyPr/>
                    <a:lstStyle/>
                    <a:p>
                      <a:pPr marL="0" marR="0">
                        <a:spcBef>
                          <a:spcPts val="0"/>
                        </a:spcBef>
                        <a:spcAft>
                          <a:spcPts val="0"/>
                        </a:spcAft>
                      </a:pP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rgbClr val="74A080"/>
                    </a:solidFill>
                  </a:tcPr>
                </a:tc>
                <a:tc>
                  <a:txBody>
                    <a:bodyPr/>
                    <a:lstStyle/>
                    <a:p>
                      <a:pPr marL="0" marR="0">
                        <a:spcBef>
                          <a:spcPts val="0"/>
                        </a:spcBef>
                        <a:spcAft>
                          <a:spcPts val="0"/>
                        </a:spcAft>
                      </a:pPr>
                      <a:r>
                        <a:rPr lang="en-US" sz="1400" dirty="0">
                          <a:effectLst/>
                        </a:rPr>
                        <a:t>MA (2024)</a:t>
                      </a: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rgbClr val="74A080"/>
                    </a:solidFill>
                  </a:tcPr>
                </a:tc>
                <a:tc>
                  <a:txBody>
                    <a:bodyPr/>
                    <a:lstStyle/>
                    <a:p>
                      <a:pPr marL="0" marR="0">
                        <a:spcBef>
                          <a:spcPts val="0"/>
                        </a:spcBef>
                        <a:spcAft>
                          <a:spcPts val="0"/>
                        </a:spcAft>
                      </a:pPr>
                      <a:r>
                        <a:rPr lang="en-US" sz="1400" dirty="0">
                          <a:effectLst/>
                        </a:rPr>
                        <a:t>Federal (2024)</a:t>
                      </a:r>
                    </a:p>
                    <a:p>
                      <a:pPr marL="0" marR="0">
                        <a:spcBef>
                          <a:spcPts val="0"/>
                        </a:spcBef>
                        <a:spcAft>
                          <a:spcPts val="0"/>
                        </a:spcAft>
                      </a:pPr>
                      <a:r>
                        <a:rPr lang="en-US" sz="1400" dirty="0">
                          <a:effectLst/>
                        </a:rPr>
                        <a:t> </a:t>
                      </a: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rgbClr val="74A080"/>
                    </a:solidFill>
                  </a:tcPr>
                </a:tc>
                <a:tc>
                  <a:txBody>
                    <a:bodyPr/>
                    <a:lstStyle/>
                    <a:p>
                      <a:pPr marL="0" marR="0">
                        <a:spcBef>
                          <a:spcPts val="0"/>
                        </a:spcBef>
                        <a:spcAft>
                          <a:spcPts val="0"/>
                        </a:spcAft>
                      </a:pPr>
                      <a:r>
                        <a:rPr lang="en-US" sz="1400" dirty="0">
                          <a:effectLst/>
                        </a:rPr>
                        <a:t>Federal (2026+)</a:t>
                      </a: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rgbClr val="74A080"/>
                    </a:solidFill>
                  </a:tcPr>
                </a:tc>
                <a:extLst>
                  <a:ext uri="{0D108BD9-81ED-4DB2-BD59-A6C34878D82A}">
                    <a16:rowId xmlns:a16="http://schemas.microsoft.com/office/drawing/2014/main" val="1667283150"/>
                  </a:ext>
                </a:extLst>
              </a:tr>
              <a:tr h="1561973">
                <a:tc>
                  <a:txBody>
                    <a:bodyPr/>
                    <a:lstStyle/>
                    <a:p>
                      <a:pPr marL="0" marR="0">
                        <a:spcBef>
                          <a:spcPts val="0"/>
                        </a:spcBef>
                        <a:spcAft>
                          <a:spcPts val="0"/>
                        </a:spcAft>
                      </a:pPr>
                      <a:r>
                        <a:rPr lang="en-US" sz="1400" dirty="0">
                          <a:effectLst/>
                        </a:rPr>
                        <a:t>Estate Tax Exemption</a:t>
                      </a: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rgbClr val="74A080"/>
                    </a:solidFill>
                  </a:tcPr>
                </a:tc>
                <a:tc>
                  <a:txBody>
                    <a:bodyPr/>
                    <a:lstStyle/>
                    <a:p>
                      <a:pPr marL="0" marR="0">
                        <a:spcBef>
                          <a:spcPts val="0"/>
                        </a:spcBef>
                        <a:spcAft>
                          <a:spcPts val="0"/>
                        </a:spcAft>
                      </a:pPr>
                      <a:r>
                        <a:rPr lang="en-US" sz="1400" dirty="0">
                          <a:effectLst/>
                        </a:rPr>
                        <a:t>$2million </a:t>
                      </a:r>
                    </a:p>
                    <a:p>
                      <a:pPr marL="0" marR="0">
                        <a:spcBef>
                          <a:spcPts val="0"/>
                        </a:spcBef>
                        <a:spcAft>
                          <a:spcPts val="0"/>
                        </a:spcAft>
                      </a:pPr>
                      <a:r>
                        <a:rPr lang="en-US" sz="1400" dirty="0">
                          <a:effectLst/>
                        </a:rPr>
                        <a:t>-</a:t>
                      </a:r>
                      <a:r>
                        <a:rPr lang="en-US" sz="1400" dirty="0">
                          <a:effectLst/>
                          <a:latin typeface="+mj-lt"/>
                        </a:rPr>
                        <a:t>no portability for married couples</a:t>
                      </a:r>
                    </a:p>
                    <a:p>
                      <a:pPr marL="0" marR="0">
                        <a:spcBef>
                          <a:spcPts val="0"/>
                        </a:spcBef>
                        <a:spcAft>
                          <a:spcPts val="0"/>
                        </a:spcAft>
                      </a:pPr>
                      <a:r>
                        <a:rPr lang="en-US" sz="1400" dirty="0">
                          <a:effectLst/>
                          <a:latin typeface="+mj-lt"/>
                        </a:rPr>
                        <a:t>-unlimited</a:t>
                      </a:r>
                      <a:r>
                        <a:rPr lang="en-US" sz="1400" baseline="0" dirty="0">
                          <a:effectLst/>
                          <a:latin typeface="+mj-lt"/>
                        </a:rPr>
                        <a:t> charitable/marital deductions (US spouse)</a:t>
                      </a:r>
                      <a:endParaRPr lang="en-US" sz="1400" dirty="0">
                        <a:effectLst/>
                        <a:latin typeface="+mj-lt"/>
                      </a:endParaRPr>
                    </a:p>
                    <a:p>
                      <a:pPr marL="0" marR="0">
                        <a:spcBef>
                          <a:spcPts val="0"/>
                        </a:spcBef>
                        <a:spcAft>
                          <a:spcPts val="0"/>
                        </a:spcAft>
                      </a:pPr>
                      <a:r>
                        <a:rPr lang="en-US" sz="1400" dirty="0">
                          <a:effectLst/>
                          <a:latin typeface="+mj-lt"/>
                        </a:rPr>
                        <a:t>-up to 16% tax</a:t>
                      </a:r>
                    </a:p>
                    <a:p>
                      <a:pPr marL="0" marR="0">
                        <a:spcBef>
                          <a:spcPts val="0"/>
                        </a:spcBef>
                        <a:spcAft>
                          <a:spcPts val="0"/>
                        </a:spcAft>
                      </a:pPr>
                      <a:r>
                        <a:rPr lang="en-US" sz="1400" dirty="0">
                          <a:effectLst/>
                          <a:latin typeface="+mj-lt"/>
                        </a:rPr>
                        <a:t>- No gift tax</a:t>
                      </a:r>
                    </a:p>
                  </a:txBody>
                  <a:tcPr marL="58162" marR="58162" marT="0" marB="0">
                    <a:solidFill>
                      <a:schemeClr val="accent2">
                        <a:lumMod val="40000"/>
                        <a:lumOff val="60000"/>
                      </a:schemeClr>
                    </a:solidFill>
                  </a:tcPr>
                </a:tc>
                <a:tc>
                  <a:txBody>
                    <a:bodyPr/>
                    <a:lstStyle/>
                    <a:p>
                      <a:pPr marL="0" marR="0">
                        <a:spcBef>
                          <a:spcPts val="0"/>
                        </a:spcBef>
                        <a:spcAft>
                          <a:spcPts val="0"/>
                        </a:spcAft>
                      </a:pPr>
                      <a:r>
                        <a:rPr lang="en-US" sz="1400" dirty="0">
                          <a:effectLst/>
                        </a:rPr>
                        <a:t>$13.61million</a:t>
                      </a:r>
                    </a:p>
                    <a:p>
                      <a:pPr marL="0" marR="0">
                        <a:spcBef>
                          <a:spcPts val="0"/>
                        </a:spcBef>
                        <a:spcAft>
                          <a:spcPts val="0"/>
                        </a:spcAft>
                      </a:pPr>
                      <a:r>
                        <a:rPr lang="en-US" sz="1400" dirty="0">
                          <a:effectLst/>
                        </a:rPr>
                        <a:t>-portability for married couples</a:t>
                      </a:r>
                    </a:p>
                    <a:p>
                      <a:pPr marL="0" marR="0">
                        <a:spcBef>
                          <a:spcPts val="0"/>
                        </a:spcBef>
                        <a:spcAft>
                          <a:spcPts val="0"/>
                        </a:spcAft>
                      </a:pPr>
                      <a:r>
                        <a:rPr lang="en-US" sz="1400" dirty="0">
                          <a:effectLst/>
                        </a:rPr>
                        <a:t>-reduced by reportable lifetime gifts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effectLst/>
                        </a:rPr>
                        <a:t>-unlimited</a:t>
                      </a:r>
                      <a:r>
                        <a:rPr lang="en-US" sz="1400" baseline="0" dirty="0">
                          <a:effectLst/>
                        </a:rPr>
                        <a:t> charitable/marital deductions (US spouse)</a:t>
                      </a:r>
                      <a:endParaRPr lang="en-US" sz="1400" dirty="0">
                        <a:effectLst/>
                      </a:endParaRPr>
                    </a:p>
                    <a:p>
                      <a:pPr marL="0" marR="0">
                        <a:spcBef>
                          <a:spcPts val="0"/>
                        </a:spcBef>
                        <a:spcAft>
                          <a:spcPts val="0"/>
                        </a:spcAft>
                      </a:pPr>
                      <a:r>
                        <a:rPr lang="en-US" sz="1400" dirty="0">
                          <a:effectLst/>
                        </a:rPr>
                        <a:t>-40% tax</a:t>
                      </a:r>
                    </a:p>
                    <a:p>
                      <a:pPr marL="0" marR="0">
                        <a:spcBef>
                          <a:spcPts val="0"/>
                        </a:spcBef>
                        <a:spcAft>
                          <a:spcPts val="0"/>
                        </a:spcAft>
                      </a:pPr>
                      <a:r>
                        <a:rPr lang="en-US" sz="1400" dirty="0">
                          <a:effectLst/>
                        </a:rPr>
                        <a:t> </a:t>
                      </a:r>
                      <a:endParaRPr lang="en-US" sz="14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58162" marR="58162" marT="0" marB="0">
                    <a:solidFill>
                      <a:schemeClr val="accent2">
                        <a:lumMod val="40000"/>
                        <a:lumOff val="60000"/>
                      </a:schemeClr>
                    </a:solidFill>
                  </a:tcPr>
                </a:tc>
                <a:tc>
                  <a:txBody>
                    <a:bodyPr/>
                    <a:lstStyle/>
                    <a:p>
                      <a:pPr marL="0" marR="0">
                        <a:spcBef>
                          <a:spcPts val="0"/>
                        </a:spcBef>
                        <a:spcAft>
                          <a:spcPts val="0"/>
                        </a:spcAft>
                      </a:pPr>
                      <a:r>
                        <a:rPr lang="en-US" sz="1400" dirty="0">
                          <a:effectLst/>
                        </a:rPr>
                        <a:t>$5million</a:t>
                      </a:r>
                      <a:r>
                        <a:rPr lang="en-US" sz="1400" baseline="0" dirty="0">
                          <a:effectLst/>
                        </a:rPr>
                        <a:t> adjusted for inflation (~</a:t>
                      </a:r>
                      <a:r>
                        <a:rPr lang="en-US" sz="1400" dirty="0">
                          <a:effectLst/>
                        </a:rPr>
                        <a:t>$7million, indexed for inflation)</a:t>
                      </a:r>
                    </a:p>
                    <a:p>
                      <a:pPr marL="0" marR="0">
                        <a:spcBef>
                          <a:spcPts val="0"/>
                        </a:spcBef>
                        <a:spcAft>
                          <a:spcPts val="0"/>
                        </a:spcAft>
                      </a:pPr>
                      <a:r>
                        <a:rPr lang="en-US" sz="1400" dirty="0">
                          <a:effectLst/>
                        </a:rPr>
                        <a:t>-portability for married couples</a:t>
                      </a:r>
                    </a:p>
                    <a:p>
                      <a:pPr marL="0" marR="0">
                        <a:spcBef>
                          <a:spcPts val="0"/>
                        </a:spcBef>
                        <a:spcAft>
                          <a:spcPts val="0"/>
                        </a:spcAft>
                      </a:pPr>
                      <a:r>
                        <a:rPr lang="en-US" sz="1400" dirty="0">
                          <a:effectLst/>
                        </a:rPr>
                        <a:t>-reduced by reportable lifetime gifts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effectLst/>
                        </a:rPr>
                        <a:t>-unlimited</a:t>
                      </a:r>
                      <a:r>
                        <a:rPr lang="en-US" sz="1400" baseline="0" dirty="0">
                          <a:effectLst/>
                        </a:rPr>
                        <a:t> charitable/marital deductions (US spouse)</a:t>
                      </a:r>
                      <a:endParaRPr lang="en-US" sz="1400" dirty="0">
                        <a:effectLst/>
                      </a:endParaRPr>
                    </a:p>
                    <a:p>
                      <a:pPr marL="0" marR="0">
                        <a:spcBef>
                          <a:spcPts val="0"/>
                        </a:spcBef>
                        <a:spcAft>
                          <a:spcPts val="0"/>
                        </a:spcAft>
                      </a:pPr>
                      <a:r>
                        <a:rPr lang="en-US" sz="1400" dirty="0">
                          <a:effectLst/>
                        </a:rPr>
                        <a:t>-40% tax</a:t>
                      </a:r>
                    </a:p>
                  </a:txBody>
                  <a:tcPr marL="58162" marR="58162" marT="0" marB="0">
                    <a:solidFill>
                      <a:schemeClr val="accent2">
                        <a:lumMod val="40000"/>
                        <a:lumOff val="60000"/>
                      </a:schemeClr>
                    </a:solidFill>
                  </a:tcPr>
                </a:tc>
                <a:extLst>
                  <a:ext uri="{0D108BD9-81ED-4DB2-BD59-A6C34878D82A}">
                    <a16:rowId xmlns:a16="http://schemas.microsoft.com/office/drawing/2014/main" val="999617657"/>
                  </a:ext>
                </a:extLst>
              </a:tr>
            </a:tbl>
          </a:graphicData>
        </a:graphic>
      </p:graphicFrame>
      <p:sp>
        <p:nvSpPr>
          <p:cNvPr id="3" name="TextBox 2">
            <a:extLst>
              <a:ext uri="{FF2B5EF4-FFF2-40B4-BE49-F238E27FC236}">
                <a16:creationId xmlns:a16="http://schemas.microsoft.com/office/drawing/2014/main" id="{8ACE02A9-ABF3-0095-F9B2-245F88D169FB}"/>
              </a:ext>
            </a:extLst>
          </p:cNvPr>
          <p:cNvSpPr txBox="1"/>
          <p:nvPr/>
        </p:nvSpPr>
        <p:spPr>
          <a:xfrm>
            <a:off x="943630" y="4331042"/>
            <a:ext cx="10859543" cy="1292662"/>
          </a:xfrm>
          <a:prstGeom prst="rect">
            <a:avLst/>
          </a:prstGeom>
          <a:noFill/>
        </p:spPr>
        <p:txBody>
          <a:bodyPr wrap="square">
            <a:spAutoFit/>
          </a:bodyPr>
          <a:lstStyle/>
          <a:p>
            <a:r>
              <a:rPr lang="en-US" sz="2000" b="1" i="1" u="sng" dirty="0"/>
              <a:t>Automatic</a:t>
            </a:r>
            <a:r>
              <a:rPr lang="en-US" sz="2000" b="1" u="sng" dirty="0"/>
              <a:t> 10-year Estate Tax Lien (REGARDLESS OF VALUE OF ASSETS/PROPERTY)</a:t>
            </a:r>
          </a:p>
          <a:p>
            <a:r>
              <a:rPr lang="en-US" sz="2000" dirty="0"/>
              <a:t>Federal - </a:t>
            </a:r>
            <a:r>
              <a:rPr lang="en-US" sz="2000" dirty="0">
                <a:hlinkClick r:id="rId4"/>
              </a:rPr>
              <a:t>26 U.S.C. § 6324</a:t>
            </a:r>
            <a:r>
              <a:rPr lang="en-US" sz="2000" dirty="0"/>
              <a:t> - Special liens for estate and gift taxes</a:t>
            </a:r>
          </a:p>
          <a:p>
            <a:r>
              <a:rPr lang="en-US" sz="2000" dirty="0"/>
              <a:t>Massachusetts</a:t>
            </a:r>
            <a:r>
              <a:rPr lang="en-US" sz="2000" i="1" dirty="0"/>
              <a:t> - </a:t>
            </a:r>
            <a:r>
              <a:rPr lang="fr-FR" sz="2000" dirty="0">
                <a:hlinkClick r:id="rId5"/>
              </a:rPr>
              <a:t>M.G.L. Chapter 65C, Section 14</a:t>
            </a:r>
            <a:endParaRPr lang="en-US" sz="2000" i="1" dirty="0"/>
          </a:p>
          <a:p>
            <a:endParaRPr lang="en-US" dirty="0"/>
          </a:p>
        </p:txBody>
      </p:sp>
    </p:spTree>
    <p:extLst>
      <p:ext uri="{BB962C8B-B14F-4D97-AF65-F5344CB8AC3E}">
        <p14:creationId xmlns:p14="http://schemas.microsoft.com/office/powerpoint/2010/main" val="48523444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A9D680F-C43D-58E9-568A-302863375474}"/>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62B872E4-AB97-732F-B95B-AFB561E39403}"/>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ESTATE TAX LIEN</a:t>
            </a:r>
          </a:p>
        </p:txBody>
      </p:sp>
      <p:pic>
        <p:nvPicPr>
          <p:cNvPr id="10" name="Picture 9">
            <a:extLst>
              <a:ext uri="{FF2B5EF4-FFF2-40B4-BE49-F238E27FC236}">
                <a16:creationId xmlns:a16="http://schemas.microsoft.com/office/drawing/2014/main" id="{E89E448D-2767-0E7B-52CA-6DBA064AB11C}"/>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B3280929-63D4-F7C8-5926-277A5B433A55}"/>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35</a:t>
            </a:fld>
            <a:endParaRPr lang="en-US" dirty="0"/>
          </a:p>
        </p:txBody>
      </p:sp>
      <p:sp>
        <p:nvSpPr>
          <p:cNvPr id="3" name="TextBox 2">
            <a:extLst>
              <a:ext uri="{FF2B5EF4-FFF2-40B4-BE49-F238E27FC236}">
                <a16:creationId xmlns:a16="http://schemas.microsoft.com/office/drawing/2014/main" id="{5E6E8ECB-E263-D16F-29BE-9B1C1DD7DEE8}"/>
              </a:ext>
            </a:extLst>
          </p:cNvPr>
          <p:cNvSpPr txBox="1"/>
          <p:nvPr/>
        </p:nvSpPr>
        <p:spPr>
          <a:xfrm>
            <a:off x="1035277" y="1416392"/>
            <a:ext cx="10189989" cy="4524315"/>
          </a:xfrm>
          <a:prstGeom prst="rect">
            <a:avLst/>
          </a:prstGeom>
          <a:noFill/>
        </p:spPr>
        <p:txBody>
          <a:bodyPr wrap="square">
            <a:spAutoFit/>
          </a:bodyPr>
          <a:lstStyle/>
          <a:p>
            <a:r>
              <a:rPr lang="en-US" sz="2400" b="1" i="1" u="sng" dirty="0"/>
              <a:t>How to Clear the 10-year Estate Tax Lien</a:t>
            </a:r>
          </a:p>
          <a:p>
            <a:endParaRPr lang="en-US" sz="2400" dirty="0"/>
          </a:p>
          <a:p>
            <a:pPr marL="342900" indent="-342900">
              <a:buFontTx/>
              <a:buAutoNum type="arabicParenR"/>
            </a:pPr>
            <a:r>
              <a:rPr lang="en-US" sz="2400" dirty="0"/>
              <a:t> No Estate Tax Affidavit (for estates under the exemption) (</a:t>
            </a:r>
            <a:r>
              <a:rPr lang="en-US" sz="2400" dirty="0">
                <a:hlinkClick r:id="rId4"/>
              </a:rPr>
              <a:t>Affidavit_No_Estate_Tax.pdf (massrods.com)</a:t>
            </a:r>
            <a:r>
              <a:rPr lang="en-US" sz="2400" dirty="0"/>
              <a:t>)</a:t>
            </a:r>
          </a:p>
          <a:p>
            <a:pPr marL="400050" indent="-400050">
              <a:buAutoNum type="romanUcParenR" startAt="2"/>
            </a:pPr>
            <a:r>
              <a:rPr lang="en-US" sz="2400" dirty="0"/>
              <a:t>Certificate Releasing the Estate Lien (IRS and/or MDOR) (for estates over the exemption)</a:t>
            </a:r>
          </a:p>
          <a:p>
            <a:endParaRPr lang="en-US" sz="2400" dirty="0"/>
          </a:p>
          <a:p>
            <a:r>
              <a:rPr lang="en-US" sz="2400" i="1" dirty="0"/>
              <a:t>Total Estate Values (NOT just real estate)</a:t>
            </a:r>
          </a:p>
          <a:p>
            <a:r>
              <a:rPr lang="en-US" sz="2400" b="0" i="0" dirty="0">
                <a:solidFill>
                  <a:srgbClr val="1E1E1E"/>
                </a:solidFill>
                <a:effectLst/>
              </a:rPr>
              <a:t>≤</a:t>
            </a:r>
            <a:r>
              <a:rPr lang="en-US" sz="2400" dirty="0"/>
              <a:t>$2m estate = No Estate Tax Affidavit (MA </a:t>
            </a:r>
            <a:r>
              <a:rPr lang="en-US" sz="2400" u="sng" dirty="0"/>
              <a:t>and</a:t>
            </a:r>
            <a:r>
              <a:rPr lang="en-US" sz="2400" dirty="0"/>
              <a:t> federal)</a:t>
            </a:r>
          </a:p>
          <a:p>
            <a:r>
              <a:rPr lang="en-US" sz="2400" dirty="0"/>
              <a:t>&gt;$2m but less than </a:t>
            </a:r>
            <a:r>
              <a:rPr lang="en-US" sz="2400" b="0" i="0" dirty="0">
                <a:solidFill>
                  <a:srgbClr val="1E1E1E"/>
                </a:solidFill>
                <a:effectLst/>
              </a:rPr>
              <a:t>≤$13.61m = No Estate Tax Affidavit for federal &amp; Certificat</a:t>
            </a:r>
            <a:r>
              <a:rPr lang="en-US" sz="2400" dirty="0">
                <a:solidFill>
                  <a:srgbClr val="1E1E1E"/>
                </a:solidFill>
              </a:rPr>
              <a:t>e Releasing Estate Lien (MA)</a:t>
            </a:r>
          </a:p>
          <a:p>
            <a:r>
              <a:rPr lang="en-US" sz="2400" dirty="0">
                <a:solidFill>
                  <a:srgbClr val="1E1E1E"/>
                </a:solidFill>
              </a:rPr>
              <a:t>&gt;$13.61m = </a:t>
            </a:r>
            <a:r>
              <a:rPr lang="en-US" sz="2400" b="0" i="0" dirty="0">
                <a:solidFill>
                  <a:srgbClr val="1E1E1E"/>
                </a:solidFill>
                <a:effectLst/>
              </a:rPr>
              <a:t>Certificat</a:t>
            </a:r>
            <a:r>
              <a:rPr lang="en-US" sz="2400" dirty="0">
                <a:solidFill>
                  <a:srgbClr val="1E1E1E"/>
                </a:solidFill>
              </a:rPr>
              <a:t>es Releasing Estate Lien (MA </a:t>
            </a:r>
            <a:r>
              <a:rPr lang="en-US" sz="2400" u="sng" dirty="0">
                <a:solidFill>
                  <a:srgbClr val="1E1E1E"/>
                </a:solidFill>
              </a:rPr>
              <a:t>and </a:t>
            </a:r>
            <a:r>
              <a:rPr lang="en-US" sz="2400" dirty="0">
                <a:solidFill>
                  <a:srgbClr val="1E1E1E"/>
                </a:solidFill>
              </a:rPr>
              <a:t>federal)</a:t>
            </a:r>
          </a:p>
        </p:txBody>
      </p:sp>
    </p:spTree>
    <p:extLst>
      <p:ext uri="{BB962C8B-B14F-4D97-AF65-F5344CB8AC3E}">
        <p14:creationId xmlns:p14="http://schemas.microsoft.com/office/powerpoint/2010/main" val="213963505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FC3DC72-37D3-F3CD-777C-0F3738F08B32}"/>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A8C7DC3E-DD79-CAAE-CE5F-9AFCEE993054}"/>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ESTATE TAX LIEN</a:t>
            </a:r>
          </a:p>
        </p:txBody>
      </p:sp>
      <p:pic>
        <p:nvPicPr>
          <p:cNvPr id="10" name="Picture 9">
            <a:extLst>
              <a:ext uri="{FF2B5EF4-FFF2-40B4-BE49-F238E27FC236}">
                <a16:creationId xmlns:a16="http://schemas.microsoft.com/office/drawing/2014/main" id="{49283035-F18B-2128-64FE-3D8C7C36BB36}"/>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F8D12A84-755D-2163-7C1E-12FF8CBDCFF5}"/>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36</a:t>
            </a:fld>
            <a:endParaRPr lang="en-US" dirty="0"/>
          </a:p>
        </p:txBody>
      </p:sp>
      <p:sp>
        <p:nvSpPr>
          <p:cNvPr id="3" name="TextBox 2">
            <a:extLst>
              <a:ext uri="{FF2B5EF4-FFF2-40B4-BE49-F238E27FC236}">
                <a16:creationId xmlns:a16="http://schemas.microsoft.com/office/drawing/2014/main" id="{1A3D41FF-E7F7-F49D-56C6-3705AEFB24D4}"/>
              </a:ext>
            </a:extLst>
          </p:cNvPr>
          <p:cNvSpPr txBox="1"/>
          <p:nvPr/>
        </p:nvSpPr>
        <p:spPr>
          <a:xfrm>
            <a:off x="783854" y="1283384"/>
            <a:ext cx="10902582" cy="6278642"/>
          </a:xfrm>
          <a:prstGeom prst="rect">
            <a:avLst/>
          </a:prstGeom>
          <a:noFill/>
        </p:spPr>
        <p:txBody>
          <a:bodyPr wrap="square">
            <a:spAutoFit/>
          </a:bodyPr>
          <a:lstStyle/>
          <a:p>
            <a:r>
              <a:rPr lang="en-US" sz="2400" i="1" dirty="0"/>
              <a:t>Example:</a:t>
            </a:r>
          </a:p>
          <a:p>
            <a:r>
              <a:rPr lang="en-US" sz="2400" i="1" dirty="0"/>
              <a:t>Jane dies, domiciled in Massachusetts, in 2024.  Her primary residence is worth $3million and her total estate is worth $10million. She owned her home in her revocable trust.  She is survived by three children.  What do the children need to file with the registry before they can sell her house?</a:t>
            </a:r>
          </a:p>
          <a:p>
            <a:endParaRPr lang="en-US" sz="1200" dirty="0"/>
          </a:p>
          <a:p>
            <a:r>
              <a:rPr lang="en-US" sz="2400" dirty="0"/>
              <a:t>-Death Certificate</a:t>
            </a:r>
          </a:p>
          <a:p>
            <a:r>
              <a:rPr lang="en-US" sz="2400" dirty="0"/>
              <a:t>-No Estate Tax Affidavit (as to federal) (</a:t>
            </a:r>
            <a:r>
              <a:rPr lang="en-US" sz="2400" dirty="0">
                <a:hlinkClick r:id="rId4"/>
              </a:rPr>
              <a:t>Affidavit_No_Estate_Tax.pdf (massrods.com)</a:t>
            </a:r>
            <a:r>
              <a:rPr lang="en-US" sz="2400" dirty="0"/>
              <a:t>)</a:t>
            </a:r>
          </a:p>
          <a:p>
            <a:r>
              <a:rPr lang="en-US" sz="2400" dirty="0"/>
              <a:t>-Certificate Releasing Massachusetts Estate Lien (for Massachusetts)</a:t>
            </a:r>
          </a:p>
          <a:p>
            <a:pPr marL="285750" indent="-285750">
              <a:buFont typeface="Arial" panose="020B0604020202020204" pitchFamily="34" charset="0"/>
              <a:buChar char="•"/>
              <a:tabLst>
                <a:tab pos="457200" algn="l"/>
              </a:tabLst>
            </a:pPr>
            <a:r>
              <a:rPr lang="en-US" sz="2400" dirty="0"/>
              <a:t>Filing the M-706 (Estate Tax Return) – once accepted, MDOR will issue a Certificate Releasing the Mass. Estate Lien</a:t>
            </a:r>
          </a:p>
          <a:p>
            <a:pPr marL="285750" indent="-285750">
              <a:buFont typeface="Arial" panose="020B0604020202020204" pitchFamily="34" charset="0"/>
              <a:buChar char="•"/>
              <a:tabLst>
                <a:tab pos="457200" algn="l"/>
              </a:tabLst>
            </a:pPr>
            <a:r>
              <a:rPr lang="en-US" sz="2400" dirty="0"/>
              <a:t>This Certificate can be obtained either by filing an Application for Lien Release (</a:t>
            </a:r>
            <a:r>
              <a:rPr lang="en-US" sz="2400" dirty="0">
                <a:hlinkClick r:id="rId5"/>
              </a:rPr>
              <a:t>Form M-4422</a:t>
            </a:r>
            <a:r>
              <a:rPr lang="en-US" sz="2400" dirty="0"/>
              <a:t>)</a:t>
            </a:r>
          </a:p>
          <a:p>
            <a:pPr>
              <a:tabLst>
                <a:tab pos="457200" algn="l"/>
              </a:tabLst>
            </a:pPr>
            <a:r>
              <a:rPr lang="en-US" sz="2400" dirty="0"/>
              <a:t>- Successor Trustees listed in Certificate of Trust can then sell property</a:t>
            </a:r>
          </a:p>
          <a:p>
            <a:pPr>
              <a:tabLst>
                <a:tab pos="457200" algn="l"/>
              </a:tabLst>
            </a:pPr>
            <a:r>
              <a:rPr lang="en-US" sz="2400" dirty="0"/>
              <a:t>	</a:t>
            </a:r>
          </a:p>
          <a:p>
            <a:endParaRPr lang="en-US" dirty="0"/>
          </a:p>
          <a:p>
            <a:endParaRPr lang="en-US" dirty="0"/>
          </a:p>
          <a:p>
            <a:pPr marL="342900" indent="-342900">
              <a:buAutoNum type="arabicParenR"/>
            </a:pPr>
            <a:endParaRPr lang="en-US" dirty="0"/>
          </a:p>
        </p:txBody>
      </p:sp>
    </p:spTree>
    <p:extLst>
      <p:ext uri="{BB962C8B-B14F-4D97-AF65-F5344CB8AC3E}">
        <p14:creationId xmlns:p14="http://schemas.microsoft.com/office/powerpoint/2010/main" val="1831246894"/>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3A0630B-25E0-2CFB-D804-6DA4A34AD76A}"/>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A61CC158-E196-67D0-CCD3-C03A08D8FA23}"/>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DEATH TRAPS</a:t>
            </a:r>
          </a:p>
        </p:txBody>
      </p:sp>
      <p:pic>
        <p:nvPicPr>
          <p:cNvPr id="10" name="Picture 9">
            <a:extLst>
              <a:ext uri="{FF2B5EF4-FFF2-40B4-BE49-F238E27FC236}">
                <a16:creationId xmlns:a16="http://schemas.microsoft.com/office/drawing/2014/main" id="{4C2C232F-A745-64DF-B2B0-9DBCF6A65A2C}"/>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90C9FA85-B828-575F-4581-A9391717A9CF}"/>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37</a:t>
            </a:fld>
            <a:endParaRPr lang="en-US" dirty="0"/>
          </a:p>
        </p:txBody>
      </p:sp>
      <p:sp>
        <p:nvSpPr>
          <p:cNvPr id="3" name="TextBox 2">
            <a:extLst>
              <a:ext uri="{FF2B5EF4-FFF2-40B4-BE49-F238E27FC236}">
                <a16:creationId xmlns:a16="http://schemas.microsoft.com/office/drawing/2014/main" id="{D88033DD-770E-E38F-49F1-3EABD7E20B65}"/>
              </a:ext>
            </a:extLst>
          </p:cNvPr>
          <p:cNvSpPr txBox="1"/>
          <p:nvPr/>
        </p:nvSpPr>
        <p:spPr>
          <a:xfrm>
            <a:off x="762937" y="1170151"/>
            <a:ext cx="11162363" cy="5097934"/>
          </a:xfrm>
          <a:prstGeom prst="rect">
            <a:avLst/>
          </a:prstGeom>
          <a:noFill/>
        </p:spPr>
        <p:txBody>
          <a:bodyPr wrap="square">
            <a:spAutoFit/>
          </a:bodyPr>
          <a:lstStyle/>
          <a:p>
            <a:r>
              <a:rPr lang="en-US" b="1" i="1" u="sng" dirty="0"/>
              <a:t>Seller Beware</a:t>
            </a:r>
          </a:p>
          <a:p>
            <a:endParaRPr lang="en-US" b="1" i="1" u="sng" dirty="0"/>
          </a:p>
          <a:p>
            <a:r>
              <a:rPr lang="en-US" dirty="0"/>
              <a:t>Purchase and Sale Agreement when Seller is a Trust:</a:t>
            </a:r>
          </a:p>
          <a:p>
            <a:pPr marL="342900" indent="-342900">
              <a:buFontTx/>
              <a:buChar char="-"/>
            </a:pPr>
            <a:r>
              <a:rPr lang="en-US" dirty="0"/>
              <a:t>Who can bind the Trust and sign the Purchase and Sale Agreement?</a:t>
            </a:r>
          </a:p>
          <a:p>
            <a:pPr marL="285750" indent="-285750">
              <a:buFontTx/>
              <a:buChar char="-"/>
            </a:pPr>
            <a:r>
              <a:rPr lang="en-US" dirty="0"/>
              <a:t> Deed = </a:t>
            </a:r>
            <a:r>
              <a:rPr lang="en-US" i="1" dirty="0"/>
              <a:t>Fiduciary</a:t>
            </a:r>
            <a:r>
              <a:rPr lang="en-US" dirty="0"/>
              <a:t> Deed</a:t>
            </a:r>
          </a:p>
          <a:p>
            <a:endParaRPr lang="en-US" b="1" i="1" u="sng" dirty="0">
              <a:latin typeface="Gill Sans MT (Body)"/>
            </a:endParaRPr>
          </a:p>
          <a:p>
            <a:pPr marL="0" marR="0">
              <a:lnSpc>
                <a:spcPct val="107000"/>
              </a:lnSpc>
              <a:spcBef>
                <a:spcPts val="0"/>
              </a:spcBef>
              <a:spcAft>
                <a:spcPts val="800"/>
              </a:spcAft>
            </a:pPr>
            <a:r>
              <a:rPr lang="en-US" b="1" i="1" u="sng" kern="100" dirty="0">
                <a:effectLst/>
                <a:latin typeface="Gill Sans MT (Body)"/>
                <a:ea typeface="Aptos" panose="020B0004020202020204" pitchFamily="34" charset="0"/>
                <a:cs typeface="Times New Roman" panose="02020603050405020304" pitchFamily="18" charset="0"/>
              </a:rPr>
              <a:t>Certification of Trust – MUTC (MGL c. 203E, s. 1013)</a:t>
            </a:r>
          </a:p>
          <a:p>
            <a:pPr marL="342900" marR="0" lvl="0" indent="-342900">
              <a:lnSpc>
                <a:spcPct val="107000"/>
              </a:lnSpc>
              <a:spcBef>
                <a:spcPts val="0"/>
              </a:spcBef>
              <a:spcAft>
                <a:spcPts val="0"/>
              </a:spcAft>
              <a:buFont typeface="Symbol" panose="05050102010706020507" pitchFamily="18" charset="2"/>
              <a:buChar char=""/>
            </a:pPr>
            <a:r>
              <a:rPr lang="en-US" kern="100" dirty="0">
                <a:effectLst/>
                <a:latin typeface="Gill Sans MT (Body)"/>
                <a:ea typeface="Aptos" panose="020B0004020202020204" pitchFamily="34" charset="0"/>
                <a:cs typeface="Times New Roman" panose="02020603050405020304" pitchFamily="18" charset="0"/>
              </a:rPr>
              <a:t>Allows for a trustee to furnish a certification of trust (instead of entire trust)</a:t>
            </a:r>
          </a:p>
          <a:p>
            <a:pPr marL="342900" marR="0" lvl="0" indent="-342900">
              <a:lnSpc>
                <a:spcPct val="107000"/>
              </a:lnSpc>
              <a:spcBef>
                <a:spcPts val="0"/>
              </a:spcBef>
              <a:spcAft>
                <a:spcPts val="0"/>
              </a:spcAft>
              <a:buFont typeface="Symbol" panose="05050102010706020507" pitchFamily="18" charset="2"/>
              <a:buChar char=""/>
            </a:pPr>
            <a:r>
              <a:rPr lang="en-US" kern="100" dirty="0">
                <a:effectLst/>
                <a:latin typeface="Gill Sans MT (Body)"/>
                <a:ea typeface="Aptos" panose="020B0004020202020204" pitchFamily="34" charset="0"/>
                <a:cs typeface="Times New Roman" panose="02020603050405020304" pitchFamily="18" charset="0"/>
              </a:rPr>
              <a:t>“Certification of Trust may be signed by any Trustee”</a:t>
            </a:r>
          </a:p>
          <a:p>
            <a:pPr marL="742950" marR="0" lvl="1" indent="-285750">
              <a:lnSpc>
                <a:spcPct val="107000"/>
              </a:lnSpc>
              <a:spcBef>
                <a:spcPts val="0"/>
              </a:spcBef>
              <a:spcAft>
                <a:spcPts val="0"/>
              </a:spcAft>
              <a:buFont typeface="Courier New" panose="02070309020205020404" pitchFamily="49" charset="0"/>
              <a:buChar char="o"/>
            </a:pPr>
            <a:r>
              <a:rPr lang="en-US" kern="100" dirty="0">
                <a:effectLst/>
                <a:latin typeface="Gill Sans MT (Body)"/>
                <a:ea typeface="Aptos" panose="020B0004020202020204" pitchFamily="34" charset="0"/>
                <a:cs typeface="Times New Roman" panose="02020603050405020304" pitchFamily="18" charset="0"/>
              </a:rPr>
              <a:t>Best practice for estate planners: prepare with Trust documents and have Trustee sign and keep in file (make sure successor trustees named)?</a:t>
            </a:r>
          </a:p>
          <a:p>
            <a:pPr marL="742950" marR="0" lvl="1" indent="-285750">
              <a:lnSpc>
                <a:spcPct val="107000"/>
              </a:lnSpc>
              <a:spcBef>
                <a:spcPts val="0"/>
              </a:spcBef>
              <a:spcAft>
                <a:spcPts val="0"/>
              </a:spcAft>
              <a:buFont typeface="Courier New" panose="02070309020205020404" pitchFamily="49" charset="0"/>
              <a:buChar char="o"/>
            </a:pPr>
            <a:r>
              <a:rPr lang="en-US" kern="100" dirty="0">
                <a:effectLst/>
                <a:latin typeface="Gill Sans MT (Body)"/>
                <a:ea typeface="Aptos" panose="020B0004020202020204" pitchFamily="34" charset="0"/>
                <a:cs typeface="Times New Roman" panose="02020603050405020304" pitchFamily="18" charset="0"/>
              </a:rPr>
              <a:t>Real estate – use to establish successor trusteeship by attaching pertinent copies of portions of the Trust.</a:t>
            </a:r>
          </a:p>
          <a:p>
            <a:pPr marL="342900" marR="0" lvl="0" indent="-342900">
              <a:lnSpc>
                <a:spcPct val="107000"/>
              </a:lnSpc>
              <a:spcBef>
                <a:spcPts val="0"/>
              </a:spcBef>
              <a:spcAft>
                <a:spcPts val="0"/>
              </a:spcAft>
              <a:buFont typeface="Symbol" panose="05050102010706020507" pitchFamily="18" charset="2"/>
              <a:buChar char=""/>
            </a:pPr>
            <a:r>
              <a:rPr lang="en-US" kern="100" dirty="0">
                <a:effectLst/>
                <a:latin typeface="Gill Sans MT (Body)"/>
                <a:ea typeface="Aptos" panose="020B0004020202020204" pitchFamily="34" charset="0"/>
                <a:cs typeface="Times New Roman" panose="02020603050405020304" pitchFamily="18" charset="0"/>
              </a:rPr>
              <a:t>Statute is both permissive (“may contain”) and imperative (“shall state”)</a:t>
            </a:r>
          </a:p>
          <a:p>
            <a:pPr marL="342900" marR="0" lvl="0" indent="-342900">
              <a:lnSpc>
                <a:spcPct val="107000"/>
              </a:lnSpc>
              <a:spcBef>
                <a:spcPts val="0"/>
              </a:spcBef>
              <a:spcAft>
                <a:spcPts val="0"/>
              </a:spcAft>
              <a:buFont typeface="Symbol" panose="05050102010706020507" pitchFamily="18" charset="2"/>
              <a:buChar char=""/>
            </a:pPr>
            <a:r>
              <a:rPr lang="en-US" kern="100" dirty="0">
                <a:effectLst/>
                <a:latin typeface="Gill Sans MT (Body)"/>
                <a:ea typeface="Aptos" panose="020B0004020202020204" pitchFamily="34" charset="0"/>
                <a:cs typeface="Times New Roman" panose="02020603050405020304" pitchFamily="18" charset="0"/>
              </a:rPr>
              <a:t>“A person who in good faith enters into a transaction in reliance upon a certification of trust may enforce the transactions against the trust property as if the representations contained in the certification were correct.”</a:t>
            </a:r>
          </a:p>
          <a:p>
            <a:pPr marL="342900" marR="0" lvl="0" indent="-342900">
              <a:lnSpc>
                <a:spcPct val="107000"/>
              </a:lnSpc>
              <a:spcBef>
                <a:spcPts val="0"/>
              </a:spcBef>
              <a:spcAft>
                <a:spcPts val="800"/>
              </a:spcAft>
              <a:buFont typeface="Symbol" panose="05050102010706020507" pitchFamily="18" charset="2"/>
              <a:buChar char=""/>
            </a:pPr>
            <a:r>
              <a:rPr lang="en-US" kern="100" dirty="0">
                <a:effectLst/>
                <a:latin typeface="Gill Sans MT (Body)"/>
                <a:ea typeface="Aptos" panose="020B0004020202020204" pitchFamily="34" charset="0"/>
                <a:cs typeface="Times New Roman" panose="02020603050405020304" pitchFamily="18" charset="0"/>
              </a:rPr>
              <a:t>Caution:  MUTC only applies to Trusts which are “of a donative nature”  </a:t>
            </a:r>
            <a:r>
              <a:rPr lang="en-US" u="sng" kern="100" dirty="0">
                <a:effectLst/>
                <a:latin typeface="Gill Sans MT (Body)"/>
                <a:ea typeface="Aptos" panose="020B0004020202020204" pitchFamily="34" charset="0"/>
                <a:cs typeface="Times New Roman" panose="02020603050405020304" pitchFamily="18" charset="0"/>
              </a:rPr>
              <a:t>In the Matter of the MacMackin Nominee Realty Trust</a:t>
            </a:r>
            <a:r>
              <a:rPr lang="en-US" kern="100" dirty="0">
                <a:effectLst/>
                <a:latin typeface="Gill Sans MT (Body)"/>
                <a:ea typeface="Aptos" panose="020B0004020202020204" pitchFamily="34" charset="0"/>
                <a:cs typeface="Times New Roman" panose="02020603050405020304" pitchFamily="18" charset="0"/>
              </a:rPr>
              <a:t>, 95 Mass. App. Ct. 144 (2019).</a:t>
            </a:r>
          </a:p>
        </p:txBody>
      </p:sp>
    </p:spTree>
    <p:extLst>
      <p:ext uri="{BB962C8B-B14F-4D97-AF65-F5344CB8AC3E}">
        <p14:creationId xmlns:p14="http://schemas.microsoft.com/office/powerpoint/2010/main" val="297326713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7BCFD26-25E1-E794-6F09-F35F8085BA83}"/>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F2DC6EDA-28F1-1BB8-BD87-97F2F0C5D0EB}"/>
              </a:ext>
            </a:extLst>
          </p:cNvPr>
          <p:cNvSpPr>
            <a:spLocks noGrp="1"/>
          </p:cNvSpPr>
          <p:nvPr>
            <p:ph type="title"/>
          </p:nvPr>
        </p:nvSpPr>
        <p:spPr>
          <a:xfrm>
            <a:off x="2452265" y="2838945"/>
            <a:ext cx="8306657" cy="743067"/>
          </a:xfrm>
        </p:spPr>
        <p:txBody>
          <a:bodyPr>
            <a:normAutofit fontScale="90000"/>
          </a:bodyPr>
          <a:lstStyle/>
          <a:p>
            <a:pPr marL="0" marR="0" indent="0">
              <a:spcBef>
                <a:spcPts val="0"/>
              </a:spcBef>
              <a:spcAft>
                <a:spcPts val="0"/>
              </a:spcAft>
              <a:buNone/>
            </a:pPr>
            <a:r>
              <a:rPr lang="en-US" sz="2800" b="1" dirty="0">
                <a:effectLst/>
                <a:latin typeface="Arial" panose="020B0604020202020204" pitchFamily="34" charset="0"/>
                <a:ea typeface="Times New Roman" panose="02020603050405020304" pitchFamily="18" charset="0"/>
              </a:rPr>
              <a:t>TRAPS FOR THE UNWARY</a:t>
            </a:r>
            <a:endParaRPr lang="en-US" sz="2800" dirty="0">
              <a:effectLst/>
              <a:latin typeface="Times New Roman" panose="02020603050405020304" pitchFamily="18" charset="0"/>
              <a:ea typeface="Times New Roman" panose="02020603050405020304" pitchFamily="18" charset="0"/>
            </a:endParaRPr>
          </a:p>
        </p:txBody>
      </p:sp>
      <p:pic>
        <p:nvPicPr>
          <p:cNvPr id="5" name="Picture 4">
            <a:extLst>
              <a:ext uri="{FF2B5EF4-FFF2-40B4-BE49-F238E27FC236}">
                <a16:creationId xmlns:a16="http://schemas.microsoft.com/office/drawing/2014/main" id="{8D59ED40-7F71-4243-DAF0-AC38E472AF7B}"/>
              </a:ext>
            </a:extLst>
          </p:cNvPr>
          <p:cNvPicPr>
            <a:picLocks noChangeAspect="1"/>
          </p:cNvPicPr>
          <p:nvPr/>
        </p:nvPicPr>
        <p:blipFill>
          <a:blip r:embed="rId3"/>
          <a:stretch>
            <a:fillRect/>
          </a:stretch>
        </p:blipFill>
        <p:spPr>
          <a:xfrm>
            <a:off x="433178" y="339679"/>
            <a:ext cx="1874621" cy="915256"/>
          </a:xfrm>
          <a:prstGeom prst="rect">
            <a:avLst/>
          </a:prstGeom>
          <a:ln w="31750" cap="sq">
            <a:solidFill>
              <a:srgbClr val="FFFFFF"/>
            </a:solidFill>
            <a:miter lim="800000"/>
          </a:ln>
        </p:spPr>
      </p:pic>
      <p:sp>
        <p:nvSpPr>
          <p:cNvPr id="7" name="Slide Number Placeholder 6">
            <a:extLst>
              <a:ext uri="{FF2B5EF4-FFF2-40B4-BE49-F238E27FC236}">
                <a16:creationId xmlns:a16="http://schemas.microsoft.com/office/drawing/2014/main" id="{18A41408-992E-84D0-C1EA-01479079190A}"/>
              </a:ext>
            </a:extLst>
          </p:cNvPr>
          <p:cNvSpPr>
            <a:spLocks noGrp="1"/>
          </p:cNvSpPr>
          <p:nvPr>
            <p:ph type="sldNum" sz="quarter" idx="12"/>
          </p:nvPr>
        </p:nvSpPr>
        <p:spPr>
          <a:xfrm>
            <a:off x="10758922" y="6217920"/>
            <a:ext cx="365760" cy="365760"/>
          </a:xfrm>
        </p:spPr>
        <p:txBody>
          <a:bodyPr>
            <a:normAutofit/>
          </a:bodyPr>
          <a:lstStyle/>
          <a:p>
            <a:pPr>
              <a:lnSpc>
                <a:spcPct val="90000"/>
              </a:lnSpc>
              <a:spcAft>
                <a:spcPts val="600"/>
              </a:spcAft>
            </a:pPr>
            <a:fld id="{F634EC2C-F603-304F-AA19-8425111AD571}" type="slidenum">
              <a:rPr lang="en-US" smtClean="0"/>
              <a:pPr>
                <a:lnSpc>
                  <a:spcPct val="90000"/>
                </a:lnSpc>
                <a:spcAft>
                  <a:spcPts val="600"/>
                </a:spcAft>
              </a:pPr>
              <a:t>38</a:t>
            </a:fld>
            <a:endParaRPr lang="en-US" dirty="0"/>
          </a:p>
        </p:txBody>
      </p:sp>
    </p:spTree>
    <p:extLst>
      <p:ext uri="{BB962C8B-B14F-4D97-AF65-F5344CB8AC3E}">
        <p14:creationId xmlns:p14="http://schemas.microsoft.com/office/powerpoint/2010/main" val="33650342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343ECE1-42B1-66AE-2306-50B415F3CA16}"/>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31148AFF-D5F3-4C02-47D5-71C51608DD41}"/>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Traps for the unwary</a:t>
            </a:r>
          </a:p>
        </p:txBody>
      </p:sp>
      <p:pic>
        <p:nvPicPr>
          <p:cNvPr id="10" name="Picture 9">
            <a:extLst>
              <a:ext uri="{FF2B5EF4-FFF2-40B4-BE49-F238E27FC236}">
                <a16:creationId xmlns:a16="http://schemas.microsoft.com/office/drawing/2014/main" id="{77980C17-AC5D-2522-4E01-4CE8DBE6AEF0}"/>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6D4AF350-2A98-C4AA-0711-52B8599570EB}"/>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39</a:t>
            </a:fld>
            <a:endParaRPr lang="en-US" dirty="0"/>
          </a:p>
        </p:txBody>
      </p:sp>
      <p:sp>
        <p:nvSpPr>
          <p:cNvPr id="3" name="TextBox 2">
            <a:extLst>
              <a:ext uri="{FF2B5EF4-FFF2-40B4-BE49-F238E27FC236}">
                <a16:creationId xmlns:a16="http://schemas.microsoft.com/office/drawing/2014/main" id="{432F1EA0-8D8A-29F6-9A58-D28864B5A1B2}"/>
              </a:ext>
            </a:extLst>
          </p:cNvPr>
          <p:cNvSpPr txBox="1"/>
          <p:nvPr/>
        </p:nvSpPr>
        <p:spPr>
          <a:xfrm>
            <a:off x="1029355" y="1256467"/>
            <a:ext cx="10859543" cy="5601533"/>
          </a:xfrm>
          <a:prstGeom prst="rect">
            <a:avLst/>
          </a:prstGeom>
          <a:noFill/>
        </p:spPr>
        <p:txBody>
          <a:bodyPr wrap="square">
            <a:spAutoFit/>
          </a:bodyPr>
          <a:lstStyle/>
          <a:p>
            <a:r>
              <a:rPr lang="en-US" sz="2000" b="1" i="1" u="sng" dirty="0"/>
              <a:t>Homesteads</a:t>
            </a:r>
          </a:p>
          <a:p>
            <a:pPr lvl="1" eaLnBrk="1" hangingPunct="1"/>
            <a:r>
              <a:rPr lang="en-US" altLang="en-US" sz="2000" dirty="0"/>
              <a:t>Ch. 188, §§ 2, 3 &amp; 4</a:t>
            </a:r>
          </a:p>
          <a:p>
            <a:pPr lvl="1" eaLnBrk="1" hangingPunct="1"/>
            <a:r>
              <a:rPr lang="en-US" altLang="en-US" sz="2000" dirty="0"/>
              <a:t>REBA Forms 16A and 16C</a:t>
            </a:r>
          </a:p>
          <a:p>
            <a:pPr lvl="1" eaLnBrk="1" hangingPunct="1"/>
            <a:r>
              <a:rPr lang="en-US" altLang="en-US" sz="2000" dirty="0"/>
              <a:t>Automatic Homestead (§4)</a:t>
            </a:r>
          </a:p>
          <a:p>
            <a:pPr lvl="1" eaLnBrk="1" hangingPunct="1"/>
            <a:r>
              <a:rPr lang="en-US" altLang="en-US" sz="2000" dirty="0"/>
              <a:t>Trustee may declare Homestead for Elderly or Disabled Beneficiary of Trust (§2)</a:t>
            </a:r>
          </a:p>
          <a:p>
            <a:pPr lvl="1" eaLnBrk="1" hangingPunct="1"/>
            <a:r>
              <a:rPr lang="en-US" altLang="en-US" sz="2000" dirty="0"/>
              <a:t>Trustee must declare Homestead for Beneficiary of Trust (§3)</a:t>
            </a:r>
          </a:p>
          <a:p>
            <a:pPr lvl="1" eaLnBrk="1" hangingPunct="1"/>
            <a:r>
              <a:rPr lang="en-US" altLang="en-US" sz="2000" dirty="0"/>
              <a:t>Beneficiary must reside in the premises as their primary residence</a:t>
            </a:r>
          </a:p>
          <a:p>
            <a:endParaRPr lang="en-US" sz="2000" b="1" i="1" u="sng" dirty="0"/>
          </a:p>
          <a:p>
            <a:r>
              <a:rPr lang="en-US" sz="2000" b="1" i="1" u="sng" dirty="0"/>
              <a:t>Merger</a:t>
            </a:r>
          </a:p>
          <a:p>
            <a:r>
              <a:rPr lang="en-US" sz="2000" dirty="0">
                <a:effectLst/>
                <a:ea typeface="Times New Roman" panose="02020603050405020304" pitchFamily="18" charset="0"/>
              </a:rPr>
              <a:t>If the sole beneficiary of a nominee trust is also its sole trustee</a:t>
            </a:r>
          </a:p>
          <a:p>
            <a:pPr marL="0" indent="0">
              <a:buNone/>
            </a:pPr>
            <a:r>
              <a:rPr lang="en-US" sz="2000" dirty="0">
                <a:ea typeface="Times New Roman" panose="02020603050405020304" pitchFamily="18" charset="0"/>
              </a:rPr>
              <a:t>	</a:t>
            </a:r>
            <a:r>
              <a:rPr lang="en-US" sz="2000" b="1" u="sng" dirty="0">
                <a:ea typeface="Times New Roman" panose="02020603050405020304" pitchFamily="18" charset="0"/>
              </a:rPr>
              <a:t>Thus</a:t>
            </a:r>
            <a:r>
              <a:rPr lang="en-US" sz="2000" dirty="0">
                <a:ea typeface="Times New Roman" panose="02020603050405020304" pitchFamily="18" charset="0"/>
              </a:rPr>
              <a:t>, </a:t>
            </a:r>
            <a:r>
              <a:rPr lang="en-US" sz="2000" dirty="0">
                <a:effectLst/>
                <a:ea typeface="Times New Roman" panose="02020603050405020304" pitchFamily="18" charset="0"/>
              </a:rPr>
              <a:t>as a matter of law your trust "collapses" – that is, there is a merger of legal and equitable title – and whatever protection the trust was providing disappears</a:t>
            </a:r>
          </a:p>
          <a:p>
            <a:pPr marL="0" indent="0">
              <a:buNone/>
            </a:pPr>
            <a:endParaRPr lang="en-US" sz="2000" dirty="0"/>
          </a:p>
          <a:p>
            <a:pPr marL="0" indent="0">
              <a:buNone/>
            </a:pPr>
            <a:r>
              <a:rPr lang="en-US" sz="2000" dirty="0"/>
              <a:t>NOT MERGER:</a:t>
            </a:r>
          </a:p>
          <a:p>
            <a:r>
              <a:rPr lang="en-US" sz="2000" dirty="0"/>
              <a:t>Multiple beneficiaries, who are also the trustees of the trust.</a:t>
            </a:r>
          </a:p>
          <a:p>
            <a:r>
              <a:rPr lang="en-US" sz="2000" dirty="0"/>
              <a:t>Trustee is also the lifetime beneficiary, with remainder beneficiaries named</a:t>
            </a:r>
          </a:p>
          <a:p>
            <a:endParaRPr lang="en-US" sz="2000" i="1" dirty="0"/>
          </a:p>
          <a:p>
            <a:endParaRPr lang="en-US" dirty="0"/>
          </a:p>
        </p:txBody>
      </p:sp>
    </p:spTree>
    <p:extLst>
      <p:ext uri="{BB962C8B-B14F-4D97-AF65-F5344CB8AC3E}">
        <p14:creationId xmlns:p14="http://schemas.microsoft.com/office/powerpoint/2010/main" val="206626887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61C845D-6BDE-8B36-0558-FB8608005B7C}"/>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242EF100-9547-48A1-E382-07A3B957FDBA}"/>
              </a:ext>
            </a:extLst>
          </p:cNvPr>
          <p:cNvSpPr txBox="1">
            <a:spLocks/>
          </p:cNvSpPr>
          <p:nvPr/>
        </p:nvSpPr>
        <p:spPr bwMode="black">
          <a:xfrm>
            <a:off x="1218157" y="341169"/>
            <a:ext cx="8600303" cy="719087"/>
          </a:xfrm>
          <a:prstGeom prst="rect">
            <a:avLst/>
          </a:prstGeom>
          <a:solidFill>
            <a:srgbClr val="FFFFFF"/>
          </a:solidFill>
          <a:ln w="31750" cap="sq">
            <a:solidFill>
              <a:srgbClr val="404040"/>
            </a:solidFill>
            <a:miter lim="800000"/>
          </a:ln>
        </p:spPr>
        <p:txBody>
          <a:bodyPr vert="horz" lIns="182880" tIns="182880" rIns="182880" bIns="182880" rtlCol="0" anchor="ctr">
            <a:normAutofit fontScale="97500" lnSpcReduction="10000"/>
          </a:bodyPr>
          <a:lstStyle>
            <a:lvl1pPr algn="ctr" defTabSz="914400" rtl="0" eaLnBrk="1" latinLnBrk="0" hangingPunct="1">
              <a:lnSpc>
                <a:spcPct val="90000"/>
              </a:lnSpc>
              <a:spcBef>
                <a:spcPct val="0"/>
              </a:spcBef>
              <a:buNone/>
              <a:defRPr sz="2800" kern="1200" cap="all" spc="200" baseline="0">
                <a:solidFill>
                  <a:srgbClr val="262626"/>
                </a:solidFill>
                <a:latin typeface="+mj-lt"/>
                <a:ea typeface="+mj-ea"/>
                <a:cs typeface="+mj-cs"/>
              </a:defRPr>
            </a:lvl1pPr>
          </a:lstStyle>
          <a:p>
            <a:r>
              <a:rPr lang="en-US" b="1" dirty="0"/>
              <a:t>Traps for the unwary</a:t>
            </a:r>
          </a:p>
        </p:txBody>
      </p:sp>
      <p:pic>
        <p:nvPicPr>
          <p:cNvPr id="10" name="Picture 9">
            <a:extLst>
              <a:ext uri="{FF2B5EF4-FFF2-40B4-BE49-F238E27FC236}">
                <a16:creationId xmlns:a16="http://schemas.microsoft.com/office/drawing/2014/main" id="{6AA1CE54-1924-0C15-35DF-2582AEAE6F10}"/>
              </a:ext>
            </a:extLst>
          </p:cNvPr>
          <p:cNvPicPr>
            <a:picLocks noChangeAspect="1"/>
          </p:cNvPicPr>
          <p:nvPr/>
        </p:nvPicPr>
        <p:blipFill>
          <a:blip r:embed="rId3"/>
          <a:stretch>
            <a:fillRect/>
          </a:stretch>
        </p:blipFill>
        <p:spPr>
          <a:xfrm>
            <a:off x="10102679" y="285593"/>
            <a:ext cx="1700494" cy="830241"/>
          </a:xfrm>
          <a:prstGeom prst="rect">
            <a:avLst/>
          </a:prstGeom>
        </p:spPr>
      </p:pic>
      <p:sp>
        <p:nvSpPr>
          <p:cNvPr id="5" name="Slide Number Placeholder 4">
            <a:extLst>
              <a:ext uri="{FF2B5EF4-FFF2-40B4-BE49-F238E27FC236}">
                <a16:creationId xmlns:a16="http://schemas.microsoft.com/office/drawing/2014/main" id="{68067EBD-E3A0-4A6B-FB4E-8CE1D87D26A4}"/>
              </a:ext>
            </a:extLst>
          </p:cNvPr>
          <p:cNvSpPr>
            <a:spLocks noGrp="1"/>
          </p:cNvSpPr>
          <p:nvPr>
            <p:ph type="sldNum" sz="quarter" idx="12"/>
          </p:nvPr>
        </p:nvSpPr>
        <p:spPr>
          <a:xfrm>
            <a:off x="11042386" y="6217920"/>
            <a:ext cx="365760" cy="365760"/>
          </a:xfrm>
        </p:spPr>
        <p:txBody>
          <a:bodyPr/>
          <a:lstStyle/>
          <a:p>
            <a:fld id="{F634EC2C-F603-304F-AA19-8425111AD571}" type="slidenum">
              <a:rPr lang="en-US" smtClean="0"/>
              <a:t>40</a:t>
            </a:fld>
            <a:endParaRPr lang="en-US" dirty="0"/>
          </a:p>
        </p:txBody>
      </p:sp>
      <p:sp>
        <p:nvSpPr>
          <p:cNvPr id="3" name="TextBox 2">
            <a:extLst>
              <a:ext uri="{FF2B5EF4-FFF2-40B4-BE49-F238E27FC236}">
                <a16:creationId xmlns:a16="http://schemas.microsoft.com/office/drawing/2014/main" id="{5027EB8C-C771-9DC3-50D7-6EA25E6719BA}"/>
              </a:ext>
            </a:extLst>
          </p:cNvPr>
          <p:cNvSpPr txBox="1"/>
          <p:nvPr/>
        </p:nvSpPr>
        <p:spPr>
          <a:xfrm>
            <a:off x="1029355" y="1256467"/>
            <a:ext cx="10859543" cy="3046988"/>
          </a:xfrm>
          <a:prstGeom prst="rect">
            <a:avLst/>
          </a:prstGeom>
          <a:noFill/>
        </p:spPr>
        <p:txBody>
          <a:bodyPr wrap="square">
            <a:spAutoFit/>
          </a:bodyPr>
          <a:lstStyle/>
          <a:p>
            <a:r>
              <a:rPr lang="en-US" sz="2400" b="1" i="1" u="sng" dirty="0"/>
              <a:t>Proceed Distributions</a:t>
            </a:r>
            <a:endParaRPr lang="en-US" sz="2400" b="1" i="1" dirty="0"/>
          </a:p>
          <a:p>
            <a:pPr marL="285750" indent="-285750">
              <a:buFont typeface="Arial" panose="020B0604020202020204" pitchFamily="34" charset="0"/>
              <a:buChar char="•"/>
            </a:pPr>
            <a:r>
              <a:rPr lang="en-US" sz="2400" dirty="0"/>
              <a:t>Sub-Trusts - Marital/Family Trusts and proceed distributions</a:t>
            </a:r>
          </a:p>
          <a:p>
            <a:pPr marL="285750" indent="-285750">
              <a:buFont typeface="Arial" panose="020B0604020202020204" pitchFamily="34" charset="0"/>
              <a:buChar char="•"/>
            </a:pPr>
            <a:r>
              <a:rPr lang="en-US" sz="2400" dirty="0"/>
              <a:t>Nominee/Realty Trusts</a:t>
            </a:r>
          </a:p>
          <a:p>
            <a:pPr marL="285750" indent="-285750">
              <a:buFont typeface="Arial" panose="020B0604020202020204" pitchFamily="34" charset="0"/>
              <a:buChar char="•"/>
            </a:pPr>
            <a:r>
              <a:rPr lang="en-US" sz="2400" dirty="0"/>
              <a:t>Issue proceeds to ‘equitable’ owner(s) – </a:t>
            </a:r>
            <a:r>
              <a:rPr lang="en-US" sz="2400" i="1" dirty="0"/>
              <a:t>or – </a:t>
            </a:r>
            <a:r>
              <a:rPr lang="en-US" sz="2400" dirty="0"/>
              <a:t>seller’s attorney can receive and distribute out to proper entities/beneficiaries</a:t>
            </a:r>
          </a:p>
          <a:p>
            <a:endParaRPr lang="en-US" sz="2400" dirty="0"/>
          </a:p>
          <a:p>
            <a:pPr marL="285750" indent="-285750">
              <a:buFont typeface="Arial" panose="020B0604020202020204" pitchFamily="34" charset="0"/>
              <a:buChar char="•"/>
            </a:pPr>
            <a:endParaRPr lang="en-US" sz="2400" dirty="0"/>
          </a:p>
          <a:p>
            <a:endParaRPr lang="en-US" sz="2400" dirty="0"/>
          </a:p>
        </p:txBody>
      </p:sp>
    </p:spTree>
    <p:extLst>
      <p:ext uri="{BB962C8B-B14F-4D97-AF65-F5344CB8AC3E}">
        <p14:creationId xmlns:p14="http://schemas.microsoft.com/office/powerpoint/2010/main" val="393933349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rotWithShape="1">
          <a:blip r:embed="rId3">
            <a:alphaModFix amt="40000"/>
            <a:extLst>
              <a:ext uri="{28A0092B-C50C-407E-A947-70E740481C1C}">
                <a14:useLocalDpi xmlns:a14="http://schemas.microsoft.com/office/drawing/2010/main" val="0"/>
              </a:ext>
            </a:extLst>
          </a:blip>
          <a:srcRect t="10575" b="5155"/>
          <a:stretch/>
        </p:blipFill>
        <p:spPr>
          <a:xfrm>
            <a:off x="20" y="10"/>
            <a:ext cx="12191980" cy="6857990"/>
          </a:xfrm>
          <a:prstGeom prst="rect">
            <a:avLst/>
          </a:prstGeom>
        </p:spPr>
      </p:pic>
      <p:sp>
        <p:nvSpPr>
          <p:cNvPr id="2" name="Title 1"/>
          <p:cNvSpPr>
            <a:spLocks noGrp="1"/>
          </p:cNvSpPr>
          <p:nvPr>
            <p:ph type="title"/>
          </p:nvPr>
        </p:nvSpPr>
        <p:spPr>
          <a:xfrm>
            <a:off x="1600200" y="2386744"/>
            <a:ext cx="8991600" cy="1645920"/>
          </a:xfrm>
          <a:noFill/>
          <a:ln w="38100" cap="sq">
            <a:solidFill>
              <a:schemeClr val="tx1"/>
            </a:solidFill>
            <a:miter lim="800000"/>
          </a:ln>
        </p:spPr>
        <p:txBody>
          <a:bodyPr vert="horz" lIns="274320" tIns="182880" rIns="274320" bIns="182880" rtlCol="0" anchor="ctr" anchorCtr="1">
            <a:normAutofit/>
          </a:bodyPr>
          <a:lstStyle/>
          <a:p>
            <a:r>
              <a:rPr lang="en-US" sz="3800" b="1" dirty="0">
                <a:solidFill>
                  <a:schemeClr val="tx1"/>
                </a:solidFill>
              </a:rPr>
              <a:t>ASK THE EXPERTS (Q&amp;A) / </a:t>
            </a:r>
            <a:br>
              <a:rPr lang="en-US" sz="3800" b="1" dirty="0">
                <a:solidFill>
                  <a:schemeClr val="tx1"/>
                </a:solidFill>
              </a:rPr>
            </a:br>
            <a:r>
              <a:rPr lang="en-US" sz="3800" b="1" dirty="0">
                <a:solidFill>
                  <a:schemeClr val="tx1"/>
                </a:solidFill>
              </a:rPr>
              <a:t>Key takeaways</a:t>
            </a:r>
          </a:p>
        </p:txBody>
      </p:sp>
      <p:pic>
        <p:nvPicPr>
          <p:cNvPr id="7" name="Picture 6"/>
          <p:cNvPicPr>
            <a:picLocks noChangeAspect="1"/>
          </p:cNvPicPr>
          <p:nvPr/>
        </p:nvPicPr>
        <p:blipFill>
          <a:blip r:embed="rId4"/>
          <a:stretch>
            <a:fillRect/>
          </a:stretch>
        </p:blipFill>
        <p:spPr>
          <a:xfrm>
            <a:off x="9878785" y="264251"/>
            <a:ext cx="1939236" cy="946803"/>
          </a:xfrm>
          <a:prstGeom prst="rect">
            <a:avLst/>
          </a:prstGeom>
        </p:spPr>
      </p:pic>
      <p:sp>
        <p:nvSpPr>
          <p:cNvPr id="4" name="Slide Number Placeholder 3"/>
          <p:cNvSpPr>
            <a:spLocks noGrp="1"/>
          </p:cNvSpPr>
          <p:nvPr>
            <p:ph type="sldNum" sz="quarter" idx="12"/>
          </p:nvPr>
        </p:nvSpPr>
        <p:spPr/>
        <p:txBody>
          <a:bodyPr/>
          <a:lstStyle/>
          <a:p>
            <a:fld id="{F634EC2C-F603-304F-AA19-8425111AD571}" type="slidenum">
              <a:rPr lang="en-US" smtClean="0"/>
              <a:t>41</a:t>
            </a:fld>
            <a:endParaRPr lang="en-US" dirty="0"/>
          </a:p>
        </p:txBody>
      </p:sp>
    </p:spTree>
    <p:extLst>
      <p:ext uri="{BB962C8B-B14F-4D97-AF65-F5344CB8AC3E}">
        <p14:creationId xmlns:p14="http://schemas.microsoft.com/office/powerpoint/2010/main" val="325233936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382351" y="1864919"/>
            <a:ext cx="9559451" cy="3966883"/>
          </a:xfrm>
        </p:spPr>
        <p:txBody>
          <a:bodyPr>
            <a:normAutofit/>
          </a:bodyPr>
          <a:lstStyle/>
          <a:p>
            <a:pPr algn="l"/>
            <a:r>
              <a:rPr lang="en-US" sz="2700" b="1" dirty="0"/>
              <a:t>Kristin N.G. </a:t>
            </a:r>
            <a:r>
              <a:rPr lang="en-US" sz="2700" b="1" dirty="0">
                <a:solidFill>
                  <a:schemeClr val="bg1"/>
                </a:solidFill>
              </a:rPr>
              <a:t>Dzialo, ESQ.</a:t>
            </a:r>
            <a:r>
              <a:rPr lang="en-US" sz="2700" dirty="0">
                <a:solidFill>
                  <a:schemeClr val="bg1"/>
                </a:solidFill>
              </a:rPr>
              <a:t>,</a:t>
            </a:r>
            <a:r>
              <a:rPr lang="en-US" sz="2700" b="1" dirty="0">
                <a:solidFill>
                  <a:schemeClr val="bg1"/>
                </a:solidFill>
              </a:rPr>
              <a:t> </a:t>
            </a:r>
            <a:br>
              <a:rPr lang="en-US" sz="2700" b="1" dirty="0">
                <a:solidFill>
                  <a:schemeClr val="bg1"/>
                </a:solidFill>
              </a:rPr>
            </a:br>
            <a:r>
              <a:rPr lang="en-US" sz="2700" dirty="0">
                <a:solidFill>
                  <a:schemeClr val="bg1"/>
                </a:solidFill>
              </a:rPr>
              <a:t>Rubin and rudman llp, boston</a:t>
            </a:r>
            <a:br>
              <a:rPr lang="en-US" sz="2700" b="1" dirty="0">
                <a:solidFill>
                  <a:schemeClr val="bg1"/>
                </a:solidFill>
              </a:rPr>
            </a:br>
            <a:br>
              <a:rPr lang="en-US" sz="2700" b="1" dirty="0">
                <a:solidFill>
                  <a:schemeClr val="bg1"/>
                </a:solidFill>
              </a:rPr>
            </a:br>
            <a:r>
              <a:rPr lang="en-US" sz="2700" b="1" i="0" strike="noStrike" dirty="0">
                <a:solidFill>
                  <a:schemeClr val="bg1"/>
                </a:solidFill>
                <a:effectLst/>
                <a:latin typeface="Open Sans" panose="020B0606030504020204" pitchFamily="34" charset="0"/>
              </a:rPr>
              <a:t>Tracie M. Kester, Esq., </a:t>
            </a:r>
            <a:br>
              <a:rPr lang="en-US" sz="2700" b="1" i="0" strike="noStrike" dirty="0">
                <a:solidFill>
                  <a:schemeClr val="bg1"/>
                </a:solidFill>
                <a:effectLst/>
                <a:latin typeface="Open Sans" panose="020B0606030504020204" pitchFamily="34" charset="0"/>
              </a:rPr>
            </a:br>
            <a:r>
              <a:rPr lang="en-US" sz="2700" b="0" i="0" dirty="0">
                <a:solidFill>
                  <a:schemeClr val="bg1"/>
                </a:solidFill>
                <a:effectLst/>
                <a:latin typeface="Open Sans" panose="020B0606030504020204" pitchFamily="34" charset="0"/>
              </a:rPr>
              <a:t>Stewart Title Guaranty Company, Waltham</a:t>
            </a:r>
            <a:br>
              <a:rPr lang="en-US" sz="2700" b="0" i="0" dirty="0">
                <a:solidFill>
                  <a:schemeClr val="bg1"/>
                </a:solidFill>
                <a:effectLst/>
                <a:latin typeface="Open Sans" panose="020B0606030504020204" pitchFamily="34" charset="0"/>
              </a:rPr>
            </a:br>
            <a:br>
              <a:rPr lang="en-US" sz="2700" b="0" i="0" dirty="0">
                <a:solidFill>
                  <a:schemeClr val="bg1"/>
                </a:solidFill>
                <a:effectLst/>
                <a:latin typeface="Open Sans" panose="020B0606030504020204" pitchFamily="34" charset="0"/>
              </a:rPr>
            </a:br>
            <a:r>
              <a:rPr lang="en-US" sz="2700" b="1" i="0" strike="noStrike" dirty="0">
                <a:solidFill>
                  <a:schemeClr val="bg1"/>
                </a:solidFill>
                <a:effectLst/>
                <a:latin typeface="Open Sans" panose="020B0606030504020204" pitchFamily="34" charset="0"/>
              </a:rPr>
              <a:t>Carrie B. Rainen, Esq.</a:t>
            </a:r>
            <a:r>
              <a:rPr lang="en-US" sz="2700" b="0" i="0" strike="noStrike" dirty="0">
                <a:solidFill>
                  <a:schemeClr val="bg1"/>
                </a:solidFill>
                <a:effectLst/>
                <a:latin typeface="Open Sans" panose="020B0606030504020204" pitchFamily="34" charset="0"/>
              </a:rPr>
              <a:t>, </a:t>
            </a:r>
            <a:br>
              <a:rPr lang="en-US" sz="2700" b="0" i="0" strike="noStrike" dirty="0">
                <a:solidFill>
                  <a:schemeClr val="bg1"/>
                </a:solidFill>
                <a:effectLst/>
                <a:latin typeface="Open Sans" panose="020B0606030504020204" pitchFamily="34" charset="0"/>
              </a:rPr>
            </a:br>
            <a:r>
              <a:rPr lang="en-US" sz="2700" b="0" i="0" strike="noStrike" dirty="0">
                <a:solidFill>
                  <a:schemeClr val="bg1"/>
                </a:solidFill>
                <a:effectLst/>
                <a:latin typeface="Open Sans" panose="020B0606030504020204" pitchFamily="34" charset="0"/>
              </a:rPr>
              <a:t>Rainen Law Office, PC</a:t>
            </a:r>
            <a:r>
              <a:rPr lang="en-US" sz="2700" b="0" i="0" dirty="0">
                <a:solidFill>
                  <a:schemeClr val="bg1"/>
                </a:solidFill>
                <a:effectLst/>
                <a:latin typeface="Open Sans" panose="020B0606030504020204" pitchFamily="34" charset="0"/>
              </a:rPr>
              <a:t>, North Andover</a:t>
            </a:r>
          </a:p>
        </p:txBody>
      </p:sp>
      <p:pic>
        <p:nvPicPr>
          <p:cNvPr id="5" name="Picture 4"/>
          <p:cNvPicPr>
            <a:picLocks noChangeAspect="1"/>
          </p:cNvPicPr>
          <p:nvPr/>
        </p:nvPicPr>
        <p:blipFill>
          <a:blip r:embed="rId3"/>
          <a:stretch>
            <a:fillRect/>
          </a:stretch>
        </p:blipFill>
        <p:spPr>
          <a:xfrm>
            <a:off x="5013424" y="418440"/>
            <a:ext cx="1939236" cy="946803"/>
          </a:xfrm>
          <a:prstGeom prst="rect">
            <a:avLst/>
          </a:prstGeom>
        </p:spPr>
      </p:pic>
      <p:sp>
        <p:nvSpPr>
          <p:cNvPr id="7" name="Slide Number Placeholder 6"/>
          <p:cNvSpPr>
            <a:spLocks noGrp="1"/>
          </p:cNvSpPr>
          <p:nvPr>
            <p:ph type="sldNum" sz="quarter" idx="12"/>
          </p:nvPr>
        </p:nvSpPr>
        <p:spPr/>
        <p:txBody>
          <a:bodyPr/>
          <a:lstStyle/>
          <a:p>
            <a:fld id="{F634EC2C-F603-304F-AA19-8425111AD571}" type="slidenum">
              <a:rPr lang="en-US" smtClean="0"/>
              <a:t>42</a:t>
            </a:fld>
            <a:endParaRPr lang="en-US" dirty="0"/>
          </a:p>
        </p:txBody>
      </p:sp>
    </p:spTree>
    <p:extLst>
      <p:ext uri="{BB962C8B-B14F-4D97-AF65-F5344CB8AC3E}">
        <p14:creationId xmlns:p14="http://schemas.microsoft.com/office/powerpoint/2010/main" val="1327842696"/>
      </p:ext>
    </p:extLst>
  </p:cSld>
  <p:clrMapOvr>
    <a:masterClrMapping/>
  </p:clrMapOvr>
</p:sld>
</file>

<file path=ppt/theme/theme1.xml><?xml version="1.0" encoding="utf-8"?>
<a:theme xmlns:a="http://schemas.openxmlformats.org/drawingml/2006/main" name="Parcel">
  <a:themeElements>
    <a:clrScheme name="Parcel">
      <a:dk1>
        <a:srgbClr val="000000"/>
      </a:dk1>
      <a:lt1>
        <a:srgbClr val="FFFFFF"/>
      </a:lt1>
      <a:dk2>
        <a:srgbClr val="4A5356"/>
      </a:dk2>
      <a:lt2>
        <a:srgbClr val="E8E3CE"/>
      </a:lt2>
      <a:accent1>
        <a:srgbClr val="F6A21D"/>
      </a:accent1>
      <a:accent2>
        <a:srgbClr val="9BAFB5"/>
      </a:accent2>
      <a:accent3>
        <a:srgbClr val="C96731"/>
      </a:accent3>
      <a:accent4>
        <a:srgbClr val="9CA383"/>
      </a:accent4>
      <a:accent5>
        <a:srgbClr val="87795D"/>
      </a:accent5>
      <a:accent6>
        <a:srgbClr val="A0988C"/>
      </a:accent6>
      <a:hlink>
        <a:srgbClr val="00B0F0"/>
      </a:hlink>
      <a:folHlink>
        <a:srgbClr val="738F97"/>
      </a:folHlink>
    </a:clrScheme>
    <a:fontScheme name="Parcel">
      <a:majorFont>
        <a:latin typeface="Gill Sans MT" panose="020B0502020104020203"/>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Gill Sans MT" panose="020B0502020104020203"/>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Parcel">
      <a:fillStyleLst>
        <a:solidFill>
          <a:schemeClr val="phClr"/>
        </a:solidFill>
        <a:gradFill rotWithShape="1">
          <a:gsLst>
            <a:gs pos="0">
              <a:schemeClr val="phClr">
                <a:tint val="80000"/>
                <a:satMod val="107000"/>
                <a:lumMod val="103000"/>
              </a:schemeClr>
            </a:gs>
            <a:gs pos="100000">
              <a:schemeClr val="phClr">
                <a:tint val="82000"/>
                <a:satMod val="109000"/>
                <a:lumMod val="103000"/>
              </a:schemeClr>
            </a:gs>
          </a:gsLst>
          <a:lin ang="5400000" scaled="0"/>
        </a:gradFill>
        <a:gradFill rotWithShape="1">
          <a:gsLst>
            <a:gs pos="0">
              <a:schemeClr val="phClr">
                <a:tint val="97000"/>
                <a:satMod val="100000"/>
                <a:lumMod val="102000"/>
              </a:schemeClr>
            </a:gs>
            <a:gs pos="50000">
              <a:schemeClr val="phClr">
                <a:shade val="100000"/>
                <a:satMod val="103000"/>
                <a:lumMod val="100000"/>
              </a:schemeClr>
            </a:gs>
            <a:gs pos="100000">
              <a:schemeClr val="phClr">
                <a:shade val="93000"/>
                <a:satMod val="110000"/>
                <a:lumMod val="99000"/>
              </a:schemeClr>
            </a:gs>
          </a:gsLst>
          <a:lin ang="5400000" scaled="0"/>
        </a:gradFill>
      </a:fillStyleLst>
      <a:lnStyleLst>
        <a:ln w="6350" cap="flat" cmpd="sng" algn="ctr">
          <a:solidFill>
            <a:schemeClr val="phClr"/>
          </a:solidFill>
          <a:prstDash val="solid"/>
        </a:ln>
        <a:ln w="12700" cap="flat" cmpd="sng" algn="ctr">
          <a:solidFill>
            <a:schemeClr val="phClr"/>
          </a:solidFill>
          <a:prstDash val="solid"/>
        </a:ln>
        <a:ln w="31750" cap="flat" cmpd="sng" algn="ctr">
          <a:solidFill>
            <a:schemeClr val="phClr"/>
          </a:solidFill>
          <a:prstDash val="solid"/>
        </a:ln>
      </a:lnStyleLst>
      <a:effectStyleLst>
        <a:effectStyle>
          <a:effectLst/>
        </a:effectStyle>
        <a:effectStyle>
          <a:effectLst/>
        </a:effectStyle>
        <a:effectStyle>
          <a:effectLst>
            <a:outerShdw blurRad="55880" dist="15240" dir="5400000" algn="ctr" rotWithShape="0">
              <a:srgbClr val="000000">
                <a:alpha val="45000"/>
              </a:srgbClr>
            </a:outerShdw>
          </a:effectLst>
          <a:scene3d>
            <a:camera prst="orthographicFront">
              <a:rot lat="0" lon="0" rev="0"/>
            </a:camera>
            <a:lightRig rig="brightRoom" dir="tl"/>
          </a:scene3d>
          <a:sp3d prstMaterial="dkEdge">
            <a:bevelT w="0" h="0"/>
          </a:sp3d>
        </a:effectStyle>
      </a:effectStyleLst>
      <a:bgFillStyleLst>
        <a:solidFill>
          <a:schemeClr val="phClr"/>
        </a:solidFill>
        <a:solidFill>
          <a:schemeClr val="phClr">
            <a:tint val="95000"/>
            <a:satMod val="170000"/>
          </a:schemeClr>
        </a:solidFill>
        <a:gradFill rotWithShape="1">
          <a:gsLst>
            <a:gs pos="0">
              <a:schemeClr val="phClr">
                <a:tint val="97000"/>
                <a:shade val="100000"/>
                <a:satMod val="185000"/>
                <a:lumMod val="120000"/>
              </a:schemeClr>
            </a:gs>
            <a:gs pos="100000">
              <a:schemeClr val="phClr">
                <a:tint val="96000"/>
                <a:shade val="95000"/>
                <a:satMod val="215000"/>
                <a:lumMod val="80000"/>
              </a:schemeClr>
            </a:gs>
          </a:gsLst>
          <a:path path="circle">
            <a:fillToRect l="50000" t="55000" r="125000" b="100000"/>
          </a:path>
        </a:gradFill>
      </a:bgFillStyleLst>
    </a:fmtScheme>
  </a:themeElements>
  <a:objectDefaults/>
  <a:extraClrSchemeLst/>
  <a:extLst>
    <a:ext uri="{05A4C25C-085E-4340-85A3-A5531E510DB2}">
      <thm15:themeFamily xmlns:thm15="http://schemas.microsoft.com/office/thememl/2012/main" name="Parcel" id="{8BEC4385-4EB9-4D53-BFB5-0EA123736B6D}" vid="{4DB32801-28C0-48B0-8C1D-A9A58613615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item.xml><?xml version="1.0" encoding="utf-8"?>
<properties xmlns="http://www.imanage.com/work/xmlschema">
  <documentid>DMSDB1!4033376.1</documentid>
  <senderid>KND</senderid>
  <senderemail>KDzialo@rubinrudman.com</senderemail>
  <lastmodified>2024-10-07T16:00:11.0000000-04:00</lastmodified>
  <database>DMSDB1</database>
</properties>
</file>

<file path=docProps/app.xml><?xml version="1.0" encoding="utf-8"?>
<Properties xmlns="http://schemas.openxmlformats.org/officeDocument/2006/extended-properties" xmlns:vt="http://schemas.openxmlformats.org/officeDocument/2006/docPropsVTypes">
  <Template/>
  <TotalTime>4388</TotalTime>
  <Words>4097</Words>
  <Application>Microsoft Office PowerPoint</Application>
  <PresentationFormat>Widescreen</PresentationFormat>
  <Paragraphs>360</Paragraphs>
  <Slides>42</Slides>
  <Notes>21</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42</vt:i4>
      </vt:variant>
    </vt:vector>
  </HeadingPairs>
  <TitlesOfParts>
    <vt:vector size="54" baseType="lpstr">
      <vt:lpstr>Aptos</vt:lpstr>
      <vt:lpstr>Arial</vt:lpstr>
      <vt:lpstr>Calibri</vt:lpstr>
      <vt:lpstr>Courier New</vt:lpstr>
      <vt:lpstr>Gill Sans MT</vt:lpstr>
      <vt:lpstr>Gill Sans MT (Body)</vt:lpstr>
      <vt:lpstr>Open Sans</vt:lpstr>
      <vt:lpstr>Symbol</vt:lpstr>
      <vt:lpstr>Times New Roman</vt:lpstr>
      <vt:lpstr>Trebuchet MS</vt:lpstr>
      <vt:lpstr>Wingdings</vt:lpstr>
      <vt:lpstr>Parcel</vt:lpstr>
      <vt:lpstr>Critical Traps for Unwary Real Estate Practitioners in Using Trust-Related Documents</vt:lpstr>
      <vt:lpstr>AGENDA:</vt:lpstr>
      <vt:lpstr>TYPES of “TRUSTS”</vt:lpstr>
      <vt:lpstr>PowerPoint Presentation</vt:lpstr>
      <vt:lpstr>PowerPoint Presentation</vt:lpstr>
      <vt:lpstr>PowerPoint Presentation</vt:lpstr>
      <vt:lpstr>PowerPoint Presentation</vt:lpstr>
      <vt:lpstr>TRUSTEE CERTIFICATES</vt:lpstr>
      <vt:lpstr>PowerPoint Presentation</vt:lpstr>
      <vt:lpstr>PowerPoint Presentation</vt:lpstr>
      <vt:lpstr>Trustee’s Certificates</vt:lpstr>
      <vt:lpstr>PowerPoint Presentation</vt:lpstr>
      <vt:lpstr>PowerPoint Presentation</vt:lpstr>
      <vt:lpstr>Trustee’s Certificates: Getting on Record</vt:lpstr>
      <vt:lpstr>Trustee’s Certificates: Getting on Record</vt:lpstr>
      <vt:lpstr>Title Insurance Compliance/IssueS</vt:lpstr>
      <vt:lpstr>Title Insurance Issues</vt:lpstr>
      <vt:lpstr>Title Insurance Issues</vt:lpstr>
      <vt:lpstr>Title Insurance ISSUES</vt:lpstr>
      <vt:lpstr>Title Insurance ISSUES – Early Forms (pre-2006)</vt:lpstr>
      <vt:lpstr>Title Insurance ISSUES – 2006 FORMS</vt:lpstr>
      <vt:lpstr>Title Insurance ISSUES – Homeowner’s Policy</vt:lpstr>
      <vt:lpstr>Title Insurance Issues – What CAN THE PRACTITIONER DO?</vt:lpstr>
      <vt:lpstr>FinCEN REQUIREMENTS</vt:lpstr>
      <vt:lpstr>FinCEN REQUIREMENTS – WHO IS BENEFICIAL OWNER?</vt:lpstr>
      <vt:lpstr>FINCEN REQUIREMENTS – TRANSFERS TO TRUSTS</vt:lpstr>
      <vt:lpstr>Registered Land</vt:lpstr>
      <vt:lpstr>Registered Land</vt:lpstr>
      <vt:lpstr>Registered Land</vt:lpstr>
      <vt:lpstr>Registered Land</vt:lpstr>
      <vt:lpstr>Registered Land and Trusts</vt:lpstr>
      <vt:lpstr>Registered Land and Estate Tax Liens</vt:lpstr>
      <vt:lpstr>DEATH AND TAXES</vt:lpstr>
      <vt:lpstr>PowerPoint Presentation</vt:lpstr>
      <vt:lpstr>PowerPoint Presentation</vt:lpstr>
      <vt:lpstr>PowerPoint Presentation</vt:lpstr>
      <vt:lpstr>PowerPoint Presentation</vt:lpstr>
      <vt:lpstr>TRAPS FOR THE UNWARY</vt:lpstr>
      <vt:lpstr>PowerPoint Presentation</vt:lpstr>
      <vt:lpstr>PowerPoint Presentation</vt:lpstr>
      <vt:lpstr>ASK THE EXPERTS (Q&amp;A) /  Key takeaways</vt:lpstr>
      <vt:lpstr>Kristin N.G. Dzialo, ESQ.,  Rubin and rudman llp, boston  Tracie M. Kester, Esq.,  Stewart Title Guaranty Company, Waltham  Carrie B. Rainen, Esq.,  Rainen Law Office, PC, North Andover</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Planned Giving By: Kristin N.G. Dzialo, Esq. Eckert Byrne LLC</dc:title>
  <dc:creator>Kristin Dzialo</dc:creator>
  <cp:lastModifiedBy>Kristin N. Dzialo</cp:lastModifiedBy>
  <cp:revision>286</cp:revision>
  <cp:lastPrinted>2021-04-15T20:45:11Z</cp:lastPrinted>
  <dcterms:created xsi:type="dcterms:W3CDTF">2018-10-17T14:32:18Z</dcterms:created>
  <dcterms:modified xsi:type="dcterms:W3CDTF">2024-10-07T20:00:11Z</dcterms:modified>
</cp:coreProperties>
</file>