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howSpecialPlsOnTitleSld="0" saveSubsetFonts="1">
  <p:sldMasterIdLst>
    <p:sldMasterId id="2147483870" r:id="rId1"/>
  </p:sldMasterIdLst>
  <p:notesMasterIdLst>
    <p:notesMasterId r:id="rId2"/>
  </p:notesMasterIdLst>
  <p:handoutMasterIdLst>
    <p:handoutMasterId r:id="rId3"/>
  </p:handoutMasterIdLst>
  <p:sldIdLst>
    <p:sldId id="256" r:id="rId4"/>
    <p:sldId id="851" r:id="rId5"/>
    <p:sldId id="716" r:id="rId6"/>
    <p:sldId id="812" r:id="rId7"/>
    <p:sldId id="784" r:id="rId8"/>
    <p:sldId id="752" r:id="rId9"/>
    <p:sldId id="762" r:id="rId10"/>
    <p:sldId id="774" r:id="rId11"/>
    <p:sldId id="773" r:id="rId12"/>
    <p:sldId id="786" r:id="rId13"/>
    <p:sldId id="803" r:id="rId14"/>
    <p:sldId id="802" r:id="rId15"/>
    <p:sldId id="787" r:id="rId16"/>
    <p:sldId id="777" r:id="rId17"/>
    <p:sldId id="778" r:id="rId18"/>
    <p:sldId id="804" r:id="rId19"/>
    <p:sldId id="726" r:id="rId20"/>
    <p:sldId id="845" r:id="rId21"/>
    <p:sldId id="832" r:id="rId22"/>
    <p:sldId id="835" r:id="rId23"/>
    <p:sldId id="836" r:id="rId24"/>
    <p:sldId id="837" r:id="rId25"/>
    <p:sldId id="852" r:id="rId26"/>
    <p:sldId id="853" r:id="rId27"/>
    <p:sldId id="811" r:id="rId28"/>
    <p:sldId id="292" r:id="rId29"/>
    <p:sldId id="813" r:id="rId30"/>
    <p:sldId id="808" r:id="rId31"/>
    <p:sldId id="809" r:id="rId32"/>
    <p:sldId id="814" r:id="rId33"/>
    <p:sldId id="295" r:id="rId34"/>
    <p:sldId id="810" r:id="rId35"/>
    <p:sldId id="782" r:id="rId36"/>
    <p:sldId id="783" r:id="rId37"/>
    <p:sldId id="792" r:id="rId38"/>
    <p:sldId id="855" r:id="rId39"/>
    <p:sldId id="856" r:id="rId40"/>
    <p:sldId id="299" r:id="rId41"/>
    <p:sldId id="854" r:id="rId42"/>
    <p:sldId id="815" r:id="rId43"/>
    <p:sldId id="816" r:id="rId44"/>
  </p:sldIdLst>
  <p:sldSz cx="9144000" cy="6858000" type="screen4x3"/>
  <p:notesSz cx="7010400" cy="92964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4660"/>
  </p:normalViewPr>
  <p:slideViewPr>
    <p:cSldViewPr>
      <p:cViewPr varScale="1">
        <p:scale>
          <a:sx n="64" d="100"/>
          <a:sy n="64" d="100"/>
        </p:scale>
        <p:origin x="1480" y="48"/>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tags" Target="tags/tag1.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microsoft.com/office/2016/11/relationships/changesInfo" Target="changesInfos/changesInfo1.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 J Patsos" userId="aa8ce1a1-6152-4bac-993a-2b2dc3198399" providerId="ADAL" clId="{2E5C4C26-235C-45AF-9132-3F458B4FE400}"/>
    <pc:docChg chg="modSld">
      <pc:chgData name="Evelyn J Patsos" userId="aa8ce1a1-6152-4bac-993a-2b2dc3198399" providerId="ADAL" clId="{2E5C4C26-235C-45AF-9132-3F458B4FE400}" dt="2025-02-28T06:02:42.133" v="27" actId="20577"/>
      <pc:docMkLst>
        <pc:docMk/>
      </pc:docMkLst>
      <pc:sldChg chg="modSp mod">
        <pc:chgData name="Evelyn J Patsos" userId="aa8ce1a1-6152-4bac-993a-2b2dc3198399" providerId="ADAL" clId="{2E5C4C26-235C-45AF-9132-3F458B4FE400}" dt="2025-02-28T06:02:42.133" v="27" actId="20577"/>
        <pc:sldMkLst>
          <pc:docMk/>
          <pc:sldMk cId="2566790801" sldId="256"/>
        </pc:sldMkLst>
        <pc:spChg chg="mod">
          <ac:chgData name="Evelyn J Patsos" userId="aa8ce1a1-6152-4bac-993a-2b2dc3198399" providerId="ADAL" clId="{2E5C4C26-235C-45AF-9132-3F458B4FE400}" dt="2025-02-28T06:02:42.133" v="27" actId="20577"/>
          <ac:spMkLst>
            <pc:docMk/>
            <pc:sldMk cId="2566790801" sldId="256"/>
            <ac:spMk id="2" creationId="{00000000-0000-0000-0000-000000000000}"/>
          </ac:spMkLst>
        </pc:spChg>
      </pc:sldChg>
    </pc:docChg>
  </pc:docChgLst>
</pc:chgInfo>
</file>

<file path=ppt/diagrams/_rels/data1.xml.rels>&#65279;<?xml version="1.0" encoding="utf-8" standalone="yes"?><Relationships xmlns="http://schemas.openxmlformats.org/package/2006/relationships"><Relationship Id="rId1" Type="http://schemas.openxmlformats.org/officeDocument/2006/relationships/image" Target="../media/image30.png" /><Relationship Id="rId10" Type="http://schemas.openxmlformats.org/officeDocument/2006/relationships/image" Target="../media/image39.svg" /><Relationship Id="rId2" Type="http://schemas.openxmlformats.org/officeDocument/2006/relationships/image" Target="../media/image31.svg" /><Relationship Id="rId3" Type="http://schemas.openxmlformats.org/officeDocument/2006/relationships/image" Target="../media/image32.png" /><Relationship Id="rId4" Type="http://schemas.openxmlformats.org/officeDocument/2006/relationships/image" Target="../media/image33.svg" /><Relationship Id="rId5" Type="http://schemas.openxmlformats.org/officeDocument/2006/relationships/image" Target="../media/image34.png" /><Relationship Id="rId6" Type="http://schemas.openxmlformats.org/officeDocument/2006/relationships/image" Target="../media/image35.svg" /><Relationship Id="rId7" Type="http://schemas.openxmlformats.org/officeDocument/2006/relationships/image" Target="../media/image36.png" /><Relationship Id="rId8" Type="http://schemas.openxmlformats.org/officeDocument/2006/relationships/image" Target="../media/image37.svg" /><Relationship Id="rId9" Type="http://schemas.openxmlformats.org/officeDocument/2006/relationships/image" Target="../media/image38.pn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30.png" /><Relationship Id="rId10" Type="http://schemas.openxmlformats.org/officeDocument/2006/relationships/image" Target="../media/image39.svg" /><Relationship Id="rId2" Type="http://schemas.openxmlformats.org/officeDocument/2006/relationships/image" Target="../media/image31.svg" /><Relationship Id="rId3" Type="http://schemas.openxmlformats.org/officeDocument/2006/relationships/image" Target="../media/image32.png" /><Relationship Id="rId4" Type="http://schemas.openxmlformats.org/officeDocument/2006/relationships/image" Target="../media/image33.svg" /><Relationship Id="rId5" Type="http://schemas.openxmlformats.org/officeDocument/2006/relationships/image" Target="../media/image34.png" /><Relationship Id="rId6" Type="http://schemas.openxmlformats.org/officeDocument/2006/relationships/image" Target="../media/image35.svg" /><Relationship Id="rId7" Type="http://schemas.openxmlformats.org/officeDocument/2006/relationships/image" Target="../media/image36.png" /><Relationship Id="rId8" Type="http://schemas.openxmlformats.org/officeDocument/2006/relationships/image" Target="../media/image37.svg" /><Relationship Id="rId9" Type="http://schemas.openxmlformats.org/officeDocument/2006/relationships/image" Target="../media/image38.png" /></Relationships>
</file>

<file path=ppt/diagrams/colors1.xml><?xml version="1.0" encoding="utf-8"?>
<dgm:colorsDef xmlns:a="http://schemas.openxmlformats.org/drawingml/2006/main" xmlns:dgm="http://schemas.openxmlformats.org/drawingml/2006/diagram"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516EE34C-9DDE-464B-9272-47E14626BD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401848-6CE7-4492-808C-6B895FBC8AEB}" type="parTrans" cxnId="{2BC72CB5-367D-4D21-B360-E6E3BC7F6E82}">
      <dgm:prSet/>
      <dgm:spPr/>
      <dgm:t>
        <a:bodyPr/>
        <a:lstStyle/>
        <a:p>
          <a:endParaRPr lang="en-US"/>
        </a:p>
      </dgm:t>
    </dgm:pt>
    <dgm:pt modelId="{1F1F486E-C756-4468-98B3-3522DB999879}">
      <dgm:prSet/>
      <dgm:spPr>
        <a:noFill/>
        <a:ln>
          <a:noFill/>
        </a:ln>
      </dgm:spPr>
      <dgm:t>
        <a:bodyPr/>
        <a:lstStyle/>
        <a:p>
          <a:r>
            <a:rPr lang="en-US"/>
            <a:t>The Will must be admitted to probate and expressly give the PR the power of sale</a:t>
          </a:r>
        </a:p>
      </dgm:t>
    </dgm:pt>
    <dgm:pt modelId="{ED98F86E-8947-4278-A70F-D34104559741}" type="sibTrans" cxnId="{2BC72CB5-367D-4D21-B360-E6E3BC7F6E82}">
      <dgm:prSet/>
      <dgm:spPr/>
      <dgm:t>
        <a:bodyPr/>
        <a:lstStyle/>
        <a:p>
          <a:endParaRPr lang="en-US"/>
        </a:p>
      </dgm:t>
    </dgm:pt>
    <dgm:pt modelId="{7E3582BC-E87F-4569-AEE4-80C24692A0D2}" type="parTrans" cxnId="{BEA2A6CC-8BAE-48CB-B481-A19D80FF4A9C}">
      <dgm:prSet/>
      <dgm:spPr/>
      <dgm:t>
        <a:bodyPr/>
        <a:lstStyle/>
        <a:p>
          <a:endParaRPr lang="en-US"/>
        </a:p>
      </dgm:t>
    </dgm:pt>
    <dgm:pt modelId="{1DEF32A1-D7A6-4C5E-880B-9D15FE6A04A0}">
      <dgm:prSet/>
      <dgm:spPr>
        <a:noFill/>
        <a:ln>
          <a:noFill/>
        </a:ln>
      </dgm:spPr>
      <dgm:t>
        <a:bodyPr/>
        <a:lstStyle/>
        <a:p>
          <a:r>
            <a:rPr lang="en-US"/>
            <a:t>The </a:t>
          </a:r>
          <a:r>
            <a:rPr lang="en-US" u="sng"/>
            <a:t>sale</a:t>
          </a:r>
          <a:r>
            <a:rPr lang="en-US"/>
            <a:t> must be to disinterested third parties (not to the PR!)</a:t>
          </a:r>
        </a:p>
      </dgm:t>
    </dgm:pt>
    <dgm:pt modelId="{74E614BA-79E1-48E4-B4B4-3365CA730F49}" type="sibTrans" cxnId="{BEA2A6CC-8BAE-48CB-B481-A19D80FF4A9C}">
      <dgm:prSet/>
      <dgm:spPr/>
      <dgm:t>
        <a:bodyPr/>
        <a:lstStyle/>
        <a:p>
          <a:endParaRPr lang="en-US"/>
        </a:p>
      </dgm:t>
    </dgm:pt>
    <dgm:pt modelId="{51931B41-9189-441F-9F4E-EA353508CB6B}" type="parTrans" cxnId="{DC903875-9C96-423C-9AF9-CFC1C7A3A1E5}">
      <dgm:prSet/>
      <dgm:spPr/>
      <dgm:t>
        <a:bodyPr/>
        <a:lstStyle/>
        <a:p>
          <a:endParaRPr lang="en-US"/>
        </a:p>
      </dgm:t>
    </dgm:pt>
    <dgm:pt modelId="{20047402-FB64-4C41-803D-CBACC70DF2BA}">
      <dgm:prSet/>
      <dgm:spPr>
        <a:noFill/>
        <a:ln>
          <a:noFill/>
        </a:ln>
      </dgm:spPr>
      <dgm:t>
        <a:bodyPr/>
        <a:lstStyle/>
        <a:p>
          <a:r>
            <a:rPr lang="en-US"/>
            <a:t>Need estate tax affidavit and/or release(s), as applicable, for 10 years from death</a:t>
          </a:r>
        </a:p>
      </dgm:t>
    </dgm:pt>
    <dgm:pt modelId="{CFA9FDBA-CEA9-4D03-9815-B7411E3A87DB}" type="sibTrans" cxnId="{DC903875-9C96-423C-9AF9-CFC1C7A3A1E5}">
      <dgm:prSet/>
      <dgm:spPr/>
      <dgm:t>
        <a:bodyPr/>
        <a:lstStyle/>
        <a:p>
          <a:endParaRPr lang="en-US"/>
        </a:p>
      </dgm:t>
    </dgm:pt>
    <dgm:pt modelId="{AF7D38C9-BDE9-4B55-AC54-9B83236A7172}" type="parTrans" cxnId="{360F4A76-DC9B-4991-8A89-6D20B769F0DF}">
      <dgm:prSet/>
      <dgm:spPr/>
      <dgm:t>
        <a:bodyPr/>
        <a:lstStyle/>
        <a:p>
          <a:endParaRPr lang="en-US"/>
        </a:p>
      </dgm:t>
    </dgm:pt>
    <dgm:pt modelId="{5B57242D-7E80-481E-A7C3-665B9B67D3F7}">
      <dgm:prSet/>
      <dgm:spPr>
        <a:noFill/>
        <a:ln>
          <a:noFill/>
        </a:ln>
      </dgm:spPr>
      <dgm:t>
        <a:bodyPr/>
        <a:lstStyle/>
        <a:p>
          <a:r>
            <a:rPr lang="en-US"/>
            <a:t>No requirement to close the estate to extinguish the power</a:t>
          </a:r>
        </a:p>
      </dgm:t>
    </dgm:pt>
    <dgm:pt modelId="{8B34DB32-D908-4105-AAC7-CAAC8BCBF8B6}" type="sibTrans" cxnId="{360F4A76-DC9B-4991-8A89-6D20B769F0DF}">
      <dgm:prSet/>
      <dgm:spPr/>
      <dgm:t>
        <a:bodyPr/>
        <a:lstStyle/>
        <a:p>
          <a:endParaRPr lang="en-US"/>
        </a:p>
      </dgm:t>
    </dgm:pt>
    <dgm:pt modelId="{2352D662-B814-4C57-BB26-C0E0FDB0258C}" type="parTrans" cxnId="{D8FD747E-55D6-4366-81EA-C7C7EB1AA26B}">
      <dgm:prSet/>
      <dgm:spPr/>
      <dgm:t>
        <a:bodyPr/>
        <a:lstStyle/>
        <a:p>
          <a:endParaRPr lang="en-US"/>
        </a:p>
      </dgm:t>
    </dgm:pt>
    <dgm:pt modelId="{EBB79DDC-897A-45E5-97A1-D799FC1E1510}">
      <dgm:prSet/>
      <dgm:spPr>
        <a:noFill/>
        <a:ln>
          <a:noFill/>
        </a:ln>
      </dgm:spPr>
      <dgm:t>
        <a:bodyPr/>
        <a:lstStyle/>
        <a:p>
          <a:r>
            <a:rPr lang="en-US"/>
            <a:t>Registered Land – See Land Court Memorandum</a:t>
          </a:r>
        </a:p>
      </dgm:t>
    </dgm:pt>
    <dgm:pt modelId="{D78CC5BF-2B26-4AFB-9E14-2231F777AA29}" type="sibTrans" cxnId="{D8FD747E-55D6-4366-81EA-C7C7EB1AA26B}">
      <dgm:prSet/>
      <dgm:spPr/>
      <dgm:t>
        <a:bodyPr/>
        <a:lstStyle/>
        <a:p>
          <a:endParaRPr lang="en-US"/>
        </a:p>
      </dgm:t>
    </dgm:pt>
    <dgm:pt modelId="{47668618-0176-420B-9982-A80F29A68754}" type="pres">
      <dgm:prSet presAssocID="{516EE34C-9DDE-464B-9272-47E14626BD66}" presName="root">
        <dgm:presLayoutVars>
          <dgm:dir/>
          <dgm:resizeHandles val="exact"/>
        </dgm:presLayoutVars>
      </dgm:prSet>
      <dgm:spPr/>
      <dgm:t>
        <a:bodyPr/>
        <a:lstStyle/>
        <a:p/>
      </dgm:t>
    </dgm:pt>
    <dgm:pt modelId="{725A5D25-3E34-4AFD-B365-417415C122DB}" type="pres">
      <dgm:prSet presAssocID="{1F1F486E-C756-4468-98B3-3522DB999879}" presName="compNode"/>
      <dgm:spPr/>
      <dgm:t>
        <a:bodyPr/>
        <a:lstStyle/>
        <a:p/>
      </dgm:t>
    </dgm:pt>
    <dgm:pt modelId="{855C8039-41CF-41BE-B3CC-6F704ECCCB32}" type="pres">
      <dgm:prSet presAssocID="{1F1F486E-C756-4468-98B3-3522DB999879}" presName="bgRect" presStyleLbl="bgShp" presStyleCnt="5"/>
      <dgm:spPr>
        <a:solidFill>
          <a:schemeClr val="bg1">
            <a:lumMod val="95000"/>
            <a:hueOff val="0"/>
            <a:satOff val="0"/>
            <a:lumOff val="0"/>
            <a:alphaOff val="0"/>
          </a:schemeClr>
        </a:solidFill>
        <a:ln>
          <a:noFill/>
        </a:ln>
      </dgm:spPr>
      <dgm:t>
        <a:bodyPr/>
        <a:lstStyle/>
        <a:p/>
      </dgm:t>
    </dgm:pt>
    <dgm:pt modelId="{E1264CC2-29C2-494C-9661-EFCA81E45BAC}" type="pres">
      <dgm:prSet presAssocID="{1F1F486E-C756-4468-98B3-3522DB999879}" presName="iconRect" presStyleLbl="node1" presStyleCnt="5"/>
      <dgm:spPr>
        <a:blipFill>
          <a:blip r:embed="rId1">
            <a:extLst>
              <a:ext uri="{96DAC541-7B7A-43D3-8B79-37D633B846F1}">
                <asvg:svgBlip xmlns:asvg="http://schemas.microsoft.com/office/drawing/2016/SVG/main" r:embed="rId2"/>
              </a:ext>
              <a:ext uri="{28A0092B-C50C-407E-A947-70E740481C1C}">
                <a14:useLocalDpi xmlns:a14="http://schemas.microsoft.com/office/drawing/2010/main" val="0"/>
              </a:ext>
            </a:extLst>
          </a:blip>
          <a:stretch>
            <a:fillRect/>
          </a:stretch>
        </a:blipFill>
        <a:ln>
          <a:noFill/>
        </a:ln>
      </dgm:spPr>
      <dgm:t>
        <a:bodyPr/>
        <a:lstStyle/>
        <a:p/>
      </dgm:t>
      <dgm:extLst>
        <a:ext uri="{E40237B7-FDA0-4F09-8148-C483321AD2D9}">
          <dgm14:cNvPr xmlns:dgm14="http://schemas.microsoft.com/office/drawing/2010/diagram" id="0" name="" descr="Gavel"/>
        </a:ext>
      </dgm:extLst>
    </dgm:pt>
    <dgm:pt modelId="{CD657067-BE32-430E-85E4-70294EF784E6}" type="pres">
      <dgm:prSet presAssocID="{1F1F486E-C756-4468-98B3-3522DB999879}" presName="spaceRect"/>
      <dgm:spPr/>
      <dgm:t>
        <a:bodyPr/>
        <a:lstStyle/>
        <a:p/>
      </dgm:t>
    </dgm:pt>
    <dgm:pt modelId="{25797738-9322-45DB-AE07-C06C4E64D8C3}" type="pres">
      <dgm:prSet presAssocID="{1F1F486E-C756-4468-98B3-3522DB999879}" presName="parTx" presStyleLbl="revTx" presStyleCnt="5">
        <dgm:presLayoutVars>
          <dgm:chMax val="0"/>
          <dgm:chPref val="0"/>
        </dgm:presLayoutVars>
      </dgm:prSet>
      <dgm:spPr/>
      <dgm:t>
        <a:bodyPr/>
        <a:lstStyle/>
        <a:p/>
      </dgm:t>
    </dgm:pt>
    <dgm:pt modelId="{777D3F2C-2DB9-46DE-AC1E-28349D7E7217}" type="pres">
      <dgm:prSet presAssocID="{ED98F86E-8947-4278-A70F-D34104559741}" presName="sibTrans"/>
      <dgm:spPr/>
      <dgm:t>
        <a:bodyPr/>
        <a:lstStyle/>
        <a:p/>
      </dgm:t>
    </dgm:pt>
    <dgm:pt modelId="{BCC6E7FC-273F-48E6-83D1-DB5B1FD07C66}" type="pres">
      <dgm:prSet presAssocID="{1DEF32A1-D7A6-4C5E-880B-9D15FE6A04A0}" presName="compNode"/>
      <dgm:spPr/>
      <dgm:t>
        <a:bodyPr/>
        <a:lstStyle/>
        <a:p/>
      </dgm:t>
    </dgm:pt>
    <dgm:pt modelId="{18288313-D01F-4816-937A-29C2F222F2DE}" type="pres">
      <dgm:prSet presAssocID="{1DEF32A1-D7A6-4C5E-880B-9D15FE6A04A0}" presName="bgRect" presStyleLbl="bgShp" presStyleIdx="1" presStyleCnt="5"/>
      <dgm:spPr>
        <a:solidFill>
          <a:schemeClr val="bg1">
            <a:lumMod val="95000"/>
            <a:hueOff val="0"/>
            <a:satOff val="0"/>
            <a:lumOff val="0"/>
            <a:alphaOff val="0"/>
          </a:schemeClr>
        </a:solidFill>
        <a:ln>
          <a:noFill/>
        </a:ln>
      </dgm:spPr>
      <dgm:t>
        <a:bodyPr/>
        <a:lstStyle/>
        <a:p/>
      </dgm:t>
    </dgm:pt>
    <dgm:pt modelId="{60E02F55-75BA-40DD-833C-3FBAF7363010}" type="pres">
      <dgm:prSet presAssocID="{1DEF32A1-D7A6-4C5E-880B-9D15FE6A04A0}" presName="iconRect" presStyleLbl="node1" presStyleIdx="1" presStyleCnt="5"/>
      <dgm:spPr>
        <a: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a:blipFill>
        <a:ln>
          <a:noFill/>
        </a:ln>
      </dgm:spPr>
      <dgm:t>
        <a:bodyPr/>
        <a:lstStyle/>
        <a:p/>
      </dgm:t>
      <dgm:extLst>
        <a:ext uri="{E40237B7-FDA0-4F09-8148-C483321AD2D9}">
          <dgm14:cNvPr xmlns:dgm14="http://schemas.microsoft.com/office/drawing/2010/diagram" id="0" name="" descr="Checkmark"/>
        </a:ext>
      </dgm:extLst>
    </dgm:pt>
    <dgm:pt modelId="{8C120FD9-86C9-4924-8931-22B77B0CB66F}" type="pres">
      <dgm:prSet presAssocID="{1DEF32A1-D7A6-4C5E-880B-9D15FE6A04A0}" presName="spaceRect"/>
      <dgm:spPr/>
      <dgm:t>
        <a:bodyPr/>
        <a:lstStyle/>
        <a:p/>
      </dgm:t>
    </dgm:pt>
    <dgm:pt modelId="{34CF89F4-FD93-4AFF-ACFD-115DF032CD1B}" type="pres">
      <dgm:prSet presAssocID="{1DEF32A1-D7A6-4C5E-880B-9D15FE6A04A0}" presName="parTx" presStyleLbl="revTx" presStyleIdx="1" presStyleCnt="5">
        <dgm:presLayoutVars>
          <dgm:chMax val="0"/>
          <dgm:chPref val="0"/>
        </dgm:presLayoutVars>
      </dgm:prSet>
      <dgm:spPr/>
      <dgm:t>
        <a:bodyPr/>
        <a:lstStyle/>
        <a:p/>
      </dgm:t>
    </dgm:pt>
    <dgm:pt modelId="{5FE2989A-300C-4E0E-BC37-83E90344EF03}" type="pres">
      <dgm:prSet presAssocID="{74E614BA-79E1-48E4-B4B4-3365CA730F49}" presName="sibTrans"/>
      <dgm:spPr/>
      <dgm:t>
        <a:bodyPr/>
        <a:lstStyle/>
        <a:p/>
      </dgm:t>
    </dgm:pt>
    <dgm:pt modelId="{F56CAE9E-724C-41F1-8DE5-F0C58483E352}" type="pres">
      <dgm:prSet presAssocID="{20047402-FB64-4C41-803D-CBACC70DF2BA}" presName="compNode"/>
      <dgm:spPr/>
      <dgm:t>
        <a:bodyPr/>
        <a:lstStyle/>
        <a:p/>
      </dgm:t>
    </dgm:pt>
    <dgm:pt modelId="{66097B07-6E3E-4F1B-B34D-BC824960971E}" type="pres">
      <dgm:prSet presAssocID="{20047402-FB64-4C41-803D-CBACC70DF2BA}" presName="bgRect" presStyleLbl="bgShp" presStyleIdx="2" presStyleCnt="5"/>
      <dgm:spPr>
        <a:solidFill>
          <a:schemeClr val="bg1">
            <a:lumMod val="95000"/>
            <a:hueOff val="0"/>
            <a:satOff val="0"/>
            <a:lumOff val="0"/>
            <a:alphaOff val="0"/>
          </a:schemeClr>
        </a:solidFill>
        <a:ln>
          <a:noFill/>
        </a:ln>
      </dgm:spPr>
      <dgm:t>
        <a:bodyPr/>
        <a:lstStyle/>
        <a:p/>
      </dgm:t>
    </dgm:pt>
    <dgm:pt modelId="{4ACAA7DF-3E4F-4E4F-B5DC-128E5D2F18C1}" type="pres">
      <dgm:prSet presAssocID="{20047402-FB64-4C41-803D-CBACC70DF2BA}" presName="iconRect" presStyleLbl="node1" presStyleIdx="2" presStyleCnt="5"/>
      <dgm:spPr>
        <a: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a:blipFill>
        <a:ln>
          <a:noFill/>
        </a:ln>
      </dgm:spPr>
      <dgm:t>
        <a:bodyPr/>
        <a:lstStyle/>
        <a:p/>
      </dgm:t>
      <dgm:extLst>
        <a:ext uri="{E40237B7-FDA0-4F09-8148-C483321AD2D9}">
          <dgm14:cNvPr xmlns:dgm14="http://schemas.microsoft.com/office/drawing/2010/diagram" id="0" name="" descr="Judge"/>
        </a:ext>
      </dgm:extLst>
    </dgm:pt>
    <dgm:pt modelId="{5B027B1F-597F-430A-AACE-0BBB8A1B7AD8}" type="pres">
      <dgm:prSet presAssocID="{20047402-FB64-4C41-803D-CBACC70DF2BA}" presName="spaceRect"/>
      <dgm:spPr/>
      <dgm:t>
        <a:bodyPr/>
        <a:lstStyle/>
        <a:p/>
      </dgm:t>
    </dgm:pt>
    <dgm:pt modelId="{814B8E00-ABDE-4B78-84B3-860AE8E1D953}" type="pres">
      <dgm:prSet presAssocID="{20047402-FB64-4C41-803D-CBACC70DF2BA}" presName="parTx" presStyleLbl="revTx" presStyleIdx="2" presStyleCnt="5">
        <dgm:presLayoutVars>
          <dgm:chMax val="0"/>
          <dgm:chPref val="0"/>
        </dgm:presLayoutVars>
      </dgm:prSet>
      <dgm:spPr/>
      <dgm:t>
        <a:bodyPr/>
        <a:lstStyle/>
        <a:p/>
      </dgm:t>
    </dgm:pt>
    <dgm:pt modelId="{EA379EE1-78ED-4DE6-B385-D5DF26243528}" type="pres">
      <dgm:prSet presAssocID="{CFA9FDBA-CEA9-4D03-9815-B7411E3A87DB}" presName="sibTrans"/>
      <dgm:spPr/>
      <dgm:t>
        <a:bodyPr/>
        <a:lstStyle/>
        <a:p/>
      </dgm:t>
    </dgm:pt>
    <dgm:pt modelId="{BB893785-8237-44B4-AE17-9D8BA5A8074B}" type="pres">
      <dgm:prSet presAssocID="{5B57242D-7E80-481E-A7C3-665B9B67D3F7}" presName="compNode"/>
      <dgm:spPr/>
      <dgm:t>
        <a:bodyPr/>
        <a:lstStyle/>
        <a:p/>
      </dgm:t>
    </dgm:pt>
    <dgm:pt modelId="{23F0F19B-7CE3-43B6-B9DB-5228B192B529}" type="pres">
      <dgm:prSet presAssocID="{5B57242D-7E80-481E-A7C3-665B9B67D3F7}" presName="bgRect" presStyleLbl="bgShp" presStyleIdx="3" presStyleCnt="5" custLinFactNeighborX="-1070" custLinFactNeighborY="20969"/>
      <dgm:spPr>
        <a:solidFill>
          <a:schemeClr val="bg1">
            <a:lumMod val="95000"/>
            <a:hueOff val="0"/>
            <a:satOff val="0"/>
            <a:lumOff val="0"/>
            <a:alphaOff val="0"/>
          </a:schemeClr>
        </a:solidFill>
        <a:ln>
          <a:noFill/>
        </a:ln>
      </dgm:spPr>
      <dgm:t>
        <a:bodyPr/>
        <a:lstStyle/>
        <a:p/>
      </dgm:t>
    </dgm:pt>
    <dgm:pt modelId="{EB3D6497-23B5-4E85-A8C9-25F91A4541C7}" type="pres">
      <dgm:prSet presAssocID="{5B57242D-7E80-481E-A7C3-665B9B67D3F7}" presName="iconRect" presStyleLbl="node1" presStyleIdx="3" presStyleCnt="5"/>
      <dgm:spPr>
        <a: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a:blipFill>
        <a:ln>
          <a:noFill/>
        </a:ln>
      </dgm:spPr>
      <dgm:t>
        <a:bodyPr/>
        <a:lstStyle/>
        <a:p/>
      </dgm:t>
      <dgm:extLst>
        <a:ext uri="{E40237B7-FDA0-4F09-8148-C483321AD2D9}">
          <dgm14:cNvPr xmlns:dgm14="http://schemas.microsoft.com/office/drawing/2010/diagram" id="0" name="" descr="No sign"/>
        </a:ext>
      </dgm:extLst>
    </dgm:pt>
    <dgm:pt modelId="{1822F731-B50E-4E67-8267-2AF9B571824F}" type="pres">
      <dgm:prSet presAssocID="{5B57242D-7E80-481E-A7C3-665B9B67D3F7}" presName="spaceRect"/>
      <dgm:spPr/>
      <dgm:t>
        <a:bodyPr/>
        <a:lstStyle/>
        <a:p/>
      </dgm:t>
    </dgm:pt>
    <dgm:pt modelId="{8C9A4EFE-9CB7-4D7F-9D8B-A5A37A73EBA9}" type="pres">
      <dgm:prSet presAssocID="{5B57242D-7E80-481E-A7C3-665B9B67D3F7}" presName="parTx" presStyleLbl="revTx" presStyleIdx="3" presStyleCnt="5">
        <dgm:presLayoutVars>
          <dgm:chMax val="0"/>
          <dgm:chPref val="0"/>
        </dgm:presLayoutVars>
      </dgm:prSet>
      <dgm:spPr/>
      <dgm:t>
        <a:bodyPr/>
        <a:lstStyle/>
        <a:p/>
      </dgm:t>
    </dgm:pt>
    <dgm:pt modelId="{3B620686-0053-494D-BC65-A316B48239AD}" type="pres">
      <dgm:prSet presAssocID="{8B34DB32-D908-4105-AAC7-CAAC8BCBF8B6}" presName="sibTrans"/>
      <dgm:spPr/>
      <dgm:t>
        <a:bodyPr/>
        <a:lstStyle/>
        <a:p/>
      </dgm:t>
    </dgm:pt>
    <dgm:pt modelId="{DBA3A8F5-DC3F-4C5C-A1CA-210B6625A5A6}" type="pres">
      <dgm:prSet presAssocID="{EBB79DDC-897A-45E5-97A1-D799FC1E1510}" presName="compNode"/>
      <dgm:spPr/>
      <dgm:t>
        <a:bodyPr/>
        <a:lstStyle/>
        <a:p/>
      </dgm:t>
    </dgm:pt>
    <dgm:pt modelId="{72793BE1-6276-48E6-BFA3-655B1C533E13}" type="pres">
      <dgm:prSet presAssocID="{EBB79DDC-897A-45E5-97A1-D799FC1E1510}" presName="bgRect" presStyleLbl="bgShp" presStyleIdx="4" presStyleCnt="5"/>
      <dgm:spPr>
        <a:solidFill>
          <a:schemeClr val="bg1">
            <a:lumMod val="95000"/>
            <a:hueOff val="0"/>
            <a:satOff val="0"/>
            <a:lumOff val="0"/>
            <a:alphaOff val="0"/>
          </a:schemeClr>
        </a:solidFill>
        <a:ln>
          <a:noFill/>
        </a:ln>
      </dgm:spPr>
      <dgm:t>
        <a:bodyPr/>
        <a:lstStyle/>
        <a:p/>
      </dgm:t>
    </dgm:pt>
    <dgm:pt modelId="{F6252221-6254-480B-A20A-59853943F4ED}" type="pres">
      <dgm:prSet presAssocID="{EBB79DDC-897A-45E5-97A1-D799FC1E1510}" presName="iconRect" presStyleLbl="node1" presStyleIdx="4" presStyleCnt="5"/>
      <dgm:spPr>
        <a:blipFill>
          <a:blip r:embed="rId9">
            <a:extLst>
              <a:ext uri="{96DAC541-7B7A-43D3-8B79-37D633B846F1}">
                <asvg:svgBlip xmlns:asvg="http://schemas.microsoft.com/office/drawing/2016/SVG/main" r:embed="rId10"/>
              </a:ext>
              <a:ext uri="{28A0092B-C50C-407E-A947-70E740481C1C}">
                <a14:useLocalDpi xmlns:a14="http://schemas.microsoft.com/office/drawing/2010/main" val="0"/>
              </a:ext>
            </a:extLst>
          </a:blip>
          <a:stretch>
            <a:fillRect/>
          </a:stretch>
        </a:blipFill>
        <a:ln>
          <a:noFill/>
        </a:ln>
      </dgm:spPr>
      <dgm:t>
        <a:bodyPr/>
        <a:lstStyle/>
        <a:p/>
      </dgm:t>
      <dgm:extLst>
        <a:ext uri="{E40237B7-FDA0-4F09-8148-C483321AD2D9}">
          <dgm14:cNvPr xmlns:dgm14="http://schemas.microsoft.com/office/drawing/2010/diagram" id="0" name="" descr="Document"/>
        </a:ext>
      </dgm:extLst>
    </dgm:pt>
    <dgm:pt modelId="{2C6463F6-306B-41F6-B323-A0B49487DAF3}" type="pres">
      <dgm:prSet presAssocID="{EBB79DDC-897A-45E5-97A1-D799FC1E1510}" presName="spaceRect"/>
      <dgm:spPr/>
      <dgm:t>
        <a:bodyPr/>
        <a:lstStyle/>
        <a:p/>
      </dgm:t>
    </dgm:pt>
    <dgm:pt modelId="{0FCC7F47-1E78-42D8-97ED-CCB0C29C7891}" type="pres">
      <dgm:prSet presAssocID="{EBB79DDC-897A-45E5-97A1-D799FC1E1510}" presName="parTx" presStyleLbl="revTx" presStyleIdx="4" presStyleCnt="5">
        <dgm:presLayoutVars>
          <dgm:chMax val="0"/>
          <dgm:chPref val="0"/>
        </dgm:presLayoutVars>
      </dgm:prSet>
      <dgm:spPr/>
      <dgm:t>
        <a:bodyPr/>
        <a:lstStyle/>
        <a:p/>
      </dgm:t>
    </dgm:pt>
  </dgm:ptLst>
  <dgm:cxnLst>
    <dgm:cxn modelId="{2BC72CB5-367D-4D21-B360-E6E3BC7F6E82}" srcId="{516EE34C-9DDE-464B-9272-47E14626BD66}" destId="{1F1F486E-C756-4468-98B3-3522DB999879}" srcOrd="0" destOrd="0" parTransId="{12401848-6CE7-4492-808C-6B895FBC8AEB}" sibTransId="{ED98F86E-8947-4278-A70F-D34104559741}"/>
    <dgm:cxn modelId="{BEA2A6CC-8BAE-48CB-B481-A19D80FF4A9C}" srcId="{516EE34C-9DDE-464B-9272-47E14626BD66}" destId="{1DEF32A1-D7A6-4C5E-880B-9D15FE6A04A0}" srcOrd="1" destOrd="0" parTransId="{7E3582BC-E87F-4569-AEE4-80C24692A0D2}" sibTransId="{74E614BA-79E1-48E4-B4B4-3365CA730F49}"/>
    <dgm:cxn modelId="{DC903875-9C96-423C-9AF9-CFC1C7A3A1E5}" srcId="{516EE34C-9DDE-464B-9272-47E14626BD66}" destId="{20047402-FB64-4C41-803D-CBACC70DF2BA}" srcOrd="2" destOrd="0" parTransId="{51931B41-9189-441F-9F4E-EA353508CB6B}" sibTransId="{CFA9FDBA-CEA9-4D03-9815-B7411E3A87DB}"/>
    <dgm:cxn modelId="{360F4A76-DC9B-4991-8A89-6D20B769F0DF}" srcId="{516EE34C-9DDE-464B-9272-47E14626BD66}" destId="{5B57242D-7E80-481E-A7C3-665B9B67D3F7}" srcOrd="3" destOrd="0" parTransId="{AF7D38C9-BDE9-4B55-AC54-9B83236A7172}" sibTransId="{8B34DB32-D908-4105-AAC7-CAAC8BCBF8B6}"/>
    <dgm:cxn modelId="{D8FD747E-55D6-4366-81EA-C7C7EB1AA26B}" srcId="{516EE34C-9DDE-464B-9272-47E14626BD66}" destId="{EBB79DDC-897A-45E5-97A1-D799FC1E1510}" srcOrd="4" destOrd="0" parTransId="{2352D662-B814-4C57-BB26-C0E0FDB0258C}" sibTransId="{D78CC5BF-2B26-4AFB-9E14-2231F777AA29}"/>
    <dgm:cxn modelId="{94D1BCB9-819E-4968-BE83-FA45B2EEB2E3}" type="presOf" srcId="{516EE34C-9DDE-464B-9272-47E14626BD66}" destId="{47668618-0176-420B-9982-A80F29A68754}" srcOrd="0" destOrd="0" presId="urn:microsoft.com/office/officeart/2018/2/layout/IconVerticalSolidList"/>
    <dgm:cxn modelId="{FCD19D78-C1D0-4344-A6BF-C4E5DFABE736}" type="presParOf" srcId="{47668618-0176-420B-9982-A80F29A68754}" destId="{725A5D25-3E34-4AFD-B365-417415C122DB}" srcOrd="0" destOrd="0" presId="urn:microsoft.com/office/officeart/2018/2/layout/IconVerticalSolidList"/>
    <dgm:cxn modelId="{CCAF87DE-CFD8-4B1C-8610-B138AF084BC0}" type="presParOf" srcId="{725A5D25-3E34-4AFD-B365-417415C122DB}" destId="{855C8039-41CF-41BE-B3CC-6F704ECCCB32}" srcOrd="0" destOrd="0" presId="urn:microsoft.com/office/officeart/2018/2/layout/IconVerticalSolidList"/>
    <dgm:cxn modelId="{A5A0AA4E-EA67-425B-8C68-CACD6F85A21A}" type="presParOf" srcId="{725A5D25-3E34-4AFD-B365-417415C122DB}" destId="{E1264CC2-29C2-494C-9661-EFCA81E45BAC}" srcOrd="1" destOrd="0" presId="urn:microsoft.com/office/officeart/2018/2/layout/IconVerticalSolidList"/>
    <dgm:cxn modelId="{3872904A-A489-4D48-A8E1-EDC668B8530B}" type="presParOf" srcId="{725A5D25-3E34-4AFD-B365-417415C122DB}" destId="{CD657067-BE32-430E-85E4-70294EF784E6}" srcOrd="2" destOrd="0" presId="urn:microsoft.com/office/officeart/2018/2/layout/IconVerticalSolidList"/>
    <dgm:cxn modelId="{83858E6B-5770-43CC-97E5-19B7D8B49C57}" type="presParOf" srcId="{725A5D25-3E34-4AFD-B365-417415C122DB}" destId="{25797738-9322-45DB-AE07-C06C4E64D8C3}" srcOrd="3" destOrd="0" presId="urn:microsoft.com/office/officeart/2018/2/layout/IconVerticalSolidList"/>
    <dgm:cxn modelId="{1DDB39A4-0073-4AC2-9271-BF625579365A}" type="presOf" srcId="{1F1F486E-C756-4468-98B3-3522DB999879}" destId="{25797738-9322-45DB-AE07-C06C4E64D8C3}" srcOrd="0" destOrd="0" presId="urn:microsoft.com/office/officeart/2018/2/layout/IconVerticalSolidList"/>
    <dgm:cxn modelId="{BA9C650B-FB8F-4587-A4FF-2BEE8CA7D08C}" type="presParOf" srcId="{47668618-0176-420B-9982-A80F29A68754}" destId="{777D3F2C-2DB9-46DE-AC1E-28349D7E7217}" srcOrd="1" destOrd="0" presId="urn:microsoft.com/office/officeart/2018/2/layout/IconVerticalSolidList"/>
    <dgm:cxn modelId="{E896DB65-8CD9-4161-85FD-2CDF9219CBCC}" type="presParOf" srcId="{47668618-0176-420B-9982-A80F29A68754}" destId="{BCC6E7FC-273F-48E6-83D1-DB5B1FD07C66}" srcOrd="2" destOrd="0" presId="urn:microsoft.com/office/officeart/2018/2/layout/IconVerticalSolidList"/>
    <dgm:cxn modelId="{ABF24E9D-2554-473C-AF63-DBF744E94A79}" type="presParOf" srcId="{BCC6E7FC-273F-48E6-83D1-DB5B1FD07C66}" destId="{18288313-D01F-4816-937A-29C2F222F2DE}" srcOrd="0" destOrd="0" presId="urn:microsoft.com/office/officeart/2018/2/layout/IconVerticalSolidList"/>
    <dgm:cxn modelId="{E0FC4F90-63B5-4010-A297-2751F0930A50}" type="presParOf" srcId="{BCC6E7FC-273F-48E6-83D1-DB5B1FD07C66}" destId="{60E02F55-75BA-40DD-833C-3FBAF7363010}" srcOrd="1" destOrd="0" presId="urn:microsoft.com/office/officeart/2018/2/layout/IconVerticalSolidList"/>
    <dgm:cxn modelId="{F79D5C6B-889F-474A-828D-C3CA9F51B9B2}" type="presParOf" srcId="{BCC6E7FC-273F-48E6-83D1-DB5B1FD07C66}" destId="{8C120FD9-86C9-4924-8931-22B77B0CB66F}" srcOrd="2" destOrd="0" presId="urn:microsoft.com/office/officeart/2018/2/layout/IconVerticalSolidList"/>
    <dgm:cxn modelId="{5FE1074A-6F57-4A43-B753-DF6571EC7B8B}" type="presParOf" srcId="{BCC6E7FC-273F-48E6-83D1-DB5B1FD07C66}" destId="{34CF89F4-FD93-4AFF-ACFD-115DF032CD1B}" srcOrd="3" destOrd="0" presId="urn:microsoft.com/office/officeart/2018/2/layout/IconVerticalSolidList"/>
    <dgm:cxn modelId="{0A182C6A-3A47-4F5A-95B7-E46260A5EDDA}" type="presOf" srcId="{1DEF32A1-D7A6-4C5E-880B-9D15FE6A04A0}" destId="{34CF89F4-FD93-4AFF-ACFD-115DF032CD1B}" srcOrd="0" destOrd="0" presId="urn:microsoft.com/office/officeart/2018/2/layout/IconVerticalSolidList"/>
    <dgm:cxn modelId="{20A210BA-C7B0-4759-969D-88B82AECFEC5}" type="presParOf" srcId="{47668618-0176-420B-9982-A80F29A68754}" destId="{5FE2989A-300C-4E0E-BC37-83E90344EF03}" srcOrd="3" destOrd="0" presId="urn:microsoft.com/office/officeart/2018/2/layout/IconVerticalSolidList"/>
    <dgm:cxn modelId="{D8997B36-F7BC-4AA6-A97A-4EDA0E840D87}" type="presParOf" srcId="{47668618-0176-420B-9982-A80F29A68754}" destId="{F56CAE9E-724C-41F1-8DE5-F0C58483E352}" srcOrd="4" destOrd="0" presId="urn:microsoft.com/office/officeart/2018/2/layout/IconVerticalSolidList"/>
    <dgm:cxn modelId="{D436F633-B890-483F-A853-820AC016F081}" type="presParOf" srcId="{F56CAE9E-724C-41F1-8DE5-F0C58483E352}" destId="{66097B07-6E3E-4F1B-B34D-BC824960971E}" srcOrd="0" destOrd="0" presId="urn:microsoft.com/office/officeart/2018/2/layout/IconVerticalSolidList"/>
    <dgm:cxn modelId="{14290ADC-76DB-4F31-9425-1A2FAF3CAAF7}" type="presParOf" srcId="{F56CAE9E-724C-41F1-8DE5-F0C58483E352}" destId="{4ACAA7DF-3E4F-4E4F-B5DC-128E5D2F18C1}" srcOrd="1" destOrd="0" presId="urn:microsoft.com/office/officeart/2018/2/layout/IconVerticalSolidList"/>
    <dgm:cxn modelId="{8A0576FE-DE9F-4000-9891-A2F912F1EFCF}" type="presParOf" srcId="{F56CAE9E-724C-41F1-8DE5-F0C58483E352}" destId="{5B027B1F-597F-430A-AACE-0BBB8A1B7AD8}" srcOrd="2" destOrd="0" presId="urn:microsoft.com/office/officeart/2018/2/layout/IconVerticalSolidList"/>
    <dgm:cxn modelId="{1A8E4463-4546-4A1E-86D6-04B8C16ADC49}" type="presParOf" srcId="{F56CAE9E-724C-41F1-8DE5-F0C58483E352}" destId="{814B8E00-ABDE-4B78-84B3-860AE8E1D953}" srcOrd="3" destOrd="0" presId="urn:microsoft.com/office/officeart/2018/2/layout/IconVerticalSolidList"/>
    <dgm:cxn modelId="{D5A76969-C8BB-4922-ACC1-A04545032C92}" type="presOf" srcId="{20047402-FB64-4C41-803D-CBACC70DF2BA}" destId="{814B8E00-ABDE-4B78-84B3-860AE8E1D953}" srcOrd="0" destOrd="0" presId="urn:microsoft.com/office/officeart/2018/2/layout/IconVerticalSolidList"/>
    <dgm:cxn modelId="{F22C6DBC-8845-4563-8AB1-F880607E6FC9}" type="presParOf" srcId="{47668618-0176-420B-9982-A80F29A68754}" destId="{EA379EE1-78ED-4DE6-B385-D5DF26243528}" srcOrd="5" destOrd="0" presId="urn:microsoft.com/office/officeart/2018/2/layout/IconVerticalSolidList"/>
    <dgm:cxn modelId="{F9340AF5-8252-4F21-A348-4B92BC7ED3AA}" type="presParOf" srcId="{47668618-0176-420B-9982-A80F29A68754}" destId="{BB893785-8237-44B4-AE17-9D8BA5A8074B}" srcOrd="6" destOrd="0" presId="urn:microsoft.com/office/officeart/2018/2/layout/IconVerticalSolidList"/>
    <dgm:cxn modelId="{D94839C6-CBAE-4836-89D0-237604A3F31A}" type="presParOf" srcId="{BB893785-8237-44B4-AE17-9D8BA5A8074B}" destId="{23F0F19B-7CE3-43B6-B9DB-5228B192B529}" srcOrd="0" destOrd="0" presId="urn:microsoft.com/office/officeart/2018/2/layout/IconVerticalSolidList"/>
    <dgm:cxn modelId="{9ECE7E8F-AA0C-43C9-941B-DC6DBB92EBB0}" type="presParOf" srcId="{BB893785-8237-44B4-AE17-9D8BA5A8074B}" destId="{EB3D6497-23B5-4E85-A8C9-25F91A4541C7}" srcOrd="1" destOrd="0" presId="urn:microsoft.com/office/officeart/2018/2/layout/IconVerticalSolidList"/>
    <dgm:cxn modelId="{230DBA2F-7535-4B0F-BB09-7AB321F3E594}" type="presParOf" srcId="{BB893785-8237-44B4-AE17-9D8BA5A8074B}" destId="{1822F731-B50E-4E67-8267-2AF9B571824F}" srcOrd="2" destOrd="0" presId="urn:microsoft.com/office/officeart/2018/2/layout/IconVerticalSolidList"/>
    <dgm:cxn modelId="{65D7BD5C-0209-478B-9A22-1B08460201F1}" type="presParOf" srcId="{BB893785-8237-44B4-AE17-9D8BA5A8074B}" destId="{8C9A4EFE-9CB7-4D7F-9D8B-A5A37A73EBA9}" srcOrd="3" destOrd="0" presId="urn:microsoft.com/office/officeart/2018/2/layout/IconVerticalSolidList"/>
    <dgm:cxn modelId="{C504154E-89DF-4B5A-96AB-D7A1CF7816EF}" type="presOf" srcId="{5B57242D-7E80-481E-A7C3-665B9B67D3F7}" destId="{8C9A4EFE-9CB7-4D7F-9D8B-A5A37A73EBA9}" srcOrd="0" destOrd="0" presId="urn:microsoft.com/office/officeart/2018/2/layout/IconVerticalSolidList"/>
    <dgm:cxn modelId="{52F30AEE-5EB9-4C6D-8342-52903AF82509}" type="presParOf" srcId="{47668618-0176-420B-9982-A80F29A68754}" destId="{3B620686-0053-494D-BC65-A316B48239AD}" srcOrd="7" destOrd="0" presId="urn:microsoft.com/office/officeart/2018/2/layout/IconVerticalSolidList"/>
    <dgm:cxn modelId="{D104CE77-5047-4887-93DD-C6E0C165DF0D}" type="presParOf" srcId="{47668618-0176-420B-9982-A80F29A68754}" destId="{DBA3A8F5-DC3F-4C5C-A1CA-210B6625A5A6}" srcOrd="8" destOrd="0" presId="urn:microsoft.com/office/officeart/2018/2/layout/IconVerticalSolidList"/>
    <dgm:cxn modelId="{F08C7E4B-45C8-4572-B343-370BF182E038}" type="presParOf" srcId="{DBA3A8F5-DC3F-4C5C-A1CA-210B6625A5A6}" destId="{72793BE1-6276-48E6-BFA3-655B1C533E13}" srcOrd="0" destOrd="0" presId="urn:microsoft.com/office/officeart/2018/2/layout/IconVerticalSolidList"/>
    <dgm:cxn modelId="{2D7BACA0-8209-458B-BAF4-2F193B211CA4}" type="presParOf" srcId="{DBA3A8F5-DC3F-4C5C-A1CA-210B6625A5A6}" destId="{F6252221-6254-480B-A20A-59853943F4ED}" srcOrd="1" destOrd="0" presId="urn:microsoft.com/office/officeart/2018/2/layout/IconVerticalSolidList"/>
    <dgm:cxn modelId="{B0D81C46-A551-40C1-802F-0DE219D01645}" type="presParOf" srcId="{DBA3A8F5-DC3F-4C5C-A1CA-210B6625A5A6}" destId="{2C6463F6-306B-41F6-B323-A0B49487DAF3}" srcOrd="2" destOrd="0" presId="urn:microsoft.com/office/officeart/2018/2/layout/IconVerticalSolidList"/>
    <dgm:cxn modelId="{6FB4CE5A-B603-48AA-BCD4-185794829200}" type="presParOf" srcId="{DBA3A8F5-DC3F-4C5C-A1CA-210B6625A5A6}" destId="{0FCC7F47-1E78-42D8-97ED-CCB0C29C7891}" srcOrd="3" destOrd="0" presId="urn:microsoft.com/office/officeart/2018/2/layout/IconVerticalSolidList"/>
    <dgm:cxn modelId="{95BC6BA6-E9A2-485E-8ABB-7B5370044FDB}" type="presOf" srcId="{EBB79DDC-897A-45E5-97A1-D799FC1E1510}" destId="{0FCC7F47-1E78-42D8-97ED-CCB0C29C7891}" srcOrd="0" destOrd="0" presId="urn:microsoft.com/office/officeart/2018/2/layout/IconVerticalSoli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5" name=""/>
      <dsp:cNvGrpSpPr/>
    </dsp:nvGrpSpPr>
    <dsp:grpSpPr/>
    <dsp:sp modelId="{855C8039-41CF-41BE-B3CC-6F704ECCCB32}">
      <dsp:nvSpPr>
        <dsp:cNvPr id="16" name=""/>
        <dsp:cNvSpPr/>
      </dsp:nvSpPr>
      <dsp:spPr>
        <a:xfrm>
          <a:off x="0" y="4100"/>
          <a:ext cx="4435656"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E1264CC2-29C2-494C-9661-EFCA81E45BAC}">
      <dsp:nvSpPr>
        <dsp:cNvPr id="17" name=""/>
        <dsp:cNvSpPr/>
      </dsp:nvSpPr>
      <dsp:spPr>
        <a:xfrm>
          <a:off x="264206" y="200617"/>
          <a:ext cx="480375" cy="480375"/>
        </a:xfrm>
        <a:prstGeom prst="rect">
          <a:avLst/>
        </a:prstGeom>
        <a:blipFill>
          <a:blip r:embed="rId1">
            <a:extLst>
              <a:ext uri="{96DAC541-7B7A-43D3-8B79-37D633B846F1}">
                <asvg:svgBlip xmlns:asvg="http://schemas.microsoft.com/office/drawing/2016/SVG/main" r:embed="rId2"/>
              </a:ext>
              <a:ext uri="{28A0092B-C50C-407E-A947-70E740481C1C}">
                <a14:useLocalDpi xmlns:a14="http://schemas.microsoft.com/office/drawing/2010/main" val="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25797738-9322-45DB-AE07-C06C4E64D8C3}">
      <dsp:nvSpPr>
        <dsp:cNvPr id="18" name=""/>
        <dsp:cNvSpPr/>
      </dsp:nvSpPr>
      <dsp:spPr>
        <a:xfrm>
          <a:off x="1008787" y="4100"/>
          <a:ext cx="3426868"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755650">
            <a:lnSpc>
              <a:spcPct val="90000"/>
            </a:lnSpc>
            <a:spcBef>
              <a:spcPct val="0"/>
            </a:spcBef>
            <a:spcAft>
              <a:spcPct val="35000"/>
            </a:spcAft>
            <a:buNone/>
          </a:pPr>
          <a:r>
            <a:rPr lang="en-US" sz="1700" kern="1200"/>
            <a:t>The Will must be admitted to probate and expressly give the PR the power of sale</a:t>
          </a:r>
        </a:p>
      </dsp:txBody>
      <dsp:txXfrm>
        <a:off x="1008787" y="4100"/>
        <a:ext cx="3426868" cy="873409"/>
      </dsp:txXfrm>
    </dsp:sp>
    <dsp:sp modelId="{18288313-D01F-4816-937A-29C2F222F2DE}">
      <dsp:nvSpPr>
        <dsp:cNvPr id="19" name=""/>
        <dsp:cNvSpPr/>
      </dsp:nvSpPr>
      <dsp:spPr>
        <a:xfrm>
          <a:off x="0" y="1095862"/>
          <a:ext cx="4435656"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60E02F55-75BA-40DD-833C-3FBAF7363010}">
      <dsp:nvSpPr>
        <dsp:cNvPr id="20" name=""/>
        <dsp:cNvSpPr/>
      </dsp:nvSpPr>
      <dsp:spPr>
        <a:xfrm>
          <a:off x="264206" y="1292379"/>
          <a:ext cx="480375" cy="480375"/>
        </a:xfrm>
        <a:prstGeom prst="rect">
          <a:avLst/>
        </a:prstGeom>
        <a: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34CF89F4-FD93-4AFF-ACFD-115DF032CD1B}">
      <dsp:nvSpPr>
        <dsp:cNvPr id="21" name=""/>
        <dsp:cNvSpPr/>
      </dsp:nvSpPr>
      <dsp:spPr>
        <a:xfrm>
          <a:off x="1008787" y="1095862"/>
          <a:ext cx="3426868"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755650">
            <a:lnSpc>
              <a:spcPct val="90000"/>
            </a:lnSpc>
            <a:spcBef>
              <a:spcPct val="0"/>
            </a:spcBef>
            <a:spcAft>
              <a:spcPct val="35000"/>
            </a:spcAft>
            <a:buNone/>
          </a:pPr>
          <a:r>
            <a:rPr lang="en-US" sz="1700" kern="1200"/>
            <a:t>The </a:t>
          </a:r>
          <a:r>
            <a:rPr lang="en-US" sz="1700" u="sng" kern="1200"/>
            <a:t>sale</a:t>
          </a:r>
          <a:r>
            <a:rPr lang="en-US" sz="1700" kern="1200"/>
            <a:t> must be to disinterested third parties (not to the PR!)</a:t>
          </a:r>
        </a:p>
      </dsp:txBody>
      <dsp:txXfrm>
        <a:off x="1008787" y="1095862"/>
        <a:ext cx="3426868" cy="873409"/>
      </dsp:txXfrm>
    </dsp:sp>
    <dsp:sp modelId="{66097B07-6E3E-4F1B-B34D-BC824960971E}">
      <dsp:nvSpPr>
        <dsp:cNvPr id="22" name=""/>
        <dsp:cNvSpPr/>
      </dsp:nvSpPr>
      <dsp:spPr>
        <a:xfrm>
          <a:off x="0" y="2187623"/>
          <a:ext cx="4435656"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4ACAA7DF-3E4F-4E4F-B5DC-128E5D2F18C1}">
      <dsp:nvSpPr>
        <dsp:cNvPr id="23" name=""/>
        <dsp:cNvSpPr/>
      </dsp:nvSpPr>
      <dsp:spPr>
        <a:xfrm>
          <a:off x="264206" y="2384140"/>
          <a:ext cx="480375" cy="480375"/>
        </a:xfrm>
        <a:prstGeom prst="rect">
          <a:avLst/>
        </a:prstGeom>
        <a: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14B8E00-ABDE-4B78-84B3-860AE8E1D953}">
      <dsp:nvSpPr>
        <dsp:cNvPr id="24" name=""/>
        <dsp:cNvSpPr/>
      </dsp:nvSpPr>
      <dsp:spPr>
        <a:xfrm>
          <a:off x="1008787" y="2187623"/>
          <a:ext cx="3426868"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755650">
            <a:lnSpc>
              <a:spcPct val="90000"/>
            </a:lnSpc>
            <a:spcBef>
              <a:spcPct val="0"/>
            </a:spcBef>
            <a:spcAft>
              <a:spcPct val="35000"/>
            </a:spcAft>
            <a:buNone/>
          </a:pPr>
          <a:r>
            <a:rPr lang="en-US" sz="1700" kern="1200"/>
            <a:t>Need estate tax affidavit and/or release(s), as applicable, for 10 years from death</a:t>
          </a:r>
        </a:p>
      </dsp:txBody>
      <dsp:txXfrm>
        <a:off x="1008787" y="2187623"/>
        <a:ext cx="3426868" cy="873409"/>
      </dsp:txXfrm>
    </dsp:sp>
    <dsp:sp modelId="{23F0F19B-7CE3-43B6-B9DB-5228B192B529}">
      <dsp:nvSpPr>
        <dsp:cNvPr id="25" name=""/>
        <dsp:cNvSpPr/>
      </dsp:nvSpPr>
      <dsp:spPr>
        <a:xfrm>
          <a:off x="0" y="3462530"/>
          <a:ext cx="4435656"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EB3D6497-23B5-4E85-A8C9-25F91A4541C7}">
      <dsp:nvSpPr>
        <dsp:cNvPr id="26" name=""/>
        <dsp:cNvSpPr/>
      </dsp:nvSpPr>
      <dsp:spPr>
        <a:xfrm>
          <a:off x="264206" y="3475902"/>
          <a:ext cx="480375" cy="480375"/>
        </a:xfrm>
        <a:prstGeom prst="rect">
          <a:avLst/>
        </a:prstGeom>
        <a: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8C9A4EFE-9CB7-4D7F-9D8B-A5A37A73EBA9}">
      <dsp:nvSpPr>
        <dsp:cNvPr id="27" name=""/>
        <dsp:cNvSpPr/>
      </dsp:nvSpPr>
      <dsp:spPr>
        <a:xfrm>
          <a:off x="1008787" y="3279385"/>
          <a:ext cx="3426868"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755650">
            <a:lnSpc>
              <a:spcPct val="90000"/>
            </a:lnSpc>
            <a:spcBef>
              <a:spcPct val="0"/>
            </a:spcBef>
            <a:spcAft>
              <a:spcPct val="35000"/>
            </a:spcAft>
            <a:buNone/>
          </a:pPr>
          <a:r>
            <a:rPr lang="en-US" sz="1700" kern="1200"/>
            <a:t>No requirement to close the estate to extinguish the power</a:t>
          </a:r>
        </a:p>
      </dsp:txBody>
      <dsp:txXfrm>
        <a:off x="1008787" y="3279385"/>
        <a:ext cx="3426868" cy="873409"/>
      </dsp:txXfrm>
    </dsp:sp>
    <dsp:sp modelId="{72793BE1-6276-48E6-BFA3-655B1C533E13}">
      <dsp:nvSpPr>
        <dsp:cNvPr id="28" name=""/>
        <dsp:cNvSpPr/>
      </dsp:nvSpPr>
      <dsp:spPr>
        <a:xfrm>
          <a:off x="0" y="4371147"/>
          <a:ext cx="4435656"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F6252221-6254-480B-A20A-59853943F4ED}">
      <dsp:nvSpPr>
        <dsp:cNvPr id="29" name=""/>
        <dsp:cNvSpPr/>
      </dsp:nvSpPr>
      <dsp:spPr>
        <a:xfrm>
          <a:off x="264206" y="4567664"/>
          <a:ext cx="480375" cy="480375"/>
        </a:xfrm>
        <a:prstGeom prst="rect">
          <a:avLst/>
        </a:prstGeom>
        <a:blipFill>
          <a:blip r:embed="rId9">
            <a:extLst>
              <a:ext uri="{96DAC541-7B7A-43D3-8B79-37D633B846F1}">
                <asvg:svgBlip xmlns:asvg="http://schemas.microsoft.com/office/drawing/2016/SVG/main" r:embed="rId10"/>
              </a:ext>
              <a:ext uri="{28A0092B-C50C-407E-A947-70E740481C1C}">
                <a14:useLocalDpi xmlns:a14="http://schemas.microsoft.com/office/drawing/2010/main" val="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0FCC7F47-1E78-42D8-97ED-CCB0C29C7891}">
      <dsp:nvSpPr>
        <dsp:cNvPr id="30" name=""/>
        <dsp:cNvSpPr/>
      </dsp:nvSpPr>
      <dsp:spPr>
        <a:xfrm>
          <a:off x="1008787" y="4371147"/>
          <a:ext cx="3426868"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755650">
            <a:lnSpc>
              <a:spcPct val="90000"/>
            </a:lnSpc>
            <a:spcBef>
              <a:spcPct val="0"/>
            </a:spcBef>
            <a:spcAft>
              <a:spcPct val="35000"/>
            </a:spcAft>
            <a:buNone/>
          </a:pPr>
          <a:r>
            <a:rPr lang="en-US" sz="1700" kern="1200"/>
            <a:t>Registered Land – See Land Court Memorandum</a:t>
          </a:r>
        </a:p>
      </dsp:txBody>
      <dsp:txXfrm>
        <a:off x="1008787" y="4371147"/>
        <a:ext cx="3426868" cy="873409"/>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dgm:ruleLst>
    <dgm:forEach name="Name8" axis="ch" ptType="node">
      <dgm:layoutNode name="compNode">
        <dgm:alg type="composite"/>
        <dgm:shape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dgm:ruleLst>
        <dgm:layoutNode name="bgRect" styleLbl="bgShp">
          <dgm:alg type="sp"/>
          <dgm:shape type="roundRect" r:blip="">
            <dgm:adjLst>
              <dgm:adj idx="1" val="0.1"/>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type="rect" r:blip="">
            <dgm:adjLst/>
          </dgm:shape>
          <dgm:presOf axis="self" ptType="node"/>
          <dgm:constrLst>
            <dgm:constr type="lMarg" refType="h" fact="0.3"/>
            <dgm:constr type="rMarg" refType="h" fact="0.3"/>
            <dgm:constr type="tMarg" refType="h" fact="0.3"/>
            <dgm:constr type="bMarg" refType="h" fact="0.3"/>
          </dgm:constrLst>
          <dgm:ruleLst>
            <dgm:rule type="primFontSz" val="14"/>
            <dgm:rule type="h" val="INF"/>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dgm:ruleLst>
            </dgm:layoutNode>
          </dgm:if>
          <dgm:else name="Name14"/>
        </dgm:choose>
      </dgm:layoutNode>
      <dgm:forEach name="Name15" axis="followSib" ptType="sibTrans" cnt="1">
        <dgm:layoutNode name="sibTrans">
          <dgm:alg type="sp"/>
          <dgm:shape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DFD799E-5D4A-434D-ACA6-5767D3869890}" type="datetimeFigureOut">
              <a:rPr lang="en-US" smtClean="0"/>
              <a:t>2/27/2025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8BA17F-7E46-454F-87B3-A7E1ED5E9405}" type="slidenum">
              <a:rPr lang="en-US" smtClean="0"/>
              <a:t>‹#›</a:t>
            </a:fld>
            <a:endParaRPr lang="en-US"/>
          </a:p>
        </p:txBody>
      </p:sp>
    </p:spTree>
    <p:extLst>
      <p:ext uri="{BB962C8B-B14F-4D97-AF65-F5344CB8AC3E}">
        <p14:creationId xmlns:p14="http://schemas.microsoft.com/office/powerpoint/2010/main" val="239446548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6AE71C-B150-43B5-9557-E3218866F2B2}" type="datetimeFigureOut">
              <a:rPr lang="en-US" smtClean="0"/>
              <a:t>2/27/2025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67F2AF-4C26-464F-8610-739C75F0FF30}" type="slidenum">
              <a:rPr lang="en-US" smtClean="0"/>
              <a:t>‹#›</a:t>
            </a:fld>
            <a:endParaRPr lang="en-US"/>
          </a:p>
        </p:txBody>
      </p:sp>
    </p:spTree>
    <p:extLst>
      <p:ext uri="{BB962C8B-B14F-4D97-AF65-F5344CB8AC3E}">
        <p14:creationId xmlns:p14="http://schemas.microsoft.com/office/powerpoint/2010/main" val="190127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67F2AF-4C26-464F-8610-739C75F0FF30}" type="slidenum">
              <a:rPr lang="en-US" smtClean="0"/>
              <a:t>1</a:t>
            </a:fld>
            <a:endParaRPr lang="en-US"/>
          </a:p>
        </p:txBody>
      </p:sp>
    </p:spTree>
    <p:extLst>
      <p:ext uri="{BB962C8B-B14F-4D97-AF65-F5344CB8AC3E}">
        <p14:creationId xmlns:p14="http://schemas.microsoft.com/office/powerpoint/2010/main" val="418795593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FD51A186-6928-496E-BE35-B3A83F47A8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97590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1A186-6928-496E-BE35-B3A83F47A88A}" type="slidenum">
              <a:rPr lang="en-US" smtClean="0"/>
              <a:t>4</a:t>
            </a:fld>
            <a:endParaRPr lang="en-US"/>
          </a:p>
        </p:txBody>
      </p:sp>
    </p:spTree>
    <p:extLst>
      <p:ext uri="{BB962C8B-B14F-4D97-AF65-F5344CB8AC3E}">
        <p14:creationId xmlns:p14="http://schemas.microsoft.com/office/powerpoint/2010/main" val="41442251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1A186-6928-496E-BE35-B3A83F47A88A}" type="slidenum">
              <a:rPr lang="en-US" smtClean="0"/>
              <a:t>5</a:t>
            </a:fld>
            <a:endParaRPr lang="en-US"/>
          </a:p>
        </p:txBody>
      </p:sp>
    </p:spTree>
    <p:extLst>
      <p:ext uri="{BB962C8B-B14F-4D97-AF65-F5344CB8AC3E}">
        <p14:creationId xmlns:p14="http://schemas.microsoft.com/office/powerpoint/2010/main" val="7511469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1A186-6928-496E-BE35-B3A83F47A88A}" type="slidenum">
              <a:rPr lang="en-US" smtClean="0"/>
              <a:t>10</a:t>
            </a:fld>
            <a:endParaRPr lang="en-US"/>
          </a:p>
        </p:txBody>
      </p:sp>
    </p:spTree>
    <p:extLst>
      <p:ext uri="{BB962C8B-B14F-4D97-AF65-F5344CB8AC3E}">
        <p14:creationId xmlns:p14="http://schemas.microsoft.com/office/powerpoint/2010/main" val="177458221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1A186-6928-496E-BE35-B3A83F47A88A}" type="slidenum">
              <a:rPr lang="en-US" smtClean="0"/>
              <a:t>11</a:t>
            </a:fld>
            <a:endParaRPr lang="en-US"/>
          </a:p>
        </p:txBody>
      </p:sp>
    </p:spTree>
    <p:extLst>
      <p:ext uri="{BB962C8B-B14F-4D97-AF65-F5344CB8AC3E}">
        <p14:creationId xmlns:p14="http://schemas.microsoft.com/office/powerpoint/2010/main" val="319119571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1A186-6928-496E-BE35-B3A83F47A88A}" type="slidenum">
              <a:rPr lang="en-US" smtClean="0"/>
              <a:t>12</a:t>
            </a:fld>
            <a:endParaRPr lang="en-US"/>
          </a:p>
        </p:txBody>
      </p:sp>
    </p:spTree>
    <p:extLst>
      <p:ext uri="{BB962C8B-B14F-4D97-AF65-F5344CB8AC3E}">
        <p14:creationId xmlns:p14="http://schemas.microsoft.com/office/powerpoint/2010/main" val="42502138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1A186-6928-496E-BE35-B3A83F47A88A}" type="slidenum">
              <a:rPr lang="en-US" smtClean="0"/>
              <a:t>16</a:t>
            </a:fld>
            <a:endParaRPr lang="en-US"/>
          </a:p>
        </p:txBody>
      </p:sp>
    </p:spTree>
    <p:extLst>
      <p:ext uri="{BB962C8B-B14F-4D97-AF65-F5344CB8AC3E}">
        <p14:creationId xmlns:p14="http://schemas.microsoft.com/office/powerpoint/2010/main" val="403469445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pic>
        <p:nvPicPr>
          <p:cNvPr id="9" name="Picture 8" descr="SD-PanelTitle-GrommetsCombine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65417" y="5054602"/>
            <a:ext cx="673276" cy="279400"/>
          </a:xfrm>
        </p:spPr>
        <p:txBody>
          <a:bodyPr/>
          <a:lstStyle/>
          <a:p>
            <a:fld id="{6B2A6C09-09DA-46A3-84A1-70604F8BBEF7}" type="datetime1">
              <a:rPr lang="en-US" smtClean="0"/>
              <a:t>2/27/2025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056B005-36B1-4942-9C9D-7F0733368CA2}"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8103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anoramic Picture with Caption">
    <p:spTree>
      <p:nvGrpSpPr>
        <p:cNvPr id="1" name=""/>
        <p:cNvGrpSpPr/>
        <p:nvPr/>
      </p:nvGrpSpPr>
      <p:grpSpPr>
        <a:xfrm>
          <a:off x="0" y="0"/>
          <a: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31A42-F6D6-40F9-A507-67A2E57D6036}"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6B005-36B1-4942-9C9D-7F0733368CA2}" type="slidenum">
              <a:rPr lang="en-US" smtClean="0"/>
              <a:t>‹#›</a:t>
            </a:fld>
            <a:endParaRPr lang="en-US"/>
          </a:p>
        </p:txBody>
      </p:sp>
    </p:spTree>
    <p:extLst>
      <p:ext uri="{BB962C8B-B14F-4D97-AF65-F5344CB8AC3E}">
        <p14:creationId xmlns:p14="http://schemas.microsoft.com/office/powerpoint/2010/main" val="2667631658"/>
      </p:ext>
    </p:extLst>
  </p:cSld>
  <p:clrMapOvr>
    <a:masterClrMapping/>
  </p:clrMapOvr>
  <p:transition/>
  <p:timing/>
  <p:hf hdr="0" ftr="0" dt="0"/>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aption">
    <p:spTree>
      <p:nvGrpSpPr>
        <p:cNvPr id="1" name=""/>
        <p:cNvGrpSpPr/>
        <p:nvPr/>
      </p:nvGrpSpPr>
      <p:grpSpPr>
        <a:xfrm>
          <a:off x="0" y="0"/>
          <a: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31A42-F6D6-40F9-A507-67A2E57D603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24169"/>
      </p:ext>
    </p:extLst>
  </p:cSld>
  <p:clrMapOvr>
    <a:masterClrMapping/>
  </p:clrMapOvr>
  <p:transition/>
  <p:timing/>
  <p:hf hdr="0" ftr="0" dt="0"/>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with Caption">
    <p:spTree>
      <p:nvGrpSpPr>
        <p:cNvPr id="1" name=""/>
        <p:cNvGrpSpPr/>
        <p:nvPr/>
      </p:nvGrpSpPr>
      <p:grpSpPr>
        <a:xfrm>
          <a:off x="0" y="0"/>
          <a: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31A42-F6D6-40F9-A507-67A2E57D603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763763"/>
      </p:ext>
    </p:extLst>
  </p:cSld>
  <p:clrMapOvr>
    <a:masterClrMapping/>
  </p:clrMapOvr>
  <p:transition/>
  <p:timing/>
  <p:hf hdr="0" ftr="0" dt="0"/>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Name Card">
    <p:spTree>
      <p:nvGrpSpPr>
        <p:cNvPr id="1" name=""/>
        <p:cNvGrpSpPr/>
        <p:nvPr/>
      </p:nvGrpSpPr>
      <p:grpSpPr>
        <a:xfrm>
          <a:off x="0" y="0"/>
          <a: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31A42-F6D6-40F9-A507-67A2E57D603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spTree>
    <p:extLst>
      <p:ext uri="{BB962C8B-B14F-4D97-AF65-F5344CB8AC3E}">
        <p14:creationId xmlns:p14="http://schemas.microsoft.com/office/powerpoint/2010/main" val="4247164202"/>
      </p:ext>
    </p:extLst>
  </p:cSld>
  <p:clrMapOvr>
    <a:masterClrMapping/>
  </p:clrMapOvr>
  <p:transition/>
  <p:timing/>
  <p:hf hdr="0" ft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Name Card">
    <p:spTree>
      <p:nvGrpSpPr>
        <p:cNvPr id="1" name=""/>
        <p:cNvGrpSpPr/>
        <p:nvPr/>
      </p:nvGrpSpPr>
      <p:grpSpPr>
        <a:xfrm>
          <a:off x="0" y="0"/>
          <a: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ct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31A42-F6D6-40F9-A507-67A2E57D603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259472"/>
      </p:ext>
    </p:extLst>
  </p:cSld>
  <p:clrMapOvr>
    <a:masterClrMapping/>
  </p:clrMapOvr>
  <p:transition/>
  <p:timing/>
  <p:hf hdr="0" ftr="0" dt="0"/>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rue or False">
    <p:spTree>
      <p:nvGrpSpPr>
        <p:cNvPr id="1" name=""/>
        <p:cNvGrpSpPr/>
        <p:nvPr/>
      </p:nvGrpSpPr>
      <p:grpSpPr>
        <a:xfrm>
          <a:off x="0" y="0"/>
          <a: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a:lvl1pPr>
          </a:lstStyle>
          <a:p>
            <a:pPr marL="0" lvl="0"/>
            <a:r>
              <a:rPr lang="en-US"/>
              <a:t>Click to edit Master title style</a:t>
            </a:r>
            <a:endParaRPr lang="en-US"/>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ct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31A42-F6D6-40F9-A507-67A2E57D603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841166"/>
      </p:ext>
    </p:extLst>
  </p:cSld>
  <p:clrMapOvr>
    <a:masterClrMapping/>
  </p:clrMapOvr>
  <p:transition/>
  <p:timing/>
  <p:hf hdr="0" ftr="0" dt="0"/>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E28AC9E-D547-4B1E-9C9D-43248E487C23}"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2055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0CC0D6E-3EB4-484B-9AA0-FE582DB577A6}"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cxnSp>
        <p:nvCxnSpPr>
          <p:cNvPr id="14" name="Straight Connector 13"/>
          <p:cNvCxnSpPr/>
          <p:nvPr/>
        </p:nvCxnSpPr>
        <p:spPr>
          <a:xfrm flipH="1">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6587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3AC26FE9-F1D6-4E40-AC94-39CE8A265EA4}"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spTree>
    <p:extLst>
      <p:ext uri="{BB962C8B-B14F-4D97-AF65-F5344CB8AC3E}">
        <p14:creationId xmlns:p14="http://schemas.microsoft.com/office/powerpoint/2010/main" val="20928208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925FE5-168A-40AD-BB2B-149CE1A59313}" type="datetime1">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6B005-36B1-4942-9C9D-7F0733368CA2}"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1597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FE5C22B0-2565-4679-B308-F487A6EB28FF}"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6B005-36B1-4942-9C9D-7F0733368CA2}" type="slidenum">
              <a:rPr lang="en-US" smtClean="0"/>
              <a:t>‹#›</a:t>
            </a:fld>
            <a:endParaRPr lang="en-US"/>
          </a:p>
        </p:txBody>
      </p:sp>
    </p:spTree>
    <p:extLst>
      <p:ext uri="{BB962C8B-B14F-4D97-AF65-F5344CB8AC3E}">
        <p14:creationId xmlns:p14="http://schemas.microsoft.com/office/powerpoint/2010/main" val="51919153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D8791910-ECE3-4061-8EBB-80ABBD3E9E15}" type="datetime1">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6B005-36B1-4942-9C9D-7F0733368CA2}"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76415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BA7E4A3-6473-4F00-B756-294FFC24F622}" type="datetime1">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6B005-36B1-4942-9C9D-7F0733368CA2}"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55372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00A4453E-E7AB-4E8B-8363-79871ACA0FED}" type="datetime1">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6B005-36B1-4942-9C9D-7F0733368CA2}" type="slidenum">
              <a:rPr lang="en-US" smtClean="0"/>
              <a:t>‹#›</a:t>
            </a:fld>
            <a:endParaRPr lang="en-US"/>
          </a:p>
        </p:txBody>
      </p:sp>
    </p:spTree>
    <p:extLst>
      <p:ext uri="{BB962C8B-B14F-4D97-AF65-F5344CB8AC3E}">
        <p14:creationId xmlns:p14="http://schemas.microsoft.com/office/powerpoint/2010/main" val="36053329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B76CAE-0352-4138-88F9-77BE5010F817}"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6B005-36B1-4942-9C9D-7F0733368CA2}"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3459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5D3D6-F408-413D-B1A9-1BF115D5D813}" type="datetime1">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6B005-36B1-4942-9C9D-7F0733368CA2}" type="slidenum">
              <a:rPr lang="en-US" smtClean="0"/>
              <a:t>‹#›</a:t>
            </a:fld>
            <a:endParaRPr lang="en-US"/>
          </a:p>
        </p:txBody>
      </p:sp>
    </p:spTree>
    <p:extLst>
      <p:ext uri="{BB962C8B-B14F-4D97-AF65-F5344CB8AC3E}">
        <p14:creationId xmlns:p14="http://schemas.microsoft.com/office/powerpoint/2010/main" val="348065067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image" Target="../media/image2.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pic>
        <p:nvPicPr>
          <p:cNvPr id="7" name="Picture 6" descr="S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F31A42-F6D6-40F9-A507-67A2E57D6036}" type="datetime1">
              <a:rPr lang="en-US" smtClean="0"/>
              <a:t>2/27/2025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56B005-36B1-4942-9C9D-7F0733368CA2}" type="slidenum">
              <a:rPr lang="en-US" smtClean="0"/>
              <a:t>‹#›</a:t>
            </a:fld>
            <a:endParaRPr lang="en-US"/>
          </a:p>
        </p:txBody>
      </p:sp>
    </p:spTree>
    <p:extLst>
      <p:ext uri="{BB962C8B-B14F-4D97-AF65-F5344CB8AC3E}">
        <p14:creationId xmlns:p14="http://schemas.microsoft.com/office/powerpoint/2010/main" val="150337852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ransition/>
  <p:timing/>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svg" /><Relationship Id="rId6" Type="http://schemas.openxmlformats.org/officeDocument/2006/relationships/image" Target="../media/image8.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20.png" /><Relationship Id="rId5" Type="http://schemas.openxmlformats.org/officeDocument/2006/relationships/image" Target="../media/image21.svg" /><Relationship Id="rId6" Type="http://schemas.openxmlformats.org/officeDocument/2006/relationships/image" Target="../media/image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5.png" /><Relationship Id="rId4" Type="http://schemas.openxmlformats.org/officeDocument/2006/relationships/image" Target="../media/image22.png" /><Relationship Id="rId5" Type="http://schemas.openxmlformats.org/officeDocument/2006/relationships/image" Target="../media/image23.svg" /><Relationship Id="rId6" Type="http://schemas.openxmlformats.org/officeDocument/2006/relationships/image" Target="../media/image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5.png" /><Relationship Id="rId4"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24.png" /><Relationship Id="rId4" Type="http://schemas.openxmlformats.org/officeDocument/2006/relationships/image" Target="../media/image25.svg" /><Relationship Id="rId5" Type="http://schemas.openxmlformats.org/officeDocument/2006/relationships/image" Target="../media/image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5.png" /><Relationship Id="rId4" Type="http://schemas.openxmlformats.org/officeDocument/2006/relationships/image" Target="../media/image20.png" /><Relationship Id="rId5" Type="http://schemas.openxmlformats.org/officeDocument/2006/relationships/image" Target="../media/image21.svg" /><Relationship Id="rId6" Type="http://schemas.openxmlformats.org/officeDocument/2006/relationships/image" Target="../media/image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6.jpeg" /><Relationship Id="rId4" Type="http://schemas.openxmlformats.org/officeDocument/2006/relationships/image" Target="../media/image27.jpeg" /><Relationship Id="rId5"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2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hyperlink" Target="https://url.avanan.click/v2/___http://www.mass.gov/doc/land-court-chief-title-examiner-memorandum-re-land-court-guideline-14-death-the-effect-of-death/download___.YXAzOm1jbGU6YTpvOjUzOWQ3YzExYWM3MDllNjYyMzljZDlmMDlkYjVjMDcyOjY6MmM3Njo0ODQ1YWU3YmVhZWY0YmEyZjZmNTRmM2EyMTRjODE3ZTJiODIwMzhlYWMzNjIyZjQzMjczYjMxMjkxMzE3NjQ3OnA6RjpO" TargetMode="External" /><Relationship Id="rId3" Type="http://schemas.openxmlformats.org/officeDocument/2006/relationships/image" Target="../media/image9.png" /><Relationship Id="rId4" Type="http://schemas.openxmlformats.org/officeDocument/2006/relationships/hyperlink" Target="https://url.avanan.click/v2/___https://www.mass.gov/estate-administration-resources-mupc-hub___.YXAzOm1jbGU6YTpvOjUzOWQ3YzExYWM3MDllNjYyMzljZDlmMDlkYjVjMDcyOjY6ODM4YzplMDYzZWVkZjVjZTM1ZTAyNTg0NGQzZDE4MzY1YjFkMmRjYjY1ZDc1YzdjNDgxY2IxMzNhZGVkZTE5ODcwYmZiOnA6RjpO" TargetMode="External"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image" Target="../media/image1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png"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url.avanan.click/v2/___http://www.mass.gov/doc/land-court-chief-title-examiner-memorandum-re-land-court-guideline-14-death-the-effect-of-death/download___.YXAzOm1jbGU6YTpvOjUzOWQ3YzExYWM3MDllNjYyMzljZDlmMDlkYjVjMDcyOjY6MmM3Njo0ODQ1YWU3YmVhZWY0YmEyZjZmNTRmM2EyMTRjODE3ZTJiODIwMzhlYWMzNjIyZjQzMjczYjMxMjkxMzE3NjQ3OnA6RjpO" TargetMode="External" /><Relationship Id="rId3" Type="http://schemas.openxmlformats.org/officeDocument/2006/relationships/image" Target="../media/image40.png" /><Relationship Id="rId4" Type="http://schemas.openxmlformats.org/officeDocument/2006/relationships/image" Target="../media/image41.sv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42.png" /><Relationship Id="rId4" Type="http://schemas.openxmlformats.org/officeDocument/2006/relationships/image" Target="../media/image8.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image" Target="../media/image16.svg" /><Relationship Id="rId4" Type="http://schemas.openxmlformats.org/officeDocument/2006/relationships/image" Target="../media/image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3.png" /><Relationship Id="rId3" Type="http://schemas.openxmlformats.org/officeDocument/2006/relationships/image" Target="../media/image44.svg" /><Relationship Id="rId4" Type="http://schemas.openxmlformats.org/officeDocument/2006/relationships/image" Target="../media/image8.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png" /><Relationship Id="rId3" Type="http://schemas.openxmlformats.org/officeDocument/2006/relationships/image" Target="../media/image46.svg" /><Relationship Id="rId4" Type="http://schemas.openxmlformats.org/officeDocument/2006/relationships/image" Target="../media/image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image" Target="../media/image13.jpeg" /><Relationship Id="rId5" Type="http://schemas.openxmlformats.org/officeDocument/2006/relationships/image" Target="../media/image8.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png" /><Relationship Id="rId3" Type="http://schemas.openxmlformats.org/officeDocument/2006/relationships/image" Target="../media/image46.svg" /><Relationship Id="rId4" Type="http://schemas.openxmlformats.org/officeDocument/2006/relationships/image" Target="../media/image8.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7.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8.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49.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0.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image" Target="../media/image5.png" /><Relationship Id="rId4" Type="http://schemas.openxmlformats.org/officeDocument/2006/relationships/image" Target="../media/image14.png" /><Relationship Id="rId5" Type="http://schemas.openxmlformats.org/officeDocument/2006/relationships/image" Target="../media/image8.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5.png" /><Relationship Id="rId4" Type="http://schemas.openxmlformats.org/officeDocument/2006/relationships/image" Target="../media/image14.png" /><Relationship Id="rId5"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14.png" /><Relationship Id="rId4"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15.png" /><Relationship Id="rId4" Type="http://schemas.openxmlformats.org/officeDocument/2006/relationships/image" Target="../media/image16.sv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17.png" /><Relationship Id="rId4" Type="http://schemas.openxmlformats.org/officeDocument/2006/relationships/image" Target="../media/image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18.png" /><Relationship Id="rId4" Type="http://schemas.openxmlformats.org/officeDocument/2006/relationships/image" Target="../media/image19.sv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6"/>
          <a:stretch>
            <a:fillRect/>
          </a:stretch>
        </a:blipFill>
        <a:effectLst/>
      </p:bgPr>
    </p:bg>
    <p:spTree>
      <p:nvGrpSpPr>
        <p:cNvPr id="1" name=""/>
        <p:cNvGrpSpPr/>
        <p:nvPr/>
      </p:nvGrpSpPr>
      <p:grpSpPr>
        <a:xfrm>
          <a:off x="0" y="0"/>
          <a:ext cx="0" cy="0"/>
        </a:xfrm>
      </p:grpSpPr>
      <p:pic>
        <p:nvPicPr>
          <p:cNvPr id="10" name="Picture 9">
            <a:extLst>
              <a:ext uri="{FF2B5EF4-FFF2-40B4-BE49-F238E27FC236}">
                <a16:creationId xmlns:a16="http://schemas.microsoft.com/office/drawing/2014/main" id="{12F33585-2BC7-4C49-96E9-335DCC74A5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ctrTitle"/>
          </p:nvPr>
        </p:nvSpPr>
        <p:spPr>
          <a:xfrm>
            <a:off x="804200" y="1041401"/>
            <a:ext cx="4896013" cy="2345264"/>
          </a:xfrm>
        </p:spPr>
        <p:txBody>
          <a:bodyPr>
            <a:normAutofit/>
          </a:bodyPr>
          <a:lstStyle/>
          <a:p>
            <a:r>
              <a:rPr lang="en-US" sz="4000"/>
              <a:t>Probate Real Estate </a:t>
            </a:r>
            <a:br>
              <a:rPr lang="en-US" sz="4000"/>
            </a:br>
            <a:r>
              <a:rPr lang="en-US" sz="4000"/>
              <a:t> </a:t>
            </a:r>
            <a:br>
              <a:rPr lang="en-US" sz="3600"/>
            </a:br>
            <a:r>
              <a:rPr lang="en-US" sz="2700"/>
              <a:t>MCLE’s MUPC/MUTC Update February 28, </a:t>
            </a:r>
            <a:r>
              <a:rPr lang="en-US" sz="2800"/>
              <a:t>2025</a:t>
            </a:r>
          </a:p>
        </p:txBody>
      </p:sp>
      <p:sp>
        <p:nvSpPr>
          <p:cNvPr id="3" name="Subtitle 2"/>
          <p:cNvSpPr>
            <a:spLocks noGrp="1"/>
          </p:cNvSpPr>
          <p:nvPr>
            <p:ph type="subTitle" idx="1"/>
          </p:nvPr>
        </p:nvSpPr>
        <p:spPr>
          <a:xfrm>
            <a:off x="804200" y="3657597"/>
            <a:ext cx="4896013" cy="1320802"/>
          </a:xfrm>
        </p:spPr>
        <p:txBody>
          <a:bodyPr>
            <a:normAutofit/>
          </a:bodyPr>
          <a:lstStyle/>
          <a:p>
            <a:pPr>
              <a:lnSpc>
                <a:spcPct val="90000"/>
              </a:lnSpc>
            </a:pPr>
            <a:r>
              <a:rPr lang="en-US" sz="1700"/>
              <a:t>Evelyn J. Patsos, Esq.</a:t>
            </a:r>
          </a:p>
          <a:p>
            <a:pPr>
              <a:lnSpc>
                <a:spcPct val="90000"/>
              </a:lnSpc>
            </a:pPr>
            <a:r>
              <a:rPr lang="en-US" sz="1700"/>
              <a:t>Administrative Office of the Probate and Family  Court</a:t>
            </a:r>
          </a:p>
          <a:p>
            <a:pPr>
              <a:lnSpc>
                <a:spcPct val="90000"/>
              </a:lnSpc>
            </a:pPr>
            <a:r>
              <a:rPr lang="en-US" sz="1700"/>
              <a:t>evelyn.patsos@jud.state.ma.us</a:t>
            </a:r>
          </a:p>
        </p:txBody>
      </p:sp>
      <p:cxnSp>
        <p:nvCxnSpPr>
          <p:cNvPr id="12" name="Straight Connector 11">
            <a:extLst>
              <a:ext uri="{FF2B5EF4-FFF2-40B4-BE49-F238E27FC236}">
                <a16:creationId xmlns:a16="http://schemas.microsoft.com/office/drawing/2014/main" id="{E148108F-92E9-42F2-A4D6-EF6F5C4F57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1033" y="3541181"/>
            <a:ext cx="48691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48DC4E3-BD1E-4A0A-9895-F5480EF25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0996" y="1092200"/>
            <a:ext cx="229440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ouse with solid fill">
            <a:extLst>
              <a:ext uri="{FF2B5EF4-FFF2-40B4-BE49-F238E27FC236}">
                <a16:creationId xmlns:a16="http://schemas.microsoft.com/office/drawing/2014/main" id="{61358477-5562-9A27-9D2E-48BB4B5A333F}"/>
              </a:ext>
            </a:extLst>
          </p:cNvPr>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6281025" y="2426925"/>
            <a:ext cx="1825345" cy="1825345"/>
          </a:xfrm>
          <a:prstGeom prst="rect">
            <a:avLst/>
          </a:prstGeom>
        </p:spPr>
      </p:pic>
    </p:spTree>
    <p:extLst>
      <p:ext uri="{BB962C8B-B14F-4D97-AF65-F5344CB8AC3E}">
        <p14:creationId xmlns:p14="http://schemas.microsoft.com/office/powerpoint/2010/main" val="2566790801"/>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6"/>
          <a:stretch>
            <a:fillRect/>
          </a:stretch>
        </a:blipFill>
        <a:effectLst/>
      </p:bgPr>
    </p:bg>
    <p:spTree>
      <p:nvGrpSpPr>
        <p:cNvPr id="1" name=""/>
        <p:cNvGrpSpPr/>
        <p:nvPr/>
      </p:nvGrpSpPr>
      <p:grpSpPr>
        <a:xfrm>
          <a:off x="0" y="0"/>
          <a:ext cx="0" cy="0"/>
        </a:xfrm>
      </p:grpSpPr>
      <p:pic>
        <p:nvPicPr>
          <p:cNvPr id="10" name="Picture 9">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pPr>
              <a:lnSpc>
                <a:spcPct val="90000"/>
              </a:lnSpc>
            </a:pPr>
            <a:r>
              <a:rPr lang="en-US" sz="2800"/>
              <a:t>The Effect of § 3-108 (3) </a:t>
            </a:r>
            <a:br>
              <a:rPr kumimoji="0" lang="en-US" sz="2800" i="0" u="none" strike="noStrike" normalizeH="0" baseline="0"/>
            </a:br>
            <a:br>
              <a:rPr kumimoji="0" lang="en-US" sz="2800" i="0" u="none" strike="noStrike" normalizeH="0" baseline="0"/>
            </a:br>
            <a:endParaRPr lang="en-US" sz="2800"/>
          </a:p>
        </p:txBody>
      </p:sp>
      <p:sp>
        <p:nvSpPr>
          <p:cNvPr id="3" name="TextBox 2"/>
          <p:cNvSpPr txBox="1"/>
          <p:nvPr/>
        </p:nvSpPr>
        <p:spPr>
          <a:xfrm>
            <a:off x="971551" y="2556932"/>
            <a:ext cx="4692650"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If there are </a:t>
            </a:r>
            <a:r>
              <a:rPr lang="en-US" sz="1500" b="1">
                <a:solidFill>
                  <a:schemeClr val="tx1">
                    <a:lumMod val="85000"/>
                    <a:lumOff val="15000"/>
                  </a:schemeClr>
                </a:solidFill>
              </a:rPr>
              <a:t>no</a:t>
            </a:r>
            <a:r>
              <a:rPr lang="en-US" sz="1500">
                <a:solidFill>
                  <a:schemeClr val="tx1">
                    <a:lumMod val="85000"/>
                    <a:lumOff val="15000"/>
                  </a:schemeClr>
                </a:solidFill>
              </a:rPr>
              <a:t> </a:t>
            </a:r>
            <a:r>
              <a:rPr lang="en-US" sz="1500" b="1">
                <a:solidFill>
                  <a:schemeClr val="tx1">
                    <a:lumMod val="85000"/>
                    <a:lumOff val="15000"/>
                  </a:schemeClr>
                </a:solidFill>
              </a:rPr>
              <a:t>formal</a:t>
            </a:r>
            <a:r>
              <a:rPr lang="en-US" sz="1500">
                <a:solidFill>
                  <a:schemeClr val="tx1">
                    <a:lumMod val="85000"/>
                    <a:lumOff val="15000"/>
                  </a:schemeClr>
                </a:solidFill>
              </a:rPr>
              <a:t> testacy proceedings instituted within </a:t>
            </a:r>
            <a:r>
              <a:rPr lang="en-US" sz="1500" b="1">
                <a:solidFill>
                  <a:schemeClr val="tx1">
                    <a:lumMod val="85000"/>
                    <a:lumOff val="15000"/>
                  </a:schemeClr>
                </a:solidFill>
              </a:rPr>
              <a:t>the later of </a:t>
            </a:r>
            <a:r>
              <a:rPr lang="en-US" sz="1500">
                <a:solidFill>
                  <a:schemeClr val="tx1">
                    <a:lumMod val="85000"/>
                    <a:lumOff val="15000"/>
                  </a:schemeClr>
                </a:solidFill>
              </a:rPr>
              <a:t>12 months from the informal probate or</a:t>
            </a:r>
            <a:r>
              <a:rPr lang="en-US" sz="1500" b="1">
                <a:solidFill>
                  <a:schemeClr val="tx1">
                    <a:lumMod val="85000"/>
                    <a:lumOff val="15000"/>
                  </a:schemeClr>
                </a:solidFill>
              </a:rPr>
              <a:t> </a:t>
            </a:r>
            <a:r>
              <a:rPr lang="en-US" sz="1500">
                <a:solidFill>
                  <a:schemeClr val="tx1">
                    <a:lumMod val="85000"/>
                    <a:lumOff val="15000"/>
                  </a:schemeClr>
                </a:solidFill>
              </a:rPr>
              <a:t>3 years from date of death, </a:t>
            </a:r>
            <a:r>
              <a:rPr lang="en-US" sz="1500" b="1">
                <a:solidFill>
                  <a:schemeClr val="tx1">
                    <a:lumMod val="85000"/>
                    <a:lumOff val="15000"/>
                  </a:schemeClr>
                </a:solidFill>
              </a:rPr>
              <a:t>devisees under the informally probated will </a:t>
            </a:r>
            <a:r>
              <a:rPr lang="en-US" sz="1500">
                <a:solidFill>
                  <a:schemeClr val="tx1">
                    <a:lumMod val="85000"/>
                    <a:lumOff val="15000"/>
                  </a:schemeClr>
                </a:solidFill>
              </a:rPr>
              <a:t>are provided </a:t>
            </a:r>
            <a:r>
              <a:rPr lang="en-US" sz="1500" b="1">
                <a:solidFill>
                  <a:schemeClr val="tx1">
                    <a:lumMod val="85000"/>
                    <a:lumOff val="15000"/>
                  </a:schemeClr>
                </a:solidFill>
              </a:rPr>
              <a:t>conclusive proof</a:t>
            </a:r>
            <a:r>
              <a:rPr lang="en-US" sz="1500">
                <a:solidFill>
                  <a:schemeClr val="tx1">
                    <a:lumMod val="85000"/>
                    <a:lumOff val="15000"/>
                  </a:schemeClr>
                </a:solidFill>
              </a:rPr>
              <a:t> of their title regardless of whether there is administration of the estate.  Their titles are not only conclusive as against the decedent’s heirs, but also as against the decedent’s devisees under </a:t>
            </a:r>
            <a:r>
              <a:rPr lang="en-US" sz="1500" u="sng" err="1">
                <a:solidFill>
                  <a:schemeClr val="tx1">
                    <a:lumMod val="85000"/>
                    <a:lumOff val="15000"/>
                  </a:schemeClr>
                </a:solidFill>
              </a:rPr>
              <a:t>unprobated</a:t>
            </a:r>
            <a:r>
              <a:rPr lang="en-US" sz="1500">
                <a:solidFill>
                  <a:schemeClr val="tx1">
                    <a:lumMod val="85000"/>
                    <a:lumOff val="15000"/>
                  </a:schemeClr>
                </a:solidFill>
              </a:rPr>
              <a:t> wills.</a:t>
            </a:r>
          </a:p>
          <a:p>
            <a:pPr>
              <a:lnSpc>
                <a:spcPct val="90000"/>
              </a:lnSpc>
              <a:spcBef>
                <a:spcPct val="20000"/>
              </a:spcBef>
              <a:spcAft>
                <a:spcPts val="600"/>
              </a:spcAft>
              <a:buClr>
                <a:schemeClr val="accent1"/>
              </a:buClr>
              <a:buSzPct val="115000"/>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Once the § 3-108 contest/challenge period runs, </a:t>
            </a:r>
            <a:r>
              <a:rPr lang="en-US" sz="1500" b="1">
                <a:solidFill>
                  <a:schemeClr val="tx1">
                    <a:lumMod val="85000"/>
                    <a:lumOff val="15000"/>
                  </a:schemeClr>
                </a:solidFill>
              </a:rPr>
              <a:t>testacy status </a:t>
            </a:r>
            <a:r>
              <a:rPr lang="en-US" sz="1500">
                <a:solidFill>
                  <a:schemeClr val="tx1">
                    <a:lumMod val="85000"/>
                    <a:lumOff val="15000"/>
                  </a:schemeClr>
                </a:solidFill>
              </a:rPr>
              <a:t>is final.</a:t>
            </a: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p:txBody>
      </p:sp>
      <p:pic>
        <p:nvPicPr>
          <p:cNvPr id="7" name="Graphic 6" descr="Judge">
            <a:extLst>
              <a:ext uri="{FF2B5EF4-FFF2-40B4-BE49-F238E27FC236}">
                <a16:creationId xmlns:a16="http://schemas.microsoft.com/office/drawing/2014/main" id="{129468C0-5F37-4461-133D-F48441E24FE2}"/>
              </a:ext>
            </a:extLst>
          </p:cNvPr>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6063769" y="3100102"/>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07495957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6"/>
          <a:stretch>
            <a:fillRect/>
          </a:stretch>
        </a:blipFill>
        <a:effectLst/>
      </p:bgPr>
    </p:bg>
    <p:spTree>
      <p:nvGrpSpPr>
        <p:cNvPr id="1" name=""/>
        <p:cNvGrpSpPr/>
        <p:nvPr/>
      </p:nvGrpSpPr>
      <p:grpSpPr>
        <a:xfrm>
          <a:off x="0" y="0"/>
          <a:ext cx="0" cy="0"/>
        </a:xfrm>
      </p:grpSpPr>
      <p:pic>
        <p:nvPicPr>
          <p:cNvPr id="10" name="Picture 9">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0897" cy="1303867"/>
          </a:xfrm>
        </p:spPr>
        <p:txBody>
          <a:bodyPr vert="horz" lIns="91440" tIns="45720" rIns="91440" bIns="45720" rtlCol="0" anchor="ctr">
            <a:normAutofit fontScale="90000"/>
          </a:bodyPr>
          <a:lstStyle/>
          <a:p>
            <a:pPr>
              <a:lnSpc>
                <a:spcPct val="90000"/>
              </a:lnSpc>
            </a:pPr>
            <a:r>
              <a:rPr lang="en-US" sz="3100"/>
              <a:t>§ 3-108 Time Limits and Formal Proceedings to Probate a Will</a:t>
            </a:r>
            <a:br>
              <a:rPr kumimoji="0" lang="en-US" sz="3100" i="0" u="none" strike="noStrike" normalizeH="0" baseline="0"/>
            </a:br>
            <a:endParaRPr lang="en-US" sz="3100"/>
          </a:p>
        </p:txBody>
      </p:sp>
      <p:sp>
        <p:nvSpPr>
          <p:cNvPr id="3" name="TextBox 2"/>
          <p:cNvSpPr txBox="1"/>
          <p:nvPr/>
        </p:nvSpPr>
        <p:spPr>
          <a:xfrm>
            <a:off x="971551" y="2556932"/>
            <a:ext cx="4692650"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A </a:t>
            </a:r>
            <a:r>
              <a:rPr lang="en-US" sz="1500" b="1">
                <a:solidFill>
                  <a:schemeClr val="tx1">
                    <a:lumMod val="85000"/>
                    <a:lumOff val="15000"/>
                  </a:schemeClr>
                </a:solidFill>
              </a:rPr>
              <a:t>formal proceeding </a:t>
            </a:r>
            <a:r>
              <a:rPr lang="en-US" sz="1500">
                <a:solidFill>
                  <a:schemeClr val="tx1">
                    <a:lumMod val="85000"/>
                    <a:lumOff val="15000"/>
                  </a:schemeClr>
                </a:solidFill>
              </a:rPr>
              <a:t>that adjudicates the validity of the will </a:t>
            </a:r>
            <a:r>
              <a:rPr lang="en-US" sz="1500" u="sng">
                <a:solidFill>
                  <a:schemeClr val="tx1">
                    <a:lumMod val="85000"/>
                    <a:lumOff val="15000"/>
                  </a:schemeClr>
                </a:solidFill>
              </a:rPr>
              <a:t>shortens</a:t>
            </a:r>
            <a:r>
              <a:rPr lang="en-US" sz="1500">
                <a:solidFill>
                  <a:schemeClr val="tx1">
                    <a:lumMod val="85000"/>
                    <a:lumOff val="15000"/>
                  </a:schemeClr>
                </a:solidFill>
              </a:rPr>
              <a:t> the time limits within which such issues can be litigated under § 3-108.   </a:t>
            </a:r>
          </a:p>
          <a:p>
            <a:pPr>
              <a:lnSpc>
                <a:spcPct val="90000"/>
              </a:lnSpc>
              <a:spcBef>
                <a:spcPct val="20000"/>
              </a:spcBef>
              <a:spcAft>
                <a:spcPts val="600"/>
              </a:spcAft>
              <a:buClr>
                <a:schemeClr val="accent1"/>
              </a:buClr>
              <a:buSzPct val="115000"/>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A formal proceeding includes both an action to open an estate (Petitions for Formal) or to close an estate (Petition for Complete Settlement).</a:t>
            </a:r>
          </a:p>
          <a:p>
            <a:pPr>
              <a:lnSpc>
                <a:spcPct val="90000"/>
              </a:lnSpc>
              <a:spcBef>
                <a:spcPct val="20000"/>
              </a:spcBef>
              <a:spcAft>
                <a:spcPts val="600"/>
              </a:spcAft>
              <a:buClr>
                <a:schemeClr val="accent1"/>
              </a:buClr>
              <a:buSzPct val="115000"/>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Once a formal decree issues, </a:t>
            </a:r>
            <a:r>
              <a:rPr lang="en-US" sz="1500" b="1">
                <a:solidFill>
                  <a:schemeClr val="tx1">
                    <a:lumMod val="85000"/>
                    <a:lumOff val="15000"/>
                  </a:schemeClr>
                </a:solidFill>
              </a:rPr>
              <a:t>testacy status </a:t>
            </a:r>
            <a:r>
              <a:rPr lang="en-US" sz="1500">
                <a:solidFill>
                  <a:schemeClr val="tx1">
                    <a:lumMod val="85000"/>
                    <a:lumOff val="15000"/>
                  </a:schemeClr>
                </a:solidFill>
              </a:rPr>
              <a:t>is </a:t>
            </a:r>
            <a:r>
              <a:rPr lang="en-US" sz="1500" b="1">
                <a:solidFill>
                  <a:schemeClr val="tx1">
                    <a:lumMod val="85000"/>
                    <a:lumOff val="15000"/>
                  </a:schemeClr>
                </a:solidFill>
              </a:rPr>
              <a:t>final</a:t>
            </a:r>
            <a:r>
              <a:rPr lang="en-US" sz="1500">
                <a:solidFill>
                  <a:schemeClr val="tx1">
                    <a:lumMod val="85000"/>
                    <a:lumOff val="15000"/>
                  </a:schemeClr>
                </a:solidFill>
              </a:rPr>
              <a:t> (subject only to appeal, Rule 60, and to being vacated for a limited period of time and for limited reasons under §§ 412, 413).   </a:t>
            </a: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p:txBody>
      </p:sp>
      <p:pic>
        <p:nvPicPr>
          <p:cNvPr id="7" name="Graphic 6" descr="Irritant">
            <a:extLst>
              <a:ext uri="{FF2B5EF4-FFF2-40B4-BE49-F238E27FC236}">
                <a16:creationId xmlns:a16="http://schemas.microsoft.com/office/drawing/2014/main" id="{A726C523-705D-E41E-159A-327963EEAE59}"/>
              </a:ext>
            </a:extLst>
          </p:cNvPr>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6063769" y="3100102"/>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99284249"/>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pic>
        <p:nvPicPr>
          <p:cNvPr id="19"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21" name="Rectangle 11">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14081" y="954756"/>
            <a:ext cx="2047810" cy="4946003"/>
          </a:xfrm>
        </p:spPr>
        <p:txBody>
          <a:bodyPr vert="horz" lIns="91440" tIns="45720" rIns="91440" bIns="45720" rtlCol="0" anchor="ctr">
            <a:normAutofit/>
          </a:bodyPr>
          <a:lstStyle/>
          <a:p>
            <a:r>
              <a:rPr lang="en-US" sz="3100">
                <a:solidFill>
                  <a:srgbClr val="FFFFFF"/>
                </a:solidFill>
              </a:rPr>
              <a:t>§ 3-108 (4) “Late and Limited” Exception to Probate a Will</a:t>
            </a:r>
          </a:p>
        </p:txBody>
      </p:sp>
      <p:sp>
        <p:nvSpPr>
          <p:cNvPr id="18" name="Rectangle 17">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86200" y="1371600"/>
            <a:ext cx="5105400" cy="5405968"/>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buClr>
              <a:buSzPct val="115000"/>
            </a:pPr>
            <a:r>
              <a:rPr lang="en-US" sz="1700">
                <a:solidFill>
                  <a:srgbClr val="212121"/>
                </a:solidFill>
              </a:rPr>
              <a:t>Section 3-108 provides an exception to the basic 3 year rule to probate a will.  Under § 3-108(4), a will may be admitted to probate </a:t>
            </a:r>
            <a:r>
              <a:rPr lang="en-US" sz="1700" u="sng">
                <a:solidFill>
                  <a:srgbClr val="212121"/>
                </a:solidFill>
              </a:rPr>
              <a:t>at any time</a:t>
            </a:r>
            <a:r>
              <a:rPr lang="en-US" sz="1700">
                <a:solidFill>
                  <a:srgbClr val="212121"/>
                </a:solidFill>
              </a:rPr>
              <a:t> if </a:t>
            </a:r>
            <a:r>
              <a:rPr lang="en-US" sz="1700" b="1" u="sng">
                <a:solidFill>
                  <a:srgbClr val="212121"/>
                </a:solidFill>
                <a:highlight>
                  <a:srgbClr val="FFFF00"/>
                </a:highlight>
              </a:rPr>
              <a:t>no proceedings</a:t>
            </a:r>
            <a:r>
              <a:rPr lang="en-US" sz="1700" b="1">
                <a:solidFill>
                  <a:srgbClr val="212121"/>
                </a:solidFill>
                <a:highlight>
                  <a:srgbClr val="FFFF00"/>
                </a:highlight>
              </a:rPr>
              <a:t> </a:t>
            </a:r>
            <a:r>
              <a:rPr lang="en-US" sz="1700">
                <a:solidFill>
                  <a:srgbClr val="212121"/>
                </a:solidFill>
              </a:rPr>
              <a:t>were commenced within 3 years of date of death.  </a:t>
            </a:r>
          </a:p>
          <a:p>
            <a:pPr>
              <a:lnSpc>
                <a:spcPct val="90000"/>
              </a:lnSpc>
              <a:spcBef>
                <a:spcPct val="20000"/>
              </a:spcBef>
              <a:spcAft>
                <a:spcPts val="600"/>
              </a:spcAft>
              <a:buClr>
                <a:schemeClr val="accent1"/>
              </a:buClr>
              <a:buSzPct val="115000"/>
            </a:pPr>
            <a:endParaRPr lang="en-US" sz="1700">
              <a:solidFill>
                <a:srgbClr val="212121"/>
              </a:solidFill>
            </a:endParaRPr>
          </a:p>
          <a:p>
            <a:pPr>
              <a:lnSpc>
                <a:spcPct val="90000"/>
              </a:lnSpc>
              <a:spcBef>
                <a:spcPct val="20000"/>
              </a:spcBef>
              <a:spcAft>
                <a:spcPts val="600"/>
              </a:spcAft>
              <a:buClr>
                <a:schemeClr val="accent1"/>
              </a:buClr>
              <a:buSzPct val="115000"/>
            </a:pPr>
            <a:r>
              <a:rPr lang="en-US" sz="1700">
                <a:solidFill>
                  <a:srgbClr val="212121"/>
                </a:solidFill>
              </a:rPr>
              <a:t>However, any PR appointed under this exception (if any) </a:t>
            </a:r>
            <a:r>
              <a:rPr lang="en-US" sz="1700" b="1">
                <a:solidFill>
                  <a:srgbClr val="212121"/>
                </a:solidFill>
              </a:rPr>
              <a:t>has very limited authority</a:t>
            </a:r>
            <a:r>
              <a:rPr lang="en-US" sz="1700">
                <a:solidFill>
                  <a:srgbClr val="212121"/>
                </a:solidFill>
              </a:rPr>
              <a:t>.  The PR may only </a:t>
            </a:r>
            <a:r>
              <a:rPr lang="en-US" sz="1700" u="sng">
                <a:solidFill>
                  <a:srgbClr val="212121"/>
                </a:solidFill>
              </a:rPr>
              <a:t>confirm</a:t>
            </a:r>
            <a:r>
              <a:rPr lang="en-US" sz="1700">
                <a:solidFill>
                  <a:srgbClr val="212121"/>
                </a:solidFill>
              </a:rPr>
              <a:t> title in </a:t>
            </a:r>
            <a:r>
              <a:rPr lang="en-US" sz="1700" u="sng">
                <a:solidFill>
                  <a:srgbClr val="212121"/>
                </a:solidFill>
              </a:rPr>
              <a:t>successors</a:t>
            </a:r>
            <a:r>
              <a:rPr lang="en-US" sz="1700">
                <a:solidFill>
                  <a:srgbClr val="212121"/>
                </a:solidFill>
              </a:rPr>
              <a:t> to the estate and pay expenses of administration, if any.  The PR cannot take possession or control estate assets as provided for in § 3-709. </a:t>
            </a:r>
            <a:r>
              <a:rPr lang="en-US" sz="1700" b="1">
                <a:solidFill>
                  <a:srgbClr val="212121"/>
                </a:solidFill>
              </a:rPr>
              <a:t>For MUPC deaths, a Late and Limited PR may not sell real estate</a:t>
            </a:r>
            <a:r>
              <a:rPr lang="en-US" sz="1700">
                <a:solidFill>
                  <a:srgbClr val="212121"/>
                </a:solidFill>
              </a:rPr>
              <a:t>. </a:t>
            </a:r>
          </a:p>
          <a:p>
            <a:pPr>
              <a:lnSpc>
                <a:spcPct val="90000"/>
              </a:lnSpc>
              <a:spcBef>
                <a:spcPct val="20000"/>
              </a:spcBef>
              <a:spcAft>
                <a:spcPts val="600"/>
              </a:spcAft>
              <a:buClr>
                <a:schemeClr val="accent1"/>
              </a:buClr>
              <a:buSzPct val="115000"/>
            </a:pPr>
            <a:r>
              <a:rPr lang="en-US" sz="1700">
                <a:solidFill>
                  <a:srgbClr val="212121"/>
                </a:solidFill>
              </a:rPr>
              <a:t>If a PR is not necessary, think twice before requesting their appointment.  </a:t>
            </a:r>
          </a:p>
          <a:p>
            <a:pPr>
              <a:lnSpc>
                <a:spcPct val="90000"/>
              </a:lnSpc>
              <a:spcBef>
                <a:spcPct val="20000"/>
              </a:spcBef>
              <a:spcAft>
                <a:spcPts val="600"/>
              </a:spcAft>
              <a:buClr>
                <a:schemeClr val="accent1"/>
              </a:buClr>
              <a:buSzPct val="115000"/>
              <a:buFont typeface="Arial"/>
              <a:buChar char="•"/>
            </a:pPr>
            <a:endParaRPr lang="en-US" sz="1700">
              <a:solidFill>
                <a:srgbClr val="212121"/>
              </a:solidFill>
            </a:endParaRPr>
          </a:p>
          <a:p>
            <a:pPr>
              <a:lnSpc>
                <a:spcPct val="90000"/>
              </a:lnSpc>
              <a:spcBef>
                <a:spcPct val="20000"/>
              </a:spcBef>
              <a:spcAft>
                <a:spcPts val="600"/>
              </a:spcAft>
              <a:buClr>
                <a:schemeClr val="accent1"/>
              </a:buClr>
              <a:buSzPct val="115000"/>
              <a:buFont typeface="Arial"/>
              <a:buChar char="•"/>
            </a:pPr>
            <a:endParaRPr lang="en-US" sz="1700">
              <a:solidFill>
                <a:srgbClr val="212121"/>
              </a:solidFill>
            </a:endParaRPr>
          </a:p>
          <a:p>
            <a:pPr>
              <a:lnSpc>
                <a:spcPct val="90000"/>
              </a:lnSpc>
              <a:spcBef>
                <a:spcPct val="20000"/>
              </a:spcBef>
              <a:spcAft>
                <a:spcPts val="600"/>
              </a:spcAft>
              <a:buClr>
                <a:schemeClr val="accent1"/>
              </a:buClr>
              <a:buSzPct val="115000"/>
              <a:buFont typeface="Arial"/>
              <a:buChar char="•"/>
            </a:pPr>
            <a:endParaRPr lang="en-US" sz="1700">
              <a:solidFill>
                <a:srgbClr val="212121"/>
              </a:solidFill>
            </a:endParaRPr>
          </a:p>
          <a:p>
            <a:pPr>
              <a:lnSpc>
                <a:spcPct val="90000"/>
              </a:lnSpc>
              <a:spcBef>
                <a:spcPct val="20000"/>
              </a:spcBef>
              <a:spcAft>
                <a:spcPts val="600"/>
              </a:spcAft>
              <a:buClr>
                <a:schemeClr val="accent1"/>
              </a:buClr>
              <a:buSzPct val="115000"/>
              <a:buFont typeface="Arial"/>
              <a:buChar char="•"/>
            </a:pPr>
            <a:endParaRPr lang="en-US" sz="1700">
              <a:solidFill>
                <a:srgbClr val="212121"/>
              </a:solidFill>
            </a:endParaRPr>
          </a:p>
        </p:txBody>
      </p:sp>
    </p:spTree>
    <p:extLst>
      <p:ext uri="{BB962C8B-B14F-4D97-AF65-F5344CB8AC3E}">
        <p14:creationId xmlns:p14="http://schemas.microsoft.com/office/powerpoint/2010/main" val="906367933"/>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3"/>
          <a:stretch>
            <a:fillRect/>
          </a:stretch>
        </a:blipFill>
        <a:effectLst/>
      </p:bgPr>
    </p:bg>
    <p:spTree>
      <p:nvGrpSpPr>
        <p:cNvPr id="1" name=""/>
        <p:cNvGrpSpPr/>
        <p:nvPr/>
      </p:nvGrpSpPr>
      <p:grpSpPr>
        <a:xfrm>
          <a:off x="0" y="0"/>
          <a: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r>
              <a:rPr lang="en-US" sz="4400"/>
              <a:t>The effect of § 3-108 (4) </a:t>
            </a:r>
          </a:p>
        </p:txBody>
      </p:sp>
      <p:sp>
        <p:nvSpPr>
          <p:cNvPr id="3" name="TextBox 2"/>
          <p:cNvSpPr txBox="1"/>
          <p:nvPr/>
        </p:nvSpPr>
        <p:spPr>
          <a:xfrm>
            <a:off x="971550" y="2556932"/>
            <a:ext cx="7200897"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pPr>
            <a:r>
              <a:rPr lang="en-US">
                <a:solidFill>
                  <a:schemeClr val="tx1">
                    <a:lumMod val="85000"/>
                    <a:lumOff val="15000"/>
                  </a:schemeClr>
                </a:solidFill>
              </a:rPr>
              <a:t>Three years after the death of a MUPC decedent, if there is </a:t>
            </a:r>
            <a:r>
              <a:rPr lang="en-US" b="1">
                <a:solidFill>
                  <a:schemeClr val="tx1">
                    <a:lumMod val="85000"/>
                    <a:lumOff val="15000"/>
                  </a:schemeClr>
                </a:solidFill>
              </a:rPr>
              <a:t>no</a:t>
            </a:r>
            <a:r>
              <a:rPr lang="en-US">
                <a:solidFill>
                  <a:schemeClr val="tx1">
                    <a:lumMod val="85000"/>
                    <a:lumOff val="15000"/>
                  </a:schemeClr>
                </a:solidFill>
              </a:rPr>
              <a:t> record of any probate proceeding with respect to the decedent, title can no longer rest with the heirs.  The </a:t>
            </a:r>
            <a:r>
              <a:rPr lang="en-US" i="1">
                <a:solidFill>
                  <a:schemeClr val="tx1">
                    <a:lumMod val="85000"/>
                    <a:lumOff val="15000"/>
                  </a:schemeClr>
                </a:solidFill>
              </a:rPr>
              <a:t>presumption of intestacy </a:t>
            </a:r>
            <a:r>
              <a:rPr lang="en-US">
                <a:solidFill>
                  <a:schemeClr val="tx1">
                    <a:lumMod val="85000"/>
                    <a:lumOff val="15000"/>
                  </a:schemeClr>
                </a:solidFill>
              </a:rPr>
              <a:t>has gone out the window.  Testacy status must now be determined by formal decree in a Late and Limited proceeding.  Filing a Formal Petition requesting just a determination of heirs is likely not enough.</a:t>
            </a:r>
          </a:p>
          <a:p>
            <a:pPr marL="285750" indent="-285750">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marL="342900" indent="-342900">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2701692073"/>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3"/>
          <a:stretch>
            <a:fillRect/>
          </a:stretch>
        </a:blipFill>
        <a:effectLst/>
      </p:bgPr>
    </p:bg>
    <p:spTree>
      <p:nvGrpSpPr>
        <p:cNvPr id="1" name=""/>
        <p:cNvGrpSpPr/>
        <p:nvPr/>
      </p:nvGrpSpPr>
      <p:grpSpPr>
        <a:xfrm>
          <a:off x="0" y="0"/>
          <a: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14081" y="954756"/>
            <a:ext cx="2047810" cy="4946003"/>
          </a:xfrm>
        </p:spPr>
        <p:txBody>
          <a:bodyPr vert="horz" lIns="91440" tIns="45720" rIns="91440" bIns="45720" rtlCol="0" anchor="ctr">
            <a:normAutofit/>
          </a:bodyPr>
          <a:lstStyle/>
          <a:p>
            <a:r>
              <a:rPr lang="en-US" sz="3100">
                <a:solidFill>
                  <a:srgbClr val="FFFFFF"/>
                </a:solidFill>
              </a:rPr>
              <a:t>§ 3-108 Time Limits and Intestate Estates</a:t>
            </a:r>
          </a:p>
        </p:txBody>
      </p:sp>
      <p:sp>
        <p:nvSpPr>
          <p:cNvPr id="18" name="Rectangle 17">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55700" y="469900"/>
            <a:ext cx="4465223" cy="5405968"/>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115000"/>
              <a:buFont typeface="Arial"/>
              <a:buChar char="•"/>
            </a:pPr>
            <a:endParaRPr lang="en-US">
              <a:solidFill>
                <a:srgbClr val="212121"/>
              </a:solidFill>
            </a:endParaRPr>
          </a:p>
          <a:p>
            <a:pPr>
              <a:spcBef>
                <a:spcPct val="20000"/>
              </a:spcBef>
              <a:spcAft>
                <a:spcPts val="600"/>
              </a:spcAft>
              <a:buClr>
                <a:schemeClr val="accent1"/>
              </a:buClr>
              <a:buSzPct val="115000"/>
            </a:pPr>
            <a:r>
              <a:rPr lang="en-US">
                <a:solidFill>
                  <a:schemeClr val="tx1">
                    <a:lumMod val="85000"/>
                    <a:lumOff val="15000"/>
                  </a:schemeClr>
                </a:solidFill>
              </a:rPr>
              <a:t>For MUPC deaths (on or after 3/31/2012), unless an exception applies, the general rule is that an informal or a formal proceeding </a:t>
            </a:r>
            <a:r>
              <a:rPr lang="en-US" b="1">
                <a:solidFill>
                  <a:schemeClr val="tx1">
                    <a:lumMod val="85000"/>
                    <a:lumOff val="15000"/>
                  </a:schemeClr>
                </a:solidFill>
                <a:highlight>
                  <a:srgbClr val="FFFF00"/>
                </a:highlight>
              </a:rPr>
              <a:t>to appoint a PR in an intestate estate </a:t>
            </a:r>
            <a:r>
              <a:rPr lang="en-US">
                <a:solidFill>
                  <a:schemeClr val="tx1">
                    <a:lumMod val="85000"/>
                    <a:lumOff val="15000"/>
                  </a:schemeClr>
                </a:solidFill>
              </a:rPr>
              <a:t>must be commenced (“filed”) </a:t>
            </a:r>
            <a:r>
              <a:rPr lang="en-US" b="1">
                <a:solidFill>
                  <a:schemeClr val="tx1">
                    <a:lumMod val="85000"/>
                    <a:lumOff val="15000"/>
                  </a:schemeClr>
                </a:solidFill>
              </a:rPr>
              <a:t>within 3 years of date of death.  </a:t>
            </a:r>
          </a:p>
          <a:p>
            <a:pPr>
              <a:spcBef>
                <a:spcPct val="20000"/>
              </a:spcBef>
              <a:spcAft>
                <a:spcPts val="600"/>
              </a:spcAft>
              <a:buClr>
                <a:schemeClr val="accent1"/>
              </a:buClr>
              <a:buSzPct val="115000"/>
            </a:pPr>
            <a:r>
              <a:rPr lang="en-US">
                <a:solidFill>
                  <a:srgbClr val="212121"/>
                </a:solidFill>
              </a:rPr>
              <a:t>In an </a:t>
            </a:r>
            <a:r>
              <a:rPr lang="en-US" u="sng">
                <a:solidFill>
                  <a:srgbClr val="212121"/>
                </a:solidFill>
              </a:rPr>
              <a:t>informal</a:t>
            </a:r>
            <a:r>
              <a:rPr lang="en-US">
                <a:solidFill>
                  <a:srgbClr val="212121"/>
                </a:solidFill>
              </a:rPr>
              <a:t> intestate proceeding appointing a PR, the question of whether the decedent died leaving a valid will </a:t>
            </a:r>
            <a:r>
              <a:rPr lang="en-US" b="1">
                <a:solidFill>
                  <a:srgbClr val="212121"/>
                </a:solidFill>
              </a:rPr>
              <a:t>was not considered</a:t>
            </a:r>
            <a:r>
              <a:rPr lang="en-US">
                <a:solidFill>
                  <a:srgbClr val="212121"/>
                </a:solidFill>
              </a:rPr>
              <a:t>, therefore such a will could still be probated </a:t>
            </a:r>
            <a:r>
              <a:rPr lang="en-US" b="1">
                <a:solidFill>
                  <a:srgbClr val="212121"/>
                </a:solidFill>
              </a:rPr>
              <a:t>within the </a:t>
            </a:r>
            <a:r>
              <a:rPr lang="en-US" b="1" u="sng">
                <a:solidFill>
                  <a:srgbClr val="212121"/>
                </a:solidFill>
              </a:rPr>
              <a:t>3 years from death</a:t>
            </a:r>
            <a:r>
              <a:rPr lang="en-US">
                <a:solidFill>
                  <a:srgbClr val="212121"/>
                </a:solidFill>
              </a:rPr>
              <a:t> limitation under § 3-108.  </a:t>
            </a:r>
          </a:p>
          <a:p>
            <a:pPr>
              <a:spcBef>
                <a:spcPct val="20000"/>
              </a:spcBef>
              <a:spcAft>
                <a:spcPts val="600"/>
              </a:spcAft>
              <a:buClr>
                <a:schemeClr val="accent1"/>
              </a:buClr>
              <a:buSzPct val="115000"/>
              <a:buFont typeface="Arial"/>
              <a:buChar char="•"/>
            </a:pPr>
            <a:endParaRPr lang="en-US">
              <a:solidFill>
                <a:srgbClr val="212121"/>
              </a:solidFill>
            </a:endParaRPr>
          </a:p>
          <a:p>
            <a:pPr>
              <a:spcBef>
                <a:spcPct val="20000"/>
              </a:spcBef>
              <a:spcAft>
                <a:spcPts val="600"/>
              </a:spcAft>
              <a:buClr>
                <a:schemeClr val="accent1"/>
              </a:buClr>
              <a:buSzPct val="115000"/>
              <a:buFont typeface="Arial"/>
              <a:buChar char="•"/>
            </a:pPr>
            <a:endParaRPr lang="en-US">
              <a:solidFill>
                <a:srgbClr val="212121"/>
              </a:solidFill>
            </a:endParaRPr>
          </a:p>
        </p:txBody>
      </p:sp>
    </p:spTree>
    <p:extLst>
      <p:ext uri="{BB962C8B-B14F-4D97-AF65-F5344CB8AC3E}">
        <p14:creationId xmlns:p14="http://schemas.microsoft.com/office/powerpoint/2010/main" val="1718272032"/>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pic>
        <p:nvPicPr>
          <p:cNvPr id="10" name="Picture 9">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pPr>
              <a:lnSpc>
                <a:spcPct val="90000"/>
              </a:lnSpc>
            </a:pPr>
            <a:r>
              <a:rPr lang="en-US" sz="4100"/>
              <a:t>The effect of § 3-108 on Intestate Estates</a:t>
            </a:r>
          </a:p>
        </p:txBody>
      </p:sp>
      <p:sp>
        <p:nvSpPr>
          <p:cNvPr id="3" name="TextBox 2"/>
          <p:cNvSpPr txBox="1"/>
          <p:nvPr/>
        </p:nvSpPr>
        <p:spPr>
          <a:xfrm>
            <a:off x="971551" y="2556932"/>
            <a:ext cx="4692650"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pPr>
            <a:r>
              <a:rPr lang="en-US">
                <a:solidFill>
                  <a:schemeClr val="tx1">
                    <a:lumMod val="85000"/>
                    <a:lumOff val="15000"/>
                  </a:schemeClr>
                </a:solidFill>
              </a:rPr>
              <a:t>After an informal appointment, if there are no </a:t>
            </a:r>
            <a:r>
              <a:rPr lang="en-US" b="1">
                <a:solidFill>
                  <a:schemeClr val="tx1">
                    <a:lumMod val="85000"/>
                    <a:lumOff val="15000"/>
                  </a:schemeClr>
                </a:solidFill>
              </a:rPr>
              <a:t>formal</a:t>
            </a:r>
            <a:r>
              <a:rPr lang="en-US">
                <a:solidFill>
                  <a:schemeClr val="tx1">
                    <a:lumMod val="85000"/>
                    <a:lumOff val="15000"/>
                  </a:schemeClr>
                </a:solidFill>
              </a:rPr>
              <a:t> proceedings instituted within 3 years from date of death to probate a will, </a:t>
            </a:r>
            <a:r>
              <a:rPr lang="en-US" b="1">
                <a:solidFill>
                  <a:schemeClr val="tx1">
                    <a:lumMod val="85000"/>
                    <a:lumOff val="15000"/>
                  </a:schemeClr>
                </a:solidFill>
              </a:rPr>
              <a:t>any later-discovered will cannot be probated.</a:t>
            </a:r>
          </a:p>
          <a:p>
            <a:pPr>
              <a:spcBef>
                <a:spcPct val="20000"/>
              </a:spcBef>
              <a:spcAft>
                <a:spcPts val="600"/>
              </a:spcAft>
              <a:buClr>
                <a:schemeClr val="accent1"/>
              </a:buClr>
              <a:buSzPct val="115000"/>
            </a:pPr>
            <a:r>
              <a:rPr lang="en-US">
                <a:solidFill>
                  <a:schemeClr val="tx1">
                    <a:lumMod val="85000"/>
                    <a:lumOff val="15000"/>
                  </a:schemeClr>
                </a:solidFill>
              </a:rPr>
              <a:t>Once the § 3-108 time limits run, </a:t>
            </a:r>
            <a:r>
              <a:rPr lang="en-US" b="1">
                <a:solidFill>
                  <a:schemeClr val="tx1">
                    <a:lumMod val="85000"/>
                    <a:lumOff val="15000"/>
                  </a:schemeClr>
                </a:solidFill>
              </a:rPr>
              <a:t>testacy status </a:t>
            </a:r>
            <a:r>
              <a:rPr lang="en-US">
                <a:solidFill>
                  <a:schemeClr val="tx1">
                    <a:lumMod val="85000"/>
                    <a:lumOff val="15000"/>
                  </a:schemeClr>
                </a:solidFill>
              </a:rPr>
              <a:t>is </a:t>
            </a:r>
            <a:r>
              <a:rPr lang="en-US" b="1">
                <a:solidFill>
                  <a:schemeClr val="tx1">
                    <a:lumMod val="85000"/>
                    <a:lumOff val="15000"/>
                  </a:schemeClr>
                </a:solidFill>
              </a:rPr>
              <a:t>final</a:t>
            </a:r>
            <a:r>
              <a:rPr lang="en-US">
                <a:solidFill>
                  <a:schemeClr val="tx1">
                    <a:lumMod val="85000"/>
                    <a:lumOff val="15000"/>
                  </a:schemeClr>
                </a:solidFill>
              </a:rPr>
              <a:t>.</a:t>
            </a: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pic>
        <p:nvPicPr>
          <p:cNvPr id="7" name="Graphic 6" descr="Devil Face Outline">
            <a:extLst>
              <a:ext uri="{FF2B5EF4-FFF2-40B4-BE49-F238E27FC236}">
                <a16:creationId xmlns:a16="http://schemas.microsoft.com/office/drawing/2014/main" id="{0F4A34C1-C57D-195F-5E2A-2BDC584D5C12}"/>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6063769" y="3100102"/>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18678874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6"/>
          <a:stretch>
            <a:fillRect/>
          </a:stretch>
        </a:blipFill>
        <a:effectLst/>
      </p:bgPr>
    </p:bg>
    <p:spTree>
      <p:nvGrpSpPr>
        <p:cNvPr id="1" name=""/>
        <p:cNvGrpSpPr/>
        <p:nvPr/>
      </p:nvGrpSpPr>
      <p:grpSpPr>
        <a:xfrm>
          <a:off x="0" y="0"/>
          <a:ext cx="0" cy="0"/>
        </a:xfrm>
      </p:grpSpPr>
      <p:pic>
        <p:nvPicPr>
          <p:cNvPr id="10" name="Picture 9">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0897" cy="1303867"/>
          </a:xfrm>
        </p:spPr>
        <p:txBody>
          <a:bodyPr vert="horz" lIns="91440" tIns="45720" rIns="91440" bIns="45720" rtlCol="0" anchor="ctr">
            <a:normAutofit fontScale="90000"/>
          </a:bodyPr>
          <a:lstStyle/>
          <a:p>
            <a:pPr>
              <a:lnSpc>
                <a:spcPct val="90000"/>
              </a:lnSpc>
            </a:pPr>
            <a:r>
              <a:rPr lang="en-US" sz="3400"/>
              <a:t>§ 3-108 Time Limits Formal Proceedings Intestate Estates</a:t>
            </a:r>
            <a:br>
              <a:rPr kumimoji="0" lang="en-US" sz="3400" i="0" u="none" strike="noStrike" normalizeH="0" baseline="0"/>
            </a:br>
            <a:endParaRPr lang="en-US" sz="3400"/>
          </a:p>
        </p:txBody>
      </p:sp>
      <p:sp>
        <p:nvSpPr>
          <p:cNvPr id="3" name="TextBox 2"/>
          <p:cNvSpPr txBox="1"/>
          <p:nvPr/>
        </p:nvSpPr>
        <p:spPr>
          <a:xfrm>
            <a:off x="971551" y="2556932"/>
            <a:ext cx="4692650"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A </a:t>
            </a:r>
            <a:r>
              <a:rPr lang="en-US" sz="1500" b="1">
                <a:solidFill>
                  <a:schemeClr val="tx1">
                    <a:lumMod val="85000"/>
                    <a:lumOff val="15000"/>
                  </a:schemeClr>
                </a:solidFill>
              </a:rPr>
              <a:t>formal proceeding </a:t>
            </a:r>
            <a:r>
              <a:rPr lang="en-US" sz="1500">
                <a:solidFill>
                  <a:schemeClr val="tx1">
                    <a:lumMod val="85000"/>
                    <a:lumOff val="15000"/>
                  </a:schemeClr>
                </a:solidFill>
              </a:rPr>
              <a:t>that adjudicates the testacy status of the estate as </a:t>
            </a:r>
            <a:r>
              <a:rPr lang="en-US" sz="1500" u="sng">
                <a:solidFill>
                  <a:schemeClr val="tx1">
                    <a:lumMod val="85000"/>
                    <a:lumOff val="15000"/>
                  </a:schemeClr>
                </a:solidFill>
              </a:rPr>
              <a:t>intestate</a:t>
            </a:r>
            <a:r>
              <a:rPr lang="en-US" sz="1500">
                <a:solidFill>
                  <a:schemeClr val="tx1">
                    <a:lumMod val="85000"/>
                    <a:lumOff val="15000"/>
                  </a:schemeClr>
                </a:solidFill>
              </a:rPr>
              <a:t>, </a:t>
            </a:r>
            <a:r>
              <a:rPr lang="en-US" sz="1500" b="1">
                <a:solidFill>
                  <a:schemeClr val="tx1">
                    <a:lumMod val="85000"/>
                    <a:lumOff val="15000"/>
                  </a:schemeClr>
                </a:solidFill>
              </a:rPr>
              <a:t>shortens</a:t>
            </a:r>
            <a:r>
              <a:rPr lang="en-US" sz="1500">
                <a:solidFill>
                  <a:schemeClr val="tx1">
                    <a:lumMod val="85000"/>
                    <a:lumOff val="15000"/>
                  </a:schemeClr>
                </a:solidFill>
              </a:rPr>
              <a:t> the time limits within which such issues can be litigated under § 3-108.   </a:t>
            </a:r>
          </a:p>
          <a:p>
            <a:pPr>
              <a:lnSpc>
                <a:spcPct val="90000"/>
              </a:lnSpc>
              <a:spcBef>
                <a:spcPct val="20000"/>
              </a:spcBef>
              <a:spcAft>
                <a:spcPts val="600"/>
              </a:spcAft>
              <a:buClr>
                <a:schemeClr val="accent1"/>
              </a:buClr>
              <a:buSzPct val="115000"/>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A formal proceeding includes both an action to </a:t>
            </a:r>
            <a:r>
              <a:rPr lang="en-US" sz="1500" b="1">
                <a:solidFill>
                  <a:schemeClr val="tx1">
                    <a:lumMod val="85000"/>
                    <a:lumOff val="15000"/>
                  </a:schemeClr>
                </a:solidFill>
              </a:rPr>
              <a:t>open</a:t>
            </a:r>
            <a:r>
              <a:rPr lang="en-US" sz="1500">
                <a:solidFill>
                  <a:schemeClr val="tx1">
                    <a:lumMod val="85000"/>
                    <a:lumOff val="15000"/>
                  </a:schemeClr>
                </a:solidFill>
              </a:rPr>
              <a:t> an estate (Petitions for Formal) or to </a:t>
            </a:r>
            <a:r>
              <a:rPr lang="en-US" sz="1500" b="1">
                <a:solidFill>
                  <a:schemeClr val="tx1">
                    <a:lumMod val="85000"/>
                    <a:lumOff val="15000"/>
                  </a:schemeClr>
                </a:solidFill>
              </a:rPr>
              <a:t>close</a:t>
            </a:r>
            <a:r>
              <a:rPr lang="en-US" sz="1500">
                <a:solidFill>
                  <a:schemeClr val="tx1">
                    <a:lumMod val="85000"/>
                    <a:lumOff val="15000"/>
                  </a:schemeClr>
                </a:solidFill>
              </a:rPr>
              <a:t> an estate (Petition for Complete Settlement).</a:t>
            </a:r>
          </a:p>
          <a:p>
            <a:pPr>
              <a:lnSpc>
                <a:spcPct val="90000"/>
              </a:lnSpc>
              <a:spcBef>
                <a:spcPct val="20000"/>
              </a:spcBef>
              <a:spcAft>
                <a:spcPts val="600"/>
              </a:spcAft>
              <a:buClr>
                <a:schemeClr val="accent1"/>
              </a:buClr>
              <a:buSzPct val="115000"/>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sz="1500">
                <a:solidFill>
                  <a:schemeClr val="tx1">
                    <a:lumMod val="85000"/>
                    <a:lumOff val="15000"/>
                  </a:schemeClr>
                </a:solidFill>
              </a:rPr>
              <a:t>Once a formal decree issues, </a:t>
            </a:r>
            <a:r>
              <a:rPr lang="en-US" sz="1500" b="1">
                <a:solidFill>
                  <a:schemeClr val="tx1">
                    <a:lumMod val="85000"/>
                    <a:lumOff val="15000"/>
                  </a:schemeClr>
                </a:solidFill>
              </a:rPr>
              <a:t>testacy status </a:t>
            </a:r>
            <a:r>
              <a:rPr lang="en-US" sz="1500">
                <a:solidFill>
                  <a:schemeClr val="tx1">
                    <a:lumMod val="85000"/>
                    <a:lumOff val="15000"/>
                  </a:schemeClr>
                </a:solidFill>
              </a:rPr>
              <a:t>is final (subject only to appeal, Rule 60, and to being vacated for a limited period of time and for limited reasons under §§ 412, 413).   </a:t>
            </a: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500">
              <a:solidFill>
                <a:schemeClr val="tx1">
                  <a:lumMod val="85000"/>
                  <a:lumOff val="15000"/>
                </a:schemeClr>
              </a:solidFill>
            </a:endParaRPr>
          </a:p>
        </p:txBody>
      </p:sp>
      <p:pic>
        <p:nvPicPr>
          <p:cNvPr id="7" name="Graphic 6" descr="Judge">
            <a:extLst>
              <a:ext uri="{FF2B5EF4-FFF2-40B4-BE49-F238E27FC236}">
                <a16:creationId xmlns:a16="http://schemas.microsoft.com/office/drawing/2014/main" id="{4458FB40-EB50-2575-F6D0-36D936CB1940}"/>
              </a:ext>
            </a:extLst>
          </p:cNvPr>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6063769" y="3100102"/>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28818812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sp useBgFill="1">
        <p:nvSpPr>
          <p:cNvPr id="17" name="Rectangle 9">
            <a:extLst>
              <a:ext uri="{FF2B5EF4-FFF2-40B4-BE49-F238E27FC236}">
                <a16:creationId xmlns:a16="http://schemas.microsoft.com/office/drawing/2014/main" id="{4CF8E965-27B7-4DC9-BB98-BC99AFCD7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a:extLst>
              <a:ext uri="{FF2B5EF4-FFF2-40B4-BE49-F238E27FC236}">
                <a16:creationId xmlns:a16="http://schemas.microsoft.com/office/drawing/2014/main" id="{31792B04-0330-415C-824C-F72352C1AD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4" name="TextBox 3"/>
          <p:cNvSpPr txBox="1"/>
          <p:nvPr/>
        </p:nvSpPr>
        <p:spPr>
          <a:xfrm>
            <a:off x="3469881" y="982132"/>
            <a:ext cx="4702567"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100">
                <a:ln w="3175" cmpd="sng">
                  <a:noFill/>
                </a:ln>
                <a:solidFill>
                  <a:schemeClr val="tx1">
                    <a:lumMod val="85000"/>
                    <a:lumOff val="15000"/>
                  </a:schemeClr>
                </a:solidFill>
                <a:latin typeface="+mj-lt"/>
                <a:ea typeface="+mj-ea"/>
                <a:cs typeface="+mj-cs"/>
              </a:rPr>
              <a:t>Petition for Order of Complete Settlement:</a:t>
            </a:r>
          </a:p>
          <a:p>
            <a:pPr algn="ctr">
              <a:lnSpc>
                <a:spcPct val="90000"/>
              </a:lnSpc>
              <a:spcBef>
                <a:spcPct val="0"/>
              </a:spcBef>
              <a:spcAft>
                <a:spcPts val="600"/>
              </a:spcAft>
            </a:pPr>
            <a:r>
              <a:rPr lang="en-US" sz="2100">
                <a:ln w="3175" cmpd="sng">
                  <a:noFill/>
                </a:ln>
                <a:solidFill>
                  <a:schemeClr val="tx1">
                    <a:lumMod val="85000"/>
                    <a:lumOff val="15000"/>
                  </a:schemeClr>
                </a:solidFill>
                <a:latin typeface="+mj-lt"/>
                <a:ea typeface="+mj-ea"/>
                <a:cs typeface="+mj-cs"/>
              </a:rPr>
              <a:t>The formal proceeding to close an estate</a:t>
            </a:r>
          </a:p>
        </p:txBody>
      </p:sp>
      <p:sp>
        <p:nvSpPr>
          <p:cNvPr id="19" name="Rectangle 13">
            <a:extLst>
              <a:ext uri="{FF2B5EF4-FFF2-40B4-BE49-F238E27FC236}">
                <a16:creationId xmlns:a16="http://schemas.microsoft.com/office/drawing/2014/main" id="{A9E5DFD6-7189-4EE6-B848-4833EDDF9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304288"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ed apple with a slice of butter on it&#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79" y="1255007"/>
            <a:ext cx="1849495" cy="2113709"/>
          </a:xfrm>
          <a:prstGeom prst="rect">
            <a:avLst/>
          </a:prstGeom>
        </p:spPr>
      </p:pic>
      <p:cxnSp>
        <p:nvCxnSpPr>
          <p:cNvPr id="16" name="Straight Connector 15">
            <a:extLst>
              <a:ext uri="{FF2B5EF4-FFF2-40B4-BE49-F238E27FC236}">
                <a16:creationId xmlns:a16="http://schemas.microsoft.com/office/drawing/2014/main" id="{89F2829A-0F6B-4007-BAA1-5B047EF549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58024" y="2400639"/>
            <a:ext cx="452628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white sign with black text&#10;&#10;Description automatically generated with low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27" y="3533309"/>
            <a:ext cx="2057400" cy="653224"/>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3473622" y="2556932"/>
            <a:ext cx="4695085" cy="3318936"/>
          </a:xfrm>
        </p:spPr>
        <p:txBody>
          <a:bodyPr vert="horz" lIns="91440" tIns="45720" rIns="91440" bIns="45720" rtlCol="0" anchor="t">
            <a:normAutofit/>
          </a:bodyPr>
          <a:lstStyle/>
          <a:p>
            <a:pPr marL="0" indent="0">
              <a:lnSpc>
                <a:spcPct val="90000"/>
              </a:lnSpc>
              <a:buNone/>
            </a:pPr>
            <a:r>
              <a:rPr lang="en-US" sz="1300" b="1"/>
              <a:t>Remember:</a:t>
            </a:r>
            <a:r>
              <a:rPr lang="en-US" sz="1300"/>
              <a:t>  In addition to requesting the approval of a final account or to determine and approve a proposed distribution or to construe a probated will, a Petition for Order of Complete Settlement may request that the court:</a:t>
            </a:r>
          </a:p>
          <a:p>
            <a:pPr marL="0" indent="0">
              <a:lnSpc>
                <a:spcPct val="90000"/>
              </a:lnSpc>
            </a:pPr>
            <a:endParaRPr lang="en-US" sz="1300"/>
          </a:p>
          <a:p>
            <a:pPr>
              <a:lnSpc>
                <a:spcPct val="90000"/>
              </a:lnSpc>
            </a:pPr>
            <a:r>
              <a:rPr lang="en-US" sz="1300"/>
              <a:t>Adjudicate in/testacy, if not previously formally determined </a:t>
            </a:r>
            <a:r>
              <a:rPr lang="en-US" sz="1300" u="sng"/>
              <a:t>and</a:t>
            </a:r>
            <a:r>
              <a:rPr lang="en-US" sz="1300"/>
              <a:t> within the time limits of § 3-108; </a:t>
            </a:r>
          </a:p>
          <a:p>
            <a:pPr>
              <a:lnSpc>
                <a:spcPct val="90000"/>
              </a:lnSpc>
            </a:pPr>
            <a:endParaRPr lang="en-US" sz="1300"/>
          </a:p>
          <a:p>
            <a:pPr>
              <a:lnSpc>
                <a:spcPct val="90000"/>
              </a:lnSpc>
            </a:pPr>
            <a:r>
              <a:rPr lang="en-US" sz="1300"/>
              <a:t>Adjudicate the identity of the heirs at law, if not previously formally determined.</a:t>
            </a:r>
          </a:p>
          <a:p>
            <a:pPr marL="0" indent="0">
              <a:lnSpc>
                <a:spcPct val="90000"/>
              </a:lnSpc>
            </a:pPr>
            <a:endParaRPr lang="en-US" sz="1300"/>
          </a:p>
          <a:p>
            <a:pPr marL="0" indent="0">
              <a:lnSpc>
                <a:spcPct val="90000"/>
              </a:lnSpc>
              <a:buNone/>
            </a:pPr>
            <a:r>
              <a:rPr lang="en-US" sz="1300">
                <a:highlight>
                  <a:srgbClr val="FFFF00"/>
                </a:highlight>
              </a:rPr>
              <a:t>What you don’t get on an informal opening, you may get on a formal closing!</a:t>
            </a:r>
          </a:p>
        </p:txBody>
      </p:sp>
    </p:spTree>
    <p:extLst>
      <p:ext uri="{BB962C8B-B14F-4D97-AF65-F5344CB8AC3E}">
        <p14:creationId xmlns:p14="http://schemas.microsoft.com/office/powerpoint/2010/main" val="842532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78" name="Picture 77">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80" name="Straight Connector 79">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2" name="Rectangle 81">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Picture 7" descr="Tiny paper houses erected on a white background">
            <a:extLst>
              <a:ext uri="{FF2B5EF4-FFF2-40B4-BE49-F238E27FC236}">
                <a16:creationId xmlns:a16="http://schemas.microsoft.com/office/drawing/2014/main" id="{AA7DBCA1-75A3-014F-67A5-0D14721EF5E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10166" r="1500" b="-1"/>
          <a:stretch>
            <a:fillRect/>
          </a:stretch>
        </p:blipFill>
        <p:spPr>
          <a:xfrm>
            <a:off x="20" y="10"/>
            <a:ext cx="9143980" cy="6857990"/>
          </a:xfrm>
          <a:prstGeom prst="rect">
            <a:avLst/>
          </a:prstGeom>
        </p:spPr>
      </p:pic>
      <p:cxnSp>
        <p:nvCxnSpPr>
          <p:cNvPr id="84" name="Straight Connector 83">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EB08F8D-437C-9D8D-63E0-9889BA06F937}"/>
              </a:ext>
            </a:extLst>
          </p:cNvPr>
          <p:cNvSpPr txBox="1"/>
          <p:nvPr/>
        </p:nvSpPr>
        <p:spPr>
          <a:xfrm>
            <a:off x="971550" y="2556932"/>
            <a:ext cx="7200897" cy="3318936"/>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20000"/>
              </a:spcBef>
              <a:spcAft>
                <a:spcPts val="600"/>
              </a:spcAft>
              <a:buClr>
                <a:srgbClr val="D9B247"/>
              </a:buClr>
              <a:buSzPct val="115000"/>
              <a:buFontTx/>
              <a:buNone/>
              <a:defRPr/>
            </a:pPr>
            <a:r>
              <a:rPr kumimoji="0" lang="en-US" sz="2800" b="0" i="0" u="none" strike="noStrike" kern="1200" cap="none" spc="0" normalizeH="0" baseline="0" noProof="0">
                <a:ln w="3175" cmpd="sng">
                  <a:noFill/>
                </a:ln>
                <a:solidFill>
                  <a:srgbClr val="FFFFFF"/>
                </a:solidFill>
                <a:effectLst/>
                <a:uLnTx/>
                <a:uFillTx/>
                <a:latin typeface="Garamond" panose="02020404030301010803"/>
                <a:ea typeface="+mn-ea"/>
                <a:cs typeface="+mn-cs"/>
              </a:rPr>
              <a:t>SALE OF REAL ESTATE BY THE PERSONAL REPRESENTATIVE </a:t>
            </a:r>
          </a:p>
        </p:txBody>
      </p:sp>
      <p:sp>
        <p:nvSpPr>
          <p:cNvPr id="2" name="Slide Number Placeholder 1">
            <a:extLst>
              <a:ext uri="{FF2B5EF4-FFF2-40B4-BE49-F238E27FC236}">
                <a16:creationId xmlns:a16="http://schemas.microsoft.com/office/drawing/2014/main" id="{69150BE8-3661-1F0C-130A-70A2ADF419D8}"/>
              </a:ext>
            </a:extLst>
          </p:cNvPr>
          <p:cNvSpPr>
            <a:spLocks noGrp="1"/>
          </p:cNvSpPr>
          <p:nvPr>
            <p:ph type="sldNum" sz="quarter" idx="12"/>
          </p:nvPr>
        </p:nvSpPr>
        <p:spPr>
          <a:xfrm>
            <a:off x="7765425" y="5969000"/>
            <a:ext cx="407023" cy="27940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600"/>
              </a:spcAft>
              <a:buClrTx/>
              <a:buSzTx/>
              <a:buFontTx/>
              <a:buNone/>
              <a:defRPr/>
            </a:pPr>
            <a:fld id="{6056B005-36B1-4942-9C9D-7F0733368CA2}" type="slidenum">
              <a:rPr kumimoji="0" lang="en-US" sz="1000" b="0" i="0" u="none" strike="noStrike" kern="1200" cap="none" spc="0" normalizeH="0" baseline="0" noProof="0">
                <a:ln>
                  <a:noFill/>
                </a:ln>
                <a:solidFill>
                  <a:srgbClr val="FFFFFF"/>
                </a:solidFill>
                <a:effectLst/>
                <a:uLnTx/>
                <a:uFillTx/>
                <a:latin typeface="Garamond" panose="02020404030301010803"/>
                <a:ea typeface="+mn-ea"/>
                <a:cs typeface="+mn-cs"/>
              </a:rPr>
              <a:pPr marL="0" marR="0" lvl="0" indent="0" algn="r" defTabSz="914400" rtl="0" eaLnBrk="1" fontAlgn="auto" latinLnBrk="0" hangingPunct="1">
                <a:lnSpc>
                  <a:spcPct val="100000"/>
                </a:lnSpc>
                <a:spcBef>
                  <a:spcPct val="0"/>
                </a:spcBef>
                <a:spcAft>
                  <a:spcPts val="600"/>
                </a:spcAft>
                <a:buClrTx/>
                <a:buSzTx/>
                <a:buFontTx/>
                <a:buNone/>
                <a:defRPr/>
              </a:pPr>
              <a:t>18</a:t>
            </a:fld>
            <a:endParaRPr kumimoji="0" lang="en-US" sz="10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72183941"/>
      </p:ext>
    </p:extLst>
  </p:cSld>
  <p:clrMapOvr>
    <a:overrideClrMapping bg1="dk1" tx1="lt1" bg2="dk2" tx2="lt2" accent1="accent1" accent2="accent2" accent3="accent3" accent4="accent4" accent5="accent5" accent6="accent6" hlink="hlink" folHlink="folHlink"/>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B21C1F3-1644-4E1E-D63A-ED118864603D}"/>
              </a:ext>
            </a:extLst>
          </p:cNvPr>
          <p:cNvSpPr>
            <a:spLocks noGrp="1"/>
          </p:cNvSpPr>
          <p:nvPr>
            <p:ph type="title"/>
          </p:nvPr>
        </p:nvSpPr>
        <p:spPr/>
        <p:txBody>
          <a:bodyPr>
            <a:normAutofit/>
          </a:bodyPr>
          <a:lstStyle/>
          <a:p>
            <a:r>
              <a:rPr lang="en-US"/>
              <a:t>Power of Sale in the Will</a:t>
            </a:r>
          </a:p>
        </p:txBody>
      </p:sp>
      <p:sp>
        <p:nvSpPr>
          <p:cNvPr id="3" name="Content Placeholder 2">
            <a:extLst>
              <a:ext uri="{FF2B5EF4-FFF2-40B4-BE49-F238E27FC236}">
                <a16:creationId xmlns:a16="http://schemas.microsoft.com/office/drawing/2014/main" id="{0F906E1B-A3E7-E3FA-938E-09AFC91D1E1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a:t>If the Will gives the PR the power to sell real estate, the PR may exercise that power once the Will has been admitted to probate (informal or formal), the PR is appointed, and their bond is approved. G. L. c. 190B, </a:t>
            </a:r>
            <a:r>
              <a:rPr lang="en-US">
                <a:solidFill>
                  <a:srgbClr val="373737"/>
                </a:solidFill>
              </a:rPr>
              <a:t>§ </a:t>
            </a:r>
            <a:r>
              <a:rPr lang="en-US"/>
              <a:t>3-175 (23 ½)</a:t>
            </a:r>
          </a:p>
          <a:p>
            <a:r>
              <a:rPr lang="en-US"/>
              <a:t>A PR appointed in a Late &amp; Limited formal has limited authority.  G. L. c. 190B, </a:t>
            </a:r>
            <a:r>
              <a:rPr lang="en-US">
                <a:solidFill>
                  <a:srgbClr val="373737"/>
                </a:solidFill>
              </a:rPr>
              <a:t>§ </a:t>
            </a:r>
            <a:r>
              <a:rPr lang="en-US"/>
              <a:t>3-108. Check with your title examiner! </a:t>
            </a:r>
          </a:p>
          <a:p>
            <a:r>
              <a:rPr lang="en-US"/>
              <a:t>See also REBA Title Standards 10, 40, and 78.</a:t>
            </a:r>
          </a:p>
          <a:p>
            <a:pPr marL="0" indent="0">
              <a:buNone/>
            </a:pPr>
            <a:endParaRPr lang="en-US"/>
          </a:p>
        </p:txBody>
      </p:sp>
      <p:sp>
        <p:nvSpPr>
          <p:cNvPr id="4" name="Slide Number Placeholder 3">
            <a:extLst>
              <a:ext uri="{FF2B5EF4-FFF2-40B4-BE49-F238E27FC236}">
                <a16:creationId xmlns:a16="http://schemas.microsoft.com/office/drawing/2014/main" id="{A6181D0A-F194-B54B-2D81-F277283F77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19</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837360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C115D3B-9E7C-9CBC-98B4-3D3DF403A48D}"/>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B9D0AED2-8F0C-C7A7-D679-22DC2A82A2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TextBox 3">
            <a:extLst>
              <a:ext uri="{FF2B5EF4-FFF2-40B4-BE49-F238E27FC236}">
                <a16:creationId xmlns:a16="http://schemas.microsoft.com/office/drawing/2014/main" id="{7C60A658-4981-2CA8-C756-5E11F6847C86}"/>
              </a:ext>
            </a:extLst>
          </p:cNvPr>
          <p:cNvSpPr txBox="1"/>
          <p:nvPr/>
        </p:nvSpPr>
        <p:spPr>
          <a:xfrm>
            <a:off x="2962371" y="5624076"/>
            <a:ext cx="3383280" cy="547464"/>
          </a:xfrm>
          <a:prstGeom prst="rect">
            <a:avLst/>
          </a:prstGeom>
          <a:noFill/>
        </p:spPr>
        <p:txBody>
          <a:bodyPr wrap="square" rtlCol="0">
            <a:spAutoFit/>
          </a:bodyPr>
          <a:lstStyle/>
          <a:p>
            <a:pPr marL="0" indent="0">
              <a:lnSpc>
                <a:spcPct val="90000"/>
              </a:lnSpc>
              <a:buNone/>
            </a:pPr>
            <a:r>
              <a:rPr lang="en-US" sz="1100">
                <a:hlinkClick r:id="rId2"/>
              </a:rPr>
              <a:t>wwwˌmassˌgov/doc/land-court-chief-title-examiner-memorandum-re-land-court-guideline-14-death-the-effect-of-death/download</a:t>
            </a:r>
            <a:endParaRPr lang="en-US" sz="1100"/>
          </a:p>
        </p:txBody>
      </p:sp>
      <p:pic>
        <p:nvPicPr>
          <p:cNvPr id="5" name="Picture 4">
            <a:extLst>
              <a:ext uri="{FF2B5EF4-FFF2-40B4-BE49-F238E27FC236}">
                <a16:creationId xmlns:a16="http://schemas.microsoft.com/office/drawing/2014/main" id="{7D6CC696-34D5-6584-18D8-680C3E63717B}"/>
              </a:ext>
            </a:extLst>
          </p:cNvPr>
          <p:cNvPicPr>
            <a:picLocks noChangeAspect="1"/>
          </p:cNvPicPr>
          <p:nvPr/>
        </p:nvPicPr>
        <p:blipFill>
          <a:blip r:embed="rId3"/>
          <a:stretch>
            <a:fillRect/>
          </a:stretch>
        </p:blipFill>
        <p:spPr>
          <a:xfrm>
            <a:off x="1727931" y="2520686"/>
            <a:ext cx="5852160" cy="1127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2259881E-9227-7182-4D14-5256472C3688}"/>
              </a:ext>
            </a:extLst>
          </p:cNvPr>
          <p:cNvSpPr txBox="1"/>
          <p:nvPr/>
        </p:nvSpPr>
        <p:spPr>
          <a:xfrm>
            <a:off x="2368011" y="3772324"/>
            <a:ext cx="4572000" cy="64008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hlinkClick r:id="rId4"/>
              </a:rPr>
              <a:t>https://wwwˌmassˌgov/estate-administration-resources-mupc-hub</a:t>
            </a: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pic>
        <p:nvPicPr>
          <p:cNvPr id="8" name="Picture 7">
            <a:extLst>
              <a:ext uri="{FF2B5EF4-FFF2-40B4-BE49-F238E27FC236}">
                <a16:creationId xmlns:a16="http://schemas.microsoft.com/office/drawing/2014/main" id="{5D39CE19-A357-6575-AF40-72E97F4EE726}"/>
              </a:ext>
            </a:extLst>
          </p:cNvPr>
          <p:cNvPicPr>
            <a:picLocks noChangeAspect="1"/>
          </p:cNvPicPr>
          <p:nvPr/>
        </p:nvPicPr>
        <p:blipFill>
          <a:blip r:embed="rId5"/>
          <a:stretch>
            <a:fillRect/>
          </a:stretch>
        </p:blipFill>
        <p:spPr>
          <a:xfrm>
            <a:off x="800100" y="4045373"/>
            <a:ext cx="1651404" cy="2194560"/>
          </a:xfrm>
          <a:prstGeom prst="rect">
            <a:avLst/>
          </a:prstGeom>
          <a:ln>
            <a:noFill/>
          </a:ln>
          <a:effectLst>
            <a:softEdge rad="112500"/>
          </a:effectLst>
        </p:spPr>
      </p:pic>
      <p:pic>
        <p:nvPicPr>
          <p:cNvPr id="9" name="Picture 8">
            <a:extLst>
              <a:ext uri="{FF2B5EF4-FFF2-40B4-BE49-F238E27FC236}">
                <a16:creationId xmlns:a16="http://schemas.microsoft.com/office/drawing/2014/main" id="{A72A8663-5E0D-E329-FFD2-E9E258CA9883}"/>
              </a:ext>
            </a:extLst>
          </p:cNvPr>
          <p:cNvPicPr>
            <a:picLocks noChangeAspect="1"/>
          </p:cNvPicPr>
          <p:nvPr/>
        </p:nvPicPr>
        <p:blipFill>
          <a:blip r:embed="rId6"/>
          <a:stretch>
            <a:fillRect/>
          </a:stretch>
        </p:blipFill>
        <p:spPr>
          <a:xfrm>
            <a:off x="6345651" y="4095489"/>
            <a:ext cx="2276274" cy="2194560"/>
          </a:xfrm>
          <a:prstGeom prst="rect">
            <a:avLst/>
          </a:prstGeom>
          <a:ln>
            <a:noFill/>
          </a:ln>
          <a:effectLst>
            <a:softEdge rad="112500"/>
          </a:effectLst>
        </p:spPr>
      </p:pic>
      <p:sp>
        <p:nvSpPr>
          <p:cNvPr id="6" name="TextBox 5">
            <a:extLst>
              <a:ext uri="{FF2B5EF4-FFF2-40B4-BE49-F238E27FC236}">
                <a16:creationId xmlns:a16="http://schemas.microsoft.com/office/drawing/2014/main" id="{3E49EE0F-F12F-24EE-C4A1-BC0D4A62121D}"/>
              </a:ext>
            </a:extLst>
          </p:cNvPr>
          <p:cNvSpPr txBox="1"/>
          <p:nvPr/>
        </p:nvSpPr>
        <p:spPr>
          <a:xfrm>
            <a:off x="7357327" y="3736760"/>
            <a:ext cx="1236545" cy="369332"/>
          </a:xfrm>
          <a:prstGeom prst="rect">
            <a:avLst/>
          </a:prstGeom>
          <a:noFill/>
        </p:spPr>
        <p:txBody>
          <a:bodyPr wrap="square" rtlCol="0">
            <a:spAutoFit/>
          </a:bodyPr>
          <a:lstStyle/>
          <a:p>
            <a:r>
              <a:rPr lang="en-US" b="1"/>
              <a:t>Chapter 11 </a:t>
            </a:r>
          </a:p>
        </p:txBody>
      </p:sp>
      <p:pic>
        <p:nvPicPr>
          <p:cNvPr id="11" name="Picture 10">
            <a:extLst>
              <a:ext uri="{FF2B5EF4-FFF2-40B4-BE49-F238E27FC236}">
                <a16:creationId xmlns:a16="http://schemas.microsoft.com/office/drawing/2014/main" id="{DBE872F3-1544-AA61-06A5-E8FB71EC595B}"/>
              </a:ext>
            </a:extLst>
          </p:cNvPr>
          <p:cNvPicPr>
            <a:picLocks noChangeAspect="1"/>
          </p:cNvPicPr>
          <p:nvPr/>
        </p:nvPicPr>
        <p:blipFill>
          <a:blip r:embed="rId7"/>
          <a:stretch>
            <a:fillRect/>
          </a:stretch>
        </p:blipFill>
        <p:spPr>
          <a:xfrm>
            <a:off x="3301459" y="4652266"/>
            <a:ext cx="2290540" cy="914400"/>
          </a:xfrm>
          <a:prstGeom prst="rect">
            <a:avLst/>
          </a:prstGeom>
        </p:spPr>
      </p:pic>
    </p:spTree>
    <p:extLst>
      <p:ext uri="{BB962C8B-B14F-4D97-AF65-F5344CB8AC3E}">
        <p14:creationId xmlns:p14="http://schemas.microsoft.com/office/powerpoint/2010/main" val="1862846930"/>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0"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429496729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0B21C1F3-1644-4E1E-D63A-ED118864603D}"/>
              </a:ext>
            </a:extLst>
          </p:cNvPr>
          <p:cNvSpPr>
            <a:spLocks noGrp="1"/>
          </p:cNvSpPr>
          <p:nvPr>
            <p:ph type="title"/>
          </p:nvPr>
        </p:nvSpPr>
        <p:spPr>
          <a:xfrm>
            <a:off x="791699" y="1055077"/>
            <a:ext cx="1899682" cy="4794578"/>
          </a:xfrm>
        </p:spPr>
        <p:txBody>
          <a:bodyPr>
            <a:normAutofit/>
          </a:bodyPr>
          <a:lstStyle/>
          <a:p>
            <a:r>
              <a:rPr lang="en-US">
                <a:solidFill>
                  <a:srgbClr val="262626"/>
                </a:solidFill>
              </a:rPr>
              <a:t>Bottom Line on Using the Power of Sale</a:t>
            </a:r>
          </a:p>
        </p:txBody>
      </p:sp>
      <p:sp useBgFill="1">
        <p:nvSpPr>
          <p:cNvPr id="14"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 name="Slide Number Placeholder 3">
            <a:extLst>
              <a:ext uri="{FF2B5EF4-FFF2-40B4-BE49-F238E27FC236}">
                <a16:creationId xmlns:a16="http://schemas.microsoft.com/office/drawing/2014/main" id="{A6181D0A-F194-B54B-2D81-F277283F7720}"/>
              </a:ext>
            </a:extLst>
          </p:cNvPr>
          <p:cNvSpPr>
            <a:spLocks noGrp="1"/>
          </p:cNvSpPr>
          <p:nvPr>
            <p:ph type="sldNum" sz="quarter" idx="12"/>
          </p:nvPr>
        </p:nvSpPr>
        <p:spPr>
          <a:xfrm>
            <a:off x="8287222" y="6379383"/>
            <a:ext cx="407023" cy="279400"/>
          </a:xfrm>
        </p:spPr>
        <p:txBody>
          <a:bodyPr>
            <a:normAutofit/>
          </a:bodyPr>
          <a:lstStyle/>
          <a:p>
            <a:pPr marL="0" marR="0" lvl="0" indent="0" algn="r" defTabSz="457200" rtl="0" eaLnBrk="1" fontAlgn="auto" latinLnBrk="0" hangingPunct="1">
              <a:lnSpc>
                <a:spcPct val="100000"/>
              </a:lnSpc>
              <a:spcBef>
                <a:spcPct val="0"/>
              </a:spcBef>
              <a:spcAft>
                <a:spcPts val="60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ts val="600"/>
                </a:spcAft>
                <a:buClrTx/>
                <a:buSzTx/>
                <a:buFontTx/>
                <a:buNone/>
                <a:defRPr/>
              </a:pPr>
              <a:t>20</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graphicFrame>
        <p:nvGraphicFramePr>
          <p:cNvPr id="6" name="Content Placeholder 2">
            <a:extLst>
              <a:ext uri="{FF2B5EF4-FFF2-40B4-BE49-F238E27FC236}">
                <a16:creationId xmlns:a16="http://schemas.microsoft.com/office/drawing/2014/main" id="{91DF0CAF-6743-352B-8304-F71A75B0D7F4}"/>
              </a:ext>
            </a:extLst>
          </p:cNvPr>
          <p:cNvGraphicFramePr>
            <a:graphicFrameLocks noGrp="1"/>
          </p:cNvGraphicFramePr>
          <p:nvPr>
            <p:ph idx="1"/>
            <p:extLst>
              <p:ext uri="{D42A27DB-BD31-4B8C-83A1-F6EECF244321}">
                <p14:modId xmlns:p14="http://schemas.microsoft.com/office/powerpoint/2010/main" val="2390068634"/>
              </p:ext>
            </p:extLst>
          </p:nvPr>
        </p:nvGraphicFramePr>
        <p:xfrm>
          <a:off x="4102554" y="804670"/>
          <a:ext cx="4435656" cy="5248657"/>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60983589"/>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B21C1F3-1644-4E1E-D63A-ED118864603D}"/>
              </a:ext>
            </a:extLst>
          </p:cNvPr>
          <p:cNvSpPr>
            <a:spLocks noGrp="1"/>
          </p:cNvSpPr>
          <p:nvPr>
            <p:ph type="title"/>
          </p:nvPr>
        </p:nvSpPr>
        <p:spPr/>
        <p:txBody>
          <a:bodyPr>
            <a:normAutofit/>
          </a:bodyPr>
          <a:lstStyle/>
          <a:p>
            <a:r>
              <a:rPr lang="en-US"/>
              <a:t>License to Sell</a:t>
            </a:r>
          </a:p>
        </p:txBody>
      </p:sp>
      <p:sp>
        <p:nvSpPr>
          <p:cNvPr id="3" name="Content Placeholder 2">
            <a:extLst>
              <a:ext uri="{FF2B5EF4-FFF2-40B4-BE49-F238E27FC236}">
                <a16:creationId xmlns:a16="http://schemas.microsoft.com/office/drawing/2014/main" id="{0F906E1B-A3E7-E3FA-938E-09AFC91D1E13}"/>
              </a:ext>
            </a:extLst>
          </p:cNvPr>
          <p:cNvSpPr>
            <a:spLocks noGrp="1"/>
          </p:cNvSpPr>
          <p:nvPr>
            <p:ph idx="1"/>
          </p:nvPr>
        </p:nvSpPr>
        <p:spPr/>
        <p:txBody>
          <a:bodyPr>
            <a:normAutofit fontScale="92500" lnSpcReduction="10000"/>
          </a:bodyPr>
          <a:lstStyle/>
          <a:p>
            <a:pPr marL="0" indent="0">
              <a:buNone/>
            </a:pPr>
            <a:r>
              <a:rPr lang="en-US"/>
              <a:t>Obtain if: </a:t>
            </a:r>
          </a:p>
          <a:p>
            <a:pPr marL="0" indent="0">
              <a:buNone/>
            </a:pPr>
            <a:r>
              <a:rPr lang="en-US"/>
              <a:t>• Sale out of Intestate Estate </a:t>
            </a:r>
          </a:p>
          <a:p>
            <a:pPr marL="0" indent="0">
              <a:buNone/>
            </a:pPr>
            <a:r>
              <a:rPr lang="en-US"/>
              <a:t>• No Power of Sale in the Will</a:t>
            </a:r>
          </a:p>
          <a:p>
            <a:pPr marL="0" indent="0">
              <a:buNone/>
            </a:pPr>
            <a:r>
              <a:rPr lang="en-US"/>
              <a:t>• Protecting PR in, e.g., sale to self, sale of partial interest with easement over rest, sale of whole interest, depending on circumstances</a:t>
            </a:r>
          </a:p>
          <a:p>
            <a:pPr marL="0" indent="0">
              <a:buNone/>
            </a:pPr>
            <a:endParaRPr lang="en-US"/>
          </a:p>
          <a:p>
            <a:pPr marL="0" indent="0">
              <a:buNone/>
            </a:pPr>
            <a:r>
              <a:rPr lang="en-US"/>
              <a:t>See G. L. c. 202 and REBA Title Standard 78</a:t>
            </a:r>
          </a:p>
          <a:p>
            <a:pPr marL="0" indent="0">
              <a:buNone/>
            </a:pPr>
            <a:endParaRPr lang="en-US"/>
          </a:p>
        </p:txBody>
      </p:sp>
      <p:sp>
        <p:nvSpPr>
          <p:cNvPr id="4" name="Slide Number Placeholder 3">
            <a:extLst>
              <a:ext uri="{FF2B5EF4-FFF2-40B4-BE49-F238E27FC236}">
                <a16:creationId xmlns:a16="http://schemas.microsoft.com/office/drawing/2014/main" id="{A6181D0A-F194-B54B-2D81-F277283F77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21</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7610665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B21C1F3-1644-4E1E-D63A-ED118864603D}"/>
              </a:ext>
            </a:extLst>
          </p:cNvPr>
          <p:cNvSpPr>
            <a:spLocks noGrp="1"/>
          </p:cNvSpPr>
          <p:nvPr>
            <p:ph type="title"/>
          </p:nvPr>
        </p:nvSpPr>
        <p:spPr/>
        <p:txBody>
          <a:bodyPr>
            <a:normAutofit/>
          </a:bodyPr>
          <a:lstStyle/>
          <a:p>
            <a:r>
              <a:rPr lang="en-US"/>
              <a:t>License to Sell</a:t>
            </a:r>
          </a:p>
        </p:txBody>
      </p:sp>
      <p:sp>
        <p:nvSpPr>
          <p:cNvPr id="3" name="Content Placeholder 2">
            <a:extLst>
              <a:ext uri="{FF2B5EF4-FFF2-40B4-BE49-F238E27FC236}">
                <a16:creationId xmlns:a16="http://schemas.microsoft.com/office/drawing/2014/main" id="{0F906E1B-A3E7-E3FA-938E-09AFC91D1E13}"/>
              </a:ext>
            </a:extLst>
          </p:cNvPr>
          <p:cNvSpPr>
            <a:spLocks noGrp="1"/>
          </p:cNvSpPr>
          <p:nvPr>
            <p:ph idx="1"/>
          </p:nvPr>
        </p:nvSpPr>
        <p:spPr>
          <a:xfrm>
            <a:off x="1176865" y="2490135"/>
            <a:ext cx="6798736" cy="3682065"/>
          </a:xfrm>
        </p:spPr>
        <p:txBody>
          <a:bodyPr>
            <a:noAutofit/>
          </a:bodyPr>
          <a:lstStyle/>
          <a:p>
            <a:r>
              <a:rPr lang="en-US" sz="1600"/>
              <a:t>G.L. c. 202 has remained intact</a:t>
            </a:r>
          </a:p>
          <a:p>
            <a:r>
              <a:rPr lang="en-US" sz="1600"/>
              <a:t>Time limits on filing for a license:</a:t>
            </a:r>
          </a:p>
          <a:p>
            <a:pPr lvl="1"/>
            <a:r>
              <a:rPr lang="en-US" sz="1600" b="1"/>
              <a:t>Within 1 year </a:t>
            </a:r>
            <a:r>
              <a:rPr lang="en-US" sz="1600"/>
              <a:t>after the date of the giving of the PR’s </a:t>
            </a:r>
            <a:r>
              <a:rPr lang="en-US" sz="1600" u="sng"/>
              <a:t>bond</a:t>
            </a:r>
            <a:r>
              <a:rPr lang="en-US" sz="1600"/>
              <a:t> (or if a successor PR is appointed w/i this year, then within 6 months after the date of the giving of a bond by the successor PR) for general license (ex., heirs don’t want RE, instead want proceeds) (G. L. c. 202, </a:t>
            </a:r>
            <a:r>
              <a:rPr lang="en-US" sz="1400">
                <a:solidFill>
                  <a:srgbClr val="373737"/>
                </a:solidFill>
              </a:rPr>
              <a:t>§ </a:t>
            </a:r>
            <a:r>
              <a:rPr lang="en-US" sz="1600"/>
              <a:t>19)</a:t>
            </a:r>
          </a:p>
          <a:p>
            <a:pPr lvl="1"/>
            <a:r>
              <a:rPr lang="en-US" sz="1600" b="1"/>
              <a:t>Any time </a:t>
            </a:r>
            <a:r>
              <a:rPr lang="en-US" sz="1600"/>
              <a:t>to satisfy debts where the claim had been duly noticed within the one-year statute of limitations (G.L. c. 202, </a:t>
            </a:r>
            <a:r>
              <a:rPr lang="en-US" sz="1400">
                <a:solidFill>
                  <a:srgbClr val="373737"/>
                </a:solidFill>
              </a:rPr>
              <a:t>§ </a:t>
            </a:r>
            <a:r>
              <a:rPr lang="en-US" sz="1600"/>
              <a:t>1)</a:t>
            </a:r>
          </a:p>
          <a:p>
            <a:pPr lvl="1"/>
            <a:r>
              <a:rPr lang="en-US" sz="1600" b="1"/>
              <a:t>Within 6 years </a:t>
            </a:r>
            <a:r>
              <a:rPr lang="en-US" sz="1600"/>
              <a:t>from the date of the PR giving </a:t>
            </a:r>
            <a:r>
              <a:rPr lang="en-US" sz="1600" u="sng"/>
              <a:t>bond</a:t>
            </a:r>
            <a:r>
              <a:rPr lang="en-US" sz="1600"/>
              <a:t> to sell for expenses or charges of administration (G. L. c. 202, </a:t>
            </a:r>
            <a:r>
              <a:rPr lang="en-US" sz="1400">
                <a:solidFill>
                  <a:srgbClr val="373737"/>
                </a:solidFill>
              </a:rPr>
              <a:t>§ </a:t>
            </a:r>
            <a:r>
              <a:rPr lang="en-US" sz="1600"/>
              <a:t>20A)</a:t>
            </a:r>
          </a:p>
          <a:p>
            <a:pPr>
              <a:buFont typeface="Arial" panose="020b0604020202020204" pitchFamily="34" charset="0"/>
              <a:buChar char="•"/>
            </a:pPr>
            <a:endParaRPr lang="en-US" sz="1600"/>
          </a:p>
        </p:txBody>
      </p:sp>
      <p:sp>
        <p:nvSpPr>
          <p:cNvPr id="4" name="Slide Number Placeholder 3">
            <a:extLst>
              <a:ext uri="{FF2B5EF4-FFF2-40B4-BE49-F238E27FC236}">
                <a16:creationId xmlns:a16="http://schemas.microsoft.com/office/drawing/2014/main" id="{A6181D0A-F194-B54B-2D81-F277283F77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22</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5742509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B21C1F3-1644-4E1E-D63A-ED118864603D}"/>
              </a:ext>
            </a:extLst>
          </p:cNvPr>
          <p:cNvSpPr>
            <a:spLocks noGrp="1"/>
          </p:cNvSpPr>
          <p:nvPr>
            <p:ph type="title"/>
          </p:nvPr>
        </p:nvSpPr>
        <p:spPr/>
        <p:txBody>
          <a:bodyPr>
            <a:normAutofit/>
          </a:bodyPr>
          <a:lstStyle/>
          <a:p>
            <a:r>
              <a:rPr lang="en-US"/>
              <a:t>License to Sell</a:t>
            </a:r>
          </a:p>
        </p:txBody>
      </p:sp>
      <p:sp>
        <p:nvSpPr>
          <p:cNvPr id="3" name="Content Placeholder 2">
            <a:extLst>
              <a:ext uri="{FF2B5EF4-FFF2-40B4-BE49-F238E27FC236}">
                <a16:creationId xmlns:a16="http://schemas.microsoft.com/office/drawing/2014/main" id="{0F906E1B-A3E7-E3FA-938E-09AFC91D1E13}"/>
              </a:ext>
            </a:extLst>
          </p:cNvPr>
          <p:cNvSpPr>
            <a:spLocks noGrp="1"/>
          </p:cNvSpPr>
          <p:nvPr>
            <p:ph idx="1"/>
          </p:nvPr>
        </p:nvSpPr>
        <p:spPr>
          <a:xfrm>
            <a:off x="762000" y="2490135"/>
            <a:ext cx="7696200" cy="3758265"/>
          </a:xfrm>
        </p:spPr>
        <p:txBody>
          <a:bodyPr>
            <a:normAutofit fontScale="55000" lnSpcReduction="20000"/>
          </a:bodyPr>
          <a:lstStyle/>
          <a:p>
            <a:pPr marL="0" indent="0">
              <a:buNone/>
            </a:pPr>
            <a:r>
              <a:rPr lang="en-US" sz="3400"/>
              <a:t>Forms Required </a:t>
            </a:r>
          </a:p>
          <a:p>
            <a:pPr lvl="1"/>
            <a:r>
              <a:rPr lang="en-US" sz="3300"/>
              <a:t>Timely Petition </a:t>
            </a:r>
            <a:r>
              <a:rPr lang="en-US" sz="3300" u="sng"/>
              <a:t>signed by fiduciary</a:t>
            </a:r>
          </a:p>
          <a:p>
            <a:pPr lvl="2"/>
            <a:r>
              <a:rPr lang="en-US" sz="2300"/>
              <a:t>Attach property description with docket number and case name </a:t>
            </a:r>
          </a:p>
          <a:p>
            <a:pPr lvl="2"/>
            <a:r>
              <a:rPr lang="en-US" sz="2300"/>
              <a:t>Co-Tenant Ownership - </a:t>
            </a:r>
            <a:r>
              <a:rPr lang="en-US" sz="2500"/>
              <a:t>Sale price is for only decedent’s interest</a:t>
            </a:r>
          </a:p>
          <a:p>
            <a:pPr lvl="1"/>
            <a:r>
              <a:rPr lang="en-US" sz="3300"/>
              <a:t>Inventory </a:t>
            </a:r>
          </a:p>
          <a:p>
            <a:pPr lvl="1"/>
            <a:r>
              <a:rPr lang="en-US" sz="3300"/>
              <a:t>Additional Bond</a:t>
            </a:r>
          </a:p>
          <a:p>
            <a:pPr lvl="1"/>
            <a:r>
              <a:rPr lang="en-US" sz="3300"/>
              <a:t>Release of MA estate tax lien (G. L. c. 65C affidavit or commissioner’s release if taxable estate)</a:t>
            </a:r>
          </a:p>
          <a:p>
            <a:pPr lvl="1"/>
            <a:r>
              <a:rPr lang="en-US" sz="3300"/>
              <a:t>Military Affidavit (yes, unless all parties interested assent)</a:t>
            </a:r>
          </a:p>
          <a:p>
            <a:pPr lvl="1"/>
            <a:r>
              <a:rPr lang="en-US" sz="3300"/>
              <a:t>Proof of Publication on Informal? Yes</a:t>
            </a:r>
          </a:p>
          <a:p>
            <a:pPr lvl="1"/>
            <a:r>
              <a:rPr lang="en-US" sz="3600"/>
              <a:t>Proposed Decree MUST reflect “correct legal description”</a:t>
            </a:r>
          </a:p>
          <a:p>
            <a:pPr marL="457200" lvl="1" indent="0">
              <a:buNone/>
            </a:pPr>
            <a:endParaRPr lang="en-US" sz="3300"/>
          </a:p>
          <a:p>
            <a:pPr marL="457200" lvl="1" indent="0">
              <a:buNone/>
            </a:pPr>
            <a:endParaRPr lang="en-US" sz="3300"/>
          </a:p>
          <a:p>
            <a:pPr marL="0" indent="0">
              <a:buNone/>
            </a:pPr>
            <a:endParaRPr lang="en-US" sz="2500"/>
          </a:p>
        </p:txBody>
      </p:sp>
      <p:sp>
        <p:nvSpPr>
          <p:cNvPr id="4" name="Slide Number Placeholder 3">
            <a:extLst>
              <a:ext uri="{FF2B5EF4-FFF2-40B4-BE49-F238E27FC236}">
                <a16:creationId xmlns:a16="http://schemas.microsoft.com/office/drawing/2014/main" id="{A6181D0A-F194-B54B-2D81-F277283F77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85719765"/>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B21C1F3-1644-4E1E-D63A-ED118864603D}"/>
              </a:ext>
            </a:extLst>
          </p:cNvPr>
          <p:cNvSpPr>
            <a:spLocks noGrp="1"/>
          </p:cNvSpPr>
          <p:nvPr>
            <p:ph type="title"/>
          </p:nvPr>
        </p:nvSpPr>
        <p:spPr/>
        <p:txBody>
          <a:bodyPr>
            <a:normAutofit/>
          </a:bodyPr>
          <a:lstStyle/>
          <a:p>
            <a:r>
              <a:rPr lang="en-US"/>
              <a:t>License to Sell</a:t>
            </a:r>
          </a:p>
        </p:txBody>
      </p:sp>
      <p:sp>
        <p:nvSpPr>
          <p:cNvPr id="3" name="Content Placeholder 2">
            <a:extLst>
              <a:ext uri="{FF2B5EF4-FFF2-40B4-BE49-F238E27FC236}">
                <a16:creationId xmlns:a16="http://schemas.microsoft.com/office/drawing/2014/main" id="{0F906E1B-A3E7-E3FA-938E-09AFC91D1E13}"/>
              </a:ext>
            </a:extLst>
          </p:cNvPr>
          <p:cNvSpPr>
            <a:spLocks noGrp="1"/>
          </p:cNvSpPr>
          <p:nvPr>
            <p:ph idx="1"/>
          </p:nvPr>
        </p:nvSpPr>
        <p:spPr>
          <a:xfrm>
            <a:off x="762000" y="2490135"/>
            <a:ext cx="7696200" cy="3758265"/>
          </a:xfrm>
        </p:spPr>
        <p:txBody>
          <a:bodyPr>
            <a:normAutofit fontScale="55000" lnSpcReduction="20000"/>
          </a:bodyPr>
          <a:lstStyle/>
          <a:p>
            <a:pPr marL="0" indent="0">
              <a:buNone/>
            </a:pPr>
            <a:r>
              <a:rPr lang="en-US" sz="2500"/>
              <a:t>•</a:t>
            </a:r>
            <a:r>
              <a:rPr lang="en-US" sz="2000"/>
              <a:t> </a:t>
            </a:r>
            <a:r>
              <a:rPr lang="en-US" sz="2500"/>
              <a:t>Notice must be given to “all persons interested” unless written assents – See Chapter 11 </a:t>
            </a:r>
          </a:p>
          <a:p>
            <a:pPr marL="0" indent="0">
              <a:buNone/>
            </a:pPr>
            <a:r>
              <a:rPr lang="en-US" sz="2500"/>
              <a:t>Generally speaking:</a:t>
            </a:r>
          </a:p>
          <a:p>
            <a:pPr marL="0" indent="0">
              <a:buNone/>
            </a:pPr>
            <a:r>
              <a:rPr lang="en-US" sz="2500"/>
              <a:t>	</a:t>
            </a:r>
            <a:r>
              <a:rPr lang="en-US" sz="2500" u="sng"/>
              <a:t>Intestate Estate</a:t>
            </a:r>
            <a:r>
              <a:rPr lang="en-US" sz="2500"/>
              <a:t>:  heirs </a:t>
            </a:r>
          </a:p>
          <a:p>
            <a:pPr marL="0" indent="0">
              <a:buNone/>
            </a:pPr>
            <a:r>
              <a:rPr lang="en-US" sz="2500"/>
              <a:t>	</a:t>
            </a:r>
            <a:r>
              <a:rPr lang="en-US" sz="2500" u="sng"/>
              <a:t>Testate Estate</a:t>
            </a:r>
            <a:r>
              <a:rPr lang="en-US" sz="2500"/>
              <a:t>: </a:t>
            </a:r>
          </a:p>
          <a:p>
            <a:pPr marL="0" indent="0">
              <a:buNone/>
            </a:pPr>
            <a:r>
              <a:rPr lang="en-US" sz="2500"/>
              <a:t>		If PR appointed </a:t>
            </a:r>
            <a:r>
              <a:rPr lang="en-US" sz="2500" u="sng"/>
              <a:t>formally</a:t>
            </a:r>
            <a:r>
              <a:rPr lang="en-US" sz="2500"/>
              <a:t>: to specific devisees or residuary takers if the real estate 				passes by the residue. </a:t>
            </a:r>
          </a:p>
          <a:p>
            <a:pPr marL="0" indent="0">
              <a:buNone/>
            </a:pPr>
            <a:r>
              <a:rPr lang="en-US" sz="2500"/>
              <a:t>		If PR appointed </a:t>
            </a:r>
            <a:r>
              <a:rPr lang="en-US" sz="2500" u="sng"/>
              <a:t>informally</a:t>
            </a:r>
            <a:r>
              <a:rPr lang="en-US" sz="2500"/>
              <a:t> (and still within the challenge period) to: </a:t>
            </a:r>
          </a:p>
          <a:p>
            <a:pPr marL="0" indent="0">
              <a:buNone/>
            </a:pPr>
            <a:r>
              <a:rPr lang="en-US" sz="2500"/>
              <a:t>			Purported heirs and devisees </a:t>
            </a:r>
          </a:p>
          <a:p>
            <a:pPr marL="0" indent="0">
              <a:buNone/>
            </a:pPr>
            <a:r>
              <a:rPr lang="en-US" sz="2500"/>
              <a:t>• Additional Interested Persons: see Probate Manual – examples include: </a:t>
            </a:r>
          </a:p>
          <a:p>
            <a:pPr marL="0" indent="0">
              <a:buNone/>
            </a:pPr>
            <a:r>
              <a:rPr lang="en-US" sz="2500"/>
              <a:t>	• AG </a:t>
            </a:r>
          </a:p>
          <a:p>
            <a:pPr marL="0" indent="0">
              <a:buNone/>
            </a:pPr>
            <a:r>
              <a:rPr lang="en-US" sz="2500"/>
              <a:t>	• Division of Medical Assistance </a:t>
            </a:r>
          </a:p>
          <a:p>
            <a:pPr marL="0" indent="0">
              <a:buNone/>
            </a:pPr>
            <a:r>
              <a:rPr lang="en-US" sz="2500"/>
              <a:t>	• Appointed fiduciary for deceased heir or devisee </a:t>
            </a:r>
          </a:p>
          <a:p>
            <a:pPr marL="0" indent="0">
              <a:buNone/>
            </a:pPr>
            <a:r>
              <a:rPr lang="en-US" sz="2500"/>
              <a:t>	• GAL if necessary for incapacitated person or minor</a:t>
            </a:r>
          </a:p>
        </p:txBody>
      </p:sp>
      <p:sp>
        <p:nvSpPr>
          <p:cNvPr id="4" name="Slide Number Placeholder 3">
            <a:extLst>
              <a:ext uri="{FF2B5EF4-FFF2-40B4-BE49-F238E27FC236}">
                <a16:creationId xmlns:a16="http://schemas.microsoft.com/office/drawing/2014/main" id="{A6181D0A-F194-B54B-2D81-F277283F77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056B005-36B1-4942-9C9D-7F0733368CA2}"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24</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12997668"/>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a:t>Sale of Real Estate by </a:t>
            </a:r>
            <a:br>
              <a:rPr lang="en-US"/>
            </a:br>
            <a:r>
              <a:rPr lang="en-US"/>
              <a:t>Heirs/Devisees</a:t>
            </a:r>
          </a:p>
        </p:txBody>
      </p:sp>
      <p:sp>
        <p:nvSpPr>
          <p:cNvPr id="3" name="Content Placeholder 2"/>
          <p:cNvSpPr>
            <a:spLocks noGrp="1"/>
          </p:cNvSpPr>
          <p:nvPr>
            <p:ph idx="1"/>
          </p:nvPr>
        </p:nvSpPr>
        <p:spPr>
          <a:xfrm>
            <a:off x="971551" y="2556932"/>
            <a:ext cx="4692650" cy="3318936"/>
          </a:xfrm>
        </p:spPr>
        <p:txBody>
          <a:bodyPr>
            <a:normAutofit/>
          </a:bodyPr>
          <a:lstStyle/>
          <a:p>
            <a:pPr marL="0" indent="0">
              <a:lnSpc>
                <a:spcPct val="90000"/>
              </a:lnSpc>
              <a:buNone/>
            </a:pPr>
            <a:r>
              <a:rPr lang="en-US" sz="1400"/>
              <a:t>The focus of this discussion is on recorded land.  </a:t>
            </a:r>
          </a:p>
          <a:p>
            <a:pPr marL="0" indent="0">
              <a:lnSpc>
                <a:spcPct val="90000"/>
              </a:lnSpc>
              <a:buNone/>
            </a:pPr>
            <a:r>
              <a:rPr lang="en-US" sz="1400"/>
              <a:t>For specific requirements related to registered land, see </a:t>
            </a:r>
            <a:r>
              <a:rPr lang="en-US" sz="1400" i="1"/>
              <a:t>Land Court Guideline 14.  Death: The Effect of Death upon Registered Land Titles</a:t>
            </a:r>
            <a:r>
              <a:rPr lang="en-US" sz="1400"/>
              <a:t>, dated October 31, 2019, found at:</a:t>
            </a:r>
          </a:p>
          <a:p>
            <a:pPr marL="0" indent="0">
              <a:lnSpc>
                <a:spcPct val="90000"/>
              </a:lnSpc>
              <a:buNone/>
            </a:pPr>
            <a:endParaRPr lang="en-US" sz="1400"/>
          </a:p>
          <a:p>
            <a:pPr marL="0" indent="0">
              <a:lnSpc>
                <a:spcPct val="90000"/>
              </a:lnSpc>
              <a:buNone/>
            </a:pPr>
            <a:r>
              <a:rPr lang="en-US" sz="1400">
                <a:hlinkClick r:id="rId2"/>
              </a:rPr>
              <a:t>wwwˌmassˌgov/doc/land-court-chief-title-examiner-memorandum-re-land-court-guideline-14-death-the-effect-of-death/download</a:t>
            </a:r>
            <a:endParaRPr lang="en-US" sz="1400"/>
          </a:p>
          <a:p>
            <a:pPr marL="0" indent="0">
              <a:lnSpc>
                <a:spcPct val="90000"/>
              </a:lnSpc>
              <a:buNone/>
            </a:pPr>
            <a:endParaRPr lang="en-US" sz="1400"/>
          </a:p>
          <a:p>
            <a:pPr marL="0" indent="0">
              <a:lnSpc>
                <a:spcPct val="90000"/>
              </a:lnSpc>
              <a:buNone/>
            </a:pPr>
            <a:endParaRPr lang="en-US" sz="1400"/>
          </a:p>
          <a:p>
            <a:pPr marL="0" indent="0">
              <a:lnSpc>
                <a:spcPct val="90000"/>
              </a:lnSpc>
              <a:buNone/>
            </a:pPr>
            <a:endParaRPr lang="en-US" sz="1400"/>
          </a:p>
          <a:p>
            <a:pPr marL="0" indent="0">
              <a:lnSpc>
                <a:spcPct val="90000"/>
              </a:lnSpc>
              <a:buNone/>
            </a:pPr>
            <a:endParaRPr lang="en-US" sz="1400"/>
          </a:p>
          <a:p>
            <a:pPr marL="0" indent="0">
              <a:lnSpc>
                <a:spcPct val="90000"/>
              </a:lnSpc>
              <a:buNone/>
            </a:pPr>
            <a:endParaRPr lang="en-US" sz="1400"/>
          </a:p>
          <a:p>
            <a:pPr lvl="1">
              <a:lnSpc>
                <a:spcPct val="90000"/>
              </a:lnSpc>
            </a:pPr>
            <a:endParaRPr lang="en-US" sz="1400"/>
          </a:p>
        </p:txBody>
      </p:sp>
      <p:pic>
        <p:nvPicPr>
          <p:cNvPr id="4" name="Graphic 3" descr="Court outline">
            <a:extLst>
              <a:ext uri="{FF2B5EF4-FFF2-40B4-BE49-F238E27FC236}">
                <a16:creationId xmlns:a16="http://schemas.microsoft.com/office/drawing/2014/main" id="{90BDDB23-23A1-2ED0-51B5-8CBA1008776B}"/>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6063769" y="3100102"/>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004255739"/>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pic>
        <p:nvPicPr>
          <p:cNvPr id="34" name="Picture 27">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5651868" y="982132"/>
            <a:ext cx="2520579" cy="1303867"/>
          </a:xfrm>
        </p:spPr>
        <p:txBody>
          <a:bodyPr>
            <a:normAutofit/>
          </a:bodyPr>
          <a:lstStyle/>
          <a:p>
            <a:pPr>
              <a:lnSpc>
                <a:spcPct val="90000"/>
              </a:lnSpc>
            </a:pPr>
            <a:r>
              <a:rPr lang="en-US" sz="2500"/>
              <a:t>Sale of Real Estate by Heirs/Devisees</a:t>
            </a:r>
          </a:p>
        </p:txBody>
      </p:sp>
      <p:sp>
        <p:nvSpPr>
          <p:cNvPr id="35" name="Rectangle 29">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descr="Logo, icon&#10;&#10;Description automatically generated">
            <a:extLst>
              <a:ext uri="{FF2B5EF4-FFF2-40B4-BE49-F238E27FC236}">
                <a16:creationId xmlns:a16="http://schemas.microsoft.com/office/drawing/2014/main" id="{43AF952E-2EFD-46FD-8D09-34C904DAAF3B}"/>
              </a:ext>
            </a:extLst>
          </p:cNvPr>
          <p:cNvPicPr>
            <a:picLocks noChangeAspect="1"/>
          </p:cNvPicPr>
          <p:nvPr/>
        </p:nvPicPr>
        <p:blipFill>
          <a:blip r:embed="rId3"/>
          <a:stretch>
            <a:fillRect/>
          </a:stretch>
        </p:blipFill>
        <p:spPr>
          <a:xfrm>
            <a:off x="1059512" y="1453795"/>
            <a:ext cx="3959083" cy="3771605"/>
          </a:xfrm>
          <a:prstGeom prst="rect">
            <a:avLst/>
          </a:prstGeom>
        </p:spPr>
      </p:pic>
      <p:cxnSp>
        <p:nvCxnSpPr>
          <p:cNvPr id="36" name="Straight Connector 31">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5651868" y="2556932"/>
            <a:ext cx="2958732" cy="3318936"/>
          </a:xfrm>
        </p:spPr>
        <p:txBody>
          <a:bodyPr>
            <a:normAutofit/>
          </a:bodyPr>
          <a:lstStyle/>
          <a:p>
            <a:pPr marL="0" indent="0">
              <a:buNone/>
            </a:pPr>
            <a:endParaRPr lang="en-US" b="1"/>
          </a:p>
          <a:p>
            <a:pPr marL="0" indent="0">
              <a:buNone/>
            </a:pPr>
            <a:r>
              <a:rPr lang="en-US" b="1"/>
              <a:t>You need to evaluate:</a:t>
            </a:r>
          </a:p>
          <a:p>
            <a:pPr marL="0" indent="0">
              <a:buNone/>
            </a:pPr>
            <a:r>
              <a:rPr lang="en-US" b="1"/>
              <a:t>	     T- H- C</a:t>
            </a:r>
          </a:p>
        </p:txBody>
      </p:sp>
    </p:spTree>
    <p:extLst>
      <p:ext uri="{BB962C8B-B14F-4D97-AF65-F5344CB8AC3E}">
        <p14:creationId xmlns:p14="http://schemas.microsoft.com/office/powerpoint/2010/main" val="2780440878"/>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a:t>Sale of Real Estate by </a:t>
            </a:r>
            <a:br>
              <a:rPr lang="en-US"/>
            </a:br>
            <a:r>
              <a:rPr lang="en-US"/>
              <a:t>Heirs/Devisees</a:t>
            </a:r>
          </a:p>
        </p:txBody>
      </p:sp>
      <p:sp>
        <p:nvSpPr>
          <p:cNvPr id="3" name="Content Placeholder 2"/>
          <p:cNvSpPr>
            <a:spLocks noGrp="1"/>
          </p:cNvSpPr>
          <p:nvPr>
            <p:ph idx="1"/>
          </p:nvPr>
        </p:nvSpPr>
        <p:spPr>
          <a:xfrm>
            <a:off x="971551" y="2556932"/>
            <a:ext cx="4692650" cy="3318936"/>
          </a:xfrm>
        </p:spPr>
        <p:txBody>
          <a:bodyPr>
            <a:normAutofit lnSpcReduction="10000"/>
          </a:bodyPr>
          <a:lstStyle/>
          <a:p>
            <a:pPr marL="0" indent="0">
              <a:lnSpc>
                <a:spcPct val="90000"/>
              </a:lnSpc>
              <a:buNone/>
            </a:pPr>
            <a:r>
              <a:rPr lang="en-US" sz="2000" b="1"/>
              <a:t>T = Testacy Status</a:t>
            </a:r>
          </a:p>
          <a:p>
            <a:pPr marL="0" indent="0">
              <a:lnSpc>
                <a:spcPct val="90000"/>
              </a:lnSpc>
              <a:buNone/>
            </a:pPr>
            <a:endParaRPr lang="en-US" sz="1400"/>
          </a:p>
          <a:p>
            <a:pPr marL="0" indent="0">
              <a:lnSpc>
                <a:spcPct val="90000"/>
              </a:lnSpc>
              <a:buNone/>
            </a:pPr>
            <a:r>
              <a:rPr lang="en-US" sz="1600" b="1"/>
              <a:t>Ask:</a:t>
            </a:r>
            <a:r>
              <a:rPr lang="en-US" sz="1600"/>
              <a:t>  Has the testacy status been </a:t>
            </a:r>
            <a:r>
              <a:rPr lang="en-US" sz="1600" b="1"/>
              <a:t>finally</a:t>
            </a:r>
            <a:r>
              <a:rPr lang="en-US" sz="1600"/>
              <a:t> determined?  In other words, are you certain that the decedent died with or without a valid will?</a:t>
            </a:r>
          </a:p>
          <a:p>
            <a:pPr lvl="1">
              <a:lnSpc>
                <a:spcPct val="90000"/>
              </a:lnSpc>
            </a:pPr>
            <a:r>
              <a:rPr lang="en-US" sz="1600" b="1"/>
              <a:t>Formal Decree</a:t>
            </a:r>
            <a:r>
              <a:rPr lang="en-US" sz="1600"/>
              <a:t>:  Did a formal decree (opening or closing) adjudicate the testacy status of the estate?  </a:t>
            </a:r>
          </a:p>
          <a:p>
            <a:pPr lvl="1">
              <a:lnSpc>
                <a:spcPct val="90000"/>
              </a:lnSpc>
            </a:pPr>
            <a:r>
              <a:rPr lang="en-US" sz="1600" b="1"/>
              <a:t>Operation of Law/Running of Time</a:t>
            </a:r>
            <a:r>
              <a:rPr lang="en-US" sz="1600"/>
              <a:t>:  Did an Informal Order issue and </a:t>
            </a:r>
            <a:r>
              <a:rPr lang="en-US" sz="1600" b="1"/>
              <a:t>has the challenge/contest period </a:t>
            </a:r>
            <a:r>
              <a:rPr lang="en-US" sz="1600"/>
              <a:t>under MUPC </a:t>
            </a:r>
            <a:r>
              <a:rPr lang="en-US" sz="1600">
                <a:solidFill>
                  <a:srgbClr val="373737"/>
                </a:solidFill>
              </a:rPr>
              <a:t>§ </a:t>
            </a:r>
            <a:r>
              <a:rPr lang="en-US" sz="1600"/>
              <a:t>3-108 run? </a:t>
            </a:r>
          </a:p>
          <a:p>
            <a:pPr marL="0" indent="0">
              <a:lnSpc>
                <a:spcPct val="90000"/>
              </a:lnSpc>
              <a:buNone/>
            </a:pPr>
            <a:endParaRPr lang="en-US" sz="1400"/>
          </a:p>
          <a:p>
            <a:pPr marL="0" indent="0">
              <a:lnSpc>
                <a:spcPct val="90000"/>
              </a:lnSpc>
              <a:buNone/>
            </a:pPr>
            <a:endParaRPr lang="en-US" sz="1400"/>
          </a:p>
          <a:p>
            <a:pPr marL="0" indent="0">
              <a:lnSpc>
                <a:spcPct val="90000"/>
              </a:lnSpc>
              <a:buNone/>
            </a:pPr>
            <a:endParaRPr lang="en-US" sz="1400"/>
          </a:p>
          <a:p>
            <a:pPr marL="0" indent="0">
              <a:lnSpc>
                <a:spcPct val="90000"/>
              </a:lnSpc>
              <a:buNone/>
            </a:pPr>
            <a:endParaRPr lang="en-US" sz="1400"/>
          </a:p>
          <a:p>
            <a:pPr lvl="1">
              <a:lnSpc>
                <a:spcPct val="90000"/>
              </a:lnSpc>
            </a:pPr>
            <a:endParaRPr lang="en-US" sz="1400"/>
          </a:p>
        </p:txBody>
      </p:sp>
      <p:pic>
        <p:nvPicPr>
          <p:cNvPr id="4" name="Graphic 3" descr="Gavel with solid fill">
            <a:extLst>
              <a:ext uri="{FF2B5EF4-FFF2-40B4-BE49-F238E27FC236}">
                <a16:creationId xmlns:a16="http://schemas.microsoft.com/office/drawing/2014/main" id="{90BDDB23-23A1-2ED0-51B5-8CBA1008776B}"/>
              </a:ext>
            </a:extLst>
          </p:cNvPr>
          <p:cNvPicPr>
            <a:picLocks noChangeAspect="1"/>
          </p:cNvPicPr>
          <p:nvPr/>
        </p:nvPicPr>
        <p:blipFill>
          <a:blip r:embed="rId2">
            <a:extLst>
              <a:ext uri="{96DAC541-7B7A-43D3-8B79-37D633B846F1}">
                <asvg:svgBlip xmlns:asvg="http://schemas.microsoft.com/office/drawing/2016/SVG/main" r:embed="rId3"/>
              </a:ext>
              <a:ext uri="{28A0092B-C50C-407E-A947-70E740481C1C}">
                <a14:useLocalDpi xmlns:a14="http://schemas.microsoft.com/office/drawing/2010/main" val="0"/>
              </a:ext>
            </a:extLst>
          </a:blip>
          <a:stretch>
            <a:fillRect/>
          </a:stretch>
        </p:blipFill>
        <p:spPr>
          <a:xfrm>
            <a:off x="6063769" y="3100102"/>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98819018"/>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a:t>Sale of Real Estate by </a:t>
            </a:r>
            <a:br>
              <a:rPr lang="en-US"/>
            </a:br>
            <a:r>
              <a:rPr lang="en-US"/>
              <a:t>Heirs/Devisees</a:t>
            </a:r>
          </a:p>
        </p:txBody>
      </p:sp>
      <p:sp>
        <p:nvSpPr>
          <p:cNvPr id="3" name="Content Placeholder 2"/>
          <p:cNvSpPr>
            <a:spLocks noGrp="1"/>
          </p:cNvSpPr>
          <p:nvPr>
            <p:ph idx="1"/>
          </p:nvPr>
        </p:nvSpPr>
        <p:spPr>
          <a:xfrm>
            <a:off x="971551" y="2556932"/>
            <a:ext cx="4692650" cy="3318936"/>
          </a:xfrm>
        </p:spPr>
        <p:txBody>
          <a:bodyPr>
            <a:normAutofit/>
          </a:bodyPr>
          <a:lstStyle/>
          <a:p>
            <a:pPr marL="0" indent="0">
              <a:buNone/>
            </a:pPr>
            <a:r>
              <a:rPr lang="en-US" sz="1800"/>
              <a:t> </a:t>
            </a:r>
            <a:r>
              <a:rPr lang="en-US" sz="1800" b="1"/>
              <a:t>H = Heirs at Law</a:t>
            </a:r>
          </a:p>
          <a:p>
            <a:pPr marL="0" indent="0">
              <a:buNone/>
            </a:pPr>
            <a:endParaRPr lang="en-US" sz="1700" b="1"/>
          </a:p>
          <a:p>
            <a:pPr marL="0" indent="0">
              <a:buNone/>
            </a:pPr>
            <a:r>
              <a:rPr lang="en-US" sz="1700" b="1"/>
              <a:t>Ask:  </a:t>
            </a:r>
            <a:r>
              <a:rPr lang="en-US" sz="1700"/>
              <a:t>In an </a:t>
            </a:r>
            <a:r>
              <a:rPr lang="en-US" sz="1700" u="sng"/>
              <a:t>intestate</a:t>
            </a:r>
            <a:r>
              <a:rPr lang="en-US" sz="1700"/>
              <a:t> estate, have the heirs at law been adjudicated? </a:t>
            </a:r>
          </a:p>
          <a:p>
            <a:pPr lvl="1"/>
            <a:r>
              <a:rPr lang="en-US" sz="1700" b="1"/>
              <a:t>Formal Decree</a:t>
            </a:r>
            <a:r>
              <a:rPr lang="en-US" sz="1700"/>
              <a:t>:  Did a formal decree (opening </a:t>
            </a:r>
            <a:r>
              <a:rPr lang="en-US" sz="1700" b="1"/>
              <a:t>or</a:t>
            </a:r>
            <a:r>
              <a:rPr lang="en-US" sz="1700"/>
              <a:t> closing the estate) adjudicate their identity?</a:t>
            </a:r>
          </a:p>
          <a:p>
            <a:pPr lvl="1"/>
            <a:r>
              <a:rPr lang="en-US" sz="1700" b="1"/>
              <a:t>Title Standard 41</a:t>
            </a:r>
            <a:r>
              <a:rPr lang="en-US" sz="1700"/>
              <a:t>:  If no, (for Recorded Land only), is TS 41 (as amended) helpful? </a:t>
            </a:r>
          </a:p>
          <a:p>
            <a:pPr marL="0" indent="0">
              <a:buNone/>
            </a:pPr>
            <a:endParaRPr lang="en-US" sz="1700"/>
          </a:p>
          <a:p>
            <a:pPr marL="0" indent="0">
              <a:buNone/>
            </a:pPr>
            <a:endParaRPr lang="en-US" sz="1700"/>
          </a:p>
          <a:p>
            <a:pPr marL="0" indent="0">
              <a:buNone/>
            </a:pPr>
            <a:endParaRPr lang="en-US" sz="1700"/>
          </a:p>
          <a:p>
            <a:pPr marL="0" indent="0">
              <a:buNone/>
            </a:pPr>
            <a:endParaRPr lang="en-US" sz="1700"/>
          </a:p>
          <a:p>
            <a:pPr lvl="1"/>
            <a:endParaRPr lang="en-US" sz="1700"/>
          </a:p>
        </p:txBody>
      </p:sp>
      <p:pic>
        <p:nvPicPr>
          <p:cNvPr id="7" name="Graphic 6" descr="Group of people outline">
            <a:extLst>
              <a:ext uri="{FF2B5EF4-FFF2-40B4-BE49-F238E27FC236}">
                <a16:creationId xmlns:a16="http://schemas.microsoft.com/office/drawing/2014/main" id="{A837C03F-7852-B251-BA06-1B481739B299}"/>
              </a:ext>
            </a:extLst>
          </p:cNvPr>
          <p:cNvPicPr>
            <a:picLocks noChangeAspect="1"/>
          </p:cNvPicPr>
          <p:nvPr/>
        </p:nvPicPr>
        <p:blipFill>
          <a:blip r:embed="rId2">
            <a:extLst>
              <a:ext uri="{96DAC541-7B7A-43D3-8B79-37D633B846F1}">
                <asvg:svgBlip xmlns:asvg="http://schemas.microsoft.com/office/drawing/2016/SVG/main" r:embed="rId3"/>
              </a:ext>
              <a:ext uri="{28A0092B-C50C-407E-A947-70E740481C1C}">
                <a14:useLocalDpi xmlns:a14="http://schemas.microsoft.com/office/drawing/2010/main" val="0"/>
              </a:ext>
            </a:extLst>
          </a:blip>
          <a:stretch>
            <a:fillRect/>
          </a:stretch>
        </p:blipFill>
        <p:spPr>
          <a:xfrm>
            <a:off x="6117652" y="3124200"/>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63898781"/>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a:t>Sale of Real Estate by </a:t>
            </a:r>
            <a:br>
              <a:rPr lang="en-US"/>
            </a:br>
            <a:r>
              <a:rPr lang="en-US"/>
              <a:t>Heirs/Devisees</a:t>
            </a:r>
          </a:p>
        </p:txBody>
      </p:sp>
      <p:pic>
        <p:nvPicPr>
          <p:cNvPr id="4" name="Graphic 3" descr="Hourglass 60% with solid fill">
            <a:extLst>
              <a:ext uri="{FF2B5EF4-FFF2-40B4-BE49-F238E27FC236}">
                <a16:creationId xmlns:a16="http://schemas.microsoft.com/office/drawing/2014/main" id="{E06B0CEE-CC7E-23C3-C878-6E2B6611394F}"/>
              </a:ext>
            </a:extLst>
          </p:cNvPr>
          <p:cNvPicPr>
            <a:picLocks noChangeAspect="1"/>
          </p:cNvPicPr>
          <p:nvPr/>
        </p:nvPicPr>
        <p:blipFill>
          <a:blip r:embed="rId2">
            <a:extLst>
              <a:ext uri="{96DAC541-7B7A-43D3-8B79-37D633B846F1}">
                <asvg:svgBlip xmlns:asvg="http://schemas.microsoft.com/office/drawing/2016/SVG/main" r:embed="rId3"/>
              </a:ext>
              <a:ext uri="{28A0092B-C50C-407E-A947-70E740481C1C}">
                <a14:useLocalDpi xmlns:a14="http://schemas.microsoft.com/office/drawing/2010/main" val="0"/>
              </a:ext>
            </a:extLst>
          </a:blip>
          <a:stretch>
            <a:fillRect/>
          </a:stretch>
        </p:blipFill>
        <p:spPr>
          <a:xfrm>
            <a:off x="1066800" y="3124200"/>
            <a:ext cx="2054796" cy="2054796"/>
          </a:xfrm>
          <a:prstGeom prst="rect">
            <a:avLst/>
          </a:prstGeom>
          <a:ln w="57150" cmpd="thickThin">
            <a:solidFill>
              <a:schemeClr val="tx1">
                <a:lumMod val="50000"/>
                <a:lumOff val="50000"/>
              </a:schemeClr>
            </a:solidFill>
            <a:miter lim="800000"/>
          </a:ln>
        </p:spPr>
      </p:pic>
      <p:sp>
        <p:nvSpPr>
          <p:cNvPr id="22" name="Content Placeholder 2"/>
          <p:cNvSpPr>
            <a:spLocks noGrp="1"/>
          </p:cNvSpPr>
          <p:nvPr>
            <p:ph idx="1"/>
          </p:nvPr>
        </p:nvSpPr>
        <p:spPr>
          <a:xfrm>
            <a:off x="3352801" y="2438400"/>
            <a:ext cx="5181600" cy="3962400"/>
          </a:xfrm>
        </p:spPr>
        <p:txBody>
          <a:bodyPr>
            <a:normAutofit fontScale="77500" lnSpcReduction="20000"/>
          </a:bodyPr>
          <a:lstStyle/>
          <a:p>
            <a:pPr marL="0" indent="0">
              <a:lnSpc>
                <a:spcPct val="90000"/>
              </a:lnSpc>
              <a:buNone/>
            </a:pPr>
            <a:r>
              <a:rPr lang="en-US" sz="1800" b="1"/>
              <a:t>C = Conclusion of Administration </a:t>
            </a:r>
          </a:p>
          <a:p>
            <a:pPr marL="0" indent="0">
              <a:lnSpc>
                <a:spcPct val="90000"/>
              </a:lnSpc>
              <a:buNone/>
            </a:pPr>
            <a:endParaRPr lang="en-US" sz="700"/>
          </a:p>
          <a:p>
            <a:pPr marL="0" indent="0">
              <a:lnSpc>
                <a:spcPct val="90000"/>
              </a:lnSpc>
              <a:buNone/>
            </a:pPr>
            <a:r>
              <a:rPr lang="en-US" sz="1600" b="1"/>
              <a:t>Ask:</a:t>
            </a:r>
            <a:r>
              <a:rPr lang="en-US" sz="1600"/>
              <a:t>  If a PR was appointed, has their administration </a:t>
            </a:r>
            <a:r>
              <a:rPr lang="en-US" sz="1600" b="1"/>
              <a:t>concluded</a:t>
            </a:r>
            <a:r>
              <a:rPr lang="en-US" sz="1600"/>
              <a:t>?  </a:t>
            </a:r>
          </a:p>
          <a:p>
            <a:pPr marL="0" indent="0">
              <a:lnSpc>
                <a:spcPct val="90000"/>
              </a:lnSpc>
              <a:buNone/>
            </a:pPr>
            <a:r>
              <a:rPr lang="en-US" sz="1800"/>
              <a:t>In other words, is it certain that the PR may no longer seek a license to sell the real estate to pay costs of administration pursuant to G. L. c. 202 § 20A?   Do any of the following apply:</a:t>
            </a:r>
          </a:p>
          <a:p>
            <a:pPr>
              <a:lnSpc>
                <a:spcPct val="90000"/>
              </a:lnSpc>
              <a:buFont typeface="Arial" panose="020b0604020202020204" pitchFamily="34" charset="0"/>
              <a:buChar char="•"/>
            </a:pPr>
            <a:r>
              <a:rPr lang="en-US" sz="1800"/>
              <a:t>(1) more than one year has passed since the filing of a </a:t>
            </a:r>
            <a:r>
              <a:rPr lang="en-US" sz="1800" b="1"/>
              <a:t>Closing Statement </a:t>
            </a:r>
            <a:r>
              <a:rPr lang="en-US" sz="1800"/>
              <a:t>(MPC 850); </a:t>
            </a:r>
            <a:r>
              <a:rPr lang="en-US" sz="1800">
                <a:solidFill>
                  <a:srgbClr val="FF0000"/>
                </a:solidFill>
              </a:rPr>
              <a:t>or </a:t>
            </a:r>
          </a:p>
          <a:p>
            <a:pPr>
              <a:lnSpc>
                <a:spcPct val="90000"/>
              </a:lnSpc>
              <a:buFont typeface="Arial" panose="020b0604020202020204" pitchFamily="34" charset="0"/>
              <a:buChar char="•"/>
            </a:pPr>
            <a:r>
              <a:rPr lang="en-US" sz="1800"/>
              <a:t>(2) a </a:t>
            </a:r>
            <a:r>
              <a:rPr lang="en-US" sz="1800" b="1"/>
              <a:t>Decree and Order of Complete Settlement </a:t>
            </a:r>
            <a:r>
              <a:rPr lang="en-US" sz="1800"/>
              <a:t>issued allowing the PR’s final account; </a:t>
            </a:r>
            <a:r>
              <a:rPr lang="en-US" sz="1800">
                <a:solidFill>
                  <a:srgbClr val="FF0000"/>
                </a:solidFill>
              </a:rPr>
              <a:t>or </a:t>
            </a:r>
          </a:p>
          <a:p>
            <a:pPr>
              <a:lnSpc>
                <a:spcPct val="90000"/>
              </a:lnSpc>
              <a:buFont typeface="Arial" panose="020b0604020202020204" pitchFamily="34" charset="0"/>
              <a:buChar char="•"/>
            </a:pPr>
            <a:r>
              <a:rPr lang="en-US" sz="1800"/>
              <a:t>(3) </a:t>
            </a:r>
            <a:r>
              <a:rPr lang="en-US" sz="1800" b="1"/>
              <a:t>a period of six (6) years </a:t>
            </a:r>
            <a:r>
              <a:rPr lang="en-US" sz="1800"/>
              <a:t>has passed from the date of approval of the PR’s bond; </a:t>
            </a:r>
            <a:r>
              <a:rPr lang="en-US" sz="1800">
                <a:solidFill>
                  <a:srgbClr val="FF0000"/>
                </a:solidFill>
              </a:rPr>
              <a:t>or</a:t>
            </a:r>
          </a:p>
          <a:p>
            <a:pPr>
              <a:lnSpc>
                <a:spcPct val="90000"/>
              </a:lnSpc>
              <a:buFont typeface="Arial" panose="020b0604020202020204" pitchFamily="34" charset="0"/>
              <a:buChar cha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(4) the decedent’s Will </a:t>
            </a:r>
            <a:r>
              <a:rPr lang="en-US" sz="1800">
                <a:solidFill>
                  <a:prstClr val="black"/>
                </a:solidFill>
                <a:latin typeface="Garamond" panose="02020404030301010803"/>
              </a:rPr>
              <a:t>was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admitted to probate in a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late and limited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proceeding and devisees can rely on </a:t>
            </a:r>
            <a:r>
              <a:rPr kumimoji="0" lang="en-US" sz="1800" b="1" i="0" u="none" strike="noStrike" kern="1200" cap="none" spc="0" normalizeH="0" baseline="0" noProof="0">
                <a:ln>
                  <a:noFill/>
                </a:ln>
                <a:solidFill>
                  <a:prstClr val="black"/>
                </a:solidFill>
                <a:effectLst/>
                <a:highlight>
                  <a:srgbClr val="FFFF00"/>
                </a:highlight>
                <a:uLnTx/>
                <a:uFillTx/>
                <a:latin typeface="Garamond" panose="02020404030301010803"/>
                <a:ea typeface="+mn-ea"/>
                <a:cs typeface="+mn-cs"/>
              </a:rPr>
              <a:t>TS 40</a:t>
            </a:r>
            <a:r>
              <a:rPr lang="en-US" sz="1800">
                <a:solidFill>
                  <a:prstClr val="black"/>
                </a:solidFill>
                <a:highlight>
                  <a:srgbClr val="FFFF00"/>
                </a:highlight>
                <a:latin typeface="Garamond" panose="02020404030301010803"/>
              </a:rPr>
              <a:t>?</a:t>
            </a:r>
            <a:endParaRPr lang="en-US" sz="1800">
              <a:highlight>
                <a:srgbClr val="FFFF00"/>
              </a:highlight>
            </a:endParaRPr>
          </a:p>
          <a:p>
            <a:pPr marL="0" indent="0">
              <a:lnSpc>
                <a:spcPct val="90000"/>
              </a:lnSpc>
              <a:buNone/>
            </a:pPr>
            <a:endParaRPr lang="en-US" sz="1600" u="sng"/>
          </a:p>
          <a:p>
            <a:pPr marL="0" indent="0">
              <a:lnSpc>
                <a:spcPct val="90000"/>
              </a:lnSpc>
              <a:buNone/>
            </a:pPr>
            <a:r>
              <a:rPr lang="en-US" sz="1600" u="sng"/>
              <a:t>Note</a:t>
            </a:r>
            <a:r>
              <a:rPr lang="en-US" sz="1600"/>
              <a:t>:  In addition to administration issues above, both the Massachusetts and the Federal Estate Tax lien must be dealt with for decedents who died </a:t>
            </a:r>
            <a:r>
              <a:rPr lang="en-US" sz="1600" u="sng"/>
              <a:t>less than 10 years ago</a:t>
            </a:r>
            <a:r>
              <a:rPr lang="en-US" sz="1600"/>
              <a:t>.  See generally, Title Standard 3, 24 and 61.</a:t>
            </a:r>
          </a:p>
          <a:p>
            <a:pPr marL="0" indent="0">
              <a:lnSpc>
                <a:spcPct val="90000"/>
              </a:lnSpc>
              <a:buNone/>
            </a:pPr>
            <a:endParaRPr lang="en-US" sz="700"/>
          </a:p>
          <a:p>
            <a:pPr marL="0" indent="0">
              <a:lnSpc>
                <a:spcPct val="90000"/>
              </a:lnSpc>
              <a:buNone/>
            </a:pPr>
            <a:endParaRPr lang="en-US" sz="700"/>
          </a:p>
          <a:p>
            <a:pPr marL="0" indent="0">
              <a:lnSpc>
                <a:spcPct val="90000"/>
              </a:lnSpc>
              <a:buNone/>
            </a:pPr>
            <a:endParaRPr lang="en-US" sz="700"/>
          </a:p>
          <a:p>
            <a:pPr lvl="1">
              <a:lnSpc>
                <a:spcPct val="90000"/>
              </a:lnSpc>
            </a:pPr>
            <a:endParaRPr lang="en-US" sz="700"/>
          </a:p>
        </p:txBody>
      </p:sp>
    </p:spTree>
    <p:extLst>
      <p:ext uri="{BB962C8B-B14F-4D97-AF65-F5344CB8AC3E}">
        <p14:creationId xmlns:p14="http://schemas.microsoft.com/office/powerpoint/2010/main" val="358787637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pic>
        <p:nvPicPr>
          <p:cNvPr id="34" name="Picture 33">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36" name="Straight Connector 35">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52D7949F-F7AD-4D72-9C9D-4FF1086C85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4570809" y="982132"/>
            <a:ext cx="3601638" cy="1303867"/>
          </a:xfrm>
        </p:spPr>
        <p:txBody>
          <a:bodyPr vert="horz" lIns="91440" tIns="45720" rIns="91440" bIns="45720" rtlCol="0" anchor="ctr">
            <a:normAutofit/>
          </a:bodyPr>
          <a:lstStyle/>
          <a:p>
            <a:pPr>
              <a:lnSpc>
                <a:spcPct val="90000"/>
              </a:lnSpc>
            </a:pPr>
            <a:r>
              <a:rPr lang="en-US" sz="2800"/>
              <a:t>Probate Property Requires a Probate Proceeding </a:t>
            </a:r>
          </a:p>
        </p:txBody>
      </p:sp>
      <p:sp>
        <p:nvSpPr>
          <p:cNvPr id="40" name="Rectangle 39">
            <a:extLst>
              <a:ext uri="{FF2B5EF4-FFF2-40B4-BE49-F238E27FC236}">
                <a16:creationId xmlns:a16="http://schemas.microsoft.com/office/drawing/2014/main" id="{EABBD5AE-06A5-42CD-88F2-7CCF8719E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Close up of small house wrapped in green ribbon">
            <a:extLst>
              <a:ext uri="{FF2B5EF4-FFF2-40B4-BE49-F238E27FC236}">
                <a16:creationId xmlns:a16="http://schemas.microsoft.com/office/drawing/2014/main" id="{320ED079-8A0A-9391-CB47-C5742B17B8EE}"/>
              </a:ext>
            </a:extLst>
          </p:cNvPr>
          <p:cNvPicPr>
            <a:picLocks noChangeAspect="1"/>
          </p:cNvPicPr>
          <p:nvPr/>
        </p:nvPicPr>
        <p:blipFill>
          <a:blip r:embed="rId4">
            <a:extLst>
              <a:ext uri="{28A0092B-C50C-407E-A947-70E740481C1C}">
                <a14:useLocalDpi xmlns:a14="http://schemas.microsoft.com/office/drawing/2010/main" val="0"/>
              </a:ext>
            </a:extLst>
          </a:blip>
          <a:srcRect l="4948" r="44755" b="-2"/>
          <a:stretch>
            <a:fillRect/>
          </a:stretch>
        </p:blipFill>
        <p:spPr>
          <a:xfrm>
            <a:off x="1060450" y="1447800"/>
            <a:ext cx="2907601" cy="3858780"/>
          </a:xfrm>
          <a:prstGeom prst="rect">
            <a:avLst/>
          </a:prstGeom>
        </p:spPr>
      </p:pic>
      <p:cxnSp>
        <p:nvCxnSpPr>
          <p:cNvPr id="42" name="Straight Connector 41">
            <a:extLst>
              <a:ext uri="{FF2B5EF4-FFF2-40B4-BE49-F238E27FC236}">
                <a16:creationId xmlns:a16="http://schemas.microsoft.com/office/drawing/2014/main" id="{C3E43B92-4F7A-45DF-BBDC-84EBC37E85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0809" y="2556932"/>
            <a:ext cx="3601638" cy="3318936"/>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20000"/>
              </a:spcBef>
              <a:spcAft>
                <a:spcPts val="600"/>
              </a:spcAft>
              <a:buClr>
                <a:srgbClr val="D9B247"/>
              </a:buClr>
              <a:buSzPct val="115000"/>
              <a:buFontTx/>
              <a:buNone/>
              <a:defRPr/>
            </a:pPr>
            <a:r>
              <a:rPr kumimoji="0" lang="en-US" sz="18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A probate proceeding is necessary when the deceased owner was:</a:t>
            </a:r>
          </a:p>
          <a:p>
            <a:pPr marL="285750" marR="0" lvl="0" indent="-28575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8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The sole owner of real property</a:t>
            </a:r>
          </a:p>
          <a:p>
            <a:pPr marL="285750" marR="0" lvl="0" indent="-28575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8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rPr>
              <a:t>A tenant in common with other owners</a:t>
            </a:r>
          </a:p>
          <a:p>
            <a:pPr marL="1200150" marR="0" lvl="2" indent="-285750" algn="l" defTabSz="457200" rtl="0" eaLnBrk="1" fontAlgn="auto" latinLnBrk="0" hangingPunct="1">
              <a:lnSpc>
                <a:spcPct val="100000"/>
              </a:lnSpc>
              <a:spcBef>
                <a:spcPct val="20000"/>
              </a:spcBef>
              <a:spcAft>
                <a:spcPts val="600"/>
              </a:spcAft>
              <a:buClr>
                <a:srgbClr val="D9B247"/>
              </a:buClr>
              <a:buSzPct val="115000"/>
              <a:buFont typeface="Arial"/>
              <a:buChar char="•"/>
              <a:defRPr/>
            </a:pPr>
            <a:endParaRPr kumimoji="0" lang="en-US" sz="18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endParaRPr kumimoji="0" lang="en-US" sz="18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endParaRPr kumimoji="0" lang="en-US" sz="1800" b="0" i="0" u="none" strike="noStrike" kern="1200" cap="none" spc="0" normalizeH="0" baseline="0" noProof="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79197613"/>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971551" y="982132"/>
            <a:ext cx="7200897" cy="1303867"/>
          </a:xfrm>
        </p:spPr>
        <p:txBody>
          <a:bodyPr>
            <a:normAutofit/>
          </a:bodyPr>
          <a:lstStyle/>
          <a:p>
            <a:pPr>
              <a:lnSpc>
                <a:spcPct val="90000"/>
              </a:lnSpc>
            </a:pPr>
            <a:r>
              <a:rPr lang="en-US"/>
              <a:t>Sale of Real Estate by </a:t>
            </a:r>
            <a:br>
              <a:rPr lang="en-US"/>
            </a:br>
            <a:r>
              <a:rPr lang="en-US"/>
              <a:t>Heirs/Devisees</a:t>
            </a:r>
          </a:p>
        </p:txBody>
      </p:sp>
      <p:pic>
        <p:nvPicPr>
          <p:cNvPr id="4" name="Graphic 3" descr="Hourglass 60% with solid fill">
            <a:extLst>
              <a:ext uri="{FF2B5EF4-FFF2-40B4-BE49-F238E27FC236}">
                <a16:creationId xmlns:a16="http://schemas.microsoft.com/office/drawing/2014/main" id="{E06B0CEE-CC7E-23C3-C878-6E2B6611394F}"/>
              </a:ext>
            </a:extLst>
          </p:cNvPr>
          <p:cNvPicPr>
            <a:picLocks noChangeAspect="1"/>
          </p:cNvPicPr>
          <p:nvPr/>
        </p:nvPicPr>
        <p:blipFill>
          <a:blip r:embed="rId2">
            <a:extLst>
              <a:ext uri="{96DAC541-7B7A-43D3-8B79-37D633B846F1}">
                <asvg:svgBlip xmlns:asvg="http://schemas.microsoft.com/office/drawing/2016/SVG/main" r:embed="rId3"/>
              </a:ext>
              <a:ext uri="{28A0092B-C50C-407E-A947-70E740481C1C}">
                <a14:useLocalDpi xmlns:a14="http://schemas.microsoft.com/office/drawing/2010/main" val="0"/>
              </a:ext>
            </a:extLst>
          </a:blip>
          <a:stretch>
            <a:fillRect/>
          </a:stretch>
        </p:blipFill>
        <p:spPr>
          <a:xfrm>
            <a:off x="1066800" y="3124200"/>
            <a:ext cx="2054796" cy="2054796"/>
          </a:xfrm>
          <a:prstGeom prst="rect">
            <a:avLst/>
          </a:prstGeom>
          <a:ln w="57150" cmpd="thickThin">
            <a:solidFill>
              <a:schemeClr val="tx1">
                <a:lumMod val="50000"/>
                <a:lumOff val="50000"/>
              </a:schemeClr>
            </a:solidFill>
            <a:miter lim="800000"/>
          </a:ln>
        </p:spPr>
      </p:pic>
      <p:sp>
        <p:nvSpPr>
          <p:cNvPr id="22" name="Content Placeholder 2"/>
          <p:cNvSpPr>
            <a:spLocks noGrp="1"/>
          </p:cNvSpPr>
          <p:nvPr>
            <p:ph idx="1"/>
          </p:nvPr>
        </p:nvSpPr>
        <p:spPr>
          <a:xfrm>
            <a:off x="3479799" y="2556932"/>
            <a:ext cx="5054601" cy="3691468"/>
          </a:xfrm>
        </p:spPr>
        <p:txBody>
          <a:bodyPr>
            <a:normAutofit/>
          </a:bodyPr>
          <a:lstStyle/>
          <a:p>
            <a:pPr marL="0" indent="0">
              <a:lnSpc>
                <a:spcPct val="90000"/>
              </a:lnSpc>
              <a:buNone/>
            </a:pPr>
            <a:r>
              <a:rPr lang="en-US" sz="1800" b="1"/>
              <a:t>C = Conclusion of Administration </a:t>
            </a:r>
          </a:p>
          <a:p>
            <a:pPr marL="0" indent="0">
              <a:lnSpc>
                <a:spcPct val="90000"/>
              </a:lnSpc>
              <a:buNone/>
            </a:pPr>
            <a:endParaRPr lang="en-US" sz="700"/>
          </a:p>
          <a:p>
            <a:pPr>
              <a:lnSpc>
                <a:spcPct val="90000"/>
              </a:lnSpc>
              <a:buFont typeface="Arial" panose="020b0604020202020204" pitchFamily="34" charset="0"/>
              <a:buChar char="•"/>
            </a:pPr>
            <a:r>
              <a:rPr lang="en-US" sz="1600" b="1"/>
              <a:t>Closing Statement </a:t>
            </a:r>
            <a:r>
              <a:rPr lang="en-US" sz="1600"/>
              <a:t>(after one year from filing)</a:t>
            </a:r>
          </a:p>
          <a:p>
            <a:pPr>
              <a:lnSpc>
                <a:spcPct val="90000"/>
              </a:lnSpc>
              <a:buFont typeface="Arial" panose="020b0604020202020204" pitchFamily="34" charset="0"/>
              <a:buChar char="•"/>
            </a:pPr>
            <a:r>
              <a:rPr lang="en-US" sz="1600" b="1"/>
              <a:t>Decree and Order of Complete Settlement</a:t>
            </a:r>
            <a:r>
              <a:rPr lang="en-US" sz="1600"/>
              <a:t> issued allowing the PR’s final account</a:t>
            </a:r>
          </a:p>
          <a:p>
            <a:pPr>
              <a:lnSpc>
                <a:spcPct val="90000"/>
              </a:lnSpc>
              <a:buFont typeface="Arial" panose="020b0604020202020204" pitchFamily="34" charset="0"/>
              <a:buChar char="•"/>
            </a:pPr>
            <a:r>
              <a:rPr lang="en-US" sz="1600" b="1"/>
              <a:t>Operation of Law/Running of Time </a:t>
            </a:r>
            <a:r>
              <a:rPr lang="en-US" sz="1600"/>
              <a:t>(6 years from date of PR’s bond)</a:t>
            </a:r>
          </a:p>
          <a:p>
            <a:pPr>
              <a:lnSpc>
                <a:spcPct val="90000"/>
              </a:lnSpc>
              <a:buFont typeface="Arial" panose="020b0604020202020204" pitchFamily="34" charset="0"/>
              <a:buChar char="•"/>
            </a:pPr>
            <a:r>
              <a:rPr kumimoji="0" lang="en-US" sz="1500" b="1" i="0" u="none" strike="noStrike" kern="1200" cap="none" spc="0" normalizeH="0" baseline="0" noProof="0">
                <a:ln>
                  <a:noFill/>
                </a:ln>
                <a:solidFill>
                  <a:prstClr val="black"/>
                </a:solidFill>
                <a:effectLst/>
                <a:uLnTx/>
                <a:uFillTx/>
                <a:latin typeface="Garamond" panose="02020404030301010803"/>
                <a:ea typeface="+mn-ea"/>
                <a:cs typeface="+mn-cs"/>
              </a:rPr>
              <a:t>Late and Limited probate of a Will:  TS 40</a:t>
            </a:r>
            <a:endParaRPr lang="en-US" sz="700"/>
          </a:p>
          <a:p>
            <a:pPr marL="0" indent="0">
              <a:lnSpc>
                <a:spcPct val="90000"/>
              </a:lnSpc>
              <a:buNone/>
            </a:pPr>
            <a:endParaRPr lang="en-US" sz="700"/>
          </a:p>
          <a:p>
            <a:pPr marL="0" indent="0">
              <a:lnSpc>
                <a:spcPct val="90000"/>
              </a:lnSpc>
              <a:buNone/>
            </a:pPr>
            <a:endParaRPr lang="en-US" sz="700"/>
          </a:p>
          <a:p>
            <a:pPr marL="0" indent="0">
              <a:lnSpc>
                <a:spcPct val="90000"/>
              </a:lnSpc>
              <a:buNone/>
            </a:pPr>
            <a:endParaRPr lang="en-US" sz="700"/>
          </a:p>
          <a:p>
            <a:pPr lvl="1">
              <a:lnSpc>
                <a:spcPct val="90000"/>
              </a:lnSpc>
            </a:pPr>
            <a:endParaRPr lang="en-US" sz="700"/>
          </a:p>
        </p:txBody>
      </p:sp>
    </p:spTree>
    <p:extLst>
      <p:ext uri="{BB962C8B-B14F-4D97-AF65-F5344CB8AC3E}">
        <p14:creationId xmlns:p14="http://schemas.microsoft.com/office/powerpoint/2010/main" val="3720350759"/>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a:xfrm>
            <a:off x="5651868" y="982132"/>
            <a:ext cx="2520579" cy="1303867"/>
          </a:xfrm>
        </p:spPr>
        <p:txBody>
          <a:bodyPr>
            <a:normAutofit fontScale="90000"/>
          </a:bodyPr>
          <a:lstStyle/>
          <a:p>
            <a:pPr marL="82296" indent="0">
              <a:lnSpc>
                <a:spcPct val="90000"/>
              </a:lnSpc>
            </a:pPr>
            <a:r>
              <a:rPr lang="en-US" sz="2800" b="1" i="1"/>
              <a:t>For Recorded Land ONLY</a:t>
            </a:r>
            <a:br>
              <a:rPr lang="en-US" sz="2800" b="1" i="1"/>
            </a:br>
            <a:r>
              <a:rPr lang="en-US" sz="2800" b="1" i="1"/>
              <a:t>Updated Title Standard 41:</a:t>
            </a:r>
            <a:br>
              <a:rPr lang="en-US" sz="2800"/>
            </a:br>
            <a:endParaRPr lang="en-US" sz="2500"/>
          </a:p>
        </p:txBody>
      </p:sp>
      <p:pic>
        <p:nvPicPr>
          <p:cNvPr id="6" name="Picture 5" descr="Text, letter&#10;&#10;Description automatically generated">
            <a:extLst>
              <a:ext uri="{FF2B5EF4-FFF2-40B4-BE49-F238E27FC236}">
                <a16:creationId xmlns:a16="http://schemas.microsoft.com/office/drawing/2014/main" id="{B7315A45-7C68-43FA-A385-C14F4E1B9D57}"/>
              </a:ext>
            </a:extLst>
          </p:cNvPr>
          <p:cNvPicPr>
            <a:picLocks noChangeAspect="1"/>
          </p:cNvPicPr>
          <p:nvPr/>
        </p:nvPicPr>
        <p:blipFill>
          <a:blip r:embed="rId2"/>
          <a:srcRect l="5439" r="12483" b="3"/>
          <a:stretch>
            <a:fillRect/>
          </a:stretch>
        </p:blipFill>
        <p:spPr>
          <a:xfrm>
            <a:off x="1059512" y="1410208"/>
            <a:ext cx="3959083" cy="3858780"/>
          </a:xfrm>
          <a:prstGeom prst="rect">
            <a:avLst/>
          </a:prstGeom>
        </p:spPr>
      </p:pic>
      <p:sp>
        <p:nvSpPr>
          <p:cNvPr id="2" name="Content Placeholder 1"/>
          <p:cNvSpPr>
            <a:spLocks noGrp="1"/>
          </p:cNvSpPr>
          <p:nvPr>
            <p:ph idx="1"/>
          </p:nvPr>
        </p:nvSpPr>
        <p:spPr>
          <a:xfrm>
            <a:off x="5651868" y="2556932"/>
            <a:ext cx="2520578" cy="3318936"/>
          </a:xfrm>
        </p:spPr>
        <p:txBody>
          <a:bodyPr>
            <a:normAutofit/>
          </a:bodyPr>
          <a:lstStyle/>
          <a:p>
            <a:pPr marL="0" indent="0">
              <a:lnSpc>
                <a:spcPct val="90000"/>
              </a:lnSpc>
              <a:buNone/>
            </a:pPr>
            <a:r>
              <a:rPr lang="en-US" sz="1900"/>
              <a:t>In an </a:t>
            </a:r>
            <a:r>
              <a:rPr lang="en-US" sz="1900" u="sng"/>
              <a:t>intestate estate</a:t>
            </a:r>
            <a:r>
              <a:rPr lang="en-US" sz="1900"/>
              <a:t>, after an informal appointment of a PR:</a:t>
            </a:r>
          </a:p>
          <a:p>
            <a:pPr marL="0" indent="0">
              <a:lnSpc>
                <a:spcPct val="90000"/>
              </a:lnSpc>
              <a:buNone/>
            </a:pPr>
            <a:r>
              <a:rPr lang="en-US" sz="1900"/>
              <a:t>If you have </a:t>
            </a:r>
            <a:r>
              <a:rPr lang="en-US" sz="1900" b="1"/>
              <a:t>T</a:t>
            </a:r>
            <a:r>
              <a:rPr lang="en-US" sz="1900"/>
              <a:t>, and you have </a:t>
            </a:r>
            <a:r>
              <a:rPr lang="en-US" sz="1900" b="1"/>
              <a:t>C</a:t>
            </a:r>
            <a:r>
              <a:rPr lang="en-US" sz="1900"/>
              <a:t>, TS 41 will give you </a:t>
            </a:r>
            <a:r>
              <a:rPr lang="en-US" sz="1900" b="1"/>
              <a:t>H  </a:t>
            </a:r>
            <a:r>
              <a:rPr lang="en-US" sz="1900" b="1">
                <a:sym typeface="Wingdings" panose="05000000000000000000" pitchFamily="2" charset="2"/>
              </a:rPr>
              <a:t></a:t>
            </a:r>
            <a:endParaRPr lang="en-US" sz="1900" b="1"/>
          </a:p>
          <a:p>
            <a:pPr marL="0" indent="0">
              <a:lnSpc>
                <a:spcPct val="90000"/>
              </a:lnSpc>
              <a:buNone/>
            </a:pPr>
            <a:endParaRPr lang="en-US" sz="1900"/>
          </a:p>
        </p:txBody>
      </p:sp>
      <p:sp>
        <p:nvSpPr>
          <p:cNvPr id="3" name="Slide Number Placeholder 2"/>
          <p:cNvSpPr>
            <a:spLocks noGrp="1"/>
          </p:cNvSpPr>
          <p:nvPr>
            <p:ph type="sldNum" sz="quarter" idx="12"/>
          </p:nvPr>
        </p:nvSpPr>
        <p:spPr>
          <a:xfrm>
            <a:off x="7765425" y="5969000"/>
            <a:ext cx="407023" cy="279400"/>
          </a:xfrm>
        </p:spPr>
        <p:txBody>
          <a:bodyPr>
            <a:normAutofit/>
          </a:bodyPr>
          <a:lstStyle/>
          <a:p>
            <a:pPr>
              <a:spcAft>
                <a:spcPts val="600"/>
              </a:spcAft>
            </a:pPr>
            <a:fld id="{6056B005-36B1-4942-9C9D-7F0733368CA2}" type="slidenum">
              <a:rPr lang="en-US"/>
              <a:pPr>
                <a:spcAft>
                  <a:spcPts val="600"/>
                </a:spcAft>
              </a:pPr>
              <a:t>31</a:t>
            </a:fld>
            <a:endParaRPr lang="en-US"/>
          </a:p>
        </p:txBody>
      </p:sp>
    </p:spTree>
    <p:extLst>
      <p:ext uri="{BB962C8B-B14F-4D97-AF65-F5344CB8AC3E}">
        <p14:creationId xmlns:p14="http://schemas.microsoft.com/office/powerpoint/2010/main" val="3801167172"/>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a:xfrm>
            <a:off x="5651868" y="982132"/>
            <a:ext cx="2520579" cy="1303867"/>
          </a:xfrm>
        </p:spPr>
        <p:txBody>
          <a:bodyPr>
            <a:normAutofit fontScale="90000"/>
          </a:bodyPr>
          <a:lstStyle/>
          <a:p>
            <a:pPr marL="82296" indent="0">
              <a:lnSpc>
                <a:spcPct val="90000"/>
              </a:lnSpc>
            </a:pPr>
            <a:r>
              <a:rPr lang="en-US" sz="2800" b="1" i="1"/>
              <a:t>For Recorded Land ONLY</a:t>
            </a:r>
            <a:br>
              <a:rPr lang="en-US" sz="2800" b="1" i="1"/>
            </a:br>
            <a:r>
              <a:rPr lang="en-US" sz="2800" b="1" i="1"/>
              <a:t>Updated Title Standard 40:</a:t>
            </a:r>
            <a:br>
              <a:rPr lang="en-US" sz="2800" b="1" i="1"/>
            </a:br>
            <a:endParaRPr lang="en-US" sz="2500" b="1">
              <a:solidFill>
                <a:srgbClr val="FF0000"/>
              </a:solidFill>
            </a:endParaRPr>
          </a:p>
        </p:txBody>
      </p:sp>
      <p:sp>
        <p:nvSpPr>
          <p:cNvPr id="2" name="Content Placeholder 1"/>
          <p:cNvSpPr>
            <a:spLocks noGrp="1"/>
          </p:cNvSpPr>
          <p:nvPr>
            <p:ph idx="1"/>
          </p:nvPr>
        </p:nvSpPr>
        <p:spPr>
          <a:xfrm>
            <a:off x="5651868" y="2556932"/>
            <a:ext cx="2520578" cy="3318936"/>
          </a:xfrm>
        </p:spPr>
        <p:txBody>
          <a:bodyPr>
            <a:normAutofit/>
          </a:bodyPr>
          <a:lstStyle/>
          <a:p>
            <a:pPr marL="82296" indent="0">
              <a:lnSpc>
                <a:spcPct val="90000"/>
              </a:lnSpc>
              <a:buNone/>
            </a:pPr>
            <a:r>
              <a:rPr lang="en-US" sz="1900"/>
              <a:t>The probate of a will in a Late &amp; Limited proceeding will extinguish a discretionary power of sale</a:t>
            </a:r>
          </a:p>
          <a:p>
            <a:pPr marL="0" indent="0">
              <a:lnSpc>
                <a:spcPct val="90000"/>
              </a:lnSpc>
              <a:buNone/>
            </a:pPr>
            <a:r>
              <a:rPr lang="en-US" sz="1900"/>
              <a:t>If you have </a:t>
            </a:r>
            <a:r>
              <a:rPr lang="en-US" sz="1900" b="1"/>
              <a:t>T, </a:t>
            </a:r>
            <a:r>
              <a:rPr lang="en-US" sz="1900"/>
              <a:t>TS 40 will give you </a:t>
            </a:r>
            <a:r>
              <a:rPr lang="en-US" sz="1900" b="1"/>
              <a:t>C  </a:t>
            </a:r>
            <a:r>
              <a:rPr lang="en-US" sz="1900" b="1">
                <a:sym typeface="Wingdings" panose="05000000000000000000" pitchFamily="2" charset="2"/>
              </a:rPr>
              <a:t></a:t>
            </a:r>
            <a:endParaRPr lang="en-US" sz="1900" b="1"/>
          </a:p>
          <a:p>
            <a:pPr marL="0" indent="0">
              <a:lnSpc>
                <a:spcPct val="90000"/>
              </a:lnSpc>
              <a:buNone/>
            </a:pPr>
            <a:endParaRPr lang="en-US" sz="1900"/>
          </a:p>
        </p:txBody>
      </p:sp>
      <p:sp>
        <p:nvSpPr>
          <p:cNvPr id="3" name="Slide Number Placeholder 2"/>
          <p:cNvSpPr>
            <a:spLocks noGrp="1"/>
          </p:cNvSpPr>
          <p:nvPr>
            <p:ph type="sldNum" sz="quarter" idx="12"/>
          </p:nvPr>
        </p:nvSpPr>
        <p:spPr>
          <a:xfrm>
            <a:off x="7765425" y="5969000"/>
            <a:ext cx="407023" cy="279400"/>
          </a:xfrm>
        </p:spPr>
        <p:txBody>
          <a:bodyPr>
            <a:normAutofit/>
          </a:bodyPr>
          <a:lstStyle/>
          <a:p>
            <a:pPr>
              <a:spcAft>
                <a:spcPts val="600"/>
              </a:spcAft>
            </a:pPr>
            <a:fld id="{6056B005-36B1-4942-9C9D-7F0733368CA2}" type="slidenum">
              <a:rPr lang="en-US"/>
              <a:pPr>
                <a:spcAft>
                  <a:spcPts val="600"/>
                </a:spcAft>
              </a:pPr>
              <a:t>32</a:t>
            </a:fld>
            <a:endParaRPr lang="en-US"/>
          </a:p>
        </p:txBody>
      </p:sp>
      <p:pic>
        <p:nvPicPr>
          <p:cNvPr id="7" name="Picture 6">
            <a:extLst>
              <a:ext uri="{FF2B5EF4-FFF2-40B4-BE49-F238E27FC236}">
                <a16:creationId xmlns:a16="http://schemas.microsoft.com/office/drawing/2014/main" id="{DDA9ED2E-8A92-FCDF-E4FD-2109466F9730}"/>
              </a:ext>
            </a:extLst>
          </p:cNvPr>
          <p:cNvPicPr>
            <a:picLocks noChangeAspect="1"/>
          </p:cNvPicPr>
          <p:nvPr/>
        </p:nvPicPr>
        <p:blipFill>
          <a:blip r:embed="rId2"/>
          <a:stretch>
            <a:fillRect/>
          </a:stretch>
        </p:blipFill>
        <p:spPr>
          <a:xfrm>
            <a:off x="914388" y="1250701"/>
            <a:ext cx="4114812" cy="4132436"/>
          </a:xfrm>
          <a:prstGeom prst="rect">
            <a:avLst/>
          </a:prstGeom>
        </p:spPr>
      </p:pic>
    </p:spTree>
    <p:extLst>
      <p:ext uri="{BB962C8B-B14F-4D97-AF65-F5344CB8AC3E}">
        <p14:creationId xmlns:p14="http://schemas.microsoft.com/office/powerpoint/2010/main" val="2028525695"/>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143000"/>
            <a:ext cx="8534400" cy="758952"/>
          </a:xfrm>
        </p:spPr>
        <p:txBody>
          <a:bodyPr>
            <a:normAutofit/>
          </a:bodyPr>
          <a:lstStyle/>
          <a:p>
            <a:r>
              <a:rPr lang="en-US" sz="2800"/>
              <a:t>Takeaway #1</a:t>
            </a:r>
            <a:endParaRPr lang="en-US" sz="2800">
              <a:solidFill>
                <a:schemeClr val="tx1"/>
              </a:solidFill>
            </a:endParaRPr>
          </a:p>
        </p:txBody>
      </p:sp>
      <p:sp>
        <p:nvSpPr>
          <p:cNvPr id="5" name="Rectangle 4"/>
          <p:cNvSpPr/>
          <p:nvPr/>
        </p:nvSpPr>
        <p:spPr>
          <a:xfrm>
            <a:off x="609600" y="2690336"/>
            <a:ext cx="7772400" cy="1477328"/>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“T” </a:t>
            </a: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Testacy Status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must be determined by formal decree (at the opening or at the closing)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or</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 by operation of law.  In other words, the running of the “challenge period.”</a:t>
            </a:r>
          </a:p>
        </p:txBody>
      </p:sp>
    </p:spTree>
    <p:extLst>
      <p:ext uri="{BB962C8B-B14F-4D97-AF65-F5344CB8AC3E}">
        <p14:creationId xmlns:p14="http://schemas.microsoft.com/office/powerpoint/2010/main" val="22562922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85800" y="1066800"/>
            <a:ext cx="7772400" cy="758952"/>
          </a:xfrm>
        </p:spPr>
        <p:txBody>
          <a:bodyPr>
            <a:normAutofit/>
          </a:bodyPr>
          <a:lstStyle/>
          <a:p>
            <a:r>
              <a:rPr lang="en-US" sz="2800"/>
              <a:t>Takeaway #2</a:t>
            </a:r>
            <a:endParaRPr lang="en-US" sz="2800">
              <a:solidFill>
                <a:schemeClr val="tx1"/>
              </a:solidFill>
            </a:endParaRPr>
          </a:p>
        </p:txBody>
      </p:sp>
      <p:sp>
        <p:nvSpPr>
          <p:cNvPr id="5" name="Rectangle 4"/>
          <p:cNvSpPr/>
          <p:nvPr/>
        </p:nvSpPr>
        <p:spPr>
          <a:xfrm>
            <a:off x="685800" y="2828836"/>
            <a:ext cx="7924800" cy="1477328"/>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“H”</a:t>
            </a:r>
          </a:p>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Heirs at law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must be formally determined in an intestate estate (at the opening or at the closing)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or</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 successors (heirs at law) must be able to rely on Title Standard 41 (for recorded land only).</a:t>
            </a:r>
          </a:p>
        </p:txBody>
      </p:sp>
    </p:spTree>
    <p:extLst>
      <p:ext uri="{BB962C8B-B14F-4D97-AF65-F5344CB8AC3E}">
        <p14:creationId xmlns:p14="http://schemas.microsoft.com/office/powerpoint/2010/main" val="2333972101"/>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85800" y="990600"/>
            <a:ext cx="7848600" cy="758952"/>
          </a:xfrm>
        </p:spPr>
        <p:txBody>
          <a:bodyPr>
            <a:normAutofit/>
          </a:bodyPr>
          <a:lstStyle/>
          <a:p>
            <a:r>
              <a:rPr lang="en-US" sz="2800"/>
              <a:t>Takeaway #3</a:t>
            </a:r>
            <a:endParaRPr lang="en-US" sz="2800">
              <a:solidFill>
                <a:schemeClr val="tx1"/>
              </a:solidFill>
            </a:endParaRPr>
          </a:p>
        </p:txBody>
      </p:sp>
      <p:sp>
        <p:nvSpPr>
          <p:cNvPr id="5" name="Rectangle 4"/>
          <p:cNvSpPr/>
          <p:nvPr/>
        </p:nvSpPr>
        <p:spPr>
          <a:xfrm>
            <a:off x="914400" y="1676400"/>
            <a:ext cx="7758066" cy="4733604"/>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“C”</a:t>
            </a:r>
          </a:p>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The PR’s administration, if any, must be concluded.  </a:t>
            </a: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a:p>
            <a:pPr marL="285750" marR="0" lvl="0" indent="-285750" algn="l" defTabSz="457200" rtl="0" eaLnBrk="1" fontAlgn="auto" latinLnBrk="0" hangingPunct="1">
              <a:lnSpc>
                <a:spcPct val="90000"/>
              </a:lnSpc>
              <a:spcBef>
                <a:spcPct val="0"/>
              </a:spcBef>
              <a:spcAft>
                <a:spcPct val="0"/>
              </a:spcAft>
              <a:buClrTx/>
              <a:buSzTx/>
              <a:buFont typeface="Wingdings" panose="05000000000000000000" pitchFamily="2" charset="2"/>
              <a:buChar char="Ø"/>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(1) a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Decree and Order of Complete Settlement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issued allowing the PR’s final account; </a:t>
            </a:r>
            <a:r>
              <a:rPr kumimoji="0" lang="en-US" sz="1800" b="1" i="0" u="none" strike="noStrike" kern="1200" cap="none" spc="0" normalizeH="0" baseline="0" noProof="0">
                <a:ln>
                  <a:noFill/>
                </a:ln>
                <a:solidFill>
                  <a:srgbClr val="FF0000"/>
                </a:solidFill>
                <a:effectLst/>
                <a:uLnTx/>
                <a:uFillTx/>
                <a:latin typeface="Garamond" panose="02020404030301010803"/>
                <a:ea typeface="+mn-ea"/>
                <a:cs typeface="+mn-cs"/>
              </a:rPr>
              <a:t>or </a:t>
            </a:r>
          </a:p>
          <a:p>
            <a:pPr marL="285750" marR="0" lvl="0" indent="-285750" algn="l" defTabSz="457200" rtl="0" eaLnBrk="1" fontAlgn="auto" latinLnBrk="0" hangingPunct="1">
              <a:lnSpc>
                <a:spcPct val="90000"/>
              </a:lnSpc>
              <a:spcBef>
                <a:spcPct val="0"/>
              </a:spcBef>
              <a:spcAft>
                <a:spcPct val="0"/>
              </a:spcAft>
              <a:buClrTx/>
              <a:buSzTx/>
              <a:buFont typeface="Wingdings" panose="05000000000000000000" pitchFamily="2" charset="2"/>
              <a:buChar char="Ø"/>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(2) more than one year has passed from the filing of a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Closing Statement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(MPC 850); </a:t>
            </a:r>
            <a:r>
              <a:rPr kumimoji="0" lang="en-US" sz="1800" b="1" i="0" u="none" strike="noStrike" kern="1200" cap="none" spc="0" normalizeH="0" baseline="0" noProof="0">
                <a:ln>
                  <a:noFill/>
                </a:ln>
                <a:solidFill>
                  <a:srgbClr val="FF0000"/>
                </a:solidFill>
                <a:effectLst/>
                <a:uLnTx/>
                <a:uFillTx/>
                <a:latin typeface="Garamond" panose="02020404030301010803"/>
                <a:ea typeface="+mn-ea"/>
                <a:cs typeface="+mn-cs"/>
              </a:rPr>
              <a:t>or </a:t>
            </a:r>
          </a:p>
          <a:p>
            <a:pPr marL="285750" marR="0" lvl="0" indent="-285750" algn="l" defTabSz="457200" rtl="0" eaLnBrk="1" fontAlgn="auto" latinLnBrk="0" hangingPunct="1">
              <a:lnSpc>
                <a:spcPct val="90000"/>
              </a:lnSpc>
              <a:spcBef>
                <a:spcPct val="0"/>
              </a:spcBef>
              <a:spcAft>
                <a:spcPct val="0"/>
              </a:spcAft>
              <a:buClrTx/>
              <a:buSzTx/>
              <a:buFont typeface="Wingdings" panose="05000000000000000000" pitchFamily="2" charset="2"/>
              <a:buChar char="Ø"/>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(3) a period of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six (6) years passed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from the date of approval of the bond; </a:t>
            </a:r>
            <a:r>
              <a:rPr kumimoji="0" lang="en-US" sz="1800" b="1" i="0" u="none" strike="noStrike" kern="1200" cap="none" spc="0" normalizeH="0" baseline="0" noProof="0">
                <a:ln>
                  <a:noFill/>
                </a:ln>
                <a:solidFill>
                  <a:srgbClr val="FF0000"/>
                </a:solidFill>
                <a:effectLst/>
                <a:uLnTx/>
                <a:uFillTx/>
                <a:latin typeface="Garamond" panose="02020404030301010803"/>
                <a:ea typeface="+mn-ea"/>
                <a:cs typeface="+mn-cs"/>
              </a:rPr>
              <a:t>or</a:t>
            </a:r>
          </a:p>
          <a:p>
            <a:pPr marL="285750" marR="0" lvl="0" indent="-285750" algn="l" defTabSz="457200" rtl="0" eaLnBrk="1" fontAlgn="auto" latinLnBrk="0" hangingPunct="1">
              <a:lnSpc>
                <a:spcPct val="90000"/>
              </a:lnSpc>
              <a:spcBef>
                <a:spcPct val="0"/>
              </a:spcBef>
              <a:spcAft>
                <a:spcPct val="0"/>
              </a:spcAft>
              <a:buClrTx/>
              <a:buSzTx/>
              <a:buFont typeface="Wingdings" panose="05000000000000000000" pitchFamily="2" charset="2"/>
              <a:buChar char="Ø"/>
              <a:defRPr/>
            </a:pP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(4) the decedent’s will is admitted to probate in a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late and limited proceeding </a:t>
            </a:r>
            <a:r>
              <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rPr>
              <a:t>and devisees can rely on </a:t>
            </a:r>
            <a:r>
              <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rPr>
              <a:t>TS 40.</a:t>
            </a:r>
            <a:endParaRPr kumimoji="0" lang="en-US" sz="1800" b="0" i="1"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9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r>
              <a:rPr kumimoji="0" lang="en-US" sz="1400" b="0" i="0" u="sng" strike="noStrike" kern="1200" cap="none" spc="0" normalizeH="0" baseline="0" noProof="0">
                <a:ln>
                  <a:noFill/>
                </a:ln>
                <a:solidFill>
                  <a:prstClr val="black"/>
                </a:solidFill>
                <a:effectLst/>
                <a:uLnTx/>
                <a:uFillTx/>
                <a:latin typeface="Garamond" panose="02020404030301010803"/>
                <a:ea typeface="+mn-ea"/>
                <a:cs typeface="+mn-cs"/>
              </a:rPr>
              <a:t>Note</a:t>
            </a:r>
            <a:r>
              <a:rPr kumimoji="0" lang="en-US" sz="1400" b="0" i="0" u="none" strike="noStrike" kern="1200" cap="none" spc="0" normalizeH="0" baseline="0" noProof="0">
                <a:ln>
                  <a:noFill/>
                </a:ln>
                <a:solidFill>
                  <a:prstClr val="black"/>
                </a:solidFill>
                <a:effectLst/>
                <a:uLnTx/>
                <a:uFillTx/>
                <a:latin typeface="Garamond" panose="02020404030301010803"/>
                <a:ea typeface="+mn-ea"/>
                <a:cs typeface="+mn-cs"/>
              </a:rPr>
              <a:t>:  In addition to administration issues above, both the Massachusetts and the Federal Estate Tax lien must be dealt with for decedents who died less than 10 years ago.  See, generally, Title Standard 3, 24 and 61.</a:t>
            </a: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45812515"/>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DF8A559-FD6A-48F2-A4D6-1DACBAE9AE11}"/>
              </a:ext>
            </a:extLst>
          </p:cNvPr>
          <p:cNvSpPr>
            <a:spLocks noGrp="1"/>
          </p:cNvSpPr>
          <p:nvPr>
            <p:ph type="title"/>
          </p:nvPr>
        </p:nvSpPr>
        <p:spPr/>
        <p:txBody>
          <a:bodyPr>
            <a:normAutofit fontScale="90000"/>
          </a:bodyPr>
          <a:lstStyle/>
          <a:p>
            <a:r>
              <a:rPr lang="en-US"/>
              <a:t>Key Takeaway...</a:t>
            </a:r>
            <a:br>
              <a:rPr lang="en-US"/>
            </a:br>
            <a:r>
              <a:rPr lang="en-US"/>
              <a:t>Summary of how to get T-H-C</a:t>
            </a:r>
            <a:br>
              <a:rPr lang="en-US"/>
            </a:br>
            <a:endParaRPr lang="en-US"/>
          </a:p>
        </p:txBody>
      </p:sp>
      <p:sp>
        <p:nvSpPr>
          <p:cNvPr id="3" name="Slide Number Placeholder 2">
            <a:extLst>
              <a:ext uri="{FF2B5EF4-FFF2-40B4-BE49-F238E27FC236}">
                <a16:creationId xmlns:a16="http://schemas.microsoft.com/office/drawing/2014/main" id="{133DCDEE-A228-4E0D-932F-B7CF38BD7EAD}"/>
              </a:ext>
            </a:extLst>
          </p:cNvPr>
          <p:cNvSpPr>
            <a:spLocks noGrp="1"/>
          </p:cNvSpPr>
          <p:nvPr>
            <p:ph type="sldNum" sz="quarter" idx="12"/>
          </p:nvPr>
        </p:nvSpPr>
        <p:spPr/>
        <p:txBody>
          <a:bodyPr/>
          <a:lstStyle/>
          <a:p>
            <a:fld id="{6056B005-36B1-4942-9C9D-7F0733368CA2}" type="slidenum">
              <a:rPr lang="en-US" smtClean="0"/>
              <a:t>36</a:t>
            </a:fld>
            <a:endParaRPr lang="en-US"/>
          </a:p>
        </p:txBody>
      </p:sp>
      <p:pic>
        <p:nvPicPr>
          <p:cNvPr id="5" name="Picture 4">
            <a:extLst>
              <a:ext uri="{FF2B5EF4-FFF2-40B4-BE49-F238E27FC236}">
                <a16:creationId xmlns:a16="http://schemas.microsoft.com/office/drawing/2014/main" id="{DF1E9357-1B41-DEC1-A26E-EEBABCC25A54}"/>
              </a:ext>
            </a:extLst>
          </p:cNvPr>
          <p:cNvPicPr>
            <a:picLocks noChangeAspect="1"/>
          </p:cNvPicPr>
          <p:nvPr/>
        </p:nvPicPr>
        <p:blipFill>
          <a:blip r:embed="rId2"/>
          <a:stretch>
            <a:fillRect/>
          </a:stretch>
        </p:blipFill>
        <p:spPr>
          <a:xfrm>
            <a:off x="502920" y="2895600"/>
            <a:ext cx="8138160" cy="2197706"/>
          </a:xfrm>
          <a:prstGeom prst="rect">
            <a:avLst/>
          </a:prstGeom>
        </p:spPr>
      </p:pic>
    </p:spTree>
    <p:extLst>
      <p:ext uri="{BB962C8B-B14F-4D97-AF65-F5344CB8AC3E}">
        <p14:creationId xmlns:p14="http://schemas.microsoft.com/office/powerpoint/2010/main" val="753565151"/>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1D039A49-3BD2-41ED-A5C2-21E6C3B9D769}"/>
              </a:ext>
            </a:extLst>
          </p:cNvPr>
          <p:cNvSpPr>
            <a:spLocks noGrp="1"/>
          </p:cNvSpPr>
          <p:nvPr>
            <p:ph type="sldNum" sz="quarter" idx="12"/>
          </p:nvPr>
        </p:nvSpPr>
        <p:spPr>
          <a:xfrm>
            <a:off x="7765425" y="5871720"/>
            <a:ext cx="407023" cy="279400"/>
          </a:xfrm>
        </p:spPr>
        <p:txBody>
          <a:bodyPr>
            <a:normAutofit/>
          </a:bodyPr>
          <a:lstStyle/>
          <a:p>
            <a:pPr>
              <a:spcAft>
                <a:spcPts val="600"/>
              </a:spcAft>
            </a:pPr>
            <a:fld id="{6056B005-36B1-4942-9C9D-7F0733368CA2}" type="slidenum">
              <a:rPr lang="en-US" smtClean="0"/>
              <a:pPr>
                <a:spcAft>
                  <a:spcPts val="600"/>
                </a:spcAft>
              </a:pPr>
              <a:t>37</a:t>
            </a:fld>
            <a:endParaRPr lang="en-US"/>
          </a:p>
        </p:txBody>
      </p:sp>
      <p:pic>
        <p:nvPicPr>
          <p:cNvPr id="4" name="Picture 3">
            <a:extLst>
              <a:ext uri="{FF2B5EF4-FFF2-40B4-BE49-F238E27FC236}">
                <a16:creationId xmlns:a16="http://schemas.microsoft.com/office/drawing/2014/main" id="{6DEAA490-CA29-419E-295F-D91AB697AD1F}"/>
              </a:ext>
            </a:extLst>
          </p:cNvPr>
          <p:cNvPicPr>
            <a:picLocks noChangeAspect="1"/>
          </p:cNvPicPr>
          <p:nvPr/>
        </p:nvPicPr>
        <p:blipFill>
          <a:blip r:embed="rId2"/>
          <a:stretch>
            <a:fillRect/>
          </a:stretch>
        </p:blipFill>
        <p:spPr>
          <a:xfrm>
            <a:off x="1314450" y="738187"/>
            <a:ext cx="6515100" cy="5381625"/>
          </a:xfrm>
          <a:prstGeom prst="rect">
            <a:avLst/>
          </a:prstGeom>
        </p:spPr>
      </p:pic>
    </p:spTree>
    <p:extLst>
      <p:ext uri="{BB962C8B-B14F-4D97-AF65-F5344CB8AC3E}">
        <p14:creationId xmlns:p14="http://schemas.microsoft.com/office/powerpoint/2010/main" val="2024205968"/>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a:xfrm>
            <a:off x="3962400" y="1041401"/>
            <a:ext cx="4356822" cy="2345264"/>
          </a:xfrm>
        </p:spPr>
        <p:txBody>
          <a:bodyPr vert="horz" lIns="91440" tIns="45720" rIns="91440" bIns="45720" rtlCol="0" anchor="b">
            <a:normAutofit/>
          </a:bodyPr>
          <a:lstStyle/>
          <a:p>
            <a:pPr>
              <a:lnSpc>
                <a:spcPct val="90000"/>
              </a:lnSpc>
            </a:pPr>
            <a:r>
              <a:rPr lang="en-US"/>
              <a:t>MPC 162: Surviving Spouse, Children, Heirs at Law Form</a:t>
            </a:r>
          </a:p>
        </p:txBody>
      </p:sp>
      <p:sp>
        <p:nvSpPr>
          <p:cNvPr id="2" name="TextBox 1">
            <a:extLst>
              <a:ext uri="{FF2B5EF4-FFF2-40B4-BE49-F238E27FC236}">
                <a16:creationId xmlns:a16="http://schemas.microsoft.com/office/drawing/2014/main" id="{C740BCF7-BC5D-4E43-903A-9C6B13A91E1F}"/>
              </a:ext>
            </a:extLst>
          </p:cNvPr>
          <p:cNvSpPr txBox="1"/>
          <p:nvPr/>
        </p:nvSpPr>
        <p:spPr>
          <a:xfrm>
            <a:off x="3962400" y="3657597"/>
            <a:ext cx="4356822" cy="2079174"/>
          </a:xfrm>
          <a:prstGeom prst="rect">
            <a:avLst/>
          </a:prstGeom>
        </p:spPr>
        <p:txBody>
          <a:bodyPr vert="horz" lIns="91440" tIns="45720" rIns="91440" bIns="45720" rtlCol="0" anchor="t">
            <a:normAutofit/>
          </a:bodyPr>
          <a:lstStyle/>
          <a:p>
            <a:pPr marL="0" lvl="2" algn="ctr">
              <a:spcBef>
                <a:spcPct val="20000"/>
              </a:spcBef>
              <a:spcAft>
                <a:spcPts val="600"/>
              </a:spcAft>
              <a:buClr>
                <a:schemeClr val="accent1"/>
              </a:buClr>
              <a:buSzPct val="115000"/>
            </a:pPr>
            <a:r>
              <a:rPr lang="en-US" sz="2100"/>
              <a:t>When children are NOT heirs at law, don’t say that they are at #3(a) on form MPC 162.  </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rcRect l="1113" r="27245" b="-1"/>
          <a:stretch>
            <a:fillRect/>
          </a:stretch>
        </p:blipFill>
        <p:spPr>
          <a:xfrm rot="5400000">
            <a:off x="502919" y="1811869"/>
            <a:ext cx="3413761" cy="3048000"/>
          </a:xfrm>
          <a:prstGeom prst="rect">
            <a:avLst/>
          </a:prstGeom>
          <a:ln w="57150" cmpd="thickThin">
            <a:solidFill>
              <a:schemeClr val="tx1">
                <a:lumMod val="50000"/>
                <a:lumOff val="50000"/>
              </a:schemeClr>
            </a:solidFill>
            <a:miter lim="800000"/>
          </a:ln>
        </p:spPr>
      </p:pic>
      <p:sp>
        <p:nvSpPr>
          <p:cNvPr id="3" name="Slide Number Placeholder 2"/>
          <p:cNvSpPr>
            <a:spLocks noGrp="1"/>
          </p:cNvSpPr>
          <p:nvPr>
            <p:ph type="sldNum" sz="quarter" idx="12"/>
          </p:nvPr>
        </p:nvSpPr>
        <p:spPr>
          <a:xfrm>
            <a:off x="7763256" y="5938374"/>
            <a:ext cx="413375" cy="279400"/>
          </a:xfrm>
        </p:spPr>
        <p:txBody>
          <a:bodyPr vert="horz" lIns="91440" tIns="45720" rIns="91440" bIns="45720" rtlCol="0" anchor="ctr">
            <a:normAutofit/>
          </a:bodyPr>
          <a:lstStyle/>
          <a:p>
            <a:pPr>
              <a:spcAft>
                <a:spcPts val="600"/>
              </a:spcAft>
            </a:pPr>
            <a:fld id="{6056B005-36B1-4942-9C9D-7F0733368CA2}" type="slidenum">
              <a:rPr lang="en-US" smtClean="0"/>
              <a:pPr>
                <a:spcAft>
                  <a:spcPts val="600"/>
                </a:spcAft>
              </a:pPr>
              <a:t>38</a:t>
            </a:fld>
            <a:endParaRPr lang="en-US"/>
          </a:p>
        </p:txBody>
      </p:sp>
    </p:spTree>
    <p:extLst>
      <p:ext uri="{BB962C8B-B14F-4D97-AF65-F5344CB8AC3E}">
        <p14:creationId xmlns:p14="http://schemas.microsoft.com/office/powerpoint/2010/main" val="4201851776"/>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a:xfrm>
            <a:off x="5651868" y="982132"/>
            <a:ext cx="2520579" cy="1303867"/>
          </a:xfrm>
        </p:spPr>
        <p:txBody>
          <a:bodyPr vert="horz" lIns="91440" tIns="45720" rIns="91440" bIns="45720" rtlCol="0" anchor="ctr">
            <a:normAutofit/>
          </a:bodyPr>
          <a:lstStyle/>
          <a:p>
            <a:pPr>
              <a:lnSpc>
                <a:spcPct val="90000"/>
              </a:lnSpc>
            </a:pPr>
            <a:r>
              <a:rPr lang="en-US" sz="2100"/>
              <a:t>Formal Decree Determining Heirs- When Spouse is </a:t>
            </a:r>
            <a:r>
              <a:rPr lang="en-US" sz="2100" u="sng"/>
              <a:t>Sole</a:t>
            </a:r>
            <a:r>
              <a:rPr lang="en-US" sz="2100"/>
              <a:t> Heir</a:t>
            </a:r>
          </a:p>
        </p:txBody>
      </p:sp>
      <p:pic>
        <p:nvPicPr>
          <p:cNvPr id="5" name="Content Placeholder 4" descr="Chart&#10;&#10;Description automatically generated"/>
          <p:cNvPicPr>
            <a:picLocks noChangeAspect="1"/>
          </p:cNvPicPr>
          <p:nvPr/>
        </p:nvPicPr>
        <p:blipFill>
          <a:blip r:embed="rId2">
            <a:extLst>
              <a:ext uri="{28A0092B-C50C-407E-A947-70E740481C1C}">
                <a14:useLocalDpi xmlns:a14="http://schemas.microsoft.com/office/drawing/2010/main" val="0"/>
              </a:ext>
            </a:extLst>
          </a:blip>
          <a:srcRect r="11268" b="-3"/>
          <a:stretch>
            <a:fillRect/>
          </a:stretch>
        </p:blipFill>
        <p:spPr>
          <a:xfrm rot="5400000">
            <a:off x="1109663" y="1708747"/>
            <a:ext cx="3858780" cy="3261700"/>
          </a:xfrm>
          <a:prstGeom prst="rect">
            <a:avLst/>
          </a:prstGeom>
        </p:spPr>
      </p:pic>
      <p:sp>
        <p:nvSpPr>
          <p:cNvPr id="2" name="TextBox 1">
            <a:extLst>
              <a:ext uri="{FF2B5EF4-FFF2-40B4-BE49-F238E27FC236}">
                <a16:creationId xmlns:a16="http://schemas.microsoft.com/office/drawing/2014/main" id="{D532BC02-A5B7-4860-A385-BEF33B0AA07A}"/>
              </a:ext>
            </a:extLst>
          </p:cNvPr>
          <p:cNvSpPr txBox="1"/>
          <p:nvPr/>
        </p:nvSpPr>
        <p:spPr>
          <a:xfrm>
            <a:off x="5651868" y="2556932"/>
            <a:ext cx="2520578" cy="3318936"/>
          </a:xfrm>
          <a:prstGeom prst="rect">
            <a:avLst/>
          </a:prstGeom>
        </p:spPr>
        <p:txBody>
          <a:bodyPr vert="horz" lIns="91440" tIns="45720" rIns="91440" bIns="45720" rtlCol="0" anchor="t">
            <a:normAutofit/>
          </a:bodyPr>
          <a:lstStyle/>
          <a:p>
            <a:pPr marL="0" lvl="1">
              <a:spcBef>
                <a:spcPct val="20000"/>
              </a:spcBef>
              <a:spcAft>
                <a:spcPts val="600"/>
              </a:spcAft>
              <a:buClr>
                <a:schemeClr val="accent1"/>
              </a:buClr>
              <a:buSzPct val="115000"/>
            </a:pPr>
            <a:r>
              <a:rPr lang="en-US">
                <a:solidFill>
                  <a:schemeClr val="tx1">
                    <a:lumMod val="85000"/>
                    <a:lumOff val="15000"/>
                  </a:schemeClr>
                </a:solidFill>
              </a:rPr>
              <a:t>When children are NOT heirs, don’t check off the box on the formal decree that states “heirs at law are as stated on form MPC 162.”  Instead, write out the name of the surviving spouse on the decree to identify the correct heir at law.  </a:t>
            </a:r>
          </a:p>
        </p:txBody>
      </p:sp>
      <p:sp>
        <p:nvSpPr>
          <p:cNvPr id="3" name="Slide Number Placeholder 2"/>
          <p:cNvSpPr>
            <a:spLocks noGrp="1"/>
          </p:cNvSpPr>
          <p:nvPr>
            <p:ph type="sldNum" sz="quarter" idx="12"/>
          </p:nvPr>
        </p:nvSpPr>
        <p:spPr>
          <a:xfrm>
            <a:off x="7765425" y="5969000"/>
            <a:ext cx="407023" cy="279400"/>
          </a:xfrm>
        </p:spPr>
        <p:txBody>
          <a:bodyPr vert="horz" lIns="91440" tIns="45720" rIns="91440" bIns="45720" rtlCol="0" anchor="ctr">
            <a:normAutofit/>
          </a:bodyPr>
          <a:lstStyle/>
          <a:p>
            <a:pPr defTabSz="914400">
              <a:spcAft>
                <a:spcPts val="600"/>
              </a:spcAft>
            </a:pPr>
            <a:fld id="{6056B005-36B1-4942-9C9D-7F0733368CA2}" type="slidenum">
              <a:rPr lang="en-US" smtClean="0"/>
              <a:pPr defTabSz="914400">
                <a:spcAft>
                  <a:spcPts val="600"/>
                </a:spcAft>
              </a:pPr>
              <a:t>39</a:t>
            </a:fld>
            <a:endParaRPr lang="en-US"/>
          </a:p>
        </p:txBody>
      </p:sp>
    </p:spTree>
    <p:extLst>
      <p:ext uri="{BB962C8B-B14F-4D97-AF65-F5344CB8AC3E}">
        <p14:creationId xmlns:p14="http://schemas.microsoft.com/office/powerpoint/2010/main" val="407920156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pic>
        <p:nvPicPr>
          <p:cNvPr id="21" name="Picture 20">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3" name="Straight Connector 22">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25" name="Rectangle 24">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4">
              <a:duotone>
                <a:schemeClr val="bg2">
                  <a:shade val="45000"/>
                  <a:satMod val="135000"/>
                </a:schemeClr>
                <a:prstClr val="white"/>
              </a:duotone>
            </a:blip>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pPr>
              <a:lnSpc>
                <a:spcPct val="90000"/>
              </a:lnSpc>
            </a:pPr>
            <a:r>
              <a:rPr lang="en-US" sz="4100">
                <a:solidFill>
                  <a:srgbClr val="212121"/>
                </a:solidFill>
              </a:rPr>
              <a:t>MUPC at § 3-101: Passage of Title Upon Death</a:t>
            </a:r>
          </a:p>
        </p:txBody>
      </p:sp>
      <p:cxnSp>
        <p:nvCxnSpPr>
          <p:cNvPr id="29" name="Straight Connector 28">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71550" y="2556932"/>
            <a:ext cx="7200897"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a:solidFill>
                  <a:srgbClr val="373737"/>
                </a:solidFill>
              </a:rPr>
              <a:t>“. . . </a:t>
            </a:r>
            <a:r>
              <a:rPr lang="en-US" b="1" u="sng">
                <a:solidFill>
                  <a:srgbClr val="373737"/>
                </a:solidFill>
              </a:rPr>
              <a:t>Upon the death of a person</a:t>
            </a:r>
            <a:r>
              <a:rPr lang="en-US">
                <a:solidFill>
                  <a:srgbClr val="373737"/>
                </a:solidFill>
              </a:rPr>
              <a:t>, the decedent's real and personal property devolves </a:t>
            </a:r>
            <a:r>
              <a:rPr lang="en-US" b="1" u="sng">
                <a:solidFill>
                  <a:srgbClr val="373737"/>
                </a:solidFill>
              </a:rPr>
              <a:t>to the persons to whom it is devised by the decedent's last will</a:t>
            </a:r>
            <a:r>
              <a:rPr lang="en-US" b="1">
                <a:solidFill>
                  <a:srgbClr val="373737"/>
                </a:solidFill>
              </a:rPr>
              <a:t> </a:t>
            </a:r>
            <a:r>
              <a:rPr lang="en-US">
                <a:solidFill>
                  <a:srgbClr val="373737"/>
                </a:solidFill>
              </a:rPr>
              <a:t>or to those indicated as substitutes for them in cases involving lapse, renunciation, or other circumstances affecting the devolution of testate estate, </a:t>
            </a:r>
            <a:r>
              <a:rPr lang="en-US" b="1" u="sng">
                <a:solidFill>
                  <a:srgbClr val="373737"/>
                </a:solidFill>
              </a:rPr>
              <a:t>or </a:t>
            </a:r>
            <a:r>
              <a:rPr lang="en-US" u="sng">
                <a:solidFill>
                  <a:srgbClr val="373737"/>
                </a:solidFill>
              </a:rPr>
              <a:t>in the absence of testamentary disposition</a:t>
            </a:r>
            <a:r>
              <a:rPr lang="en-US">
                <a:solidFill>
                  <a:srgbClr val="373737"/>
                </a:solidFill>
              </a:rPr>
              <a:t>,</a:t>
            </a:r>
            <a:r>
              <a:rPr lang="en-US" b="1">
                <a:solidFill>
                  <a:srgbClr val="373737"/>
                </a:solidFill>
              </a:rPr>
              <a:t> </a:t>
            </a:r>
            <a:r>
              <a:rPr lang="en-US" b="1" u="sng">
                <a:solidFill>
                  <a:srgbClr val="373737"/>
                </a:solidFill>
              </a:rPr>
              <a:t>to the decedent's heirs</a:t>
            </a:r>
            <a:r>
              <a:rPr lang="en-US">
                <a:solidFill>
                  <a:srgbClr val="373737"/>
                </a:solidFill>
              </a:rPr>
              <a:t>, or to those indicated as substitutes for them in cases involving renunciation or other circumstances affecting devolution of intestate estates, </a:t>
            </a:r>
            <a:r>
              <a:rPr lang="en-US" b="1" u="sng">
                <a:solidFill>
                  <a:srgbClr val="373737"/>
                </a:solidFill>
              </a:rPr>
              <a:t>subject to</a:t>
            </a:r>
            <a:r>
              <a:rPr lang="en-US" b="1">
                <a:solidFill>
                  <a:srgbClr val="373737"/>
                </a:solidFill>
              </a:rPr>
              <a:t> </a:t>
            </a:r>
            <a:r>
              <a:rPr lang="en-US">
                <a:solidFill>
                  <a:srgbClr val="373737"/>
                </a:solidFill>
              </a:rPr>
              <a:t>allowances and exempt property, to rights of creditors, elective share of the surviving spouse,</a:t>
            </a:r>
            <a:r>
              <a:rPr lang="en-US" b="1">
                <a:solidFill>
                  <a:srgbClr val="373737"/>
                </a:solidFill>
              </a:rPr>
              <a:t> </a:t>
            </a:r>
            <a:r>
              <a:rPr lang="en-US" b="1" u="sng">
                <a:solidFill>
                  <a:srgbClr val="373737"/>
                </a:solidFill>
              </a:rPr>
              <a:t>and to administration</a:t>
            </a:r>
            <a:r>
              <a:rPr lang="en-US" b="1">
                <a:solidFill>
                  <a:srgbClr val="373737"/>
                </a:solidFill>
              </a:rPr>
              <a:t>.” </a:t>
            </a:r>
          </a:p>
          <a:p>
            <a:pPr>
              <a:lnSpc>
                <a:spcPct val="90000"/>
              </a:lnSpc>
              <a:spcBef>
                <a:spcPct val="20000"/>
              </a:spcBef>
              <a:spcAft>
                <a:spcPts val="600"/>
              </a:spcAft>
              <a:buClr>
                <a:schemeClr val="accent1"/>
              </a:buClr>
              <a:buSzPct val="115000"/>
              <a:buFont typeface="Arial"/>
              <a:buChar char="•"/>
            </a:pPr>
            <a:endParaRPr lang="en-US">
              <a:solidFill>
                <a:srgbClr val="373737"/>
              </a:solidFill>
            </a:endParaRPr>
          </a:p>
          <a:p>
            <a:pPr>
              <a:lnSpc>
                <a:spcPct val="90000"/>
              </a:lnSpc>
              <a:spcBef>
                <a:spcPct val="20000"/>
              </a:spcBef>
              <a:spcAft>
                <a:spcPts val="600"/>
              </a:spcAft>
              <a:buClr>
                <a:schemeClr val="accent1"/>
              </a:buClr>
              <a:buSzPct val="115000"/>
            </a:pPr>
            <a:r>
              <a:rPr lang="en-US">
                <a:solidFill>
                  <a:srgbClr val="373737"/>
                </a:solidFill>
              </a:rPr>
              <a:t>MUPC at § 3-101 (emphasis added).</a:t>
            </a:r>
          </a:p>
          <a:p>
            <a:pPr>
              <a:lnSpc>
                <a:spcPct val="90000"/>
              </a:lnSpc>
              <a:spcBef>
                <a:spcPct val="20000"/>
              </a:spcBef>
              <a:spcAft>
                <a:spcPts val="600"/>
              </a:spcAft>
              <a:buClr>
                <a:schemeClr val="accent1"/>
              </a:buClr>
              <a:buSzPct val="115000"/>
              <a:buFont typeface="Arial"/>
              <a:buChar char="•"/>
            </a:pPr>
            <a:endParaRPr lang="en-US">
              <a:solidFill>
                <a:srgbClr val="373737"/>
              </a:solidFill>
            </a:endParaRPr>
          </a:p>
          <a:p>
            <a:pPr>
              <a:lnSpc>
                <a:spcPct val="90000"/>
              </a:lnSpc>
              <a:spcBef>
                <a:spcPct val="20000"/>
              </a:spcBef>
              <a:spcAft>
                <a:spcPts val="600"/>
              </a:spcAft>
              <a:buClr>
                <a:schemeClr val="accent1"/>
              </a:buClr>
              <a:buSzPct val="115000"/>
              <a:buFont typeface="Arial"/>
              <a:buChar char="•"/>
            </a:pPr>
            <a:endParaRPr lang="en-US">
              <a:solidFill>
                <a:srgbClr val="373737"/>
              </a:solidFill>
            </a:endParaRPr>
          </a:p>
        </p:txBody>
      </p:sp>
    </p:spTree>
    <p:extLst>
      <p:ext uri="{BB962C8B-B14F-4D97-AF65-F5344CB8AC3E}">
        <p14:creationId xmlns:p14="http://schemas.microsoft.com/office/powerpoint/2010/main" val="1539470060"/>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xfrm>
      </p:grpSpPr>
      <p:pic>
        <p:nvPicPr>
          <p:cNvPr id="23" name="Picture 22">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5" name="Straight Connector 24">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flat" cmpd="sng" algn="ctr">
            <a:noFill/>
            <a:prstDash val="solid"/>
          </a:ln>
          <a:effectLst/>
        </p:spPr>
        <p:style>
          <a:lnRef idx="0">
            <a:scrgbClr r="0" g="0" b="0"/>
          </a:lnRef>
          <a:fillRef idx="4294967293">
            <a:schemeClr val="dk1"/>
          </a:fillRef>
          <a:effectRef idx="0">
            <a:scrgbClr r="0" g="0" b="0"/>
          </a:effectRef>
          <a:fontRef idx="major"/>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aramond" panose="02020404030301010803"/>
              <a:ea typeface="+mj-ea"/>
              <a:cs typeface="+mj-cs"/>
            </a:endParaRPr>
          </a:p>
        </p:txBody>
      </p:sp>
      <p:sp>
        <p:nvSpPr>
          <p:cNvPr id="29" name="Rectangle 28">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643468"/>
            <a:ext cx="8178799"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useBgFill="1">
        <p:nvSpPr>
          <p:cNvPr id="31" name="Rectangle 30">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93" y="809244"/>
            <a:ext cx="7934706"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71551" y="1508760"/>
            <a:ext cx="2188844" cy="3840480"/>
          </a:xfrm>
        </p:spPr>
        <p:txBody>
          <a:bodyPr vert="horz" lIns="91440" tIns="45720" rIns="91440" bIns="45720" rtlCol="0" anchor="ctr">
            <a:normAutofit/>
          </a:bodyPr>
          <a:lstStyle/>
          <a:p>
            <a:r>
              <a:rPr lang="en-US" sz="4400">
                <a:solidFill>
                  <a:schemeClr val="tx1"/>
                </a:solidFill>
              </a:rPr>
              <a:t>Helpful </a:t>
            </a:r>
            <a:br>
              <a:rPr lang="en-US" sz="4400">
                <a:solidFill>
                  <a:schemeClr val="tx1"/>
                </a:solidFill>
              </a:rPr>
            </a:br>
            <a:r>
              <a:rPr lang="en-US" sz="4400">
                <a:solidFill>
                  <a:schemeClr val="tx1"/>
                </a:solidFill>
              </a:rPr>
              <a:t>REBA</a:t>
            </a:r>
            <a:br>
              <a:rPr lang="en-US" sz="4400">
                <a:solidFill>
                  <a:schemeClr val="tx1"/>
                </a:solidFill>
              </a:rPr>
            </a:br>
            <a:r>
              <a:rPr lang="en-US" sz="4400">
                <a:solidFill>
                  <a:schemeClr val="tx1"/>
                </a:solidFill>
              </a:rPr>
              <a:t>Forms</a:t>
            </a:r>
          </a:p>
        </p:txBody>
      </p:sp>
      <p:cxnSp>
        <p:nvCxnSpPr>
          <p:cNvPr id="33" name="Straight Connector 32">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492164"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80459" y="1508760"/>
            <a:ext cx="4491988" cy="384048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endPar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20000"/>
              </a:spcBef>
              <a:spcAft>
                <a:spcPts val="600"/>
              </a:spcAft>
              <a:buClr>
                <a:srgbClr val="D9B247"/>
              </a:buClr>
              <a:buSzPct val="115000"/>
              <a:buFontTx/>
              <a:buNone/>
              <a:defRPr/>
            </a:pPr>
            <a:r>
              <a:rPr kumimoji="0" lang="en-US" sz="2400" b="0" i="0" u="none" strike="noStrike" kern="1200" cap="none" spc="0" normalizeH="0" baseline="0" noProof="0">
                <a:ln>
                  <a:noFill/>
                </a:ln>
                <a:solidFill>
                  <a:prstClr val="black"/>
                </a:solidFill>
                <a:effectLst/>
                <a:uLnTx/>
                <a:uFillTx/>
                <a:latin typeface="Garamond" panose="02020404030301010803"/>
                <a:ea typeface="+mn-ea"/>
                <a:cs typeface="+mn-cs"/>
              </a:rPr>
              <a:t>Form 32- Affidavit G. L. c. 65C, </a:t>
            </a:r>
            <a:r>
              <a:rPr lang="en-US" sz="2400">
                <a:solidFill>
                  <a:srgbClr val="373737"/>
                </a:solidFill>
              </a:rPr>
              <a:t>§ </a:t>
            </a:r>
            <a:r>
              <a:rPr kumimoji="0" lang="en-US" sz="2400" b="0" i="0" u="none" strike="noStrike" kern="1200" cap="none" spc="0" normalizeH="0" baseline="0" noProof="0">
                <a:ln>
                  <a:noFill/>
                </a:ln>
                <a:solidFill>
                  <a:prstClr val="black"/>
                </a:solidFill>
                <a:effectLst/>
                <a:uLnTx/>
                <a:uFillTx/>
                <a:latin typeface="Garamond" panose="02020404030301010803"/>
                <a:ea typeface="+mn-ea"/>
                <a:cs typeface="+mn-cs"/>
              </a:rPr>
              <a:t>14 (a)</a:t>
            </a:r>
          </a:p>
          <a:p>
            <a:pPr marL="0" marR="0" lvl="0" indent="0" algn="l" defTabSz="457200" rtl="0" eaLnBrk="1" fontAlgn="auto" latinLnBrk="0" hangingPunct="1">
              <a:lnSpc>
                <a:spcPct val="100000"/>
              </a:lnSpc>
              <a:spcBef>
                <a:spcPct val="20000"/>
              </a:spcBef>
              <a:spcAft>
                <a:spcPts val="600"/>
              </a:spcAft>
              <a:buClr>
                <a:srgbClr val="D9B247"/>
              </a:buClr>
              <a:buSzPct val="115000"/>
              <a:buFontTx/>
              <a:buNone/>
              <a:defRPr/>
            </a:pPr>
            <a:r>
              <a:rPr kumimoji="0" lang="en-US" sz="2400" b="0" i="0" u="none" strike="noStrike" kern="1200" cap="none" spc="0" normalizeH="0" baseline="0" noProof="0">
                <a:ln>
                  <a:noFill/>
                </a:ln>
                <a:solidFill>
                  <a:prstClr val="black"/>
                </a:solidFill>
                <a:effectLst/>
                <a:uLnTx/>
                <a:uFillTx/>
                <a:latin typeface="Garamond" panose="02020404030301010803"/>
                <a:ea typeface="+mn-ea"/>
                <a:cs typeface="+mn-cs"/>
              </a:rPr>
              <a:t>Form 32A- Affidavit Regarding Federal Estate Taxes</a:t>
            </a:r>
          </a:p>
          <a:p>
            <a:pPr marL="0" marR="0" lvl="0" indent="0" algn="l" defTabSz="457200" rtl="0" eaLnBrk="1" fontAlgn="auto" latinLnBrk="0" hangingPunct="1">
              <a:lnSpc>
                <a:spcPct val="100000"/>
              </a:lnSpc>
              <a:spcBef>
                <a:spcPct val="20000"/>
              </a:spcBef>
              <a:spcAft>
                <a:spcPts val="600"/>
              </a:spcAft>
              <a:buClr>
                <a:srgbClr val="D9B247"/>
              </a:buClr>
              <a:buSzPct val="115000"/>
              <a:buFontTx/>
              <a:buNone/>
              <a:defRPr/>
            </a:pPr>
            <a:r>
              <a:rPr kumimoji="0" lang="en-US" sz="2400" b="0" i="0" u="none" strike="noStrike" kern="1200" cap="none" spc="0" normalizeH="0" baseline="0" noProof="0">
                <a:ln>
                  <a:noFill/>
                </a:ln>
                <a:solidFill>
                  <a:prstClr val="black"/>
                </a:solidFill>
                <a:effectLst/>
                <a:uLnTx/>
                <a:uFillTx/>
                <a:latin typeface="Garamond" panose="02020404030301010803"/>
                <a:ea typeface="+mn-ea"/>
                <a:cs typeface="+mn-cs"/>
              </a:rPr>
              <a:t>Form 58 – Deed of Distribution, G. L. c. 190B, </a:t>
            </a:r>
            <a:r>
              <a:rPr lang="en-US" sz="2400">
                <a:solidFill>
                  <a:srgbClr val="373737"/>
                </a:solidFill>
              </a:rPr>
              <a:t>§ </a:t>
            </a:r>
            <a:r>
              <a:rPr kumimoji="0" lang="en-US" sz="2400" b="0" i="0" u="none" strike="noStrike" kern="1200" cap="none" spc="0" normalizeH="0" baseline="0" noProof="0">
                <a:ln>
                  <a:noFill/>
                </a:ln>
                <a:solidFill>
                  <a:prstClr val="black"/>
                </a:solidFill>
                <a:effectLst/>
                <a:uLnTx/>
                <a:uFillTx/>
                <a:latin typeface="Garamond" panose="02020404030301010803"/>
                <a:ea typeface="+mn-ea"/>
                <a:cs typeface="+mn-cs"/>
              </a:rPr>
              <a:t>3-907</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endPar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617196823"/>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xfrm>
      </p:grpSpPr>
      <p:pic>
        <p:nvPicPr>
          <p:cNvPr id="23" name="Picture 22">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5" name="Straight Connector 24">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flat" cmpd="sng" algn="ctr">
            <a:noFill/>
            <a:prstDash val="solid"/>
          </a:ln>
          <a:effectLst/>
        </p:spPr>
        <p:style>
          <a:lnRef idx="0">
            <a:scrgbClr r="0" g="0" b="0"/>
          </a:lnRef>
          <a:fillRef idx="4294967293">
            <a:schemeClr val="dk1"/>
          </a:fillRef>
          <a:effectRef idx="0">
            <a:scrgbClr r="0" g="0" b="0"/>
          </a:effectRef>
          <a:fontRef idx="major"/>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Garamond" panose="02020404030301010803"/>
              <a:ea typeface="+mj-ea"/>
              <a:cs typeface="+mj-cs"/>
            </a:endParaRPr>
          </a:p>
        </p:txBody>
      </p:sp>
      <p:sp>
        <p:nvSpPr>
          <p:cNvPr id="29" name="Rectangle 28">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46" y="643468"/>
            <a:ext cx="8178799"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useBgFill="1">
        <p:nvSpPr>
          <p:cNvPr id="31" name="Rectangle 30">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93" y="809244"/>
            <a:ext cx="7934706"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71551" y="1508760"/>
            <a:ext cx="2188844" cy="3840480"/>
          </a:xfrm>
        </p:spPr>
        <p:txBody>
          <a:bodyPr vert="horz" lIns="91440" tIns="45720" rIns="91440" bIns="45720" rtlCol="0" anchor="ctr">
            <a:normAutofit fontScale="90000"/>
          </a:bodyPr>
          <a:lstStyle/>
          <a:p>
            <a:r>
              <a:rPr lang="en-US" sz="4400">
                <a:solidFill>
                  <a:schemeClr val="tx1"/>
                </a:solidFill>
              </a:rPr>
              <a:t>Helpful </a:t>
            </a:r>
            <a:br>
              <a:rPr lang="en-US" sz="4400">
                <a:solidFill>
                  <a:schemeClr val="tx1"/>
                </a:solidFill>
              </a:rPr>
            </a:br>
            <a:r>
              <a:rPr lang="en-US" sz="4400">
                <a:solidFill>
                  <a:schemeClr val="tx1"/>
                </a:solidFill>
              </a:rPr>
              <a:t>REBA Title and Practice Standards</a:t>
            </a:r>
            <a:br>
              <a:rPr lang="en-US" sz="4400">
                <a:solidFill>
                  <a:schemeClr val="tx1"/>
                </a:solidFill>
              </a:rPr>
            </a:br>
            <a:endParaRPr lang="en-US" sz="4400">
              <a:solidFill>
                <a:schemeClr val="tx1"/>
              </a:solidFill>
            </a:endParaRPr>
          </a:p>
        </p:txBody>
      </p:sp>
      <p:cxnSp>
        <p:nvCxnSpPr>
          <p:cNvPr id="33" name="Straight Connector 32">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492164"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80459" y="990600"/>
            <a:ext cx="4491988" cy="4953000"/>
          </a:xfrm>
          <a:prstGeom prst="rect">
            <a:avLst/>
          </a:prstGeom>
        </p:spPr>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endPar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3 – Federal Estate Tax Liens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10 – Executor’s Power of Sale</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14 – Missing Probates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24 – Massachusetts Estate Tax Liens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36 – Probate Inventories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40 – Transfers by Devisees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41 – List of Heirs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50 – Pretermitted Issue</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71- Evidence of Death of Deceased Joint Owners and Life Tenants</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Title Standard 78 – Personal Representative Conveyances per Power of Sale under Massachusetts Uniform Probate Code</a:t>
            </a:r>
          </a:p>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Char char="•"/>
              <a:defRPr/>
            </a:pPr>
            <a:r>
              <a:rPr kumimoji="0" lang="en-US" sz="1700" b="0" i="0" u="none" strike="noStrike" kern="1200" cap="none" spc="0" normalizeH="0" baseline="0" noProof="0">
                <a:ln>
                  <a:noFill/>
                </a:ln>
                <a:solidFill>
                  <a:prstClr val="black"/>
                </a:solidFill>
                <a:effectLst/>
                <a:uLnTx/>
                <a:uFillTx/>
                <a:latin typeface="Garamond" panose="02020404030301010803"/>
                <a:ea typeface="+mn-ea"/>
                <a:cs typeface="+mn-cs"/>
              </a:rPr>
              <a:t>Practice Standard 10 – Conveyances after Death:  Recording of Documents</a:t>
            </a:r>
          </a:p>
        </p:txBody>
      </p:sp>
    </p:spTree>
    <p:extLst>
      <p:ext uri="{BB962C8B-B14F-4D97-AF65-F5344CB8AC3E}">
        <p14:creationId xmlns:p14="http://schemas.microsoft.com/office/powerpoint/2010/main" val="381301148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4">
              <a:duotone>
                <a:schemeClr val="bg2">
                  <a:shade val="45000"/>
                  <a:satMod val="135000"/>
                </a:schemeClr>
                <a:prstClr val="white"/>
              </a:duotone>
            </a:blip>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pPr>
              <a:lnSpc>
                <a:spcPct val="90000"/>
              </a:lnSpc>
            </a:pPr>
            <a:r>
              <a:rPr lang="en-US" sz="4100">
                <a:solidFill>
                  <a:srgbClr val="212121"/>
                </a:solidFill>
              </a:rPr>
              <a:t>MUPC at § 3-709:  PR’s Right to Possession or Control</a:t>
            </a:r>
          </a:p>
        </p:txBody>
      </p:sp>
      <p:cxnSp>
        <p:nvCxnSpPr>
          <p:cNvPr id="16" name="Straight Connector 15">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62000" y="2556932"/>
            <a:ext cx="7696200" cy="3615268"/>
          </a:xfrm>
          <a:prstGeom prst="rect">
            <a:avLst/>
          </a:prstGeom>
        </p:spPr>
        <p:txBody>
          <a:bodyPr vert="horz" lIns="91440" tIns="45720" rIns="91440" bIns="45720" rtlCol="0" anchor="t">
            <a:normAutofit lnSpcReduction="10000"/>
          </a:bodyPr>
          <a:lstStyle/>
          <a:p>
            <a:pPr>
              <a:lnSpc>
                <a:spcPct val="90000"/>
              </a:lnSpc>
              <a:spcBef>
                <a:spcPct val="20000"/>
              </a:spcBef>
              <a:spcAft>
                <a:spcPts val="600"/>
              </a:spcAft>
              <a:buClr>
                <a:schemeClr val="accent1"/>
              </a:buClr>
              <a:buSzPct val="115000"/>
            </a:pPr>
            <a:r>
              <a:rPr lang="en-US" sz="1600">
                <a:solidFill>
                  <a:srgbClr val="373737"/>
                </a:solidFill>
              </a:rPr>
              <a:t>“(a) </a:t>
            </a:r>
            <a:r>
              <a:rPr lang="en-US" sz="1600" b="1">
                <a:solidFill>
                  <a:srgbClr val="373737"/>
                </a:solidFill>
              </a:rPr>
              <a:t>Except as otherwise provided by a decedent's will</a:t>
            </a:r>
            <a:r>
              <a:rPr lang="en-US" sz="1600">
                <a:solidFill>
                  <a:srgbClr val="373737"/>
                </a:solidFill>
              </a:rPr>
              <a:t>, every personal representative has a right to, and shall take </a:t>
            </a:r>
            <a:r>
              <a:rPr lang="en-US" sz="1600" u="sng">
                <a:solidFill>
                  <a:srgbClr val="373737"/>
                </a:solidFill>
              </a:rPr>
              <a:t>possession or control </a:t>
            </a:r>
            <a:r>
              <a:rPr lang="en-US" sz="1600">
                <a:solidFill>
                  <a:srgbClr val="373737"/>
                </a:solidFill>
              </a:rPr>
              <a:t>of, the decedent's property, </a:t>
            </a:r>
            <a:r>
              <a:rPr lang="en-US" sz="1600" b="1" u="sng">
                <a:solidFill>
                  <a:srgbClr val="373737"/>
                </a:solidFill>
              </a:rPr>
              <a:t>except that any real property </a:t>
            </a:r>
            <a:r>
              <a:rPr lang="en-US" sz="1600">
                <a:solidFill>
                  <a:srgbClr val="373737"/>
                </a:solidFill>
              </a:rPr>
              <a:t>or tangible personal property </a:t>
            </a:r>
            <a:r>
              <a:rPr lang="en-US" sz="1600" b="1" u="sng">
                <a:solidFill>
                  <a:srgbClr val="373737"/>
                </a:solidFill>
              </a:rPr>
              <a:t>may be left with or surrendered to the person presumptively entitled thereto</a:t>
            </a:r>
            <a:r>
              <a:rPr lang="en-US" sz="1600" u="sng">
                <a:solidFill>
                  <a:srgbClr val="373737"/>
                </a:solidFill>
              </a:rPr>
              <a:t> </a:t>
            </a:r>
            <a:r>
              <a:rPr lang="en-US" sz="1600" b="1" u="sng">
                <a:solidFill>
                  <a:srgbClr val="373737"/>
                </a:solidFill>
              </a:rPr>
              <a:t>unless or until, in the judgment of the personal representative, possession of the property will be necessary for purposes of administration</a:t>
            </a:r>
            <a:r>
              <a:rPr lang="en-US" sz="1600">
                <a:solidFill>
                  <a:srgbClr val="373737"/>
                </a:solidFill>
              </a:rPr>
              <a:t>. The request by a personal representative for delivery of any property possessed by an heir or devisee is conclusive evidence, in any action against the heir or devisee for possession thereof, that the possession of the property by the personal representative is necessary for purposes of administration. </a:t>
            </a:r>
            <a:r>
              <a:rPr lang="en-US" sz="1600" b="1">
                <a:solidFill>
                  <a:srgbClr val="373737"/>
                </a:solidFill>
              </a:rPr>
              <a:t>The personal representative shall pay taxes on, and take all steps reasonably necessary for the management, protection and preservation of, the estate </a:t>
            </a:r>
            <a:r>
              <a:rPr lang="en-US" sz="1600" b="1" u="sng">
                <a:solidFill>
                  <a:srgbClr val="373737"/>
                </a:solidFill>
              </a:rPr>
              <a:t>in the personal representative's possession</a:t>
            </a:r>
            <a:r>
              <a:rPr lang="en-US" sz="1600">
                <a:solidFill>
                  <a:srgbClr val="373737"/>
                </a:solidFill>
              </a:rPr>
              <a:t>. The personal representative may maintain an action to recover possession of property or to determine the title thereto.”</a:t>
            </a:r>
          </a:p>
          <a:p>
            <a:pPr>
              <a:lnSpc>
                <a:spcPct val="90000"/>
              </a:lnSpc>
              <a:spcBef>
                <a:spcPct val="20000"/>
              </a:spcBef>
              <a:spcAft>
                <a:spcPts val="600"/>
              </a:spcAft>
              <a:buClr>
                <a:schemeClr val="accent1"/>
              </a:buClr>
              <a:buSzPct val="115000"/>
            </a:pPr>
            <a:endParaRPr lang="en-US" sz="1200">
              <a:solidFill>
                <a:srgbClr val="373737"/>
              </a:solidFill>
            </a:endParaRPr>
          </a:p>
          <a:p>
            <a:pPr>
              <a:lnSpc>
                <a:spcPct val="90000"/>
              </a:lnSpc>
              <a:spcBef>
                <a:spcPct val="20000"/>
              </a:spcBef>
              <a:spcAft>
                <a:spcPts val="600"/>
              </a:spcAft>
              <a:buClr>
                <a:schemeClr val="accent1"/>
              </a:buClr>
              <a:buSzPct val="115000"/>
            </a:pPr>
            <a:r>
              <a:rPr lang="en-US" sz="1400">
                <a:solidFill>
                  <a:srgbClr val="373737"/>
                </a:solidFill>
              </a:rPr>
              <a:t>NOTE:  The PR does NOT hold title to the property because title vests in the heirs or devisees (or both) subject to administration.  MUPC at § 3-101.  </a:t>
            </a:r>
          </a:p>
          <a:p>
            <a:pPr>
              <a:lnSpc>
                <a:spcPct val="90000"/>
              </a:lnSpc>
              <a:spcBef>
                <a:spcPct val="20000"/>
              </a:spcBef>
              <a:spcAft>
                <a:spcPts val="600"/>
              </a:spcAft>
              <a:buClr>
                <a:schemeClr val="accent1"/>
              </a:buClr>
              <a:buSzPct val="115000"/>
              <a:buFont typeface="Arial"/>
              <a:buChar char="•"/>
            </a:pPr>
            <a:endParaRPr lang="en-US" sz="1100">
              <a:solidFill>
                <a:srgbClr val="373737"/>
              </a:solidFill>
            </a:endParaRPr>
          </a:p>
        </p:txBody>
      </p:sp>
    </p:spTree>
    <p:extLst>
      <p:ext uri="{BB962C8B-B14F-4D97-AF65-F5344CB8AC3E}">
        <p14:creationId xmlns:p14="http://schemas.microsoft.com/office/powerpoint/2010/main" val="1249657467"/>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3">
              <a:duotone>
                <a:schemeClr val="bg2">
                  <a:shade val="45000"/>
                  <a:satMod val="135000"/>
                </a:schemeClr>
                <a:prstClr val="white"/>
              </a:duotone>
            </a:blip>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pPr>
              <a:lnSpc>
                <a:spcPct val="90000"/>
              </a:lnSpc>
            </a:pPr>
            <a:r>
              <a:rPr lang="en-US" sz="4100">
                <a:solidFill>
                  <a:srgbClr val="212121"/>
                </a:solidFill>
              </a:rPr>
              <a:t>MUPC at § 3-901:  Successors’ Rights if </a:t>
            </a:r>
            <a:r>
              <a:rPr lang="en-US" sz="4100" u="sng">
                <a:solidFill>
                  <a:srgbClr val="212121"/>
                </a:solidFill>
              </a:rPr>
              <a:t>No</a:t>
            </a:r>
            <a:r>
              <a:rPr lang="en-US" sz="4100">
                <a:solidFill>
                  <a:srgbClr val="212121"/>
                </a:solidFill>
              </a:rPr>
              <a:t> Administration</a:t>
            </a:r>
          </a:p>
        </p:txBody>
      </p:sp>
      <p:cxnSp>
        <p:nvCxnSpPr>
          <p:cNvPr id="16" name="Straight Connector 15">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71550" y="2556932"/>
            <a:ext cx="7200897"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1400">
                <a:solidFill>
                  <a:srgbClr val="373737"/>
                </a:solidFill>
              </a:rPr>
              <a:t>“</a:t>
            </a:r>
            <a:r>
              <a:rPr lang="en-US" sz="1400" b="1" u="sng">
                <a:solidFill>
                  <a:srgbClr val="373737"/>
                </a:solidFill>
              </a:rPr>
              <a:t>In the absence of administration</a:t>
            </a:r>
            <a:r>
              <a:rPr lang="en-US" sz="1400">
                <a:solidFill>
                  <a:srgbClr val="373737"/>
                </a:solidFill>
              </a:rPr>
              <a:t>, the heirs and devisees are </a:t>
            </a:r>
            <a:r>
              <a:rPr lang="en-US" sz="1400" b="1">
                <a:solidFill>
                  <a:srgbClr val="373737"/>
                </a:solidFill>
              </a:rPr>
              <a:t>entitled</a:t>
            </a:r>
            <a:r>
              <a:rPr lang="en-US" sz="1400">
                <a:solidFill>
                  <a:srgbClr val="373737"/>
                </a:solidFill>
              </a:rPr>
              <a:t> to the estate in accordance with the terms of a probat</a:t>
            </a:r>
            <a:r>
              <a:rPr lang="en-US" sz="1400" u="sng">
                <a:solidFill>
                  <a:srgbClr val="373737"/>
                </a:solidFill>
              </a:rPr>
              <a:t>ed</a:t>
            </a:r>
            <a:r>
              <a:rPr lang="en-US" sz="1400">
                <a:solidFill>
                  <a:srgbClr val="373737"/>
                </a:solidFill>
              </a:rPr>
              <a:t> will or </a:t>
            </a:r>
            <a:r>
              <a:rPr lang="en-US" sz="1400" b="1" u="sng">
                <a:solidFill>
                  <a:srgbClr val="373737"/>
                </a:solidFill>
              </a:rPr>
              <a:t>the laws of intestate succession</a:t>
            </a:r>
            <a:r>
              <a:rPr lang="en-US" sz="1400">
                <a:solidFill>
                  <a:srgbClr val="373737"/>
                </a:solidFill>
              </a:rPr>
              <a:t>. </a:t>
            </a:r>
          </a:p>
          <a:p>
            <a:pPr>
              <a:lnSpc>
                <a:spcPct val="90000"/>
              </a:lnSpc>
              <a:spcBef>
                <a:spcPct val="20000"/>
              </a:spcBef>
              <a:spcAft>
                <a:spcPts val="600"/>
              </a:spcAft>
              <a:buClr>
                <a:schemeClr val="accent1"/>
              </a:buClr>
              <a:buSzPct val="115000"/>
            </a:pPr>
            <a:endParaRPr lang="en-US" sz="1400" b="1">
              <a:solidFill>
                <a:srgbClr val="373737"/>
              </a:solidFill>
            </a:endParaRPr>
          </a:p>
          <a:p>
            <a:pPr>
              <a:lnSpc>
                <a:spcPct val="90000"/>
              </a:lnSpc>
              <a:spcBef>
                <a:spcPct val="20000"/>
              </a:spcBef>
              <a:spcAft>
                <a:spcPts val="600"/>
              </a:spcAft>
              <a:buClr>
                <a:schemeClr val="accent1"/>
              </a:buClr>
              <a:buSzPct val="115000"/>
            </a:pPr>
            <a:r>
              <a:rPr lang="en-US" sz="1400" b="1">
                <a:solidFill>
                  <a:srgbClr val="373737"/>
                </a:solidFill>
              </a:rPr>
              <a:t>Devisees may establish title by the </a:t>
            </a:r>
            <a:r>
              <a:rPr lang="en-US" sz="1400" b="1" u="sng">
                <a:solidFill>
                  <a:srgbClr val="373737"/>
                </a:solidFill>
              </a:rPr>
              <a:t>probated will</a:t>
            </a:r>
            <a:r>
              <a:rPr lang="en-US" sz="1400" b="1">
                <a:solidFill>
                  <a:srgbClr val="373737"/>
                </a:solidFill>
              </a:rPr>
              <a:t> to devised property. </a:t>
            </a:r>
          </a:p>
          <a:p>
            <a:pPr>
              <a:lnSpc>
                <a:spcPct val="90000"/>
              </a:lnSpc>
              <a:spcBef>
                <a:spcPct val="20000"/>
              </a:spcBef>
              <a:spcAft>
                <a:spcPts val="600"/>
              </a:spcAft>
              <a:buClr>
                <a:schemeClr val="accent1"/>
              </a:buClr>
              <a:buSzPct val="115000"/>
            </a:pPr>
            <a:endParaRPr lang="en-US" sz="1400">
              <a:solidFill>
                <a:srgbClr val="373737"/>
              </a:solidFill>
            </a:endParaRPr>
          </a:p>
          <a:p>
            <a:pPr>
              <a:lnSpc>
                <a:spcPct val="90000"/>
              </a:lnSpc>
              <a:spcBef>
                <a:spcPct val="20000"/>
              </a:spcBef>
              <a:spcAft>
                <a:spcPts val="600"/>
              </a:spcAft>
              <a:buClr>
                <a:schemeClr val="accent1"/>
              </a:buClr>
              <a:buSzPct val="115000"/>
            </a:pPr>
            <a:r>
              <a:rPr lang="en-US" sz="1400">
                <a:solidFill>
                  <a:srgbClr val="373737"/>
                </a:solidFill>
              </a:rPr>
              <a:t>Persons entitled to property by family allowance, exemption </a:t>
            </a:r>
            <a:r>
              <a:rPr lang="en-US" sz="1400" b="1">
                <a:solidFill>
                  <a:srgbClr val="373737"/>
                </a:solidFill>
              </a:rPr>
              <a:t>or intestacy</a:t>
            </a:r>
            <a:r>
              <a:rPr lang="en-US" sz="1400">
                <a:solidFill>
                  <a:srgbClr val="373737"/>
                </a:solidFill>
              </a:rPr>
              <a:t> may establish title thereto by </a:t>
            </a:r>
            <a:r>
              <a:rPr lang="en-US" sz="1400" b="1">
                <a:solidFill>
                  <a:srgbClr val="373737"/>
                </a:solidFill>
              </a:rPr>
              <a:t>proof of the decedent's ownership, his death, and </a:t>
            </a:r>
            <a:r>
              <a:rPr lang="en-US" sz="1400" b="1" u="sng">
                <a:solidFill>
                  <a:srgbClr val="373737"/>
                </a:solidFill>
              </a:rPr>
              <a:t>their relationship to the decedent</a:t>
            </a:r>
            <a:r>
              <a:rPr lang="en-US" sz="1400">
                <a:solidFill>
                  <a:srgbClr val="373737"/>
                </a:solidFill>
              </a:rPr>
              <a:t>. Successors take subject to all charges incident to administration, including the claims of creditors and allowances of surviving spouse and dependent children, and subject to the rights of others resulting from abatement, retainer, advancement, and ademption.”</a:t>
            </a:r>
          </a:p>
          <a:p>
            <a:pPr>
              <a:lnSpc>
                <a:spcPct val="90000"/>
              </a:lnSpc>
              <a:spcBef>
                <a:spcPct val="20000"/>
              </a:spcBef>
              <a:spcAft>
                <a:spcPts val="600"/>
              </a:spcAft>
              <a:buClr>
                <a:schemeClr val="accent1"/>
              </a:buClr>
              <a:buSzPct val="115000"/>
            </a:pPr>
            <a:endParaRPr lang="en-US" sz="1400">
              <a:solidFill>
                <a:srgbClr val="373737"/>
              </a:solidFill>
            </a:endParaRPr>
          </a:p>
          <a:p>
            <a:pPr>
              <a:lnSpc>
                <a:spcPct val="90000"/>
              </a:lnSpc>
              <a:spcBef>
                <a:spcPct val="20000"/>
              </a:spcBef>
              <a:spcAft>
                <a:spcPts val="600"/>
              </a:spcAft>
              <a:buClr>
                <a:schemeClr val="accent1"/>
              </a:buClr>
              <a:buSzPct val="115000"/>
            </a:pPr>
            <a:r>
              <a:rPr lang="en-US" sz="1400">
                <a:solidFill>
                  <a:srgbClr val="373737"/>
                </a:solidFill>
              </a:rPr>
              <a:t>MUPC at § 3-901 (emphasis added).</a:t>
            </a:r>
          </a:p>
          <a:p>
            <a:pPr>
              <a:lnSpc>
                <a:spcPct val="90000"/>
              </a:lnSpc>
              <a:spcBef>
                <a:spcPct val="20000"/>
              </a:spcBef>
              <a:spcAft>
                <a:spcPts val="600"/>
              </a:spcAft>
              <a:buClr>
                <a:schemeClr val="accent1"/>
              </a:buClr>
              <a:buSzPct val="115000"/>
              <a:buFont typeface="Arial"/>
              <a:buChar char="•"/>
            </a:pPr>
            <a:endParaRPr lang="en-US" sz="1400">
              <a:solidFill>
                <a:srgbClr val="373737"/>
              </a:solidFill>
            </a:endParaRPr>
          </a:p>
        </p:txBody>
      </p:sp>
    </p:spTree>
    <p:extLst>
      <p:ext uri="{BB962C8B-B14F-4D97-AF65-F5344CB8AC3E}">
        <p14:creationId xmlns:p14="http://schemas.microsoft.com/office/powerpoint/2010/main" val="376586999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pic>
        <p:nvPicPr>
          <p:cNvPr id="10" name="Picture 9">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2" name="Straight Connector 11">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0897" cy="1303867"/>
          </a:xfrm>
        </p:spPr>
        <p:txBody>
          <a:bodyPr vert="horz" lIns="91440" tIns="45720" rIns="91440" bIns="45720" rtlCol="0" anchor="ctr">
            <a:normAutofit/>
          </a:bodyPr>
          <a:lstStyle/>
          <a:p>
            <a:pPr>
              <a:lnSpc>
                <a:spcPct val="90000"/>
              </a:lnSpc>
            </a:pPr>
            <a:r>
              <a:rPr lang="en-US" sz="4100"/>
              <a:t>MUPC at § 3-102:  Wills Must be Probated</a:t>
            </a:r>
          </a:p>
        </p:txBody>
      </p:sp>
      <p:sp>
        <p:nvSpPr>
          <p:cNvPr id="3" name="TextBox 2"/>
          <p:cNvSpPr txBox="1"/>
          <p:nvPr/>
        </p:nvSpPr>
        <p:spPr>
          <a:xfrm>
            <a:off x="971551" y="2556932"/>
            <a:ext cx="4692650"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pPr>
            <a:r>
              <a:rPr lang="en-US">
                <a:solidFill>
                  <a:schemeClr val="tx1">
                    <a:lumMod val="85000"/>
                    <a:lumOff val="15000"/>
                  </a:schemeClr>
                </a:solidFill>
              </a:rPr>
              <a:t>“Except as provided in section 3-1201, </a:t>
            </a:r>
            <a:r>
              <a:rPr lang="en-US" b="1">
                <a:solidFill>
                  <a:schemeClr val="tx1">
                    <a:lumMod val="85000"/>
                    <a:lumOff val="15000"/>
                  </a:schemeClr>
                </a:solidFill>
              </a:rPr>
              <a:t>to be effective </a:t>
            </a:r>
            <a:r>
              <a:rPr lang="en-US" b="1" u="sng">
                <a:solidFill>
                  <a:schemeClr val="tx1">
                    <a:lumMod val="85000"/>
                    <a:lumOff val="15000"/>
                  </a:schemeClr>
                </a:solidFill>
              </a:rPr>
              <a:t>to prove the transfer of any property </a:t>
            </a:r>
            <a:r>
              <a:rPr lang="en-US">
                <a:solidFill>
                  <a:schemeClr val="tx1">
                    <a:lumMod val="85000"/>
                    <a:lumOff val="15000"/>
                  </a:schemeClr>
                </a:solidFill>
              </a:rPr>
              <a:t>or to nominate an executor</a:t>
            </a:r>
            <a:r>
              <a:rPr lang="en-US" b="1">
                <a:solidFill>
                  <a:schemeClr val="tx1">
                    <a:lumMod val="85000"/>
                    <a:lumOff val="15000"/>
                  </a:schemeClr>
                </a:solidFill>
              </a:rPr>
              <a:t>, a will shall be declared to be valid </a:t>
            </a:r>
            <a:r>
              <a:rPr lang="en-US">
                <a:solidFill>
                  <a:schemeClr val="tx1">
                    <a:lumMod val="85000"/>
                    <a:lumOff val="15000"/>
                  </a:schemeClr>
                </a:solidFill>
              </a:rPr>
              <a:t>by an order of </a:t>
            </a:r>
            <a:r>
              <a:rPr lang="en-US" b="1" u="sng">
                <a:solidFill>
                  <a:schemeClr val="tx1">
                    <a:lumMod val="85000"/>
                    <a:lumOff val="15000"/>
                  </a:schemeClr>
                </a:solidFill>
              </a:rPr>
              <a:t>informal probate </a:t>
            </a:r>
            <a:r>
              <a:rPr lang="en-US">
                <a:solidFill>
                  <a:schemeClr val="tx1">
                    <a:lumMod val="85000"/>
                    <a:lumOff val="15000"/>
                  </a:schemeClr>
                </a:solidFill>
              </a:rPr>
              <a:t>by a magistrate </a:t>
            </a:r>
            <a:r>
              <a:rPr lang="en-US" b="1">
                <a:solidFill>
                  <a:schemeClr val="tx1">
                    <a:lumMod val="85000"/>
                    <a:lumOff val="15000"/>
                  </a:schemeClr>
                </a:solidFill>
              </a:rPr>
              <a:t>or</a:t>
            </a:r>
            <a:r>
              <a:rPr lang="en-US">
                <a:solidFill>
                  <a:schemeClr val="tx1">
                    <a:lumMod val="85000"/>
                    <a:lumOff val="15000"/>
                  </a:schemeClr>
                </a:solidFill>
              </a:rPr>
              <a:t> </a:t>
            </a:r>
            <a:r>
              <a:rPr lang="en-US" u="sng">
                <a:solidFill>
                  <a:schemeClr val="tx1">
                    <a:lumMod val="85000"/>
                    <a:lumOff val="15000"/>
                  </a:schemeClr>
                </a:solidFill>
              </a:rPr>
              <a:t>an </a:t>
            </a:r>
            <a:r>
              <a:rPr lang="en-US" b="1" u="sng">
                <a:solidFill>
                  <a:schemeClr val="tx1">
                    <a:lumMod val="85000"/>
                    <a:lumOff val="15000"/>
                  </a:schemeClr>
                </a:solidFill>
              </a:rPr>
              <a:t>adjudication of probate by the court</a:t>
            </a:r>
            <a:r>
              <a:rPr lang="en-US">
                <a:solidFill>
                  <a:schemeClr val="tx1">
                    <a:lumMod val="85000"/>
                    <a:lumOff val="15000"/>
                  </a:schemeClr>
                </a:solidFill>
              </a:rPr>
              <a:t>. . . “</a:t>
            </a: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pPr>
            <a:r>
              <a:rPr lang="en-US">
                <a:solidFill>
                  <a:schemeClr val="tx1">
                    <a:lumMod val="85000"/>
                    <a:lumOff val="15000"/>
                  </a:schemeClr>
                </a:solidFill>
              </a:rPr>
              <a:t>MUPC at § 3-102 (emphasis added).</a:t>
            </a:r>
          </a:p>
          <a:p>
            <a:pPr>
              <a:spcBef>
                <a:spcPct val="20000"/>
              </a:spcBef>
              <a:spcAft>
                <a:spcPts val="600"/>
              </a:spcAft>
              <a:buClr>
                <a:schemeClr val="accent1"/>
              </a:buClr>
              <a:buSzPct val="115000"/>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pic>
        <p:nvPicPr>
          <p:cNvPr id="7" name="Graphic 6" descr="Gavel">
            <a:extLst>
              <a:ext uri="{FF2B5EF4-FFF2-40B4-BE49-F238E27FC236}">
                <a16:creationId xmlns:a16="http://schemas.microsoft.com/office/drawing/2014/main" id="{F888CA89-D0E2-CB5B-D81F-5C6D62F9FCE4}"/>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6047804" y="3124200"/>
            <a:ext cx="2054796" cy="205479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811226787"/>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4"/>
          <a:stretch>
            <a:fillRect/>
          </a:stretch>
        </a:blipFill>
        <a:effectLst/>
      </p:bgPr>
    </p:bg>
    <p:spTree>
      <p:nvGrpSpPr>
        <p:cNvPr id="1" name=""/>
        <p:cNvGrpSpPr/>
        <p:nvPr/>
      </p:nvGrpSpPr>
      <p:grpSpPr>
        <a:xfrm>
          <a:off x="0" y="0"/>
          <a:ext cx="0" cy="0"/>
        </a:xfrm>
      </p:grpSpPr>
      <p:pic>
        <p:nvPicPr>
          <p:cNvPr id="9" name="Picture 8">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1" name="Straight Connector 10">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971551" y="982132"/>
            <a:ext cx="2745042" cy="1325373"/>
          </a:xfrm>
        </p:spPr>
        <p:txBody>
          <a:bodyPr vert="horz" lIns="91440" tIns="45720" rIns="91440" bIns="45720" rtlCol="0" anchor="b">
            <a:normAutofit/>
          </a:bodyPr>
          <a:lstStyle/>
          <a:p>
            <a:r>
              <a:rPr lang="en-US" sz="2100"/>
              <a:t>§ 3-108 Time Limits to Probate a Will</a:t>
            </a:r>
          </a:p>
        </p:txBody>
      </p:sp>
      <p:cxnSp>
        <p:nvCxnSpPr>
          <p:cNvPr id="15" name="Straight Connector 14">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71550" y="2493774"/>
            <a:ext cx="3524250" cy="3382094"/>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1200">
                <a:solidFill>
                  <a:schemeClr val="tx1">
                    <a:lumMod val="85000"/>
                    <a:lumOff val="15000"/>
                  </a:schemeClr>
                </a:solidFill>
              </a:rPr>
              <a:t>For MUPC deaths (on or after 3/31/2012), unless an exception applies, the general rule is that an informal or a formal proceeding </a:t>
            </a:r>
            <a:r>
              <a:rPr lang="en-US" sz="1200" b="1">
                <a:solidFill>
                  <a:schemeClr val="tx1">
                    <a:lumMod val="85000"/>
                    <a:lumOff val="15000"/>
                  </a:schemeClr>
                </a:solidFill>
                <a:highlight>
                  <a:srgbClr val="FFFF00"/>
                </a:highlight>
              </a:rPr>
              <a:t>to probate a will </a:t>
            </a:r>
            <a:r>
              <a:rPr lang="en-US" sz="1200">
                <a:solidFill>
                  <a:schemeClr val="tx1">
                    <a:lumMod val="85000"/>
                    <a:lumOff val="15000"/>
                  </a:schemeClr>
                </a:solidFill>
              </a:rPr>
              <a:t>must be commenced (“filed”) </a:t>
            </a:r>
            <a:r>
              <a:rPr lang="en-US" sz="1200" b="1">
                <a:solidFill>
                  <a:schemeClr val="tx1">
                    <a:lumMod val="85000"/>
                    <a:lumOff val="15000"/>
                  </a:schemeClr>
                </a:solidFill>
              </a:rPr>
              <a:t>within 3 years of date of death.  </a:t>
            </a:r>
          </a:p>
          <a:p>
            <a:pPr>
              <a:lnSpc>
                <a:spcPct val="90000"/>
              </a:lnSpc>
              <a:spcBef>
                <a:spcPct val="20000"/>
              </a:spcBef>
              <a:spcAft>
                <a:spcPts val="600"/>
              </a:spcAft>
              <a:buClr>
                <a:schemeClr val="accent1"/>
              </a:buClr>
              <a:buSzPct val="115000"/>
            </a:pPr>
            <a:endParaRPr lang="en-US" sz="1200">
              <a:solidFill>
                <a:schemeClr val="tx1">
                  <a:lumMod val="85000"/>
                  <a:lumOff val="15000"/>
                </a:schemeClr>
              </a:solidFill>
            </a:endParaRPr>
          </a:p>
          <a:p>
            <a:pPr>
              <a:lnSpc>
                <a:spcPct val="90000"/>
              </a:lnSpc>
              <a:spcBef>
                <a:spcPct val="20000"/>
              </a:spcBef>
              <a:spcAft>
                <a:spcPts val="600"/>
              </a:spcAft>
              <a:buClr>
                <a:schemeClr val="accent1"/>
              </a:buClr>
              <a:buSzPct val="115000"/>
            </a:pPr>
            <a:endParaRPr lang="en-US" sz="120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sz="1200">
                <a:solidFill>
                  <a:schemeClr val="tx1">
                    <a:lumMod val="85000"/>
                    <a:lumOff val="15000"/>
                  </a:schemeClr>
                </a:solidFill>
              </a:rPr>
              <a:t>The purpose of this section under the </a:t>
            </a:r>
            <a:r>
              <a:rPr lang="en-US" sz="1200" i="1" u="sng">
                <a:solidFill>
                  <a:schemeClr val="tx1">
                    <a:lumMod val="85000"/>
                    <a:lumOff val="15000"/>
                  </a:schemeClr>
                </a:solidFill>
              </a:rPr>
              <a:t>U</a:t>
            </a:r>
            <a:r>
              <a:rPr lang="en-US" sz="1200" i="1">
                <a:solidFill>
                  <a:schemeClr val="tx1">
                    <a:lumMod val="85000"/>
                    <a:lumOff val="15000"/>
                  </a:schemeClr>
                </a:solidFill>
              </a:rPr>
              <a:t>PC</a:t>
            </a:r>
            <a:r>
              <a:rPr lang="en-US" sz="1200">
                <a:solidFill>
                  <a:schemeClr val="tx1">
                    <a:lumMod val="85000"/>
                    <a:lumOff val="15000"/>
                  </a:schemeClr>
                </a:solidFill>
              </a:rPr>
              <a:t> was to establish a basic limitation period of 3 years within which it may be determined whether a decedent left a will and to secure administration.  If no will was probated within 3 years of death, the section had the effect of making the assumption of intestacy </a:t>
            </a:r>
            <a:r>
              <a:rPr lang="en-US" sz="1200" b="1">
                <a:solidFill>
                  <a:schemeClr val="tx1">
                    <a:lumMod val="85000"/>
                    <a:lumOff val="15000"/>
                  </a:schemeClr>
                </a:solidFill>
              </a:rPr>
              <a:t>final</a:t>
            </a:r>
            <a:r>
              <a:rPr lang="en-US" sz="1200">
                <a:solidFill>
                  <a:schemeClr val="tx1">
                    <a:lumMod val="85000"/>
                    <a:lumOff val="15000"/>
                  </a:schemeClr>
                </a:solidFill>
              </a:rPr>
              <a:t>.  </a:t>
            </a:r>
          </a:p>
        </p:txBody>
      </p:sp>
      <p:pic>
        <p:nvPicPr>
          <p:cNvPr id="4" name="Picture 21" descr="View Image"/>
          <p:cNvPicPr>
            <a:picLocks noChangeAspect="1"/>
          </p:cNvPicPr>
          <p:nvPr/>
        </p:nvPicPr>
        <p:blipFill>
          <a:blip r:embed="rId3">
            <a:extLst>
              <a:ext uri="{28A0092B-C50C-407E-A947-70E740481C1C}">
                <a14:useLocalDpi xmlns:a14="http://schemas.microsoft.com/office/drawing/2010/main" val="0"/>
              </a:ext>
            </a:extLst>
          </a:blip>
          <a:srcRect l="24760" r="1" b="1"/>
          <a:stretch>
            <a:fillRect/>
          </a:stretch>
        </p:blipFill>
        <p:spPr bwMode="auto">
          <a:xfrm>
            <a:off x="4880609" y="2209800"/>
            <a:ext cx="3291840" cy="3208433"/>
          </a:xfrm>
          <a:prstGeom prst="rect">
            <a:avLst/>
          </a:prstGeom>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40246"/>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5"/>
          <a:stretch>
            <a:fillRect/>
          </a:stretch>
        </a:blipFill>
        <a:effectLst/>
      </p:bgPr>
    </p:bg>
    <p:spTree>
      <p:nvGrpSpPr>
        <p:cNvPr id="1" name=""/>
        <p:cNvGrpSpPr/>
        <p:nvPr/>
      </p:nvGrpSpPr>
      <p:grpSpPr>
        <a:xfrm>
          <a:off x="0" y="0"/>
          <a:ext cx="0" cy="0"/>
        </a:xfrm>
      </p:grpSpPr>
      <p:pic>
        <p:nvPicPr>
          <p:cNvPr id="17" name="Picture 16">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9" name="Straight Connector 18">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71DC4032-1EBF-43F0-A045-DA2EC28F7E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3469881" y="982132"/>
            <a:ext cx="4702567" cy="1303867"/>
          </a:xfrm>
        </p:spPr>
        <p:txBody>
          <a:bodyPr vert="horz" lIns="91440" tIns="45720" rIns="91440" bIns="45720" rtlCol="0" anchor="ctr">
            <a:normAutofit/>
          </a:bodyPr>
          <a:lstStyle/>
          <a:p>
            <a:pPr>
              <a:lnSpc>
                <a:spcPct val="90000"/>
              </a:lnSpc>
            </a:pPr>
            <a:r>
              <a:rPr lang="en-US" sz="2800"/>
              <a:t>§ 3-108 (3) Exception to </a:t>
            </a:r>
            <a:r>
              <a:rPr lang="en-US" sz="2800" u="sng"/>
              <a:t>Contest</a:t>
            </a:r>
            <a:r>
              <a:rPr lang="en-US" sz="2800"/>
              <a:t> an Informally Probated Will </a:t>
            </a:r>
          </a:p>
        </p:txBody>
      </p:sp>
      <p:sp>
        <p:nvSpPr>
          <p:cNvPr id="23" name="Rectangle 22">
            <a:extLst>
              <a:ext uri="{FF2B5EF4-FFF2-40B4-BE49-F238E27FC236}">
                <a16:creationId xmlns:a16="http://schemas.microsoft.com/office/drawing/2014/main" id="{9D6700F0-A132-4E69-86EC-E2226656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229440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ourglass Finished with solid fill">
            <a:extLst>
              <a:ext uri="{FF2B5EF4-FFF2-40B4-BE49-F238E27FC236}">
                <a16:creationId xmlns:a16="http://schemas.microsoft.com/office/drawing/2014/main" id="{00448824-BBDE-9493-C9C6-6AF1C79E7279}"/>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059512" y="2426925"/>
            <a:ext cx="1825345" cy="1825345"/>
          </a:xfrm>
          <a:prstGeom prst="rect">
            <a:avLst/>
          </a:prstGeom>
        </p:spPr>
      </p:pic>
      <p:cxnSp>
        <p:nvCxnSpPr>
          <p:cNvPr id="25" name="Straight Connector 24">
            <a:extLst>
              <a:ext uri="{FF2B5EF4-FFF2-40B4-BE49-F238E27FC236}">
                <a16:creationId xmlns:a16="http://schemas.microsoft.com/office/drawing/2014/main" id="{0C9EF08C-0CEB-490B-BB65-480687C1B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69881" y="2400639"/>
            <a:ext cx="470256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477361" y="2556932"/>
            <a:ext cx="469508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a:solidFill>
                  <a:schemeClr val="tx1">
                    <a:lumMod val="85000"/>
                    <a:lumOff val="15000"/>
                  </a:schemeClr>
                </a:solidFill>
              </a:rPr>
              <a:t>When a will is </a:t>
            </a:r>
            <a:r>
              <a:rPr lang="en-US" u="sng">
                <a:solidFill>
                  <a:schemeClr val="tx1">
                    <a:lumMod val="85000"/>
                    <a:lumOff val="15000"/>
                  </a:schemeClr>
                </a:solidFill>
              </a:rPr>
              <a:t>informally probated</a:t>
            </a:r>
            <a:r>
              <a:rPr lang="en-US">
                <a:solidFill>
                  <a:schemeClr val="tx1">
                    <a:lumMod val="85000"/>
                    <a:lumOff val="15000"/>
                  </a:schemeClr>
                </a:solidFill>
              </a:rPr>
              <a:t>, § 3-108 (3) grants persons interested in the estate the ability to </a:t>
            </a:r>
            <a:r>
              <a:rPr lang="en-US" b="1">
                <a:solidFill>
                  <a:schemeClr val="tx1">
                    <a:lumMod val="85000"/>
                    <a:lumOff val="15000"/>
                  </a:schemeClr>
                </a:solidFill>
              </a:rPr>
              <a:t>contest</a:t>
            </a:r>
            <a:r>
              <a:rPr lang="en-US">
                <a:solidFill>
                  <a:schemeClr val="tx1">
                    <a:lumMod val="85000"/>
                    <a:lumOff val="15000"/>
                  </a:schemeClr>
                </a:solidFill>
              </a:rPr>
              <a:t> the informally probated will within </a:t>
            </a:r>
            <a:r>
              <a:rPr lang="en-US" b="1">
                <a:solidFill>
                  <a:schemeClr val="tx1">
                    <a:lumMod val="85000"/>
                    <a:lumOff val="15000"/>
                  </a:schemeClr>
                </a:solidFill>
              </a:rPr>
              <a:t>the later of </a:t>
            </a:r>
            <a:r>
              <a:rPr lang="en-US">
                <a:solidFill>
                  <a:schemeClr val="tx1">
                    <a:lumMod val="85000"/>
                    <a:lumOff val="15000"/>
                  </a:schemeClr>
                </a:solidFill>
              </a:rPr>
              <a:t>12 months from the informal probate </a:t>
            </a:r>
            <a:r>
              <a:rPr lang="en-US" u="sng">
                <a:solidFill>
                  <a:schemeClr val="tx1">
                    <a:lumMod val="85000"/>
                    <a:lumOff val="15000"/>
                  </a:schemeClr>
                </a:solidFill>
              </a:rPr>
              <a:t>or</a:t>
            </a:r>
            <a:r>
              <a:rPr lang="en-US" b="1">
                <a:solidFill>
                  <a:schemeClr val="tx1">
                    <a:lumMod val="85000"/>
                    <a:lumOff val="15000"/>
                  </a:schemeClr>
                </a:solidFill>
              </a:rPr>
              <a:t> </a:t>
            </a:r>
            <a:r>
              <a:rPr lang="en-US">
                <a:solidFill>
                  <a:schemeClr val="tx1">
                    <a:lumMod val="85000"/>
                    <a:lumOff val="15000"/>
                  </a:schemeClr>
                </a:solidFill>
              </a:rPr>
              <a:t>3 years from date of death.  </a:t>
            </a:r>
          </a:p>
          <a:p>
            <a:pPr>
              <a:spcBef>
                <a:spcPct val="20000"/>
              </a:spcBef>
              <a:spcAft>
                <a:spcPts val="600"/>
              </a:spcAft>
              <a:buClr>
                <a:schemeClr val="accent1"/>
              </a:buClr>
              <a:buSzPct val="115000"/>
            </a:pPr>
            <a:endParaRPr lang="en-US">
              <a:solidFill>
                <a:schemeClr val="tx1">
                  <a:lumMod val="85000"/>
                  <a:lumOff val="15000"/>
                </a:schemeClr>
              </a:solidFill>
            </a:endParaRPr>
          </a:p>
          <a:p>
            <a:pPr>
              <a:spcBef>
                <a:spcPct val="20000"/>
              </a:spcBef>
              <a:spcAft>
                <a:spcPts val="600"/>
              </a:spcAft>
              <a:buClr>
                <a:schemeClr val="accent1"/>
              </a:buClr>
              <a:buSzPct val="115000"/>
            </a:pPr>
            <a:r>
              <a:rPr lang="en-US">
                <a:solidFill>
                  <a:schemeClr val="tx1">
                    <a:lumMod val="85000"/>
                    <a:lumOff val="15000"/>
                  </a:schemeClr>
                </a:solidFill>
              </a:rPr>
              <a:t>The purpose of this exception is to assure that </a:t>
            </a:r>
            <a:r>
              <a:rPr lang="en-US" u="sng">
                <a:solidFill>
                  <a:schemeClr val="tx1">
                    <a:lumMod val="85000"/>
                    <a:lumOff val="15000"/>
                  </a:schemeClr>
                </a:solidFill>
              </a:rPr>
              <a:t>heirs</a:t>
            </a:r>
            <a:r>
              <a:rPr lang="en-US">
                <a:solidFill>
                  <a:schemeClr val="tx1">
                    <a:lumMod val="85000"/>
                    <a:lumOff val="15000"/>
                  </a:schemeClr>
                </a:solidFill>
              </a:rPr>
              <a:t> will have at least one year after an informal probate to initiate a contest and to secure administration of the estate as </a:t>
            </a:r>
            <a:r>
              <a:rPr lang="en-US" u="sng">
                <a:solidFill>
                  <a:schemeClr val="tx1">
                    <a:lumMod val="85000"/>
                    <a:lumOff val="15000"/>
                  </a:schemeClr>
                </a:solidFill>
              </a:rPr>
              <a:t>intestate</a:t>
            </a:r>
            <a:r>
              <a:rPr lang="en-US">
                <a:solidFill>
                  <a:schemeClr val="tx1">
                    <a:lumMod val="85000"/>
                    <a:lumOff val="15000"/>
                  </a:schemeClr>
                </a:solidFill>
              </a:rPr>
              <a:t>.  </a:t>
            </a: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1571951041"/>
      </p:ext>
    </p:extLst>
  </p:cSld>
  <p:clrMapOvr>
    <a:masterClrMapping/>
  </p:clrMapOvr>
  <p:transition/>
  <p:timing/>
</p:sld>
</file>

<file path=ppt/tags/tag1.xml><?xml version="1.0" encoding="utf-8"?>
<p:tagLst xmlns:p="http://schemas.openxmlformats.org/presentationml/2006/main">
  <p:tag name="AS_OS" val="Unix 3.10.0.957"/>
  <p:tag name="AS_RELEASE_DATE" val="2023.07.31"/>
  <p:tag name="AS_TITLE" val="Aspose.Slides for Java"/>
  <p:tag name="AS_VERSION" val="23.7"/>
</p:tagLst>
</file>

<file path=ppt/theme/_rels/theme1.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jpeg" /></Relationships>
</file>

<file path=ppt/theme/theme1.xml><?xml version="1.0" encoding="utf-8"?>
<a:theme xmlns:r="http://schemas.openxmlformats.org/officeDocument/2006/relationships"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Garamond" panose="02020404030301010803"/>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Garamond" panose="02020404030301010803"/>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r:embed="rId2"/>
          <a:stretch>
            <a:fillRect/>
          </a:stretch>
        </a:blipFill>
      </a:bgFillStyleLst>
    </a:fmtScheme>
  </a:themeElements>
  <a:objectDefaults/>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Organic</Template>
  <Company>Hewlett-Packard Company</Company>
  <PresentationFormat>On-screen Show (4:3)</PresentationFormat>
  <Paragraphs>195</Paragraphs>
  <Slides>41</Slides>
  <Notes>8</Notes>
  <TotalTime>11550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41</vt:i4>
      </vt:variant>
    </vt:vector>
  </HeadingPairs>
  <TitlesOfParts>
    <vt:vector baseType="lpstr" size="46">
      <vt:lpstr>Arial</vt:lpstr>
      <vt:lpstr>Garamond</vt:lpstr>
      <vt:lpstr>Calibri</vt:lpstr>
      <vt:lpstr>Wingdings</vt:lpstr>
      <vt:lpstr>Organic</vt:lpstr>
      <vt:lpstr>Probate Real Estate  MCLE’s MUPC/MUTC Update February 28, 2025</vt:lpstr>
      <vt:lpstr>Resources</vt:lpstr>
      <vt:lpstr>Probate Property Requires a Probate Proceeding </vt:lpstr>
      <vt:lpstr>MUPC at § 3-101: Passage of Title Upon Death</vt:lpstr>
      <vt:lpstr>MUPC at § 3-709:  PR’s Right to Possession or Control</vt:lpstr>
      <vt:lpstr>MUPC at § 3-901:  Successors’ Rights if No Administration</vt:lpstr>
      <vt:lpstr>MUPC at § 3-102:  Wills Must be Probated</vt:lpstr>
      <vt:lpstr>§ 3-108 Time Limits to Probate a Will</vt:lpstr>
      <vt:lpstr>§ 3-108 (3) Exception to Contest an Informally Probated Will </vt:lpstr>
      <vt:lpstr>The Effect of § 3-108 (3) </vt:lpstr>
      <vt:lpstr>§ 3-108 Time Limits and Formal Proceedings to Probate a Will</vt:lpstr>
      <vt:lpstr>§ 3-108 (4) “Late and Limited” Exception to Probate a Will</vt:lpstr>
      <vt:lpstr>The effect of § 3-108 (4) </vt:lpstr>
      <vt:lpstr>§ 3-108 Time Limits and Intestate Estates</vt:lpstr>
      <vt:lpstr>The effect of § 3-108 on Intestate Estates</vt:lpstr>
      <vt:lpstr>§ 3-108 Time Limits Formal Proceedings Intestate Estates</vt:lpstr>
      <vt:lpstr>PowerPoint Presentation</vt:lpstr>
      <vt:lpstr>PowerPoint Presentation</vt:lpstr>
      <vt:lpstr>Power of Sale in the Will</vt:lpstr>
      <vt:lpstr>Bottom Line on Using the Power of Sale</vt:lpstr>
      <vt:lpstr>License to Sell</vt:lpstr>
      <vt:lpstr>License to Sell</vt:lpstr>
      <vt:lpstr>License to Sell</vt:lpstr>
      <vt:lpstr>License to Sell</vt:lpstr>
      <vt:lpstr>Sale of Real Estate by Heirs/Devisees</vt:lpstr>
      <vt:lpstr>Sale of Real Estate by Heirs/Devisees</vt:lpstr>
      <vt:lpstr>Sale of Real Estate by Heirs/Devisees</vt:lpstr>
      <vt:lpstr>Sale of Real Estate by Heirs/Devisees</vt:lpstr>
      <vt:lpstr>Sale of Real Estate by Heirs/Devisees</vt:lpstr>
      <vt:lpstr>Sale of Real Estate by Heirs/Devisees</vt:lpstr>
      <vt:lpstr>For Recorded Land ONLYUpdated Title Standard 41:</vt:lpstr>
      <vt:lpstr>For Recorded Land ONLYUpdated Title Standard 40:</vt:lpstr>
      <vt:lpstr>Takeaway #1</vt:lpstr>
      <vt:lpstr>Takeaway #2</vt:lpstr>
      <vt:lpstr>Takeaway #3</vt:lpstr>
      <vt:lpstr>Key Takeaway...Summary of how to get T-H-C</vt:lpstr>
      <vt:lpstr>PowerPoint Presentation</vt:lpstr>
      <vt:lpstr>MPC 162: Surviving Spouse, Children, Heirs at Law Form</vt:lpstr>
      <vt:lpstr>Formal Decree Determining Heirs- When Spouse is Sole Heir</vt:lpstr>
      <vt:lpstr>Helpful REBAForms</vt:lpstr>
      <vt:lpstr>Helpful REBA Title and Practice Standards</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Practicing Before the Probate Court to Clear Title to Real Estate</dc:title>
  <dc:creator>Jen</dc:creator>
  <cp:lastModifiedBy>Evelyn J Patsos</cp:lastModifiedBy>
  <cp:revision>186</cp:revision>
  <cp:lastPrinted>2025-02-28T05:01:34.000</cp:lastPrinted>
  <dcterms:created xsi:type="dcterms:W3CDTF">2012-10-13T20:11:30Z</dcterms:created>
  <dcterms:modified xsi:type="dcterms:W3CDTF">2025-02-28T13:11:10Z</dcterms:modified>
</cp:coreProperties>
</file>