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9" r:id="rId4"/>
    <p:sldId id="273" r:id="rId5"/>
    <p:sldId id="281" r:id="rId6"/>
    <p:sldId id="264" r:id="rId7"/>
    <p:sldId id="260" r:id="rId8"/>
    <p:sldId id="261" r:id="rId9"/>
    <p:sldId id="265" r:id="rId10"/>
    <p:sldId id="282" r:id="rId11"/>
    <p:sldId id="267" r:id="rId12"/>
    <p:sldId id="268" r:id="rId13"/>
    <p:sldId id="269" r:id="rId14"/>
    <p:sldId id="270" r:id="rId15"/>
    <p:sldId id="271" r:id="rId16"/>
    <p:sldId id="276" r:id="rId17"/>
    <p:sldId id="274" r:id="rId18"/>
    <p:sldId id="275" r:id="rId19"/>
    <p:sldId id="277" r:id="rId20"/>
    <p:sldId id="278" r:id="rId21"/>
    <p:sldId id="279" r:id="rId22"/>
    <p:sldId id="285" r:id="rId23"/>
    <p:sldId id="280" r:id="rId24"/>
    <p:sldId id="266" r:id="rId25"/>
    <p:sldId id="28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111" d="100"/>
          <a:sy n="111" d="100"/>
        </p:scale>
        <p:origin x="58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E6E8D-4FFD-3B45-A335-C5F13C49F8D0}" type="datetimeFigureOut">
              <a:rPr lang="en-US" smtClean="0"/>
              <a:t>2/27/2025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886917-B5F9-FA4E-95C3-3E727C6F738C}" type="slidenum">
              <a:rPr lang="en-US" smtClean="0"/>
              <a:t>‹#›</a:t>
            </a:fld>
            <a:endParaRPr lang="en-US" dirty="0"/>
          </a:p>
        </p:txBody>
      </p:sp>
    </p:spTree>
    <p:extLst>
      <p:ext uri="{BB962C8B-B14F-4D97-AF65-F5344CB8AC3E}">
        <p14:creationId xmlns:p14="http://schemas.microsoft.com/office/powerpoint/2010/main" val="735905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BD3CF-A007-4E37-8FAB-F334AA16AF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EBF258-478B-4364-A726-048CC07FFD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FF90F6-1325-4EC5-9670-3F97E7DDFCCF}"/>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C22789AF-2614-4532-9192-0EAC31E0E8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0735B6-FC8B-4687-801D-C569F0533113}"/>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1408224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B60E-F7C8-4C86-8551-467ECC8597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EFD424-BF3A-49AD-9DB5-977752852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37C47-A621-4194-85AD-1FF09699A578}"/>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080FA5F4-1FD4-4E92-8A62-165D1B79B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E0DEF9-40A7-42B9-9B2D-1F5D71ABCC84}"/>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2572232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DAD8C3-F86A-4AD0-ADF8-3B864E992E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D300ED-9E92-472B-9E31-A9621B93D5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1B8596-BDE5-4F6A-9CA6-1DED538C11D5}"/>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49650238-0FBB-46A0-BBED-528DE2DD40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8DFA9E-C34F-47E2-83A5-242FCF40875C}"/>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2722680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3ED5D-5E01-4234-AE0A-BC97F143E1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99F39-5346-40B8-86D9-1B826B1EF5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14F1D-E42C-4747-A631-461EFC6161CD}"/>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A194AB2B-3470-4EAD-B589-09971B367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C805726-4AF1-4379-A025-2E37D87D1FA9}"/>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19792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CB094-09D9-4720-8C32-7C95AC7452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7550F0-0923-4F40-8EAC-B522A0493F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98771B-9A08-49D3-864A-E1F6ACB3E625}"/>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9BC92111-9470-4D1B-8BF4-12BFE62E3F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2F30C57-F562-46F7-878D-6E4E483F3E62}"/>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2576870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A3A-C692-46B0-B5C4-80C4BF3EFD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77C4E2-7A43-4607-9191-31534845F9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5E9385-58EF-40CC-98BD-246E6BAA20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70A5F9-5C1C-4BCF-A2A3-7CE9C1323144}"/>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6" name="Footer Placeholder 5">
            <a:extLst>
              <a:ext uri="{FF2B5EF4-FFF2-40B4-BE49-F238E27FC236}">
                <a16:creationId xmlns:a16="http://schemas.microsoft.com/office/drawing/2014/main" id="{181BF5B2-DA8E-492A-BAE2-FEE9F77F0E9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6236BC2-962E-40FD-9DD8-75816BB146DF}"/>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320931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DFAF7-A4ED-4597-98BC-B82B51FF8C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85FF56-616B-4360-AE21-511AC4B806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5CE519-F8ED-4C2B-9CC5-25E00DFDC2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1D1FE1-B8CD-4C01-B139-1ACFC3CC07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A805A4-4D9B-417D-BE92-D5F50CC7F2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F4DA61-7BD2-4AA6-AE39-DAA11345E98B}"/>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8" name="Footer Placeholder 7">
            <a:extLst>
              <a:ext uri="{FF2B5EF4-FFF2-40B4-BE49-F238E27FC236}">
                <a16:creationId xmlns:a16="http://schemas.microsoft.com/office/drawing/2014/main" id="{FE87D711-E978-420E-A406-9E610E4F1C5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E23B49-781F-4498-9FE2-D0B7D4821F7E}"/>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30834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EFC9F-ED11-4D20-B881-78FEA0DE0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B6842F-EF52-41A7-84AB-FDB937E8B2C2}"/>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4" name="Footer Placeholder 3">
            <a:extLst>
              <a:ext uri="{FF2B5EF4-FFF2-40B4-BE49-F238E27FC236}">
                <a16:creationId xmlns:a16="http://schemas.microsoft.com/office/drawing/2014/main" id="{62A36B81-9D72-4D95-B224-7C309EB9508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014DD7F-841B-4AA5-8F26-3DF29AADC42D}"/>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2770807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A9D002-764F-424F-8425-53B2ED7BA556}"/>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3" name="Footer Placeholder 2">
            <a:extLst>
              <a:ext uri="{FF2B5EF4-FFF2-40B4-BE49-F238E27FC236}">
                <a16:creationId xmlns:a16="http://schemas.microsoft.com/office/drawing/2014/main" id="{8A990906-FDB3-494A-9F8B-DEE79A5E297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ECB33FA-8021-4B0E-9124-DF118D2736E9}"/>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1039666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FA8C9-0D49-4B7A-BFB7-5640109828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918481-BDE9-4958-8E9F-1C74EECD27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DBAB8D-FD69-4E19-B722-A8D88141A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DD1D2B-8E61-47D2-8542-68497F24B6C7}"/>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6" name="Footer Placeholder 5">
            <a:extLst>
              <a:ext uri="{FF2B5EF4-FFF2-40B4-BE49-F238E27FC236}">
                <a16:creationId xmlns:a16="http://schemas.microsoft.com/office/drawing/2014/main" id="{F1124A85-699E-4C93-8BF5-9663C07BC9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B79D96C-E21B-4FDD-A5AF-33DCC5BF5AD0}"/>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3480204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A86D2-0999-4AB4-8A09-AB92FF279B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3FE690-3974-4B3A-8A5D-423F4052C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14B03F1-4210-430D-B20F-CA7BDC0A15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8C70F-9B05-4CEE-A02B-C803958B8DE0}"/>
              </a:ext>
            </a:extLst>
          </p:cNvPr>
          <p:cNvSpPr>
            <a:spLocks noGrp="1"/>
          </p:cNvSpPr>
          <p:nvPr>
            <p:ph type="dt" sz="half" idx="10"/>
          </p:nvPr>
        </p:nvSpPr>
        <p:spPr/>
        <p:txBody>
          <a:bodyPr/>
          <a:lstStyle/>
          <a:p>
            <a:fld id="{0D11ABE8-C2C8-4491-B73C-C76915365154}" type="datetimeFigureOut">
              <a:rPr lang="en-US" smtClean="0"/>
              <a:t>2/27/2025</a:t>
            </a:fld>
            <a:endParaRPr lang="en-US" dirty="0"/>
          </a:p>
        </p:txBody>
      </p:sp>
      <p:sp>
        <p:nvSpPr>
          <p:cNvPr id="6" name="Footer Placeholder 5">
            <a:extLst>
              <a:ext uri="{FF2B5EF4-FFF2-40B4-BE49-F238E27FC236}">
                <a16:creationId xmlns:a16="http://schemas.microsoft.com/office/drawing/2014/main" id="{EFE0E250-C42D-44EC-9773-C2DDECA7DE2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052AB1-F8BA-4860-94B8-2A56ED0CDD3B}"/>
              </a:ext>
            </a:extLst>
          </p:cNvPr>
          <p:cNvSpPr>
            <a:spLocks noGrp="1"/>
          </p:cNvSpPr>
          <p:nvPr>
            <p:ph type="sldNum" sz="quarter" idx="12"/>
          </p:nvPr>
        </p:nvSpPr>
        <p:spPr/>
        <p:txBody>
          <a:bodyPr/>
          <a:lstStyle/>
          <a:p>
            <a:fld id="{91B73504-180A-462B-A64A-8E95DDDC2250}" type="slidenum">
              <a:rPr lang="en-US" smtClean="0"/>
              <a:t>‹#›</a:t>
            </a:fld>
            <a:endParaRPr lang="en-US" dirty="0"/>
          </a:p>
        </p:txBody>
      </p:sp>
    </p:spTree>
    <p:extLst>
      <p:ext uri="{BB962C8B-B14F-4D97-AF65-F5344CB8AC3E}">
        <p14:creationId xmlns:p14="http://schemas.microsoft.com/office/powerpoint/2010/main" val="388519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7CE420-8BAA-420E-B704-F497412B17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B42EB8-594C-4F28-82A4-812C6459F5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C28FAC-34C8-46C2-AB30-4A519B9462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11ABE8-C2C8-4491-B73C-C76915365154}" type="datetimeFigureOut">
              <a:rPr lang="en-US" smtClean="0"/>
              <a:t>2/27/2025</a:t>
            </a:fld>
            <a:endParaRPr lang="en-US" dirty="0"/>
          </a:p>
        </p:txBody>
      </p:sp>
      <p:sp>
        <p:nvSpPr>
          <p:cNvPr id="5" name="Footer Placeholder 4">
            <a:extLst>
              <a:ext uri="{FF2B5EF4-FFF2-40B4-BE49-F238E27FC236}">
                <a16:creationId xmlns:a16="http://schemas.microsoft.com/office/drawing/2014/main" id="{FC7AECD8-775F-4793-BC83-DA2E9BAD20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0731FC6-8121-4D4F-BC96-E4212DE5A1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73504-180A-462B-A64A-8E95DDDC2250}" type="slidenum">
              <a:rPr lang="en-US" smtClean="0"/>
              <a:t>‹#›</a:t>
            </a:fld>
            <a:endParaRPr lang="en-US" dirty="0"/>
          </a:p>
        </p:txBody>
      </p:sp>
    </p:spTree>
    <p:extLst>
      <p:ext uri="{BB962C8B-B14F-4D97-AF65-F5344CB8AC3E}">
        <p14:creationId xmlns:p14="http://schemas.microsoft.com/office/powerpoint/2010/main" val="3381812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61AA-27A4-44CA-851A-055FD57683E9}"/>
              </a:ext>
            </a:extLst>
          </p:cNvPr>
          <p:cNvSpPr>
            <a:spLocks noGrp="1"/>
          </p:cNvSpPr>
          <p:nvPr>
            <p:ph type="ctrTitle"/>
          </p:nvPr>
        </p:nvSpPr>
        <p:spPr/>
        <p:txBody>
          <a:bodyPr/>
          <a:lstStyle/>
          <a:p>
            <a:r>
              <a:rPr lang="en-US" dirty="0"/>
              <a:t>OPTIONS TO OPEN AN ESTATE</a:t>
            </a:r>
          </a:p>
        </p:txBody>
      </p:sp>
      <p:sp>
        <p:nvSpPr>
          <p:cNvPr id="3" name="Subtitle 2">
            <a:extLst>
              <a:ext uri="{FF2B5EF4-FFF2-40B4-BE49-F238E27FC236}">
                <a16:creationId xmlns:a16="http://schemas.microsoft.com/office/drawing/2014/main" id="{17B5D6B8-3756-49E5-8835-73637628CF93}"/>
              </a:ext>
            </a:extLst>
          </p:cNvPr>
          <p:cNvSpPr>
            <a:spLocks noGrp="1"/>
          </p:cNvSpPr>
          <p:nvPr>
            <p:ph type="subTitle" idx="1"/>
          </p:nvPr>
        </p:nvSpPr>
        <p:spPr/>
        <p:txBody>
          <a:bodyPr/>
          <a:lstStyle/>
          <a:p>
            <a:r>
              <a:rPr lang="en-US" dirty="0"/>
              <a:t>Tara E. DeCristofaro, Esq.</a:t>
            </a:r>
          </a:p>
          <a:p>
            <a:r>
              <a:rPr lang="en-US" dirty="0"/>
              <a:t>Register</a:t>
            </a:r>
          </a:p>
          <a:p>
            <a:r>
              <a:rPr lang="en-US" dirty="0"/>
              <a:t>Middlesex Probate and Family Court</a:t>
            </a:r>
          </a:p>
        </p:txBody>
      </p:sp>
    </p:spTree>
    <p:extLst>
      <p:ext uri="{BB962C8B-B14F-4D97-AF65-F5344CB8AC3E}">
        <p14:creationId xmlns:p14="http://schemas.microsoft.com/office/powerpoint/2010/main" val="4010336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71298" y="1412226"/>
            <a:ext cx="3798102" cy="1541703"/>
          </a:xfrm>
        </p:spPr>
        <p:txBody>
          <a:bodyPr anchor="b">
            <a:normAutofit/>
          </a:bodyPr>
          <a:lstStyle/>
          <a:p>
            <a:pPr algn="r"/>
            <a:r>
              <a:rPr lang="en-US" sz="4000" dirty="0">
                <a:solidFill>
                  <a:srgbClr val="FFFFFF"/>
                </a:solidFill>
              </a:rPr>
              <a:t>INFORMAL TIPS</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6555347" cy="5797040"/>
          </a:xfrm>
        </p:spPr>
        <p:txBody>
          <a:bodyPr anchor="ctr">
            <a:normAutofit fontScale="77500" lnSpcReduction="20000"/>
          </a:bodyPr>
          <a:lstStyle/>
          <a:p>
            <a:r>
              <a:rPr lang="en-US" dirty="0"/>
              <a:t>Not available if:</a:t>
            </a:r>
          </a:p>
          <a:p>
            <a:pPr lvl="1"/>
            <a:r>
              <a:rPr lang="en-US" dirty="0"/>
              <a:t>copy of will or will with interlineations, deletions or cancellations</a:t>
            </a:r>
          </a:p>
          <a:p>
            <a:pPr lvl="1"/>
            <a:r>
              <a:rPr lang="en-US" dirty="0"/>
              <a:t>since-deceased heir or devisee’s estate is not represented</a:t>
            </a:r>
          </a:p>
          <a:p>
            <a:pPr lvl="1"/>
            <a:r>
              <a:rPr lang="en-US" dirty="0"/>
              <a:t>spouse, heir or devisee is an IP, PP or minor who is not represented by conservator or represented by guardian who is also the petitioner</a:t>
            </a:r>
          </a:p>
          <a:p>
            <a:pPr lvl="1"/>
            <a:r>
              <a:rPr lang="en-US" dirty="0"/>
              <a:t>Heir or devisee is unknown or parts unknown</a:t>
            </a:r>
          </a:p>
          <a:p>
            <a:pPr lvl="1"/>
            <a:r>
              <a:rPr lang="en-US" dirty="0"/>
              <a:t>Proposed PR does not have priority</a:t>
            </a:r>
          </a:p>
          <a:p>
            <a:pPr lvl="1"/>
            <a:r>
              <a:rPr lang="en-US" dirty="0"/>
              <a:t>Propose PR’s is an interested party is solely due to status as a creditor or public administrator </a:t>
            </a:r>
          </a:p>
          <a:p>
            <a:pPr marL="228600" lvl="1">
              <a:spcBef>
                <a:spcPts val="1000"/>
              </a:spcBef>
            </a:pPr>
            <a:r>
              <a:rPr lang="en-US" dirty="0"/>
              <a:t>Priority can be by statute or renunciation/nomination</a:t>
            </a:r>
          </a:p>
          <a:p>
            <a:pPr marL="228600" lvl="1">
              <a:spcBef>
                <a:spcPts val="1000"/>
              </a:spcBef>
            </a:pPr>
            <a:r>
              <a:rPr lang="en-US" dirty="0"/>
              <a:t>Pre-filing notice and waivers</a:t>
            </a:r>
          </a:p>
          <a:p>
            <a:pPr marL="228600" lvl="1">
              <a:spcBef>
                <a:spcPts val="1000"/>
              </a:spcBef>
            </a:pPr>
            <a:r>
              <a:rPr lang="en-US" dirty="0"/>
              <a:t>DMA notice certified and doesn’t need to be listed on the Notice of Informal Probate</a:t>
            </a:r>
          </a:p>
          <a:p>
            <a:pPr marL="228600" lvl="1">
              <a:spcBef>
                <a:spcPts val="1000"/>
              </a:spcBef>
            </a:pPr>
            <a:r>
              <a:rPr lang="en-US" dirty="0"/>
              <a:t>Filing of proof of publication not required, unless proceeding on subsequent license to sell, etc.</a:t>
            </a:r>
          </a:p>
          <a:p>
            <a:pPr marL="228600" lvl="1">
              <a:spcBef>
                <a:spcPts val="1000"/>
              </a:spcBef>
            </a:pPr>
            <a:r>
              <a:rPr lang="en-US" dirty="0"/>
              <a:t>Notice to any guardian or conservator </a:t>
            </a:r>
            <a:r>
              <a:rPr lang="en-US" b="1" dirty="0"/>
              <a:t>AND </a:t>
            </a:r>
            <a:r>
              <a:rPr lang="en-US" dirty="0"/>
              <a:t>the IP, PP or Minor</a:t>
            </a:r>
          </a:p>
          <a:p>
            <a:pPr marL="228600" lvl="1">
              <a:spcBef>
                <a:spcPts val="1000"/>
              </a:spcBef>
            </a:pPr>
            <a:r>
              <a:rPr lang="en-US" dirty="0"/>
              <a:t>Decedents children do not require notice unless they are heirs or devisees</a:t>
            </a:r>
          </a:p>
        </p:txBody>
      </p:sp>
    </p:spTree>
    <p:extLst>
      <p:ext uri="{BB962C8B-B14F-4D97-AF65-F5344CB8AC3E}">
        <p14:creationId xmlns:p14="http://schemas.microsoft.com/office/powerpoint/2010/main" val="1741105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586855"/>
            <a:ext cx="3798102" cy="3387497"/>
          </a:xfrm>
        </p:spPr>
        <p:txBody>
          <a:bodyPr anchor="b">
            <a:normAutofit/>
          </a:bodyPr>
          <a:lstStyle/>
          <a:p>
            <a:pPr algn="r"/>
            <a:r>
              <a:rPr lang="en-US" sz="4000" dirty="0">
                <a:solidFill>
                  <a:srgbClr val="FFFFFF"/>
                </a:solidFill>
              </a:rPr>
              <a:t>FORMAL</a:t>
            </a:r>
            <a:br>
              <a:rPr lang="en-US" sz="4000" dirty="0">
                <a:solidFill>
                  <a:srgbClr val="FFFFFF"/>
                </a:solidFill>
              </a:rPr>
            </a:br>
            <a:r>
              <a:rPr lang="en-US" sz="4000" dirty="0">
                <a:solidFill>
                  <a:srgbClr val="FFFFFF"/>
                </a:solidFill>
              </a:rPr>
              <a:t>PROCEDURE</a:t>
            </a:r>
            <a:br>
              <a:rPr lang="en-US" sz="4000" dirty="0">
                <a:solidFill>
                  <a:srgbClr val="FFFFFF"/>
                </a:solidFill>
              </a:rPr>
            </a:br>
            <a:r>
              <a:rPr lang="en-US" sz="4000" dirty="0">
                <a:solidFill>
                  <a:srgbClr val="FFFFFF"/>
                </a:solidFill>
              </a:rPr>
              <a:t>§ 3-401 - § 3-414</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6555347" cy="5797040"/>
          </a:xfrm>
        </p:spPr>
        <p:txBody>
          <a:bodyPr anchor="ctr">
            <a:normAutofit fontScale="70000" lnSpcReduction="20000"/>
          </a:bodyPr>
          <a:lstStyle/>
          <a:p>
            <a:r>
              <a:rPr lang="en-US" dirty="0"/>
              <a:t>Adjudicatory Process</a:t>
            </a:r>
          </a:p>
          <a:p>
            <a:r>
              <a:rPr lang="en-US" dirty="0"/>
              <a:t>3-108 time limits apply</a:t>
            </a:r>
          </a:p>
          <a:p>
            <a:r>
              <a:rPr lang="en-US" dirty="0"/>
              <a:t>May be contested (litigation) or uncontested</a:t>
            </a:r>
          </a:p>
          <a:p>
            <a:r>
              <a:rPr lang="en-US" dirty="0"/>
              <a:t>Results in a Decree that:</a:t>
            </a:r>
          </a:p>
          <a:p>
            <a:pPr lvl="1"/>
            <a:r>
              <a:rPr lang="en-US" dirty="0"/>
              <a:t>Determines testacy</a:t>
            </a:r>
          </a:p>
          <a:p>
            <a:pPr lvl="1"/>
            <a:r>
              <a:rPr lang="en-US" dirty="0"/>
              <a:t>Determines heirs</a:t>
            </a:r>
          </a:p>
          <a:p>
            <a:pPr lvl="1"/>
            <a:r>
              <a:rPr lang="en-US" dirty="0"/>
              <a:t>Appoints PR (with or without priority)</a:t>
            </a:r>
          </a:p>
          <a:p>
            <a:pPr lvl="1"/>
            <a:r>
              <a:rPr lang="en-US" dirty="0"/>
              <a:t>Sets aside an informal probate of a will</a:t>
            </a:r>
          </a:p>
          <a:p>
            <a:pPr lvl="1"/>
            <a:r>
              <a:rPr lang="en-US" dirty="0"/>
              <a:t>Prevents (”object to”) a pending informal probate petition</a:t>
            </a:r>
          </a:p>
          <a:p>
            <a:pPr lvl="1"/>
            <a:r>
              <a:rPr lang="en-US" dirty="0"/>
              <a:t>Confirms a prior informal appointment </a:t>
            </a:r>
          </a:p>
          <a:p>
            <a:pPr lvl="1"/>
            <a:r>
              <a:rPr lang="en-US" dirty="0"/>
              <a:t>Appoints a SPR pending the appointment of the PR in the formal proceeding. (Motion for SPR)</a:t>
            </a:r>
          </a:p>
          <a:p>
            <a:pPr lvl="1"/>
            <a:r>
              <a:rPr lang="en-US" dirty="0"/>
              <a:t>Supervised or unsupervised administration</a:t>
            </a:r>
          </a:p>
          <a:p>
            <a:r>
              <a:rPr lang="en-US" dirty="0"/>
              <a:t>Decree subject to being vacated, Rule 60 and appeal </a:t>
            </a:r>
          </a:p>
          <a:p>
            <a:r>
              <a:rPr lang="en-US" dirty="0"/>
              <a:t>Citation notice and publication prior to allowance required (1-401)</a:t>
            </a:r>
          </a:p>
          <a:p>
            <a:r>
              <a:rPr lang="en-US" dirty="0"/>
              <a:t>Subject to Rule 2 (Appearance and Objection)</a:t>
            </a:r>
          </a:p>
          <a:p>
            <a:r>
              <a:rPr lang="en-US" dirty="0"/>
              <a:t>Letters of Appointment Issue</a:t>
            </a:r>
          </a:p>
          <a:p>
            <a:r>
              <a:rPr lang="en-US" dirty="0"/>
              <a:t>Fee: $405</a:t>
            </a:r>
          </a:p>
        </p:txBody>
      </p:sp>
    </p:spTree>
    <p:extLst>
      <p:ext uri="{BB962C8B-B14F-4D97-AF65-F5344CB8AC3E}">
        <p14:creationId xmlns:p14="http://schemas.microsoft.com/office/powerpoint/2010/main" val="116257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586855"/>
            <a:ext cx="3798102" cy="3387497"/>
          </a:xfrm>
        </p:spPr>
        <p:txBody>
          <a:bodyPr anchor="b">
            <a:normAutofit/>
          </a:bodyPr>
          <a:lstStyle/>
          <a:p>
            <a:pPr algn="r"/>
            <a:r>
              <a:rPr lang="en-US" sz="4000" dirty="0">
                <a:solidFill>
                  <a:srgbClr val="FFFFFF"/>
                </a:solidFill>
              </a:rPr>
              <a:t>FORMAL</a:t>
            </a:r>
            <a:br>
              <a:rPr lang="en-US" sz="4000" dirty="0">
                <a:solidFill>
                  <a:srgbClr val="FFFFFF"/>
                </a:solidFill>
              </a:rPr>
            </a:br>
            <a:r>
              <a:rPr lang="en-US" sz="4000" dirty="0">
                <a:solidFill>
                  <a:srgbClr val="FFFFFF"/>
                </a:solidFill>
              </a:rPr>
              <a:t>FILING</a:t>
            </a:r>
            <a:br>
              <a:rPr lang="en-US" sz="4000" dirty="0">
                <a:solidFill>
                  <a:srgbClr val="FFFFFF"/>
                </a:solidFill>
              </a:rPr>
            </a:br>
            <a:r>
              <a:rPr lang="en-US" sz="4000" dirty="0">
                <a:solidFill>
                  <a:srgbClr val="FFFFFF"/>
                </a:solidFill>
              </a:rPr>
              <a:t>SCENARIOS</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7088816" cy="5797040"/>
          </a:xfrm>
        </p:spPr>
        <p:txBody>
          <a:bodyPr anchor="ctr">
            <a:normAutofit fontScale="62500" lnSpcReduction="20000"/>
          </a:bodyPr>
          <a:lstStyle/>
          <a:p>
            <a:r>
              <a:rPr lang="en-US" dirty="0"/>
              <a:t>Must fall within 3-108 time limit (Pre-MUPC 50 years)</a:t>
            </a:r>
          </a:p>
          <a:p>
            <a:r>
              <a:rPr lang="en-US" dirty="0"/>
              <a:t>Petitioner must be an interested person (§1-201(24)) including creditor and public administrator</a:t>
            </a:r>
          </a:p>
          <a:p>
            <a:r>
              <a:rPr lang="en-US" dirty="0"/>
              <a:t>the </a:t>
            </a:r>
            <a:r>
              <a:rPr lang="en-US" b="1" dirty="0"/>
              <a:t>original </a:t>
            </a:r>
            <a:r>
              <a:rPr lang="en-US" dirty="0"/>
              <a:t>will is lost, destroyed or otherwise unavailable</a:t>
            </a:r>
          </a:p>
          <a:p>
            <a:r>
              <a:rPr lang="en-US" dirty="0"/>
              <a:t>the will has handwritten words added (interlineations) or crossed out (deletions)</a:t>
            </a:r>
          </a:p>
          <a:p>
            <a:r>
              <a:rPr lang="en-US" dirty="0"/>
              <a:t>there is no official death certificate</a:t>
            </a:r>
          </a:p>
          <a:p>
            <a:r>
              <a:rPr lang="en-US" dirty="0"/>
              <a:t>the location or identity of any heir at law or devisee is unknown</a:t>
            </a:r>
          </a:p>
          <a:p>
            <a:r>
              <a:rPr lang="en-US" dirty="0"/>
              <a:t>the proposed PR does not have priority for appointment by statute or by renunciation and/or nomination</a:t>
            </a:r>
          </a:p>
          <a:p>
            <a:r>
              <a:rPr lang="en-US" dirty="0"/>
              <a:t>an heir or a devisee is an incapacitated person, protected person, or a minor and is </a:t>
            </a:r>
            <a:r>
              <a:rPr lang="en-US" b="1" dirty="0"/>
              <a:t>not </a:t>
            </a:r>
            <a:r>
              <a:rPr lang="en-US" dirty="0"/>
              <a:t>represented by a conservator, or is only represented by a guardian who is also the petitioner (? of GAL)</a:t>
            </a:r>
          </a:p>
          <a:p>
            <a:r>
              <a:rPr lang="en-US" dirty="0"/>
              <a:t>the personal representative to be appointed is an interested person solely due to his or her status as a creditor or as a public administrator (requires hearing before a judge)</a:t>
            </a:r>
          </a:p>
          <a:p>
            <a:r>
              <a:rPr lang="en-US" dirty="0"/>
              <a:t>the estate of a since deceased heir at law or devise is not represented by a personal representative</a:t>
            </a:r>
          </a:p>
          <a:p>
            <a:r>
              <a:rPr lang="en-US" dirty="0"/>
              <a:t>supervised administration is necessary</a:t>
            </a:r>
          </a:p>
          <a:p>
            <a:r>
              <a:rPr lang="en-US" dirty="0"/>
              <a:t>a judge must sign an order or decree for any reason</a:t>
            </a:r>
          </a:p>
        </p:txBody>
      </p:sp>
    </p:spTree>
    <p:extLst>
      <p:ext uri="{BB962C8B-B14F-4D97-AF65-F5344CB8AC3E}">
        <p14:creationId xmlns:p14="http://schemas.microsoft.com/office/powerpoint/2010/main" val="1873331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948243"/>
            <a:ext cx="3798102" cy="3387497"/>
          </a:xfrm>
        </p:spPr>
        <p:txBody>
          <a:bodyPr anchor="b">
            <a:normAutofit/>
          </a:bodyPr>
          <a:lstStyle/>
          <a:p>
            <a:pPr algn="r"/>
            <a:r>
              <a:rPr lang="en-US" sz="4000" dirty="0">
                <a:solidFill>
                  <a:srgbClr val="FFFFFF"/>
                </a:solidFill>
              </a:rPr>
              <a:t>FORMAL</a:t>
            </a:r>
            <a:br>
              <a:rPr lang="en-US" sz="4000" dirty="0">
                <a:solidFill>
                  <a:srgbClr val="FFFFFF"/>
                </a:solidFill>
              </a:rPr>
            </a:br>
            <a:r>
              <a:rPr lang="en-US" sz="4000" dirty="0">
                <a:solidFill>
                  <a:srgbClr val="FFFFFF"/>
                </a:solidFill>
              </a:rPr>
              <a:t>DOCUMENTS</a:t>
            </a:r>
            <a:br>
              <a:rPr lang="en-US" sz="4000" dirty="0">
                <a:solidFill>
                  <a:srgbClr val="FFFFFF"/>
                </a:solidFill>
              </a:rPr>
            </a:br>
            <a:r>
              <a:rPr lang="en-US" sz="4000" dirty="0">
                <a:solidFill>
                  <a:schemeClr val="bg2">
                    <a:lumMod val="50000"/>
                  </a:schemeClr>
                </a:solidFill>
              </a:rPr>
              <a:t>Formal Checklist </a:t>
            </a:r>
            <a:br>
              <a:rPr lang="en-US" sz="4000" dirty="0">
                <a:solidFill>
                  <a:schemeClr val="bg2">
                    <a:lumMod val="50000"/>
                  </a:schemeClr>
                </a:solidFill>
              </a:rPr>
            </a:br>
            <a:r>
              <a:rPr lang="en-US" sz="4000" dirty="0">
                <a:solidFill>
                  <a:schemeClr val="bg2">
                    <a:lumMod val="50000"/>
                  </a:schemeClr>
                </a:solidFill>
              </a:rPr>
              <a:t>(MPC 967)</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404510"/>
            <a:ext cx="6555347" cy="6307624"/>
          </a:xfrm>
        </p:spPr>
        <p:txBody>
          <a:bodyPr anchor="ctr">
            <a:normAutofit/>
          </a:bodyPr>
          <a:lstStyle/>
          <a:p>
            <a:r>
              <a:rPr lang="en-US" sz="2000" b="1" u="sng" dirty="0"/>
              <a:t>Required</a:t>
            </a:r>
          </a:p>
          <a:p>
            <a:pPr lvl="1"/>
            <a:r>
              <a:rPr lang="en-US" sz="1600" dirty="0"/>
              <a:t>Petition for Formal Probate of Will/Adjudication of Intestacy/Appointment of PR</a:t>
            </a:r>
          </a:p>
          <a:p>
            <a:pPr lvl="1"/>
            <a:r>
              <a:rPr lang="en-US" sz="1600" dirty="0"/>
              <a:t>Surviving Spouse, Children, Heir at Law Form</a:t>
            </a:r>
          </a:p>
          <a:p>
            <a:pPr lvl="1"/>
            <a:r>
              <a:rPr lang="en-US" sz="1600" dirty="0"/>
              <a:t>Devisee Form, if testate</a:t>
            </a:r>
          </a:p>
          <a:p>
            <a:pPr lvl="1"/>
            <a:r>
              <a:rPr lang="en-US" sz="1600" dirty="0"/>
              <a:t>Death Certificate: certified, if available or affidavit</a:t>
            </a:r>
          </a:p>
          <a:p>
            <a:pPr lvl="1"/>
            <a:r>
              <a:rPr lang="en-US" sz="1600" dirty="0"/>
              <a:t>Will: original, copy or statement of contents, if testate</a:t>
            </a:r>
          </a:p>
          <a:p>
            <a:pPr lvl="1"/>
            <a:r>
              <a:rPr lang="en-US" sz="1600" dirty="0"/>
              <a:t>Authenticated Copy of Will and Appointment, if ancillary</a:t>
            </a:r>
          </a:p>
          <a:p>
            <a:pPr lvl="1"/>
            <a:r>
              <a:rPr lang="en-US" sz="1600" dirty="0"/>
              <a:t>Citation Return of Service, including publication</a:t>
            </a:r>
          </a:p>
          <a:p>
            <a:pPr lvl="1"/>
            <a:r>
              <a:rPr lang="en-US" sz="1600" dirty="0"/>
              <a:t>Bond</a:t>
            </a:r>
          </a:p>
          <a:p>
            <a:pPr lvl="1"/>
            <a:r>
              <a:rPr lang="en-US" sz="1600" dirty="0"/>
              <a:t>Military Affidavit (unless assented to by all interested parties)</a:t>
            </a:r>
          </a:p>
          <a:p>
            <a:pPr lvl="1"/>
            <a:r>
              <a:rPr lang="en-US" sz="1600" dirty="0"/>
              <a:t>Decree and Order on Petition for Formal Adjudication</a:t>
            </a:r>
          </a:p>
          <a:p>
            <a:pPr lvl="1"/>
            <a:endParaRPr lang="en-US" sz="1600" dirty="0"/>
          </a:p>
          <a:p>
            <a:r>
              <a:rPr lang="en-US" sz="2000" b="1" u="sng" dirty="0"/>
              <a:t>May Need</a:t>
            </a:r>
            <a:endParaRPr lang="en-US" sz="1600" dirty="0"/>
          </a:p>
          <a:p>
            <a:pPr lvl="1"/>
            <a:r>
              <a:rPr lang="en-US" sz="1600" dirty="0"/>
              <a:t>Assent and Waiver of Notice/Renunciation/Nomination/Waiver of Sureties (MPC 455)</a:t>
            </a:r>
          </a:p>
          <a:p>
            <a:pPr lvl="1"/>
            <a:r>
              <a:rPr lang="en-US" sz="1600" dirty="0"/>
              <a:t>Affidavit of Domicile </a:t>
            </a:r>
          </a:p>
          <a:p>
            <a:pPr lvl="1"/>
            <a:r>
              <a:rPr lang="en-US" sz="1600" dirty="0"/>
              <a:t>Affidavit of Cause of Death</a:t>
            </a:r>
          </a:p>
          <a:p>
            <a:pPr lvl="1"/>
            <a:r>
              <a:rPr lang="en-US" sz="1600" dirty="0"/>
              <a:t>Affidavit of No Conflict (when Conservator/proposed PR is also and heir or devisee)</a:t>
            </a:r>
          </a:p>
          <a:p>
            <a:pPr lvl="1"/>
            <a:r>
              <a:rPr lang="en-US" sz="1600" dirty="0"/>
              <a:t>Proof of Guardianship/Conservator/PR</a:t>
            </a:r>
          </a:p>
          <a:p>
            <a:pPr lvl="1"/>
            <a:r>
              <a:rPr lang="en-US" sz="1600" dirty="0"/>
              <a:t>UCC</a:t>
            </a:r>
            <a:endParaRPr lang="en-US" sz="2000" dirty="0"/>
          </a:p>
        </p:txBody>
      </p:sp>
    </p:spTree>
    <p:extLst>
      <p:ext uri="{BB962C8B-B14F-4D97-AF65-F5344CB8AC3E}">
        <p14:creationId xmlns:p14="http://schemas.microsoft.com/office/powerpoint/2010/main" val="326989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948243"/>
            <a:ext cx="3798102" cy="3387497"/>
          </a:xfrm>
        </p:spPr>
        <p:txBody>
          <a:bodyPr anchor="b">
            <a:normAutofit/>
          </a:bodyPr>
          <a:lstStyle/>
          <a:p>
            <a:pPr algn="r"/>
            <a:r>
              <a:rPr lang="en-US" sz="4000" dirty="0">
                <a:solidFill>
                  <a:srgbClr val="FFFFFF"/>
                </a:solidFill>
              </a:rPr>
              <a:t>FORMAL NOTICE REQUIREMENTS </a:t>
            </a:r>
            <a:br>
              <a:rPr lang="en-US" sz="4000" dirty="0">
                <a:solidFill>
                  <a:srgbClr val="FFFFFF"/>
                </a:solidFill>
              </a:rPr>
            </a:br>
            <a:r>
              <a:rPr lang="en-US" sz="4000" dirty="0">
                <a:solidFill>
                  <a:srgbClr val="FFFFFF"/>
                </a:solidFill>
              </a:rPr>
              <a:t>§ 3-403</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92500" lnSpcReduction="10000"/>
          </a:bodyPr>
          <a:lstStyle/>
          <a:p>
            <a:r>
              <a:rPr lang="en-US" sz="2600" dirty="0"/>
              <a:t>Subject to 1-401, citation notice must be given in hand or by certified, registered or ordinary mail at least 14 days prior to return date to:</a:t>
            </a:r>
          </a:p>
          <a:p>
            <a:pPr lvl="1"/>
            <a:r>
              <a:rPr lang="en-US" sz="2200" dirty="0"/>
              <a:t>Surviving spouse</a:t>
            </a:r>
          </a:p>
          <a:p>
            <a:pPr lvl="1"/>
            <a:r>
              <a:rPr lang="en-US" sz="2200" dirty="0">
                <a:solidFill>
                  <a:srgbClr val="FF0000"/>
                </a:solidFill>
              </a:rPr>
              <a:t>Children (regardless of status as heir or devisee)</a:t>
            </a:r>
          </a:p>
          <a:p>
            <a:pPr lvl="1"/>
            <a:r>
              <a:rPr lang="en-US" sz="2200" dirty="0"/>
              <a:t>Other heirs of the decedent</a:t>
            </a:r>
          </a:p>
          <a:p>
            <a:pPr lvl="1"/>
            <a:r>
              <a:rPr lang="en-US" sz="2200" dirty="0"/>
              <a:t>Devisees and executors named in any will that is being, or has been probated, or offered for informal or formal probate in the county, or that is known by the petitioner to have been probated, or offered for informal or formal probate elsewhere</a:t>
            </a:r>
          </a:p>
          <a:p>
            <a:pPr lvl="1"/>
            <a:r>
              <a:rPr lang="en-US" sz="2200" dirty="0"/>
              <a:t>Any PR of the decedent whose appointment has not been terminated</a:t>
            </a:r>
          </a:p>
          <a:p>
            <a:pPr lvl="1"/>
            <a:r>
              <a:rPr lang="en-US" sz="2200" dirty="0"/>
              <a:t>Any other person</a:t>
            </a:r>
          </a:p>
          <a:p>
            <a:pPr lvl="1"/>
            <a:r>
              <a:rPr lang="en-US" sz="2200" dirty="0"/>
              <a:t>A conservator or guardian appointed to represent a spouse, heir or devisee </a:t>
            </a:r>
            <a:r>
              <a:rPr lang="en-US" sz="2200" b="1" dirty="0"/>
              <a:t>AND</a:t>
            </a:r>
            <a:r>
              <a:rPr lang="en-US" sz="2200" dirty="0"/>
              <a:t> that person</a:t>
            </a:r>
          </a:p>
          <a:p>
            <a:pPr lvl="1"/>
            <a:r>
              <a:rPr lang="en-US" sz="2200" dirty="0"/>
              <a:t>The Attorney General if there is no spouse or heir of the decedent or any devisee is a charity. (See also UP XXXIV)</a:t>
            </a:r>
          </a:p>
          <a:p>
            <a:pPr lvl="1"/>
            <a:r>
              <a:rPr lang="en-US" sz="2200" dirty="0"/>
              <a:t>The Department of Veterans Affairs, if interested</a:t>
            </a:r>
          </a:p>
          <a:p>
            <a:pPr lvl="1"/>
            <a:endParaRPr lang="en-US" sz="1600" dirty="0"/>
          </a:p>
        </p:txBody>
      </p:sp>
    </p:spTree>
    <p:extLst>
      <p:ext uri="{BB962C8B-B14F-4D97-AF65-F5344CB8AC3E}">
        <p14:creationId xmlns:p14="http://schemas.microsoft.com/office/powerpoint/2010/main" val="1236698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948243"/>
            <a:ext cx="3798102" cy="3387497"/>
          </a:xfrm>
        </p:spPr>
        <p:txBody>
          <a:bodyPr anchor="b">
            <a:normAutofit/>
          </a:bodyPr>
          <a:lstStyle/>
          <a:p>
            <a:pPr algn="r"/>
            <a:r>
              <a:rPr lang="en-US" sz="4000" dirty="0">
                <a:solidFill>
                  <a:srgbClr val="FFFFFF"/>
                </a:solidFill>
              </a:rPr>
              <a:t>FORMAL NOTICE REQUIREMENTS   </a:t>
            </a:r>
            <a:br>
              <a:rPr lang="en-US" sz="4000" dirty="0">
                <a:solidFill>
                  <a:srgbClr val="FFFFFF"/>
                </a:solidFill>
              </a:rPr>
            </a:br>
            <a:r>
              <a:rPr lang="en-US" sz="4000" dirty="0">
                <a:solidFill>
                  <a:srgbClr val="FFFFFF"/>
                </a:solidFill>
              </a:rPr>
              <a:t>§ 3-403 (cont.)</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a:bodyPr>
          <a:lstStyle/>
          <a:p>
            <a:r>
              <a:rPr lang="en-US" sz="2400" dirty="0"/>
              <a:t>Citation notice must be given by </a:t>
            </a:r>
            <a:r>
              <a:rPr lang="en-US" sz="2400" b="1" dirty="0"/>
              <a:t>certified </a:t>
            </a:r>
            <a:r>
              <a:rPr lang="en-US" sz="2400" dirty="0"/>
              <a:t>mail to DMA, together with a copy of the petition and death certificate at least 14 days prior to the return date (DMA address on #5 in petition)</a:t>
            </a:r>
          </a:p>
          <a:p>
            <a:r>
              <a:rPr lang="en-US" sz="2400" dirty="0"/>
              <a:t>Citation notice must be published once in a newspaper at least 7 days prior to the return date</a:t>
            </a:r>
          </a:p>
          <a:p>
            <a:pPr lvl="1"/>
            <a:r>
              <a:rPr lang="en-US" sz="2000" dirty="0"/>
              <a:t>Newspaper is designated within the citation by the register of probate having general circulation in the county where the proceeding is pending or in a newspaper designated by the register of probate in a county identified by the court</a:t>
            </a:r>
            <a:endParaRPr lang="en-US" sz="1600" dirty="0"/>
          </a:p>
        </p:txBody>
      </p:sp>
    </p:spTree>
    <p:extLst>
      <p:ext uri="{BB962C8B-B14F-4D97-AF65-F5344CB8AC3E}">
        <p14:creationId xmlns:p14="http://schemas.microsoft.com/office/powerpoint/2010/main" val="1062043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948243"/>
            <a:ext cx="3798102" cy="3387497"/>
          </a:xfrm>
        </p:spPr>
        <p:txBody>
          <a:bodyPr anchor="b">
            <a:normAutofit/>
          </a:bodyPr>
          <a:lstStyle/>
          <a:p>
            <a:pPr algn="r"/>
            <a:r>
              <a:rPr lang="en-US" sz="4000" dirty="0">
                <a:solidFill>
                  <a:srgbClr val="FFFFFF"/>
                </a:solidFill>
              </a:rPr>
              <a:t>CONTESTING A FORMAL PETITION</a:t>
            </a:r>
            <a:br>
              <a:rPr lang="en-US" sz="4000" dirty="0">
                <a:solidFill>
                  <a:srgbClr val="FFFFFF"/>
                </a:solidFill>
              </a:rPr>
            </a:br>
            <a:r>
              <a:rPr lang="en-US" sz="4000" dirty="0">
                <a:solidFill>
                  <a:srgbClr val="FFFFFF"/>
                </a:solidFill>
              </a:rPr>
              <a:t> §1-401 </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85000" lnSpcReduction="10000"/>
          </a:bodyPr>
          <a:lstStyle/>
          <a:p>
            <a:pPr marL="0" indent="0">
              <a:buNone/>
            </a:pPr>
            <a:endParaRPr lang="en-US" sz="2400" dirty="0"/>
          </a:p>
          <a:p>
            <a:r>
              <a:rPr lang="en-US" sz="2400" dirty="0"/>
              <a:t>Any party to a formal proceeding, who opposes the proceeding for any reason, may:</a:t>
            </a:r>
          </a:p>
          <a:p>
            <a:pPr lvl="1"/>
            <a:r>
              <a:rPr lang="en-US" sz="2000" dirty="0"/>
              <a:t>Filing a written Notice of Appearance and Objection before 10:00 a.m. of the return date and </a:t>
            </a:r>
          </a:p>
          <a:p>
            <a:pPr lvl="1"/>
            <a:r>
              <a:rPr lang="en-US" sz="2000" dirty="0"/>
              <a:t>Filing a written Affidavit of Objections stating the specific facts and grounds upon which the objection is based within 30 days after the return date. </a:t>
            </a:r>
          </a:p>
          <a:p>
            <a:r>
              <a:rPr lang="en-US" sz="2400" dirty="0"/>
              <a:t>Copies of both the Notice of Appearance and Objection and the written affidavit of objections must be sent to the petitioner and all interested persons. </a:t>
            </a:r>
          </a:p>
          <a:p>
            <a:r>
              <a:rPr lang="en-US" sz="2400" dirty="0"/>
              <a:t>If the Notice of Appearance and Objection and the affidavit of objections is timely filed and meets the requirements of 1-401(e), the formal proceeding shall be considered contested. </a:t>
            </a:r>
          </a:p>
          <a:p>
            <a:r>
              <a:rPr lang="en-US" sz="2400" dirty="0"/>
              <a:t>If an affidavit of objections is neither timely filed, nor states the specific facts and grounds upon which the objection is based, the affidavit and the Notice of Appearance and Objection of the party filing such affidavit, may be struck on motion, after notice and a hearing by the court</a:t>
            </a:r>
          </a:p>
          <a:p>
            <a:r>
              <a:rPr lang="en-US" sz="2400" dirty="0"/>
              <a:t>To be heard on a contested petition, the petitioner must schedule a Case Management Conference or other hearing type. Contact the division for specific information.</a:t>
            </a:r>
          </a:p>
          <a:p>
            <a:endParaRPr lang="en-US" sz="2400" dirty="0"/>
          </a:p>
        </p:txBody>
      </p:sp>
    </p:spTree>
    <p:extLst>
      <p:ext uri="{BB962C8B-B14F-4D97-AF65-F5344CB8AC3E}">
        <p14:creationId xmlns:p14="http://schemas.microsoft.com/office/powerpoint/2010/main" val="94717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948243"/>
            <a:ext cx="3798102" cy="3387497"/>
          </a:xfrm>
        </p:spPr>
        <p:txBody>
          <a:bodyPr anchor="b">
            <a:normAutofit/>
          </a:bodyPr>
          <a:lstStyle/>
          <a:p>
            <a:pPr algn="r"/>
            <a:r>
              <a:rPr lang="en-US" sz="4000" dirty="0">
                <a:solidFill>
                  <a:srgbClr val="FFFFFF"/>
                </a:solidFill>
              </a:rPr>
              <a:t>GUARDIAN AD LITEM (GAL) CONSIDERATIONS</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85000" lnSpcReduction="20000"/>
          </a:bodyPr>
          <a:lstStyle/>
          <a:p>
            <a:r>
              <a:rPr lang="en-US" sz="2400" dirty="0"/>
              <a:t>A GAL must be appointed for a spouse, heir at law, or devisee who is an IP, PP or a minor </a:t>
            </a:r>
            <a:r>
              <a:rPr lang="en-US" sz="2400" b="1" dirty="0"/>
              <a:t>UNLESS </a:t>
            </a:r>
            <a:r>
              <a:rPr lang="en-US" sz="2400" dirty="0"/>
              <a:t>any of the following apply: </a:t>
            </a:r>
          </a:p>
          <a:p>
            <a:endParaRPr lang="en-US" sz="2200" dirty="0"/>
          </a:p>
          <a:p>
            <a:pPr lvl="1"/>
            <a:r>
              <a:rPr lang="en-US" sz="2200" dirty="0"/>
              <a:t>The spouse, heir at law, or devisee is represented by a conservator</a:t>
            </a:r>
          </a:p>
          <a:p>
            <a:pPr lvl="1"/>
            <a:r>
              <a:rPr lang="en-US" sz="2200" dirty="0"/>
              <a:t>The spouse, heir at law, or devisee is represented by a guardian who is not the petitioner</a:t>
            </a:r>
          </a:p>
          <a:p>
            <a:pPr lvl="1"/>
            <a:r>
              <a:rPr lang="en-US" sz="2200" dirty="0"/>
              <a:t>The court (in a formal proceeding) has approved a </a:t>
            </a:r>
            <a:r>
              <a:rPr lang="en-US" sz="2200" u="sng" dirty="0"/>
              <a:t>motion</a:t>
            </a:r>
            <a:r>
              <a:rPr lang="en-US" sz="2200" dirty="0"/>
              <a:t> to waive the appointment of a GAL based on parental or virtual representation or for any other reason</a:t>
            </a:r>
          </a:p>
          <a:p>
            <a:pPr lvl="1"/>
            <a:endParaRPr lang="en-US" sz="2200" dirty="0"/>
          </a:p>
          <a:p>
            <a:r>
              <a:rPr lang="en-US" sz="2400" dirty="0"/>
              <a:t>Minor children of the decedent do not require the appointment of a guardian or conservator </a:t>
            </a:r>
            <a:r>
              <a:rPr lang="en-US" sz="2400" b="1" dirty="0"/>
              <a:t>UNLESS </a:t>
            </a:r>
            <a:r>
              <a:rPr lang="en-US" sz="2400" dirty="0"/>
              <a:t>they are an heir at law or a devisee</a:t>
            </a:r>
          </a:p>
          <a:p>
            <a:endParaRPr lang="en-US" sz="2200" dirty="0"/>
          </a:p>
          <a:p>
            <a:r>
              <a:rPr lang="en-US" sz="2200" dirty="0"/>
              <a:t>A Motion to</a:t>
            </a:r>
            <a:r>
              <a:rPr lang="en-US" sz="2400" dirty="0"/>
              <a:t> Waive the Appointment of a GAL must be filed and supported by an affidavit signed by the </a:t>
            </a:r>
            <a:r>
              <a:rPr lang="en-US" sz="2400" u="sng" dirty="0"/>
              <a:t>parent or virtual </a:t>
            </a:r>
            <a:r>
              <a:rPr lang="en-US" sz="2400" dirty="0"/>
              <a:t>representative (</a:t>
            </a:r>
            <a:r>
              <a:rPr lang="en-US" sz="2400" b="1" dirty="0"/>
              <a:t>not </a:t>
            </a:r>
            <a:r>
              <a:rPr lang="en-US" sz="2400" dirty="0"/>
              <a:t>counsel) setting forth sufficient facts for consideration by the court. </a:t>
            </a:r>
          </a:p>
          <a:p>
            <a:endParaRPr lang="en-US" sz="2400" dirty="0"/>
          </a:p>
          <a:p>
            <a:r>
              <a:rPr lang="en-US" sz="2400" dirty="0"/>
              <a:t>If a Motion to Waive a GAL is allowed, it may order the PR to close </a:t>
            </a:r>
            <a:r>
              <a:rPr lang="en-US" sz="2400" b="1" dirty="0"/>
              <a:t>formally</a:t>
            </a:r>
            <a:r>
              <a:rPr lang="en-US" sz="2400" dirty="0"/>
              <a:t>.</a:t>
            </a:r>
            <a:endParaRPr lang="en-US" sz="2200" dirty="0"/>
          </a:p>
        </p:txBody>
      </p:sp>
    </p:spTree>
    <p:extLst>
      <p:ext uri="{BB962C8B-B14F-4D97-AF65-F5344CB8AC3E}">
        <p14:creationId xmlns:p14="http://schemas.microsoft.com/office/powerpoint/2010/main" val="225558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ACTUAL/ PARENTAL AND VIRTUAL REPRESENTATION</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85000" lnSpcReduction="20000"/>
          </a:bodyPr>
          <a:lstStyle/>
          <a:p>
            <a:endParaRPr lang="en-US" sz="1600" dirty="0"/>
          </a:p>
          <a:p>
            <a:r>
              <a:rPr lang="en-US" sz="2200" b="1" dirty="0"/>
              <a:t>Actual Representation: </a:t>
            </a:r>
            <a:r>
              <a:rPr lang="en-US" sz="2200" dirty="0"/>
              <a:t>If a spouse, heir at law, or devisee is an IP, PP, or a minor and is represented by a conservator or, if none, a guardian who is not the petitioner, no GAL is necessary. MUPC at § 1-403 (2)(ii)</a:t>
            </a:r>
          </a:p>
          <a:p>
            <a:endParaRPr lang="en-US" sz="2200" dirty="0"/>
          </a:p>
          <a:p>
            <a:r>
              <a:rPr lang="en-US" sz="2200" b="1" dirty="0"/>
              <a:t>Parental Representation: </a:t>
            </a:r>
            <a:r>
              <a:rPr lang="en-US" sz="2200" dirty="0"/>
              <a:t>If no guardian or conservator has been appointed for a minor heir at law or devisee, a parent </a:t>
            </a:r>
            <a:r>
              <a:rPr lang="en-US" sz="2200" i="1" dirty="0"/>
              <a:t>may </a:t>
            </a:r>
            <a:r>
              <a:rPr lang="en-US" sz="2200" dirty="0"/>
              <a:t>represent a minor child in a formal proceeding if there is no conflict of interest. MUPC at § 1-403 (2)(ii)</a:t>
            </a:r>
          </a:p>
          <a:p>
            <a:endParaRPr lang="en-US" sz="2200" dirty="0"/>
          </a:p>
          <a:p>
            <a:r>
              <a:rPr lang="en-US" sz="2200" b="1" dirty="0"/>
              <a:t>Virtual Representation:  </a:t>
            </a:r>
            <a:r>
              <a:rPr lang="en-US" sz="2200" dirty="0"/>
              <a:t>Virtual Representation (VR) permits a party to whom notice has been given to represent the interests of unborn or unascertained parties with a substantially identical interest in the proceeding who are not otherwise represented. MUPC at § 1-403(2)(iii)</a:t>
            </a:r>
          </a:p>
          <a:p>
            <a:endParaRPr lang="en-US" sz="2200" dirty="0"/>
          </a:p>
          <a:p>
            <a:r>
              <a:rPr lang="en-US" sz="2200" dirty="0"/>
              <a:t>The determination of whether virtual representation is adequate (i.e. that the adult party with a substantially identical interest can represent the unborn or unascertained parties) is made by the court. </a:t>
            </a:r>
          </a:p>
          <a:p>
            <a:endParaRPr lang="en-US" sz="2200" b="1" dirty="0"/>
          </a:p>
          <a:p>
            <a:r>
              <a:rPr lang="en-US" sz="2200" dirty="0"/>
              <a:t>There can be no VR or GAL appointment in an informal proceeding. If either is involved, a formal proceeding must be filed</a:t>
            </a:r>
          </a:p>
        </p:txBody>
      </p:sp>
    </p:spTree>
    <p:extLst>
      <p:ext uri="{BB962C8B-B14F-4D97-AF65-F5344CB8AC3E}">
        <p14:creationId xmlns:p14="http://schemas.microsoft.com/office/powerpoint/2010/main" val="96074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LATE AND LIMITED</a:t>
            </a:r>
            <a:br>
              <a:rPr lang="en-US" sz="4000" dirty="0">
                <a:solidFill>
                  <a:srgbClr val="FFFFFF"/>
                </a:solidFill>
              </a:rPr>
            </a:br>
            <a:r>
              <a:rPr lang="en-US" sz="4000" dirty="0">
                <a:solidFill>
                  <a:srgbClr val="FFFFFF"/>
                </a:solidFill>
              </a:rPr>
              <a:t>FORMAL PROCEEDING</a:t>
            </a:r>
            <a:br>
              <a:rPr lang="en-US" sz="4000" dirty="0">
                <a:solidFill>
                  <a:srgbClr val="FFFFFF"/>
                </a:solidFill>
              </a:rPr>
            </a:br>
            <a:r>
              <a:rPr lang="en-US" sz="4000" dirty="0">
                <a:solidFill>
                  <a:srgbClr val="FFFFFF"/>
                </a:solidFill>
              </a:rPr>
              <a:t> §3-108(4) </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92500" lnSpcReduction="20000"/>
          </a:bodyPr>
          <a:lstStyle/>
          <a:p>
            <a:r>
              <a:rPr lang="en-US" sz="2400" dirty="0"/>
              <a:t>If the decedent died </a:t>
            </a:r>
            <a:r>
              <a:rPr lang="en-US" sz="2400" b="1" dirty="0"/>
              <a:t>on or after March 31, 2012 </a:t>
            </a:r>
            <a:r>
              <a:rPr lang="en-US" sz="2400" dirty="0"/>
              <a:t>and </a:t>
            </a:r>
            <a:r>
              <a:rPr lang="en-US" sz="2400" b="1" dirty="0">
                <a:solidFill>
                  <a:srgbClr val="FF0000"/>
                </a:solidFill>
              </a:rPr>
              <a:t>no</a:t>
            </a:r>
            <a:r>
              <a:rPr lang="en-US" sz="2400" dirty="0"/>
              <a:t> proceedings were commenced within three (3) years from date of death, then a formal proceeding may be filed to: </a:t>
            </a:r>
          </a:p>
          <a:p>
            <a:endParaRPr lang="en-US" sz="2400" dirty="0"/>
          </a:p>
          <a:p>
            <a:pPr lvl="1"/>
            <a:r>
              <a:rPr lang="en-US" sz="2000" dirty="0"/>
              <a:t>admit the decedent’s will to formal probate and to determine both the heirs at law and the devisees</a:t>
            </a:r>
          </a:p>
          <a:p>
            <a:pPr lvl="1"/>
            <a:endParaRPr lang="en-US" sz="2000" dirty="0"/>
          </a:p>
          <a:p>
            <a:pPr lvl="1"/>
            <a:r>
              <a:rPr lang="en-US" sz="2000" dirty="0"/>
              <a:t>determine that the decedent died without a will and determine the heirs at law</a:t>
            </a:r>
          </a:p>
          <a:p>
            <a:pPr lvl="1"/>
            <a:endParaRPr lang="en-US" sz="2000" dirty="0"/>
          </a:p>
          <a:p>
            <a:pPr lvl="1"/>
            <a:r>
              <a:rPr lang="en-US" sz="2000" dirty="0"/>
              <a:t>appoint a PR to administer the estate in a supervised or unsupervised administration</a:t>
            </a:r>
          </a:p>
          <a:p>
            <a:pPr lvl="1"/>
            <a:endParaRPr lang="en-US" sz="2000" dirty="0"/>
          </a:p>
          <a:p>
            <a:pPr lvl="1"/>
            <a:r>
              <a:rPr lang="en-US" sz="2000" dirty="0"/>
              <a:t>appoint a SPR pending the appointment of the PR in the formal proceeding</a:t>
            </a:r>
          </a:p>
          <a:p>
            <a:pPr lvl="1"/>
            <a:endParaRPr lang="en-US" sz="2000" dirty="0"/>
          </a:p>
          <a:p>
            <a:r>
              <a:rPr lang="en-US" sz="2400" dirty="0"/>
              <a:t>Petitioner must be an interested party (1-104(24))</a:t>
            </a:r>
          </a:p>
          <a:p>
            <a:r>
              <a:rPr lang="en-US" sz="2400" dirty="0"/>
              <a:t>A Voluntary Administration is </a:t>
            </a:r>
            <a:r>
              <a:rPr lang="en-US" sz="2400" b="1" dirty="0"/>
              <a:t>not </a:t>
            </a:r>
            <a:r>
              <a:rPr lang="en-US" sz="2400" dirty="0"/>
              <a:t>a proceeding</a:t>
            </a:r>
          </a:p>
          <a:p>
            <a:r>
              <a:rPr lang="en-US" sz="2400" dirty="0"/>
              <a:t>Letters of Authority issue with specific language limiting PR’s authority</a:t>
            </a:r>
          </a:p>
        </p:txBody>
      </p:sp>
    </p:spTree>
    <p:extLst>
      <p:ext uri="{BB962C8B-B14F-4D97-AF65-F5344CB8AC3E}">
        <p14:creationId xmlns:p14="http://schemas.microsoft.com/office/powerpoint/2010/main" val="1075230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FB60899-2732-4F44-AD51-2EF0B9599A00}"/>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MUPC ESTATE PROCEEDINGS OVERVIEW</a:t>
            </a:r>
          </a:p>
        </p:txBody>
      </p:sp>
      <p:sp>
        <p:nvSpPr>
          <p:cNvPr id="3" name="Content Placeholder 2">
            <a:extLst>
              <a:ext uri="{FF2B5EF4-FFF2-40B4-BE49-F238E27FC236}">
                <a16:creationId xmlns:a16="http://schemas.microsoft.com/office/drawing/2014/main" id="{73928920-8876-47C1-91D1-EC702149B0D9}"/>
              </a:ext>
            </a:extLst>
          </p:cNvPr>
          <p:cNvSpPr>
            <a:spLocks noGrp="1"/>
          </p:cNvSpPr>
          <p:nvPr>
            <p:ph idx="1"/>
          </p:nvPr>
        </p:nvSpPr>
        <p:spPr>
          <a:xfrm>
            <a:off x="6503158" y="649480"/>
            <a:ext cx="4862447" cy="5546047"/>
          </a:xfrm>
        </p:spPr>
        <p:txBody>
          <a:bodyPr anchor="ctr">
            <a:normAutofit/>
          </a:bodyPr>
          <a:lstStyle/>
          <a:p>
            <a:r>
              <a:rPr lang="en-US" sz="2000" b="1" dirty="0"/>
              <a:t>Voluntary Administration – </a:t>
            </a:r>
            <a:r>
              <a:rPr lang="en-US" sz="2000" dirty="0"/>
              <a:t>small estate filing for personal property only that is valued at $25k or less (not including one vehicle)</a:t>
            </a:r>
          </a:p>
          <a:p>
            <a:pPr marL="0" indent="0">
              <a:buNone/>
            </a:pPr>
            <a:endParaRPr lang="en-US" sz="2000" b="1" dirty="0"/>
          </a:p>
          <a:p>
            <a:r>
              <a:rPr lang="en-US" sz="2000" b="1" dirty="0"/>
              <a:t>Informal Petition – </a:t>
            </a:r>
            <a:r>
              <a:rPr lang="en-US" sz="2000" dirty="0"/>
              <a:t>administrative proceeding for an </a:t>
            </a:r>
            <a:r>
              <a:rPr lang="en-US" sz="2000" i="1" dirty="0"/>
              <a:t>order </a:t>
            </a:r>
            <a:r>
              <a:rPr lang="en-US" sz="2000" dirty="0"/>
              <a:t>admitting the decedent’s will to probate and/or appointing a Personal Representative.</a:t>
            </a:r>
          </a:p>
          <a:p>
            <a:endParaRPr lang="en-US" sz="2000" b="1" dirty="0"/>
          </a:p>
          <a:p>
            <a:r>
              <a:rPr lang="en-US" sz="2000" b="1" dirty="0"/>
              <a:t>Formal Petition – </a:t>
            </a:r>
            <a:r>
              <a:rPr lang="en-US" sz="2000" dirty="0"/>
              <a:t>uncontested or contested proceeding for a </a:t>
            </a:r>
            <a:r>
              <a:rPr lang="en-US" sz="2000" i="1" dirty="0"/>
              <a:t>decree</a:t>
            </a:r>
            <a:r>
              <a:rPr lang="en-US" sz="2000" dirty="0"/>
              <a:t> adjudicating testacy status, heirs at law and devisees which may include the appointment of a Personal Representative.</a:t>
            </a:r>
            <a:endParaRPr lang="en-US" sz="2000" b="1" dirty="0"/>
          </a:p>
        </p:txBody>
      </p:sp>
    </p:spTree>
    <p:extLst>
      <p:ext uri="{BB962C8B-B14F-4D97-AF65-F5344CB8AC3E}">
        <p14:creationId xmlns:p14="http://schemas.microsoft.com/office/powerpoint/2010/main" val="1806901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LATE AND LIMITED</a:t>
            </a:r>
            <a:br>
              <a:rPr lang="en-US" sz="4000" dirty="0">
                <a:solidFill>
                  <a:srgbClr val="FFFFFF"/>
                </a:solidFill>
              </a:rPr>
            </a:br>
            <a:r>
              <a:rPr lang="en-US" sz="4000" dirty="0">
                <a:solidFill>
                  <a:srgbClr val="FFFFFF"/>
                </a:solidFill>
              </a:rPr>
              <a:t>FORMAL PROCEEDING</a:t>
            </a:r>
            <a:br>
              <a:rPr lang="en-US" sz="4000" dirty="0">
                <a:solidFill>
                  <a:srgbClr val="FFFFFF"/>
                </a:solidFill>
              </a:rPr>
            </a:br>
            <a:r>
              <a:rPr lang="en-US" sz="4000" dirty="0">
                <a:solidFill>
                  <a:srgbClr val="FFFFFF"/>
                </a:solidFill>
              </a:rPr>
              <a:t> §3-108(4) </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a:bodyPr>
          <a:lstStyle/>
          <a:p>
            <a:r>
              <a:rPr lang="en-US" sz="2400" dirty="0"/>
              <a:t>Any PR appointed under this exception shall have no right to possess estate assets as provided in § 3-709.  Their authority is limited to confirming title to estate assets in successors and paying expenses of administration</a:t>
            </a:r>
          </a:p>
          <a:p>
            <a:endParaRPr lang="en-US" sz="2400" dirty="0"/>
          </a:p>
          <a:p>
            <a:r>
              <a:rPr lang="en-US" sz="2400" dirty="0"/>
              <a:t>A successor is defined as “persons, other than creditors, who are entitled to the property of a decedent under the decedent’s will or this chapter.” MUPC at § 1-201(49)</a:t>
            </a:r>
          </a:p>
          <a:p>
            <a:endParaRPr lang="en-US" sz="2400" dirty="0"/>
          </a:p>
          <a:p>
            <a:r>
              <a:rPr lang="en-US" sz="2400" dirty="0"/>
              <a:t>A late and limited appointed PR may not seek a license to sell real estate of the decedent</a:t>
            </a:r>
          </a:p>
          <a:p>
            <a:endParaRPr lang="en-US" sz="2400" dirty="0"/>
          </a:p>
          <a:p>
            <a:r>
              <a:rPr lang="en-US" sz="2400" dirty="0"/>
              <a:t>Require late and limited Formal petition</a:t>
            </a:r>
          </a:p>
        </p:txBody>
      </p:sp>
    </p:spTree>
    <p:extLst>
      <p:ext uri="{BB962C8B-B14F-4D97-AF65-F5344CB8AC3E}">
        <p14:creationId xmlns:p14="http://schemas.microsoft.com/office/powerpoint/2010/main" val="1468591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LATE AND LIMITED</a:t>
            </a:r>
            <a:br>
              <a:rPr lang="en-US" sz="4000" dirty="0">
                <a:solidFill>
                  <a:srgbClr val="FFFFFF"/>
                </a:solidFill>
              </a:rPr>
            </a:br>
            <a:r>
              <a:rPr lang="en-US" sz="4000" dirty="0">
                <a:solidFill>
                  <a:srgbClr val="FFFFFF"/>
                </a:solidFill>
              </a:rPr>
              <a:t> DOCUMENTS</a:t>
            </a:r>
            <a:br>
              <a:rPr lang="en-US" sz="4000" dirty="0">
                <a:solidFill>
                  <a:srgbClr val="FFFFFF"/>
                </a:solidFill>
              </a:rPr>
            </a:br>
            <a:r>
              <a:rPr lang="en-US" sz="4000" dirty="0">
                <a:solidFill>
                  <a:schemeClr val="bg2">
                    <a:lumMod val="50000"/>
                  </a:schemeClr>
                </a:solidFill>
              </a:rPr>
              <a:t>L &amp; L Checklist </a:t>
            </a:r>
            <a:br>
              <a:rPr lang="en-US" sz="4000" dirty="0">
                <a:solidFill>
                  <a:schemeClr val="bg2">
                    <a:lumMod val="50000"/>
                  </a:schemeClr>
                </a:solidFill>
              </a:rPr>
            </a:br>
            <a:r>
              <a:rPr lang="en-US" sz="4000" dirty="0">
                <a:solidFill>
                  <a:schemeClr val="bg2">
                    <a:lumMod val="50000"/>
                  </a:schemeClr>
                </a:solidFill>
              </a:rPr>
              <a:t>(MPC 968)</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a:bodyPr>
          <a:lstStyle/>
          <a:p>
            <a:r>
              <a:rPr lang="en-US" sz="2000" b="1" u="sng" dirty="0"/>
              <a:t>Required</a:t>
            </a:r>
          </a:p>
          <a:p>
            <a:pPr lvl="1"/>
            <a:r>
              <a:rPr lang="en-US" sz="1600" dirty="0"/>
              <a:t>Petition for Late and Limited Formal Testacy and/or Appointment</a:t>
            </a:r>
          </a:p>
          <a:p>
            <a:pPr lvl="1"/>
            <a:r>
              <a:rPr lang="en-US" sz="1600" dirty="0"/>
              <a:t>Surviving Spouse, Children, Heir at Law Form</a:t>
            </a:r>
          </a:p>
          <a:p>
            <a:pPr lvl="1"/>
            <a:r>
              <a:rPr lang="en-US" sz="1600" dirty="0"/>
              <a:t>Devisee Form, if testate</a:t>
            </a:r>
          </a:p>
          <a:p>
            <a:pPr lvl="1"/>
            <a:r>
              <a:rPr lang="en-US" sz="1600" dirty="0"/>
              <a:t>Death Certificate: certified, if available or affidavit</a:t>
            </a:r>
          </a:p>
          <a:p>
            <a:pPr lvl="1"/>
            <a:r>
              <a:rPr lang="en-US" sz="1600" dirty="0"/>
              <a:t>Will: original, copy or statement of contents, if testate</a:t>
            </a:r>
          </a:p>
          <a:p>
            <a:pPr lvl="1"/>
            <a:r>
              <a:rPr lang="en-US" sz="1600" dirty="0"/>
              <a:t>Authenticated Copy of Will and Appointment, if ancillary</a:t>
            </a:r>
          </a:p>
          <a:p>
            <a:pPr lvl="1"/>
            <a:r>
              <a:rPr lang="en-US" sz="1600" dirty="0"/>
              <a:t>Citation Return of Service, including publication</a:t>
            </a:r>
          </a:p>
          <a:p>
            <a:pPr lvl="1"/>
            <a:r>
              <a:rPr lang="en-US" sz="1600" dirty="0"/>
              <a:t>Bond</a:t>
            </a:r>
          </a:p>
          <a:p>
            <a:pPr lvl="1"/>
            <a:r>
              <a:rPr lang="en-US" sz="1600" dirty="0"/>
              <a:t>Military Affidavit (unless assented to by all interested parties)</a:t>
            </a:r>
          </a:p>
          <a:p>
            <a:pPr lvl="1"/>
            <a:r>
              <a:rPr lang="en-US" sz="1600" dirty="0"/>
              <a:t>Decree and Order on Late and Limited Formal Testacy and/or Appointment</a:t>
            </a:r>
          </a:p>
          <a:p>
            <a:r>
              <a:rPr lang="en-US" sz="2000" b="1" u="sng" dirty="0"/>
              <a:t>May Need</a:t>
            </a:r>
            <a:endParaRPr lang="en-US" sz="1600" dirty="0"/>
          </a:p>
          <a:p>
            <a:pPr lvl="1"/>
            <a:r>
              <a:rPr lang="en-US" sz="1600" dirty="0"/>
              <a:t>Assent and Waiver of Notice/Renunciation/Nomination/Waiver of Sureties (MPC 455)</a:t>
            </a:r>
          </a:p>
          <a:p>
            <a:pPr lvl="1"/>
            <a:r>
              <a:rPr lang="en-US" sz="1600" dirty="0"/>
              <a:t>Affidavit of Domicile </a:t>
            </a:r>
          </a:p>
          <a:p>
            <a:pPr lvl="1"/>
            <a:r>
              <a:rPr lang="en-US" sz="1600" dirty="0"/>
              <a:t>Affidavit of Cause of Death</a:t>
            </a:r>
          </a:p>
          <a:p>
            <a:pPr lvl="1"/>
            <a:r>
              <a:rPr lang="en-US" sz="1600" dirty="0"/>
              <a:t>Affidavit of No Conflict (when Conservator/proposed PR is also and heir or devisee)</a:t>
            </a:r>
          </a:p>
          <a:p>
            <a:pPr lvl="1"/>
            <a:r>
              <a:rPr lang="en-US" sz="1600" dirty="0"/>
              <a:t>Proof of Guardianship/Conservator/PR</a:t>
            </a:r>
          </a:p>
          <a:p>
            <a:pPr lvl="1"/>
            <a:r>
              <a:rPr lang="en-US" sz="1600" dirty="0"/>
              <a:t>UCC</a:t>
            </a:r>
            <a:endParaRPr lang="en-US" sz="2000" dirty="0"/>
          </a:p>
          <a:p>
            <a:endParaRPr lang="en-US" sz="2400" dirty="0"/>
          </a:p>
        </p:txBody>
      </p:sp>
    </p:spTree>
    <p:extLst>
      <p:ext uri="{BB962C8B-B14F-4D97-AF65-F5344CB8AC3E}">
        <p14:creationId xmlns:p14="http://schemas.microsoft.com/office/powerpoint/2010/main" val="358990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FORMAL TIPS</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35711" y="511388"/>
            <a:ext cx="6555347" cy="6307624"/>
          </a:xfrm>
        </p:spPr>
        <p:txBody>
          <a:bodyPr anchor="ctr">
            <a:normAutofit fontScale="85000" lnSpcReduction="20000"/>
          </a:bodyPr>
          <a:lstStyle/>
          <a:p>
            <a:r>
              <a:rPr lang="en-US" sz="2400" dirty="0"/>
              <a:t>File a Formal if:</a:t>
            </a:r>
          </a:p>
          <a:p>
            <a:pPr lvl="1"/>
            <a:r>
              <a:rPr lang="en-US" sz="2000" dirty="0"/>
              <a:t>A copy of a will or will has interlineations, cancellations or deletions</a:t>
            </a:r>
          </a:p>
          <a:p>
            <a:pPr lvl="1"/>
            <a:r>
              <a:rPr lang="en-US" sz="2000" dirty="0"/>
              <a:t>A spouse, heir or devisee is an IP, PP or Minor and is not represented by a conservator or is represented by a guardian who is also the petitioner</a:t>
            </a:r>
          </a:p>
          <a:p>
            <a:pPr lvl="1"/>
            <a:r>
              <a:rPr lang="en-US" sz="2000" dirty="0"/>
              <a:t>Person petitioning for appointment does not have priority</a:t>
            </a:r>
          </a:p>
          <a:p>
            <a:pPr lvl="1"/>
            <a:r>
              <a:rPr lang="en-US" sz="2000" dirty="0"/>
              <a:t>Proposed PR is interested party solely based on status as a creditor or public administrator</a:t>
            </a:r>
          </a:p>
          <a:p>
            <a:pPr lvl="1"/>
            <a:r>
              <a:rPr lang="en-US" sz="2000" dirty="0"/>
              <a:t>A since deceased heir or devisee’s estate is unrepresented</a:t>
            </a:r>
          </a:p>
          <a:p>
            <a:pPr lvl="1"/>
            <a:r>
              <a:rPr lang="en-US" sz="2000" dirty="0"/>
              <a:t>You need an adjudication of testacy and/or heirs</a:t>
            </a:r>
          </a:p>
          <a:p>
            <a:r>
              <a:rPr lang="en-US" sz="2400" dirty="0"/>
              <a:t>There is a question of GAL (GAL may be appointed) if there is an heir or devisee who is an IP, PP or Minor unless they have actual representation</a:t>
            </a:r>
          </a:p>
          <a:p>
            <a:r>
              <a:rPr lang="en-US" sz="2400" dirty="0"/>
              <a:t>GAL may be waived by court upon motion with an affidavit signed by the parental or virtual representative (NOTE: may require formal closing, if allowed)</a:t>
            </a:r>
          </a:p>
          <a:p>
            <a:r>
              <a:rPr lang="en-US" sz="2400" dirty="0"/>
              <a:t>If a since-deceased heir or devisee’s estate is unrepresented, publication notice is all that is required for appointment, unless otherwise ordered by the court.</a:t>
            </a:r>
          </a:p>
          <a:p>
            <a:r>
              <a:rPr lang="en-US" sz="2400" dirty="0"/>
              <a:t>A copy of a will must be allowed by a judge</a:t>
            </a:r>
          </a:p>
          <a:p>
            <a:r>
              <a:rPr lang="en-US" sz="2400" dirty="0"/>
              <a:t>The request for the appointment of a creditor must be determined after hearing by a judge</a:t>
            </a:r>
            <a:endParaRPr lang="en-US" sz="2000" dirty="0"/>
          </a:p>
        </p:txBody>
      </p:sp>
    </p:spTree>
    <p:extLst>
      <p:ext uri="{BB962C8B-B14F-4D97-AF65-F5344CB8AC3E}">
        <p14:creationId xmlns:p14="http://schemas.microsoft.com/office/powerpoint/2010/main" val="2079485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0" y="948243"/>
            <a:ext cx="4037817" cy="3387497"/>
          </a:xfrm>
        </p:spPr>
        <p:txBody>
          <a:bodyPr anchor="b">
            <a:normAutofit/>
          </a:bodyPr>
          <a:lstStyle/>
          <a:p>
            <a:pPr algn="r"/>
            <a:r>
              <a:rPr lang="en-US" sz="4000" dirty="0">
                <a:solidFill>
                  <a:srgbClr val="FFFFFF"/>
                </a:solidFill>
              </a:rPr>
              <a:t>AMENDING PLEADINGS </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619502" y="195105"/>
            <a:ext cx="7410202" cy="6652757"/>
          </a:xfrm>
        </p:spPr>
        <p:txBody>
          <a:bodyPr anchor="ctr">
            <a:normAutofit fontScale="92500" lnSpcReduction="10000"/>
          </a:bodyPr>
          <a:lstStyle/>
          <a:p>
            <a:r>
              <a:rPr lang="en-US" sz="2000" b="1" u="sng" dirty="0"/>
              <a:t>INFORMAL</a:t>
            </a:r>
          </a:p>
          <a:p>
            <a:pPr lvl="1"/>
            <a:r>
              <a:rPr lang="en-US" sz="1900" dirty="0"/>
              <a:t>May only be amended prior to allowance</a:t>
            </a:r>
          </a:p>
          <a:p>
            <a:pPr lvl="1"/>
            <a:r>
              <a:rPr lang="en-US" sz="1900" dirty="0"/>
              <a:t>No motion is required</a:t>
            </a:r>
          </a:p>
          <a:p>
            <a:pPr lvl="1"/>
            <a:r>
              <a:rPr lang="en-US" sz="1900" dirty="0"/>
              <a:t>File amended form by checking of “Amended” in the caption</a:t>
            </a:r>
          </a:p>
          <a:p>
            <a:pPr lvl="1"/>
            <a:r>
              <a:rPr lang="en-US" sz="1900" dirty="0"/>
              <a:t>No filing fee</a:t>
            </a:r>
          </a:p>
          <a:p>
            <a:pPr lvl="1"/>
            <a:r>
              <a:rPr lang="en-US" sz="1900" dirty="0"/>
              <a:t>Assent and Waiver of Notice (MPC 455) or Notice of Informal Probate Petition (with 7 days pre-filing notice) required</a:t>
            </a:r>
          </a:p>
          <a:p>
            <a:pPr lvl="1"/>
            <a:endParaRPr lang="en-US" sz="1800" dirty="0"/>
          </a:p>
          <a:p>
            <a:r>
              <a:rPr lang="en-US" sz="2000" b="1" u="sng" dirty="0"/>
              <a:t>FORMAL</a:t>
            </a:r>
          </a:p>
          <a:p>
            <a:pPr lvl="1"/>
            <a:r>
              <a:rPr lang="en-US" sz="1900" dirty="0"/>
              <a:t>May amend once as a matter of course at any time before an appearance has been filed before 10:00 am on the return day</a:t>
            </a:r>
          </a:p>
          <a:p>
            <a:pPr lvl="2"/>
            <a:r>
              <a:rPr lang="en-US" sz="1700" dirty="0"/>
              <a:t>Amending </a:t>
            </a:r>
            <a:r>
              <a:rPr lang="en-US" sz="1700" b="1" dirty="0"/>
              <a:t>prior</a:t>
            </a:r>
            <a:r>
              <a:rPr lang="en-US" sz="1700" dirty="0"/>
              <a:t> to service of citation, amended pleading may be filed without motion. Current citation shall be served and published as order</a:t>
            </a:r>
          </a:p>
          <a:p>
            <a:pPr lvl="2"/>
            <a:r>
              <a:rPr lang="en-US" sz="1700" dirty="0"/>
              <a:t>Amending </a:t>
            </a:r>
            <a:r>
              <a:rPr lang="en-US" sz="1700" b="1" dirty="0"/>
              <a:t>after </a:t>
            </a:r>
            <a:r>
              <a:rPr lang="en-US" sz="1700" dirty="0"/>
              <a:t>service of the citation and </a:t>
            </a:r>
            <a:r>
              <a:rPr lang="en-US" sz="1700" b="1" dirty="0"/>
              <a:t>before</a:t>
            </a:r>
            <a:r>
              <a:rPr lang="en-US" sz="1700" dirty="0"/>
              <a:t> an appearance has been filed before 10:00 am on the return day, amended pleading may be filed without motion. A new citation is required and must be served with the amended pleading unless the court allows a motion for alternative service. The new citation must be republished if required by Rule 6 </a:t>
            </a:r>
          </a:p>
          <a:p>
            <a:pPr lvl="1"/>
            <a:r>
              <a:rPr lang="en-US" sz="1900" dirty="0"/>
              <a:t>May amend </a:t>
            </a:r>
            <a:r>
              <a:rPr lang="en-US" sz="1900" b="1" dirty="0"/>
              <a:t>after </a:t>
            </a:r>
            <a:r>
              <a:rPr lang="en-US" sz="1900" dirty="0"/>
              <a:t>an appearance has been filed only by leave of court or written consent of all parties.</a:t>
            </a:r>
          </a:p>
          <a:p>
            <a:pPr lvl="2"/>
            <a:r>
              <a:rPr lang="en-US" sz="1700" dirty="0"/>
              <a:t>A motion must be filed and served on all interested persons</a:t>
            </a:r>
          </a:p>
          <a:p>
            <a:pPr lvl="2"/>
            <a:r>
              <a:rPr lang="en-US" sz="1700" dirty="0"/>
              <a:t>If allowed, the amended pleading must be filed. A new citation is required and must be served with the amended pleading unless the court allows a motion for alternative service. The  new citation must be republished if required by Rule 6</a:t>
            </a:r>
          </a:p>
        </p:txBody>
      </p:sp>
    </p:spTree>
    <p:extLst>
      <p:ext uri="{BB962C8B-B14F-4D97-AF65-F5344CB8AC3E}">
        <p14:creationId xmlns:p14="http://schemas.microsoft.com/office/powerpoint/2010/main" val="1348784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586855"/>
            <a:ext cx="3798102" cy="3387497"/>
          </a:xfrm>
        </p:spPr>
        <p:txBody>
          <a:bodyPr anchor="b">
            <a:normAutofit/>
          </a:bodyPr>
          <a:lstStyle/>
          <a:p>
            <a:pPr algn="r"/>
            <a:r>
              <a:rPr lang="en-US" sz="4000" dirty="0">
                <a:solidFill>
                  <a:srgbClr val="FFFFFF"/>
                </a:solidFill>
              </a:rPr>
              <a:t>GENERAL TIPS</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6555347" cy="5797040"/>
          </a:xfrm>
        </p:spPr>
        <p:txBody>
          <a:bodyPr anchor="ctr">
            <a:normAutofit fontScale="62500" lnSpcReduction="20000"/>
          </a:bodyPr>
          <a:lstStyle/>
          <a:p>
            <a:r>
              <a:rPr lang="en-US" dirty="0">
                <a:solidFill>
                  <a:srgbClr val="FF0000"/>
                </a:solidFill>
              </a:rPr>
              <a:t>REMEMBER! The MUPC Magistrate must be able to allow the petition based on the information provided in the pleadings, if they ask for it, they very likely need it.</a:t>
            </a:r>
          </a:p>
          <a:p>
            <a:r>
              <a:rPr lang="en-US" dirty="0"/>
              <a:t>Heirs are identified as of the date of death. This is your permanent record as to who are the heirs at law. Please consult the MUPC Estate Administration Procedural Guide – Second Edition Intestate Succession Chart Page 18. </a:t>
            </a:r>
          </a:p>
          <a:p>
            <a:r>
              <a:rPr lang="en-US" dirty="0"/>
              <a:t>On the Surviving Spouse form (MPC 162), do not answer question 3 when the children are not heirs at law.</a:t>
            </a:r>
          </a:p>
          <a:p>
            <a:r>
              <a:rPr lang="en-US" dirty="0"/>
              <a:t>Children are given notice on an Informal only if they are heirs or devisees.</a:t>
            </a:r>
          </a:p>
          <a:p>
            <a:r>
              <a:rPr lang="en-US" dirty="0"/>
              <a:t>Notice to children on a Formal is always required, regardless of their status as an heir or devisee.</a:t>
            </a:r>
          </a:p>
          <a:p>
            <a:r>
              <a:rPr lang="en-US" dirty="0"/>
              <a:t>Notice is required to heirs and devisees on amended pleadings in both Informal and Formal Proceedings </a:t>
            </a:r>
            <a:endParaRPr lang="en-US" b="1" dirty="0"/>
          </a:p>
          <a:p>
            <a:r>
              <a:rPr lang="en-US" dirty="0"/>
              <a:t>On the Assent/Renunciation/Nomination/Waiver of Sureties (MPC 455), be careful with Section II</a:t>
            </a:r>
            <a:r>
              <a:rPr lang="de-DE" dirty="0"/>
              <a:t>(c). This section applies in a limited scenario where people with shared priority must assent to the nomination of someone outside of their group. </a:t>
            </a:r>
            <a:r>
              <a:rPr lang="de-DE" dirty="0" err="1"/>
              <a:t>Use</a:t>
            </a:r>
            <a:r>
              <a:rPr lang="de-DE" dirty="0"/>
              <a:t> </a:t>
            </a:r>
            <a:r>
              <a:rPr lang="de-DE" dirty="0" err="1"/>
              <a:t>instructions</a:t>
            </a:r>
            <a:r>
              <a:rPr lang="de-DE" dirty="0"/>
              <a:t>.</a:t>
            </a:r>
          </a:p>
          <a:p>
            <a:r>
              <a:rPr lang="en-US" dirty="0"/>
              <a:t>Bonds should not be blank, give best estimate of personal and real estate.</a:t>
            </a:r>
          </a:p>
          <a:p>
            <a:r>
              <a:rPr lang="en-US" dirty="0"/>
              <a:t>If you file a bond with sureties, the penal sum of the bond should be the same amount as the estimated personal property.  </a:t>
            </a:r>
          </a:p>
        </p:txBody>
      </p:sp>
    </p:spTree>
    <p:extLst>
      <p:ext uri="{BB962C8B-B14F-4D97-AF65-F5344CB8AC3E}">
        <p14:creationId xmlns:p14="http://schemas.microsoft.com/office/powerpoint/2010/main" val="1259547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586855"/>
            <a:ext cx="3798102" cy="3387497"/>
          </a:xfrm>
        </p:spPr>
        <p:txBody>
          <a:bodyPr anchor="b">
            <a:normAutofit/>
          </a:bodyPr>
          <a:lstStyle/>
          <a:p>
            <a:pPr algn="r"/>
            <a:r>
              <a:rPr lang="en-US" sz="4000" dirty="0">
                <a:solidFill>
                  <a:srgbClr val="FFFFFF"/>
                </a:solidFill>
              </a:rPr>
              <a:t>GENRERAL TIPS (cont.)</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6555347" cy="5797040"/>
          </a:xfrm>
        </p:spPr>
        <p:txBody>
          <a:bodyPr anchor="ctr">
            <a:normAutofit fontScale="62500" lnSpcReduction="20000"/>
          </a:bodyPr>
          <a:lstStyle/>
          <a:p>
            <a:r>
              <a:rPr lang="en-US" dirty="0"/>
              <a:t>When preparing the Bond, please fill in the type of fiduciary. (i.e. Personal Representative or Special Personal Representative Etc.). This is often left blank. </a:t>
            </a:r>
          </a:p>
          <a:p>
            <a:r>
              <a:rPr lang="en-US" dirty="0"/>
              <a:t>Certificates of Death which list cause of death as “Pending” must have an accompanying Suspicious Death Affidavit (MPC 475) signed by the petitioner. </a:t>
            </a:r>
          </a:p>
          <a:p>
            <a:r>
              <a:rPr lang="en-US" dirty="0"/>
              <a:t>If a Conservator represents an Heir or Devisee and has an interest in the estate, the Conservator must provide an Affidavit stating that there is no conflict of interest. </a:t>
            </a:r>
          </a:p>
          <a:p>
            <a:r>
              <a:rPr lang="en-US" dirty="0"/>
              <a:t>A Motion to Waive the Guardian Ad Litem with a Supporting Affidavit based on parental representation or virtual representation must be signed by the parent or the virtual representative. </a:t>
            </a:r>
          </a:p>
          <a:p>
            <a:r>
              <a:rPr lang="en-US" dirty="0"/>
              <a:t>The decedent’s name on the Petition, Decree, Will and Death Certificate should match. Use the “also known as” line, if appropriate. </a:t>
            </a:r>
          </a:p>
          <a:p>
            <a:r>
              <a:rPr lang="en-US" dirty="0"/>
              <a:t>On the Devisee form, make sure that question two lists only those alive at the time of the decedent’s death who receive property under the will. Question 3 is for the pre-deceased devisees</a:t>
            </a:r>
          </a:p>
          <a:p>
            <a:r>
              <a:rPr lang="en-US" dirty="0"/>
              <a:t>Trusts are devisees.  Make sure they are listed separately from any individual</a:t>
            </a:r>
          </a:p>
          <a:p>
            <a:r>
              <a:rPr lang="en-US" dirty="0"/>
              <a:t>POAs can not assent, renounce or nominate </a:t>
            </a:r>
          </a:p>
        </p:txBody>
      </p:sp>
    </p:spTree>
    <p:extLst>
      <p:ext uri="{BB962C8B-B14F-4D97-AF65-F5344CB8AC3E}">
        <p14:creationId xmlns:p14="http://schemas.microsoft.com/office/powerpoint/2010/main" val="125954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EC482E-336D-4E2E-AA24-AF4D894622EE}"/>
              </a:ext>
            </a:extLst>
          </p:cNvPr>
          <p:cNvSpPr>
            <a:spLocks noGrp="1"/>
          </p:cNvSpPr>
          <p:nvPr>
            <p:ph type="title"/>
          </p:nvPr>
        </p:nvSpPr>
        <p:spPr>
          <a:xfrm>
            <a:off x="1" y="586855"/>
            <a:ext cx="3900972" cy="3387497"/>
          </a:xfrm>
        </p:spPr>
        <p:txBody>
          <a:bodyPr anchor="b">
            <a:normAutofit/>
          </a:bodyPr>
          <a:lstStyle/>
          <a:p>
            <a:pPr algn="r"/>
            <a:r>
              <a:rPr lang="en-US" sz="4000" dirty="0">
                <a:solidFill>
                  <a:srgbClr val="FFFFFF"/>
                </a:solidFill>
              </a:rPr>
              <a:t>MUPC MAGISTRATES</a:t>
            </a:r>
            <a:br>
              <a:rPr lang="en-US" sz="4000" dirty="0">
                <a:solidFill>
                  <a:srgbClr val="FFFFFF"/>
                </a:solidFill>
              </a:rPr>
            </a:br>
            <a:r>
              <a:rPr lang="en-US" sz="3600" dirty="0">
                <a:solidFill>
                  <a:srgbClr val="FFFFFF"/>
                </a:solidFill>
              </a:rPr>
              <a:t>§ 1-307</a:t>
            </a:r>
            <a:br>
              <a:rPr lang="en-US" sz="3600" dirty="0">
                <a:solidFill>
                  <a:srgbClr val="FFFFFF"/>
                </a:solidFill>
              </a:rPr>
            </a:br>
            <a:r>
              <a:rPr lang="en-US" sz="3500" dirty="0">
                <a:solidFill>
                  <a:srgbClr val="FFFFFF"/>
                </a:solidFill>
              </a:rPr>
              <a:t>P&amp;F Ct Supp Rule 70</a:t>
            </a:r>
          </a:p>
        </p:txBody>
      </p:sp>
      <p:sp>
        <p:nvSpPr>
          <p:cNvPr id="3" name="Content Placeholder 2">
            <a:extLst>
              <a:ext uri="{FF2B5EF4-FFF2-40B4-BE49-F238E27FC236}">
                <a16:creationId xmlns:a16="http://schemas.microsoft.com/office/drawing/2014/main" id="{6CFCB4AE-6811-4973-A393-C7FBA16C69AA}"/>
              </a:ext>
            </a:extLst>
          </p:cNvPr>
          <p:cNvSpPr>
            <a:spLocks noGrp="1"/>
          </p:cNvSpPr>
          <p:nvPr>
            <p:ph idx="1"/>
          </p:nvPr>
        </p:nvSpPr>
        <p:spPr>
          <a:xfrm>
            <a:off x="4905054" y="368135"/>
            <a:ext cx="6555347" cy="6377050"/>
          </a:xfrm>
        </p:spPr>
        <p:txBody>
          <a:bodyPr anchor="ctr">
            <a:normAutofit/>
          </a:bodyPr>
          <a:lstStyle/>
          <a:p>
            <a:r>
              <a:rPr lang="en-US" sz="2000" dirty="0"/>
              <a:t>MUPC Magistrate may only act on uncontested MUPC estate matters.</a:t>
            </a:r>
          </a:p>
          <a:p>
            <a:pPr marL="228600" lvl="1">
              <a:spcBef>
                <a:spcPts val="1000"/>
              </a:spcBef>
            </a:pPr>
            <a:r>
              <a:rPr lang="en-US" sz="2000" dirty="0"/>
              <a:t>In an </a:t>
            </a:r>
            <a:r>
              <a:rPr lang="en-US" sz="2000" b="1" dirty="0"/>
              <a:t>informal </a:t>
            </a:r>
            <a:r>
              <a:rPr lang="en-US" sz="2000" dirty="0"/>
              <a:t>proceeding, a MUPC Magistrate may:</a:t>
            </a:r>
            <a:r>
              <a:rPr lang="en-US" sz="2000" dirty="0">
                <a:solidFill>
                  <a:srgbClr val="FFFFFF"/>
                </a:solidFill>
              </a:rPr>
              <a:t>§ </a:t>
            </a:r>
          </a:p>
          <a:p>
            <a:pPr lvl="1"/>
            <a:r>
              <a:rPr lang="en-US" sz="1800" dirty="0"/>
              <a:t>admit the decedent’s will to probate</a:t>
            </a:r>
          </a:p>
          <a:p>
            <a:pPr lvl="1"/>
            <a:r>
              <a:rPr lang="en-US" sz="1800" dirty="0"/>
              <a:t>appoint a PR with priority</a:t>
            </a:r>
          </a:p>
          <a:p>
            <a:pPr lvl="1"/>
            <a:r>
              <a:rPr lang="en-US" sz="1800" dirty="0"/>
              <a:t>approve a bond (regardless of the amount of the penal sum). </a:t>
            </a:r>
            <a:endParaRPr lang="en-US" sz="1800" dirty="0">
              <a:solidFill>
                <a:srgbClr val="FFFFFF"/>
              </a:solidFill>
            </a:endParaRPr>
          </a:p>
          <a:p>
            <a:pPr marL="228600" lvl="1">
              <a:spcBef>
                <a:spcPts val="1000"/>
              </a:spcBef>
            </a:pPr>
            <a:r>
              <a:rPr lang="en-US" sz="2000" dirty="0"/>
              <a:t>In a </a:t>
            </a:r>
            <a:r>
              <a:rPr lang="en-US" sz="2000" b="1" dirty="0"/>
              <a:t>formal</a:t>
            </a:r>
            <a:r>
              <a:rPr lang="en-US" sz="2000" dirty="0"/>
              <a:t> proceeding, if assented to in writing, or if there is no objection filed by any interested person; a MUPC Magistrate may:</a:t>
            </a:r>
          </a:p>
          <a:p>
            <a:pPr marL="685800" lvl="2">
              <a:spcBef>
                <a:spcPts val="1000"/>
              </a:spcBef>
            </a:pPr>
            <a:r>
              <a:rPr lang="en-US" sz="1800" dirty="0"/>
              <a:t>Admit a valid and unrevoked will to probate under §3-409 and determine the heirs at law; </a:t>
            </a:r>
          </a:p>
          <a:p>
            <a:pPr marL="685800" lvl="2">
              <a:spcBef>
                <a:spcPts val="1000"/>
              </a:spcBef>
            </a:pPr>
            <a:r>
              <a:rPr lang="en-US" sz="1800" dirty="0"/>
              <a:t>Appoint a PR with priority for appointment in an unsupervised administration, determine the heirs at law and approve any bond of the PR</a:t>
            </a:r>
          </a:p>
          <a:p>
            <a:pPr marL="685800" lvl="2">
              <a:spcBef>
                <a:spcPts val="1000"/>
              </a:spcBef>
            </a:pPr>
            <a:r>
              <a:rPr lang="en-US" sz="1800" dirty="0"/>
              <a:t>Enter orders and decrees on accounts, including a decree and order for complete settlement of the estate</a:t>
            </a:r>
          </a:p>
          <a:p>
            <a:pPr marL="685800" lvl="2">
              <a:spcBef>
                <a:spcPts val="1000"/>
              </a:spcBef>
            </a:pPr>
            <a:r>
              <a:rPr lang="en-US" sz="1800" dirty="0"/>
              <a:t>Approve a formal Late and Limited petition</a:t>
            </a:r>
          </a:p>
          <a:p>
            <a:pPr marL="685800" lvl="2">
              <a:spcBef>
                <a:spcPts val="1000"/>
              </a:spcBef>
            </a:pPr>
            <a:r>
              <a:rPr lang="en-US" sz="1800" dirty="0"/>
              <a:t>Perform such other acts as the court may authorize as necessary or incidental to the conduct of an informal or uncontested formal proceeding</a:t>
            </a:r>
          </a:p>
        </p:txBody>
      </p:sp>
    </p:spTree>
    <p:extLst>
      <p:ext uri="{BB962C8B-B14F-4D97-AF65-F5344CB8AC3E}">
        <p14:creationId xmlns:p14="http://schemas.microsoft.com/office/powerpoint/2010/main" val="748910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EC482E-336D-4E2E-AA24-AF4D894622EE}"/>
              </a:ext>
            </a:extLst>
          </p:cNvPr>
          <p:cNvSpPr>
            <a:spLocks noGrp="1"/>
          </p:cNvSpPr>
          <p:nvPr>
            <p:ph type="title"/>
          </p:nvPr>
        </p:nvSpPr>
        <p:spPr>
          <a:xfrm>
            <a:off x="2" y="691248"/>
            <a:ext cx="3900972" cy="3484908"/>
          </a:xfrm>
        </p:spPr>
        <p:txBody>
          <a:bodyPr anchor="b">
            <a:normAutofit/>
          </a:bodyPr>
          <a:lstStyle/>
          <a:p>
            <a:pPr algn="r"/>
            <a:r>
              <a:rPr lang="en-US" sz="4000" dirty="0">
                <a:solidFill>
                  <a:srgbClr val="FFFFFF"/>
                </a:solidFill>
              </a:rPr>
              <a:t>VOLUNTARY ADMINISTRATION § 3-1201</a:t>
            </a:r>
            <a:br>
              <a:rPr lang="en-US" sz="4000" dirty="0">
                <a:solidFill>
                  <a:srgbClr val="FFFFFF"/>
                </a:solidFill>
              </a:rPr>
            </a:br>
            <a:r>
              <a:rPr lang="en-US" sz="3600" dirty="0">
                <a:solidFill>
                  <a:schemeClr val="bg2">
                    <a:lumMod val="50000"/>
                  </a:schemeClr>
                </a:solidFill>
              </a:rPr>
              <a:t>Form MPC 170</a:t>
            </a:r>
          </a:p>
        </p:txBody>
      </p:sp>
      <p:sp>
        <p:nvSpPr>
          <p:cNvPr id="3" name="Content Placeholder 2">
            <a:extLst>
              <a:ext uri="{FF2B5EF4-FFF2-40B4-BE49-F238E27FC236}">
                <a16:creationId xmlns:a16="http://schemas.microsoft.com/office/drawing/2014/main" id="{6CFCB4AE-6811-4973-A393-C7FBA16C69AA}"/>
              </a:ext>
            </a:extLst>
          </p:cNvPr>
          <p:cNvSpPr>
            <a:spLocks noGrp="1"/>
          </p:cNvSpPr>
          <p:nvPr>
            <p:ph idx="1"/>
          </p:nvPr>
        </p:nvSpPr>
        <p:spPr>
          <a:xfrm>
            <a:off x="4809507" y="649480"/>
            <a:ext cx="6556100" cy="5785826"/>
          </a:xfrm>
        </p:spPr>
        <p:txBody>
          <a:bodyPr anchor="ctr">
            <a:normAutofit fontScale="92500" lnSpcReduction="20000"/>
          </a:bodyPr>
          <a:lstStyle/>
          <a:p>
            <a:pPr marL="0" indent="0">
              <a:buNone/>
            </a:pPr>
            <a:r>
              <a:rPr lang="en-US" sz="2200" dirty="0"/>
              <a:t>Who? </a:t>
            </a:r>
          </a:p>
          <a:p>
            <a:pPr lvl="1"/>
            <a:r>
              <a:rPr lang="en-US" sz="1900" dirty="0"/>
              <a:t>Decedent resident of MA</a:t>
            </a:r>
          </a:p>
          <a:p>
            <a:pPr lvl="1"/>
            <a:r>
              <a:rPr lang="en-US" sz="1900" dirty="0"/>
              <a:t>Any interested party under </a:t>
            </a:r>
            <a:r>
              <a:rPr lang="en-US" sz="1900" b="0" i="0" dirty="0">
                <a:solidFill>
                  <a:srgbClr val="000000"/>
                </a:solidFill>
                <a:effectLst/>
                <a:latin typeface="Calibri" panose="020F0502020204030204" pitchFamily="34" charset="0"/>
                <a:cs typeface="Calibri" panose="020F0502020204030204" pitchFamily="34" charset="0"/>
              </a:rPr>
              <a:t>§1-201(24) </a:t>
            </a:r>
            <a:r>
              <a:rPr lang="en-US" sz="1900" dirty="0"/>
              <a:t>may file (</a:t>
            </a:r>
            <a:r>
              <a:rPr lang="en-US" sz="1900" dirty="0">
                <a:solidFill>
                  <a:srgbClr val="FF0000"/>
                </a:solidFill>
              </a:rPr>
              <a:t>except creditor</a:t>
            </a:r>
            <a:r>
              <a:rPr lang="en-US" sz="1900" dirty="0"/>
              <a:t>), including DMA/DDS/DMH</a:t>
            </a:r>
          </a:p>
          <a:p>
            <a:pPr lvl="1"/>
            <a:r>
              <a:rPr lang="en-US" sz="1900" dirty="0"/>
              <a:t>Petitioner does not have to be MA resident</a:t>
            </a:r>
          </a:p>
          <a:p>
            <a:pPr marL="0" indent="0">
              <a:buNone/>
            </a:pPr>
            <a:r>
              <a:rPr lang="en-US" sz="2200" dirty="0"/>
              <a:t>What?</a:t>
            </a:r>
          </a:p>
          <a:p>
            <a:pPr lvl="1"/>
            <a:r>
              <a:rPr lang="en-US" sz="1900" dirty="0">
                <a:solidFill>
                  <a:srgbClr val="FF0000"/>
                </a:solidFill>
              </a:rPr>
              <a:t>Personal Property only </a:t>
            </a:r>
            <a:r>
              <a:rPr lang="en-US" sz="1900" dirty="0"/>
              <a:t>(decedent can not own real estate) valued at $25k or less, excluding 1 car</a:t>
            </a:r>
          </a:p>
          <a:p>
            <a:pPr marL="0" indent="0">
              <a:buNone/>
            </a:pPr>
            <a:r>
              <a:rPr lang="en-US" sz="2200" dirty="0"/>
              <a:t>When? </a:t>
            </a:r>
          </a:p>
          <a:p>
            <a:pPr lvl="1"/>
            <a:r>
              <a:rPr lang="en-US" sz="1900" dirty="0"/>
              <a:t>Time limits under 3-108 do </a:t>
            </a:r>
            <a:r>
              <a:rPr lang="en-US" sz="1900" dirty="0">
                <a:solidFill>
                  <a:srgbClr val="FF0000"/>
                </a:solidFill>
              </a:rPr>
              <a:t>not </a:t>
            </a:r>
            <a:r>
              <a:rPr lang="en-US" sz="1900" dirty="0"/>
              <a:t>apply</a:t>
            </a:r>
          </a:p>
          <a:p>
            <a:pPr lvl="1"/>
            <a:r>
              <a:rPr lang="en-US" sz="1900" dirty="0"/>
              <a:t>30 days have passed since the date of death</a:t>
            </a:r>
          </a:p>
          <a:p>
            <a:pPr marL="0" indent="0">
              <a:buNone/>
            </a:pPr>
            <a:r>
              <a:rPr lang="en-US" sz="2200" dirty="0"/>
              <a:t>Where?</a:t>
            </a:r>
          </a:p>
          <a:p>
            <a:pPr lvl="1"/>
            <a:r>
              <a:rPr lang="en-US" sz="1900" dirty="0"/>
              <a:t>County of domicile of the decedent</a:t>
            </a:r>
          </a:p>
          <a:p>
            <a:pPr marL="0" indent="0">
              <a:buNone/>
            </a:pPr>
            <a:r>
              <a:rPr lang="en-US" sz="2200" dirty="0"/>
              <a:t>How?</a:t>
            </a:r>
          </a:p>
          <a:p>
            <a:pPr lvl="1"/>
            <a:r>
              <a:rPr lang="en-US" sz="1900" dirty="0"/>
              <a:t>No notice requirement to HALs or Devisees</a:t>
            </a:r>
          </a:p>
          <a:p>
            <a:pPr lvl="1"/>
            <a:r>
              <a:rPr lang="en-US" sz="1900" dirty="0"/>
              <a:t>Certified mail of Statement and Death Cert to DMA</a:t>
            </a:r>
          </a:p>
          <a:p>
            <a:pPr lvl="1"/>
            <a:r>
              <a:rPr lang="en-US" sz="1900" dirty="0"/>
              <a:t>File certified copy of death certificate and original will, if any</a:t>
            </a:r>
          </a:p>
          <a:p>
            <a:pPr marL="457200" lvl="1" indent="0">
              <a:buNone/>
            </a:pPr>
            <a:endParaRPr lang="en-US" sz="1800" dirty="0"/>
          </a:p>
          <a:p>
            <a:r>
              <a:rPr lang="en-US" sz="2200" dirty="0"/>
              <a:t>VPR is limited by statute</a:t>
            </a:r>
          </a:p>
          <a:p>
            <a:r>
              <a:rPr lang="en-US" sz="2200" dirty="0"/>
              <a:t>Statement only – No orders, no letters</a:t>
            </a:r>
          </a:p>
        </p:txBody>
      </p:sp>
    </p:spTree>
    <p:extLst>
      <p:ext uri="{BB962C8B-B14F-4D97-AF65-F5344CB8AC3E}">
        <p14:creationId xmlns:p14="http://schemas.microsoft.com/office/powerpoint/2010/main" val="2091517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EC482E-336D-4E2E-AA24-AF4D894622EE}"/>
              </a:ext>
            </a:extLst>
          </p:cNvPr>
          <p:cNvSpPr>
            <a:spLocks noGrp="1"/>
          </p:cNvSpPr>
          <p:nvPr>
            <p:ph type="title"/>
          </p:nvPr>
        </p:nvSpPr>
        <p:spPr>
          <a:xfrm>
            <a:off x="-3057" y="978234"/>
            <a:ext cx="3900972" cy="2136926"/>
          </a:xfrm>
        </p:spPr>
        <p:txBody>
          <a:bodyPr anchor="b">
            <a:normAutofit/>
          </a:bodyPr>
          <a:lstStyle/>
          <a:p>
            <a:pPr algn="r"/>
            <a:r>
              <a:rPr lang="en-US" sz="4000" dirty="0">
                <a:solidFill>
                  <a:srgbClr val="FFFFFF"/>
                </a:solidFill>
              </a:rPr>
              <a:t>VOLUNTARY TIPS</a:t>
            </a:r>
            <a:endParaRPr lang="en-US" sz="3600" dirty="0">
              <a:solidFill>
                <a:srgbClr val="FFFFFF"/>
              </a:solidFill>
            </a:endParaRPr>
          </a:p>
        </p:txBody>
      </p:sp>
      <p:sp>
        <p:nvSpPr>
          <p:cNvPr id="3" name="Content Placeholder 2">
            <a:extLst>
              <a:ext uri="{FF2B5EF4-FFF2-40B4-BE49-F238E27FC236}">
                <a16:creationId xmlns:a16="http://schemas.microsoft.com/office/drawing/2014/main" id="{6CFCB4AE-6811-4973-A393-C7FBA16C69AA}"/>
              </a:ext>
            </a:extLst>
          </p:cNvPr>
          <p:cNvSpPr>
            <a:spLocks noGrp="1"/>
          </p:cNvSpPr>
          <p:nvPr>
            <p:ph idx="1"/>
          </p:nvPr>
        </p:nvSpPr>
        <p:spPr>
          <a:xfrm>
            <a:off x="4809507" y="649480"/>
            <a:ext cx="6556100" cy="5546047"/>
          </a:xfrm>
        </p:spPr>
        <p:txBody>
          <a:bodyPr anchor="ctr">
            <a:normAutofit/>
          </a:bodyPr>
          <a:lstStyle/>
          <a:p>
            <a:r>
              <a:rPr lang="en-US" sz="2000" dirty="0"/>
              <a:t>Filing Fee $115</a:t>
            </a:r>
          </a:p>
          <a:p>
            <a:r>
              <a:rPr lang="en-US" sz="2000" dirty="0"/>
              <a:t>Need Original Will id decedent died testate</a:t>
            </a:r>
          </a:p>
          <a:p>
            <a:r>
              <a:rPr lang="en-US" sz="2000" dirty="0"/>
              <a:t>VPR does not have to be nominated PR under will</a:t>
            </a:r>
          </a:p>
          <a:p>
            <a:r>
              <a:rPr lang="en-US" sz="2000" dirty="0"/>
              <a:t>DMH/DDS/DMA may be petitioners</a:t>
            </a:r>
          </a:p>
          <a:p>
            <a:r>
              <a:rPr lang="en-US" sz="2000" dirty="0"/>
              <a:t>A creditor is not an interested party for filing purposes</a:t>
            </a:r>
          </a:p>
          <a:p>
            <a:r>
              <a:rPr lang="en-US" sz="2000" dirty="0"/>
              <a:t>Only notice required is copy of Statement and Death Certificate by certified mail to DMA </a:t>
            </a:r>
          </a:p>
          <a:p>
            <a:r>
              <a:rPr lang="en-US" sz="2000" dirty="0"/>
              <a:t>An attested copy issues</a:t>
            </a:r>
          </a:p>
          <a:p>
            <a:r>
              <a:rPr lang="en-US" sz="2000" dirty="0"/>
              <a:t>Beware if using to obtain medical records </a:t>
            </a:r>
          </a:p>
          <a:p>
            <a:r>
              <a:rPr lang="en-US" sz="2000" dirty="0"/>
              <a:t>VPR authority very limited</a:t>
            </a:r>
          </a:p>
          <a:p>
            <a:r>
              <a:rPr lang="en-US" sz="2000" dirty="0"/>
              <a:t>Does not toll the 3-year time limit – Will is not admitted to probate</a:t>
            </a:r>
          </a:p>
        </p:txBody>
      </p:sp>
    </p:spTree>
    <p:extLst>
      <p:ext uri="{BB962C8B-B14F-4D97-AF65-F5344CB8AC3E}">
        <p14:creationId xmlns:p14="http://schemas.microsoft.com/office/powerpoint/2010/main" val="92763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EC482E-336D-4E2E-AA24-AF4D894622EE}"/>
              </a:ext>
            </a:extLst>
          </p:cNvPr>
          <p:cNvSpPr>
            <a:spLocks noGrp="1"/>
          </p:cNvSpPr>
          <p:nvPr>
            <p:ph type="title"/>
          </p:nvPr>
        </p:nvSpPr>
        <p:spPr>
          <a:xfrm>
            <a:off x="466721" y="586855"/>
            <a:ext cx="3434251" cy="3387497"/>
          </a:xfrm>
        </p:spPr>
        <p:txBody>
          <a:bodyPr anchor="b">
            <a:normAutofit/>
          </a:bodyPr>
          <a:lstStyle/>
          <a:p>
            <a:pPr algn="r"/>
            <a:r>
              <a:rPr lang="en-US" sz="4000" dirty="0">
                <a:solidFill>
                  <a:srgbClr val="FFFFFF"/>
                </a:solidFill>
              </a:rPr>
              <a:t>INFORMAL PROCEDURE</a:t>
            </a:r>
            <a:br>
              <a:rPr lang="en-US" sz="4000" dirty="0">
                <a:solidFill>
                  <a:srgbClr val="FFFFFF"/>
                </a:solidFill>
              </a:rPr>
            </a:br>
            <a:r>
              <a:rPr lang="en-US" sz="3600" dirty="0">
                <a:solidFill>
                  <a:srgbClr val="FFFFFF"/>
                </a:solidFill>
              </a:rPr>
              <a:t>§ 3-301 - § 3-311</a:t>
            </a:r>
          </a:p>
        </p:txBody>
      </p:sp>
      <p:sp>
        <p:nvSpPr>
          <p:cNvPr id="3" name="Content Placeholder 2">
            <a:extLst>
              <a:ext uri="{FF2B5EF4-FFF2-40B4-BE49-F238E27FC236}">
                <a16:creationId xmlns:a16="http://schemas.microsoft.com/office/drawing/2014/main" id="{6CFCB4AE-6811-4973-A393-C7FBA16C69AA}"/>
              </a:ext>
            </a:extLst>
          </p:cNvPr>
          <p:cNvSpPr>
            <a:spLocks noGrp="1"/>
          </p:cNvSpPr>
          <p:nvPr>
            <p:ph idx="1"/>
          </p:nvPr>
        </p:nvSpPr>
        <p:spPr>
          <a:xfrm>
            <a:off x="4816276" y="269658"/>
            <a:ext cx="6904670" cy="6598480"/>
          </a:xfrm>
        </p:spPr>
        <p:txBody>
          <a:bodyPr anchor="ctr">
            <a:noAutofit/>
          </a:bodyPr>
          <a:lstStyle/>
          <a:p>
            <a:r>
              <a:rPr lang="en-US" sz="1800" dirty="0"/>
              <a:t>Administrative Proceeding</a:t>
            </a:r>
          </a:p>
          <a:p>
            <a:r>
              <a:rPr lang="en-US" sz="1800" dirty="0"/>
              <a:t>Time limits under </a:t>
            </a:r>
            <a:r>
              <a:rPr lang="en-US" sz="1800" b="0" i="0" dirty="0">
                <a:solidFill>
                  <a:srgbClr val="000000"/>
                </a:solidFill>
                <a:effectLst/>
                <a:latin typeface="Calibri" panose="020F0502020204030204" pitchFamily="34" charset="0"/>
                <a:cs typeface="Calibri" panose="020F0502020204030204" pitchFamily="34" charset="0"/>
              </a:rPr>
              <a:t>§</a:t>
            </a:r>
            <a:r>
              <a:rPr lang="en-US" sz="1800" dirty="0"/>
              <a:t>3-108 apply</a:t>
            </a:r>
          </a:p>
          <a:p>
            <a:r>
              <a:rPr lang="en-US" sz="1800" dirty="0"/>
              <a:t>Results in an Order </a:t>
            </a:r>
          </a:p>
          <a:p>
            <a:r>
              <a:rPr lang="en-US" sz="1800" dirty="0"/>
              <a:t>Admits will to informal probate</a:t>
            </a:r>
          </a:p>
          <a:p>
            <a:r>
              <a:rPr lang="en-US" sz="1800" dirty="0"/>
              <a:t>Appoint Personal Representative (PR) with priority of appointment</a:t>
            </a:r>
          </a:p>
          <a:p>
            <a:r>
              <a:rPr lang="en-US" sz="1800" dirty="0"/>
              <a:t>Heirs and testacy are not determined by Informal Order</a:t>
            </a:r>
          </a:p>
          <a:p>
            <a:r>
              <a:rPr lang="en-US" sz="1800" dirty="0"/>
              <a:t>Testacy status may be determined by operation of law after the expiration of the </a:t>
            </a:r>
            <a:r>
              <a:rPr lang="en-US" sz="1800" b="0" i="0" dirty="0">
                <a:solidFill>
                  <a:srgbClr val="000000"/>
                </a:solidFill>
                <a:effectLst/>
                <a:latin typeface="Calibri" panose="020F0502020204030204" pitchFamily="34" charset="0"/>
                <a:cs typeface="Calibri" panose="020F0502020204030204" pitchFamily="34" charset="0"/>
              </a:rPr>
              <a:t>§</a:t>
            </a:r>
            <a:r>
              <a:rPr lang="en-US" sz="1800" dirty="0"/>
              <a:t>3-108 time limits - Heirs never determined</a:t>
            </a:r>
          </a:p>
          <a:p>
            <a:r>
              <a:rPr lang="en-US" sz="1800" dirty="0"/>
              <a:t>Objections can not be filed, and denials can not be appealed, must file a Formal Proceeding</a:t>
            </a:r>
          </a:p>
          <a:p>
            <a:r>
              <a:rPr lang="en-US" sz="1800" dirty="0"/>
              <a:t>All statutory requirements must be met for filing </a:t>
            </a:r>
            <a:r>
              <a:rPr lang="en-US" sz="1800" i="1" dirty="0"/>
              <a:t>and</a:t>
            </a:r>
            <a:r>
              <a:rPr lang="en-US" sz="1800" dirty="0"/>
              <a:t> allowance</a:t>
            </a:r>
          </a:p>
          <a:p>
            <a:r>
              <a:rPr lang="en-US" sz="1800" dirty="0"/>
              <a:t>7 days must have elapsed between DOD and Order of Informal</a:t>
            </a:r>
          </a:p>
          <a:p>
            <a:r>
              <a:rPr lang="en-US" sz="1800" dirty="0"/>
              <a:t>No court supervision of estate (unsupervised only)</a:t>
            </a:r>
          </a:p>
          <a:p>
            <a:r>
              <a:rPr lang="en-US" sz="1800" dirty="0"/>
              <a:t>Pre-filing Notice required</a:t>
            </a:r>
          </a:p>
          <a:p>
            <a:r>
              <a:rPr lang="en-US" sz="1800" dirty="0"/>
              <a:t>Post allowance publication required</a:t>
            </a:r>
          </a:p>
          <a:p>
            <a:r>
              <a:rPr lang="en-US" sz="1800" dirty="0"/>
              <a:t>Powers of PR are the same as a formally appointed PR</a:t>
            </a:r>
          </a:p>
          <a:p>
            <a:r>
              <a:rPr lang="en-US" sz="1800" dirty="0"/>
              <a:t>Letters or Appointment Issue</a:t>
            </a:r>
          </a:p>
          <a:p>
            <a:r>
              <a:rPr lang="en-US" sz="1800" dirty="0"/>
              <a:t>Fee: $390</a:t>
            </a:r>
          </a:p>
        </p:txBody>
      </p:sp>
    </p:spTree>
    <p:extLst>
      <p:ext uri="{BB962C8B-B14F-4D97-AF65-F5344CB8AC3E}">
        <p14:creationId xmlns:p14="http://schemas.microsoft.com/office/powerpoint/2010/main" val="577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B909FD1-BB7F-4891-8888-FCDE45BDF1FC}"/>
              </a:ext>
            </a:extLst>
          </p:cNvPr>
          <p:cNvSpPr>
            <a:spLocks noGrp="1"/>
          </p:cNvSpPr>
          <p:nvPr>
            <p:ph type="title"/>
          </p:nvPr>
        </p:nvSpPr>
        <p:spPr>
          <a:xfrm>
            <a:off x="0" y="707754"/>
            <a:ext cx="3840602" cy="3387497"/>
          </a:xfrm>
        </p:spPr>
        <p:txBody>
          <a:bodyPr anchor="b">
            <a:normAutofit/>
          </a:bodyPr>
          <a:lstStyle/>
          <a:p>
            <a:pPr algn="r"/>
            <a:r>
              <a:rPr lang="en-US" sz="4000" dirty="0">
                <a:solidFill>
                  <a:srgbClr val="FFFFFF"/>
                </a:solidFill>
              </a:rPr>
              <a:t>INFORMAL </a:t>
            </a:r>
            <a:br>
              <a:rPr lang="en-US" sz="4000" dirty="0">
                <a:solidFill>
                  <a:srgbClr val="FFFFFF"/>
                </a:solidFill>
              </a:rPr>
            </a:br>
            <a:r>
              <a:rPr lang="en-US" sz="4000" dirty="0">
                <a:solidFill>
                  <a:srgbClr val="FFFFFF"/>
                </a:solidFill>
              </a:rPr>
              <a:t>PREREQUISITES</a:t>
            </a:r>
          </a:p>
        </p:txBody>
      </p:sp>
      <p:sp>
        <p:nvSpPr>
          <p:cNvPr id="3" name="Content Placeholder 2">
            <a:extLst>
              <a:ext uri="{FF2B5EF4-FFF2-40B4-BE49-F238E27FC236}">
                <a16:creationId xmlns:a16="http://schemas.microsoft.com/office/drawing/2014/main" id="{02DD7FD6-3F03-4264-B128-E6CB57F8120D}"/>
              </a:ext>
            </a:extLst>
          </p:cNvPr>
          <p:cNvSpPr>
            <a:spLocks noGrp="1"/>
          </p:cNvSpPr>
          <p:nvPr>
            <p:ph idx="1"/>
          </p:nvPr>
        </p:nvSpPr>
        <p:spPr>
          <a:xfrm>
            <a:off x="4835711" y="822054"/>
            <a:ext cx="6555347" cy="5546047"/>
          </a:xfrm>
        </p:spPr>
        <p:txBody>
          <a:bodyPr anchor="ctr">
            <a:normAutofit/>
          </a:bodyPr>
          <a:lstStyle/>
          <a:p>
            <a:r>
              <a:rPr lang="en-US" sz="2000" dirty="0"/>
              <a:t>Must fall within 3-year time limit (or Pre-MUPC 50 years)</a:t>
            </a:r>
          </a:p>
          <a:p>
            <a:r>
              <a:rPr lang="en-US" sz="2000" dirty="0"/>
              <a:t>Petitioner must be an interested person (§1-201(24)) </a:t>
            </a:r>
            <a:r>
              <a:rPr lang="en-US" sz="2000" dirty="0">
                <a:solidFill>
                  <a:srgbClr val="FF0000"/>
                </a:solidFill>
              </a:rPr>
              <a:t>Not a creditor or public administrator</a:t>
            </a:r>
            <a:endParaRPr lang="en-US" sz="2000" dirty="0"/>
          </a:p>
          <a:p>
            <a:r>
              <a:rPr lang="en-US" sz="2000" dirty="0"/>
              <a:t>Proposed PR must have priority of appointment</a:t>
            </a:r>
          </a:p>
          <a:p>
            <a:r>
              <a:rPr lang="en-US" sz="2000" dirty="0"/>
              <a:t>All heirs and devisees must be known and their whereabouts known</a:t>
            </a:r>
          </a:p>
          <a:p>
            <a:r>
              <a:rPr lang="en-US" sz="2000" dirty="0"/>
              <a:t>If any spouse, heir or devisee is an IP, PP or Minor, they must be represented by a conservator or a guardian who is not the petition (no parental or virtual representation)</a:t>
            </a:r>
          </a:p>
          <a:p>
            <a:r>
              <a:rPr lang="en-US" sz="2000" dirty="0"/>
              <a:t>Any since-deceased heir/devisee must have a PR over their estate</a:t>
            </a:r>
          </a:p>
          <a:p>
            <a:r>
              <a:rPr lang="en-US" sz="2000" dirty="0"/>
              <a:t>Must have original will with no interlineations, deletions or cancellations, if estate is testate</a:t>
            </a:r>
          </a:p>
          <a:p>
            <a:r>
              <a:rPr lang="en-US" sz="2000" dirty="0"/>
              <a:t>Must have official death certificate</a:t>
            </a:r>
          </a:p>
          <a:p>
            <a:r>
              <a:rPr lang="en-US" sz="2000" dirty="0"/>
              <a:t>If will doesn’t waive sureties, must file a Bond </a:t>
            </a:r>
            <a:r>
              <a:rPr lang="en-US" sz="2000" i="1" dirty="0"/>
              <a:t>WITH</a:t>
            </a:r>
            <a:r>
              <a:rPr lang="en-US" sz="2000" dirty="0"/>
              <a:t> Sureties or file Waivers of Sureties by all heirs and devises</a:t>
            </a:r>
          </a:p>
        </p:txBody>
      </p:sp>
    </p:spTree>
    <p:extLst>
      <p:ext uri="{BB962C8B-B14F-4D97-AF65-F5344CB8AC3E}">
        <p14:creationId xmlns:p14="http://schemas.microsoft.com/office/powerpoint/2010/main" val="1269705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6986" y="1810414"/>
            <a:ext cx="3917959" cy="2545602"/>
          </a:xfrm>
        </p:spPr>
        <p:txBody>
          <a:bodyPr anchor="b">
            <a:normAutofit/>
          </a:bodyPr>
          <a:lstStyle/>
          <a:p>
            <a:pPr algn="r"/>
            <a:r>
              <a:rPr lang="en-US" sz="4000" dirty="0">
                <a:solidFill>
                  <a:srgbClr val="FFFFFF"/>
                </a:solidFill>
              </a:rPr>
              <a:t>INFORMAL DOCUMENTS</a:t>
            </a:r>
            <a:br>
              <a:rPr lang="en-US" sz="4000" dirty="0"/>
            </a:br>
            <a:r>
              <a:rPr lang="en-US" sz="4000" dirty="0">
                <a:solidFill>
                  <a:schemeClr val="bg2">
                    <a:lumMod val="50000"/>
                  </a:schemeClr>
                </a:solidFill>
              </a:rPr>
              <a:t>Informal Checklist </a:t>
            </a:r>
            <a:br>
              <a:rPr lang="en-US" sz="4000" dirty="0">
                <a:solidFill>
                  <a:schemeClr val="bg2">
                    <a:lumMod val="50000"/>
                  </a:schemeClr>
                </a:solidFill>
              </a:rPr>
            </a:br>
            <a:r>
              <a:rPr lang="en-US" sz="4000" dirty="0">
                <a:solidFill>
                  <a:schemeClr val="bg2">
                    <a:lumMod val="50000"/>
                  </a:schemeClr>
                </a:solidFill>
              </a:rPr>
              <a:t>(MPC 966)</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243067"/>
            <a:ext cx="6926470" cy="6389227"/>
          </a:xfrm>
        </p:spPr>
        <p:txBody>
          <a:bodyPr anchor="ctr">
            <a:normAutofit/>
          </a:bodyPr>
          <a:lstStyle/>
          <a:p>
            <a:r>
              <a:rPr lang="en-US" sz="2000" b="1" u="sng" dirty="0"/>
              <a:t>Required</a:t>
            </a:r>
          </a:p>
          <a:p>
            <a:pPr lvl="1"/>
            <a:r>
              <a:rPr lang="en-US" sz="1600" dirty="0"/>
              <a:t>Petition for Informal Probate of Will/Appointment of PR</a:t>
            </a:r>
          </a:p>
          <a:p>
            <a:pPr lvl="1"/>
            <a:r>
              <a:rPr lang="en-US" sz="1600" dirty="0"/>
              <a:t>Surviving Spouse, Children, Heir at Law Form</a:t>
            </a:r>
          </a:p>
          <a:p>
            <a:pPr lvl="1"/>
            <a:r>
              <a:rPr lang="en-US" sz="1600" dirty="0"/>
              <a:t>Devisee Form, if testate</a:t>
            </a:r>
          </a:p>
          <a:p>
            <a:pPr lvl="1"/>
            <a:r>
              <a:rPr lang="en-US" sz="1600" dirty="0"/>
              <a:t>Certified copy of death certificate</a:t>
            </a:r>
          </a:p>
          <a:p>
            <a:pPr lvl="1"/>
            <a:r>
              <a:rPr lang="en-US" sz="1600" dirty="0"/>
              <a:t>Original will, if testate</a:t>
            </a:r>
          </a:p>
          <a:p>
            <a:pPr lvl="1"/>
            <a:r>
              <a:rPr lang="en-US" sz="1600" dirty="0"/>
              <a:t>Authenticated Will and Appointment, if ancillary</a:t>
            </a:r>
          </a:p>
          <a:p>
            <a:pPr lvl="1"/>
            <a:r>
              <a:rPr lang="en-US" sz="1600" dirty="0"/>
              <a:t>Notice of Informal Probate &amp; Return of Service</a:t>
            </a:r>
          </a:p>
          <a:p>
            <a:pPr lvl="1"/>
            <a:r>
              <a:rPr lang="en-US" sz="1600" dirty="0"/>
              <a:t>Bond</a:t>
            </a:r>
          </a:p>
          <a:p>
            <a:pPr lvl="1"/>
            <a:r>
              <a:rPr lang="en-US" sz="1600" dirty="0"/>
              <a:t>Military Affidavit (unless assented to by all interested parties)</a:t>
            </a:r>
          </a:p>
          <a:p>
            <a:pPr lvl="1"/>
            <a:r>
              <a:rPr lang="en-US" sz="1600" dirty="0"/>
              <a:t>Order of Informal Probate of Will/Appointment of PR</a:t>
            </a:r>
          </a:p>
          <a:p>
            <a:pPr lvl="1"/>
            <a:endParaRPr lang="en-US" sz="1600" dirty="0"/>
          </a:p>
          <a:p>
            <a:r>
              <a:rPr lang="en-US" sz="2000" b="1" u="sng" dirty="0"/>
              <a:t>May Need</a:t>
            </a:r>
            <a:endParaRPr lang="en-US" sz="1600" dirty="0"/>
          </a:p>
          <a:p>
            <a:pPr lvl="1"/>
            <a:r>
              <a:rPr lang="en-US" sz="1600" dirty="0"/>
              <a:t>Assent and Waiver of Notice/Renunciation/Nomination/Waiver of Sureties (MPC 455)</a:t>
            </a:r>
          </a:p>
          <a:p>
            <a:pPr lvl="1"/>
            <a:r>
              <a:rPr lang="en-US" sz="1600" dirty="0"/>
              <a:t>Affidavit of Domicile </a:t>
            </a:r>
          </a:p>
          <a:p>
            <a:pPr lvl="1"/>
            <a:r>
              <a:rPr lang="en-US" sz="1600" dirty="0"/>
              <a:t>Affidavit of Cause of Death</a:t>
            </a:r>
          </a:p>
          <a:p>
            <a:pPr lvl="1"/>
            <a:r>
              <a:rPr lang="en-US" sz="1600" dirty="0"/>
              <a:t>Affidavit of No Conflict (when Conservator/proposed PR is also and heir or devisee)</a:t>
            </a:r>
          </a:p>
          <a:p>
            <a:pPr lvl="1"/>
            <a:r>
              <a:rPr lang="en-US" sz="1600" dirty="0"/>
              <a:t>Proof of Guardianship/Conservator/PR</a:t>
            </a:r>
            <a:endParaRPr lang="en-US" sz="2000" dirty="0"/>
          </a:p>
        </p:txBody>
      </p:sp>
    </p:spTree>
    <p:extLst>
      <p:ext uri="{BB962C8B-B14F-4D97-AF65-F5344CB8AC3E}">
        <p14:creationId xmlns:p14="http://schemas.microsoft.com/office/powerpoint/2010/main" val="1961239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1EB2F3-3247-4F90-ACFF-036A290432C9}"/>
              </a:ext>
            </a:extLst>
          </p:cNvPr>
          <p:cNvSpPr>
            <a:spLocks noGrp="1"/>
          </p:cNvSpPr>
          <p:nvPr>
            <p:ph type="title"/>
          </p:nvPr>
        </p:nvSpPr>
        <p:spPr>
          <a:xfrm>
            <a:off x="102871" y="586855"/>
            <a:ext cx="3798102" cy="3387497"/>
          </a:xfrm>
        </p:spPr>
        <p:txBody>
          <a:bodyPr anchor="b">
            <a:normAutofit/>
          </a:bodyPr>
          <a:lstStyle/>
          <a:p>
            <a:pPr algn="r"/>
            <a:r>
              <a:rPr lang="en-US" sz="4000" dirty="0">
                <a:solidFill>
                  <a:srgbClr val="FFFFFF"/>
                </a:solidFill>
              </a:rPr>
              <a:t>INFORMAL NOTICE REQUIREMENTS </a:t>
            </a:r>
            <a:br>
              <a:rPr lang="en-US" sz="4000" dirty="0">
                <a:solidFill>
                  <a:srgbClr val="FFFFFF"/>
                </a:solidFill>
              </a:rPr>
            </a:br>
            <a:r>
              <a:rPr lang="en-US" sz="4000" dirty="0">
                <a:solidFill>
                  <a:srgbClr val="FFFFFF"/>
                </a:solidFill>
              </a:rPr>
              <a:t>§ 3-306</a:t>
            </a:r>
          </a:p>
        </p:txBody>
      </p:sp>
      <p:sp>
        <p:nvSpPr>
          <p:cNvPr id="3" name="Content Placeholder 2">
            <a:extLst>
              <a:ext uri="{FF2B5EF4-FFF2-40B4-BE49-F238E27FC236}">
                <a16:creationId xmlns:a16="http://schemas.microsoft.com/office/drawing/2014/main" id="{CC4F00B8-9460-4E2C-B4F6-9569009F2DEA}"/>
              </a:ext>
            </a:extLst>
          </p:cNvPr>
          <p:cNvSpPr>
            <a:spLocks noGrp="1"/>
          </p:cNvSpPr>
          <p:nvPr>
            <p:ph idx="1"/>
          </p:nvPr>
        </p:nvSpPr>
        <p:spPr>
          <a:xfrm>
            <a:off x="4810259" y="649480"/>
            <a:ext cx="6555347" cy="5797040"/>
          </a:xfrm>
        </p:spPr>
        <p:txBody>
          <a:bodyPr anchor="ctr">
            <a:normAutofit fontScale="77500" lnSpcReduction="20000"/>
          </a:bodyPr>
          <a:lstStyle/>
          <a:p>
            <a:r>
              <a:rPr lang="en-US" b="1" u="sng" dirty="0"/>
              <a:t>Pre-filing Notice</a:t>
            </a:r>
            <a:r>
              <a:rPr lang="en-US" b="1" dirty="0"/>
              <a:t>:</a:t>
            </a:r>
            <a:endParaRPr lang="en-US" dirty="0"/>
          </a:p>
          <a:p>
            <a:pPr lvl="1"/>
            <a:r>
              <a:rPr lang="en-US" dirty="0"/>
              <a:t>Notice of Informal Probate (MPC 550) in hand or regular mail to: </a:t>
            </a:r>
          </a:p>
          <a:p>
            <a:pPr lvl="2"/>
            <a:r>
              <a:rPr lang="en-US" dirty="0"/>
              <a:t>All heirs and devisees (NOTE: a child who is not an heir or devisee does not need to be noticed)</a:t>
            </a:r>
          </a:p>
          <a:p>
            <a:pPr lvl="2"/>
            <a:r>
              <a:rPr lang="en-US" dirty="0"/>
              <a:t>Any person with equal or higher right to appointment not waived in writing and filed with the court,</a:t>
            </a:r>
          </a:p>
          <a:p>
            <a:pPr lvl="2"/>
            <a:r>
              <a:rPr lang="en-US" dirty="0"/>
              <a:t>Any PR of decedent whose appointment has not been terminated, </a:t>
            </a:r>
          </a:p>
          <a:p>
            <a:pPr lvl="2"/>
            <a:r>
              <a:rPr lang="en-US" dirty="0"/>
              <a:t>The appointed conservator or guardian of any spouse, heir or devisee</a:t>
            </a:r>
            <a:r>
              <a:rPr lang="en-US" b="1" dirty="0"/>
              <a:t> AND</a:t>
            </a:r>
            <a:r>
              <a:rPr lang="en-US" dirty="0"/>
              <a:t> that person,</a:t>
            </a:r>
          </a:p>
          <a:p>
            <a:pPr lvl="2"/>
            <a:r>
              <a:rPr lang="en-US" dirty="0"/>
              <a:t>Attorney General if any devisee is a charity</a:t>
            </a:r>
          </a:p>
          <a:p>
            <a:pPr lvl="2"/>
            <a:r>
              <a:rPr lang="en-US" dirty="0"/>
              <a:t>Department of Veterans Affairs, if interested</a:t>
            </a:r>
          </a:p>
          <a:p>
            <a:pPr lvl="2"/>
            <a:endParaRPr lang="en-US" dirty="0"/>
          </a:p>
          <a:p>
            <a:pPr lvl="1"/>
            <a:r>
              <a:rPr lang="en-US" dirty="0"/>
              <a:t>Copy of Petition and Death Certificate by certified mail to:</a:t>
            </a:r>
          </a:p>
          <a:p>
            <a:pPr lvl="2"/>
            <a:r>
              <a:rPr lang="en-US" dirty="0"/>
              <a:t>DMA (address provided in #5 on petitions)</a:t>
            </a:r>
          </a:p>
          <a:p>
            <a:pPr lvl="2"/>
            <a:endParaRPr lang="en-US" dirty="0"/>
          </a:p>
          <a:p>
            <a:r>
              <a:rPr lang="en-US" b="1" u="sng" dirty="0"/>
              <a:t>Post Allowance Notice</a:t>
            </a:r>
            <a:r>
              <a:rPr lang="en-US" b="1" dirty="0"/>
              <a:t>:</a:t>
            </a:r>
            <a:endParaRPr lang="en-US" dirty="0"/>
          </a:p>
          <a:p>
            <a:pPr lvl="1"/>
            <a:r>
              <a:rPr lang="en-US" dirty="0"/>
              <a:t>Publish Informal Probate Publication Notice (MPC 551) within 30 days of appointment in newspaper designated by the Register.</a:t>
            </a:r>
          </a:p>
          <a:p>
            <a:pPr lvl="2"/>
            <a:r>
              <a:rPr lang="en-US" dirty="0"/>
              <a:t>This list is available online or in each registry</a:t>
            </a:r>
          </a:p>
          <a:p>
            <a:pPr lvl="2"/>
            <a:r>
              <a:rPr lang="en-US" dirty="0"/>
              <a:t>Petitioner should select newspaper based on the city or town of the decedent’s last domicile</a:t>
            </a:r>
          </a:p>
        </p:txBody>
      </p:sp>
    </p:spTree>
    <p:extLst>
      <p:ext uri="{BB962C8B-B14F-4D97-AF65-F5344CB8AC3E}">
        <p14:creationId xmlns:p14="http://schemas.microsoft.com/office/powerpoint/2010/main" val="1599703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986</TotalTime>
  <Words>3874</Words>
  <Application>Microsoft Office PowerPoint</Application>
  <PresentationFormat>Widescreen</PresentationFormat>
  <Paragraphs>315</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OPTIONS TO OPEN AN ESTATE</vt:lpstr>
      <vt:lpstr>MUPC ESTATE PROCEEDINGS OVERVIEW</vt:lpstr>
      <vt:lpstr>MUPC MAGISTRATES § 1-307 P&amp;F Ct Supp Rule 70</vt:lpstr>
      <vt:lpstr>VOLUNTARY ADMINISTRATION § 3-1201 Form MPC 170</vt:lpstr>
      <vt:lpstr>VOLUNTARY TIPS</vt:lpstr>
      <vt:lpstr>INFORMAL PROCEDURE § 3-301 - § 3-311</vt:lpstr>
      <vt:lpstr>INFORMAL  PREREQUISITES</vt:lpstr>
      <vt:lpstr>INFORMAL DOCUMENTS Informal Checklist  (MPC 966)</vt:lpstr>
      <vt:lpstr>INFORMAL NOTICE REQUIREMENTS  § 3-306</vt:lpstr>
      <vt:lpstr>INFORMAL TIPS</vt:lpstr>
      <vt:lpstr>FORMAL PROCEDURE § 3-401 - § 3-414</vt:lpstr>
      <vt:lpstr>FORMAL FILING SCENARIOS</vt:lpstr>
      <vt:lpstr>FORMAL DOCUMENTS Formal Checklist  (MPC 967)</vt:lpstr>
      <vt:lpstr>FORMAL NOTICE REQUIREMENTS  § 3-403</vt:lpstr>
      <vt:lpstr>FORMAL NOTICE REQUIREMENTS    § 3-403 (cont.)</vt:lpstr>
      <vt:lpstr>CONTESTING A FORMAL PETITION  §1-401 </vt:lpstr>
      <vt:lpstr>GUARDIAN AD LITEM (GAL) CONSIDERATIONS</vt:lpstr>
      <vt:lpstr>ACTUAL/ PARENTAL AND VIRTUAL REPRESENTATION</vt:lpstr>
      <vt:lpstr>LATE AND LIMITED FORMAL PROCEEDING  §3-108(4) </vt:lpstr>
      <vt:lpstr>LATE AND LIMITED FORMAL PROCEEDING  §3-108(4) </vt:lpstr>
      <vt:lpstr>LATE AND LIMITED  DOCUMENTS L &amp; L Checklist  (MPC 968)</vt:lpstr>
      <vt:lpstr>FORMAL TIPS</vt:lpstr>
      <vt:lpstr>AMENDING PLEADINGS </vt:lpstr>
      <vt:lpstr>GENERAL TIPS</vt:lpstr>
      <vt:lpstr>GENRERAL TIPS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OPTIONS TO OPEN AN ESTATE</dc:title>
  <dc:creator>Tara E Melo</dc:creator>
  <cp:lastModifiedBy>Tara E Melo</cp:lastModifiedBy>
  <cp:revision>5</cp:revision>
  <dcterms:created xsi:type="dcterms:W3CDTF">2022-12-06T18:21:15Z</dcterms:created>
  <dcterms:modified xsi:type="dcterms:W3CDTF">2025-02-27T22:14:29Z</dcterms:modified>
</cp:coreProperties>
</file>