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bin" ContentType="application/vnd.openxmlformats-officedocument.oleObjec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ink/ink1.xml" ContentType="application/inkml+xml"/>
  <Override PartName="/ppt/ink/ink2.xml" ContentType="application/inkml+xml"/>
  <Override PartName="/ppt/ink/ink3.xml" ContentType="application/inkml+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24.3-->
<p:presentation xmlns:r="http://schemas.openxmlformats.org/officeDocument/2006/relationships" xmlns:a="http://schemas.openxmlformats.org/drawingml/2006/main" xmlns:p="http://schemas.openxmlformats.org/presentationml/2006/main" saveSubsetFonts="1">
  <p:sldMasterIdLst>
    <p:sldMasterId id="2147484008" r:id="rId2"/>
  </p:sldMasterIdLst>
  <p:notesMasterIdLst>
    <p:notesMasterId r:id="rId3"/>
  </p:notesMasterIdLst>
  <p:handoutMasterIdLst>
    <p:handoutMasterId r:id="rId4"/>
  </p:handoutMasterIdLst>
  <p:sldIdLst>
    <p:sldId id="538" r:id="rId5"/>
    <p:sldId id="278" r:id="rId6"/>
    <p:sldId id="616" r:id="rId7"/>
    <p:sldId id="275" r:id="rId8"/>
    <p:sldId id="326" r:id="rId9"/>
    <p:sldId id="327" r:id="rId10"/>
    <p:sldId id="583" r:id="rId11"/>
    <p:sldId id="573" r:id="rId12"/>
    <p:sldId id="574" r:id="rId13"/>
    <p:sldId id="584" r:id="rId14"/>
    <p:sldId id="585" r:id="rId15"/>
    <p:sldId id="586" r:id="rId16"/>
    <p:sldId id="591" r:id="rId17"/>
    <p:sldId id="592" r:id="rId18"/>
    <p:sldId id="587" r:id="rId19"/>
    <p:sldId id="593" r:id="rId20"/>
    <p:sldId id="588" r:id="rId21"/>
    <p:sldId id="594" r:id="rId22"/>
    <p:sldId id="595" r:id="rId23"/>
    <p:sldId id="589" r:id="rId24"/>
    <p:sldId id="596" r:id="rId25"/>
    <p:sldId id="590" r:id="rId26"/>
    <p:sldId id="597" r:id="rId27"/>
    <p:sldId id="598" r:id="rId28"/>
    <p:sldId id="599" r:id="rId29"/>
    <p:sldId id="600" r:id="rId30"/>
    <p:sldId id="601" r:id="rId31"/>
    <p:sldId id="602" r:id="rId32"/>
    <p:sldId id="324" r:id="rId33"/>
    <p:sldId id="611" r:id="rId34"/>
    <p:sldId id="575" r:id="rId35"/>
    <p:sldId id="576" r:id="rId36"/>
  </p:sldIdLst>
  <p:sldSz cx="9144000" cy="6858000" type="screen4x3"/>
  <p:notesSz cx="7315200" cy="96012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p="http://schemas.openxmlformats.org/presentationml/2006/main">
  <p:cmAuthor id="0" name="evelyn.patsos" initials="ejp" lastIdx="0" clrIdx="0"/>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5942" autoAdjust="0"/>
  </p:normalViewPr>
  <p:slideViewPr>
    <p:cSldViewPr>
      <p:cViewPr varScale="1">
        <p:scale>
          <a:sx n="98" d="100"/>
          <a:sy n="98" d="100"/>
        </p:scale>
        <p:origin x="63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06"/>
    </p:cViewPr>
  </p:sorter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1.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slide" Target="slides/slide25.xml" /><Relationship Id="rId3" Type="http://schemas.openxmlformats.org/officeDocument/2006/relationships/notesMaster" Target="notesMasters/notesMaster1.xml" /><Relationship Id="rId30" Type="http://schemas.openxmlformats.org/officeDocument/2006/relationships/slide" Target="slides/slide26.xml" /><Relationship Id="rId31" Type="http://schemas.openxmlformats.org/officeDocument/2006/relationships/slide" Target="slides/slide27.xml" /><Relationship Id="rId32" Type="http://schemas.openxmlformats.org/officeDocument/2006/relationships/slide" Target="slides/slide28.xml" /><Relationship Id="rId33" Type="http://schemas.openxmlformats.org/officeDocument/2006/relationships/slide" Target="slides/slide29.xml" /><Relationship Id="rId34" Type="http://schemas.openxmlformats.org/officeDocument/2006/relationships/slide" Target="slides/slide30.xml" /><Relationship Id="rId35" Type="http://schemas.openxmlformats.org/officeDocument/2006/relationships/slide" Target="slides/slide31.xml" /><Relationship Id="rId36" Type="http://schemas.openxmlformats.org/officeDocument/2006/relationships/slide" Target="slides/slide32.xml" /><Relationship Id="rId37" Type="http://schemas.openxmlformats.org/officeDocument/2006/relationships/tags" Target="tags/tag1.xml" /><Relationship Id="rId38" Type="http://schemas.openxmlformats.org/officeDocument/2006/relationships/presProps" Target="presProps.xml" /><Relationship Id="rId39" Type="http://schemas.openxmlformats.org/officeDocument/2006/relationships/viewProps" Target="viewProps.xml" /><Relationship Id="rId4" Type="http://schemas.openxmlformats.org/officeDocument/2006/relationships/handoutMaster" Target="handoutMasters/handoutMaster1.xml" /><Relationship Id="rId40" Type="http://schemas.openxmlformats.org/officeDocument/2006/relationships/theme" Target="theme/theme1.xml" /><Relationship Id="rId41" Type="http://schemas.microsoft.com/office/2016/11/relationships/changesInfo" Target="changesInfos/changesInfo1.xml" /><Relationship Id="rId42" Type="http://schemas.openxmlformats.org/officeDocument/2006/relationships/tableStyles" Target="tableStyles.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Guccione Hoar" userId="d01ca4f7-8c25-42c6-b859-57b8f28adb4e" providerId="ADAL" clId="{ECE89771-9AF6-45D0-A225-D74BB31C2743}"/>
    <pc:docChg chg="modSld">
      <pc:chgData name="Jennifer Guccione Hoar" userId="d01ca4f7-8c25-42c6-b859-57b8f28adb4e" providerId="ADAL" clId="{ECE89771-9AF6-45D0-A225-D74BB31C2743}" dt="2025-02-25T15:11:54.776" v="15" actId="20577"/>
      <pc:docMkLst>
        <pc:docMk/>
      </pc:docMkLst>
      <pc:sldChg chg="modSp mod">
        <pc:chgData name="Jennifer Guccione Hoar" userId="d01ca4f7-8c25-42c6-b859-57b8f28adb4e" providerId="ADAL" clId="{ECE89771-9AF6-45D0-A225-D74BB31C2743}" dt="2025-02-25T15:08:34.990" v="5" actId="20577"/>
        <pc:sldMkLst>
          <pc:docMk/>
          <pc:sldMk cId="1863166070" sldId="576"/>
        </pc:sldMkLst>
        <pc:spChg chg="mod">
          <ac:chgData name="Jennifer Guccione Hoar" userId="d01ca4f7-8c25-42c6-b859-57b8f28adb4e" providerId="ADAL" clId="{ECE89771-9AF6-45D0-A225-D74BB31C2743}" dt="2025-02-25T15:08:34.990" v="5" actId="20577"/>
          <ac:spMkLst>
            <pc:docMk/>
            <pc:sldMk cId="1863166070" sldId="576"/>
            <ac:spMk id="3" creationId="{00000000-0000-0000-0000-000000000000}"/>
          </ac:spMkLst>
        </pc:spChg>
      </pc:sldChg>
      <pc:sldChg chg="modSp mod">
        <pc:chgData name="Jennifer Guccione Hoar" userId="d01ca4f7-8c25-42c6-b859-57b8f28adb4e" providerId="ADAL" clId="{ECE89771-9AF6-45D0-A225-D74BB31C2743}" dt="2025-02-25T15:11:25.590" v="9" actId="20577"/>
        <pc:sldMkLst>
          <pc:docMk/>
          <pc:sldMk cId="484509469" sldId="591"/>
        </pc:sldMkLst>
        <pc:spChg chg="mod">
          <ac:chgData name="Jennifer Guccione Hoar" userId="d01ca4f7-8c25-42c6-b859-57b8f28adb4e" providerId="ADAL" clId="{ECE89771-9AF6-45D0-A225-D74BB31C2743}" dt="2025-02-25T15:11:25.590" v="9" actId="20577"/>
          <ac:spMkLst>
            <pc:docMk/>
            <pc:sldMk cId="484509469" sldId="591"/>
            <ac:spMk id="5" creationId="{00000000-0000-0000-0000-000000000000}"/>
          </ac:spMkLst>
        </pc:spChg>
      </pc:sldChg>
      <pc:sldChg chg="modSp mod">
        <pc:chgData name="Jennifer Guccione Hoar" userId="d01ca4f7-8c25-42c6-b859-57b8f28adb4e" providerId="ADAL" clId="{ECE89771-9AF6-45D0-A225-D74BB31C2743}" dt="2025-02-25T15:11:54.776" v="15" actId="20577"/>
        <pc:sldMkLst>
          <pc:docMk/>
          <pc:sldMk cId="3708343168" sldId="592"/>
        </pc:sldMkLst>
        <pc:spChg chg="mod">
          <ac:chgData name="Jennifer Guccione Hoar" userId="d01ca4f7-8c25-42c6-b859-57b8f28adb4e" providerId="ADAL" clId="{ECE89771-9AF6-45D0-A225-D74BB31C2743}" dt="2025-02-25T15:11:54.776" v="15" actId="20577"/>
          <ac:spMkLst>
            <pc:docMk/>
            <pc:sldMk cId="3708343168" sldId="592"/>
            <ac:spMk id="5" creationId="{00000000-0000-0000-0000-000000000000}"/>
          </ac:spMkLst>
        </pc:spChg>
      </pc:sldChg>
      <pc:sldChg chg="addSp delSp modSp mod">
        <pc:chgData name="Jennifer Guccione Hoar" userId="d01ca4f7-8c25-42c6-b859-57b8f28adb4e" providerId="ADAL" clId="{ECE89771-9AF6-45D0-A225-D74BB31C2743}" dt="2025-02-25T15:07:18.942" v="2" actId="962"/>
        <pc:sldMkLst>
          <pc:docMk/>
          <pc:sldMk cId="1613905106" sldId="611"/>
        </pc:sldMkLst>
        <pc:spChg chg="del">
          <ac:chgData name="Jennifer Guccione Hoar" userId="d01ca4f7-8c25-42c6-b859-57b8f28adb4e" providerId="ADAL" clId="{ECE89771-9AF6-45D0-A225-D74BB31C2743}" dt="2025-02-25T15:07:11.751" v="0"/>
          <ac:spMkLst>
            <pc:docMk/>
            <pc:sldMk cId="1613905106" sldId="611"/>
            <ac:spMk id="6" creationId="{FE6CA773-C65E-9EBA-2562-654CFF4789E9}"/>
          </ac:spMkLst>
        </pc:spChg>
        <pc:picChg chg="add mod">
          <ac:chgData name="Jennifer Guccione Hoar" userId="d01ca4f7-8c25-42c6-b859-57b8f28adb4e" providerId="ADAL" clId="{ECE89771-9AF6-45D0-A225-D74BB31C2743}" dt="2025-02-25T15:07:18.942" v="2" actId="962"/>
          <ac:picMkLst>
            <pc:docMk/>
            <pc:sldMk cId="1613905106" sldId="611"/>
            <ac:picMk id="8" creationId="{4E9A6627-5BE7-92E5-60A9-165E2072D48F}"/>
          </ac:picMkLst>
        </pc:picChg>
      </pc:sldChg>
    </pc:docChg>
  </pc:docChgLst>
</pc:chgInfo>
</file>

<file path=ppt/drawings/_rels/vmlDrawing1.vml.rels>&#65279;<?xml version="1.0" encoding="utf-8" standalone="yes"?><Relationships xmlns="http://schemas.openxmlformats.org/package/2006/relationships"><Relationship Id="rId1" Type="http://schemas.openxmlformats.org/officeDocument/2006/relationships/image" Target="../media/image4.emf"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3169920" cy="480060"/>
          </a:xfrm>
          <a:prstGeom prst="rect">
            <a:avLst/>
          </a:prstGeom>
        </p:spPr>
        <p:txBody>
          <a:bodyPr vert="horz" lIns="96639" tIns="48320" rIns="96639" bIns="48320" rtlCol="0"/>
          <a:lstStyle>
            <a:lvl1pPr algn="l">
              <a:defRPr sz="12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39" tIns="48320" rIns="96639" bIns="48320" rtlCol="0"/>
          <a:lstStyle>
            <a:lvl1pPr algn="r">
              <a:defRPr sz="1200"/>
            </a:lvl1pPr>
          </a:lstStyle>
          <a:p>
            <a:fld id="{E3BC2AD1-FFDC-45CB-B94F-5A2FB1536A95}" type="datetimeFigureOut">
              <a:rPr lang="en-US" smtClean="0"/>
              <a:t>2/28/2025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39" tIns="48320" rIns="96639" bIns="48320"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39" tIns="48320" rIns="96639" bIns="48320" rtlCol="0" anchor="b"/>
          <a:lstStyle>
            <a:lvl1pPr algn="r">
              <a:defRPr sz="1200"/>
            </a:lvl1pPr>
          </a:lstStyle>
          <a:p>
            <a:fld id="{864D48CD-C925-4A46-92D5-5B43EE7FEF9D}" type="slidenum">
              <a:rPr lang="en-US" smtClean="0"/>
              <a:t>‹#›</a:t>
            </a:fld>
            <a:endParaRPr lang="en-US"/>
          </a:p>
        </p:txBody>
      </p:sp>
    </p:spTree>
    <p:extLst>
      <p:ext uri="{BB962C8B-B14F-4D97-AF65-F5344CB8AC3E}">
        <p14:creationId val="428848770"/>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0" max="1280" units="cm"/>
          <inkml:channel name="Y" type="integer" min="0" max="720" units="cm"/>
        </inkml:traceFormat>
        <inkml:channelProperties>
          <inkml:channelProperty channel="X" name="resolution" value="28.31858" units="1/cm"/>
          <inkml:channelProperty channel="Y" name="resolution" value="28.34646" units="1/cm"/>
        </inkml:channelProperties>
      </inkml:inkSource>
      <inkml:timestamp xml:id="ts0" timeString="2015-04-13T16:14:37.7940000"/>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85 250,'0'0,"26"0,-26 0,53 0,1 0,-1 0,27 23,-1 0,0-23,1 0,-26 0,-1 0,-1 0,-25 0,26 0,-53 0,26 0,1 0,-1 0,-26 0,27 0,-1 0,-26 0,27 0,0 0,-1 0,-26 0,27 0,-27 0,26 0,-26 0,27 0,-1 0,-26 0,27 23,-27-23,26 0,1 0,-1 23,1-23,-1 0,1 0,-1 0,0 0,2 0,-2 0,1 0,-1 0,27 0,0 0,0 0,0 0,-27 0,27 0,-53 0,27 0,-27 0,27 0,-27 0,27 0,-1 0,-26 0,27 0,-27 0,26 0,1 0,-1 0,-26 0,53 0,-27 0,1 0,26 0,0 0,-26 0,0 0,25 0,-25 0,-1 0,27 0,0 0,0 0,0 0,-26 0,53 0,-54 0,1 0,-1 0,1 0,-1 0,-26 0,27 0,52 0,-53 0,1 0,53-23,-27 23,0 0,0 0,-26 0,25-23,-52 23,27 0,-1 0,-26 0,27 0,-27-23,26 23,-26 0,54 0,-54 0,53 0,0 0,-53-23,26 23,28 0,-27 0,-1-24,27 24,-26 0,-1 0,28 0,-27 0,-1 0,53 0,-26 0,-26 0,-1 0,1 0,-1 0,1 0,-1 0,0 0,28 0,-27 0,-1 0,27 0,0 0,-26 0,26 0,-1 0,-25 0,-1 0,2 0,-2 0,1 0,-1 0,-26 0,27 0,-1 0,-26 0,27-23,-27 23,26 0,0 0,-26 0,27 0,26 0,-27 0,1 0,27 0,-1-22,-27 22,1 0,25 0,-25 0,26 0,0 0,0 0,-27 0,28 0,-1 0,0 0,0 0,0 0,26 0,1 0,0 0,-27 0,0 0,-27 0,1 0,-1 0,0 0,1 0,-27 0,26 0,1 0,-27 0,26 0,-26 0,54 0,-27 0,26 0,-27 0,53 0,-52 0,-1 0,27 0,-53 0,27 0,-27 0,26 0,-26 0,28 0,-2-23,-26 23,27 0,-1 0,0 0,27 0,-26 0,-1 0,1 0,-1 0,1 0,-27 0,26 0,-26 0,27 0,-1 0,-26 0,28 0,-28 0,26 0,-26 0,26 0,1 0,-27 0,26 0,-26 0,27 0,-1 0,-26 0,27 0,-27 0,26 0,-26 0,0 0,0 0,0 0,-79 0,-81 0,-25 0,0 0,-28 0,28 0,-1 0,27 0,79 0,0 0,54 0,-1 0,-26 0,27 23,-1-23,-26 22,27-22,-1 23,-53-23,54 24,-54-24,27 0,0 0,-52 0,24 0,28 0,-26 0,0 0,-1 0,1 0,-2 0,29 0,-28 0,1 0,-1 0,26 0,2 0,25 0,1 0,26 0,-27 0,1 0,26 0,-27 0,1 0,-27 0,26 0,-52 0,25 0,1 0,0 0,0 0,-27 0,27 0,27 0,-27 0,-1 0,27-24,1 24,26 0,-27 0,27 0,-26 0,0 0,26 0,-27 0,27 0,-26 0,26 0,-53 0,0 0,0 0,-1 0,-25 0,26 0,-27 0,27 0,-26 0,52 0,-53 0,27 0,-26-23,52 23,-26 0,1-22,52 22,-27 0,0 0,0 0,1-23,-1 23,27 0,-26 0,-1 0,1-24,-27 24,0 0,27 0,-27 0,-1 0,1 0,26-22,-26 22,1-24,-1 24,0-23,0 23,0 0,25 0,-24 0,-1 0,0-23,26 23,27 0,-26 0,-27 0,53 0,-27 0,1 0,-1 0,1 0,26 0,-27 0,0 0,1 0,26 0,-27 0,1 0,-1 0,27 0,-26 0,-1 0,1 0,-27 0,0 0,0 0,-27 0,0 0,27 0,1 0,25 0,-26 0,27 0,-1 0,27 0,-27 0,27 0,-27 0,27 0,-26 0,-1 0,27 0,-26 23,26-23,-26 23,26-23,-27 24,27-2,0-22,-26 24,26-24,0 23,0-1,0-22,0 23,0-23,0 24,0-24,0 23,0 0,0-23,26 0,1 0,-27 23,79-23,1 23,0-23,-1 0,80 23,-79-23,-27 23,-26-23,-1 0,-26 0,26 0,1 0,-27 0,26 0,-26 0,27 0,-27 0,26 0,1 0,-1 0,1 0,-1 0,28 0,-54 0,26 0,1 0,-27 0,26 0,-26 0,27 0,-27 0,26 0,1 0,-1 0,1 0,-1 0,27 0,-26 0,-1 0,28 0,-54 0,26 0,1 0,-27 0,26 0,-26 0,27 0,-27 0,53 0,-53 0,26 0</inkml:trace>
</inkml:ink>
</file>

<file path=ppt/ink/ink2.xml><?xml version="1.0" encoding="utf-8"?>
<inkml:ink xmlns:inkml="http://www.w3.org/2003/InkML">
  <inkml:definitions>
    <inkml:context xml:id="ctx0">
      <inkml:inkSource xml:id="inkSrc0">
        <inkml:traceFormat>
          <inkml:channel name="X" type="integer" min="0" max="1280" units="cm"/>
          <inkml:channel name="Y" type="integer" min="0" max="720" units="cm"/>
        </inkml:traceFormat>
        <inkml:channelProperties>
          <inkml:channelProperty channel="X" name="resolution" value="28.31858" units="1/cm"/>
          <inkml:channelProperty channel="Y" name="resolution" value="28.34646" units="1/cm"/>
        </inkml:channelProperties>
      </inkml:inkSource>
      <inkml:timestamp xml:id="ts0" timeString="2015-04-13T16:14:45.0590000"/>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0,'0'0,"27"0,-1 0,27 0,80 0,-54 0,133 27,-80-2,-26 1,0 0,-27-26,27 26,-27-26,-52 0,25 26,1-26,-26 0,-1 0,27 0,0 0,-53 0,53 0,0 0,-27 0,1 0,-1 0,1 0,-1 0,27 0,27 0,-28 0,1 0,0 0,0 0,27 26,-80-26,26 0,-26 0,27 0,-1 0,-26 0,53 0,0 0,0 0,26 0,-1 0,2 0,26 0,-27 0,0 0,-26 0,27 0,-27 0,0 0,-53 0,26 0,0 0,27 0,-26 0,-1 0,27 0,27 0,-54 0,53 0,-26 0,0 0,27 0,-1 0,-26 0,0 0,0 0,0 0,26 0,0 0,-26 0,0 0,0 0,0 0,0 0,26 0,-52 0,26 26,0-26,-27 0,1 26,26-26,-53 0,26 0,-26 0,26 0,1 0,-1 0,-26 0,27 0,-27 0,26 0</inkml:trace>
</inkml:ink>
</file>

<file path=ppt/ink/ink3.xml><?xml version="1.0" encoding="utf-8"?>
<inkml:ink xmlns:inkml="http://www.w3.org/2003/InkML">
  <inkml:definitions>
    <inkml:context xml:id="ctx0">
      <inkml:inkSource xml:id="inkSrc0">
        <inkml:traceFormat>
          <inkml:channel name="X" type="integer" min="0" max="1280" units="cm"/>
          <inkml:channel name="Y" type="integer" min="0" max="720" units="cm"/>
        </inkml:traceFormat>
        <inkml:channelProperties>
          <inkml:channelProperty channel="X" name="resolution" value="28.31858" units="1/cm"/>
          <inkml:channelProperty channel="Y" name="resolution" value="28.34646" units="1/cm"/>
        </inkml:channelProperties>
      </inkml:inkSource>
      <inkml:timestamp xml:id="ts0" timeString="2015-04-13T16:14:47.6030000"/>
    </inkml:context>
    <inkml:brush xml:id="br0">
      <inkml:brushProperty name="width" value="0.08819" units="cm"/>
      <inkml:brushProperty name="height" value="0.35278" units="cm"/>
      <inkml:brushProperty name="color" value="#FFFF00"/>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 87,'0'-24,"0"24,26 0,-26 0,53 0,26 0,1 0,-1 0,0 0,-52 0,-1 0,27 0,-53 0,27 0,-27 0,26 0,27-23,-26 23,26 0,-1 0,1 0,27 0,-1 0,0 0,1 0,-1 0,1 0,-27 0,-1 0,1 0,0 0,27 0,-1 0,0 0,27 0,-53 0,0 0,0 0,-27 0,27 0,-26 0,-1 0,27 0,0 0,0 0,26 0,-27 0,28 0,-1 0,0 0,1 0,-27 0,0 0,-27 0,27 0,0 23,26-23,-26 24,53-24,0 0,26 23,-79 1,53-1,-27-23,27 46,-79-46,52 0,-53 0,1 0,26 23,-27-23,1 0,-1 0,1 24,-1-24,-26 0,27 0,-27 0,52 0,-52 0,27 23,-27-23,26 0,1 0,-27 0,53 24,-27-24,27 0,0 0,26 23,-26 0,-26 0,-1-23,1 0,-1 0,-26 0,27 0,-27 0</inkml:trace>
</inkml:ink>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3169920" cy="480060"/>
          </a:xfrm>
          <a:prstGeom prst="rect">
            <a:avLst/>
          </a:prstGeom>
        </p:spPr>
        <p:txBody>
          <a:bodyPr vert="horz" lIns="96639" tIns="48320" rIns="96639" bIns="48320"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39" tIns="48320" rIns="96639" bIns="48320" rtlCol="0"/>
          <a:lstStyle>
            <a:lvl1pPr algn="r">
              <a:defRPr sz="1200"/>
            </a:lvl1pPr>
          </a:lstStyle>
          <a:p>
            <a:fld id="{A3AB6C36-B488-4756-B591-B58A1CBAA442}" type="datetimeFigureOut">
              <a:rPr lang="en-US" smtClean="0"/>
              <a:t>2/28/2025</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sp>
      <p:sp>
        <p:nvSpPr>
          <p:cNvPr id="5" name="Notes Placeholder 4"/>
          <p:cNvSpPr>
            <a:spLocks noGrp="1"/>
          </p:cNvSpPr>
          <p:nvPr>
            <p:ph type="body" sz="quarter" idx="3"/>
          </p:nvPr>
        </p:nvSpPr>
        <p:spPr>
          <a:xfrm>
            <a:off x="731520" y="4560570"/>
            <a:ext cx="5852160" cy="4320540"/>
          </a:xfrm>
          <a:prstGeom prst="rect">
            <a:avLst/>
          </a:prstGeom>
        </p:spPr>
        <p:txBody>
          <a:bodyPr vert="horz" lIns="96639" tIns="48320" rIns="96639" bIns="483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39" tIns="48320" rIns="96639" bIns="48320"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39" tIns="48320" rIns="96639" bIns="48320" rtlCol="0" anchor="b"/>
          <a:lstStyle>
            <a:lvl1pPr algn="r">
              <a:defRPr sz="1200"/>
            </a:lvl1pPr>
          </a:lstStyle>
          <a:p>
            <a:fld id="{FD51A186-6928-496E-BE35-B3A83F47A88A}" type="slidenum">
              <a:rPr lang="en-US" smtClean="0"/>
              <a:t>‹#›</a:t>
            </a:fld>
            <a:endParaRPr lang="en-US"/>
          </a:p>
        </p:txBody>
      </p:sp>
    </p:spTree>
    <p:extLst>
      <p:ext uri="{BB962C8B-B14F-4D97-AF65-F5344CB8AC3E}">
        <p14:creationId val="1943435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51A186-6928-496E-BE35-B3A83F47A88A}" type="slidenum">
              <a:rPr lang="en-US" smtClean="0"/>
              <a:t>2</a:t>
            </a:fld>
            <a:endParaRPr lang="en-US"/>
          </a:p>
        </p:txBody>
      </p:sp>
    </p:spTree>
    <p:extLst>
      <p:ext uri="{BB962C8B-B14F-4D97-AF65-F5344CB8AC3E}">
        <p14:creationId val="3603212676"/>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reserve="1">
  <p:cSld name="Title Slide">
    <p:spTree>
      <p:nvGrpSpPr>
        <p:cNvPr id="1" name=""/>
        <p:cNvGrpSpPr/>
        <p:nvPr/>
      </p:nvGrpSpPr>
      <p:grpSpPr>
        <a:xfrm>
          <a:off x="0" y="0"/>
          <a: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20776785-4C12-4BB6-B89D-50918B89C1C0}" type="datetime1">
              <a:rPr lang="en-US" smtClean="0"/>
              <a:t>2/28/2025</a:t>
            </a:fld>
            <a:endParaRPr lang="en-US"/>
          </a:p>
        </p:txBody>
      </p:sp>
      <p:sp>
        <p:nvSpPr>
          <p:cNvPr id="17" name="Footer Placeholder 16"/>
          <p:cNvSpPr>
            <a:spLocks noGrp="1"/>
          </p:cNvSpPr>
          <p:nvPr>
            <p:ph type="ftr" sz="quarter" idx="11"/>
          </p:nvPr>
        </p:nvSpPr>
        <p:spPr/>
        <p:txBody>
          <a:bodyPr/>
          <a:lstStyle/>
          <a:p>
            <a:r>
              <a:rPr lang="en-US"/>
              <a:t>MUPC &amp; MUTC Update 2013</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1D86DF-227A-4678-BE40-5A1FC4F0B36C}"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p:cNvGrpSpPr/>
        <p:nvPr/>
      </p:nvGrpSpPr>
      <p:grpSpPr>
        <a:xfrm>
          <a:off x="0" y="0"/>
          <a: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A20E5ED-BA41-4DBA-833B-1F9ED7193E83}" type="datetime1">
              <a:rPr lang="en-US" smtClean="0"/>
              <a:t>2/28/2025</a:t>
            </a:fld>
            <a:endParaRPr lang="en-US"/>
          </a:p>
        </p:txBody>
      </p:sp>
      <p:sp>
        <p:nvSpPr>
          <p:cNvPr id="5" name="Footer Placeholder 4"/>
          <p:cNvSpPr>
            <a:spLocks noGrp="1"/>
          </p:cNvSpPr>
          <p:nvPr>
            <p:ph type="ftr" sz="quarter" idx="11"/>
          </p:nvPr>
        </p:nvSpPr>
        <p:spPr/>
        <p:txBody>
          <a:bodyPr/>
          <a:lstStyle/>
          <a:p>
            <a:r>
              <a:rPr lang="en-US"/>
              <a:t>MUPC &amp; MUTC Update 2013</a:t>
            </a:r>
          </a:p>
        </p:txBody>
      </p:sp>
      <p:sp>
        <p:nvSpPr>
          <p:cNvPr id="6" name="Slide Number Placeholder 5"/>
          <p:cNvSpPr>
            <a:spLocks noGrp="1"/>
          </p:cNvSpPr>
          <p:nvPr>
            <p:ph type="sldNum" sz="quarter" idx="12"/>
          </p:nvPr>
        </p:nvSpPr>
        <p:spPr/>
        <p:txBody>
          <a:bodyPr/>
          <a:lstStyle/>
          <a:p>
            <a:fld id="{251D86DF-227A-4678-BE40-5A1FC4F0B36C}" type="slidenum">
              <a:rPr lang="en-US" smtClean="0"/>
              <a:t>‹#›</a:t>
            </a:fld>
            <a:endParaRPr 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vertTitleAndTx" preserve="1">
  <p:cSld name="Vertical Title and Text">
    <p:spTree>
      <p:nvGrpSpPr>
        <p:cNvPr id="1" name=""/>
        <p:cNvGrpSpPr/>
        <p:nvPr/>
      </p:nvGrpSpPr>
      <p:grpSpPr>
        <a:xfrm>
          <a:off x="0" y="0"/>
          <a: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51D86DF-227A-4678-BE40-5A1FC4F0B36C}"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D4D40A-6EE3-48A2-8749-650F207E2D9B}" type="datetime1">
              <a:rPr lang="en-US" smtClean="0"/>
              <a:t>2/28/2025</a:t>
            </a:fld>
            <a:endParaRPr lang="en-US"/>
          </a:p>
        </p:txBody>
      </p:sp>
      <p:sp>
        <p:nvSpPr>
          <p:cNvPr id="5" name="Footer Placeholder 4"/>
          <p:cNvSpPr>
            <a:spLocks noGrp="1"/>
          </p:cNvSpPr>
          <p:nvPr>
            <p:ph type="ftr" sz="quarter" idx="11"/>
          </p:nvPr>
        </p:nvSpPr>
        <p:spPr/>
        <p:txBody>
          <a:bodyPr/>
          <a:lstStyle/>
          <a:p>
            <a:r>
              <a:rPr lang="en-US"/>
              <a:t>MUPC &amp; MUTC Update 2013</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B45DACF6-6264-4689-8395-BAC5FE8E4864}" type="datetime1">
              <a:rPr lang="en-US" smtClean="0"/>
              <a:t>2/28/2025</a:t>
            </a:fld>
            <a:endParaRPr lang="en-US"/>
          </a:p>
        </p:txBody>
      </p:sp>
      <p:sp>
        <p:nvSpPr>
          <p:cNvPr id="5" name="Footer Placeholder 4"/>
          <p:cNvSpPr>
            <a:spLocks noGrp="1"/>
          </p:cNvSpPr>
          <p:nvPr>
            <p:ph type="ftr" sz="quarter" idx="11"/>
          </p:nvPr>
        </p:nvSpPr>
        <p:spPr/>
        <p:txBody>
          <a:bodyPr/>
          <a:lstStyle/>
          <a:p>
            <a:r>
              <a:rPr lang="en-US"/>
              <a:t>MUPC &amp; MUTC Update 2013</a:t>
            </a:r>
          </a:p>
        </p:txBody>
      </p:sp>
      <p:sp>
        <p:nvSpPr>
          <p:cNvPr id="6" name="Slide Number Placeholder 5"/>
          <p:cNvSpPr>
            <a:spLocks noGrp="1"/>
          </p:cNvSpPr>
          <p:nvPr>
            <p:ph type="sldNum" sz="quarter" idx="12"/>
          </p:nvPr>
        </p:nvSpPr>
        <p:spPr>
          <a:xfrm>
            <a:off x="4361688" y="1026372"/>
            <a:ext cx="457200" cy="441325"/>
          </a:xfrm>
        </p:spPr>
        <p:txBody>
          <a:bodyPr/>
          <a:lstStyle/>
          <a:p>
            <a:fld id="{251D86DF-227A-4678-BE40-5A1FC4F0B36C}"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secHead" preserve="1">
  <p:cSld name="Section Header">
    <p:spTree>
      <p:nvGrpSpPr>
        <p:cNvPr id="1" name=""/>
        <p:cNvGrpSpPr/>
        <p:nvPr/>
      </p:nvGrpSpPr>
      <p:grpSpPr>
        <a:xfrm>
          <a:off x="0" y="0"/>
          <a: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Footer Placeholder 4"/>
          <p:cNvSpPr>
            <a:spLocks noGrp="1"/>
          </p:cNvSpPr>
          <p:nvPr>
            <p:ph type="ftr" sz="quarter" idx="11"/>
          </p:nvPr>
        </p:nvSpPr>
        <p:spPr/>
        <p:txBody>
          <a:bodyPr/>
          <a:lstStyle/>
          <a:p>
            <a:r>
              <a:rPr lang="en-US"/>
              <a:t>MUPC &amp; MUTC Update 2013</a:t>
            </a:r>
          </a:p>
        </p:txBody>
      </p:sp>
      <p:sp>
        <p:nvSpPr>
          <p:cNvPr id="4" name="Date Placeholder 3"/>
          <p:cNvSpPr>
            <a:spLocks noGrp="1"/>
          </p:cNvSpPr>
          <p:nvPr>
            <p:ph type="dt" sz="half" idx="10"/>
          </p:nvPr>
        </p:nvSpPr>
        <p:spPr/>
        <p:txBody>
          <a:bodyPr/>
          <a:lstStyle/>
          <a:p>
            <a:fld id="{269A4D7F-30BC-4B49-87EC-03DF14561F5F}" type="datetime1">
              <a:rPr lang="en-US" smtClean="0"/>
              <a:t>2/28/2025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1D86DF-227A-4678-BE40-5A1FC4F0B36C}"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9CC3353-6E75-44E7-A1F2-9140A6D4750D}" type="datetime1">
              <a:rPr lang="en-US" smtClean="0"/>
              <a:t>2/28/2025</a:t>
            </a:fld>
            <a:endParaRPr lang="en-US"/>
          </a:p>
        </p:txBody>
      </p:sp>
      <p:sp>
        <p:nvSpPr>
          <p:cNvPr id="6" name="Footer Placeholder 5"/>
          <p:cNvSpPr>
            <a:spLocks noGrp="1"/>
          </p:cNvSpPr>
          <p:nvPr>
            <p:ph type="ftr" sz="quarter" idx="11"/>
          </p:nvPr>
        </p:nvSpPr>
        <p:spPr/>
        <p:txBody>
          <a:bodyPr/>
          <a:lstStyle/>
          <a:p>
            <a:r>
              <a:rPr lang="en-US"/>
              <a:t>MUPC &amp; MUTC Update 2013</a:t>
            </a:r>
          </a:p>
        </p:txBody>
      </p:sp>
      <p:sp>
        <p:nvSpPr>
          <p:cNvPr id="7" name="Slide Number Placeholder 6"/>
          <p:cNvSpPr>
            <a:spLocks noGrp="1"/>
          </p:cNvSpPr>
          <p:nvPr>
            <p:ph type="sldNum" sz="quarter" idx="12"/>
          </p:nvPr>
        </p:nvSpPr>
        <p:spPr/>
        <p:txBody>
          <a:bodyPr/>
          <a:lstStyle/>
          <a:p>
            <a:fld id="{251D86DF-227A-4678-BE40-5A1FC4F0B36C}"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woTxTwoObj" preserve="1">
  <p:cSld name="Comparison">
    <p:spTree>
      <p:nvGrpSpPr>
        <p:cNvPr id="1" name=""/>
        <p:cNvGrpSpPr/>
        <p:nvPr/>
      </p:nvGrpSpPr>
      <p:grpSpPr>
        <a:xfrm>
          <a:off x="0" y="0"/>
          <a:ext cx="0" cy="0"/>
        </a:xfrm>
      </p:grpSpPr>
      <p:sp>
        <p:nvSpPr>
          <p:cNvPr id="10" name="Straight Connector 9"/>
          <p:cNvSpPr>
            <a:spLocks noChangeShapeType="1"/>
          </p:cNvSpPr>
          <p:nvPr/>
        </p:nvSpPr>
        <p:spPr bwMode="auto">
          <a:xfrm flipH="1"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3BC9BFF7-B5CB-4234-9F49-7E0559FB150D}" type="datetime1">
              <a:rPr lang="en-US" smtClean="0"/>
              <a:t>2/28/2025</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a:t>MUPC &amp; MUTC Update 2013</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51D86DF-227A-4678-BE40-5A1FC4F0B36C}" type="slidenum">
              <a:rPr lang="en-US" smtClean="0"/>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EA75586-878C-4B9C-98FC-4B1BB37D6FC9}" type="datetime1">
              <a:rPr lang="en-US" smtClean="0"/>
              <a:t>2/28/2025</a:t>
            </a:fld>
            <a:endParaRPr lang="en-US"/>
          </a:p>
        </p:txBody>
      </p:sp>
      <p:sp>
        <p:nvSpPr>
          <p:cNvPr id="4" name="Footer Placeholder 3"/>
          <p:cNvSpPr>
            <a:spLocks noGrp="1"/>
          </p:cNvSpPr>
          <p:nvPr>
            <p:ph type="ftr" sz="quarter" idx="11"/>
          </p:nvPr>
        </p:nvSpPr>
        <p:spPr/>
        <p:txBody>
          <a:bodyPr/>
          <a:lstStyle/>
          <a:p>
            <a:r>
              <a:rPr lang="en-US"/>
              <a:t>MUPC &amp; MUTC Update 2013</a:t>
            </a:r>
          </a:p>
        </p:txBody>
      </p:sp>
      <p:sp>
        <p:nvSpPr>
          <p:cNvPr id="5" name="Slide Number Placeholder 4"/>
          <p:cNvSpPr>
            <a:spLocks noGrp="1"/>
          </p:cNvSpPr>
          <p:nvPr>
            <p:ph type="sldNum" sz="quarter" idx="12"/>
          </p:nvPr>
        </p:nvSpPr>
        <p:spPr>
          <a:xfrm>
            <a:off x="4343400" y="1036020"/>
            <a:ext cx="457200" cy="441325"/>
          </a:xfrm>
        </p:spPr>
        <p:txBody>
          <a:bodyPr/>
          <a:lstStyle/>
          <a:p>
            <a:fld id="{251D86DF-227A-4678-BE40-5A1FC4F0B36C}" type="slidenum">
              <a:rPr lang="en-US" smtClean="0"/>
              <a:t>‹#›</a:t>
            </a:fld>
            <a:endParaRPr 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blank" preserve="1">
  <p:cSld name="Blank">
    <p:spTree>
      <p:nvGrpSpPr>
        <p:cNvPr id="1" name=""/>
        <p:cNvGrpSpPr/>
        <p:nvPr/>
      </p:nvGrpSpPr>
      <p:grpSpPr>
        <a:xfrm>
          <a:off x="0" y="0"/>
          <a: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 name="Date Placeholder 1"/>
          <p:cNvSpPr>
            <a:spLocks noGrp="1"/>
          </p:cNvSpPr>
          <p:nvPr>
            <p:ph type="dt" sz="half" idx="10"/>
          </p:nvPr>
        </p:nvSpPr>
        <p:spPr/>
        <p:txBody>
          <a:bodyPr/>
          <a:lstStyle/>
          <a:p>
            <a:fld id="{9A76876D-7AB6-426C-A122-EA9936DED926}" type="datetime1">
              <a:rPr lang="en-US" smtClean="0"/>
              <a:t>2/28/2025</a:t>
            </a:fld>
            <a:endParaRPr lang="en-US"/>
          </a:p>
        </p:txBody>
      </p:sp>
      <p:sp>
        <p:nvSpPr>
          <p:cNvPr id="3" name="Footer Placeholder 2"/>
          <p:cNvSpPr>
            <a:spLocks noGrp="1"/>
          </p:cNvSpPr>
          <p:nvPr>
            <p:ph type="ftr" sz="quarter" idx="11"/>
          </p:nvPr>
        </p:nvSpPr>
        <p:spPr/>
        <p:txBody>
          <a:bodyPr/>
          <a:lstStyle/>
          <a:p>
            <a:r>
              <a:rPr lang="en-US"/>
              <a:t>MUPC &amp; MUTC Update 2013</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51D86DF-227A-4678-BE40-5A1FC4F0B36C}" type="slidenum">
              <a:rPr lang="en-US" smtClean="0"/>
              <a:t>‹#›</a:t>
            </a:fld>
            <a:endParaRPr 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objTx" preserve="1">
  <p:cSld name="Content with Caption">
    <p:spTree>
      <p:nvGrpSpPr>
        <p:cNvPr id="1" name=""/>
        <p:cNvGrpSpPr/>
        <p:nvPr/>
      </p:nvGrpSpPr>
      <p:grpSpPr>
        <a:xfrm>
          <a:off x="0" y="0"/>
          <a: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51D86DF-227A-4678-BE40-5A1FC4F0B36C}"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8287557-F2DA-40DC-9435-28EE02D43877}" type="datetime1">
              <a:rPr lang="en-US" smtClean="0"/>
              <a:t>2/28/2025</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a:t>MUPC &amp; MUTC Update 2013</a:t>
            </a:r>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picTx" preserve="1">
  <p:cSld name="Picture with Caption">
    <p:spTree>
      <p:nvGrpSpPr>
        <p:cNvPr id="1" name=""/>
        <p:cNvGrpSpPr/>
        <p:nvPr/>
      </p:nvGrpSpPr>
      <p:grpSpPr>
        <a:xfrm>
          <a:off x="0" y="0"/>
          <a: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51D86DF-227A-4678-BE40-5A1FC4F0B36C}"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5E0F0E2-FBB3-4002-AA7E-8326C777BEFF}" type="datetime1">
              <a:rPr lang="en-US" smtClean="0"/>
              <a:t>2/28/2025</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a:t>MUPC &amp; MUTC Update 2013</a:t>
            </a: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2"/>
      </p:bgRef>
    </p:bg>
    <p:spTree>
      <p:nvGrpSpPr>
        <p:cNvPr id="1" name=""/>
        <p:cNvGrpSpPr/>
        <p:nvPr/>
      </p:nvGrpSpPr>
      <p:grpSpPr>
        <a:xfrm>
          <a:off x="0" y="0"/>
          <a: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78C5643-A09F-400D-9AA9-73E5650AAF60}" type="datetime1">
              <a:rPr lang="en-US" smtClean="0"/>
              <a:t>2/28/2025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a:t>MUPC &amp; MUTC Update 2013</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51D86DF-227A-4678-BE40-5A1FC4F0B36C}" type="slidenum">
              <a:rPr lang="en-US" smtClean="0"/>
              <a:t>0</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ransition/>
  <p:timing/>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jpe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6.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7.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oleObject" Target="../embeddings/oleObject1.bin" TargetMode="Internal" /><Relationship Id="rId3" Type="http://schemas.openxmlformats.org/officeDocument/2006/relationships/image" Target="../media/image4.emf" /><Relationship Id="rId4" Type="http://schemas.openxmlformats.org/officeDocument/2006/relationships/customXml" Target="../ink/ink1.xml" /><Relationship Id="rId5" Type="http://schemas.openxmlformats.org/officeDocument/2006/relationships/customXml" Target="../ink/ink2.xml" /><Relationship Id="rId6" Type="http://schemas.openxmlformats.org/officeDocument/2006/relationships/customXml" Target="../ink/ink3.xml" /><Relationship Id="rId7" Type="http://schemas.openxmlformats.org/officeDocument/2006/relationships/vmlDrawing" Target="../drawings/vmlDrawing1.v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8.pn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5.pn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itle 1"/>
          <p:cNvSpPr>
            <a:spLocks noGrp="1"/>
          </p:cNvSpPr>
          <p:nvPr>
            <p:ph type="title"/>
          </p:nvPr>
        </p:nvSpPr>
        <p:spPr>
          <a:xfrm>
            <a:off x="286544" y="152400"/>
            <a:ext cx="8534400" cy="990600"/>
          </a:xfrm>
        </p:spPr>
        <p:txBody>
          <a:bodyPr>
            <a:noAutofit/>
          </a:bodyPr>
          <a:lstStyle/>
          <a:p>
            <a:pPr algn="l"/>
            <a:r>
              <a:rPr lang="en-US" sz="3200" b="1"/>
              <a:t>Options to Close Estates </a:t>
            </a:r>
            <a:br>
              <a:rPr lang="en-US" sz="3200" b="1"/>
            </a:br>
            <a:r>
              <a:rPr lang="en-US" sz="2400" b="1"/>
              <a:t>and Allowance of Accounts</a:t>
            </a:r>
          </a:p>
        </p:txBody>
      </p:sp>
      <p:pic>
        <p:nvPicPr>
          <p:cNvPr id="11" name="Content Placeholder 10"/>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1125117" y="1527175"/>
            <a:ext cx="6857254"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val="2326563159"/>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77218"/>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3200">
                <a:solidFill>
                  <a:schemeClr val="accent3"/>
                </a:solidFill>
                <a:latin typeface="+mj-lt"/>
              </a:rPr>
              <a:t>Checklist</a:t>
            </a:r>
            <a:endParaRPr lang="en-US" sz="2800">
              <a:solidFill>
                <a:schemeClr val="accent3"/>
              </a:solidFill>
              <a:latin typeface="+mj-lt"/>
            </a:endParaRP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pic>
        <p:nvPicPr>
          <p:cNvPr id="5" name="Picture 4"/>
          <p:cNvPicPr>
            <a:picLocks noChangeAspect="1"/>
          </p:cNvPicPr>
          <p:nvPr/>
        </p:nvPicPr>
        <p:blipFill>
          <a:blip r:embed="rId2"/>
          <a:stretch>
            <a:fillRect/>
          </a:stretch>
        </p:blipFill>
        <p:spPr>
          <a:xfrm>
            <a:off x="3200400" y="1524001"/>
            <a:ext cx="5505450" cy="5105400"/>
          </a:xfrm>
          <a:prstGeom prst="rect">
            <a:avLst/>
          </a:prstGeom>
        </p:spPr>
      </p:pic>
      <p:sp>
        <p:nvSpPr>
          <p:cNvPr id="6" name="Rectangle 5"/>
          <p:cNvSpPr/>
          <p:nvPr/>
        </p:nvSpPr>
        <p:spPr>
          <a:xfrm>
            <a:off x="304800" y="2743201"/>
            <a:ext cx="1752600" cy="923330"/>
          </a:xfrm>
          <a:prstGeom prst="rect">
            <a:avLst/>
          </a:prstGeom>
        </p:spPr>
        <p:txBody>
          <a:bodyPr wrap="square">
            <a:spAutoFit/>
          </a:bodyPr>
          <a:lstStyle/>
          <a:p>
            <a:r>
              <a:rPr lang="en-US"/>
              <a:t>See Checklist</a:t>
            </a:r>
          </a:p>
          <a:p>
            <a:r>
              <a:rPr lang="en-US"/>
              <a:t>(MPC 972)</a:t>
            </a:r>
          </a:p>
          <a:p>
            <a:r>
              <a:rPr lang="en-US"/>
              <a:t>Handout</a:t>
            </a:r>
          </a:p>
        </p:txBody>
      </p:sp>
    </p:spTree>
    <p:extLst>
      <p:ext uri="{BB962C8B-B14F-4D97-AF65-F5344CB8AC3E}">
        <p14:creationId val="3537471066"/>
      </p:ext>
    </p:extLst>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15663"/>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800">
                <a:solidFill>
                  <a:schemeClr val="accent3"/>
                </a:solidFill>
                <a:latin typeface="+mj-lt"/>
              </a:rPr>
              <a:t>Court Appointment of a GAL</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5" name="Rectangle 4"/>
          <p:cNvSpPr/>
          <p:nvPr/>
        </p:nvSpPr>
        <p:spPr>
          <a:xfrm>
            <a:off x="419100" y="1905000"/>
            <a:ext cx="8305800" cy="3785652"/>
          </a:xfrm>
          <a:prstGeom prst="rect">
            <a:avLst/>
          </a:prstGeom>
        </p:spPr>
        <p:txBody>
          <a:bodyPr wrap="square">
            <a:spAutoFit/>
          </a:bodyPr>
          <a:lstStyle/>
          <a:p>
            <a:r>
              <a:rPr lang="en-US" sz="2000" kern="3500">
                <a:ea typeface="Times New Roman" panose="02020603050405020304" pitchFamily="18" charset="0"/>
                <a:cs typeface="Calibri" panose="020f0502020204030204" pitchFamily="34" charset="0"/>
              </a:rPr>
              <a:t>A GAL must be appointed for a spouse, heir at law, or devisee who is an IP, PP or a minor </a:t>
            </a:r>
            <a:r>
              <a:rPr lang="en-US" sz="2000" b="1" kern="3500">
                <a:ea typeface="Times New Roman" panose="02020603050405020304" pitchFamily="18" charset="0"/>
                <a:cs typeface="Calibri" panose="020f0502020204030204" pitchFamily="34" charset="0"/>
              </a:rPr>
              <a:t>UNLESS</a:t>
            </a:r>
            <a:r>
              <a:rPr lang="en-US" sz="2000" kern="3500">
                <a:ea typeface="Times New Roman" panose="02020603050405020304" pitchFamily="18" charset="0"/>
                <a:cs typeface="Calibri" panose="020f0502020204030204" pitchFamily="34" charset="0"/>
              </a:rPr>
              <a:t> any of the following apply:</a:t>
            </a:r>
            <a:endParaRPr lang="en-US" sz="2000">
              <a:ea typeface="Times New Roman" panose="02020603050405020304" pitchFamily="18" charset="0"/>
            </a:endParaRPr>
          </a:p>
          <a:p>
            <a:r>
              <a:rPr lang="en-US" sz="2000" kern="3500">
                <a:ea typeface="Times New Roman" panose="02020603050405020304" pitchFamily="18" charset="0"/>
                <a:cs typeface="Calibri" panose="020f0502020204030204" pitchFamily="34" charset="0"/>
              </a:rPr>
              <a:t> </a:t>
            </a:r>
            <a:endParaRPr lang="en-US" sz="2000">
              <a:ea typeface="Times New Roman" panose="02020603050405020304" pitchFamily="18" charset="0"/>
            </a:endParaRPr>
          </a:p>
          <a:p>
            <a:pPr indent="457200"/>
            <a:r>
              <a:rPr lang="en-US" sz="2000" kern="3500">
                <a:ea typeface="Times New Roman" panose="02020603050405020304" pitchFamily="18" charset="0"/>
                <a:cs typeface="Calibri" panose="020f0502020204030204" pitchFamily="34" charset="0"/>
              </a:rPr>
              <a:t>1.  The spouse, heir at law, or devisee is represented by a        </a:t>
            </a:r>
          </a:p>
          <a:p>
            <a:pPr indent="457200"/>
            <a:r>
              <a:rPr lang="en-US" sz="2000" kern="3500">
                <a:ea typeface="Times New Roman" panose="02020603050405020304" pitchFamily="18" charset="0"/>
                <a:cs typeface="Calibri" panose="020f0502020204030204" pitchFamily="34" charset="0"/>
              </a:rPr>
              <a:t>conservator;</a:t>
            </a:r>
            <a:endParaRPr lang="en-US" sz="2000">
              <a:ea typeface="Times New Roman" panose="02020603050405020304" pitchFamily="18" charset="0"/>
            </a:endParaRPr>
          </a:p>
          <a:p>
            <a:pPr marL="457200" marR="0">
              <a:spcBef>
                <a:spcPct val="0"/>
              </a:spcBef>
              <a:spcAft>
                <a:spcPct val="0"/>
              </a:spcAft>
            </a:pPr>
            <a:r>
              <a:rPr lang="en-US" sz="2000" kern="3500">
                <a:ea typeface="Times New Roman" panose="02020603050405020304" pitchFamily="18" charset="0"/>
                <a:cs typeface="Calibri" panose="020f0502020204030204" pitchFamily="34" charset="0"/>
              </a:rPr>
              <a:t>2.  The spouse, heir at law, or devisee is represented by a guardian who is </a:t>
            </a:r>
            <a:r>
              <a:rPr lang="en-US" sz="2000" u="sng" kern="3500">
                <a:uFill>
                  <a:solidFill>
                    <a:srgbClr val="000000"/>
                  </a:solidFill>
                </a:uFill>
                <a:ea typeface="Times New Roman" panose="02020603050405020304" pitchFamily="18" charset="0"/>
                <a:cs typeface="Calibri" panose="020f0502020204030204" pitchFamily="34" charset="0"/>
              </a:rPr>
              <a:t>not</a:t>
            </a:r>
            <a:r>
              <a:rPr lang="en-US" sz="2000" kern="3500">
                <a:ea typeface="Times New Roman" panose="02020603050405020304" pitchFamily="18" charset="0"/>
                <a:cs typeface="Calibri" panose="020f0502020204030204" pitchFamily="34" charset="0"/>
              </a:rPr>
              <a:t> the </a:t>
            </a:r>
            <a:r>
              <a:rPr lang="en-US" sz="2000" u="sng" kern="3500">
                <a:uFill>
                  <a:solidFill>
                    <a:srgbClr val="000000"/>
                  </a:solidFill>
                </a:uFill>
                <a:ea typeface="Times New Roman" panose="02020603050405020304" pitchFamily="18" charset="0"/>
                <a:cs typeface="Calibri" panose="020f0502020204030204" pitchFamily="34" charset="0"/>
              </a:rPr>
              <a:t>petitioner</a:t>
            </a:r>
            <a:r>
              <a:rPr lang="en-US" sz="2000" kern="3500">
                <a:ea typeface="Times New Roman" panose="02020603050405020304" pitchFamily="18" charset="0"/>
                <a:cs typeface="Calibri" panose="020f0502020204030204" pitchFamily="34" charset="0"/>
              </a:rPr>
              <a:t>;</a:t>
            </a:r>
            <a:endParaRPr lang="en-US" sz="2000">
              <a:ea typeface="Times New Roman" panose="02020603050405020304" pitchFamily="18" charset="0"/>
            </a:endParaRPr>
          </a:p>
          <a:p>
            <a:pPr marL="457200" marR="0">
              <a:spcBef>
                <a:spcPct val="0"/>
              </a:spcBef>
              <a:spcAft>
                <a:spcPct val="0"/>
              </a:spcAft>
            </a:pPr>
            <a:r>
              <a:rPr lang="en-US" sz="2000" kern="3500">
                <a:ea typeface="Times New Roman" panose="02020603050405020304" pitchFamily="18" charset="0"/>
                <a:cs typeface="Calibri" panose="020f0502020204030204" pitchFamily="34" charset="0"/>
              </a:rPr>
              <a:t>3.  The court has allowed a motion to waive the appointment of a GAL based on parental, virtual, or other representation as provided by § 1-403, § 3-915, or for any other reason.</a:t>
            </a:r>
            <a:endParaRPr lang="en-US" sz="2000">
              <a:ea typeface="Times New Roman" panose="02020603050405020304" pitchFamily="18" charset="0"/>
            </a:endParaRPr>
          </a:p>
          <a:p>
            <a:pPr indent="457200"/>
            <a:r>
              <a:rPr lang="en-US" sz="2000" kern="3500">
                <a:ea typeface="Times New Roman" panose="02020603050405020304" pitchFamily="18" charset="0"/>
                <a:cs typeface="Calibri" panose="020f0502020204030204" pitchFamily="34" charset="0"/>
              </a:rPr>
              <a:t> </a:t>
            </a:r>
            <a:endParaRPr lang="en-US" sz="2000">
              <a:ea typeface="Times New Roman" panose="02020603050405020304" pitchFamily="18" charset="0"/>
            </a:endParaRPr>
          </a:p>
          <a:p>
            <a:r>
              <a:rPr lang="en-US" sz="2000" kern="3500">
                <a:ea typeface="Times New Roman" panose="02020603050405020304" pitchFamily="18" charset="0"/>
                <a:cs typeface="Calibri" panose="020f0502020204030204" pitchFamily="34" charset="0"/>
              </a:rPr>
              <a:t>MUPC at §§ 1-403, 1-404</a:t>
            </a:r>
            <a:endParaRPr lang="en-US" sz="2000"/>
          </a:p>
        </p:txBody>
      </p:sp>
    </p:spTree>
    <p:extLst>
      <p:ext uri="{BB962C8B-B14F-4D97-AF65-F5344CB8AC3E}">
        <p14:creationId val="924008028"/>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15663"/>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800">
                <a:solidFill>
                  <a:schemeClr val="accent3"/>
                </a:solidFill>
                <a:latin typeface="+mj-lt"/>
              </a:rPr>
              <a:t>Statutory Waivers of Appointment Pursuant to § 1-403</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304800" y="1752600"/>
            <a:ext cx="8458200" cy="4278094"/>
          </a:xfrm>
          <a:prstGeom prst="rect">
            <a:avLst/>
          </a:prstGeom>
        </p:spPr>
        <p:txBody>
          <a:bodyPr wrap="square">
            <a:spAutoFit/>
          </a:bodyPr>
          <a:lstStyle/>
          <a:p>
            <a:r>
              <a:rPr lang="en-US" sz="1600">
                <a:solidFill>
                  <a:srgbClr val="000000"/>
                </a:solidFill>
                <a:ea typeface="ヒラギノ角ゴ Pro W3"/>
                <a:cs typeface="Times New Roman" panose="02020603050405020304" pitchFamily="18" charset="0"/>
              </a:rPr>
              <a:t>To the extent there is </a:t>
            </a:r>
            <a:r>
              <a:rPr lang="en-US" sz="1600" u="sng">
                <a:solidFill>
                  <a:srgbClr val="FF0000"/>
                </a:solidFill>
                <a:ea typeface="ヒラギノ角ゴ Pro W3"/>
                <a:cs typeface="Times New Roman" panose="02020603050405020304" pitchFamily="18" charset="0"/>
              </a:rPr>
              <a:t>no conflict of interest</a:t>
            </a:r>
            <a:r>
              <a:rPr lang="en-US" sz="1600">
                <a:solidFill>
                  <a:srgbClr val="FF0000"/>
                </a:solidFill>
                <a:ea typeface="ヒラギノ角ゴ Pro W3"/>
                <a:cs typeface="Times New Roman" panose="02020603050405020304" pitchFamily="18" charset="0"/>
              </a:rPr>
              <a:t> </a:t>
            </a:r>
            <a:r>
              <a:rPr lang="en-US" sz="1600">
                <a:solidFill>
                  <a:srgbClr val="000000"/>
                </a:solidFill>
                <a:ea typeface="ヒラギノ角ゴ Pro W3"/>
                <a:cs typeface="Times New Roman" panose="02020603050405020304" pitchFamily="18" charset="0"/>
              </a:rPr>
              <a:t>between them or among persons represented, the following fiduciaries may represent an heir at law or devisee who is an IP, PP, or a minor.   </a:t>
            </a:r>
            <a:r>
              <a:rPr lang="en-US" sz="1600" b="1">
                <a:solidFill>
                  <a:srgbClr val="000000"/>
                </a:solidFill>
                <a:ea typeface="ヒラギノ角ゴ Pro W3"/>
                <a:cs typeface="Times New Roman" panose="02020603050405020304" pitchFamily="18" charset="0"/>
              </a:rPr>
              <a:t>NO</a:t>
            </a:r>
            <a:r>
              <a:rPr lang="en-US" sz="1600">
                <a:solidFill>
                  <a:srgbClr val="000000"/>
                </a:solidFill>
                <a:ea typeface="ヒラギノ角ゴ Pro W3"/>
                <a:cs typeface="Times New Roman" panose="02020603050405020304" pitchFamily="18" charset="0"/>
              </a:rPr>
              <a:t> motion to waive the appointment of a GAL is necessary.</a:t>
            </a:r>
          </a:p>
          <a:p>
            <a:r>
              <a:rPr lang="en-US" sz="1600">
                <a:solidFill>
                  <a:srgbClr val="000000"/>
                </a:solidFill>
                <a:ea typeface="ヒラギノ角ゴ Pro W3"/>
                <a:cs typeface="Calibri" panose="020f0502020204030204" pitchFamily="34" charset="0"/>
              </a:rPr>
              <a:t> </a:t>
            </a:r>
            <a:endParaRPr lang="en-US" sz="1600">
              <a:solidFill>
                <a:srgbClr val="000000"/>
              </a:solidFill>
              <a:ea typeface="ヒラギノ角ゴ Pro W3"/>
              <a:cs typeface="Times New Roman" panose="02020603050405020304" pitchFamily="18" charset="0"/>
            </a:endParaRPr>
          </a:p>
          <a:p>
            <a:r>
              <a:rPr lang="en-US" sz="1600">
                <a:solidFill>
                  <a:srgbClr val="000000"/>
                </a:solidFill>
                <a:ea typeface="ヒラギノ角ゴ Pro W3"/>
                <a:cs typeface="Calibri" panose="020f0502020204030204" pitchFamily="34" charset="0"/>
              </a:rPr>
              <a:t>1.  </a:t>
            </a:r>
            <a:r>
              <a:rPr lang="en-US" sz="1600" b="1">
                <a:solidFill>
                  <a:srgbClr val="000000"/>
                </a:solidFill>
                <a:ea typeface="ヒラギノ角ゴ Pro W3"/>
                <a:cs typeface="Calibri" panose="020f0502020204030204" pitchFamily="34" charset="0"/>
              </a:rPr>
              <a:t>Conservator</a:t>
            </a:r>
            <a:r>
              <a:rPr lang="en-US" sz="1600">
                <a:solidFill>
                  <a:srgbClr val="000000"/>
                </a:solidFill>
                <a:ea typeface="ヒラギノ角ゴ Pro W3"/>
                <a:cs typeface="Calibri" panose="020f0502020204030204" pitchFamily="34" charset="0"/>
              </a:rPr>
              <a:t>.  If an individual is a represented by a </a:t>
            </a:r>
            <a:r>
              <a:rPr lang="en-US" sz="1600" b="1">
                <a:solidFill>
                  <a:srgbClr val="000000"/>
                </a:solidFill>
                <a:ea typeface="ヒラギノ角ゴ Pro W3"/>
                <a:cs typeface="Calibri" panose="020f0502020204030204" pitchFamily="34" charset="0"/>
              </a:rPr>
              <a:t>conservator</a:t>
            </a:r>
            <a:r>
              <a:rPr lang="en-US" sz="1600">
                <a:solidFill>
                  <a:srgbClr val="000000"/>
                </a:solidFill>
                <a:ea typeface="ヒラギノ角ゴ Pro W3"/>
                <a:cs typeface="Calibri" panose="020f0502020204030204" pitchFamily="34" charset="0"/>
              </a:rPr>
              <a:t>, the conservator may represent and bind the person whose estate the conservator controls. </a:t>
            </a:r>
            <a:endParaRPr lang="en-US" sz="1600">
              <a:solidFill>
                <a:srgbClr val="000000"/>
              </a:solidFill>
              <a:ea typeface="ヒラギノ角ゴ Pro W3"/>
              <a:cs typeface="Times New Roman" panose="02020603050405020304" pitchFamily="18" charset="0"/>
            </a:endParaRPr>
          </a:p>
          <a:p>
            <a:r>
              <a:rPr lang="en-US" sz="1600">
                <a:solidFill>
                  <a:srgbClr val="000000"/>
                </a:solidFill>
                <a:ea typeface="ヒラギノ角ゴ Pro W3"/>
                <a:cs typeface="Calibri" panose="020f0502020204030204" pitchFamily="34" charset="0"/>
              </a:rPr>
              <a:t> </a:t>
            </a:r>
            <a:endParaRPr lang="en-US" sz="1600">
              <a:solidFill>
                <a:srgbClr val="000000"/>
              </a:solidFill>
              <a:ea typeface="ヒラギノ角ゴ Pro W3"/>
              <a:cs typeface="Times New Roman" panose="02020603050405020304" pitchFamily="18" charset="0"/>
            </a:endParaRPr>
          </a:p>
          <a:p>
            <a:r>
              <a:rPr lang="en-US" sz="1600">
                <a:solidFill>
                  <a:srgbClr val="000000"/>
                </a:solidFill>
                <a:ea typeface="ヒラギノ角ゴ Pro W3"/>
                <a:cs typeface="Calibri" panose="020f0502020204030204" pitchFamily="34" charset="0"/>
              </a:rPr>
              <a:t>2.  </a:t>
            </a:r>
            <a:r>
              <a:rPr lang="en-US" sz="1600" b="1">
                <a:solidFill>
                  <a:srgbClr val="000000"/>
                </a:solidFill>
                <a:ea typeface="ヒラギノ角ゴ Pro W3"/>
                <a:cs typeface="Calibri" panose="020f0502020204030204" pitchFamily="34" charset="0"/>
              </a:rPr>
              <a:t>Guardian</a:t>
            </a:r>
            <a:r>
              <a:rPr lang="en-US" sz="1600">
                <a:solidFill>
                  <a:srgbClr val="000000"/>
                </a:solidFill>
                <a:ea typeface="ヒラギノ角ゴ Pro W3"/>
                <a:cs typeface="Calibri" panose="020f0502020204030204" pitchFamily="34" charset="0"/>
              </a:rPr>
              <a:t>.  If an individual is represented by a </a:t>
            </a:r>
            <a:r>
              <a:rPr lang="en-US" sz="1600" b="1">
                <a:solidFill>
                  <a:srgbClr val="000000"/>
                </a:solidFill>
                <a:ea typeface="ヒラギノ角ゴ Pro W3"/>
                <a:cs typeface="Calibri" panose="020f0502020204030204" pitchFamily="34" charset="0"/>
              </a:rPr>
              <a:t>guardian</a:t>
            </a:r>
            <a:r>
              <a:rPr lang="en-US" sz="1600">
                <a:solidFill>
                  <a:srgbClr val="000000"/>
                </a:solidFill>
                <a:ea typeface="ヒラギノ角ゴ Pro W3"/>
                <a:cs typeface="Calibri" panose="020f0502020204030204" pitchFamily="34" charset="0"/>
              </a:rPr>
              <a:t>, and no conservator has been appointed, the guardian may represent and bind the incapacitated person or minor.</a:t>
            </a:r>
            <a:endParaRPr lang="en-US" sz="1600">
              <a:solidFill>
                <a:srgbClr val="000000"/>
              </a:solidFill>
              <a:ea typeface="ヒラギノ角ゴ Pro W3"/>
              <a:cs typeface="Times New Roman" panose="02020603050405020304" pitchFamily="18" charset="0"/>
            </a:endParaRPr>
          </a:p>
          <a:p>
            <a:r>
              <a:rPr lang="en-US" sz="1600">
                <a:solidFill>
                  <a:srgbClr val="000000"/>
                </a:solidFill>
                <a:ea typeface="ヒラギノ角ゴ Pro W3"/>
                <a:cs typeface="Calibri" panose="020f0502020204030204" pitchFamily="34" charset="0"/>
              </a:rPr>
              <a:t> </a:t>
            </a:r>
            <a:endParaRPr lang="en-US" sz="1600">
              <a:solidFill>
                <a:srgbClr val="000000"/>
              </a:solidFill>
              <a:ea typeface="ヒラギノ角ゴ Pro W3"/>
              <a:cs typeface="Times New Roman" panose="02020603050405020304" pitchFamily="18" charset="0"/>
            </a:endParaRPr>
          </a:p>
          <a:p>
            <a:r>
              <a:rPr lang="en-US" sz="1600">
                <a:solidFill>
                  <a:srgbClr val="000000"/>
                </a:solidFill>
                <a:ea typeface="ヒラギノ角ゴ Pro W3"/>
                <a:cs typeface="Calibri" panose="020f0502020204030204" pitchFamily="34" charset="0"/>
              </a:rPr>
              <a:t>3.  </a:t>
            </a:r>
            <a:r>
              <a:rPr lang="en-US" sz="1600" b="1">
                <a:solidFill>
                  <a:srgbClr val="000000"/>
                </a:solidFill>
                <a:ea typeface="ヒラギノ角ゴ Pro W3"/>
                <a:cs typeface="Calibri" panose="020f0502020204030204" pitchFamily="34" charset="0"/>
              </a:rPr>
              <a:t>Independent Trustee of Trust.</a:t>
            </a:r>
            <a:r>
              <a:rPr lang="en-US" sz="1600">
                <a:solidFill>
                  <a:srgbClr val="000000"/>
                </a:solidFill>
                <a:ea typeface="ヒラギノ角ゴ Pro W3"/>
                <a:cs typeface="Calibri" panose="020f0502020204030204" pitchFamily="34" charset="0"/>
              </a:rPr>
              <a:t>  </a:t>
            </a:r>
            <a:r>
              <a:rPr lang="en-US" sz="1600" b="1">
                <a:solidFill>
                  <a:srgbClr val="000000"/>
                </a:solidFill>
                <a:ea typeface="ヒラギノ角ゴ Pro W3"/>
                <a:cs typeface="Calibri" panose="020f0502020204030204" pitchFamily="34" charset="0"/>
              </a:rPr>
              <a:t>An independent trustee </a:t>
            </a:r>
            <a:r>
              <a:rPr lang="en-US" sz="1600">
                <a:solidFill>
                  <a:srgbClr val="000000"/>
                </a:solidFill>
                <a:ea typeface="ヒラギノ角ゴ Pro W3"/>
                <a:cs typeface="Calibri" panose="020f0502020204030204" pitchFamily="34" charset="0"/>
              </a:rPr>
              <a:t>of a trust may represent and bind the beneficiaries of the trust in a proceeding to probate a will establishing or adding to a trust, to review the acts or accounts of a prior fiduciary and in a proceeding involving creditors and other third parties. </a:t>
            </a:r>
          </a:p>
          <a:p>
            <a:r>
              <a:rPr lang="en-US" sz="1600">
                <a:solidFill>
                  <a:srgbClr val="000000"/>
                </a:solidFill>
                <a:ea typeface="ヒラギノ角ゴ Pro W3"/>
                <a:cs typeface="Calibri" panose="020f0502020204030204" pitchFamily="34" charset="0"/>
              </a:rPr>
              <a:t> </a:t>
            </a:r>
            <a:endParaRPr lang="en-US" sz="1600">
              <a:solidFill>
                <a:srgbClr val="000000"/>
              </a:solidFill>
              <a:ea typeface="ヒラギノ角ゴ Pro W3"/>
              <a:cs typeface="Times New Roman" panose="02020603050405020304" pitchFamily="18" charset="0"/>
            </a:endParaRPr>
          </a:p>
          <a:p>
            <a:r>
              <a:rPr lang="en-US" sz="1600">
                <a:solidFill>
                  <a:srgbClr val="000000"/>
                </a:solidFill>
                <a:ea typeface="ヒラギノ角ゴ Pro W3"/>
                <a:cs typeface="Calibri" panose="020f0502020204030204" pitchFamily="34" charset="0"/>
              </a:rPr>
              <a:t>4.  </a:t>
            </a:r>
            <a:r>
              <a:rPr lang="en-US" sz="1600" b="1">
                <a:solidFill>
                  <a:srgbClr val="000000"/>
                </a:solidFill>
                <a:ea typeface="ヒラギノ角ゴ Pro W3"/>
                <a:cs typeface="Calibri" panose="020f0502020204030204" pitchFamily="34" charset="0"/>
              </a:rPr>
              <a:t>Personal Representative.</a:t>
            </a:r>
            <a:r>
              <a:rPr lang="en-US" sz="1600">
                <a:solidFill>
                  <a:srgbClr val="000000"/>
                </a:solidFill>
                <a:ea typeface="ヒラギノ角ゴ Pro W3"/>
                <a:cs typeface="Calibri" panose="020f0502020204030204" pitchFamily="34" charset="0"/>
              </a:rPr>
              <a:t>  A </a:t>
            </a:r>
            <a:r>
              <a:rPr lang="en-US" sz="1600" b="1">
                <a:solidFill>
                  <a:srgbClr val="000000"/>
                </a:solidFill>
                <a:ea typeface="ヒラギノ角ゴ Pro W3"/>
                <a:cs typeface="Calibri" panose="020f0502020204030204" pitchFamily="34" charset="0"/>
              </a:rPr>
              <a:t>personal representative </a:t>
            </a:r>
            <a:r>
              <a:rPr lang="en-US" sz="1600">
                <a:solidFill>
                  <a:srgbClr val="000000"/>
                </a:solidFill>
                <a:ea typeface="ヒラギノ角ゴ Pro W3"/>
                <a:cs typeface="Calibri" panose="020f0502020204030204" pitchFamily="34" charset="0"/>
              </a:rPr>
              <a:t>of a decedent’s estate may represent and bind persons interested in the undistributed assets of a decedent’s estate.  </a:t>
            </a:r>
            <a:endParaRPr lang="en-US" sz="1600">
              <a:solidFill>
                <a:srgbClr val="000000"/>
              </a:solidFill>
              <a:effectLst/>
              <a:ea typeface="ヒラギノ角ゴ Pro W3"/>
              <a:cs typeface="Times New Roman" panose="02020603050405020304" pitchFamily="18" charset="0"/>
            </a:endParaRPr>
          </a:p>
        </p:txBody>
      </p:sp>
    </p:spTree>
    <p:extLst>
      <p:ext uri="{BB962C8B-B14F-4D97-AF65-F5344CB8AC3E}">
        <p14:creationId val="716151523"/>
      </p:ext>
    </p:extLst>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When the PR and Trustee are the same person:</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5" name="Rectangle 4"/>
          <p:cNvSpPr/>
          <p:nvPr/>
        </p:nvSpPr>
        <p:spPr>
          <a:xfrm>
            <a:off x="310551" y="1981200"/>
            <a:ext cx="8686800" cy="4093428"/>
          </a:xfrm>
          <a:prstGeom prst="rect">
            <a:avLst/>
          </a:prstGeom>
        </p:spPr>
        <p:txBody>
          <a:bodyPr wrap="square">
            <a:spAutoFit/>
          </a:bodyPr>
          <a:lstStyle/>
          <a:p>
            <a:r>
              <a:rPr lang="en-US" sz="2000" b="1" u="sng">
                <a:solidFill>
                  <a:srgbClr val="FF0000"/>
                </a:solidFill>
                <a:ea typeface="ヒラギノ角ゴ Pro W3"/>
                <a:cs typeface="Calibri" panose="020f0502020204030204" pitchFamily="34" charset="0"/>
              </a:rPr>
              <a:t>Practice Alert</a:t>
            </a:r>
            <a:r>
              <a:rPr lang="en-US" sz="2000">
                <a:solidFill>
                  <a:srgbClr val="FF0000"/>
                </a:solidFill>
                <a:ea typeface="ヒラギノ角ゴ Pro W3"/>
                <a:cs typeface="Calibri" panose="020f0502020204030204" pitchFamily="34" charset="0"/>
              </a:rPr>
              <a:t>:  </a:t>
            </a:r>
            <a:r>
              <a:rPr lang="en-US" sz="2000"/>
              <a:t>If there is a trust, notice shall be given to the trustee. The trustee represents the beneficiaries of the trust UNLESS the trustee and the PR are identical. MUPC at §§ 1- 201(10), 1-403. If the trustee and the PR are identical, notice also must be given to the trust beneficiaries, unless all beneficiaries have assented and waived notice. MUPC at §§ 1-201(24), 3-1001.  </a:t>
            </a:r>
            <a:endParaRPr lang="en-US" sz="2000">
              <a:solidFill>
                <a:srgbClr val="000000"/>
              </a:solidFill>
              <a:ea typeface="ヒラギノ角ゴ Pro W3"/>
              <a:cs typeface="Times New Roman" panose="02020603050405020304" pitchFamily="18" charset="0"/>
            </a:endParaRPr>
          </a:p>
          <a:p>
            <a:r>
              <a:rPr lang="en-US" sz="2000">
                <a:solidFill>
                  <a:srgbClr val="000000"/>
                </a:solidFill>
                <a:ea typeface="ヒラギノ角ゴ Pro W3"/>
                <a:cs typeface="Calibri" panose="020f0502020204030204" pitchFamily="34" charset="0"/>
              </a:rPr>
              <a:t> </a:t>
            </a:r>
            <a:endParaRPr lang="en-US" sz="2000">
              <a:solidFill>
                <a:srgbClr val="000000"/>
              </a:solidFill>
              <a:ea typeface="ヒラギノ角ゴ Pro W3"/>
              <a:cs typeface="Times New Roman" panose="02020603050405020304" pitchFamily="18" charset="0"/>
            </a:endParaRPr>
          </a:p>
          <a:p>
            <a:r>
              <a:rPr lang="en-US" sz="2000">
                <a:solidFill>
                  <a:srgbClr val="000000"/>
                </a:solidFill>
                <a:ea typeface="ヒラギノ角ゴ Pro W3"/>
                <a:cs typeface="Calibri" panose="020f0502020204030204" pitchFamily="34" charset="0"/>
              </a:rPr>
              <a:t>In that instance, the PR must provide a </a:t>
            </a:r>
            <a:r>
              <a:rPr lang="en-US" sz="2000">
                <a:solidFill>
                  <a:srgbClr val="FF0000"/>
                </a:solidFill>
                <a:ea typeface="ヒラギノ角ゴ Pro W3"/>
                <a:cs typeface="Calibri" panose="020f0502020204030204" pitchFamily="34" charset="0"/>
              </a:rPr>
              <a:t>copy of the trust </a:t>
            </a:r>
            <a:r>
              <a:rPr lang="en-US" sz="2000">
                <a:solidFill>
                  <a:srgbClr val="000000"/>
                </a:solidFill>
                <a:ea typeface="ヒラギノ角ゴ Pro W3"/>
                <a:cs typeface="Calibri" panose="020f0502020204030204" pitchFamily="34" charset="0"/>
              </a:rPr>
              <a:t>and an </a:t>
            </a:r>
            <a:r>
              <a:rPr lang="en-US" sz="2000">
                <a:solidFill>
                  <a:srgbClr val="FF0000"/>
                </a:solidFill>
                <a:ea typeface="ヒラギノ角ゴ Pro W3"/>
                <a:cs typeface="Calibri" panose="020f0502020204030204" pitchFamily="34" charset="0"/>
              </a:rPr>
              <a:t>affidavit</a:t>
            </a:r>
            <a:r>
              <a:rPr lang="en-US" sz="2000">
                <a:solidFill>
                  <a:srgbClr val="000000"/>
                </a:solidFill>
                <a:ea typeface="ヒラギノ角ゴ Pro W3"/>
                <a:cs typeface="Calibri" panose="020f0502020204030204" pitchFamily="34" charset="0"/>
              </a:rPr>
              <a:t> identifying each trust beneficiary and stating whether there are unborn or unascertained beneficiaries and whether any named beneficiary is under a legal disability.  The trust and the affidavit shall be returned upon entry of the decree.  </a:t>
            </a:r>
            <a:r>
              <a:rPr lang="en-US" sz="2000" b="1">
                <a:solidFill>
                  <a:srgbClr val="000000"/>
                </a:solidFill>
                <a:ea typeface="ヒラギノ角ゴ Pro W3"/>
                <a:cs typeface="Calibri" panose="020f0502020204030204" pitchFamily="34" charset="0"/>
              </a:rPr>
              <a:t>Neither the trust nor the affidavit shall be entered on the docket or scanned unless otherwise ordered by the court.  </a:t>
            </a:r>
            <a:endParaRPr lang="en-US" sz="2000">
              <a:solidFill>
                <a:srgbClr val="000000"/>
              </a:solidFill>
              <a:effectLst/>
              <a:ea typeface="ヒラギノ角ゴ Pro W3"/>
              <a:cs typeface="Times New Roman" panose="02020603050405020304" pitchFamily="18" charset="0"/>
            </a:endParaRPr>
          </a:p>
        </p:txBody>
      </p:sp>
    </p:spTree>
    <p:extLst>
      <p:ext uri="{BB962C8B-B14F-4D97-AF65-F5344CB8AC3E}">
        <p14:creationId val="484509469"/>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When heir at law or devisee is since deceased:</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5" name="Rectangle 4"/>
          <p:cNvSpPr/>
          <p:nvPr/>
        </p:nvSpPr>
        <p:spPr>
          <a:xfrm>
            <a:off x="238664" y="2209800"/>
            <a:ext cx="8686800" cy="2862322"/>
          </a:xfrm>
          <a:prstGeom prst="rect">
            <a:avLst/>
          </a:prstGeom>
        </p:spPr>
        <p:txBody>
          <a:bodyPr wrap="square">
            <a:spAutoFit/>
          </a:bodyPr>
          <a:lstStyle/>
          <a:p>
            <a:r>
              <a:rPr lang="en-US" sz="2000" b="1" u="sng">
                <a:solidFill>
                  <a:srgbClr val="FF0000"/>
                </a:solidFill>
              </a:rPr>
              <a:t>Practice Alert</a:t>
            </a:r>
            <a:r>
              <a:rPr lang="en-US" sz="2000">
                <a:solidFill>
                  <a:srgbClr val="FF0000"/>
                </a:solidFill>
              </a:rPr>
              <a:t>:  </a:t>
            </a:r>
            <a:r>
              <a:rPr lang="en-US" sz="2000"/>
              <a:t>In a proceeding for allowance of an account or a Petition for Order of Complete Settlement, if an heir at law or devisee is deceased at the time court proceedings are commenced, notice must be given to the PR of the </a:t>
            </a:r>
            <a:r>
              <a:rPr lang="en-US" sz="2000" b="1"/>
              <a:t>since deceased person’s estate</a:t>
            </a:r>
            <a:r>
              <a:rPr lang="en-US" sz="2000"/>
              <a:t>. MUPC at §§ 1-201(24), 3-1001.  </a:t>
            </a:r>
            <a:endParaRPr lang="en-US" sz="2000"/>
          </a:p>
          <a:p>
            <a:endParaRPr lang="en-US" sz="2000"/>
          </a:p>
          <a:p>
            <a:r>
              <a:rPr lang="en-US" sz="2000"/>
              <a:t>If no PR has been appointed, </a:t>
            </a:r>
            <a:r>
              <a:rPr lang="en-US" sz="2000" b="1"/>
              <a:t>publication is required</a:t>
            </a:r>
            <a:r>
              <a:rPr lang="en-US" sz="2000"/>
              <a:t>.  Assents of the presumptive heirs at law are NOT sufficient.  In addition to notice by publication, the court may appoint a GAL or take other appropriate action.</a:t>
            </a:r>
          </a:p>
          <a:p>
            <a:endParaRPr lang="en-US" sz="2000">
              <a:solidFill>
                <a:srgbClr val="000000"/>
              </a:solidFill>
              <a:effectLst/>
              <a:ea typeface="ヒラギノ角ゴ Pro W3"/>
              <a:cs typeface="Times New Roman" panose="02020603050405020304" pitchFamily="18" charset="0"/>
            </a:endParaRPr>
          </a:p>
        </p:txBody>
      </p:sp>
    </p:spTree>
    <p:extLst>
      <p:ext uri="{BB962C8B-B14F-4D97-AF65-F5344CB8AC3E}">
        <p14:creationId val="3708343168"/>
      </p:ext>
    </p:extLst>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3048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Permissive Waivers of Appointment </a:t>
            </a:r>
            <a:r>
              <a:rPr lang="en-US" sz="2400">
                <a:solidFill>
                  <a:schemeClr val="accent3"/>
                </a:solidFill>
              </a:rPr>
              <a:t>Pursuant to </a:t>
            </a:r>
            <a:r>
              <a:rPr lang="en-US" sz="2400">
                <a:solidFill>
                  <a:schemeClr val="accent3"/>
                </a:solidFill>
                <a:latin typeface="+mj-lt"/>
              </a:rPr>
              <a:t>§ 1-403</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480204" y="1905000"/>
            <a:ext cx="8511396" cy="3970318"/>
          </a:xfrm>
          <a:prstGeom prst="rect">
            <a:avLst/>
          </a:prstGeom>
        </p:spPr>
        <p:txBody>
          <a:bodyPr wrap="square">
            <a:spAutoFit/>
          </a:bodyPr>
          <a:lstStyle/>
          <a:p>
            <a:r>
              <a:rPr lang="en-US">
                <a:solidFill>
                  <a:srgbClr val="000000"/>
                </a:solidFill>
                <a:ea typeface="ヒラギノ角ゴ Pro W3"/>
                <a:cs typeface="Times New Roman" panose="02020603050405020304" pitchFamily="18" charset="0"/>
              </a:rPr>
              <a:t>The following persons </a:t>
            </a:r>
            <a:r>
              <a:rPr lang="en-US" u="sng">
                <a:solidFill>
                  <a:srgbClr val="000000"/>
                </a:solidFill>
                <a:ea typeface="ヒラギノ角ゴ Pro W3"/>
                <a:cs typeface="Times New Roman" panose="02020603050405020304" pitchFamily="18" charset="0"/>
              </a:rPr>
              <a:t>may</a:t>
            </a:r>
            <a:r>
              <a:rPr lang="en-US">
                <a:solidFill>
                  <a:srgbClr val="000000"/>
                </a:solidFill>
                <a:ea typeface="ヒラギノ角ゴ Pro W3"/>
                <a:cs typeface="Times New Roman" panose="02020603050405020304" pitchFamily="18" charset="0"/>
              </a:rPr>
              <a:t> represent an heir at law or devisee who is an IP, PP, or a minor.  A </a:t>
            </a:r>
            <a:r>
              <a:rPr lang="en-US" u="sng">
                <a:solidFill>
                  <a:srgbClr val="FF0000"/>
                </a:solidFill>
                <a:ea typeface="ヒラギノ角ゴ Pro W3"/>
                <a:cs typeface="Times New Roman" panose="02020603050405020304" pitchFamily="18" charset="0"/>
              </a:rPr>
              <a:t>motion</a:t>
            </a:r>
            <a:r>
              <a:rPr lang="en-US">
                <a:solidFill>
                  <a:srgbClr val="FF0000"/>
                </a:solidFill>
                <a:ea typeface="ヒラギノ角ゴ Pro W3"/>
                <a:cs typeface="Times New Roman" panose="02020603050405020304" pitchFamily="18" charset="0"/>
              </a:rPr>
              <a:t> </a:t>
            </a:r>
            <a:r>
              <a:rPr lang="en-US">
                <a:solidFill>
                  <a:srgbClr val="000000"/>
                </a:solidFill>
                <a:ea typeface="ヒラギノ角ゴ Pro W3"/>
                <a:cs typeface="Times New Roman" panose="02020603050405020304" pitchFamily="18" charset="0"/>
              </a:rPr>
              <a:t>to waive the appointment of a GAL is </a:t>
            </a:r>
            <a:r>
              <a:rPr lang="en-US" b="1">
                <a:solidFill>
                  <a:srgbClr val="000000"/>
                </a:solidFill>
                <a:ea typeface="ヒラギノ角ゴ Pro W3"/>
                <a:cs typeface="Times New Roman" panose="02020603050405020304" pitchFamily="18" charset="0"/>
              </a:rPr>
              <a:t>REQUIRED</a:t>
            </a:r>
            <a:r>
              <a:rPr lang="en-US">
                <a:solidFill>
                  <a:srgbClr val="000000"/>
                </a:solidFill>
                <a:ea typeface="ヒラギノ角ゴ Pro W3"/>
                <a:cs typeface="Times New Roman" panose="02020603050405020304" pitchFamily="18" charset="0"/>
              </a:rPr>
              <a:t>.</a:t>
            </a:r>
          </a:p>
          <a:p>
            <a:r>
              <a:rPr lang="en-US">
                <a:solidFill>
                  <a:srgbClr val="000000"/>
                </a:solidFill>
                <a:ea typeface="ヒラギノ角ゴ Pro W3"/>
                <a:cs typeface="Calibri" panose="020f0502020204030204" pitchFamily="34" charset="0"/>
              </a:rPr>
              <a:t> </a:t>
            </a:r>
            <a:endParaRPr lang="en-US">
              <a:solidFill>
                <a:srgbClr val="000000"/>
              </a:solidFill>
              <a:ea typeface="ヒラギノ角ゴ Pro W3"/>
              <a:cs typeface="Times New Roman" panose="02020603050405020304" pitchFamily="18" charset="0"/>
            </a:endParaRPr>
          </a:p>
          <a:p>
            <a:pPr marL="342900" indent="-342900">
              <a:buAutoNum type="arabicPeriod"/>
            </a:pPr>
            <a:r>
              <a:rPr lang="en-US" b="1">
                <a:solidFill>
                  <a:srgbClr val="000000"/>
                </a:solidFill>
                <a:ea typeface="ヒラギノ角ゴ Pro W3"/>
                <a:cs typeface="Calibri" panose="020f0502020204030204" pitchFamily="34" charset="0"/>
              </a:rPr>
              <a:t>Parent of a Minor</a:t>
            </a:r>
            <a:r>
              <a:rPr lang="en-US">
                <a:solidFill>
                  <a:srgbClr val="000000"/>
                </a:solidFill>
                <a:ea typeface="ヒラギノ角ゴ Pro W3"/>
                <a:cs typeface="Calibri" panose="020f0502020204030204" pitchFamily="34" charset="0"/>
              </a:rPr>
              <a:t>.  T</a:t>
            </a:r>
            <a:r>
              <a:rPr lang="en-US">
                <a:solidFill>
                  <a:srgbClr val="000000"/>
                </a:solidFill>
                <a:ea typeface="ヒラギノ角ゴ Pro W3"/>
                <a:cs typeface="Times New Roman" panose="02020603050405020304" pitchFamily="18" charset="0"/>
              </a:rPr>
              <a:t>o the extent there is </a:t>
            </a:r>
            <a:r>
              <a:rPr lang="en-US" u="sng">
                <a:solidFill>
                  <a:srgbClr val="000000"/>
                </a:solidFill>
                <a:ea typeface="ヒラギノ角ゴ Pro W3"/>
                <a:cs typeface="Times New Roman" panose="02020603050405020304" pitchFamily="18" charset="0"/>
              </a:rPr>
              <a:t>no conflict of interest</a:t>
            </a:r>
            <a:r>
              <a:rPr lang="en-US">
                <a:solidFill>
                  <a:srgbClr val="000000"/>
                </a:solidFill>
                <a:ea typeface="ヒラギノ角ゴ Pro W3"/>
                <a:cs typeface="Times New Roman" panose="02020603050405020304" pitchFamily="18" charset="0"/>
              </a:rPr>
              <a:t>, </a:t>
            </a:r>
            <a:r>
              <a:rPr lang="en-US">
                <a:solidFill>
                  <a:srgbClr val="000000"/>
                </a:solidFill>
                <a:ea typeface="ヒラギノ角ゴ Pro W3"/>
                <a:cs typeface="Calibri" panose="020f0502020204030204" pitchFamily="34" charset="0"/>
              </a:rPr>
              <a:t>a parent may represent his/her minor child if a guardian or conservator has not been appointed and parental representation is pre-approved by the court. </a:t>
            </a:r>
          </a:p>
          <a:p>
            <a:pPr marL="342900" indent="-342900">
              <a:buAutoNum type="arabicPeriod"/>
            </a:pPr>
            <a:endParaRPr lang="en-US" b="1">
              <a:solidFill>
                <a:srgbClr val="000000"/>
              </a:solidFill>
              <a:ea typeface="ヒラギノ角ゴ Pro W3"/>
              <a:cs typeface="Calibri" panose="020f0502020204030204" pitchFamily="34" charset="0"/>
            </a:endParaRPr>
          </a:p>
          <a:p>
            <a:pPr marL="342900" indent="-342900">
              <a:buAutoNum type="arabicPeriod"/>
            </a:pPr>
            <a:r>
              <a:rPr lang="en-US" b="1">
                <a:solidFill>
                  <a:srgbClr val="000000"/>
                </a:solidFill>
                <a:ea typeface="ヒラギノ角ゴ Pro W3"/>
                <a:cs typeface="Calibri" panose="020f0502020204030204" pitchFamily="34" charset="0"/>
              </a:rPr>
              <a:t>Holder of a Power of Appointment.</a:t>
            </a:r>
            <a:r>
              <a:rPr lang="en-US">
                <a:solidFill>
                  <a:srgbClr val="000000"/>
                </a:solidFill>
                <a:ea typeface="ヒラギノ角ゴ Pro W3"/>
                <a:cs typeface="Calibri" panose="020f0502020204030204" pitchFamily="34" charset="0"/>
              </a:rPr>
              <a:t>  A holder of a non-testamentary general power of appointment or the holder of a broad special power of appointment may represent and bind all potential appointees.  </a:t>
            </a:r>
          </a:p>
          <a:p>
            <a:pPr marL="342900" indent="-342900">
              <a:buAutoNum type="arabicPeriod"/>
            </a:pPr>
            <a:endParaRPr lang="en-US">
              <a:solidFill>
                <a:srgbClr val="000000"/>
              </a:solidFill>
              <a:ea typeface="ヒラギノ角ゴ Pro W3"/>
              <a:cs typeface="Calibri" panose="020f0502020204030204" pitchFamily="34" charset="0"/>
            </a:endParaRPr>
          </a:p>
          <a:p>
            <a:pPr marL="342900" indent="-342900">
              <a:buAutoNum type="arabicPeriod"/>
            </a:pPr>
            <a:r>
              <a:rPr lang="en-US" b="1">
                <a:solidFill>
                  <a:srgbClr val="000000"/>
                </a:solidFill>
                <a:ea typeface="ヒラギノ角ゴ Pro W3"/>
                <a:cs typeface="Calibri" panose="020f0502020204030204" pitchFamily="34" charset="0"/>
              </a:rPr>
              <a:t>Virtual Representative</a:t>
            </a:r>
            <a:r>
              <a:rPr lang="en-US">
                <a:solidFill>
                  <a:srgbClr val="000000"/>
                </a:solidFill>
                <a:ea typeface="ヒラギノ角ゴ Pro W3"/>
                <a:cs typeface="Calibri" panose="020f0502020204030204" pitchFamily="34" charset="0"/>
              </a:rPr>
              <a:t>.  A party who has a </a:t>
            </a:r>
            <a:r>
              <a:rPr lang="en-US" u="sng">
                <a:solidFill>
                  <a:srgbClr val="000000"/>
                </a:solidFill>
                <a:ea typeface="ヒラギノ角ゴ Pro W3"/>
                <a:cs typeface="Calibri" panose="020f0502020204030204" pitchFamily="34" charset="0"/>
              </a:rPr>
              <a:t>substantially identical interest</a:t>
            </a:r>
            <a:r>
              <a:rPr lang="en-US">
                <a:solidFill>
                  <a:srgbClr val="000000"/>
                </a:solidFill>
                <a:ea typeface="ヒラギノ角ゴ Pro W3"/>
                <a:cs typeface="Calibri" panose="020f0502020204030204" pitchFamily="34" charset="0"/>
              </a:rPr>
              <a:t> may represent and bind an </a:t>
            </a:r>
            <a:r>
              <a:rPr lang="en-US" u="sng">
                <a:solidFill>
                  <a:srgbClr val="000000"/>
                </a:solidFill>
                <a:ea typeface="ヒラギノ角ゴ Pro W3"/>
                <a:cs typeface="Calibri" panose="020f0502020204030204" pitchFamily="34" charset="0"/>
              </a:rPr>
              <a:t>unborn or unascertained party</a:t>
            </a:r>
            <a:r>
              <a:rPr lang="en-US">
                <a:solidFill>
                  <a:srgbClr val="000000"/>
                </a:solidFill>
                <a:ea typeface="ヒラギノ角ゴ Pro W3"/>
                <a:cs typeface="Calibri" panose="020f0502020204030204" pitchFamily="34" charset="0"/>
              </a:rPr>
              <a:t> who is not otherwise represented, if virtual representation is approved by the court.   </a:t>
            </a:r>
            <a:endParaRPr lang="en-US">
              <a:solidFill>
                <a:srgbClr val="000000"/>
              </a:solidFill>
              <a:effectLst/>
              <a:ea typeface="ヒラギノ角ゴ Pro W3"/>
              <a:cs typeface="Times New Roman" panose="02020603050405020304" pitchFamily="18" charset="0"/>
            </a:endParaRPr>
          </a:p>
        </p:txBody>
      </p:sp>
    </p:spTree>
    <p:extLst>
      <p:ext uri="{BB962C8B-B14F-4D97-AF65-F5344CB8AC3E}">
        <p14:creationId val="1888299350"/>
      </p:ext>
    </p:extLst>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3048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Permissive Waivers of Appointment </a:t>
            </a:r>
            <a:r>
              <a:rPr lang="en-US" sz="2400">
                <a:solidFill>
                  <a:schemeClr val="accent3"/>
                </a:solidFill>
              </a:rPr>
              <a:t>Pursuant to </a:t>
            </a:r>
            <a:r>
              <a:rPr lang="en-US" sz="2400">
                <a:solidFill>
                  <a:schemeClr val="accent3"/>
                </a:solidFill>
                <a:latin typeface="+mj-lt"/>
              </a:rPr>
              <a:t>§ 1-403</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6" name="Rectangle 5"/>
          <p:cNvSpPr/>
          <p:nvPr/>
        </p:nvSpPr>
        <p:spPr>
          <a:xfrm>
            <a:off x="381000" y="1752600"/>
            <a:ext cx="8382000" cy="4524315"/>
          </a:xfrm>
          <a:prstGeom prst="rect">
            <a:avLst/>
          </a:prstGeom>
        </p:spPr>
        <p:txBody>
          <a:bodyPr wrap="square">
            <a:spAutoFit/>
          </a:bodyPr>
          <a:lstStyle/>
          <a:p>
            <a:r>
              <a:rPr lang="en-US" b="1" u="sng">
                <a:solidFill>
                  <a:srgbClr val="FF0000"/>
                </a:solidFill>
                <a:ea typeface="Times New Roman" panose="02020603050405020304" pitchFamily="18" charset="0"/>
                <a:cs typeface="Calibri" panose="020f0502020204030204" pitchFamily="34" charset="0"/>
              </a:rPr>
              <a:t>Practice Alert</a:t>
            </a:r>
            <a:r>
              <a:rPr lang="en-US" b="1">
                <a:solidFill>
                  <a:srgbClr val="FF0000"/>
                </a:solidFill>
                <a:ea typeface="Times New Roman" panose="02020603050405020304" pitchFamily="18" charset="0"/>
                <a:cs typeface="Calibri" panose="020f0502020204030204" pitchFamily="34" charset="0"/>
              </a:rPr>
              <a:t>:  </a:t>
            </a:r>
            <a:r>
              <a:rPr lang="en-US">
                <a:solidFill>
                  <a:srgbClr val="000000"/>
                </a:solidFill>
                <a:ea typeface="Times New Roman" panose="02020603050405020304" pitchFamily="18" charset="0"/>
                <a:cs typeface="Calibri" panose="020f0502020204030204" pitchFamily="34" charset="0"/>
              </a:rPr>
              <a:t>For a permissive waiver of the appointment of a GAL based on § 1-403, a</a:t>
            </a:r>
            <a:r>
              <a:rPr lang="en-US" b="1">
                <a:solidFill>
                  <a:srgbClr val="000000"/>
                </a:solidFill>
                <a:ea typeface="Times New Roman" panose="02020603050405020304" pitchFamily="18" charset="0"/>
                <a:cs typeface="Calibri" panose="020f0502020204030204" pitchFamily="34" charset="0"/>
              </a:rPr>
              <a:t> </a:t>
            </a:r>
            <a:r>
              <a:rPr lang="en-US" u="sng">
                <a:solidFill>
                  <a:srgbClr val="FF0000"/>
                </a:solidFill>
                <a:ea typeface="Times New Roman" panose="02020603050405020304" pitchFamily="18" charset="0"/>
                <a:cs typeface="Calibri" panose="020f0502020204030204" pitchFamily="34" charset="0"/>
              </a:rPr>
              <a:t>motion</a:t>
            </a:r>
            <a:r>
              <a:rPr lang="en-US">
                <a:solidFill>
                  <a:srgbClr val="000000"/>
                </a:solidFill>
                <a:ea typeface="Times New Roman" panose="02020603050405020304" pitchFamily="18" charset="0"/>
                <a:cs typeface="Calibri" panose="020f0502020204030204" pitchFamily="34" charset="0"/>
              </a:rPr>
              <a:t> must be filed and supported by an affidavit of the </a:t>
            </a:r>
            <a:r>
              <a:rPr lang="en-US" b="1" u="sng">
                <a:solidFill>
                  <a:srgbClr val="000000"/>
                </a:solidFill>
                <a:ea typeface="Times New Roman" panose="02020603050405020304" pitchFamily="18" charset="0"/>
                <a:cs typeface="Calibri" panose="020f0502020204030204" pitchFamily="34" charset="0"/>
              </a:rPr>
              <a:t>representative</a:t>
            </a:r>
            <a:r>
              <a:rPr lang="en-US" b="1">
                <a:solidFill>
                  <a:srgbClr val="000000"/>
                </a:solidFill>
                <a:ea typeface="Times New Roman" panose="02020603050405020304" pitchFamily="18" charset="0"/>
                <a:cs typeface="Calibri" panose="020f0502020204030204" pitchFamily="34" charset="0"/>
              </a:rPr>
              <a:t> </a:t>
            </a:r>
            <a:r>
              <a:rPr lang="en-US">
                <a:solidFill>
                  <a:srgbClr val="000000"/>
                </a:solidFill>
                <a:ea typeface="Times New Roman" panose="02020603050405020304" pitchFamily="18" charset="0"/>
                <a:cs typeface="Calibri" panose="020f0502020204030204" pitchFamily="34" charset="0"/>
              </a:rPr>
              <a:t>setting forth sufficient facts for consideration by the court.   </a:t>
            </a:r>
          </a:p>
          <a:p>
            <a:r>
              <a:rPr lang="en-US">
                <a:solidFill>
                  <a:srgbClr val="000000"/>
                </a:solidFill>
                <a:ea typeface="Times New Roman" panose="02020603050405020304" pitchFamily="18" charset="0"/>
                <a:cs typeface="Calibri" panose="020f0502020204030204" pitchFamily="34" charset="0"/>
              </a:rPr>
              <a:t>An affidavit from counsel for the petitioner is not sufficient.  </a:t>
            </a:r>
          </a:p>
          <a:p>
            <a:endParaRPr lang="en-US">
              <a:solidFill>
                <a:srgbClr val="000000"/>
              </a:solidFill>
              <a:ea typeface="Times New Roman" panose="02020603050405020304" pitchFamily="18" charset="0"/>
              <a:cs typeface="Calibri" panose="020f0502020204030204" pitchFamily="34" charset="0"/>
            </a:endParaRPr>
          </a:p>
          <a:p>
            <a:r>
              <a:rPr lang="en-US">
                <a:solidFill>
                  <a:srgbClr val="000000"/>
                </a:solidFill>
                <a:ea typeface="Times New Roman" panose="02020603050405020304" pitchFamily="18" charset="0"/>
                <a:cs typeface="Calibri" panose="020f0502020204030204" pitchFamily="34" charset="0"/>
              </a:rPr>
              <a:t>A motion to waive a GAL supported by an affidavit may be allowed without a hearing in the discretion of the court; provided, however, that the filer shall be given an opportunity to be heard before such motion is denied.</a:t>
            </a:r>
            <a:r>
              <a:rPr lang="en-US">
                <a:ea typeface="Times New Roman" panose="02020603050405020304" pitchFamily="18" charset="0"/>
                <a:cs typeface="Calibri" panose="020f0502020204030204" pitchFamily="34" charset="0"/>
              </a:rPr>
              <a:t> </a:t>
            </a:r>
          </a:p>
          <a:p>
            <a:endParaRPr lang="en-US">
              <a:effectLst/>
              <a:ea typeface="Times New Roman" panose="02020603050405020304" pitchFamily="18" charset="0"/>
            </a:endParaRPr>
          </a:p>
          <a:p>
            <a:endParaRPr lang="en-US">
              <a:effectLst/>
              <a:ea typeface="Times New Roman" panose="02020603050405020304" pitchFamily="18" charset="0"/>
            </a:endParaRPr>
          </a:p>
          <a:p>
            <a:r>
              <a:rPr lang="en-US" b="1" u="sng"/>
              <a:t>Note</a:t>
            </a:r>
            <a:r>
              <a:rPr lang="en-US"/>
              <a:t>: Section 1-108 also permits the court, in its discretion, to waive the appointment of a GAL in a proceeding for allowance of an account where a person entitled to notice has a general power of appointment or the power to appoint among a class of appointees which is broader than the class of persons who would take in default of the exercise of the power.  </a:t>
            </a:r>
          </a:p>
          <a:p>
            <a:endParaRPr lang="en-US">
              <a:effectLst/>
              <a:ea typeface="Times New Roman" panose="02020603050405020304" pitchFamily="18" charset="0"/>
            </a:endParaRPr>
          </a:p>
        </p:txBody>
      </p:sp>
    </p:spTree>
    <p:extLst>
      <p:ext uri="{BB962C8B-B14F-4D97-AF65-F5344CB8AC3E}">
        <p14:creationId val="3827391119"/>
      </p:ext>
    </p:extLst>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Permissive Waivers of Appointment </a:t>
            </a:r>
            <a:r>
              <a:rPr lang="en-US" sz="2400">
                <a:solidFill>
                  <a:schemeClr val="accent3"/>
                </a:solidFill>
              </a:rPr>
              <a:t>Pursuant to </a:t>
            </a:r>
            <a:r>
              <a:rPr lang="en-US" sz="2400">
                <a:solidFill>
                  <a:schemeClr val="accent3"/>
                </a:solidFill>
                <a:latin typeface="+mj-lt"/>
              </a:rPr>
              <a:t>§ 3-915</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281796" y="1905000"/>
            <a:ext cx="8686800" cy="4585871"/>
          </a:xfrm>
          <a:prstGeom prst="rect">
            <a:avLst/>
          </a:prstGeom>
        </p:spPr>
        <p:txBody>
          <a:bodyPr wrap="square">
            <a:spAutoFit/>
          </a:bodyPr>
          <a:lstStyle/>
          <a:p>
            <a:r>
              <a:rPr lang="en-US" sz="1400">
                <a:solidFill>
                  <a:srgbClr val="000000"/>
                </a:solidFill>
                <a:ea typeface="ヒラギノ角ゴ Pro W3"/>
                <a:cs typeface="Calibri" panose="020f0502020204030204" pitchFamily="34" charset="0"/>
              </a:rPr>
              <a:t>Pursuant to § 3-915, a PR </a:t>
            </a:r>
            <a:r>
              <a:rPr lang="en-US" sz="1400" u="sng">
                <a:solidFill>
                  <a:srgbClr val="000000"/>
                </a:solidFill>
                <a:ea typeface="ヒラギノ角ゴ Pro W3"/>
                <a:cs typeface="Calibri" panose="020f0502020204030204" pitchFamily="34" charset="0"/>
              </a:rPr>
              <a:t>may</a:t>
            </a:r>
            <a:r>
              <a:rPr lang="en-US" sz="1400">
                <a:solidFill>
                  <a:srgbClr val="000000"/>
                </a:solidFill>
                <a:ea typeface="ヒラギノ角ゴ Pro W3"/>
                <a:cs typeface="Calibri" panose="020f0502020204030204" pitchFamily="34" charset="0"/>
              </a:rPr>
              <a:t> distribute to an heir at law or devisee who is under a legal disability as follows provided there is </a:t>
            </a:r>
            <a:r>
              <a:rPr lang="en-US" sz="1400" u="sng">
                <a:solidFill>
                  <a:srgbClr val="FF0000"/>
                </a:solidFill>
                <a:ea typeface="ヒラギノ角ゴ Pro W3"/>
                <a:cs typeface="Calibri" panose="020f0502020204030204" pitchFamily="34" charset="0"/>
              </a:rPr>
              <a:t>no conflict of interest</a:t>
            </a:r>
            <a:r>
              <a:rPr lang="en-US" sz="1400">
                <a:solidFill>
                  <a:srgbClr val="000000"/>
                </a:solidFill>
                <a:ea typeface="ヒラギノ角ゴ Pro W3"/>
                <a:cs typeface="Calibri" panose="020f0502020204030204" pitchFamily="34" charset="0"/>
              </a:rPr>
              <a:t>.  </a:t>
            </a:r>
            <a:r>
              <a:rPr lang="en-US" sz="1400">
                <a:solidFill>
                  <a:srgbClr val="000000"/>
                </a:solidFill>
                <a:ea typeface="ヒラギノ角ゴ Pro W3"/>
                <a:cs typeface="Times New Roman" panose="02020603050405020304" pitchFamily="18" charset="0"/>
              </a:rPr>
              <a:t> A </a:t>
            </a:r>
            <a:r>
              <a:rPr lang="en-US" sz="1400" u="sng">
                <a:solidFill>
                  <a:srgbClr val="FF0000"/>
                </a:solidFill>
                <a:ea typeface="ヒラギノ角ゴ Pro W3"/>
                <a:cs typeface="Times New Roman" panose="02020603050405020304" pitchFamily="18" charset="0"/>
              </a:rPr>
              <a:t>motion</a:t>
            </a:r>
            <a:r>
              <a:rPr lang="en-US" sz="1400">
                <a:solidFill>
                  <a:srgbClr val="000000"/>
                </a:solidFill>
                <a:ea typeface="ヒラギノ角ゴ Pro W3"/>
                <a:cs typeface="Times New Roman" panose="02020603050405020304" pitchFamily="18" charset="0"/>
              </a:rPr>
              <a:t> to waive the appointment of a GAL is </a:t>
            </a:r>
            <a:r>
              <a:rPr lang="en-US" sz="1400" b="1">
                <a:solidFill>
                  <a:srgbClr val="000000"/>
                </a:solidFill>
                <a:ea typeface="ヒラギノ角ゴ Pro W3"/>
                <a:cs typeface="Times New Roman" panose="02020603050405020304" pitchFamily="18" charset="0"/>
              </a:rPr>
              <a:t>REQUIRED</a:t>
            </a:r>
            <a:r>
              <a:rPr lang="en-US" sz="1400">
                <a:solidFill>
                  <a:srgbClr val="000000"/>
                </a:solidFill>
                <a:ea typeface="ヒラギノ角ゴ Pro W3"/>
                <a:cs typeface="Times New Roman" panose="02020603050405020304" pitchFamily="18" charset="0"/>
              </a:rPr>
              <a:t>.</a:t>
            </a:r>
          </a:p>
          <a:p>
            <a:r>
              <a:rPr lang="en-US" sz="1400">
                <a:solidFill>
                  <a:srgbClr val="000000"/>
                </a:solidFill>
                <a:ea typeface="ヒラギノ角ゴ Pro W3"/>
                <a:cs typeface="Calibri" panose="020f0502020204030204" pitchFamily="34" charset="0"/>
              </a:rPr>
              <a:t> </a:t>
            </a:r>
            <a:endParaRPr lang="en-US" sz="1400">
              <a:solidFill>
                <a:srgbClr val="000000"/>
              </a:solidFill>
              <a:ea typeface="ヒラギノ角ゴ Pro W3"/>
              <a:cs typeface="Times New Roman" panose="02020603050405020304" pitchFamily="18" charset="0"/>
            </a:endParaRPr>
          </a:p>
          <a:p>
            <a:r>
              <a:rPr lang="en-US" sz="1400">
                <a:solidFill>
                  <a:srgbClr val="000000"/>
                </a:solidFill>
                <a:ea typeface="ヒラギノ角ゴ Pro W3"/>
                <a:cs typeface="Calibri" panose="020f0502020204030204" pitchFamily="34" charset="0"/>
              </a:rPr>
              <a:t>1.  </a:t>
            </a:r>
            <a:r>
              <a:rPr lang="en-US" sz="1400" b="1">
                <a:solidFill>
                  <a:srgbClr val="000000"/>
                </a:solidFill>
                <a:ea typeface="ヒラギノ角ゴ Pro W3"/>
                <a:cs typeface="Calibri" panose="020f0502020204030204" pitchFamily="34" charset="0"/>
              </a:rPr>
              <a:t>Express Terms of Will.</a:t>
            </a:r>
            <a:r>
              <a:rPr lang="en-US" sz="1400">
                <a:solidFill>
                  <a:srgbClr val="000000"/>
                </a:solidFill>
                <a:ea typeface="ヒラギノ角ゴ Pro W3"/>
                <a:cs typeface="Calibri" panose="020f0502020204030204" pitchFamily="34" charset="0"/>
              </a:rPr>
              <a:t>  A PR may discharge his/her obligation to distribute to any person under legal disability by distributing in a manner expressly provided in the will.  </a:t>
            </a:r>
            <a:endParaRPr lang="en-US" sz="1400">
              <a:solidFill>
                <a:srgbClr val="000000"/>
              </a:solidFill>
              <a:ea typeface="ヒラギノ角ゴ Pro W3"/>
              <a:cs typeface="Times New Roman" panose="02020603050405020304" pitchFamily="18" charset="0"/>
            </a:endParaRPr>
          </a:p>
          <a:p>
            <a:r>
              <a:rPr lang="en-US" sz="1400">
                <a:solidFill>
                  <a:srgbClr val="000000"/>
                </a:solidFill>
                <a:ea typeface="ヒラギノ角ゴ Pro W3"/>
                <a:cs typeface="Calibri" panose="020f0502020204030204" pitchFamily="34" charset="0"/>
              </a:rPr>
              <a:t> </a:t>
            </a:r>
            <a:endParaRPr lang="en-US" sz="1400">
              <a:solidFill>
                <a:srgbClr val="000000"/>
              </a:solidFill>
              <a:ea typeface="ヒラギノ角ゴ Pro W3"/>
              <a:cs typeface="Times New Roman" panose="02020603050405020304" pitchFamily="18" charset="0"/>
            </a:endParaRPr>
          </a:p>
          <a:p>
            <a:r>
              <a:rPr lang="en-US" sz="1400">
                <a:solidFill>
                  <a:srgbClr val="000000"/>
                </a:solidFill>
                <a:ea typeface="ヒラギノ角ゴ Pro W3"/>
                <a:cs typeface="Calibri" panose="020f0502020204030204" pitchFamily="34" charset="0"/>
              </a:rPr>
              <a:t>2.  </a:t>
            </a:r>
            <a:r>
              <a:rPr lang="en-US" sz="1400" b="1">
                <a:solidFill>
                  <a:srgbClr val="000000"/>
                </a:solidFill>
                <a:ea typeface="ヒラギノ角ゴ Pro W3"/>
                <a:cs typeface="Calibri" panose="020f0502020204030204" pitchFamily="34" charset="0"/>
              </a:rPr>
              <a:t>Chapter 201A or Other Statute (UTMA).</a:t>
            </a:r>
            <a:r>
              <a:rPr lang="en-US" sz="1400">
                <a:solidFill>
                  <a:srgbClr val="000000"/>
                </a:solidFill>
                <a:ea typeface="ヒラギノ角ゴ Pro W3"/>
                <a:cs typeface="Calibri" panose="020f0502020204030204" pitchFamily="34" charset="0"/>
              </a:rPr>
              <a:t>  Unless contrary to the express provision in the will or if a conservator has been appointed or a proceeding to appoint a conservator is pending, a PR may discharge an obligation to distribute to a minor or person under disability as authorized by Chapter 201A or any other statute (e.g., G. L. c. 190B, § 5-102, G. L. c. 215, § 41A, G. L. c. 203B).  </a:t>
            </a:r>
          </a:p>
          <a:p>
            <a:endParaRPr lang="en-US" sz="1400">
              <a:solidFill>
                <a:srgbClr val="000000"/>
              </a:solidFill>
              <a:ea typeface="ヒラギノ角ゴ Pro W3"/>
              <a:cs typeface="Times New Roman" panose="02020603050405020304" pitchFamily="18" charset="0"/>
            </a:endParaRPr>
          </a:p>
          <a:p>
            <a:r>
              <a:rPr lang="en-US" sz="1400">
                <a:solidFill>
                  <a:srgbClr val="000000"/>
                </a:solidFill>
                <a:ea typeface="ヒラギノ角ゴ Pro W3"/>
                <a:cs typeface="Calibri" panose="020f0502020204030204" pitchFamily="34" charset="0"/>
              </a:rPr>
              <a:t>3.  </a:t>
            </a:r>
            <a:r>
              <a:rPr lang="en-US" sz="1400" b="1">
                <a:solidFill>
                  <a:srgbClr val="000000"/>
                </a:solidFill>
                <a:ea typeface="ヒラギノ角ゴ Pro W3"/>
                <a:cs typeface="Calibri" panose="020f0502020204030204" pitchFamily="34" charset="0"/>
              </a:rPr>
              <a:t>Agent under Power of Attorney.</a:t>
            </a:r>
            <a:r>
              <a:rPr lang="en-US" sz="1400">
                <a:solidFill>
                  <a:srgbClr val="000000"/>
                </a:solidFill>
                <a:ea typeface="ヒラギノ角ゴ Pro W3"/>
                <a:cs typeface="Calibri" panose="020f0502020204030204" pitchFamily="34" charset="0"/>
              </a:rPr>
              <a:t>  If an heir at law or devisee is under disability </a:t>
            </a:r>
            <a:r>
              <a:rPr lang="en-US" sz="1400" u="sng">
                <a:solidFill>
                  <a:srgbClr val="000000"/>
                </a:solidFill>
                <a:ea typeface="ヒラギノ角ゴ Pro W3"/>
                <a:cs typeface="Calibri" panose="020f0502020204030204" pitchFamily="34" charset="0"/>
              </a:rPr>
              <a:t>other than minority</a:t>
            </a:r>
            <a:r>
              <a:rPr lang="en-US" sz="1400">
                <a:solidFill>
                  <a:srgbClr val="000000"/>
                </a:solidFill>
                <a:ea typeface="ヒラギノ角ゴ Pro W3"/>
                <a:cs typeface="Calibri" panose="020f0502020204030204" pitchFamily="34" charset="0"/>
              </a:rPr>
              <a:t>, a PR is authorized to distribute to an agent under a power of attorney who has authority to receive property for that party.  </a:t>
            </a:r>
          </a:p>
          <a:p>
            <a:endParaRPr lang="en-US" sz="1400">
              <a:solidFill>
                <a:srgbClr val="000000"/>
              </a:solidFill>
              <a:ea typeface="ヒラギノ角ゴ Pro W3"/>
              <a:cs typeface="Calibri" panose="020f0502020204030204" pitchFamily="34" charset="0"/>
            </a:endParaRPr>
          </a:p>
          <a:p>
            <a:r>
              <a:rPr lang="en-US" sz="1400"/>
              <a:t>4.  </a:t>
            </a:r>
            <a:r>
              <a:rPr lang="en-US" sz="1400" b="1"/>
              <a:t>Spouse/Parent/Other Close Residential Relative.</a:t>
            </a:r>
            <a:r>
              <a:rPr lang="en-US" sz="1400"/>
              <a:t>  If an heir at law or devisee is under disability </a:t>
            </a:r>
            <a:r>
              <a:rPr lang="en-US" sz="1400" u="sng"/>
              <a:t>other than minority</a:t>
            </a:r>
            <a:r>
              <a:rPr lang="en-US" sz="1400"/>
              <a:t>, a PR is authorized to distribute to a spouse, parent or other close relative with whom the party resides if the distribution is of amounts not exceeding $10,000 a year, or property not exceeding $10,000 in value, unless the court authorizes a larger amount or greater value.  </a:t>
            </a:r>
          </a:p>
          <a:p>
            <a:r>
              <a:rPr lang="en-US" sz="1400"/>
              <a:t> </a:t>
            </a:r>
          </a:p>
          <a:p>
            <a:endParaRPr lang="en-US" sz="1200">
              <a:solidFill>
                <a:srgbClr val="000000"/>
              </a:solidFill>
              <a:effectLst/>
              <a:latin typeface="Lucida Grande"/>
              <a:ea typeface="ヒラギノ角ゴ Pro W3"/>
              <a:cs typeface="Times New Roman" panose="02020603050405020304" pitchFamily="18" charset="0"/>
            </a:endParaRPr>
          </a:p>
        </p:txBody>
      </p:sp>
    </p:spTree>
    <p:extLst>
      <p:ext uri="{BB962C8B-B14F-4D97-AF65-F5344CB8AC3E}">
        <p14:creationId val="4090678304"/>
      </p:ext>
    </p:extLst>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Permissive Waivers of Appointment </a:t>
            </a:r>
            <a:r>
              <a:rPr lang="en-US" sz="2400">
                <a:solidFill>
                  <a:schemeClr val="accent3"/>
                </a:solidFill>
              </a:rPr>
              <a:t>Pursuant to </a:t>
            </a:r>
            <a:r>
              <a:rPr lang="en-US" sz="2400">
                <a:solidFill>
                  <a:schemeClr val="accent3"/>
                </a:solidFill>
                <a:latin typeface="+mj-lt"/>
              </a:rPr>
              <a:t>§ 3-915</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5" name="Rectangle 4"/>
          <p:cNvSpPr/>
          <p:nvPr/>
        </p:nvSpPr>
        <p:spPr>
          <a:xfrm>
            <a:off x="304800" y="1785372"/>
            <a:ext cx="8534400" cy="3693319"/>
          </a:xfrm>
          <a:prstGeom prst="rect">
            <a:avLst/>
          </a:prstGeom>
        </p:spPr>
        <p:txBody>
          <a:bodyPr wrap="square">
            <a:spAutoFit/>
          </a:bodyPr>
          <a:lstStyle/>
          <a:p>
            <a:r>
              <a:rPr lang="en-US" b="1" u="sng">
                <a:solidFill>
                  <a:srgbClr val="000000"/>
                </a:solidFill>
                <a:ea typeface="Times New Roman" panose="02020603050405020304" pitchFamily="18" charset="0"/>
                <a:cs typeface="Calibri" panose="020f0502020204030204" pitchFamily="34" charset="0"/>
              </a:rPr>
              <a:t>Practice Alert</a:t>
            </a:r>
            <a:r>
              <a:rPr lang="en-US" b="1">
                <a:solidFill>
                  <a:srgbClr val="000000"/>
                </a:solidFill>
                <a:ea typeface="Times New Roman" panose="02020603050405020304" pitchFamily="18" charset="0"/>
                <a:cs typeface="Calibri" panose="020f0502020204030204" pitchFamily="34" charset="0"/>
              </a:rPr>
              <a:t>:  </a:t>
            </a:r>
            <a:r>
              <a:rPr lang="en-US">
                <a:solidFill>
                  <a:srgbClr val="000000"/>
                </a:solidFill>
                <a:ea typeface="Times New Roman" panose="02020603050405020304" pitchFamily="18" charset="0"/>
                <a:cs typeface="Calibri" panose="020f0502020204030204" pitchFamily="34" charset="0"/>
              </a:rPr>
              <a:t>For a permissive waiver of the appointment of a GAL based on § 3-915, a </a:t>
            </a:r>
            <a:r>
              <a:rPr lang="en-US" u="sng">
                <a:solidFill>
                  <a:srgbClr val="FF0000"/>
                </a:solidFill>
                <a:ea typeface="Times New Roman" panose="02020603050405020304" pitchFamily="18" charset="0"/>
                <a:cs typeface="Calibri" panose="020f0502020204030204" pitchFamily="34" charset="0"/>
              </a:rPr>
              <a:t>motion</a:t>
            </a:r>
            <a:r>
              <a:rPr lang="en-US">
                <a:solidFill>
                  <a:srgbClr val="000000"/>
                </a:solidFill>
                <a:ea typeface="Times New Roman" panose="02020603050405020304" pitchFamily="18" charset="0"/>
                <a:cs typeface="Calibri" panose="020f0502020204030204" pitchFamily="34" charset="0"/>
              </a:rPr>
              <a:t> to waive a GAL must be filed and supported by an affidavit </a:t>
            </a:r>
            <a:r>
              <a:rPr lang="en-US" u="sng">
                <a:solidFill>
                  <a:srgbClr val="000000"/>
                </a:solidFill>
                <a:ea typeface="Times New Roman" panose="02020603050405020304" pitchFamily="18" charset="0"/>
                <a:cs typeface="Calibri" panose="020f0502020204030204" pitchFamily="34" charset="0"/>
              </a:rPr>
              <a:t>of the representative</a:t>
            </a:r>
            <a:r>
              <a:rPr lang="en-US">
                <a:solidFill>
                  <a:srgbClr val="000000"/>
                </a:solidFill>
                <a:ea typeface="Times New Roman" panose="02020603050405020304" pitchFamily="18" charset="0"/>
                <a:cs typeface="Calibri" panose="020f0502020204030204" pitchFamily="34" charset="0"/>
              </a:rPr>
              <a:t>.  An affidavit from counsel for the petitioner is not sufficient.  </a:t>
            </a:r>
          </a:p>
          <a:p>
            <a:endParaRPr lang="en-US">
              <a:solidFill>
                <a:srgbClr val="000000"/>
              </a:solidFill>
              <a:ea typeface="Times New Roman" panose="02020603050405020304" pitchFamily="18" charset="0"/>
              <a:cs typeface="Calibri" panose="020f0502020204030204" pitchFamily="34" charset="0"/>
            </a:endParaRPr>
          </a:p>
          <a:p>
            <a:r>
              <a:rPr lang="en-US">
                <a:solidFill>
                  <a:srgbClr val="000000"/>
                </a:solidFill>
                <a:ea typeface="Times New Roman" panose="02020603050405020304" pitchFamily="18" charset="0"/>
                <a:cs typeface="Calibri" panose="020f0502020204030204" pitchFamily="34" charset="0"/>
              </a:rPr>
              <a:t>A motion to waive a GAL supported by an affidavit may be allowed without a hearing in the discretion of the court; provided, however, that the filer shall be given an opportunity to be heard before such motion is denied. </a:t>
            </a:r>
            <a:endParaRPr lang="en-US">
              <a:ea typeface="Times New Roman" panose="02020603050405020304" pitchFamily="18" charset="0"/>
            </a:endParaRPr>
          </a:p>
          <a:p>
            <a:r>
              <a:rPr lang="en-US">
                <a:ea typeface="Times New Roman" panose="02020603050405020304" pitchFamily="18" charset="0"/>
              </a:rPr>
              <a:t> </a:t>
            </a:r>
          </a:p>
          <a:p>
            <a:r>
              <a:rPr lang="en-US" b="1" u="sng">
                <a:solidFill>
                  <a:srgbClr val="000000"/>
                </a:solidFill>
                <a:ea typeface="Times New Roman" panose="02020603050405020304" pitchFamily="18" charset="0"/>
                <a:cs typeface="Calibri" panose="020f0502020204030204" pitchFamily="34" charset="0"/>
              </a:rPr>
              <a:t>Practice Alert</a:t>
            </a:r>
            <a:r>
              <a:rPr lang="en-US" b="1">
                <a:solidFill>
                  <a:srgbClr val="000000"/>
                </a:solidFill>
                <a:ea typeface="Times New Roman" panose="02020603050405020304" pitchFamily="18" charset="0"/>
                <a:cs typeface="Calibri" panose="020f0502020204030204" pitchFamily="34" charset="0"/>
              </a:rPr>
              <a:t>: </a:t>
            </a:r>
            <a:r>
              <a:rPr lang="en-US">
                <a:solidFill>
                  <a:srgbClr val="000000"/>
                </a:solidFill>
                <a:ea typeface="Times New Roman" panose="02020603050405020304" pitchFamily="18" charset="0"/>
                <a:cs typeface="Calibri" panose="020f0502020204030204" pitchFamily="34" charset="0"/>
              </a:rPr>
              <a:t>In a proceeding for approval of an account or a distribution, the court shall require a copy of any necessary document to confirm the identity of the representative and the power to distribute in accordance with that document.  If requested, the document </a:t>
            </a:r>
            <a:r>
              <a:rPr lang="en-US">
                <a:ea typeface="Times New Roman" panose="02020603050405020304" pitchFamily="18" charset="0"/>
                <a:cs typeface="Calibri" panose="020f0502020204030204" pitchFamily="34" charset="0"/>
              </a:rPr>
              <a:t>shall be returned upon entry of the decree.  </a:t>
            </a:r>
            <a:r>
              <a:rPr lang="en-US" b="1">
                <a:ea typeface="Times New Roman" panose="02020603050405020304" pitchFamily="18" charset="0"/>
                <a:cs typeface="Calibri" panose="020f0502020204030204" pitchFamily="34" charset="0"/>
              </a:rPr>
              <a:t>The document shall not be scanned unless otherwise ordered by the court.  </a:t>
            </a:r>
            <a:endParaRPr lang="en-US">
              <a:effectLst/>
              <a:ea typeface="Times New Roman" panose="02020603050405020304" pitchFamily="18" charset="0"/>
            </a:endParaRPr>
          </a:p>
        </p:txBody>
      </p:sp>
    </p:spTree>
    <p:extLst>
      <p:ext uri="{BB962C8B-B14F-4D97-AF65-F5344CB8AC3E}">
        <p14:creationId val="2231076537"/>
      </p:ext>
    </p:extLst>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Permissive Waivers of Appointment </a:t>
            </a:r>
            <a:r>
              <a:rPr lang="en-US" sz="2400">
                <a:solidFill>
                  <a:schemeClr val="accent3"/>
                </a:solidFill>
              </a:rPr>
              <a:t>Pursuant to UP XVIA</a:t>
            </a:r>
            <a:endParaRPr lang="en-US" sz="2400">
              <a:solidFill>
                <a:schemeClr val="accent3"/>
              </a:solidFill>
              <a:latin typeface="+mj-lt"/>
            </a:endParaRP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304800" y="1752600"/>
            <a:ext cx="8686800" cy="4524315"/>
          </a:xfrm>
          <a:prstGeom prst="rect">
            <a:avLst/>
          </a:prstGeom>
        </p:spPr>
        <p:txBody>
          <a:bodyPr wrap="square">
            <a:spAutoFit/>
          </a:bodyPr>
          <a:lstStyle/>
          <a:p>
            <a:r>
              <a:rPr lang="en-US">
                <a:solidFill>
                  <a:srgbClr val="000000"/>
                </a:solidFill>
                <a:ea typeface="Times New Roman" panose="02020603050405020304" pitchFamily="18" charset="0"/>
                <a:cs typeface="Calibri" panose="020f0502020204030204" pitchFamily="34" charset="0"/>
              </a:rPr>
              <a:t>Pursuant to Uniform Practice XVIA (16A):</a:t>
            </a:r>
            <a:endParaRPr lang="en-US">
              <a:ea typeface="Times New Roman" panose="02020603050405020304" pitchFamily="18" charset="0"/>
            </a:endParaRPr>
          </a:p>
          <a:p>
            <a:r>
              <a:rPr lang="en-US">
                <a:solidFill>
                  <a:srgbClr val="000000"/>
                </a:solidFill>
                <a:ea typeface="Times New Roman" panose="02020603050405020304" pitchFamily="18" charset="0"/>
                <a:cs typeface="Calibri" panose="020f0502020204030204" pitchFamily="34" charset="0"/>
              </a:rPr>
              <a:t> </a:t>
            </a:r>
            <a:endParaRPr lang="en-US">
              <a:ea typeface="Times New Roman" panose="02020603050405020304" pitchFamily="18" charset="0"/>
            </a:endParaRPr>
          </a:p>
          <a:p>
            <a:r>
              <a:rPr lang="en-US">
                <a:solidFill>
                  <a:srgbClr val="000000"/>
                </a:solidFill>
                <a:ea typeface="Times New Roman" panose="02020603050405020304" pitchFamily="18" charset="0"/>
                <a:cs typeface="Calibri" panose="020f0502020204030204" pitchFamily="34" charset="0"/>
              </a:rPr>
              <a:t>If a </a:t>
            </a:r>
            <a:r>
              <a:rPr lang="en-US" b="1">
                <a:solidFill>
                  <a:srgbClr val="000000"/>
                </a:solidFill>
                <a:ea typeface="Times New Roman" panose="02020603050405020304" pitchFamily="18" charset="0"/>
                <a:cs typeface="Calibri" panose="020f0502020204030204" pitchFamily="34" charset="0"/>
              </a:rPr>
              <a:t>non-accounting</a:t>
            </a:r>
            <a:r>
              <a:rPr lang="en-US">
                <a:solidFill>
                  <a:srgbClr val="000000"/>
                </a:solidFill>
                <a:ea typeface="Times New Roman" panose="02020603050405020304" pitchFamily="18" charset="0"/>
                <a:cs typeface="Calibri" panose="020f0502020204030204" pitchFamily="34" charset="0"/>
              </a:rPr>
              <a:t> co-fiduciary of an accountant, who has received or waived notice relating to the allowance of the account(s), currently represents the interests of a person or persons, the court may waive the appointment of a GAL for such person or persons upon </a:t>
            </a:r>
            <a:r>
              <a:rPr lang="en-US" b="1" u="sng">
                <a:solidFill>
                  <a:srgbClr val="0000FF"/>
                </a:solidFill>
                <a:ea typeface="Times New Roman" panose="02020603050405020304" pitchFamily="18" charset="0"/>
                <a:cs typeface="Calibri" panose="020f0502020204030204" pitchFamily="34" charset="0"/>
              </a:rPr>
              <a:t>motion</a:t>
            </a:r>
            <a:r>
              <a:rPr lang="en-US">
                <a:solidFill>
                  <a:srgbClr val="000000"/>
                </a:solidFill>
                <a:ea typeface="Times New Roman" panose="02020603050405020304" pitchFamily="18" charset="0"/>
                <a:cs typeface="Calibri" panose="020f0502020204030204" pitchFamily="34" charset="0"/>
              </a:rPr>
              <a:t> of the</a:t>
            </a:r>
            <a:r>
              <a:rPr lang="en-US" u="sng">
                <a:solidFill>
                  <a:srgbClr val="000000"/>
                </a:solidFill>
                <a:ea typeface="Times New Roman" panose="02020603050405020304" pitchFamily="18" charset="0"/>
                <a:cs typeface="Calibri" panose="020f0502020204030204" pitchFamily="34" charset="0"/>
              </a:rPr>
              <a:t> </a:t>
            </a:r>
            <a:r>
              <a:rPr lang="en-US" b="1" u="sng">
                <a:solidFill>
                  <a:srgbClr val="000000"/>
                </a:solidFill>
                <a:ea typeface="Times New Roman" panose="02020603050405020304" pitchFamily="18" charset="0"/>
                <a:cs typeface="Calibri" panose="020f0502020204030204" pitchFamily="34" charset="0"/>
              </a:rPr>
              <a:t>accountant</a:t>
            </a:r>
            <a:r>
              <a:rPr lang="en-US">
                <a:solidFill>
                  <a:srgbClr val="000000"/>
                </a:solidFill>
                <a:ea typeface="Times New Roman" panose="02020603050405020304" pitchFamily="18" charset="0"/>
                <a:cs typeface="Calibri" panose="020f0502020204030204" pitchFamily="34" charset="0"/>
              </a:rPr>
              <a:t> brought ex parte.</a:t>
            </a:r>
            <a:endParaRPr lang="en-US">
              <a:ea typeface="Times New Roman" panose="02020603050405020304" pitchFamily="18" charset="0"/>
            </a:endParaRPr>
          </a:p>
          <a:p>
            <a:r>
              <a:rPr lang="en-US">
                <a:solidFill>
                  <a:srgbClr val="000000"/>
                </a:solidFill>
                <a:ea typeface="Times New Roman" panose="02020603050405020304" pitchFamily="18" charset="0"/>
                <a:cs typeface="Calibri" panose="020f0502020204030204" pitchFamily="34" charset="0"/>
              </a:rPr>
              <a:t> </a:t>
            </a:r>
            <a:endParaRPr lang="en-US">
              <a:ea typeface="Times New Roman" panose="02020603050405020304" pitchFamily="18" charset="0"/>
            </a:endParaRPr>
          </a:p>
          <a:p>
            <a:r>
              <a:rPr lang="en-US">
                <a:solidFill>
                  <a:srgbClr val="000000"/>
                </a:solidFill>
                <a:ea typeface="Times New Roman" panose="02020603050405020304" pitchFamily="18" charset="0"/>
                <a:cs typeface="Calibri" panose="020f0502020204030204" pitchFamily="34" charset="0"/>
              </a:rPr>
              <a:t>Such motion shall be accompanied by an </a:t>
            </a:r>
            <a:r>
              <a:rPr lang="en-US" b="1">
                <a:solidFill>
                  <a:srgbClr val="000000"/>
                </a:solidFill>
                <a:ea typeface="Times New Roman" panose="02020603050405020304" pitchFamily="18" charset="0"/>
                <a:cs typeface="Calibri" panose="020f0502020204030204" pitchFamily="34" charset="0"/>
              </a:rPr>
              <a:t>affidavit</a:t>
            </a:r>
            <a:r>
              <a:rPr lang="en-US">
                <a:solidFill>
                  <a:srgbClr val="000000"/>
                </a:solidFill>
                <a:ea typeface="Times New Roman" panose="02020603050405020304" pitchFamily="18" charset="0"/>
                <a:cs typeface="Calibri" panose="020f0502020204030204" pitchFamily="34" charset="0"/>
              </a:rPr>
              <a:t> of the </a:t>
            </a:r>
            <a:r>
              <a:rPr lang="en-US" b="1" u="sng">
                <a:solidFill>
                  <a:srgbClr val="000000"/>
                </a:solidFill>
                <a:ea typeface="Times New Roman" panose="02020603050405020304" pitchFamily="18" charset="0"/>
                <a:cs typeface="Calibri" panose="020f0502020204030204" pitchFamily="34" charset="0"/>
              </a:rPr>
              <a:t>co-fiduciary</a:t>
            </a:r>
            <a:r>
              <a:rPr lang="en-US">
                <a:solidFill>
                  <a:srgbClr val="000000"/>
                </a:solidFill>
                <a:ea typeface="Times New Roman" panose="02020603050405020304" pitchFamily="18" charset="0"/>
                <a:cs typeface="Calibri" panose="020f0502020204030204" pitchFamily="34" charset="0"/>
              </a:rPr>
              <a:t> representing:</a:t>
            </a:r>
            <a:endParaRPr lang="en-US">
              <a:ea typeface="Times New Roman" panose="02020603050405020304" pitchFamily="18" charset="0"/>
            </a:endParaRPr>
          </a:p>
          <a:p>
            <a:r>
              <a:rPr lang="en-US">
                <a:solidFill>
                  <a:srgbClr val="000000"/>
                </a:solidFill>
                <a:ea typeface="Times New Roman" panose="02020603050405020304" pitchFamily="18" charset="0"/>
                <a:cs typeface="Calibri" panose="020f0502020204030204" pitchFamily="34" charset="0"/>
              </a:rPr>
              <a:t> </a:t>
            </a:r>
            <a:endParaRPr lang="en-US">
              <a:ea typeface="Times New Roman" panose="02020603050405020304" pitchFamily="18" charset="0"/>
            </a:endParaRPr>
          </a:p>
          <a:p>
            <a:pPr marL="742950" marR="1028700" algn="just">
              <a:spcBef>
                <a:spcPct val="0"/>
              </a:spcBef>
              <a:spcAft>
                <a:spcPct val="0"/>
              </a:spcAft>
            </a:pPr>
            <a:r>
              <a:rPr lang="en-US">
                <a:solidFill>
                  <a:srgbClr val="000000"/>
                </a:solidFill>
                <a:ea typeface="Times New Roman" panose="02020603050405020304" pitchFamily="18" charset="0"/>
                <a:cs typeface="Calibri" panose="020f0502020204030204" pitchFamily="34" charset="0"/>
              </a:rPr>
              <a:t>1. that such co-fiduciary has received or waived notice relating to the allowance of the pending account(s);</a:t>
            </a:r>
            <a:endParaRPr lang="en-US">
              <a:ea typeface="Times New Roman" panose="02020603050405020304" pitchFamily="18" charset="0"/>
            </a:endParaRPr>
          </a:p>
          <a:p>
            <a:pPr marL="742950" marR="1028700" algn="just">
              <a:spcBef>
                <a:spcPct val="0"/>
              </a:spcBef>
              <a:spcAft>
                <a:spcPct val="0"/>
              </a:spcAft>
            </a:pPr>
            <a:r>
              <a:rPr lang="en-US">
                <a:solidFill>
                  <a:srgbClr val="000000"/>
                </a:solidFill>
                <a:ea typeface="Times New Roman" panose="02020603050405020304" pitchFamily="18" charset="0"/>
                <a:cs typeface="Calibri" panose="020f0502020204030204" pitchFamily="34" charset="0"/>
              </a:rPr>
              <a:t>2. that such co-fiduciary is not aware of any conflict of interest which would prevent him/her from representing the person or persons whose interest would otherwise require appointment of a GAL;</a:t>
            </a:r>
            <a:endParaRPr lang="en-US">
              <a:ea typeface="Times New Roman" panose="02020603050405020304" pitchFamily="18" charset="0"/>
            </a:endParaRPr>
          </a:p>
        </p:txBody>
      </p:sp>
    </p:spTree>
    <p:extLst>
      <p:ext uri="{BB962C8B-B14F-4D97-AF65-F5344CB8AC3E}">
        <p14:creationId val="3034761806"/>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p:cNvSpPr>
            <a:spLocks noGrp="1"/>
          </p:cNvSpPr>
          <p:nvPr>
            <p:ph sz="quarter" idx="1"/>
          </p:nvPr>
        </p:nvSpPr>
        <p:spPr>
          <a:xfrm>
            <a:off x="301752" y="1828800"/>
            <a:ext cx="8503920" cy="4270248"/>
          </a:xfrm>
        </p:spPr>
        <p:txBody>
          <a:bodyPr/>
          <a:lstStyle/>
          <a:p>
            <a:pPr marL="624078" indent="-514350">
              <a:buFont typeface="+mj-lt"/>
              <a:buAutoNum type="arabicPeriod"/>
            </a:pPr>
            <a:r>
              <a:rPr lang="en-US">
                <a:latin typeface="Georgia" pitchFamily="18" charset="0"/>
              </a:rPr>
              <a:t>Do Nothing</a:t>
            </a:r>
          </a:p>
          <a:p>
            <a:pPr marL="402336" lvl="1" indent="0">
              <a:buClr>
                <a:schemeClr val="accent1"/>
              </a:buClr>
              <a:buNone/>
            </a:pPr>
            <a:endParaRPr lang="en-US">
              <a:solidFill>
                <a:schemeClr val="tx1"/>
              </a:solidFill>
              <a:latin typeface="Georgia" pitchFamily="18" charset="0"/>
            </a:endParaRPr>
          </a:p>
          <a:p>
            <a:pPr marL="624078" indent="-514350">
              <a:buFont typeface="+mj-lt"/>
              <a:buAutoNum type="arabicPeriod"/>
            </a:pPr>
            <a:r>
              <a:rPr lang="en-US" u="sng">
                <a:latin typeface="Georgia" pitchFamily="18" charset="0"/>
              </a:rPr>
              <a:t>INFORMAL PROCEDURE</a:t>
            </a:r>
            <a:r>
              <a:rPr lang="en-US">
                <a:latin typeface="Georgia" pitchFamily="18" charset="0"/>
              </a:rPr>
              <a:t>:</a:t>
            </a:r>
          </a:p>
          <a:p>
            <a:pPr marL="916686" lvl="1" indent="-514350">
              <a:buClr>
                <a:schemeClr val="accent1"/>
              </a:buClr>
              <a:buFont typeface="Wingdings" pitchFamily="2" charset="2"/>
              <a:buChar char="§"/>
            </a:pPr>
            <a:r>
              <a:rPr lang="en-US">
                <a:solidFill>
                  <a:schemeClr val="tx1"/>
                </a:solidFill>
                <a:latin typeface="Georgia" pitchFamily="18" charset="0"/>
              </a:rPr>
              <a:t>Small Estate Closing Statement (§ 3-1204) </a:t>
            </a:r>
          </a:p>
          <a:p>
            <a:pPr marL="916686" lvl="1" indent="-514350">
              <a:buClr>
                <a:schemeClr val="accent1"/>
              </a:buClr>
              <a:buFont typeface="Wingdings" pitchFamily="2" charset="2"/>
              <a:buChar char="§"/>
            </a:pPr>
            <a:r>
              <a:rPr lang="en-US">
                <a:solidFill>
                  <a:schemeClr val="tx1"/>
                </a:solidFill>
                <a:latin typeface="Georgia" pitchFamily="18" charset="0"/>
              </a:rPr>
              <a:t>Closing Statement (§ 3-1003</a:t>
            </a:r>
            <a:r>
              <a:rPr lang="en-US">
                <a:latin typeface="Georgia" pitchFamily="18" charset="0"/>
              </a:rPr>
              <a:t>)</a:t>
            </a:r>
          </a:p>
          <a:p>
            <a:pPr marL="916686" lvl="1" indent="-514350">
              <a:buClr>
                <a:schemeClr val="accent1"/>
              </a:buClr>
              <a:buFont typeface="Wingdings" pitchFamily="2" charset="2"/>
              <a:buChar char="§"/>
            </a:pPr>
            <a:endParaRPr lang="en-US">
              <a:latin typeface="Georgia" pitchFamily="18" charset="0"/>
            </a:endParaRPr>
          </a:p>
          <a:p>
            <a:pPr marL="624078" indent="-514350">
              <a:buFont typeface="+mj-lt"/>
              <a:buAutoNum type="arabicPeriod"/>
            </a:pPr>
            <a:r>
              <a:rPr lang="en-US" u="sng">
                <a:latin typeface="Georgia" pitchFamily="18" charset="0"/>
              </a:rPr>
              <a:t>FORMAL PROCEDURE</a:t>
            </a:r>
            <a:r>
              <a:rPr lang="en-US">
                <a:latin typeface="Georgia" pitchFamily="18" charset="0"/>
              </a:rPr>
              <a:t>:</a:t>
            </a:r>
          </a:p>
          <a:p>
            <a:pPr marL="916686" lvl="1" indent="-514350">
              <a:buClr>
                <a:schemeClr val="accent1"/>
              </a:buClr>
              <a:buFont typeface="Wingdings" pitchFamily="2" charset="2"/>
              <a:buChar char="§"/>
            </a:pPr>
            <a:r>
              <a:rPr lang="en-US">
                <a:solidFill>
                  <a:schemeClr val="tx1"/>
                </a:solidFill>
                <a:latin typeface="Georgia" pitchFamily="18" charset="0"/>
              </a:rPr>
              <a:t>Petition for Order of Complete Settlement (§ 3-1001)</a:t>
            </a:r>
          </a:p>
          <a:p>
            <a:pPr marL="916686" lvl="1" indent="-514350">
              <a:buClr>
                <a:schemeClr val="accent1"/>
              </a:buClr>
              <a:buFont typeface="Wingdings" pitchFamily="2" charset="2"/>
              <a:buChar char="§"/>
            </a:pPr>
            <a:r>
              <a:rPr lang="en-US">
                <a:solidFill>
                  <a:schemeClr val="tx1"/>
                </a:solidFill>
                <a:latin typeface="Georgia" pitchFamily="18" charset="0"/>
              </a:rPr>
              <a:t>Must be filed for the </a:t>
            </a:r>
            <a:r>
              <a:rPr lang="en-US">
                <a:solidFill>
                  <a:srgbClr val="FF0000"/>
                </a:solidFill>
                <a:latin typeface="Georgia" pitchFamily="18" charset="0"/>
              </a:rPr>
              <a:t>allowance</a:t>
            </a:r>
            <a:r>
              <a:rPr lang="en-US">
                <a:solidFill>
                  <a:schemeClr val="tx1"/>
                </a:solidFill>
                <a:latin typeface="Georgia" pitchFamily="18" charset="0"/>
              </a:rPr>
              <a:t> of a final account</a:t>
            </a:r>
          </a:p>
          <a:p>
            <a:pPr>
              <a:buNone/>
            </a:pPr>
            <a:endParaRPr lang="en-US"/>
          </a:p>
        </p:txBody>
      </p:sp>
      <p:sp>
        <p:nvSpPr>
          <p:cNvPr id="4" name="TextBox 3"/>
          <p:cNvSpPr txBox="1"/>
          <p:nvPr/>
        </p:nvSpPr>
        <p:spPr>
          <a:xfrm>
            <a:off x="533400" y="304800"/>
            <a:ext cx="8077200" cy="707886"/>
          </a:xfrm>
          <a:prstGeom prst="rect">
            <a:avLst/>
          </a:prstGeom>
          <a:noFill/>
        </p:spPr>
        <p:txBody>
          <a:bodyPr wrap="square" rtlCol="0">
            <a:spAutoFit/>
          </a:bodyPr>
          <a:lstStyle/>
          <a:p>
            <a:endParaRPr lang="en-US" sz="4000" b="1">
              <a:solidFill>
                <a:schemeClr val="bg2">
                  <a:lumMod val="50000"/>
                </a:schemeClr>
              </a:solidFill>
              <a:latin typeface="Baskerville Old Face" pitchFamily="18" charset="0"/>
            </a:endParaRPr>
          </a:p>
        </p:txBody>
      </p:sp>
      <p:sp>
        <p:nvSpPr>
          <p:cNvPr id="5" name="Rectangle 4"/>
          <p:cNvSpPr/>
          <p:nvPr/>
        </p:nvSpPr>
        <p:spPr>
          <a:xfrm>
            <a:off x="457200" y="381000"/>
            <a:ext cx="7848600" cy="707886"/>
          </a:xfrm>
          <a:prstGeom prst="rect">
            <a:avLst/>
          </a:prstGeom>
        </p:spPr>
        <p:txBody>
          <a:bodyPr wrap="square">
            <a:spAutoFit/>
          </a:bodyPr>
          <a:lstStyle/>
          <a:p>
            <a:r>
              <a:rPr lang="en-US" sz="4000">
                <a:solidFill>
                  <a:schemeClr val="accent3"/>
                </a:solidFill>
                <a:latin typeface="+mj-lt"/>
              </a:rPr>
              <a:t>Options to Close an Estate:</a:t>
            </a:r>
          </a:p>
        </p:txBody>
      </p:sp>
    </p:spTree>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954107"/>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400">
                <a:solidFill>
                  <a:schemeClr val="accent3"/>
                </a:solidFill>
                <a:latin typeface="+mj-lt"/>
              </a:rPr>
              <a:t>Permissive Waivers of Appointment </a:t>
            </a:r>
            <a:r>
              <a:rPr lang="en-US" sz="2400">
                <a:solidFill>
                  <a:schemeClr val="accent3"/>
                </a:solidFill>
              </a:rPr>
              <a:t>Pursuant to UP XVIA</a:t>
            </a:r>
            <a:endParaRPr lang="en-US" sz="2400">
              <a:solidFill>
                <a:schemeClr val="accent3"/>
              </a:solidFill>
              <a:latin typeface="+mj-lt"/>
            </a:endParaRP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333555" y="1676400"/>
            <a:ext cx="8686800" cy="4555093"/>
          </a:xfrm>
          <a:prstGeom prst="rect">
            <a:avLst/>
          </a:prstGeom>
        </p:spPr>
        <p:txBody>
          <a:bodyPr wrap="square">
            <a:spAutoFit/>
          </a:bodyPr>
          <a:lstStyle/>
          <a:p>
            <a:pPr marL="742950" marR="1028700" algn="just">
              <a:spcBef>
                <a:spcPct val="0"/>
              </a:spcBef>
              <a:spcAft>
                <a:spcPct val="0"/>
              </a:spcAft>
            </a:pPr>
            <a:r>
              <a:rPr lang="en-US">
                <a:solidFill>
                  <a:srgbClr val="000000"/>
                </a:solidFill>
                <a:ea typeface="Times New Roman" panose="02020603050405020304" pitchFamily="18" charset="0"/>
                <a:cs typeface="Calibri" panose="020f0502020204030204" pitchFamily="34" charset="0"/>
              </a:rPr>
              <a:t>3. that such co-fiduciary has a duty to account in his/her capacity as a fiduciary;</a:t>
            </a:r>
            <a:endParaRPr lang="en-US">
              <a:ea typeface="Times New Roman" panose="02020603050405020304" pitchFamily="18" charset="0"/>
            </a:endParaRPr>
          </a:p>
          <a:p>
            <a:pPr marL="742950" marR="1028700" algn="just">
              <a:spcBef>
                <a:spcPct val="0"/>
              </a:spcBef>
              <a:spcAft>
                <a:spcPct val="0"/>
              </a:spcAft>
            </a:pPr>
            <a:r>
              <a:rPr lang="en-US">
                <a:solidFill>
                  <a:srgbClr val="000000"/>
                </a:solidFill>
                <a:ea typeface="Times New Roman" panose="02020603050405020304" pitchFamily="18" charset="0"/>
                <a:cs typeface="Calibri" panose="020f0502020204030204" pitchFamily="34" charset="0"/>
              </a:rPr>
              <a:t>4. that such co-fiduciary recognizes that he/she has a fiduciary duty to review such pending accounts with due care and has done so; and</a:t>
            </a:r>
            <a:endParaRPr lang="en-US">
              <a:ea typeface="Times New Roman" panose="02020603050405020304" pitchFamily="18" charset="0"/>
            </a:endParaRPr>
          </a:p>
          <a:p>
            <a:pPr marL="742950" marR="1028700" algn="just">
              <a:spcBef>
                <a:spcPct val="0"/>
              </a:spcBef>
              <a:spcAft>
                <a:spcPct val="0"/>
              </a:spcAft>
            </a:pPr>
            <a:r>
              <a:rPr lang="en-US">
                <a:solidFill>
                  <a:srgbClr val="000000"/>
                </a:solidFill>
                <a:ea typeface="Times New Roman" panose="02020603050405020304" pitchFamily="18" charset="0"/>
                <a:cs typeface="Calibri" panose="020f0502020204030204" pitchFamily="34" charset="0"/>
              </a:rPr>
              <a:t>5. that such fiduciary assents to the allowance of the pending account(s).</a:t>
            </a:r>
            <a:endParaRPr lang="en-US">
              <a:ea typeface="Times New Roman" panose="02020603050405020304" pitchFamily="18" charset="0"/>
            </a:endParaRPr>
          </a:p>
          <a:p>
            <a:r>
              <a:rPr lang="en-US">
                <a:solidFill>
                  <a:srgbClr val="000000"/>
                </a:solidFill>
                <a:ea typeface="Times New Roman" panose="02020603050405020304" pitchFamily="18" charset="0"/>
                <a:cs typeface="Calibri" panose="020f0502020204030204" pitchFamily="34" charset="0"/>
              </a:rPr>
              <a:t> </a:t>
            </a:r>
            <a:endParaRPr lang="en-US">
              <a:ea typeface="Times New Roman" panose="02020603050405020304" pitchFamily="18" charset="0"/>
            </a:endParaRPr>
          </a:p>
          <a:p>
            <a:r>
              <a:rPr lang="en-US">
                <a:solidFill>
                  <a:srgbClr val="000000"/>
                </a:solidFill>
                <a:ea typeface="Times New Roman" panose="02020603050405020304" pitchFamily="18" charset="0"/>
                <a:cs typeface="Calibri" panose="020f0502020204030204" pitchFamily="34" charset="0"/>
              </a:rPr>
              <a:t>Such motion may be allowed without a hearing in the discretion of the court; provided, however, that the accountant shall be given an opportunity to be heard before such motion is denied.</a:t>
            </a:r>
            <a:endParaRPr lang="en-US">
              <a:ea typeface="Times New Roman" panose="02020603050405020304" pitchFamily="18" charset="0"/>
            </a:endParaRPr>
          </a:p>
          <a:p>
            <a:r>
              <a:rPr lang="en-US" b="1">
                <a:solidFill>
                  <a:srgbClr val="000000"/>
                </a:solidFill>
                <a:ea typeface="Times New Roman" panose="02020603050405020304" pitchFamily="18" charset="0"/>
                <a:cs typeface="Calibri" panose="020f0502020204030204" pitchFamily="34" charset="0"/>
              </a:rPr>
              <a:t> </a:t>
            </a:r>
            <a:endParaRPr lang="en-US">
              <a:ea typeface="Times New Roman" panose="02020603050405020304" pitchFamily="18" charset="0"/>
            </a:endParaRPr>
          </a:p>
          <a:p>
            <a:r>
              <a:rPr lang="en-US" b="1" u="sng">
                <a:solidFill>
                  <a:srgbClr val="FF0000"/>
                </a:solidFill>
                <a:ea typeface="Times New Roman" panose="02020603050405020304" pitchFamily="18" charset="0"/>
                <a:cs typeface="Calibri" panose="020f0502020204030204" pitchFamily="34" charset="0"/>
              </a:rPr>
              <a:t>Practice Alert</a:t>
            </a:r>
            <a:r>
              <a:rPr lang="en-US" b="1">
                <a:solidFill>
                  <a:srgbClr val="FF0000"/>
                </a:solidFill>
                <a:ea typeface="Times New Roman" panose="02020603050405020304" pitchFamily="18" charset="0"/>
                <a:cs typeface="Calibri" panose="020f0502020204030204" pitchFamily="34" charset="0"/>
              </a:rPr>
              <a:t>:   </a:t>
            </a:r>
            <a:r>
              <a:rPr lang="en-US">
                <a:solidFill>
                  <a:srgbClr val="000000"/>
                </a:solidFill>
                <a:ea typeface="Times New Roman" panose="02020603050405020304" pitchFamily="18" charset="0"/>
                <a:cs typeface="Calibri" panose="020f0502020204030204" pitchFamily="34" charset="0"/>
              </a:rPr>
              <a:t>Failure to provide any of the requirements provided by Uniform Practice XVIA (16A) shall result in the appointment of a GAL or other appropriate action by the court.</a:t>
            </a:r>
            <a:endParaRPr lang="en-US">
              <a:ea typeface="Times New Roman" panose="02020603050405020304" pitchFamily="18" charset="0"/>
            </a:endParaRPr>
          </a:p>
          <a:p>
            <a:pPr marL="365760" marR="0" indent="0">
              <a:spcBef>
                <a:spcPct val="0"/>
              </a:spcBef>
              <a:spcAft>
                <a:spcPts val="300"/>
              </a:spcAft>
              <a:tabLst>
                <a:tab pos="365760"/>
                <a:tab pos="4274820"/>
              </a:tabLst>
            </a:pPr>
            <a:r>
              <a:rPr lang="en-US" sz="2000" b="1">
                <a:cs typeface="Calibri" panose="020f0502020204030204" pitchFamily="34" charset="0"/>
              </a:rPr>
              <a:t> </a:t>
            </a:r>
            <a:endParaRPr lang="en-US" sz="2000" b="1" i="1">
              <a:effectLst/>
            </a:endParaRPr>
          </a:p>
        </p:txBody>
      </p:sp>
    </p:spTree>
    <p:extLst>
      <p:ext uri="{BB962C8B-B14F-4D97-AF65-F5344CB8AC3E}">
        <p14:creationId val="176239264"/>
      </p:ext>
    </p:extLst>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77218"/>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3200">
                <a:solidFill>
                  <a:schemeClr val="accent3"/>
                </a:solidFill>
              </a:rPr>
              <a:t>Notice Requirements</a:t>
            </a:r>
            <a:endParaRPr lang="en-US" sz="3200">
              <a:solidFill>
                <a:schemeClr val="accent3"/>
              </a:solidFill>
              <a:latin typeface="+mj-lt"/>
            </a:endParaRP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6" name="Rectangle 5"/>
          <p:cNvSpPr/>
          <p:nvPr/>
        </p:nvSpPr>
        <p:spPr>
          <a:xfrm>
            <a:off x="381000" y="1540163"/>
            <a:ext cx="8458200" cy="1200329"/>
          </a:xfrm>
          <a:prstGeom prst="rect">
            <a:avLst/>
          </a:prstGeom>
        </p:spPr>
        <p:txBody>
          <a:bodyPr wrap="square">
            <a:spAutoFit/>
          </a:bodyPr>
          <a:lstStyle/>
          <a:p>
            <a:r>
              <a:rPr lang="en-US">
                <a:ea typeface="Times New Roman" panose="02020603050405020304" pitchFamily="18" charset="0"/>
                <a:cs typeface="Calibri" panose="020f0502020204030204" pitchFamily="34" charset="0"/>
              </a:rPr>
              <a:t>Unless the written assents and waivers of notice of all persons interested in the proceeding are filed, after the filing of a Petition for Order of Complete Settlement, the registry shall fix a return date and issue a citation. </a:t>
            </a:r>
          </a:p>
          <a:p>
            <a:endParaRPr lang="en-US"/>
          </a:p>
        </p:txBody>
      </p:sp>
      <p:pic>
        <p:nvPicPr>
          <p:cNvPr id="10" name="Picture 9"/>
          <p:cNvPicPr>
            <a:picLocks noChangeAspect="1"/>
          </p:cNvPicPr>
          <p:nvPr/>
        </p:nvPicPr>
        <p:blipFill>
          <a:blip r:embed="rId2"/>
          <a:stretch>
            <a:fillRect/>
          </a:stretch>
        </p:blipFill>
        <p:spPr>
          <a:xfrm>
            <a:off x="1295400" y="2700337"/>
            <a:ext cx="5924550" cy="847725"/>
          </a:xfrm>
          <a:prstGeom prst="rect">
            <a:avLst/>
          </a:prstGeom>
        </p:spPr>
      </p:pic>
      <p:sp>
        <p:nvSpPr>
          <p:cNvPr id="11" name="Rectangle 10"/>
          <p:cNvSpPr/>
          <p:nvPr/>
        </p:nvSpPr>
        <p:spPr>
          <a:xfrm>
            <a:off x="330679" y="3810000"/>
            <a:ext cx="8153400" cy="2031325"/>
          </a:xfrm>
          <a:prstGeom prst="rect">
            <a:avLst/>
          </a:prstGeom>
        </p:spPr>
        <p:txBody>
          <a:bodyPr wrap="square">
            <a:spAutoFit/>
          </a:bodyPr>
          <a:lstStyle/>
          <a:p>
            <a:r>
              <a:rPr lang="en-US" b="1" u="sng">
                <a:solidFill>
                  <a:srgbClr val="FF0000"/>
                </a:solidFill>
                <a:ea typeface="ヒラギノ角ゴ Pro W3"/>
                <a:cs typeface="Calibri" panose="020f0502020204030204" pitchFamily="34" charset="0"/>
              </a:rPr>
              <a:t>Practice Alert</a:t>
            </a:r>
            <a:r>
              <a:rPr lang="en-US">
                <a:solidFill>
                  <a:srgbClr val="FF0000"/>
                </a:solidFill>
                <a:ea typeface="ヒラギノ角ゴ Pro W3"/>
                <a:cs typeface="Calibri" panose="020f0502020204030204" pitchFamily="34" charset="0"/>
              </a:rPr>
              <a:t>:  </a:t>
            </a:r>
            <a:r>
              <a:rPr lang="en-US">
                <a:solidFill>
                  <a:srgbClr val="000000"/>
                </a:solidFill>
                <a:ea typeface="ヒラギノ角ゴ Pro W3"/>
                <a:cs typeface="Calibri" panose="020f0502020204030204" pitchFamily="34" charset="0"/>
              </a:rPr>
              <a:t>If the only relief requested in the Petition for Order of Complete Settlement is the allowance of the final account, Rule 72 of the Supplemental Rules of the Probate and Family Court applies and no citation need be issued if the written assents and waivers of notice of all persons interested in the account are filed.  See Rule 72(b) of the Supplemental Rules of the Probate and Family Court and form MPC 455, Assent and Waiver of Notice/Renunciation/Waiver of Sureties.</a:t>
            </a:r>
            <a:r>
              <a:rPr lang="en-US" sz="1200">
                <a:solidFill>
                  <a:srgbClr val="000000"/>
                </a:solidFill>
                <a:ea typeface="ヒラギノ角ゴ Pro W3"/>
                <a:cs typeface="Calibri" panose="020f0502020204030204" pitchFamily="34" charset="0"/>
              </a:rPr>
              <a:t> </a:t>
            </a:r>
            <a:endParaRPr lang="en-US" sz="1200">
              <a:solidFill>
                <a:srgbClr val="000000"/>
              </a:solidFill>
              <a:effectLst/>
              <a:ea typeface="ヒラギノ角ゴ Pro W3"/>
              <a:cs typeface="Times New Roman" panose="02020603050405020304" pitchFamily="18" charset="0"/>
            </a:endParaRPr>
          </a:p>
        </p:txBody>
      </p:sp>
    </p:spTree>
    <p:extLst>
      <p:ext uri="{BB962C8B-B14F-4D97-AF65-F5344CB8AC3E}">
        <p14:creationId val="2190602739"/>
      </p:ext>
    </p:extLst>
  </p:cSld>
  <p:clrMapOvr>
    <a:masterClrMapping/>
  </p:clrMapOvr>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446550"/>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800">
                <a:solidFill>
                  <a:schemeClr val="accent3"/>
                </a:solidFill>
              </a:rPr>
              <a:t>Persons Entitled to Notice</a:t>
            </a:r>
          </a:p>
          <a:p>
            <a:endParaRPr lang="en-US" sz="2800">
              <a:solidFill>
                <a:schemeClr val="accent3"/>
              </a:solidFill>
              <a:latin typeface="+mj-lt"/>
            </a:endParaRP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152400" y="1447800"/>
            <a:ext cx="8839200" cy="5355312"/>
          </a:xfrm>
          <a:prstGeom prst="rect">
            <a:avLst/>
          </a:prstGeom>
        </p:spPr>
        <p:txBody>
          <a:bodyPr wrap="square">
            <a:spAutoFit/>
          </a:bodyPr>
          <a:lstStyle/>
          <a:p>
            <a:r>
              <a:rPr lang="en-US">
                <a:solidFill>
                  <a:srgbClr val="000000"/>
                </a:solidFill>
                <a:ea typeface="ヒラギノ角ゴ Pro W3"/>
                <a:cs typeface="Calibri" panose="020f0502020204030204" pitchFamily="34" charset="0"/>
              </a:rPr>
              <a:t>The petitioner shall provide notice to all interested persons.  An interested person entitled to notice (or his/her attorney, if represented) including a GAL, conservator or other fiduciary, may waive the right to notice by filing a written assent and waiver of notice. A minor or an incapacitated or protected person </a:t>
            </a:r>
            <a:r>
              <a:rPr lang="en-US" b="1">
                <a:solidFill>
                  <a:srgbClr val="000000"/>
                </a:solidFill>
                <a:ea typeface="ヒラギノ角ゴ Pro W3"/>
                <a:cs typeface="Calibri" panose="020f0502020204030204" pitchFamily="34" charset="0"/>
              </a:rPr>
              <a:t>may not</a:t>
            </a:r>
            <a:r>
              <a:rPr lang="en-US">
                <a:solidFill>
                  <a:srgbClr val="000000"/>
                </a:solidFill>
                <a:ea typeface="ヒラギノ角ゴ Pro W3"/>
                <a:cs typeface="Calibri" panose="020f0502020204030204" pitchFamily="34" charset="0"/>
              </a:rPr>
              <a:t> waive notice.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Depending upon the particular relief requested, persons who may be interested in the Petition for Order of Complete Settlement may include the following: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1)  heirs at law;</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2)  devisees (in the case of a devise to an trust, the trust or trustee is the devisee and the beneficiaries are not devisees;</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3)  persons having a property right in or claims against the estate of the decedent;</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4)  an attorney of record who has been designated by the client to receive notice;</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5)  any GAL appointed;</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6)  a fiduciary or other representative pursuant to § 1-403;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7)  any representative pursuant to § 3-915 on behalf of a legally disabled person and the person represented regardless of age.  </a:t>
            </a:r>
            <a:endParaRPr lang="en-US" sz="1200">
              <a:solidFill>
                <a:srgbClr val="000000"/>
              </a:solidFill>
              <a:ea typeface="ヒラギノ角ゴ Pro W3"/>
              <a:cs typeface="Times New Roman" panose="02020603050405020304" pitchFamily="18" charset="0"/>
            </a:endParaRPr>
          </a:p>
          <a:p>
            <a:r>
              <a:rPr lang="en-US">
                <a:solidFill>
                  <a:srgbClr val="000000"/>
                </a:solidFill>
                <a:latin typeface="Calibri" panose="020f0502020204030204" pitchFamily="34" charset="0"/>
                <a:ea typeface="ヒラギノ角ゴ Pro W3"/>
                <a:cs typeface="Calibri" panose="020f0502020204030204" pitchFamily="34" charset="0"/>
              </a:rPr>
              <a:t> </a:t>
            </a:r>
            <a:endParaRPr lang="en-US" sz="1200">
              <a:solidFill>
                <a:srgbClr val="000000"/>
              </a:solidFill>
              <a:latin typeface="Lucida Grande"/>
              <a:ea typeface="ヒラギノ角ゴ Pro W3"/>
              <a:cs typeface="Times New Roman" panose="02020603050405020304" pitchFamily="18" charset="0"/>
            </a:endParaRPr>
          </a:p>
          <a:p>
            <a:r>
              <a:rPr lang="en-US">
                <a:solidFill>
                  <a:srgbClr val="000000"/>
                </a:solidFill>
                <a:latin typeface="Calibri" panose="020f0502020204030204" pitchFamily="34" charset="0"/>
                <a:ea typeface="ヒラギノ角ゴ Pro W3"/>
                <a:cs typeface="Calibri" panose="020f0502020204030204" pitchFamily="34" charset="0"/>
              </a:rPr>
              <a:t> </a:t>
            </a:r>
            <a:endParaRPr lang="en-US" sz="1200">
              <a:solidFill>
                <a:srgbClr val="000000"/>
              </a:solidFill>
              <a:latin typeface="Lucida Grande"/>
              <a:ea typeface="ヒラギノ角ゴ Pro W3"/>
              <a:cs typeface="Times New Roman" panose="02020603050405020304" pitchFamily="18" charset="0"/>
            </a:endParaRPr>
          </a:p>
        </p:txBody>
      </p:sp>
    </p:spTree>
    <p:extLst>
      <p:ext uri="{BB962C8B-B14F-4D97-AF65-F5344CB8AC3E}">
        <p14:creationId val="3750026539"/>
      </p:ext>
    </p:extLst>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446550"/>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800">
                <a:solidFill>
                  <a:schemeClr val="accent3"/>
                </a:solidFill>
              </a:rPr>
              <a:t>Persons Entitled to Notice</a:t>
            </a:r>
          </a:p>
          <a:p>
            <a:endParaRPr lang="en-US" sz="2800">
              <a:solidFill>
                <a:schemeClr val="accent3"/>
              </a:solidFill>
              <a:latin typeface="+mj-lt"/>
            </a:endParaRP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301925" y="1675150"/>
            <a:ext cx="8839200" cy="2308324"/>
          </a:xfrm>
          <a:prstGeom prst="rect">
            <a:avLst/>
          </a:prstGeom>
        </p:spPr>
        <p:txBody>
          <a:bodyPr wrap="square">
            <a:spAutoFit/>
          </a:bodyPr>
          <a:lstStyle/>
          <a:p>
            <a:r>
              <a:rPr lang="en-US">
                <a:solidFill>
                  <a:srgbClr val="000000"/>
                </a:solidFill>
                <a:latin typeface="Calibri" panose="020f0502020204030204" pitchFamily="34" charset="0"/>
                <a:ea typeface="ヒラギノ角ゴ Pro W3"/>
                <a:cs typeface="Calibri" panose="020f0502020204030204" pitchFamily="34" charset="0"/>
              </a:rPr>
              <a:t> </a:t>
            </a:r>
            <a:endParaRPr lang="en-US" sz="1200">
              <a:solidFill>
                <a:srgbClr val="000000"/>
              </a:solidFill>
              <a:latin typeface="Lucida Grande"/>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If the proceeding affects a charitable interest or beneficiary, the petitioner must give notice to the charity and to the Attorney General of Massachusetts.   The Attorney General must also be provided notice if there is no spouse or heir at law of the decedent.   Uniform Practice XXXIV (34) of the Probate Court.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In certain circumstances, the Veterans Administration must be notified.  See MUPC at § 2-105.  </a:t>
            </a:r>
            <a:endParaRPr lang="en-US" sz="1200">
              <a:solidFill>
                <a:srgbClr val="000000"/>
              </a:solidFill>
              <a:effectLst/>
              <a:ea typeface="ヒラギノ角ゴ Pro W3"/>
              <a:cs typeface="Times New Roman" panose="02020603050405020304" pitchFamily="18" charset="0"/>
            </a:endParaRPr>
          </a:p>
        </p:txBody>
      </p:sp>
      <p:sp>
        <p:nvSpPr>
          <p:cNvPr id="5" name="Rectangle 4"/>
          <p:cNvSpPr/>
          <p:nvPr/>
        </p:nvSpPr>
        <p:spPr>
          <a:xfrm>
            <a:off x="341462" y="4267200"/>
            <a:ext cx="8461075" cy="2031325"/>
          </a:xfrm>
          <a:prstGeom prst="rect">
            <a:avLst/>
          </a:prstGeom>
        </p:spPr>
        <p:txBody>
          <a:bodyPr wrap="square">
            <a:spAutoFit/>
          </a:bodyPr>
          <a:lstStyle/>
          <a:p>
            <a:r>
              <a:rPr lang="en-US" b="1" u="sng">
                <a:solidFill>
                  <a:srgbClr val="FF0000"/>
                </a:solidFill>
                <a:ea typeface="ヒラギノ角ゴ Pro W3"/>
                <a:cs typeface="Calibri" panose="020f0502020204030204" pitchFamily="34" charset="0"/>
              </a:rPr>
              <a:t>Practice Alert</a:t>
            </a:r>
            <a:r>
              <a:rPr lang="en-US">
                <a:solidFill>
                  <a:srgbClr val="000000"/>
                </a:solidFill>
                <a:ea typeface="ヒラギノ角ゴ Pro W3"/>
                <a:cs typeface="Calibri" panose="020f0502020204030204" pitchFamily="34" charset="0"/>
              </a:rPr>
              <a:t>:  In a proceeding for allowance of an account or a Petition for Order of Complete Settlement, if an heir at law or devisee is deceased at the time court proceedings are commenced, notice must be given to the PR of the </a:t>
            </a:r>
            <a:r>
              <a:rPr lang="en-US" b="1">
                <a:solidFill>
                  <a:srgbClr val="000000"/>
                </a:solidFill>
                <a:ea typeface="ヒラギノ角ゴ Pro W3"/>
                <a:cs typeface="Calibri" panose="020f0502020204030204" pitchFamily="34" charset="0"/>
              </a:rPr>
              <a:t>since deceased person’s estate</a:t>
            </a:r>
            <a:r>
              <a:rPr lang="en-US">
                <a:solidFill>
                  <a:srgbClr val="000000"/>
                </a:solidFill>
                <a:ea typeface="ヒラギノ角ゴ Pro W3"/>
                <a:cs typeface="Calibri" panose="020f0502020204030204" pitchFamily="34" charset="0"/>
              </a:rPr>
              <a:t>.  MUPC at §§ 1-201(24), 3-1001.  If no PR has been appointed, </a:t>
            </a:r>
            <a:r>
              <a:rPr lang="en-US" b="1">
                <a:solidFill>
                  <a:srgbClr val="000000"/>
                </a:solidFill>
                <a:ea typeface="ヒラギノ角ゴ Pro W3"/>
                <a:cs typeface="Calibri" panose="020f0502020204030204" pitchFamily="34" charset="0"/>
              </a:rPr>
              <a:t>publication is required</a:t>
            </a:r>
            <a:r>
              <a:rPr lang="en-US">
                <a:solidFill>
                  <a:srgbClr val="000000"/>
                </a:solidFill>
                <a:ea typeface="ヒラギノ角ゴ Pro W3"/>
                <a:cs typeface="Calibri" panose="020f0502020204030204" pitchFamily="34" charset="0"/>
              </a:rPr>
              <a:t>.  Assents of the presumptive heirs at law are NOT sufficient.  In addition to notice by publication, the court may appoint a GAL or take other appropriate action.</a:t>
            </a:r>
            <a:endParaRPr lang="en-US" sz="1200">
              <a:solidFill>
                <a:srgbClr val="000000"/>
              </a:solidFill>
              <a:effectLst/>
              <a:ea typeface="ヒラギノ角ゴ Pro W3"/>
              <a:cs typeface="Times New Roman" panose="02020603050405020304" pitchFamily="18" charset="0"/>
            </a:endParaRPr>
          </a:p>
        </p:txBody>
      </p:sp>
    </p:spTree>
    <p:extLst>
      <p:ext uri="{BB962C8B-B14F-4D97-AF65-F5344CB8AC3E}">
        <p14:creationId val="1207473260"/>
      </p:ext>
    </p:extLst>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446550"/>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800">
                <a:solidFill>
                  <a:schemeClr val="accent3"/>
                </a:solidFill>
              </a:rPr>
              <a:t>Persons Entitled to Notice</a:t>
            </a:r>
          </a:p>
          <a:p>
            <a:endParaRPr lang="en-US" sz="2800">
              <a:solidFill>
                <a:schemeClr val="accent3"/>
              </a:solidFill>
              <a:latin typeface="+mj-lt"/>
            </a:endParaRP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5" name="Rectangle 4"/>
          <p:cNvSpPr/>
          <p:nvPr/>
        </p:nvSpPr>
        <p:spPr>
          <a:xfrm>
            <a:off x="250166" y="1981200"/>
            <a:ext cx="8686800" cy="1477328"/>
          </a:xfrm>
          <a:prstGeom prst="rect">
            <a:avLst/>
          </a:prstGeom>
        </p:spPr>
        <p:txBody>
          <a:bodyPr wrap="square">
            <a:spAutoFit/>
          </a:bodyPr>
          <a:lstStyle/>
          <a:p>
            <a:r>
              <a:rPr lang="en-US" b="1" u="sng">
                <a:solidFill>
                  <a:srgbClr val="FF0000"/>
                </a:solidFill>
              </a:rPr>
              <a:t>Practice Alert</a:t>
            </a:r>
            <a:r>
              <a:rPr lang="en-US">
                <a:solidFill>
                  <a:srgbClr val="FF0000"/>
                </a:solidFill>
              </a:rPr>
              <a:t>:  </a:t>
            </a:r>
            <a:r>
              <a:rPr lang="en-US"/>
              <a:t>If there is a trust, notice shall be given to the </a:t>
            </a:r>
            <a:r>
              <a:rPr lang="en-US" b="1"/>
              <a:t>trustee.</a:t>
            </a:r>
            <a:r>
              <a:rPr lang="en-US"/>
              <a:t>  The trustee represents the beneficiaries of the trust UNLESS the trustee and the PR are identical. If the trustee and the PR are identical, notice also must be given to the </a:t>
            </a:r>
            <a:r>
              <a:rPr lang="en-US" b="1"/>
              <a:t>trust beneficiaries</a:t>
            </a:r>
            <a:r>
              <a:rPr lang="en-US"/>
              <a:t>, unless all beneficiaries have assented and waived notice.  </a:t>
            </a:r>
            <a:endParaRPr lang="en-US" b="1" u="sng">
              <a:solidFill>
                <a:srgbClr val="FF0000"/>
              </a:solidFill>
              <a:ea typeface="ヒラギノ角ゴ Pro W3"/>
              <a:cs typeface="Calibri" panose="020f0502020204030204" pitchFamily="34" charset="0"/>
            </a:endParaRPr>
          </a:p>
          <a:p>
            <a:endParaRPr lang="en-US" b="1" u="sng">
              <a:solidFill>
                <a:srgbClr val="FF0000"/>
              </a:solidFill>
              <a:ea typeface="ヒラギノ角ゴ Pro W3"/>
              <a:cs typeface="Calibri" panose="020f0502020204030204" pitchFamily="34" charset="0"/>
            </a:endParaRPr>
          </a:p>
        </p:txBody>
      </p:sp>
    </p:spTree>
    <p:extLst>
      <p:ext uri="{BB962C8B-B14F-4D97-AF65-F5344CB8AC3E}">
        <p14:creationId val="2232865584"/>
      </p:ext>
    </p:extLst>
  </p:cSld>
  <p:clrMapOvr>
    <a:masterClrMapping/>
  </p:clrMapOvr>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15663"/>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800">
                <a:solidFill>
                  <a:schemeClr val="accent3"/>
                </a:solidFill>
                <a:latin typeface="+mj-lt"/>
              </a:rPr>
              <a:t>How Notice is Given</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228600" y="1447800"/>
            <a:ext cx="8686800" cy="5078313"/>
          </a:xfrm>
          <a:prstGeom prst="rect">
            <a:avLst/>
          </a:prstGeom>
        </p:spPr>
        <p:txBody>
          <a:bodyPr wrap="square">
            <a:spAutoFit/>
          </a:bodyPr>
          <a:lstStyle/>
          <a:p>
            <a:r>
              <a:rPr lang="en-US">
                <a:solidFill>
                  <a:srgbClr val="000000"/>
                </a:solidFill>
                <a:ea typeface="ヒラギノ角ゴ Pro W3"/>
                <a:cs typeface="Calibri" panose="020f0502020204030204" pitchFamily="34" charset="0"/>
              </a:rPr>
              <a:t>The petitioner shall give notice of the proceeding as provided in the citation’s Order of Notice and in accordance with Rule 6 of the Supplemental Rules of the Probate and Family Court.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b="1">
                <a:solidFill>
                  <a:srgbClr val="000000"/>
                </a:solidFill>
                <a:ea typeface="ヒラギノ角ゴ Pro W3"/>
                <a:cs typeface="Calibri" panose="020f0502020204030204" pitchFamily="34" charset="0"/>
              </a:rPr>
              <a:t>a.  Service within Massachusetts</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Service of a citation within Massachusetts shall be given by delivering in hand or by mailing by certified, registered or ordinary first class mail at least fourteen (14) days before the return date.</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b="1">
                <a:solidFill>
                  <a:srgbClr val="000000"/>
                </a:solidFill>
                <a:ea typeface="ヒラギノ角ゴ Pro W3"/>
                <a:cs typeface="Calibri" panose="020f0502020204030204" pitchFamily="34" charset="0"/>
              </a:rPr>
              <a:t>b.  Service outside of Massachusetts</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If it shall appear from the petition that there is anyone interested who is outside of Massachusetts in any part of the United States, its Commonwealths or territories, service of the citation shall be given by delivering in hand or by mailing by certified, registered or ordinary first class mail at least fourteen (14) days before the return day; if in other parts, one (1) month.</a:t>
            </a:r>
            <a:endParaRPr lang="en-US" sz="1200">
              <a:solidFill>
                <a:srgbClr val="000000"/>
              </a:solidFill>
              <a:ea typeface="ヒラギノ角ゴ Pro W3"/>
              <a:cs typeface="Times New Roman" panose="02020603050405020304" pitchFamily="18" charset="0"/>
            </a:endParaRPr>
          </a:p>
          <a:p>
            <a:r>
              <a:rPr lang="en-US">
                <a:solidFill>
                  <a:srgbClr val="000000"/>
                </a:solidFill>
                <a:latin typeface="Calibri" panose="020f0502020204030204" pitchFamily="34" charset="0"/>
                <a:ea typeface="ヒラギノ角ゴ Pro W3"/>
                <a:cs typeface="Calibri" panose="020f0502020204030204" pitchFamily="34" charset="0"/>
              </a:rPr>
              <a:t> </a:t>
            </a:r>
            <a:endParaRPr lang="en-US" sz="1200">
              <a:solidFill>
                <a:srgbClr val="000000"/>
              </a:solidFill>
              <a:latin typeface="Lucida Grande"/>
              <a:ea typeface="ヒラギノ角ゴ Pro W3"/>
              <a:cs typeface="Times New Roman" panose="02020603050405020304" pitchFamily="18" charset="0"/>
            </a:endParaRPr>
          </a:p>
        </p:txBody>
      </p:sp>
    </p:spTree>
    <p:extLst>
      <p:ext uri="{BB962C8B-B14F-4D97-AF65-F5344CB8AC3E}">
        <p14:creationId val="686177345"/>
      </p:ext>
    </p:extLst>
  </p:cSld>
  <p:clrMapOvr>
    <a:masterClrMapping/>
  </p:clrMapOvr>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15663"/>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2800">
                <a:solidFill>
                  <a:schemeClr val="accent3"/>
                </a:solidFill>
                <a:latin typeface="+mj-lt"/>
              </a:rPr>
              <a:t>How Notice is Given</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228600" y="1447800"/>
            <a:ext cx="8686800" cy="4524315"/>
          </a:xfrm>
          <a:prstGeom prst="rect">
            <a:avLst/>
          </a:prstGeom>
        </p:spPr>
        <p:txBody>
          <a:bodyPr wrap="square">
            <a:spAutoFit/>
          </a:bodyPr>
          <a:lstStyle/>
          <a:p>
            <a:r>
              <a:rPr lang="en-US">
                <a:solidFill>
                  <a:srgbClr val="000000"/>
                </a:solidFill>
                <a:latin typeface="Calibri" panose="020f0502020204030204" pitchFamily="34" charset="0"/>
                <a:ea typeface="ヒラギノ角ゴ Pro W3"/>
                <a:cs typeface="Calibri" panose="020f0502020204030204" pitchFamily="34" charset="0"/>
              </a:rPr>
              <a:t> </a:t>
            </a:r>
            <a:endParaRPr lang="en-US" sz="1200">
              <a:solidFill>
                <a:srgbClr val="000000"/>
              </a:solidFill>
              <a:latin typeface="Lucida Grande"/>
              <a:ea typeface="ヒラギノ角ゴ Pro W3"/>
              <a:cs typeface="Times New Roman" panose="02020603050405020304" pitchFamily="18" charset="0"/>
            </a:endParaRPr>
          </a:p>
          <a:p>
            <a:r>
              <a:rPr lang="en-US" b="1">
                <a:solidFill>
                  <a:srgbClr val="000000"/>
                </a:solidFill>
                <a:ea typeface="ヒラギノ角ゴ Pro W3"/>
                <a:cs typeface="Calibri" panose="020f0502020204030204" pitchFamily="34" charset="0"/>
              </a:rPr>
              <a:t>c.  Service when Whereabouts are Unknown</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If it shall appear from the petition that a person is of parts unknown, service of the citation shall be given by delivery or mailing to the last known address at least one (1) month before the return day.  See also Service by Publication below.</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b="1">
                <a:solidFill>
                  <a:srgbClr val="000000"/>
                </a:solidFill>
                <a:ea typeface="ヒラギノ角ゴ Pro W3"/>
                <a:cs typeface="Calibri" panose="020f0502020204030204" pitchFamily="34" charset="0"/>
              </a:rPr>
              <a:t>d.  Service by Publication</a:t>
            </a:r>
            <a:endParaRPr lang="en-US" sz="1200">
              <a:solidFill>
                <a:srgbClr val="000000"/>
              </a:solidFill>
              <a:ea typeface="ヒラギノ角ゴ Pro W3"/>
              <a:cs typeface="Times New Roman" panose="02020603050405020304" pitchFamily="18" charset="0"/>
            </a:endParaRPr>
          </a:p>
          <a:p>
            <a:r>
              <a:rPr lang="en-US" b="1">
                <a:solidFill>
                  <a:srgbClr val="000000"/>
                </a:solidFill>
                <a:ea typeface="ヒラギノ角ゴ Pro W3"/>
                <a:cs typeface="Calibri" panose="020f0502020204030204" pitchFamily="34" charset="0"/>
              </a:rPr>
              <a:t> </a:t>
            </a:r>
            <a:endParaRPr lang="en-US" sz="1200">
              <a:solidFill>
                <a:srgbClr val="000000"/>
              </a:solidFill>
              <a:ea typeface="ヒラギノ角ゴ Pro W3"/>
              <a:cs typeface="Times New Roman" panose="02020603050405020304" pitchFamily="18" charset="0"/>
            </a:endParaRPr>
          </a:p>
          <a:p>
            <a:r>
              <a:rPr lang="en-US">
                <a:solidFill>
                  <a:srgbClr val="000000"/>
                </a:solidFill>
                <a:ea typeface="ヒラギノ角ゴ Pro W3"/>
                <a:cs typeface="Calibri" panose="020f0502020204030204" pitchFamily="34" charset="0"/>
              </a:rPr>
              <a:t>In addition to the service requirements above, publication shall be required if a person’s whereabouts, address or identity is unknown.  </a:t>
            </a:r>
            <a:r>
              <a:rPr lang="en-US" b="1" u="sng">
                <a:solidFill>
                  <a:srgbClr val="000000"/>
                </a:solidFill>
                <a:ea typeface="ヒラギノ角ゴ Pro W3"/>
                <a:cs typeface="Calibri" panose="020f0502020204030204" pitchFamily="34" charset="0"/>
              </a:rPr>
              <a:t>Publication shall also be required if a Petition for Order of Complete Settlement requests a formal determination of testacy or a formal determination of the decedent’s heirs at law</a:t>
            </a:r>
            <a:r>
              <a:rPr lang="en-US" b="1">
                <a:solidFill>
                  <a:srgbClr val="000000"/>
                </a:solidFill>
                <a:ea typeface="ヒラギノ角ゴ Pro W3"/>
                <a:cs typeface="Calibri" panose="020f0502020204030204" pitchFamily="34" charset="0"/>
              </a:rPr>
              <a:t>.  </a:t>
            </a:r>
            <a:r>
              <a:rPr lang="en-US">
                <a:solidFill>
                  <a:srgbClr val="000000"/>
                </a:solidFill>
                <a:ea typeface="ヒラギノ角ゴ Pro W3"/>
                <a:cs typeface="Calibri" panose="020f0502020204030204" pitchFamily="34" charset="0"/>
              </a:rPr>
              <a:t>A copy of the citation shall be published once in a newspaper designated by the Register of Probate at least seven (7) days before the return day.  </a:t>
            </a:r>
            <a:endParaRPr lang="en-US" sz="1200">
              <a:solidFill>
                <a:srgbClr val="000000"/>
              </a:solidFill>
              <a:effectLst/>
              <a:ea typeface="ヒラギノ角ゴ Pro W3"/>
              <a:cs typeface="Times New Roman" panose="02020603050405020304" pitchFamily="18" charset="0"/>
            </a:endParaRPr>
          </a:p>
        </p:txBody>
      </p:sp>
    </p:spTree>
    <p:extLst>
      <p:ext uri="{BB962C8B-B14F-4D97-AF65-F5344CB8AC3E}">
        <p14:creationId val="2065338845"/>
      </p:ext>
    </p:extLst>
  </p:cSld>
  <p:clrMapOvr>
    <a:masterClrMapping/>
  </p:clrMapOvr>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138773"/>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a:solidFill>
                  <a:schemeClr val="accent3"/>
                </a:solidFill>
                <a:latin typeface="+mj-lt"/>
              </a:rPr>
              <a:t>Contesting the Allowance of an Account or a Petition for Order of Complete Settlement</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Rectangle 2"/>
          <p:cNvSpPr/>
          <p:nvPr/>
        </p:nvSpPr>
        <p:spPr>
          <a:xfrm>
            <a:off x="304800" y="1886922"/>
            <a:ext cx="8686800" cy="3785652"/>
          </a:xfrm>
          <a:prstGeom prst="rect">
            <a:avLst/>
          </a:prstGeom>
        </p:spPr>
        <p:txBody>
          <a:bodyPr wrap="square">
            <a:spAutoFit/>
          </a:bodyPr>
          <a:lstStyle/>
          <a:p>
            <a:endParaRPr lang="en-US" sz="2000">
              <a:solidFill>
                <a:srgbClr val="000000"/>
              </a:solidFill>
              <a:ea typeface="ヒラギノ角ゴ Pro W3"/>
              <a:cs typeface="Calibri" panose="020f0502020204030204" pitchFamily="34" charset="0"/>
            </a:endParaRPr>
          </a:p>
          <a:p>
            <a:pPr marL="285750" indent="-285750">
              <a:buFont typeface="Wingdings" pitchFamily="2" charset="2"/>
              <a:buChar char="q"/>
            </a:pPr>
            <a:r>
              <a:rPr lang="en-US" sz="2000">
                <a:solidFill>
                  <a:srgbClr val="000000"/>
                </a:solidFill>
                <a:ea typeface="ヒラギノ角ゴ Pro W3"/>
                <a:cs typeface="Calibri" panose="020f0502020204030204" pitchFamily="34" charset="0"/>
              </a:rPr>
              <a:t>File a Written Notice of Appearance and Objection (MPC 505a) by the Return Date – AND- </a:t>
            </a:r>
          </a:p>
          <a:p>
            <a:endParaRPr lang="en-US" sz="2000">
              <a:solidFill>
                <a:srgbClr val="000000"/>
              </a:solidFill>
              <a:ea typeface="ヒラギノ角ゴ Pro W3"/>
              <a:cs typeface="Calibri" panose="020f0502020204030204" pitchFamily="34" charset="0"/>
            </a:endParaRPr>
          </a:p>
          <a:p>
            <a:pPr marL="285750" indent="-285750">
              <a:buFont typeface="Wingdings" pitchFamily="2" charset="2"/>
              <a:buChar char="q"/>
            </a:pPr>
            <a:r>
              <a:rPr lang="en-US" sz="2000">
                <a:solidFill>
                  <a:srgbClr val="000000"/>
                </a:solidFill>
                <a:ea typeface="ヒラギノ角ゴ Pro W3"/>
                <a:cs typeface="Times New Roman" panose="02020603050405020304" pitchFamily="18" charset="0"/>
              </a:rPr>
              <a:t>File a written affidavit of objections within 30 days of the return date.</a:t>
            </a:r>
          </a:p>
          <a:p>
            <a:endParaRPr lang="en-US" sz="2000">
              <a:solidFill>
                <a:srgbClr val="000000"/>
              </a:solidFill>
              <a:ea typeface="ヒラギノ角ゴ Pro W3"/>
              <a:cs typeface="Times New Roman" panose="02020603050405020304" pitchFamily="18" charset="0"/>
            </a:endParaRPr>
          </a:p>
          <a:p>
            <a:pPr marL="285750" indent="-285750">
              <a:buFont typeface="Wingdings" pitchFamily="2" charset="2"/>
              <a:buChar char="q"/>
            </a:pPr>
            <a:r>
              <a:rPr lang="en-US" sz="2000">
                <a:solidFill>
                  <a:srgbClr val="000000"/>
                </a:solidFill>
                <a:ea typeface="ヒラギノ角ゴ Pro W3"/>
                <a:cs typeface="Times New Roman" panose="02020603050405020304" pitchFamily="18" charset="0"/>
              </a:rPr>
              <a:t>Subject to being stricken by motion if not timely filed or if affidavit does not state specific facts and grounds.  </a:t>
            </a:r>
          </a:p>
          <a:p>
            <a:pPr marL="285750" indent="-285750">
              <a:buFont typeface="Wingdings" pitchFamily="2" charset="2"/>
              <a:buChar char="q"/>
            </a:pPr>
            <a:endParaRPr lang="en-US" sz="2000">
              <a:solidFill>
                <a:srgbClr val="000000"/>
              </a:solidFill>
              <a:ea typeface="ヒラギノ角ゴ Pro W3"/>
              <a:cs typeface="Times New Roman" panose="02020603050405020304" pitchFamily="18" charset="0"/>
            </a:endParaRPr>
          </a:p>
          <a:p>
            <a:r>
              <a:rPr lang="en-US" sz="2000">
                <a:solidFill>
                  <a:srgbClr val="000000"/>
                </a:solidFill>
                <a:ea typeface="ヒラギノ角ゴ Pro W3"/>
                <a:cs typeface="Calibri" panose="020f0502020204030204" pitchFamily="34" charset="0"/>
              </a:rPr>
              <a:t>MUPC at §  1-401</a:t>
            </a:r>
          </a:p>
          <a:p>
            <a:endParaRPr lang="en-US" sz="2000">
              <a:solidFill>
                <a:srgbClr val="000000"/>
              </a:solidFill>
              <a:ea typeface="ヒラギノ角ゴ Pro W3"/>
              <a:cs typeface="Times New Roman" panose="02020603050405020304" pitchFamily="18" charset="0"/>
            </a:endParaRPr>
          </a:p>
          <a:p>
            <a:endParaRPr lang="en-US" sz="2000">
              <a:solidFill>
                <a:srgbClr val="000000"/>
              </a:solidFill>
              <a:ea typeface="ヒラギノ角ゴ Pro W3"/>
              <a:cs typeface="Times New Roman" panose="02020603050405020304" pitchFamily="18" charset="0"/>
            </a:endParaRPr>
          </a:p>
        </p:txBody>
      </p:sp>
    </p:spTree>
    <p:extLst>
      <p:ext uri="{BB962C8B-B14F-4D97-AF65-F5344CB8AC3E}">
        <p14:creationId val="1217422547"/>
      </p:ext>
    </p:extLst>
  </p:cSld>
  <p:clrMapOvr>
    <a:masterClrMapping/>
  </p:clrMapOvr>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77218"/>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3200">
                <a:solidFill>
                  <a:schemeClr val="accent3"/>
                </a:solidFill>
                <a:latin typeface="+mj-lt"/>
              </a:rPr>
              <a:t>Next Steps:</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5" name="Rectangle 4"/>
          <p:cNvSpPr/>
          <p:nvPr/>
        </p:nvSpPr>
        <p:spPr>
          <a:xfrm>
            <a:off x="247650" y="1600200"/>
            <a:ext cx="8648700" cy="4770537"/>
          </a:xfrm>
          <a:prstGeom prst="rect">
            <a:avLst/>
          </a:prstGeom>
        </p:spPr>
        <p:txBody>
          <a:bodyPr wrap="square">
            <a:spAutoFit/>
          </a:bodyPr>
          <a:lstStyle/>
          <a:p>
            <a:r>
              <a:rPr lang="en-US" sz="1600" b="1">
                <a:ea typeface="Times New Roman" panose="02020603050405020304" pitchFamily="18" charset="0"/>
              </a:rPr>
              <a:t>CONTESTED CASES:</a:t>
            </a:r>
          </a:p>
          <a:p>
            <a:endParaRPr lang="en-US" sz="1600">
              <a:ea typeface="Times New Roman" panose="02020603050405020304" pitchFamily="18" charset="0"/>
            </a:endParaRPr>
          </a:p>
          <a:p>
            <a:r>
              <a:rPr lang="en-US" sz="1600">
                <a:ea typeface="Times New Roman" panose="02020603050405020304" pitchFamily="18" charset="0"/>
              </a:rPr>
              <a:t>In order to request a hearing date to appear before the court on a contested petition, the petitioner must file a Request for a Case Management Conference or other applicable form.  The court’s judicial case manager may be consulted for further information regarding the scheduling of a hearing date.   </a:t>
            </a:r>
          </a:p>
          <a:p>
            <a:r>
              <a:rPr lang="en-US" sz="1600">
                <a:ea typeface="Times New Roman" panose="02020603050405020304" pitchFamily="18" charset="0"/>
              </a:rPr>
              <a:t> </a:t>
            </a:r>
          </a:p>
          <a:p>
            <a:r>
              <a:rPr lang="en-US" sz="1600" b="1" u="sng">
                <a:ea typeface="Times New Roman" panose="02020603050405020304" pitchFamily="18" charset="0"/>
              </a:rPr>
              <a:t>Note</a:t>
            </a:r>
            <a:r>
              <a:rPr lang="en-US" sz="1600" b="1">
                <a:ea typeface="Times New Roman" panose="02020603050405020304" pitchFamily="18" charset="0"/>
              </a:rPr>
              <a:t>:</a:t>
            </a:r>
            <a:r>
              <a:rPr lang="en-US" sz="1600">
                <a:ea typeface="Times New Roman" panose="02020603050405020304" pitchFamily="18" charset="0"/>
              </a:rPr>
              <a:t>  A contested petition shall be heard by a judge of the court and not a magistrate.  A magistrate has no authority to hear a contested matter.</a:t>
            </a:r>
          </a:p>
          <a:p>
            <a:endParaRPr lang="en-US" sz="1600">
              <a:ea typeface="Times New Roman" panose="02020603050405020304" pitchFamily="18" charset="0"/>
            </a:endParaRPr>
          </a:p>
          <a:p>
            <a:r>
              <a:rPr lang="en-US" sz="1600" b="1">
                <a:ea typeface="Times New Roman" panose="02020603050405020304" pitchFamily="18" charset="0"/>
              </a:rPr>
              <a:t>UNCONTESTED CASES:</a:t>
            </a:r>
          </a:p>
          <a:p>
            <a:endParaRPr lang="en-US" sz="1600">
              <a:effectLst/>
              <a:ea typeface="Times New Roman" panose="02020603050405020304" pitchFamily="18" charset="0"/>
            </a:endParaRPr>
          </a:p>
          <a:p>
            <a:r>
              <a:rPr lang="en-US" sz="1600"/>
              <a:t>If the petition is uncontested and a hearing is not required, the petitioner shall submit to the court, either in person at the registry or by mail, all necessary documents for allowance by the magistrate or court. </a:t>
            </a:r>
          </a:p>
          <a:p>
            <a:r>
              <a:rPr lang="en-US" sz="1600"/>
              <a:t> </a:t>
            </a:r>
          </a:p>
          <a:p>
            <a:r>
              <a:rPr lang="en-US" sz="1600"/>
              <a:t>The court or the magistrate may enter appropriate orders after the return date on the strength of the pleadings if satisfied that all conditions are met or the court may conduct a hearing and require proof of the matters necessary to support the order sought.  </a:t>
            </a:r>
            <a:endParaRPr lang="en-US" sz="1600">
              <a:effectLst/>
              <a:ea typeface="Times New Roman" panose="02020603050405020304" pitchFamily="18" charset="0"/>
            </a:endParaRPr>
          </a:p>
        </p:txBody>
      </p:sp>
    </p:spTree>
    <p:extLst>
      <p:ext uri="{BB962C8B-B14F-4D97-AF65-F5344CB8AC3E}">
        <p14:creationId val="1513910373"/>
      </p:ext>
    </p:extLst>
  </p:cSld>
  <p:clrMapOvr>
    <a:masterClrMapping/>
  </p:clrMapOvr>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p:cNvSpPr>
            <a:spLocks noGrp="1"/>
          </p:cNvSpPr>
          <p:nvPr>
            <p:ph sz="quarter" idx="1"/>
          </p:nvPr>
        </p:nvSpPr>
        <p:spPr>
          <a:xfrm>
            <a:off x="301752" y="1443573"/>
            <a:ext cx="8503920" cy="5033427"/>
          </a:xfrm>
        </p:spPr>
        <p:txBody>
          <a:bodyPr>
            <a:normAutofit fontScale="85000" lnSpcReduction="10000"/>
          </a:bodyPr>
          <a:lstStyle/>
          <a:p>
            <a:pPr>
              <a:buNone/>
            </a:pPr>
            <a:endParaRPr lang="en-US" b="1" i="1">
              <a:latin typeface="Georgia" pitchFamily="18" charset="0"/>
            </a:endParaRPr>
          </a:p>
          <a:p>
            <a:pPr>
              <a:buNone/>
            </a:pPr>
            <a:r>
              <a:rPr lang="en-US" b="1" i="1">
                <a:latin typeface="Georgia" pitchFamily="18" charset="0"/>
              </a:rPr>
              <a:t>Practical Tips:</a:t>
            </a:r>
          </a:p>
          <a:p>
            <a:pPr>
              <a:buNone/>
            </a:pPr>
            <a:endParaRPr lang="en-US" b="1" i="1">
              <a:latin typeface="Georgia" pitchFamily="18" charset="0"/>
            </a:endParaRPr>
          </a:p>
          <a:p>
            <a:pPr>
              <a:buFont typeface="Wingdings" pitchFamily="2" charset="2"/>
              <a:buChar char="v"/>
            </a:pPr>
            <a:r>
              <a:rPr lang="en-US">
                <a:latin typeface="Georgia" pitchFamily="18" charset="0"/>
              </a:rPr>
              <a:t>Review Instructions, if necessary</a:t>
            </a:r>
          </a:p>
          <a:p>
            <a:pPr>
              <a:buFont typeface="Wingdings" pitchFamily="2" charset="2"/>
              <a:buChar char="v"/>
            </a:pPr>
            <a:r>
              <a:rPr lang="en-US">
                <a:latin typeface="Georgia" pitchFamily="18" charset="0"/>
              </a:rPr>
              <a:t>If requesting a determination of heirs, must include form MPC 162 </a:t>
            </a:r>
          </a:p>
          <a:p>
            <a:pPr>
              <a:buFont typeface="Wingdings" pitchFamily="2" charset="2"/>
              <a:buChar char="v"/>
            </a:pPr>
            <a:r>
              <a:rPr lang="en-US">
                <a:latin typeface="Georgia" pitchFamily="18" charset="0"/>
              </a:rPr>
              <a:t>Don’t check off every box in Petition – only what you need!</a:t>
            </a:r>
          </a:p>
          <a:p>
            <a:pPr>
              <a:buFont typeface="Wingdings" pitchFamily="2" charset="2"/>
              <a:buChar char="v"/>
            </a:pPr>
            <a:r>
              <a:rPr lang="en-US">
                <a:latin typeface="Georgia" pitchFamily="18" charset="0"/>
              </a:rPr>
              <a:t>Submit a proposed Decree (MPC 790)</a:t>
            </a:r>
          </a:p>
          <a:p>
            <a:pPr>
              <a:buFont typeface="Wingdings" pitchFamily="2" charset="2"/>
              <a:buChar char="v"/>
            </a:pPr>
            <a:r>
              <a:rPr lang="en-US">
                <a:latin typeface="Georgia" pitchFamily="18" charset="0"/>
              </a:rPr>
              <a:t>Provide Notice to proper parties (trustee/benes, AG)</a:t>
            </a:r>
          </a:p>
          <a:p>
            <a:pPr>
              <a:buFont typeface="Wingdings" pitchFamily="2" charset="2"/>
              <a:buChar char="v"/>
            </a:pPr>
            <a:r>
              <a:rPr lang="en-US">
                <a:latin typeface="Georgia" pitchFamily="18" charset="0"/>
              </a:rPr>
              <a:t>Provide proper motion/affidavit if requesting waiver of GAL</a:t>
            </a:r>
          </a:p>
          <a:p>
            <a:pPr>
              <a:buFont typeface="Wingdings" pitchFamily="2" charset="2"/>
              <a:buChar char="v"/>
            </a:pPr>
            <a:r>
              <a:rPr lang="en-US">
                <a:latin typeface="Georgia" pitchFamily="18" charset="0"/>
              </a:rPr>
              <a:t>Publish, if necessary (see Rule 6; request to determine heirs/testacy)</a:t>
            </a:r>
          </a:p>
          <a:p>
            <a:pPr>
              <a:buFont typeface="Wingdings" pitchFamily="2" charset="2"/>
              <a:buChar char="v"/>
            </a:pPr>
            <a:r>
              <a:rPr lang="en-US">
                <a:latin typeface="Georgia" pitchFamily="18" charset="0"/>
              </a:rPr>
              <a:t>Submit correct filing fee</a:t>
            </a:r>
          </a:p>
          <a:p>
            <a:endParaRPr lang="en-US"/>
          </a:p>
        </p:txBody>
      </p:sp>
      <p:sp>
        <p:nvSpPr>
          <p:cNvPr id="5" name="Rectangle 4"/>
          <p:cNvSpPr/>
          <p:nvPr/>
        </p:nvSpPr>
        <p:spPr>
          <a:xfrm>
            <a:off x="388749" y="304800"/>
            <a:ext cx="8763000" cy="1138773"/>
          </a:xfrm>
          <a:prstGeom prst="rect">
            <a:avLst/>
          </a:prstGeom>
        </p:spPr>
        <p:txBody>
          <a:bodyPr wrap="square">
            <a:spAutoFit/>
          </a:bodyPr>
          <a:lstStyle/>
          <a:p>
            <a:r>
              <a:rPr lang="en-US" sz="3600">
                <a:solidFill>
                  <a:schemeClr val="accent3"/>
                </a:solidFill>
                <a:latin typeface="+mj-lt"/>
              </a:rPr>
              <a:t>Practical Tips</a:t>
            </a:r>
          </a:p>
          <a:p>
            <a:endParaRPr lang="en-US" sz="3200" b="1">
              <a:latin typeface="AvantGarde Bk BT" pitchFamily="34" charset="0"/>
            </a:endParaRPr>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 Placeholder 1"/>
          <p:cNvSpPr>
            <a:spLocks noGrp="1"/>
          </p:cNvSpPr>
          <p:nvPr>
            <p:ph type="body" idx="1"/>
          </p:nvPr>
        </p:nvSpPr>
        <p:spPr/>
        <p:txBody>
          <a:bodyPr/>
          <a:lstStyle/>
          <a:p>
            <a:pPr algn="ctr"/>
            <a:r>
              <a:t>Form MPC 850 </a:t>
            </a:r>
            <a:endParaRPr lang="en-US"/>
          </a:p>
        </p:txBody>
      </p:sp>
      <p:sp>
        <p:nvSpPr>
          <p:cNvPr id="3" name="Text Placeholder 2"/>
          <p:cNvSpPr>
            <a:spLocks noGrp="1"/>
          </p:cNvSpPr>
          <p:nvPr>
            <p:ph type="body" sz="half" idx="3"/>
          </p:nvPr>
        </p:nvSpPr>
        <p:spPr>
          <a:xfrm>
            <a:off x="5029200" y="1524000"/>
            <a:ext cx="3803905" cy="731520"/>
          </a:xfrm>
        </p:spPr>
        <p:txBody>
          <a:bodyPr/>
          <a:lstStyle/>
          <a:p>
            <a:pPr algn="ctr"/>
            <a:r>
              <a:rPr lang="en-US" sz="2400"/>
              <a:t>Closing Statement</a:t>
            </a:r>
          </a:p>
        </p:txBody>
      </p:sp>
      <p:graphicFrame>
        <p:nvGraphicFramePr>
          <p:cNvPr id="61445" name="Content Placeholder 4"/>
          <p:cNvGraphicFramePr>
            <a:graphicFrameLocks noGrp="1" noChangeAspect="1"/>
          </p:cNvGraphicFramePr>
          <p:nvPr>
            <p:ph sz="quarter" idx="2"/>
          </p:nvPr>
        </p:nvGraphicFramePr>
        <p:xfrm>
          <a:off x="849313" y="2471738"/>
          <a:ext cx="2946400" cy="3817937"/>
        </p:xfrm>
        <a:graphic>
          <a:graphicData uri="http://schemas.openxmlformats.org/presentationml/2006/ole">
            <mc:AlternateContent>
              <mc:Choice xmlns:v="urn:schemas-microsoft-com:vml" Requires="v">
                <p:oleObj spid="_x0000_s1038" name="Acrobat Document" r:id="rId2" imgW="5829233" imgH="7543800" progId="AcroExch.Document.7">
                  <p:embed/>
                </p:oleObj>
              </mc:Choice>
              <mc:Fallback>
                <p:oleObj name="Acrobat Document" r:id="rId2" imgW="5829233" imgH="7543800" progId="AcroExch.Document.7">
                  <p:embed/>
                  <p:pic>
                    <p:nvPicPr>
                      <p:cNvPr id="0" name="OLE substitute image"/>
                      <p:cNvPicPr/>
                      <p:nvPr/>
                    </p:nvPicPr>
                    <p:blipFill>
                      <a:blip r:embed="rId3">
                        <a:extLst>
                          <a:ext uri="{28A0092B-C50C-407E-A947-70E740481C1C}">
                            <a14:useLocalDpi xmlns:a14="http://schemas.microsoft.com/office/drawing/2010/main" val="0"/>
                          </a:ext>
                        </a:extLst>
                      </a:blip>
                      <a:stretch>
                        <a:fillRect/>
                      </a:stretch>
                    </p:blipFill>
                    <p:spPr>
                      <a:xfrm>
                        <a:off x="849313" y="2471738"/>
                        <a:ext cx="2946400" cy="3817937"/>
                      </a:xfrm>
                      <a:prstGeom prst="rect">
                        <a:avLst/>
                      </a:prstGeom>
                      <a:noFill/>
                    </p:spPr>
                  </p:pic>
                </p:oleObj>
              </mc:Fallback>
            </mc:AlternateContent>
          </a:graphicData>
        </a:graphic>
      </p:graphicFrame>
      <p:sp>
        <p:nvSpPr>
          <p:cNvPr id="5" name="Content Placeholder 4"/>
          <p:cNvSpPr>
            <a:spLocks noGrp="1"/>
          </p:cNvSpPr>
          <p:nvPr>
            <p:ph sz="quarter" idx="4"/>
          </p:nvPr>
        </p:nvSpPr>
        <p:spPr>
          <a:xfrm>
            <a:off x="4800600" y="2286000"/>
            <a:ext cx="4038600" cy="4343400"/>
          </a:xfrm>
        </p:spPr>
        <p:txBody>
          <a:bodyPr>
            <a:normAutofit fontScale="62500" lnSpcReduction="20000"/>
          </a:bodyPr>
          <a:lstStyle/>
          <a:p>
            <a:endParaRPr lang="en-US" sz="1700"/>
          </a:p>
          <a:p>
            <a:r>
              <a:rPr lang="en-US" sz="1700"/>
              <a:t>An estate may be closed by filing Form MPC 850 if ALL of the following can be met:</a:t>
            </a:r>
          </a:p>
          <a:p>
            <a:endParaRPr lang="en-US" sz="1700"/>
          </a:p>
          <a:p>
            <a:pPr>
              <a:buFont typeface="Wingdings" pitchFamily="2" charset="2"/>
              <a:buChar char="§"/>
            </a:pPr>
            <a:r>
              <a:rPr lang="en-US" sz="1700"/>
              <a:t>The estate is not being administered by a Supervised PR;</a:t>
            </a:r>
          </a:p>
          <a:p>
            <a:endParaRPr lang="en-US" sz="1700"/>
          </a:p>
          <a:p>
            <a:pPr>
              <a:buFont typeface="Wingdings" pitchFamily="2" charset="2"/>
              <a:buChar char="§"/>
            </a:pPr>
            <a:r>
              <a:rPr lang="en-US" sz="1700"/>
              <a:t>There is no court order requiring a formal closing;</a:t>
            </a:r>
          </a:p>
          <a:p>
            <a:endParaRPr lang="en-US" sz="1700"/>
          </a:p>
          <a:p>
            <a:pPr>
              <a:buFont typeface="Wingdings" pitchFamily="2" charset="2"/>
              <a:buChar char="§"/>
            </a:pPr>
            <a:r>
              <a:rPr lang="en-US" sz="1700"/>
              <a:t>Six months have passed since date of appointment;</a:t>
            </a:r>
          </a:p>
          <a:p>
            <a:endParaRPr lang="en-US" sz="1700"/>
          </a:p>
          <a:p>
            <a:pPr>
              <a:buFont typeface="Wingdings" pitchFamily="2" charset="2"/>
              <a:buChar char="§"/>
            </a:pPr>
            <a:r>
              <a:rPr lang="en-US" sz="1700"/>
              <a:t>The time for creditor claims has expired (one year from date of death);</a:t>
            </a:r>
          </a:p>
          <a:p>
            <a:pPr marL="0" indent="0">
              <a:buNone/>
            </a:pPr>
            <a:endParaRPr lang="en-US" sz="1700"/>
          </a:p>
          <a:p>
            <a:pPr>
              <a:buFont typeface="Wingdings" pitchFamily="2" charset="2"/>
              <a:buChar char="§"/>
            </a:pPr>
            <a:r>
              <a:rPr lang="en-US" sz="1700"/>
              <a:t>The PR has fully administered the estate by:</a:t>
            </a:r>
          </a:p>
          <a:p>
            <a:pPr lvl="1">
              <a:buFont typeface="Wingdings" pitchFamily="2" charset="2"/>
              <a:buChar char="§"/>
            </a:pPr>
            <a:r>
              <a:rPr lang="en-US" sz="1700">
                <a:solidFill>
                  <a:schemeClr val="tx1">
                    <a:lumMod val="95000"/>
                    <a:lumOff val="5000"/>
                  </a:schemeClr>
                </a:solidFill>
              </a:rPr>
              <a:t>Distributing the estate</a:t>
            </a:r>
          </a:p>
          <a:p>
            <a:pPr lvl="1">
              <a:buFont typeface="Wingdings" pitchFamily="2" charset="2"/>
              <a:buChar char="§"/>
            </a:pPr>
            <a:r>
              <a:rPr lang="en-US" sz="1700">
                <a:solidFill>
                  <a:schemeClr val="tx1">
                    <a:lumMod val="95000"/>
                    <a:lumOff val="5000"/>
                  </a:schemeClr>
                </a:solidFill>
              </a:rPr>
              <a:t>Making payment, settlement or other disposition of all claims presented, all expenses of administration, and estate inheritance and death taxes EXCEPT as may be specified in the Statement</a:t>
            </a:r>
          </a:p>
          <a:p>
            <a:pPr lvl="1">
              <a:buFont typeface="Wingdings" pitchFamily="2" charset="2"/>
              <a:buChar char="§"/>
            </a:pPr>
            <a:endParaRPr lang="en-US" sz="1700">
              <a:solidFill>
                <a:schemeClr val="tx1">
                  <a:lumMod val="95000"/>
                  <a:lumOff val="5000"/>
                </a:schemeClr>
              </a:solidFill>
            </a:endParaRPr>
          </a:p>
          <a:p>
            <a:pPr>
              <a:buFont typeface="Wingdings" pitchFamily="2" charset="2"/>
              <a:buChar char="§"/>
            </a:pPr>
            <a:r>
              <a:rPr lang="en-US" sz="1700"/>
              <a:t>The PR has furnished an account to distributees;</a:t>
            </a:r>
          </a:p>
          <a:p>
            <a:pPr>
              <a:buFont typeface="Wingdings" pitchFamily="2" charset="2"/>
              <a:buChar char="§"/>
            </a:pPr>
            <a:endParaRPr lang="en-US" sz="1700"/>
          </a:p>
          <a:p>
            <a:pPr>
              <a:buFont typeface="Wingdings" pitchFamily="2" charset="2"/>
              <a:buChar char="§"/>
            </a:pPr>
            <a:r>
              <a:rPr lang="en-US" sz="1700"/>
              <a:t>The PR sent a copy of the Statement to all distributees and to all creditors/claimants who have unbarred claims which have not been paid.  </a:t>
            </a:r>
            <a:endParaRPr lang="en-US"/>
          </a:p>
        </p:txBody>
      </p:sp>
      <p:sp>
        <p:nvSpPr>
          <p:cNvPr id="6" name="Title 5"/>
          <p:cNvSpPr>
            <a:spLocks noGrp="1"/>
          </p:cNvSpPr>
          <p:nvPr>
            <p:ph type="title"/>
          </p:nvPr>
        </p:nvSpPr>
        <p:spPr>
          <a:xfrm>
            <a:off x="301752" y="0"/>
            <a:ext cx="8534400" cy="1309236"/>
          </a:xfrm>
        </p:spPr>
        <p:txBody>
          <a:bodyPr>
            <a:noAutofit/>
          </a:bodyPr>
          <a:lstStyle/>
          <a:p>
            <a:pPr algn="l"/>
            <a:r>
              <a:rPr lang="en-US" sz="3600">
                <a:solidFill>
                  <a:schemeClr val="accent3"/>
                </a:solidFill>
              </a:rPr>
              <a:t>Closing Statement</a:t>
            </a:r>
            <a:br>
              <a:rPr lang="en-US" sz="3600">
                <a:solidFill>
                  <a:schemeClr val="accent3"/>
                </a:solidFill>
              </a:rPr>
            </a:br>
            <a:r>
              <a:rPr lang="en-US" sz="3600">
                <a:solidFill>
                  <a:schemeClr val="accent3"/>
                </a:solidFill>
              </a:rPr>
              <a:t>Article III, § 3-1003 </a:t>
            </a:r>
          </a:p>
        </p:txBody>
      </p:sp>
      <p:contentPart p14:bwMode="auto" r:id="rId4">
        <p14:nvContentPartPr>
          <p14:cNvPr id="61446" name="Ink 6"/>
          <p14:cNvContentPartPr>
            <a14:cpLocks noRot="1" noChangeAspect="1" noEditPoints="1" noChangeArrowheads="1" noChangeShapeType="1"/>
          </p14:cNvContentPartPr>
          <p14:nvPr/>
        </p14:nvContentPartPr>
        <p14:xfrm>
          <a:off x="1009650" y="4229100"/>
          <a:ext cx="2609850" cy="142875"/>
        </p14:xfrm>
      </p:contentPart>
      <p:contentPart p14:bwMode="auto" r:id="rId5">
        <p14:nvContentPartPr>
          <p14:cNvPr id="61447" name="Ink 7"/>
          <p14:cNvContentPartPr>
            <a14:cpLocks noRot="1" noChangeAspect="1" noEditPoints="1" noChangeArrowheads="1" noChangeShapeType="1"/>
          </p14:cNvContentPartPr>
          <p14:nvPr/>
        </p14:nvContentPartPr>
        <p14:xfrm>
          <a:off x="1171575" y="4905375"/>
          <a:ext cx="1743075" cy="85725"/>
        </p14:xfrm>
      </p:contentPart>
      <p:contentPart p14:bwMode="auto" r:id="rId6">
        <p14:nvContentPartPr>
          <p14:cNvPr id="61448" name="Ink 8"/>
          <p14:cNvContentPartPr>
            <a14:cpLocks noRot="1" noChangeAspect="1" noEditPoints="1" noChangeArrowheads="1" noChangeShapeType="1"/>
          </p14:cNvContentPartPr>
          <p14:nvPr/>
        </p14:nvContentPartPr>
        <p14:xfrm>
          <a:off x="1238250" y="5419725"/>
          <a:ext cx="1704975" cy="133350"/>
        </p14:xfrm>
      </p:contentPart>
    </p:spTree>
    <p:extLst>
      <p:ext uri="{BB962C8B-B14F-4D97-AF65-F5344CB8AC3E}">
        <p14:creationId val="3222114237"/>
      </p:ext>
    </p:extLst>
  </p:cSld>
  <p:clrMapOvr>
    <a:masterClrMapping/>
  </p:clrMapOvr>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533400" y="304800"/>
            <a:ext cx="8077200" cy="707886"/>
          </a:xfrm>
          <a:prstGeom prst="rect">
            <a:avLst/>
          </a:prstGeom>
          <a:noFill/>
        </p:spPr>
        <p:txBody>
          <a:bodyPr wrap="square" rtlCol="0">
            <a:spAutoFit/>
          </a:bodyPr>
          <a:lstStyle/>
          <a:p>
            <a:endParaRPr lang="en-US" sz="4000" b="1">
              <a:solidFill>
                <a:schemeClr val="bg2">
                  <a:lumMod val="50000"/>
                </a:schemeClr>
              </a:solidFill>
              <a:latin typeface="Baskerville Old Face" pitchFamily="18" charset="0"/>
            </a:endParaRPr>
          </a:p>
        </p:txBody>
      </p:sp>
      <p:sp>
        <p:nvSpPr>
          <p:cNvPr id="5" name="Rectangle 4"/>
          <p:cNvSpPr/>
          <p:nvPr/>
        </p:nvSpPr>
        <p:spPr>
          <a:xfrm>
            <a:off x="457200" y="381000"/>
            <a:ext cx="7848600" cy="769441"/>
          </a:xfrm>
          <a:prstGeom prst="rect">
            <a:avLst/>
          </a:prstGeom>
        </p:spPr>
        <p:txBody>
          <a:bodyPr wrap="square">
            <a:spAutoFit/>
          </a:bodyPr>
          <a:lstStyle/>
          <a:p>
            <a:r>
              <a:rPr lang="en-US" sz="4400">
                <a:solidFill>
                  <a:schemeClr val="accent3"/>
                </a:solidFill>
                <a:latin typeface="+mj-lt"/>
              </a:rPr>
              <a:t>Closing Options Review:</a:t>
            </a:r>
          </a:p>
        </p:txBody>
      </p:sp>
      <p:pic>
        <p:nvPicPr>
          <p:cNvPr id="8" name="Content Placeholder 7" descr="">
            <a:extLst>
              <a:ext uri="{FF2B5EF4-FFF2-40B4-BE49-F238E27FC236}">
                <a16:creationId xmlns:a16="http://schemas.microsoft.com/office/drawing/2014/main" id="{4E9A6627-5BE7-92E5-60A9-165E2072D48F}"/>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968867" y="1527175"/>
            <a:ext cx="5169753" cy="4572000"/>
          </a:xfrm>
        </p:spPr>
      </p:pic>
    </p:spTree>
    <p:extLst>
      <p:ext uri="{BB962C8B-B14F-4D97-AF65-F5344CB8AC3E}">
        <p14:creationId val="1613905106"/>
      </p:ext>
    </p:extLst>
  </p:cSld>
  <p:clrMapOvr>
    <a:masterClrMapping/>
  </p:clrMapOvr>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523220"/>
          </a:xfrm>
          <a:prstGeom prst="rect">
            <a:avLst/>
          </a:prstGeom>
          <a:noFill/>
        </p:spPr>
        <p:txBody>
          <a:bodyPr wrap="square" rtlCol="0">
            <a:spAutoFit/>
          </a:bodyPr>
          <a:lstStyle/>
          <a:p>
            <a:r>
              <a:rPr lang="en-US" sz="2800">
                <a:solidFill>
                  <a:schemeClr val="accent3"/>
                </a:solidFill>
                <a:latin typeface="+mj-lt"/>
              </a:rPr>
              <a:t>Discovery of Additional Assets</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TextBox 2"/>
          <p:cNvSpPr txBox="1"/>
          <p:nvPr/>
        </p:nvSpPr>
        <p:spPr>
          <a:xfrm>
            <a:off x="381000" y="1828800"/>
            <a:ext cx="8382000" cy="4154984"/>
          </a:xfrm>
          <a:prstGeom prst="rect">
            <a:avLst/>
          </a:prstGeom>
          <a:noFill/>
        </p:spPr>
        <p:txBody>
          <a:bodyPr wrap="square" rtlCol="0">
            <a:spAutoFit/>
          </a:bodyPr>
          <a:lstStyle/>
          <a:p>
            <a:r>
              <a:rPr lang="en-US"/>
              <a:t>If additional estate assets are discovered after the court enters a decree on a Petition for Complete Settlement discharging the PR and sureties from liability, the PR </a:t>
            </a:r>
            <a:r>
              <a:rPr lang="en-US">
                <a:solidFill>
                  <a:srgbClr val="FF0000"/>
                </a:solidFill>
              </a:rPr>
              <a:t>shall</a:t>
            </a:r>
            <a:r>
              <a:rPr lang="en-US"/>
              <a:t> use the following procedure to administer the additional estate assets:</a:t>
            </a:r>
          </a:p>
          <a:p>
            <a:r>
              <a:rPr lang="en-US"/>
              <a:t> </a:t>
            </a:r>
          </a:p>
          <a:p>
            <a:r>
              <a:rPr lang="en-US"/>
              <a:t>1.  File an “Affidavit of Additional Assets” listing the value of the additional assets along with a Certificate of Service acknowledging that the Affidavit was sent to all persons interested in the estate, including the Division of Medical Assistance, Estate Recovery Unit and the Attorney General, if applicable.   </a:t>
            </a:r>
          </a:p>
          <a:p>
            <a:r>
              <a:rPr lang="en-US" sz="2400"/>
              <a:t> </a:t>
            </a:r>
          </a:p>
          <a:p>
            <a:r>
              <a:rPr lang="en-US"/>
              <a:t>2.  File a subsequent bond (MPC 801) to cover the amount of the additional assets. Form MPC 455 may be filed for each person interested in the estate to waive sureties on the PR’s subsequent bond.  </a:t>
            </a:r>
          </a:p>
          <a:p>
            <a:r>
              <a:rPr lang="en-US" sz="2400"/>
              <a:t> </a:t>
            </a:r>
          </a:p>
        </p:txBody>
      </p:sp>
    </p:spTree>
    <p:extLst>
      <p:ext uri="{BB962C8B-B14F-4D97-AF65-F5344CB8AC3E}">
        <p14:creationId val="1115932338"/>
      </p:ext>
    </p:extLst>
  </p:cSld>
  <p:clrMapOvr>
    <a:masterClrMapping/>
  </p:clrMapOvr>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523220"/>
          </a:xfrm>
          <a:prstGeom prst="rect">
            <a:avLst/>
          </a:prstGeom>
          <a:noFill/>
        </p:spPr>
        <p:txBody>
          <a:bodyPr wrap="square" rtlCol="0">
            <a:spAutoFit/>
          </a:bodyPr>
          <a:lstStyle/>
          <a:p>
            <a:r>
              <a:rPr lang="en-US" sz="2800">
                <a:solidFill>
                  <a:schemeClr val="accent3"/>
                </a:solidFill>
                <a:latin typeface="+mj-lt"/>
              </a:rPr>
              <a:t>Discovery of Additional Assets</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TextBox 2"/>
          <p:cNvSpPr txBox="1"/>
          <p:nvPr/>
        </p:nvSpPr>
        <p:spPr>
          <a:xfrm>
            <a:off x="381000" y="1905000"/>
            <a:ext cx="8348932" cy="4339650"/>
          </a:xfrm>
          <a:prstGeom prst="rect">
            <a:avLst/>
          </a:prstGeom>
          <a:noFill/>
        </p:spPr>
        <p:txBody>
          <a:bodyPr wrap="square" rtlCol="0">
            <a:spAutoFit/>
          </a:bodyPr>
          <a:lstStyle/>
          <a:p>
            <a:r>
              <a:rPr lang="en-US"/>
              <a:t>3.  If requested, new Letters may be issued from the registry after the affidavit is filed and the bond has been approved.  </a:t>
            </a:r>
          </a:p>
          <a:p>
            <a:endParaRPr lang="en-US"/>
          </a:p>
          <a:p>
            <a:r>
              <a:rPr lang="en-US" b="1" u="sng">
                <a:solidFill>
                  <a:srgbClr val="FF0000"/>
                </a:solidFill>
              </a:rPr>
              <a:t>Fee Alert</a:t>
            </a:r>
            <a:r>
              <a:rPr lang="en-US" b="1">
                <a:solidFill>
                  <a:srgbClr val="FF0000"/>
                </a:solidFill>
              </a:rPr>
              <a:t>:</a:t>
            </a:r>
            <a:r>
              <a:rPr lang="en-US">
                <a:solidFill>
                  <a:srgbClr val="FF0000"/>
                </a:solidFill>
              </a:rPr>
              <a:t>  </a:t>
            </a:r>
            <a:r>
              <a:rPr lang="en-US"/>
              <a:t>The fee to file a subsequent bond is $75.00.  The fee for each Letter requested is $25.00.  </a:t>
            </a:r>
          </a:p>
          <a:p>
            <a:endParaRPr lang="en-US"/>
          </a:p>
          <a:p>
            <a:r>
              <a:rPr lang="en-US"/>
              <a:t>4.  A PR may close the estate as to the additional assets under any of the available MUPC options (e.g., Petition for Complete Settlement or Closing Statements).  </a:t>
            </a:r>
          </a:p>
          <a:p>
            <a:endParaRPr lang="en-US"/>
          </a:p>
          <a:p>
            <a:r>
              <a:rPr lang="en-US" b="1" u="sng">
                <a:solidFill>
                  <a:srgbClr val="FF0000"/>
                </a:solidFill>
              </a:rPr>
              <a:t>Fee Alert</a:t>
            </a:r>
            <a:r>
              <a:rPr lang="en-US" b="1">
                <a:solidFill>
                  <a:srgbClr val="FF0000"/>
                </a:solidFill>
              </a:rPr>
              <a:t>:</a:t>
            </a:r>
            <a:r>
              <a:rPr lang="en-US">
                <a:solidFill>
                  <a:srgbClr val="FF0000"/>
                </a:solidFill>
              </a:rPr>
              <a:t>  </a:t>
            </a:r>
            <a:r>
              <a:rPr lang="en-US"/>
              <a:t>The filing fee for all accounts of additional assets filed shall be in accordance with the Uniform Fee Schedule based on the value listed in Schedule A and not the $75.00 fee for an “Amended/Substituted” Account.</a:t>
            </a:r>
          </a:p>
          <a:p>
            <a:endParaRPr lang="en-US"/>
          </a:p>
          <a:p>
            <a:r>
              <a:rPr lang="en-US" sz="2400"/>
              <a:t> </a:t>
            </a:r>
          </a:p>
        </p:txBody>
      </p:sp>
    </p:spTree>
    <p:extLst>
      <p:ext uri="{BB962C8B-B14F-4D97-AF65-F5344CB8AC3E}">
        <p14:creationId val="1863166070"/>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p:cNvSpPr>
            <a:spLocks noGrp="1"/>
          </p:cNvSpPr>
          <p:nvPr>
            <p:ph sz="quarter" idx="1"/>
          </p:nvPr>
        </p:nvSpPr>
        <p:spPr>
          <a:xfrm>
            <a:off x="228600" y="1524000"/>
            <a:ext cx="8686800" cy="4648200"/>
          </a:xfrm>
        </p:spPr>
        <p:txBody>
          <a:bodyPr>
            <a:normAutofit fontScale="92500" lnSpcReduction="10000"/>
          </a:bodyPr>
          <a:lstStyle/>
          <a:p>
            <a:pPr>
              <a:buFont typeface="Wingdings" pitchFamily="2" charset="2"/>
              <a:buChar char="ü"/>
            </a:pPr>
            <a:endParaRPr lang="en-US">
              <a:solidFill>
                <a:srgbClr val="FF0000"/>
              </a:solidFill>
            </a:endParaRPr>
          </a:p>
          <a:p>
            <a:pPr>
              <a:buFont typeface="Wingdings" pitchFamily="2" charset="2"/>
              <a:buChar char="ü"/>
            </a:pPr>
            <a:r>
              <a:rPr lang="en-US">
                <a:solidFill>
                  <a:srgbClr val="FF0000"/>
                </a:solidFill>
              </a:rPr>
              <a:t>Inventory Form must be filed for allowance of accounts (MPC 854 &amp; 854a)</a:t>
            </a:r>
          </a:p>
          <a:p>
            <a:pPr>
              <a:buFont typeface="Wingdings" pitchFamily="2" charset="2"/>
              <a:buChar char="ü"/>
            </a:pPr>
            <a:r>
              <a:rPr lang="en-US"/>
              <a:t> PR Account Form (MPC 853 &amp;  853a)</a:t>
            </a:r>
          </a:p>
          <a:p>
            <a:pPr>
              <a:buFont typeface="Wingdings" pitchFamily="2" charset="2"/>
              <a:buChar char="ü"/>
            </a:pPr>
            <a:r>
              <a:rPr lang="en-US"/>
              <a:t>Petition for Allowance of Account (MPC 857) for non-final account </a:t>
            </a:r>
          </a:p>
          <a:p>
            <a:pPr>
              <a:buFont typeface="Wingdings" pitchFamily="2" charset="2"/>
              <a:buChar char="ü"/>
            </a:pPr>
            <a:r>
              <a:rPr lang="en-US"/>
              <a:t>Petition for Order of Complete Settlement (MPC 855) for final account, </a:t>
            </a:r>
          </a:p>
          <a:p>
            <a:pPr>
              <a:buFont typeface="Wingdings" pitchFamily="2" charset="2"/>
              <a:buChar char="ü"/>
            </a:pPr>
            <a:r>
              <a:rPr lang="en-US"/>
              <a:t>Decree (MPC 790) </a:t>
            </a:r>
          </a:p>
          <a:p>
            <a:pPr>
              <a:buFont typeface="Wingdings" pitchFamily="2" charset="2"/>
              <a:buChar char="ü"/>
            </a:pPr>
            <a:r>
              <a:rPr lang="en-US"/>
              <a:t>Citation</a:t>
            </a:r>
          </a:p>
          <a:p>
            <a:pPr>
              <a:buFont typeface="Wingdings" pitchFamily="2" charset="2"/>
              <a:buChar char="ü"/>
            </a:pPr>
            <a:r>
              <a:rPr lang="en-US"/>
              <a:t>Petition to Render Inventory/Account (MPC 856)</a:t>
            </a:r>
          </a:p>
          <a:p>
            <a:pPr>
              <a:buFont typeface="Wingdings" pitchFamily="2" charset="2"/>
              <a:buChar char="ü"/>
            </a:pPr>
            <a:endParaRPr lang="en-US"/>
          </a:p>
          <a:p>
            <a:pPr>
              <a:buNone/>
            </a:pPr>
            <a:endParaRPr lang="en-US"/>
          </a:p>
          <a:p>
            <a:pPr>
              <a:buFont typeface="Wingdings" pitchFamily="2" charset="2"/>
              <a:buChar char="ü"/>
            </a:pPr>
            <a:endParaRPr lang="en-US"/>
          </a:p>
        </p:txBody>
      </p:sp>
      <p:sp>
        <p:nvSpPr>
          <p:cNvPr id="4" name="TextBox 3"/>
          <p:cNvSpPr txBox="1"/>
          <p:nvPr/>
        </p:nvSpPr>
        <p:spPr>
          <a:xfrm>
            <a:off x="381000" y="381000"/>
            <a:ext cx="8534400" cy="707886"/>
          </a:xfrm>
          <a:prstGeom prst="rect">
            <a:avLst/>
          </a:prstGeom>
          <a:noFill/>
        </p:spPr>
        <p:txBody>
          <a:bodyPr wrap="square" rtlCol="0">
            <a:spAutoFit/>
          </a:bodyPr>
          <a:lstStyle/>
          <a:p>
            <a:r>
              <a:rPr lang="en-US" sz="4000">
                <a:solidFill>
                  <a:schemeClr val="accent3"/>
                </a:solidFill>
                <a:latin typeface="+mj-lt"/>
              </a:rPr>
              <a:t>Allowance of Accounts</a:t>
            </a: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381000" y="381000"/>
            <a:ext cx="8534400" cy="1323439"/>
          </a:xfrm>
          <a:prstGeom prst="rect">
            <a:avLst/>
          </a:prstGeom>
          <a:noFill/>
        </p:spPr>
        <p:txBody>
          <a:bodyPr wrap="square" rtlCol="0">
            <a:spAutoFit/>
          </a:bodyPr>
          <a:lstStyle/>
          <a:p>
            <a:r>
              <a:rPr lang="en-US" sz="4000">
                <a:solidFill>
                  <a:schemeClr val="accent3"/>
                </a:solidFill>
                <a:latin typeface="+mj-lt"/>
              </a:rPr>
              <a:t>Allowance of Accounts</a:t>
            </a:r>
          </a:p>
          <a:p>
            <a:endParaRPr lang="en-US" sz="4000" b="1">
              <a:solidFill>
                <a:schemeClr val="bg2">
                  <a:lumMod val="50000"/>
                </a:schemeClr>
              </a:solidFill>
              <a:latin typeface="Baskerville Old Face" pitchFamily="18" charset="0"/>
            </a:endParaRPr>
          </a:p>
        </p:txBody>
      </p:sp>
      <p:pic>
        <p:nvPicPr>
          <p:cNvPr id="3" name="Content Placeholder 2"/>
          <p:cNvPicPr>
            <a:picLocks noGrp="1" noChangeAspect="1"/>
          </p:cNvPicPr>
          <p:nvPr>
            <p:ph sz="quarter" idx="1"/>
          </p:nvPr>
        </p:nvPicPr>
        <p:blipFill>
          <a:blip r:embed="rId2"/>
          <a:stretch>
            <a:fillRect/>
          </a:stretch>
        </p:blipFill>
        <p:spPr>
          <a:xfrm>
            <a:off x="381000" y="1527174"/>
            <a:ext cx="8534400" cy="4721225"/>
          </a:xfrm>
          <a:prstGeom prst="rect">
            <a:avLst/>
          </a:prstGeom>
        </p:spPr>
      </p:pic>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p:cNvSpPr>
            <a:spLocks noGrp="1"/>
          </p:cNvSpPr>
          <p:nvPr>
            <p:ph sz="quarter" idx="1"/>
          </p:nvPr>
        </p:nvSpPr>
        <p:spPr>
          <a:xfrm>
            <a:off x="304800" y="1676400"/>
            <a:ext cx="8500872" cy="4876800"/>
          </a:xfrm>
        </p:spPr>
        <p:txBody>
          <a:bodyPr>
            <a:normAutofit fontScale="25000" lnSpcReduction="20000"/>
          </a:bodyPr>
          <a:lstStyle/>
          <a:p>
            <a:pPr marL="0" indent="0">
              <a:buNone/>
            </a:pPr>
            <a:r>
              <a:rPr lang="en-US" sz="8000">
                <a:latin typeface="Georgia" pitchFamily="18" charset="0"/>
              </a:rPr>
              <a:t>A Petition for Order of Complete Settlement filed to close the estate shall request approval of the final account and all of the following requirements must be met:</a:t>
            </a:r>
          </a:p>
          <a:p>
            <a:pPr marL="0" indent="0">
              <a:buNone/>
            </a:pPr>
            <a:endParaRPr lang="en-US" sz="8000">
              <a:latin typeface="Georgia" pitchFamily="18" charset="0"/>
            </a:endParaRPr>
          </a:p>
          <a:p>
            <a:pPr>
              <a:buFont typeface="Wingdings" pitchFamily="2" charset="2"/>
              <a:buChar char="§"/>
            </a:pPr>
            <a:r>
              <a:rPr lang="en-US" sz="8000">
                <a:latin typeface="Georgia" pitchFamily="18" charset="0"/>
              </a:rPr>
              <a:t>The final account has been filed;</a:t>
            </a:r>
          </a:p>
          <a:p>
            <a:pPr>
              <a:buFont typeface="Wingdings" pitchFamily="2" charset="2"/>
              <a:buChar char="§"/>
            </a:pPr>
            <a:endParaRPr lang="en-US" sz="8000">
              <a:latin typeface="Georgia" pitchFamily="18" charset="0"/>
            </a:endParaRPr>
          </a:p>
          <a:p>
            <a:pPr>
              <a:buFont typeface="Wingdings" pitchFamily="2" charset="2"/>
              <a:buChar char="§"/>
            </a:pPr>
            <a:r>
              <a:rPr lang="en-US" sz="8000">
                <a:latin typeface="Georgia" pitchFamily="18" charset="0"/>
              </a:rPr>
              <a:t> The time for creditor’s claims has expired (one year from date of death);</a:t>
            </a:r>
          </a:p>
          <a:p>
            <a:pPr>
              <a:buFont typeface="Wingdings" pitchFamily="2" charset="2"/>
              <a:buChar char="§"/>
            </a:pPr>
            <a:endParaRPr lang="en-US" sz="8000">
              <a:latin typeface="Georgia" pitchFamily="18" charset="0"/>
            </a:endParaRPr>
          </a:p>
          <a:p>
            <a:pPr>
              <a:buFont typeface="Wingdings" pitchFamily="2" charset="2"/>
              <a:buChar char="§"/>
            </a:pPr>
            <a:r>
              <a:rPr lang="en-US" sz="8000">
                <a:latin typeface="Georgia" pitchFamily="18" charset="0"/>
              </a:rPr>
              <a:t>One year has passed since the date of the original appointment of PR or the petitioner is the PR;</a:t>
            </a:r>
          </a:p>
          <a:p>
            <a:pPr marL="0" indent="0">
              <a:buNone/>
            </a:pPr>
            <a:endParaRPr lang="en-US" sz="8000">
              <a:latin typeface="Georgia" pitchFamily="18" charset="0"/>
            </a:endParaRPr>
          </a:p>
          <a:p>
            <a:pPr>
              <a:buFont typeface="Wingdings" pitchFamily="2" charset="2"/>
              <a:buChar char="§"/>
            </a:pPr>
            <a:r>
              <a:rPr lang="en-US" sz="8000">
                <a:latin typeface="Georgia" pitchFamily="18" charset="0"/>
              </a:rPr>
              <a:t>All interested persons have assented or been given notice; and</a:t>
            </a:r>
          </a:p>
          <a:p>
            <a:endParaRPr lang="en-US" sz="8000">
              <a:latin typeface="Georgia" pitchFamily="18" charset="0"/>
            </a:endParaRPr>
          </a:p>
          <a:p>
            <a:pPr>
              <a:buFont typeface="Wingdings" pitchFamily="2" charset="2"/>
              <a:buChar char="§"/>
            </a:pPr>
            <a:r>
              <a:rPr lang="en-US" sz="8000">
                <a:latin typeface="Georgia" pitchFamily="18" charset="0"/>
              </a:rPr>
              <a:t>Any citation and military affidavit is filed with the court.</a:t>
            </a:r>
          </a:p>
          <a:p>
            <a:endParaRPr lang="en-US" sz="8000">
              <a:latin typeface="Georgia" pitchFamily="18" charset="0"/>
            </a:endParaRPr>
          </a:p>
          <a:p>
            <a:endParaRPr lang="en-US" sz="8000">
              <a:latin typeface="Georgia" pitchFamily="18" charset="0"/>
            </a:endParaRPr>
          </a:p>
        </p:txBody>
      </p:sp>
      <p:sp>
        <p:nvSpPr>
          <p:cNvPr id="4" name="TextBox 3"/>
          <p:cNvSpPr txBox="1"/>
          <p:nvPr/>
        </p:nvSpPr>
        <p:spPr>
          <a:xfrm>
            <a:off x="304800" y="228601"/>
            <a:ext cx="8534400" cy="1077218"/>
          </a:xfrm>
          <a:prstGeom prst="rect">
            <a:avLst/>
          </a:prstGeom>
          <a:noFill/>
        </p:spPr>
        <p:txBody>
          <a:bodyPr wrap="square" rtlCol="0">
            <a:spAutoFit/>
          </a:bodyPr>
          <a:lstStyle/>
          <a:p>
            <a:r>
              <a:rPr lang="en-US" sz="3200">
                <a:solidFill>
                  <a:schemeClr val="accent3"/>
                </a:solidFill>
                <a:latin typeface="+mj-lt"/>
              </a:rPr>
              <a:t>Petition for Order of Complete Settlement - Article III, § 3-1001</a:t>
            </a: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Content Placeholder 2"/>
          <p:cNvSpPr>
            <a:spLocks noGrp="1"/>
          </p:cNvSpPr>
          <p:nvPr>
            <p:ph sz="quarter" idx="1"/>
          </p:nvPr>
        </p:nvSpPr>
        <p:spPr>
          <a:xfrm>
            <a:off x="304800" y="1981200"/>
            <a:ext cx="8500872" cy="4419600"/>
          </a:xfrm>
        </p:spPr>
        <p:txBody>
          <a:bodyPr>
            <a:normAutofit/>
          </a:bodyPr>
          <a:lstStyle/>
          <a:p>
            <a:pPr marL="0" indent="0">
              <a:buNone/>
            </a:pPr>
            <a:r>
              <a:rPr lang="en-US" sz="2000">
                <a:latin typeface="Georgia" pitchFamily="18" charset="0"/>
              </a:rPr>
              <a:t>In addition to requesting the approval of a final account, a Petition for Order of Complete Settlement may request that the court:</a:t>
            </a:r>
          </a:p>
          <a:p>
            <a:pPr marL="0" indent="0">
              <a:buNone/>
            </a:pPr>
            <a:endParaRPr lang="en-US" sz="2000">
              <a:latin typeface="Georgia" pitchFamily="18" charset="0"/>
            </a:endParaRPr>
          </a:p>
          <a:p>
            <a:pPr>
              <a:buFont typeface="Wingdings" pitchFamily="2" charset="2"/>
              <a:buChar char="§"/>
            </a:pPr>
            <a:r>
              <a:rPr lang="en-US" sz="2000">
                <a:latin typeface="Georgia" pitchFamily="18" charset="0"/>
              </a:rPr>
              <a:t>Make a final determination of testacy, if not previously determined;</a:t>
            </a:r>
          </a:p>
          <a:p>
            <a:pPr>
              <a:buFont typeface="Wingdings" pitchFamily="2" charset="2"/>
              <a:buChar char="§"/>
            </a:pPr>
            <a:r>
              <a:rPr lang="en-US" sz="2000">
                <a:latin typeface="Georgia" pitchFamily="18" charset="0"/>
              </a:rPr>
              <a:t>Make a final determination of the decedent’s heirs at law, if not previously determined;</a:t>
            </a:r>
          </a:p>
          <a:p>
            <a:pPr>
              <a:buFont typeface="Wingdings" pitchFamily="2" charset="2"/>
              <a:buChar char="§"/>
            </a:pPr>
            <a:r>
              <a:rPr lang="en-US" sz="2000">
                <a:latin typeface="Georgia" pitchFamily="18" charset="0"/>
              </a:rPr>
              <a:t>Determine and approve a proposed distribution; </a:t>
            </a:r>
          </a:p>
          <a:p>
            <a:pPr>
              <a:buFont typeface="Wingdings" pitchFamily="2" charset="2"/>
              <a:buChar char="§"/>
            </a:pPr>
            <a:r>
              <a:rPr lang="en-US" sz="2000">
                <a:latin typeface="Georgia" pitchFamily="18" charset="0"/>
              </a:rPr>
              <a:t>Construe a will as proposed.</a:t>
            </a:r>
          </a:p>
          <a:p>
            <a:pPr>
              <a:buFont typeface="Wingdings" pitchFamily="2" charset="2"/>
              <a:buChar char="§"/>
            </a:pPr>
            <a:endParaRPr lang="en-US" sz="2000">
              <a:latin typeface="Georgia" pitchFamily="18" charset="0"/>
            </a:endParaRPr>
          </a:p>
          <a:p>
            <a:pPr marL="0" indent="0">
              <a:buNone/>
            </a:pPr>
            <a:r>
              <a:rPr lang="en-US" sz="2000">
                <a:solidFill>
                  <a:srgbClr val="FF0000"/>
                </a:solidFill>
                <a:latin typeface="Georgia" pitchFamily="18" charset="0"/>
              </a:rPr>
              <a:t>Practice Alert:  </a:t>
            </a:r>
            <a:r>
              <a:rPr lang="en-US" sz="2000">
                <a:latin typeface="Georgia" pitchFamily="18" charset="0"/>
              </a:rPr>
              <a:t>The request to determine testacy is subject to the time limits of § 3-108.</a:t>
            </a:r>
          </a:p>
        </p:txBody>
      </p:sp>
      <p:sp>
        <p:nvSpPr>
          <p:cNvPr id="4" name="TextBox 3"/>
          <p:cNvSpPr txBox="1"/>
          <p:nvPr/>
        </p:nvSpPr>
        <p:spPr>
          <a:xfrm>
            <a:off x="304800" y="228601"/>
            <a:ext cx="8534400" cy="1077218"/>
          </a:xfrm>
          <a:prstGeom prst="rect">
            <a:avLst/>
          </a:prstGeom>
          <a:noFill/>
        </p:spPr>
        <p:txBody>
          <a:bodyPr wrap="square" rtlCol="0">
            <a:spAutoFit/>
          </a:bodyPr>
          <a:lstStyle/>
          <a:p>
            <a:r>
              <a:rPr lang="en-US" sz="3200">
                <a:solidFill>
                  <a:schemeClr val="accent3"/>
                </a:solidFill>
                <a:latin typeface="+mj-lt"/>
              </a:rPr>
              <a:t>Petition for Order of Complete Settlement</a:t>
            </a:r>
          </a:p>
          <a:p>
            <a:r>
              <a:rPr lang="en-US" sz="3200">
                <a:solidFill>
                  <a:schemeClr val="accent3"/>
                </a:solidFill>
                <a:latin typeface="+mj-lt"/>
              </a:rPr>
              <a:t>Article III, § 3-1001</a:t>
            </a:r>
          </a:p>
        </p:txBody>
      </p:sp>
    </p:spTree>
    <p:extLst>
      <p:ext uri="{BB962C8B-B14F-4D97-AF65-F5344CB8AC3E}">
        <p14:creationId val="2045260942"/>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228600" y="262160"/>
            <a:ext cx="8763000" cy="1015663"/>
          </a:xfrm>
          <a:prstGeom prst="rect">
            <a:avLst/>
          </a:prstGeom>
          <a:noFill/>
        </p:spPr>
        <p:txBody>
          <a:bodyPr wrap="square" rtlCol="0">
            <a:spAutoFit/>
          </a:bodyPr>
          <a:lstStyle/>
          <a:p>
            <a:r>
              <a:rPr lang="en-US" sz="3200">
                <a:solidFill>
                  <a:schemeClr val="accent3"/>
                </a:solidFill>
              </a:rPr>
              <a:t>Petition for Order of Complete Settlement</a:t>
            </a:r>
          </a:p>
          <a:p>
            <a:r>
              <a:rPr lang="en-US" sz="2800">
                <a:solidFill>
                  <a:schemeClr val="accent3"/>
                </a:solidFill>
                <a:latin typeface="+mj-lt"/>
              </a:rPr>
              <a:t>Pre MUPC Cases</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6" name="TextBox 5"/>
          <p:cNvSpPr txBox="1"/>
          <p:nvPr/>
        </p:nvSpPr>
        <p:spPr>
          <a:xfrm>
            <a:off x="599768" y="2286000"/>
            <a:ext cx="8534400" cy="3170099"/>
          </a:xfrm>
          <a:prstGeom prst="rect">
            <a:avLst/>
          </a:prstGeom>
          <a:noFill/>
        </p:spPr>
        <p:txBody>
          <a:bodyPr wrap="square" rtlCol="0">
            <a:spAutoFit/>
          </a:bodyPr>
          <a:lstStyle/>
          <a:p>
            <a:r>
              <a:rPr lang="en-US" sz="2000" b="1"/>
              <a:t>Intestate Estates:</a:t>
            </a:r>
          </a:p>
          <a:p>
            <a:endParaRPr lang="en-US" sz="2000"/>
          </a:p>
          <a:p>
            <a:pPr marL="285750" indent="-285750">
              <a:buFont typeface="Arial" panose="020b0604020202020204" pitchFamily="34" charset="0"/>
              <a:buChar char="•"/>
            </a:pPr>
            <a:r>
              <a:rPr lang="en-US" sz="2000"/>
              <a:t>You may request that the court formally determine the heirs at law</a:t>
            </a:r>
          </a:p>
          <a:p>
            <a:pPr marL="285750" indent="-285750">
              <a:buFont typeface="Arial" panose="020b0604020202020204" pitchFamily="34" charset="0"/>
              <a:buChar char="•"/>
            </a:pPr>
            <a:r>
              <a:rPr lang="en-US" sz="2000"/>
              <a:t>You may request that the court formally determine intestacy</a:t>
            </a:r>
          </a:p>
          <a:p>
            <a:endParaRPr lang="en-US" sz="2000"/>
          </a:p>
          <a:p>
            <a:pPr marL="285750" indent="-285750">
              <a:buFont typeface="Arial" panose="020b0604020202020204" pitchFamily="34" charset="0"/>
              <a:buChar char="•"/>
            </a:pPr>
            <a:endParaRPr lang="en-US" sz="2000"/>
          </a:p>
          <a:p>
            <a:r>
              <a:rPr lang="en-US" sz="2000" b="1"/>
              <a:t>Testate Estates:</a:t>
            </a:r>
          </a:p>
          <a:p>
            <a:endParaRPr lang="en-US" sz="2000"/>
          </a:p>
          <a:p>
            <a:pPr marL="285750" indent="-285750">
              <a:buFont typeface="Arial" panose="020b0604020202020204" pitchFamily="34" charset="0"/>
              <a:buChar char="•"/>
            </a:pPr>
            <a:r>
              <a:rPr lang="en-US" sz="2000"/>
              <a:t>You may request that the court formally determine the heirs at law</a:t>
            </a:r>
          </a:p>
          <a:p>
            <a:pPr marL="285750" indent="-285750">
              <a:buFont typeface="Arial" panose="020b0604020202020204" pitchFamily="34" charset="0"/>
              <a:buChar char="•"/>
            </a:pPr>
            <a:r>
              <a:rPr lang="en-US" sz="2000"/>
              <a:t>You may NOT request that the court formally re-determine testacy</a:t>
            </a:r>
          </a:p>
        </p:txBody>
      </p:sp>
    </p:spTree>
    <p:extLst>
      <p:ext uri="{BB962C8B-B14F-4D97-AF65-F5344CB8AC3E}">
        <p14:creationId val="3625315127"/>
      </p:ext>
    </p:ext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p:cNvSpPr txBox="1"/>
          <p:nvPr/>
        </p:nvSpPr>
        <p:spPr>
          <a:xfrm>
            <a:off x="152400" y="228600"/>
            <a:ext cx="8839200" cy="1015663"/>
          </a:xfrm>
          <a:prstGeom prst="rect">
            <a:avLst/>
          </a:prstGeom>
          <a:noFill/>
        </p:spPr>
        <p:txBody>
          <a:bodyPr wrap="square" rtlCol="0">
            <a:spAutoFit/>
          </a:bodyPr>
          <a:lstStyle/>
          <a:p>
            <a:r>
              <a:rPr lang="en-US" sz="3200">
                <a:solidFill>
                  <a:schemeClr val="accent3"/>
                </a:solidFill>
                <a:latin typeface="+mj-lt"/>
              </a:rPr>
              <a:t>Petition for Order of Complete Settlement </a:t>
            </a:r>
            <a:r>
              <a:rPr lang="en-US" sz="2800">
                <a:solidFill>
                  <a:schemeClr val="accent3"/>
                </a:solidFill>
                <a:latin typeface="+mj-lt"/>
              </a:rPr>
              <a:t> Publication Requirements</a:t>
            </a:r>
          </a:p>
        </p:txBody>
      </p:sp>
      <p:sp>
        <p:nvSpPr>
          <p:cNvPr id="2" name="TextBox 1"/>
          <p:cNvSpPr txBox="1"/>
          <p:nvPr/>
        </p:nvSpPr>
        <p:spPr>
          <a:xfrm>
            <a:off x="2057400" y="3124200"/>
            <a:ext cx="184731" cy="369332"/>
          </a:xfrm>
          <a:prstGeom prst="rect">
            <a:avLst/>
          </a:prstGeom>
          <a:noFill/>
        </p:spPr>
        <p:txBody>
          <a:bodyPr wrap="none" rtlCol="0">
            <a:spAutoFit/>
          </a:bodyPr>
          <a:lstStyle/>
          <a:p>
            <a:endParaRPr lang="en-US"/>
          </a:p>
        </p:txBody>
      </p:sp>
      <p:sp>
        <p:nvSpPr>
          <p:cNvPr id="3" name="TextBox 2"/>
          <p:cNvSpPr txBox="1"/>
          <p:nvPr/>
        </p:nvSpPr>
        <p:spPr>
          <a:xfrm>
            <a:off x="457200" y="2154704"/>
            <a:ext cx="8153400" cy="3046988"/>
          </a:xfrm>
          <a:prstGeom prst="rect">
            <a:avLst/>
          </a:prstGeom>
          <a:noFill/>
        </p:spPr>
        <p:txBody>
          <a:bodyPr wrap="square" rtlCol="0">
            <a:spAutoFit/>
          </a:bodyPr>
          <a:lstStyle/>
          <a:p>
            <a:r>
              <a:rPr lang="en-US" sz="2400"/>
              <a:t>Publication is </a:t>
            </a:r>
            <a:r>
              <a:rPr lang="en-US" sz="2400">
                <a:solidFill>
                  <a:srgbClr val="FF0000"/>
                </a:solidFill>
              </a:rPr>
              <a:t>ALWAYS</a:t>
            </a:r>
            <a:r>
              <a:rPr lang="en-US" sz="2400"/>
              <a:t> required IF:</a:t>
            </a:r>
          </a:p>
          <a:p>
            <a:endParaRPr lang="en-US" sz="2400"/>
          </a:p>
          <a:p>
            <a:pPr marL="342900" indent="-342900">
              <a:buAutoNum type="arabicPeriod"/>
            </a:pPr>
            <a:r>
              <a:rPr lang="en-US" sz="2400"/>
              <a:t>Rule 6 requires publication (i.e., an interested person’s whereabouts, address or identity is unknown); OR </a:t>
            </a:r>
          </a:p>
          <a:p>
            <a:pPr marL="342900" indent="-342900">
              <a:buAutoNum type="arabicPeriod"/>
            </a:pPr>
            <a:endParaRPr lang="en-US" sz="2400"/>
          </a:p>
          <a:p>
            <a:pPr marL="342900" indent="-342900">
              <a:buAutoNum type="arabicPeriod"/>
            </a:pPr>
            <a:r>
              <a:rPr lang="en-US" sz="2400"/>
              <a:t>You are requesting a determination of heirs; OR</a:t>
            </a:r>
          </a:p>
          <a:p>
            <a:pPr marL="342900" indent="-342900">
              <a:buAutoNum type="arabicPeriod"/>
            </a:pPr>
            <a:endParaRPr lang="en-US" sz="2400"/>
          </a:p>
          <a:p>
            <a:pPr marL="342900" indent="-342900">
              <a:buAutoNum type="arabicPeriod"/>
            </a:pPr>
            <a:r>
              <a:rPr lang="en-US" sz="2400"/>
              <a:t>You are requesting a determination of in/testacy.</a:t>
            </a:r>
          </a:p>
        </p:txBody>
      </p:sp>
    </p:spTree>
    <p:extLst>
      <p:ext uri="{BB962C8B-B14F-4D97-AF65-F5344CB8AC3E}">
        <p14:creationId val="3838973863"/>
      </p:ext>
    </p:extLst>
  </p:cSld>
  <p:clrMapOvr>
    <a:masterClrMapping/>
  </p:clrMapOvr>
  <p:transition/>
  <p:timing/>
</p:sld>
</file>

<file path=ppt/tags/tag1.xml><?xml version="1.0" encoding="utf-8"?>
<p:tagLst xmlns:p="http://schemas.openxmlformats.org/presentationml/2006/main">
  <p:tag name="AS_NET" val="4.0.30319.42000"/>
  <p:tag name="AS_OS" val="Microsoft Windows NT 10.0.22621.0"/>
  <p:tag name="AS_RELEASE_DATE" val="2024.03.14"/>
  <p:tag name="AS_TITLE" val="Aspose.Slides for .NET 4.0 Client Profile"/>
  <p:tag name="AS_VERSION" val="24.3"/>
</p:tagLst>
</file>

<file path=ppt/theme/_rels/theme1.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image" Target="../media/image2.jpeg" /></Relationships>
</file>

<file path=ppt/theme/theme1.xml><?xml version="1.0" encoding="utf-8"?>
<a:theme xmlns:r="http://schemas.openxmlformats.org/officeDocument/2006/relationships"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Georgia"/>
        <a:cs typeface="Arial"/>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Georgia"/>
        <a:cs typeface="Arial"/>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scene3d>
          <a:sp3d prstMaterial="dkEdge">
            <a:bevelT w="63500" h="63500" prst="cross"/>
            <a:contourClr>
              <a:schemeClr val="phClr"/>
            </a:contourClr>
          </a:sp3d>
        </a:effectStyle>
      </a:effectStyleLst>
      <a:bgFillStyleLst>
        <a:solidFill>
          <a:schemeClr val="phClr"/>
        </a:solidFill>
        <a:blipFill>
          <a:blip r:embed="rId1">
            <a:duotone>
              <a:schemeClr val="phClr">
                <a:shade val="70000"/>
                <a:satMod val="115000"/>
              </a:schemeClr>
              <a:schemeClr val="phClr">
                <a:tint val="85000"/>
              </a:schemeClr>
            </a:duotone>
          </a:blip>
          <a:tile tx="0" ty="0" sx="85000" sy="85000" flip="none" algn="tl"/>
        </a:blipFill>
        <a:blipFill>
          <a:blip r:embed="rId2">
            <a:duotone>
              <a:schemeClr val="phClr">
                <a:shade val="65000"/>
                <a:satMod val="115000"/>
              </a:schemeClr>
              <a:schemeClr val="phClr">
                <a:tint val="85000"/>
              </a:schemeClr>
            </a:duotone>
          </a:blip>
          <a:tile tx="0" ty="0" sx="65000" sy="65000" flip="none" algn="tl"/>
        </a:blipFill>
      </a:bgFillStyleLst>
    </a:fmtScheme>
  </a:themeElements>
  <a:objectDefaults/>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Template>Verve</Template>
  <Company/>
  <PresentationFormat>On-screen Show (4:3)</PresentationFormat>
  <Paragraphs>0</Paragraphs>
  <Slides>0</Slides>
  <Notes>0</Notes>
  <TotalTime>0</TotalTime>
  <HiddenSlides>0</HiddenSlides>
  <MMClips>0</MMClips>
  <ScaleCrop>0</ScaleCrop>
  <LinksUpToDate>0</LinksUpToDate>
  <SharedDoc>0</SharedDoc>
  <HyperlinksChanged>0</HyperlinksChanged>
  <Application>Aspose.Slides for .NET</Application>
  <AppVersion>24.0300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1601-01-01T00:00:00.000</cp:lastPrinted>
  <dcterms:created xsi:type="dcterms:W3CDTF">1601-01-01T00:00:00Z</dcterms:created>
  <dcterms:modified xsi:type="dcterms:W3CDTF">1601-01-01T00:00:00Z</dcterms:modified>
</cp:coreProperties>
</file>

<file path=docProps/custom.xml><?xml version="1.0" encoding="utf-8"?>
<Properties xmlns:vt="http://schemas.openxmlformats.org/officeDocument/2006/docPropsVTypes" xmlns="http://schemas.openxmlformats.org/officeDocument/2006/custom-properties"/>
</file>