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26"/>
  </p:notesMasterIdLst>
  <p:sldIdLst>
    <p:sldId id="256" r:id="rId2"/>
    <p:sldId id="257" r:id="rId3"/>
    <p:sldId id="276" r:id="rId4"/>
    <p:sldId id="281" r:id="rId5"/>
    <p:sldId id="260" r:id="rId6"/>
    <p:sldId id="277" r:id="rId7"/>
    <p:sldId id="275" r:id="rId8"/>
    <p:sldId id="278" r:id="rId9"/>
    <p:sldId id="279" r:id="rId10"/>
    <p:sldId id="282" r:id="rId11"/>
    <p:sldId id="284" r:id="rId12"/>
    <p:sldId id="283" r:id="rId13"/>
    <p:sldId id="285" r:id="rId14"/>
    <p:sldId id="286" r:id="rId15"/>
    <p:sldId id="288" r:id="rId16"/>
    <p:sldId id="289" r:id="rId17"/>
    <p:sldId id="290" r:id="rId18"/>
    <p:sldId id="291" r:id="rId19"/>
    <p:sldId id="295" r:id="rId20"/>
    <p:sldId id="296" r:id="rId21"/>
    <p:sldId id="297" r:id="rId22"/>
    <p:sldId id="298" r:id="rId23"/>
    <p:sldId id="292" r:id="rId24"/>
    <p:sldId id="29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B4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30" autoAdjust="0"/>
    <p:restoredTop sz="87877" autoAdjust="0"/>
  </p:normalViewPr>
  <p:slideViewPr>
    <p:cSldViewPr snapToGrid="0">
      <p:cViewPr varScale="1">
        <p:scale>
          <a:sx n="111" d="100"/>
          <a:sy n="111" d="100"/>
        </p:scale>
        <p:origin x="101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4571FB-6683-4EBE-89F0-95849E781A64}" type="datetimeFigureOut">
              <a:rPr lang="en-US" smtClean="0"/>
              <a:t>5/7/25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B07E29-5C3C-4968-8CE2-049DB5D3800E}" type="slidenum">
              <a:rPr lang="en-US" smtClean="0"/>
              <a:t>‹#›</a:t>
            </a:fld>
            <a:endParaRPr lang="en-US"/>
          </a:p>
        </p:txBody>
      </p:sp>
    </p:spTree>
    <p:extLst>
      <p:ext uri="{BB962C8B-B14F-4D97-AF65-F5344CB8AC3E}">
        <p14:creationId xmlns:p14="http://schemas.microsoft.com/office/powerpoint/2010/main" val="3245178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[Steve]</a:t>
            </a:r>
          </a:p>
        </p:txBody>
      </p:sp>
      <p:sp>
        <p:nvSpPr>
          <p:cNvPr id="4" name="Slide Number Placeholder 3"/>
          <p:cNvSpPr>
            <a:spLocks noGrp="1"/>
          </p:cNvSpPr>
          <p:nvPr>
            <p:ph type="sldNum" sz="quarter" idx="5"/>
          </p:nvPr>
        </p:nvSpPr>
        <p:spPr/>
        <p:txBody>
          <a:bodyPr/>
          <a:lstStyle/>
          <a:p>
            <a:fld id="{53B07E29-5C3C-4968-8CE2-049DB5D3800E}" type="slidenum">
              <a:rPr lang="en-US" smtClean="0"/>
              <a:t>2</a:t>
            </a:fld>
            <a:endParaRPr lang="en-US"/>
          </a:p>
        </p:txBody>
      </p:sp>
    </p:spTree>
    <p:extLst>
      <p:ext uri="{BB962C8B-B14F-4D97-AF65-F5344CB8AC3E}">
        <p14:creationId xmlns:p14="http://schemas.microsoft.com/office/powerpoint/2010/main" val="31511997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FAD6C-FA5B-28AF-28E4-D982A96545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CDCA5A-8A23-51BF-2F5E-2035440F09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1DC79C-DFCF-CA3F-868F-890ACF4A2F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9F9054-BD4F-6B33-4169-277DFDE5EBA2}"/>
              </a:ext>
            </a:extLst>
          </p:cNvPr>
          <p:cNvSpPr>
            <a:spLocks noGrp="1"/>
          </p:cNvSpPr>
          <p:nvPr>
            <p:ph type="sldNum" sz="quarter" idx="5"/>
          </p:nvPr>
        </p:nvSpPr>
        <p:spPr/>
        <p:txBody>
          <a:bodyPr/>
          <a:lstStyle/>
          <a:p>
            <a:fld id="{53B07E29-5C3C-4968-8CE2-049DB5D3800E}" type="slidenum">
              <a:rPr lang="en-US" smtClean="0"/>
              <a:t>11</a:t>
            </a:fld>
            <a:endParaRPr lang="en-US"/>
          </a:p>
        </p:txBody>
      </p:sp>
    </p:spTree>
    <p:extLst>
      <p:ext uri="{BB962C8B-B14F-4D97-AF65-F5344CB8AC3E}">
        <p14:creationId xmlns:p14="http://schemas.microsoft.com/office/powerpoint/2010/main" val="2924390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359D9-69F8-321D-4D12-971CBD6259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C27E0C-BA91-B193-E14E-DF87C0A5CB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20C8F2-F900-C9E4-4E9B-532ED169B7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8C8FF3-E1E5-5864-0255-67D125718679}"/>
              </a:ext>
            </a:extLst>
          </p:cNvPr>
          <p:cNvSpPr>
            <a:spLocks noGrp="1"/>
          </p:cNvSpPr>
          <p:nvPr>
            <p:ph type="sldNum" sz="quarter" idx="5"/>
          </p:nvPr>
        </p:nvSpPr>
        <p:spPr/>
        <p:txBody>
          <a:bodyPr/>
          <a:lstStyle/>
          <a:p>
            <a:fld id="{53B07E29-5C3C-4968-8CE2-049DB5D3800E}" type="slidenum">
              <a:rPr lang="en-US" smtClean="0"/>
              <a:t>12</a:t>
            </a:fld>
            <a:endParaRPr lang="en-US"/>
          </a:p>
        </p:txBody>
      </p:sp>
    </p:spTree>
    <p:extLst>
      <p:ext uri="{BB962C8B-B14F-4D97-AF65-F5344CB8AC3E}">
        <p14:creationId xmlns:p14="http://schemas.microsoft.com/office/powerpoint/2010/main" val="1637630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32997-2D87-BE9D-FBE6-28F508D275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8D7B64-90C3-DA6F-1B5A-1BCA753242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3990FD-8A97-D273-2A58-6767C8F8E9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FDF00E-974B-3818-0F97-71A6004378A5}"/>
              </a:ext>
            </a:extLst>
          </p:cNvPr>
          <p:cNvSpPr>
            <a:spLocks noGrp="1"/>
          </p:cNvSpPr>
          <p:nvPr>
            <p:ph type="sldNum" sz="quarter" idx="5"/>
          </p:nvPr>
        </p:nvSpPr>
        <p:spPr/>
        <p:txBody>
          <a:bodyPr/>
          <a:lstStyle/>
          <a:p>
            <a:fld id="{53B07E29-5C3C-4968-8CE2-049DB5D3800E}" type="slidenum">
              <a:rPr lang="en-US" smtClean="0"/>
              <a:t>13</a:t>
            </a:fld>
            <a:endParaRPr lang="en-US"/>
          </a:p>
        </p:txBody>
      </p:sp>
    </p:spTree>
    <p:extLst>
      <p:ext uri="{BB962C8B-B14F-4D97-AF65-F5344CB8AC3E}">
        <p14:creationId xmlns:p14="http://schemas.microsoft.com/office/powerpoint/2010/main" val="4181695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02568-EF22-6C03-4EAE-66282A5606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0DA09B-3C2E-3362-96C9-5AD2CCF1CF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18B802-9CC9-477C-3A4F-03052C3D68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046311-1218-3B41-C692-E310AB1077CE}"/>
              </a:ext>
            </a:extLst>
          </p:cNvPr>
          <p:cNvSpPr>
            <a:spLocks noGrp="1"/>
          </p:cNvSpPr>
          <p:nvPr>
            <p:ph type="sldNum" sz="quarter" idx="5"/>
          </p:nvPr>
        </p:nvSpPr>
        <p:spPr/>
        <p:txBody>
          <a:bodyPr/>
          <a:lstStyle/>
          <a:p>
            <a:fld id="{53B07E29-5C3C-4968-8CE2-049DB5D3800E}" type="slidenum">
              <a:rPr lang="en-US" smtClean="0"/>
              <a:t>14</a:t>
            </a:fld>
            <a:endParaRPr lang="en-US"/>
          </a:p>
        </p:txBody>
      </p:sp>
    </p:spTree>
    <p:extLst>
      <p:ext uri="{BB962C8B-B14F-4D97-AF65-F5344CB8AC3E}">
        <p14:creationId xmlns:p14="http://schemas.microsoft.com/office/powerpoint/2010/main" val="31773456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003C4-9D2F-B513-9D6E-6C5949BFF6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A0292E-CB0C-B0C8-B9F2-211A958D15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627FF2-B58C-370E-CB50-B87F424929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BAA0DB-CD32-5AC8-BE7D-577CD0FBD7C8}"/>
              </a:ext>
            </a:extLst>
          </p:cNvPr>
          <p:cNvSpPr>
            <a:spLocks noGrp="1"/>
          </p:cNvSpPr>
          <p:nvPr>
            <p:ph type="sldNum" sz="quarter" idx="5"/>
          </p:nvPr>
        </p:nvSpPr>
        <p:spPr/>
        <p:txBody>
          <a:bodyPr/>
          <a:lstStyle/>
          <a:p>
            <a:fld id="{53B07E29-5C3C-4968-8CE2-049DB5D3800E}" type="slidenum">
              <a:rPr lang="en-US" smtClean="0"/>
              <a:t>15</a:t>
            </a:fld>
            <a:endParaRPr lang="en-US"/>
          </a:p>
        </p:txBody>
      </p:sp>
    </p:spTree>
    <p:extLst>
      <p:ext uri="{BB962C8B-B14F-4D97-AF65-F5344CB8AC3E}">
        <p14:creationId xmlns:p14="http://schemas.microsoft.com/office/powerpoint/2010/main" val="16135904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9CAC7-6A47-B3C7-D408-B81CD94E83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2BEC11-8F90-50B4-50C5-8F6690D697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75594F-6D11-8BD7-E6DE-62CAEFBD72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AA5C79-E5A4-6B44-070E-C0428AE5D992}"/>
              </a:ext>
            </a:extLst>
          </p:cNvPr>
          <p:cNvSpPr>
            <a:spLocks noGrp="1"/>
          </p:cNvSpPr>
          <p:nvPr>
            <p:ph type="sldNum" sz="quarter" idx="5"/>
          </p:nvPr>
        </p:nvSpPr>
        <p:spPr/>
        <p:txBody>
          <a:bodyPr/>
          <a:lstStyle/>
          <a:p>
            <a:fld id="{53B07E29-5C3C-4968-8CE2-049DB5D3800E}" type="slidenum">
              <a:rPr lang="en-US" smtClean="0"/>
              <a:t>16</a:t>
            </a:fld>
            <a:endParaRPr lang="en-US"/>
          </a:p>
        </p:txBody>
      </p:sp>
    </p:spTree>
    <p:extLst>
      <p:ext uri="{BB962C8B-B14F-4D97-AF65-F5344CB8AC3E}">
        <p14:creationId xmlns:p14="http://schemas.microsoft.com/office/powerpoint/2010/main" val="4701077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E11A4-B8AE-5E0B-63D3-6524234570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17915F-004A-C0A4-F51B-654F6B3895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E8706A-F47A-AB11-5007-2BF7A9C8A9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0CB8F6-A3BB-35DB-B47E-1E6DDDA96504}"/>
              </a:ext>
            </a:extLst>
          </p:cNvPr>
          <p:cNvSpPr>
            <a:spLocks noGrp="1"/>
          </p:cNvSpPr>
          <p:nvPr>
            <p:ph type="sldNum" sz="quarter" idx="5"/>
          </p:nvPr>
        </p:nvSpPr>
        <p:spPr/>
        <p:txBody>
          <a:bodyPr/>
          <a:lstStyle/>
          <a:p>
            <a:fld id="{53B07E29-5C3C-4968-8CE2-049DB5D3800E}" type="slidenum">
              <a:rPr lang="en-US" smtClean="0"/>
              <a:t>17</a:t>
            </a:fld>
            <a:endParaRPr lang="en-US"/>
          </a:p>
        </p:txBody>
      </p:sp>
    </p:spTree>
    <p:extLst>
      <p:ext uri="{BB962C8B-B14F-4D97-AF65-F5344CB8AC3E}">
        <p14:creationId xmlns:p14="http://schemas.microsoft.com/office/powerpoint/2010/main" val="30700900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14800-01FE-289A-D096-8889469D9D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251A78-9474-6AB0-4251-4BFDC20DB6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702270-F2A8-61E6-44DC-CD967E85E7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799720-A872-3904-33BF-4F6D06E8FD64}"/>
              </a:ext>
            </a:extLst>
          </p:cNvPr>
          <p:cNvSpPr>
            <a:spLocks noGrp="1"/>
          </p:cNvSpPr>
          <p:nvPr>
            <p:ph type="sldNum" sz="quarter" idx="5"/>
          </p:nvPr>
        </p:nvSpPr>
        <p:spPr/>
        <p:txBody>
          <a:bodyPr/>
          <a:lstStyle/>
          <a:p>
            <a:fld id="{53B07E29-5C3C-4968-8CE2-049DB5D3800E}" type="slidenum">
              <a:rPr lang="en-US" smtClean="0"/>
              <a:t>18</a:t>
            </a:fld>
            <a:endParaRPr lang="en-US"/>
          </a:p>
        </p:txBody>
      </p:sp>
    </p:spTree>
    <p:extLst>
      <p:ext uri="{BB962C8B-B14F-4D97-AF65-F5344CB8AC3E}">
        <p14:creationId xmlns:p14="http://schemas.microsoft.com/office/powerpoint/2010/main" val="21289063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C8760-7282-BCC1-9991-01F3051F4B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3246F9-E12B-0C86-140E-91F151A485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4C4396-6477-E9E9-E4EC-F4E7B39504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59EE03-846B-3000-809C-BEC3124BC3A8}"/>
              </a:ext>
            </a:extLst>
          </p:cNvPr>
          <p:cNvSpPr>
            <a:spLocks noGrp="1"/>
          </p:cNvSpPr>
          <p:nvPr>
            <p:ph type="sldNum" sz="quarter" idx="5"/>
          </p:nvPr>
        </p:nvSpPr>
        <p:spPr/>
        <p:txBody>
          <a:bodyPr/>
          <a:lstStyle/>
          <a:p>
            <a:fld id="{53B07E29-5C3C-4968-8CE2-049DB5D3800E}" type="slidenum">
              <a:rPr lang="en-US" smtClean="0"/>
              <a:t>19</a:t>
            </a:fld>
            <a:endParaRPr lang="en-US"/>
          </a:p>
        </p:txBody>
      </p:sp>
    </p:spTree>
    <p:extLst>
      <p:ext uri="{BB962C8B-B14F-4D97-AF65-F5344CB8AC3E}">
        <p14:creationId xmlns:p14="http://schemas.microsoft.com/office/powerpoint/2010/main" val="15160352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4D98E-67D8-5AD0-3896-72D02900DD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F74E31-9EE2-C5C8-7801-6648CF6E49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8480AB-3E5F-DCA9-4026-025E0469DA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254D99-582D-61CD-2978-3CAA172EE72F}"/>
              </a:ext>
            </a:extLst>
          </p:cNvPr>
          <p:cNvSpPr>
            <a:spLocks noGrp="1"/>
          </p:cNvSpPr>
          <p:nvPr>
            <p:ph type="sldNum" sz="quarter" idx="5"/>
          </p:nvPr>
        </p:nvSpPr>
        <p:spPr/>
        <p:txBody>
          <a:bodyPr/>
          <a:lstStyle/>
          <a:p>
            <a:fld id="{53B07E29-5C3C-4968-8CE2-049DB5D3800E}" type="slidenum">
              <a:rPr lang="en-US" smtClean="0"/>
              <a:t>20</a:t>
            </a:fld>
            <a:endParaRPr lang="en-US"/>
          </a:p>
        </p:txBody>
      </p:sp>
    </p:spTree>
    <p:extLst>
      <p:ext uri="{BB962C8B-B14F-4D97-AF65-F5344CB8AC3E}">
        <p14:creationId xmlns:p14="http://schemas.microsoft.com/office/powerpoint/2010/main" val="2371447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8BEAA-FEC9-00ED-5079-ABE121D7B8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A2D56F-B95B-17C1-7785-73728C63E4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39F69F-5643-094B-6619-999C76D271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15DE86-D912-6F0B-0891-33608C88E721}"/>
              </a:ext>
            </a:extLst>
          </p:cNvPr>
          <p:cNvSpPr>
            <a:spLocks noGrp="1"/>
          </p:cNvSpPr>
          <p:nvPr>
            <p:ph type="sldNum" sz="quarter" idx="5"/>
          </p:nvPr>
        </p:nvSpPr>
        <p:spPr/>
        <p:txBody>
          <a:bodyPr/>
          <a:lstStyle/>
          <a:p>
            <a:fld id="{53B07E29-5C3C-4968-8CE2-049DB5D3800E}" type="slidenum">
              <a:rPr lang="en-US" smtClean="0"/>
              <a:t>3</a:t>
            </a:fld>
            <a:endParaRPr lang="en-US"/>
          </a:p>
        </p:txBody>
      </p:sp>
    </p:spTree>
    <p:extLst>
      <p:ext uri="{BB962C8B-B14F-4D97-AF65-F5344CB8AC3E}">
        <p14:creationId xmlns:p14="http://schemas.microsoft.com/office/powerpoint/2010/main" val="15952924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CB5BC-CA2A-6AA7-358B-99FDC92C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6BDB6A-8DE1-0162-9DDE-D3A17BD5F6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60A4C7-7207-F467-8B7B-25A1CD5ACF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0E01FF-AF39-903C-310E-08574543F2CE}"/>
              </a:ext>
            </a:extLst>
          </p:cNvPr>
          <p:cNvSpPr>
            <a:spLocks noGrp="1"/>
          </p:cNvSpPr>
          <p:nvPr>
            <p:ph type="sldNum" sz="quarter" idx="5"/>
          </p:nvPr>
        </p:nvSpPr>
        <p:spPr/>
        <p:txBody>
          <a:bodyPr/>
          <a:lstStyle/>
          <a:p>
            <a:fld id="{53B07E29-5C3C-4968-8CE2-049DB5D3800E}" type="slidenum">
              <a:rPr lang="en-US" smtClean="0"/>
              <a:t>21</a:t>
            </a:fld>
            <a:endParaRPr lang="en-US"/>
          </a:p>
        </p:txBody>
      </p:sp>
    </p:spTree>
    <p:extLst>
      <p:ext uri="{BB962C8B-B14F-4D97-AF65-F5344CB8AC3E}">
        <p14:creationId xmlns:p14="http://schemas.microsoft.com/office/powerpoint/2010/main" val="3381308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6B6C3E-E7EC-358E-7C21-286279296B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D5CA84-9766-A6B0-974C-8296CB86E6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E0276B-748C-900C-8A43-332EA1AF29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90D0AE-CC9B-F471-BE81-576C9770AC84}"/>
              </a:ext>
            </a:extLst>
          </p:cNvPr>
          <p:cNvSpPr>
            <a:spLocks noGrp="1"/>
          </p:cNvSpPr>
          <p:nvPr>
            <p:ph type="sldNum" sz="quarter" idx="5"/>
          </p:nvPr>
        </p:nvSpPr>
        <p:spPr/>
        <p:txBody>
          <a:bodyPr/>
          <a:lstStyle/>
          <a:p>
            <a:fld id="{53B07E29-5C3C-4968-8CE2-049DB5D3800E}" type="slidenum">
              <a:rPr lang="en-US" smtClean="0"/>
              <a:t>22</a:t>
            </a:fld>
            <a:endParaRPr lang="en-US"/>
          </a:p>
        </p:txBody>
      </p:sp>
    </p:spTree>
    <p:extLst>
      <p:ext uri="{BB962C8B-B14F-4D97-AF65-F5344CB8AC3E}">
        <p14:creationId xmlns:p14="http://schemas.microsoft.com/office/powerpoint/2010/main" val="27958062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E00EA-D152-4CBE-426E-13FA12EB08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18AA7B-2F04-7032-3C4C-C9CBE52635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A1E4B3-D1C0-0F39-7F45-064D5FAD4FAF}"/>
              </a:ext>
            </a:extLst>
          </p:cNvPr>
          <p:cNvSpPr>
            <a:spLocks noGrp="1"/>
          </p:cNvSpPr>
          <p:nvPr>
            <p:ph type="body" idx="1"/>
          </p:nvPr>
        </p:nvSpPr>
        <p:spPr/>
        <p:txBody>
          <a:bodyPr/>
          <a:lstStyle/>
          <a:p>
            <a:r>
              <a:rPr lang="en-US" dirty="0"/>
              <a:t>[Steve]</a:t>
            </a:r>
          </a:p>
        </p:txBody>
      </p:sp>
      <p:sp>
        <p:nvSpPr>
          <p:cNvPr id="4" name="Slide Number Placeholder 3">
            <a:extLst>
              <a:ext uri="{FF2B5EF4-FFF2-40B4-BE49-F238E27FC236}">
                <a16:creationId xmlns:a16="http://schemas.microsoft.com/office/drawing/2014/main" id="{28292B8E-A8C7-8674-3AFF-CF809C7B57F4}"/>
              </a:ext>
            </a:extLst>
          </p:cNvPr>
          <p:cNvSpPr>
            <a:spLocks noGrp="1"/>
          </p:cNvSpPr>
          <p:nvPr>
            <p:ph type="sldNum" sz="quarter" idx="5"/>
          </p:nvPr>
        </p:nvSpPr>
        <p:spPr/>
        <p:txBody>
          <a:bodyPr/>
          <a:lstStyle/>
          <a:p>
            <a:fld id="{53B07E29-5C3C-4968-8CE2-049DB5D3800E}" type="slidenum">
              <a:rPr lang="en-US" smtClean="0"/>
              <a:t>23</a:t>
            </a:fld>
            <a:endParaRPr lang="en-US"/>
          </a:p>
        </p:txBody>
      </p:sp>
    </p:spTree>
    <p:extLst>
      <p:ext uri="{BB962C8B-B14F-4D97-AF65-F5344CB8AC3E}">
        <p14:creationId xmlns:p14="http://schemas.microsoft.com/office/powerpoint/2010/main" val="39398585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B4A1F-02A3-B240-B44B-7DEE833F36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8AD11D-0673-BC15-DBD4-D56CA110F1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DF896A-D2F5-C609-65AA-91DDA8BD5E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6DF0B9-95DC-DB32-C4FF-275CC1E880EB}"/>
              </a:ext>
            </a:extLst>
          </p:cNvPr>
          <p:cNvSpPr>
            <a:spLocks noGrp="1"/>
          </p:cNvSpPr>
          <p:nvPr>
            <p:ph type="sldNum" sz="quarter" idx="5"/>
          </p:nvPr>
        </p:nvSpPr>
        <p:spPr/>
        <p:txBody>
          <a:bodyPr/>
          <a:lstStyle/>
          <a:p>
            <a:fld id="{53B07E29-5C3C-4968-8CE2-049DB5D3800E}" type="slidenum">
              <a:rPr lang="en-US" smtClean="0"/>
              <a:t>24</a:t>
            </a:fld>
            <a:endParaRPr lang="en-US"/>
          </a:p>
        </p:txBody>
      </p:sp>
    </p:spTree>
    <p:extLst>
      <p:ext uri="{BB962C8B-B14F-4D97-AF65-F5344CB8AC3E}">
        <p14:creationId xmlns:p14="http://schemas.microsoft.com/office/powerpoint/2010/main" val="1096242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Not Covering</a:t>
            </a:r>
          </a:p>
          <a:p>
            <a:r>
              <a:rPr lang="en-US" dirty="0"/>
              <a:t>Detailed requirements under Sections 338(h)(10)/336(e).</a:t>
            </a:r>
          </a:p>
          <a:p>
            <a:r>
              <a:rPr lang="en-US" dirty="0"/>
              <a:t>Issues related to C corporation status (or former C corporation status).</a:t>
            </a:r>
          </a:p>
          <a:p>
            <a:r>
              <a:rPr lang="en-US" dirty="0"/>
              <a:t>International tax issues or other specialized issues.</a:t>
            </a:r>
          </a:p>
          <a:p>
            <a:r>
              <a:rPr lang="en-US" dirty="0"/>
              <a:t>Some state tax issues are covered but focus is federal income tax.</a:t>
            </a:r>
          </a:p>
        </p:txBody>
      </p:sp>
      <p:sp>
        <p:nvSpPr>
          <p:cNvPr id="4" name="Slide Number Placeholder 3"/>
          <p:cNvSpPr>
            <a:spLocks noGrp="1"/>
          </p:cNvSpPr>
          <p:nvPr>
            <p:ph type="sldNum" sz="quarter" idx="5"/>
          </p:nvPr>
        </p:nvSpPr>
        <p:spPr/>
        <p:txBody>
          <a:bodyPr/>
          <a:lstStyle/>
          <a:p>
            <a:fld id="{53B07E29-5C3C-4968-8CE2-049DB5D3800E}" type="slidenum">
              <a:rPr lang="en-US" smtClean="0"/>
              <a:t>4</a:t>
            </a:fld>
            <a:endParaRPr lang="en-US"/>
          </a:p>
        </p:txBody>
      </p:sp>
    </p:spTree>
    <p:extLst>
      <p:ext uri="{BB962C8B-B14F-4D97-AF65-F5344CB8AC3E}">
        <p14:creationId xmlns:p14="http://schemas.microsoft.com/office/powerpoint/2010/main" val="1975424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[Steve]</a:t>
            </a:r>
          </a:p>
        </p:txBody>
      </p:sp>
      <p:sp>
        <p:nvSpPr>
          <p:cNvPr id="4" name="Slide Number Placeholder 3"/>
          <p:cNvSpPr>
            <a:spLocks noGrp="1"/>
          </p:cNvSpPr>
          <p:nvPr>
            <p:ph type="sldNum" sz="quarter" idx="5"/>
          </p:nvPr>
        </p:nvSpPr>
        <p:spPr/>
        <p:txBody>
          <a:bodyPr/>
          <a:lstStyle/>
          <a:p>
            <a:fld id="{53B07E29-5C3C-4968-8CE2-049DB5D3800E}" type="slidenum">
              <a:rPr lang="en-US" smtClean="0"/>
              <a:t>5</a:t>
            </a:fld>
            <a:endParaRPr lang="en-US"/>
          </a:p>
        </p:txBody>
      </p:sp>
    </p:spTree>
    <p:extLst>
      <p:ext uri="{BB962C8B-B14F-4D97-AF65-F5344CB8AC3E}">
        <p14:creationId xmlns:p14="http://schemas.microsoft.com/office/powerpoint/2010/main" val="7700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44699-60AF-263B-86ED-1009032469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8F73B8-0453-6AC2-81F7-D3FD7C200B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2CCA8D-338B-6101-8C11-157BAB2551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D023D7-FFC2-3F46-4D81-88C9DC1C3D9E}"/>
              </a:ext>
            </a:extLst>
          </p:cNvPr>
          <p:cNvSpPr>
            <a:spLocks noGrp="1"/>
          </p:cNvSpPr>
          <p:nvPr>
            <p:ph type="sldNum" sz="quarter" idx="5"/>
          </p:nvPr>
        </p:nvSpPr>
        <p:spPr/>
        <p:txBody>
          <a:bodyPr/>
          <a:lstStyle/>
          <a:p>
            <a:fld id="{53B07E29-5C3C-4968-8CE2-049DB5D3800E}" type="slidenum">
              <a:rPr lang="en-US" smtClean="0"/>
              <a:t>6</a:t>
            </a:fld>
            <a:endParaRPr lang="en-US"/>
          </a:p>
        </p:txBody>
      </p:sp>
    </p:spTree>
    <p:extLst>
      <p:ext uri="{BB962C8B-B14F-4D97-AF65-F5344CB8AC3E}">
        <p14:creationId xmlns:p14="http://schemas.microsoft.com/office/powerpoint/2010/main" val="728408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B93FE-87A8-75FA-C7E1-608B235D51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12351F-2243-7936-D3BB-66A979C16D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78BCB2-EAFC-7A1D-9E28-6A8C1EEE6F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5D6DD2-5DFE-F42C-DD67-2725EE215FDF}"/>
              </a:ext>
            </a:extLst>
          </p:cNvPr>
          <p:cNvSpPr>
            <a:spLocks noGrp="1"/>
          </p:cNvSpPr>
          <p:nvPr>
            <p:ph type="sldNum" sz="quarter" idx="5"/>
          </p:nvPr>
        </p:nvSpPr>
        <p:spPr/>
        <p:txBody>
          <a:bodyPr/>
          <a:lstStyle/>
          <a:p>
            <a:fld id="{53B07E29-5C3C-4968-8CE2-049DB5D3800E}" type="slidenum">
              <a:rPr lang="en-US" smtClean="0"/>
              <a:t>7</a:t>
            </a:fld>
            <a:endParaRPr lang="en-US"/>
          </a:p>
        </p:txBody>
      </p:sp>
    </p:spTree>
    <p:extLst>
      <p:ext uri="{BB962C8B-B14F-4D97-AF65-F5344CB8AC3E}">
        <p14:creationId xmlns:p14="http://schemas.microsoft.com/office/powerpoint/2010/main" val="3644437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7F4A7-146C-DA46-3AAF-FC08F1712A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94686E-B8A7-0610-B91F-B9A2637E23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8C7B2B-9574-6D9B-13D0-981ECEA6BE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834E3A-B9C7-980B-3877-FBE304EEE5C3}"/>
              </a:ext>
            </a:extLst>
          </p:cNvPr>
          <p:cNvSpPr>
            <a:spLocks noGrp="1"/>
          </p:cNvSpPr>
          <p:nvPr>
            <p:ph type="sldNum" sz="quarter" idx="5"/>
          </p:nvPr>
        </p:nvSpPr>
        <p:spPr/>
        <p:txBody>
          <a:bodyPr/>
          <a:lstStyle/>
          <a:p>
            <a:fld id="{53B07E29-5C3C-4968-8CE2-049DB5D3800E}" type="slidenum">
              <a:rPr lang="en-US" smtClean="0"/>
              <a:t>8</a:t>
            </a:fld>
            <a:endParaRPr lang="en-US"/>
          </a:p>
        </p:txBody>
      </p:sp>
    </p:spTree>
    <p:extLst>
      <p:ext uri="{BB962C8B-B14F-4D97-AF65-F5344CB8AC3E}">
        <p14:creationId xmlns:p14="http://schemas.microsoft.com/office/powerpoint/2010/main" val="1613228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DC564-A994-7D77-65F7-B19E03E7D6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52E2E9-8509-3240-4DDA-BB93E0B2FC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FE273B-4141-6015-9181-588B32A93C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2DE44F-86EF-3C50-D1B3-7184A2F4599D}"/>
              </a:ext>
            </a:extLst>
          </p:cNvPr>
          <p:cNvSpPr>
            <a:spLocks noGrp="1"/>
          </p:cNvSpPr>
          <p:nvPr>
            <p:ph type="sldNum" sz="quarter" idx="5"/>
          </p:nvPr>
        </p:nvSpPr>
        <p:spPr/>
        <p:txBody>
          <a:bodyPr/>
          <a:lstStyle/>
          <a:p>
            <a:fld id="{53B07E29-5C3C-4968-8CE2-049DB5D3800E}" type="slidenum">
              <a:rPr lang="en-US" smtClean="0"/>
              <a:t>9</a:t>
            </a:fld>
            <a:endParaRPr lang="en-US"/>
          </a:p>
        </p:txBody>
      </p:sp>
    </p:spTree>
    <p:extLst>
      <p:ext uri="{BB962C8B-B14F-4D97-AF65-F5344CB8AC3E}">
        <p14:creationId xmlns:p14="http://schemas.microsoft.com/office/powerpoint/2010/main" val="573016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D38293-FE61-DC04-24FC-C9BFBBE33C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20B3E5-1B22-317C-3C35-BC2ADC807C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13681B-64C0-9F08-09F2-9C526FC496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29BB43-B777-BF55-6B41-E5CB05142E19}"/>
              </a:ext>
            </a:extLst>
          </p:cNvPr>
          <p:cNvSpPr>
            <a:spLocks noGrp="1"/>
          </p:cNvSpPr>
          <p:nvPr>
            <p:ph type="sldNum" sz="quarter" idx="5"/>
          </p:nvPr>
        </p:nvSpPr>
        <p:spPr/>
        <p:txBody>
          <a:bodyPr/>
          <a:lstStyle/>
          <a:p>
            <a:fld id="{53B07E29-5C3C-4968-8CE2-049DB5D3800E}" type="slidenum">
              <a:rPr lang="en-US" smtClean="0"/>
              <a:t>10</a:t>
            </a:fld>
            <a:endParaRPr lang="en-US"/>
          </a:p>
        </p:txBody>
      </p:sp>
    </p:spTree>
    <p:extLst>
      <p:ext uri="{BB962C8B-B14F-4D97-AF65-F5344CB8AC3E}">
        <p14:creationId xmlns:p14="http://schemas.microsoft.com/office/powerpoint/2010/main" val="3027130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33821-597E-4B4F-8572-5DA1CB183565}"/>
              </a:ext>
            </a:extLst>
          </p:cNvPr>
          <p:cNvSpPr>
            <a:spLocks noGrp="1"/>
          </p:cNvSpPr>
          <p:nvPr>
            <p:ph type="ctrTitle"/>
          </p:nvPr>
        </p:nvSpPr>
        <p:spPr>
          <a:xfrm>
            <a:off x="548640" y="950976"/>
            <a:ext cx="6509385" cy="3556730"/>
          </a:xfrm>
        </p:spPr>
        <p:txBody>
          <a:bodyPr anchor="t">
            <a:normAutofit/>
          </a:bodyPr>
          <a:lstStyle>
            <a:lvl1pPr algn="l">
              <a:defRPr sz="4400"/>
            </a:lvl1pPr>
          </a:lstStyle>
          <a:p>
            <a:r>
              <a:rPr lang="en-US" dirty="0"/>
              <a:t>Click to edit Master title style</a:t>
            </a:r>
          </a:p>
        </p:txBody>
      </p:sp>
      <p:sp>
        <p:nvSpPr>
          <p:cNvPr id="3" name="Subtitle 2">
            <a:extLst>
              <a:ext uri="{FF2B5EF4-FFF2-40B4-BE49-F238E27FC236}">
                <a16:creationId xmlns:a16="http://schemas.microsoft.com/office/drawing/2014/main" id="{F4C38D70-8FF5-47D7-A0DD-087A227BC94F}"/>
              </a:ext>
            </a:extLst>
          </p:cNvPr>
          <p:cNvSpPr>
            <a:spLocks noGrp="1"/>
          </p:cNvSpPr>
          <p:nvPr>
            <p:ph type="subTitle" idx="1"/>
          </p:nvPr>
        </p:nvSpPr>
        <p:spPr>
          <a:xfrm>
            <a:off x="576072" y="4572000"/>
            <a:ext cx="6481953" cy="1485900"/>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6DB5B485-516D-48B7-AF1D-69AEEA351A94}"/>
              </a:ext>
            </a:extLst>
          </p:cNvPr>
          <p:cNvSpPr>
            <a:spLocks noGrp="1"/>
          </p:cNvSpPr>
          <p:nvPr>
            <p:ph type="dt" sz="half" idx="10"/>
          </p:nvPr>
        </p:nvSpPr>
        <p:spPr/>
        <p:txBody>
          <a:bodyPr/>
          <a:lstStyle/>
          <a:p>
            <a:fld id="{4CDE23C7-78A4-413A-A84B-93D4CC0A9EB1}" type="datetimeFigureOut">
              <a:rPr lang="en-US" smtClean="0"/>
              <a:t>5/7/25</a:t>
            </a:fld>
            <a:endParaRPr lang="en-US"/>
          </a:p>
        </p:txBody>
      </p:sp>
      <p:sp>
        <p:nvSpPr>
          <p:cNvPr id="5" name="Footer Placeholder 4">
            <a:extLst>
              <a:ext uri="{FF2B5EF4-FFF2-40B4-BE49-F238E27FC236}">
                <a16:creationId xmlns:a16="http://schemas.microsoft.com/office/drawing/2014/main" id="{1D614DDB-2831-4FF8-9DA7-0449659D7A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F178F6-65BA-4964-80E2-DB6EA3355FBB}"/>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308542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07F1B-6F93-4E6E-8C8C-D01A9DEB6A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7D2968-FE85-492F-A77B-1771F4EAA8C6}"/>
              </a:ext>
            </a:extLst>
          </p:cNvPr>
          <p:cNvSpPr>
            <a:spLocks noGrp="1"/>
          </p:cNvSpPr>
          <p:nvPr>
            <p:ph type="body" orient="vert" idx="1"/>
          </p:nvPr>
        </p:nvSpPr>
        <p:spPr>
          <a:xfrm>
            <a:off x="548641" y="2028826"/>
            <a:ext cx="11094348" cy="402907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4592DA2-B1FB-45C6-B10C-141AC2BFB381}"/>
              </a:ext>
            </a:extLst>
          </p:cNvPr>
          <p:cNvSpPr>
            <a:spLocks noGrp="1"/>
          </p:cNvSpPr>
          <p:nvPr>
            <p:ph type="dt" sz="half" idx="10"/>
          </p:nvPr>
        </p:nvSpPr>
        <p:spPr/>
        <p:txBody>
          <a:bodyPr/>
          <a:lstStyle/>
          <a:p>
            <a:fld id="{4CDE23C7-78A4-413A-A84B-93D4CC0A9EB1}" type="datetimeFigureOut">
              <a:rPr lang="en-US" smtClean="0"/>
              <a:t>5/7/25</a:t>
            </a:fld>
            <a:endParaRPr lang="en-US"/>
          </a:p>
        </p:txBody>
      </p:sp>
      <p:sp>
        <p:nvSpPr>
          <p:cNvPr id="5" name="Footer Placeholder 4">
            <a:extLst>
              <a:ext uri="{FF2B5EF4-FFF2-40B4-BE49-F238E27FC236}">
                <a16:creationId xmlns:a16="http://schemas.microsoft.com/office/drawing/2014/main" id="{18CA6D78-CE47-4CA7-B3B6-AFAE5175F6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EDC5C0-8780-4819-A8FC-32A0141D271C}"/>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4037240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B8F9A8-05F2-4F79-B689-1FA2F31965D8}"/>
              </a:ext>
            </a:extLst>
          </p:cNvPr>
          <p:cNvSpPr>
            <a:spLocks noGrp="1"/>
          </p:cNvSpPr>
          <p:nvPr>
            <p:ph type="title" orient="vert"/>
          </p:nvPr>
        </p:nvSpPr>
        <p:spPr>
          <a:xfrm>
            <a:off x="9472612" y="952499"/>
            <a:ext cx="2207417" cy="5105401"/>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5D615BC-61CD-4D59-8E85-B59072E2B22D}"/>
              </a:ext>
            </a:extLst>
          </p:cNvPr>
          <p:cNvSpPr>
            <a:spLocks noGrp="1"/>
          </p:cNvSpPr>
          <p:nvPr>
            <p:ph type="body" orient="vert" idx="1"/>
          </p:nvPr>
        </p:nvSpPr>
        <p:spPr>
          <a:xfrm>
            <a:off x="557924" y="952499"/>
            <a:ext cx="8914688" cy="51054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3F81C46-8CC0-4B79-AF2E-84C86C6A803A}"/>
              </a:ext>
            </a:extLst>
          </p:cNvPr>
          <p:cNvSpPr>
            <a:spLocks noGrp="1"/>
          </p:cNvSpPr>
          <p:nvPr>
            <p:ph type="dt" sz="half" idx="10"/>
          </p:nvPr>
        </p:nvSpPr>
        <p:spPr/>
        <p:txBody>
          <a:bodyPr/>
          <a:lstStyle/>
          <a:p>
            <a:fld id="{4CDE23C7-78A4-413A-A84B-93D4CC0A9EB1}" type="datetimeFigureOut">
              <a:rPr lang="en-US" smtClean="0"/>
              <a:t>5/7/25</a:t>
            </a:fld>
            <a:endParaRPr lang="en-US"/>
          </a:p>
        </p:txBody>
      </p:sp>
      <p:sp>
        <p:nvSpPr>
          <p:cNvPr id="5" name="Footer Placeholder 4">
            <a:extLst>
              <a:ext uri="{FF2B5EF4-FFF2-40B4-BE49-F238E27FC236}">
                <a16:creationId xmlns:a16="http://schemas.microsoft.com/office/drawing/2014/main" id="{A1A76817-4D29-4888-B68C-A35F5A069C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A0B21A-30A9-4173-9E3F-D985B86A35CE}"/>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23120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A45AC-24E0-45A1-90C3-7BF96C3FC7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2018E1-7CA3-4B5E-9683-554FDFC63E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95D32D-7150-4DF2-B992-A2B4F5605D94}"/>
              </a:ext>
            </a:extLst>
          </p:cNvPr>
          <p:cNvSpPr>
            <a:spLocks noGrp="1"/>
          </p:cNvSpPr>
          <p:nvPr>
            <p:ph type="dt" sz="half" idx="10"/>
          </p:nvPr>
        </p:nvSpPr>
        <p:spPr/>
        <p:txBody>
          <a:bodyPr/>
          <a:lstStyle/>
          <a:p>
            <a:fld id="{4CDE23C7-78A4-413A-A84B-93D4CC0A9EB1}" type="datetimeFigureOut">
              <a:rPr lang="en-US" smtClean="0"/>
              <a:t>5/7/25</a:t>
            </a:fld>
            <a:endParaRPr lang="en-US"/>
          </a:p>
        </p:txBody>
      </p:sp>
      <p:sp>
        <p:nvSpPr>
          <p:cNvPr id="5" name="Footer Placeholder 4">
            <a:extLst>
              <a:ext uri="{FF2B5EF4-FFF2-40B4-BE49-F238E27FC236}">
                <a16:creationId xmlns:a16="http://schemas.microsoft.com/office/drawing/2014/main" id="{F3D03F0C-FCA3-464C-B6ED-864DB51E7D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41006-DAE1-4326-B1AE-FD527A653BDE}"/>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3352920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3B84-BE32-464A-A765-975C21B5CF4B}"/>
              </a:ext>
            </a:extLst>
          </p:cNvPr>
          <p:cNvSpPr>
            <a:spLocks noGrp="1"/>
          </p:cNvSpPr>
          <p:nvPr>
            <p:ph type="title"/>
          </p:nvPr>
        </p:nvSpPr>
        <p:spPr>
          <a:xfrm>
            <a:off x="557923" y="952500"/>
            <a:ext cx="6678695" cy="3962398"/>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640145C2-97CF-4887-904A-8ADC80525A2E}"/>
              </a:ext>
            </a:extLst>
          </p:cNvPr>
          <p:cNvSpPr>
            <a:spLocks noGrp="1"/>
          </p:cNvSpPr>
          <p:nvPr>
            <p:ph type="body" idx="1"/>
          </p:nvPr>
        </p:nvSpPr>
        <p:spPr>
          <a:xfrm>
            <a:off x="8043860" y="952501"/>
            <a:ext cx="3500440" cy="396239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E524559-DA32-4398-A8EE-EED2469D63BB}"/>
              </a:ext>
            </a:extLst>
          </p:cNvPr>
          <p:cNvSpPr>
            <a:spLocks noGrp="1"/>
          </p:cNvSpPr>
          <p:nvPr>
            <p:ph type="dt" sz="half" idx="10"/>
          </p:nvPr>
        </p:nvSpPr>
        <p:spPr/>
        <p:txBody>
          <a:bodyPr/>
          <a:lstStyle/>
          <a:p>
            <a:fld id="{4CDE23C7-78A4-413A-A84B-93D4CC0A9EB1}" type="datetimeFigureOut">
              <a:rPr lang="en-US" smtClean="0"/>
              <a:t>5/7/25</a:t>
            </a:fld>
            <a:endParaRPr lang="en-US"/>
          </a:p>
        </p:txBody>
      </p:sp>
      <p:sp>
        <p:nvSpPr>
          <p:cNvPr id="5" name="Footer Placeholder 4">
            <a:extLst>
              <a:ext uri="{FF2B5EF4-FFF2-40B4-BE49-F238E27FC236}">
                <a16:creationId xmlns:a16="http://schemas.microsoft.com/office/drawing/2014/main" id="{73967BE1-F1AC-4732-B52E-1C7D63DEF8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A13C03-DDF0-48C6-B1BF-D28875F8238F}"/>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790837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6F411-42B3-4A17-BE7E-861BE7E7DC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8E0603-F4C0-40AC-A53E-40449D53D741}"/>
              </a:ext>
            </a:extLst>
          </p:cNvPr>
          <p:cNvSpPr>
            <a:spLocks noGrp="1"/>
          </p:cNvSpPr>
          <p:nvPr>
            <p:ph sz="half" idx="1"/>
          </p:nvPr>
        </p:nvSpPr>
        <p:spPr>
          <a:xfrm>
            <a:off x="548640" y="2029968"/>
            <a:ext cx="5281506" cy="41481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F6BC5634-2887-4182-A9BE-B382357D4F9C}"/>
              </a:ext>
            </a:extLst>
          </p:cNvPr>
          <p:cNvSpPr>
            <a:spLocks noGrp="1"/>
          </p:cNvSpPr>
          <p:nvPr>
            <p:ph sz="half" idx="2"/>
          </p:nvPr>
        </p:nvSpPr>
        <p:spPr>
          <a:xfrm>
            <a:off x="6257928" y="2029968"/>
            <a:ext cx="5281506" cy="41481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D56B6E74-28E1-4684-B515-4265ED7B1EAE}"/>
              </a:ext>
            </a:extLst>
          </p:cNvPr>
          <p:cNvSpPr>
            <a:spLocks noGrp="1"/>
          </p:cNvSpPr>
          <p:nvPr>
            <p:ph type="dt" sz="half" idx="10"/>
          </p:nvPr>
        </p:nvSpPr>
        <p:spPr/>
        <p:txBody>
          <a:bodyPr/>
          <a:lstStyle/>
          <a:p>
            <a:fld id="{4CDE23C7-78A4-413A-A84B-93D4CC0A9EB1}" type="datetimeFigureOut">
              <a:rPr lang="en-US" smtClean="0"/>
              <a:t>5/7/25</a:t>
            </a:fld>
            <a:endParaRPr lang="en-US"/>
          </a:p>
        </p:txBody>
      </p:sp>
      <p:sp>
        <p:nvSpPr>
          <p:cNvPr id="6" name="Footer Placeholder 5">
            <a:extLst>
              <a:ext uri="{FF2B5EF4-FFF2-40B4-BE49-F238E27FC236}">
                <a16:creationId xmlns:a16="http://schemas.microsoft.com/office/drawing/2014/main" id="{18D375EA-A8F8-485D-A82F-CD85D4C9E1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D9E4B0-F5E3-407F-A548-B616E774987F}"/>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4441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2161A-7627-4D64-AF08-10D702AFE286}"/>
              </a:ext>
            </a:extLst>
          </p:cNvPr>
          <p:cNvSpPr>
            <a:spLocks noGrp="1"/>
          </p:cNvSpPr>
          <p:nvPr>
            <p:ph type="title"/>
          </p:nvPr>
        </p:nvSpPr>
        <p:spPr>
          <a:xfrm>
            <a:off x="552659" y="950976"/>
            <a:ext cx="10802729" cy="881796"/>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53B6884-07D8-4CC4-BE99-516F1433BED8}"/>
              </a:ext>
            </a:extLst>
          </p:cNvPr>
          <p:cNvSpPr>
            <a:spLocks noGrp="1"/>
          </p:cNvSpPr>
          <p:nvPr>
            <p:ph type="body" idx="1"/>
          </p:nvPr>
        </p:nvSpPr>
        <p:spPr>
          <a:xfrm>
            <a:off x="542918" y="1832772"/>
            <a:ext cx="5281507" cy="742638"/>
          </a:xfrm>
        </p:spPr>
        <p:txBody>
          <a:bodyPr anchor="b">
            <a:normAutofit/>
          </a:bodyPr>
          <a:lstStyle>
            <a:lvl1pPr marL="0" indent="0">
              <a:buNone/>
              <a:defRPr sz="1800" b="1" cap="all" spc="1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182C638-B5A8-4F8C-85AE-33BEAF54C07A}"/>
              </a:ext>
            </a:extLst>
          </p:cNvPr>
          <p:cNvSpPr>
            <a:spLocks noGrp="1"/>
          </p:cNvSpPr>
          <p:nvPr>
            <p:ph sz="half" idx="2"/>
          </p:nvPr>
        </p:nvSpPr>
        <p:spPr>
          <a:xfrm>
            <a:off x="548640" y="2600531"/>
            <a:ext cx="528150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E40D1933-A703-4BDC-A697-728E899EEDE1}"/>
              </a:ext>
            </a:extLst>
          </p:cNvPr>
          <p:cNvSpPr>
            <a:spLocks noGrp="1"/>
          </p:cNvSpPr>
          <p:nvPr>
            <p:ph type="body" sz="quarter" idx="3"/>
          </p:nvPr>
        </p:nvSpPr>
        <p:spPr>
          <a:xfrm>
            <a:off x="6257927" y="1832772"/>
            <a:ext cx="5283202" cy="742638"/>
          </a:xfrm>
        </p:spPr>
        <p:txBody>
          <a:bodyPr anchor="b">
            <a:normAutofit/>
          </a:bodyPr>
          <a:lstStyle>
            <a:lvl1pPr marL="0" indent="0">
              <a:buNone/>
              <a:defRPr sz="1800" b="1" cap="all" spc="1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5925DBD-4D51-4A2D-B1E4-6D094CD1E803}"/>
              </a:ext>
            </a:extLst>
          </p:cNvPr>
          <p:cNvSpPr>
            <a:spLocks noGrp="1"/>
          </p:cNvSpPr>
          <p:nvPr>
            <p:ph sz="quarter" idx="4"/>
          </p:nvPr>
        </p:nvSpPr>
        <p:spPr>
          <a:xfrm>
            <a:off x="6257927" y="2600531"/>
            <a:ext cx="52832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2636E2-E26E-42F7-9E05-3F756C7D17AE}"/>
              </a:ext>
            </a:extLst>
          </p:cNvPr>
          <p:cNvSpPr>
            <a:spLocks noGrp="1"/>
          </p:cNvSpPr>
          <p:nvPr>
            <p:ph type="dt" sz="half" idx="10"/>
          </p:nvPr>
        </p:nvSpPr>
        <p:spPr/>
        <p:txBody>
          <a:bodyPr/>
          <a:lstStyle/>
          <a:p>
            <a:fld id="{4CDE23C7-78A4-413A-A84B-93D4CC0A9EB1}" type="datetimeFigureOut">
              <a:rPr lang="en-US" smtClean="0"/>
              <a:t>5/7/25</a:t>
            </a:fld>
            <a:endParaRPr lang="en-US"/>
          </a:p>
        </p:txBody>
      </p:sp>
      <p:sp>
        <p:nvSpPr>
          <p:cNvPr id="8" name="Footer Placeholder 7">
            <a:extLst>
              <a:ext uri="{FF2B5EF4-FFF2-40B4-BE49-F238E27FC236}">
                <a16:creationId xmlns:a16="http://schemas.microsoft.com/office/drawing/2014/main" id="{86F7281B-0E5C-421E-AFFE-775F57C5DD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483462-E410-4DC7-AE53-27AABECFE6E8}"/>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1758160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CFA68-31B5-48C5-929A-842FDF0FD8E7}"/>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95A2600-419E-46E9-946F-FBDEDBA1D448}"/>
              </a:ext>
            </a:extLst>
          </p:cNvPr>
          <p:cNvSpPr>
            <a:spLocks noGrp="1"/>
          </p:cNvSpPr>
          <p:nvPr>
            <p:ph type="dt" sz="half" idx="10"/>
          </p:nvPr>
        </p:nvSpPr>
        <p:spPr/>
        <p:txBody>
          <a:bodyPr/>
          <a:lstStyle/>
          <a:p>
            <a:fld id="{4CDE23C7-78A4-413A-A84B-93D4CC0A9EB1}" type="datetimeFigureOut">
              <a:rPr lang="en-US" smtClean="0"/>
              <a:t>5/7/25</a:t>
            </a:fld>
            <a:endParaRPr lang="en-US"/>
          </a:p>
        </p:txBody>
      </p:sp>
      <p:sp>
        <p:nvSpPr>
          <p:cNvPr id="4" name="Footer Placeholder 3">
            <a:extLst>
              <a:ext uri="{FF2B5EF4-FFF2-40B4-BE49-F238E27FC236}">
                <a16:creationId xmlns:a16="http://schemas.microsoft.com/office/drawing/2014/main" id="{1385F9A9-98FF-4653-A570-9F351A1ABDC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D44457-95F1-4B15-A647-B14F91F7A6D4}"/>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3679413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19EABA-1008-4E49-9184-3A946ECD7199}"/>
              </a:ext>
            </a:extLst>
          </p:cNvPr>
          <p:cNvSpPr>
            <a:spLocks noGrp="1"/>
          </p:cNvSpPr>
          <p:nvPr>
            <p:ph type="dt" sz="half" idx="10"/>
          </p:nvPr>
        </p:nvSpPr>
        <p:spPr/>
        <p:txBody>
          <a:bodyPr/>
          <a:lstStyle/>
          <a:p>
            <a:fld id="{4CDE23C7-78A4-413A-A84B-93D4CC0A9EB1}" type="datetimeFigureOut">
              <a:rPr lang="en-US" smtClean="0"/>
              <a:t>5/7/25</a:t>
            </a:fld>
            <a:endParaRPr lang="en-US"/>
          </a:p>
        </p:txBody>
      </p:sp>
      <p:sp>
        <p:nvSpPr>
          <p:cNvPr id="3" name="Footer Placeholder 2">
            <a:extLst>
              <a:ext uri="{FF2B5EF4-FFF2-40B4-BE49-F238E27FC236}">
                <a16:creationId xmlns:a16="http://schemas.microsoft.com/office/drawing/2014/main" id="{D05C3BD0-269D-4127-B5F7-84B0D8A742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623447-C740-4495-93EC-7252B1B929E4}"/>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536276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D1155-71E7-4F0A-BB62-933743CF6EDD}"/>
              </a:ext>
            </a:extLst>
          </p:cNvPr>
          <p:cNvSpPr>
            <a:spLocks noGrp="1"/>
          </p:cNvSpPr>
          <p:nvPr>
            <p:ph type="title"/>
          </p:nvPr>
        </p:nvSpPr>
        <p:spPr>
          <a:xfrm>
            <a:off x="548640" y="952500"/>
            <a:ext cx="4124084" cy="2362200"/>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E0CB6D44-5A1E-4176-8766-4B81E045D50A}"/>
              </a:ext>
            </a:extLst>
          </p:cNvPr>
          <p:cNvSpPr>
            <a:spLocks noGrp="1"/>
          </p:cNvSpPr>
          <p:nvPr>
            <p:ph idx="1"/>
          </p:nvPr>
        </p:nvSpPr>
        <p:spPr>
          <a:xfrm>
            <a:off x="5600700" y="952500"/>
            <a:ext cx="5934074" cy="49085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8C810EC6-11DD-4B5D-A2D2-4DCF73E58389}"/>
              </a:ext>
            </a:extLst>
          </p:cNvPr>
          <p:cNvSpPr>
            <a:spLocks noGrp="1"/>
          </p:cNvSpPr>
          <p:nvPr>
            <p:ph type="body" sz="half" idx="2"/>
          </p:nvPr>
        </p:nvSpPr>
        <p:spPr>
          <a:xfrm>
            <a:off x="548641" y="3429000"/>
            <a:ext cx="4124084" cy="24399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D5DFCDF-666E-4DB4-A1C0-79D40A007066}"/>
              </a:ext>
            </a:extLst>
          </p:cNvPr>
          <p:cNvSpPr>
            <a:spLocks noGrp="1"/>
          </p:cNvSpPr>
          <p:nvPr>
            <p:ph type="dt" sz="half" idx="10"/>
          </p:nvPr>
        </p:nvSpPr>
        <p:spPr/>
        <p:txBody>
          <a:bodyPr/>
          <a:lstStyle/>
          <a:p>
            <a:fld id="{4CDE23C7-78A4-413A-A84B-93D4CC0A9EB1}" type="datetimeFigureOut">
              <a:rPr lang="en-US" smtClean="0"/>
              <a:t>5/7/25</a:t>
            </a:fld>
            <a:endParaRPr lang="en-US"/>
          </a:p>
        </p:txBody>
      </p:sp>
      <p:sp>
        <p:nvSpPr>
          <p:cNvPr id="6" name="Footer Placeholder 5">
            <a:extLst>
              <a:ext uri="{FF2B5EF4-FFF2-40B4-BE49-F238E27FC236}">
                <a16:creationId xmlns:a16="http://schemas.microsoft.com/office/drawing/2014/main" id="{083A69AC-15E6-4B19-A59D-DBDBE923DB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79F0EE-74DE-4FEC-81E9-E40D53397857}"/>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1915665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3CA4F-6508-4AD6-8367-A0288D888DD6}"/>
              </a:ext>
            </a:extLst>
          </p:cNvPr>
          <p:cNvSpPr>
            <a:spLocks noGrp="1"/>
          </p:cNvSpPr>
          <p:nvPr>
            <p:ph type="title"/>
          </p:nvPr>
        </p:nvSpPr>
        <p:spPr>
          <a:xfrm>
            <a:off x="548641" y="952500"/>
            <a:ext cx="4124084" cy="2397918"/>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1906BFCD-2F93-4D99-89EA-F0359FB782B7}"/>
              </a:ext>
            </a:extLst>
          </p:cNvPr>
          <p:cNvSpPr>
            <a:spLocks noGrp="1"/>
          </p:cNvSpPr>
          <p:nvPr>
            <p:ph type="pic" idx="1"/>
          </p:nvPr>
        </p:nvSpPr>
        <p:spPr>
          <a:xfrm>
            <a:off x="5522119" y="987425"/>
            <a:ext cx="6022181"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F4C1F7-1272-41C8-8C29-676316D02D5D}"/>
              </a:ext>
            </a:extLst>
          </p:cNvPr>
          <p:cNvSpPr>
            <a:spLocks noGrp="1"/>
          </p:cNvSpPr>
          <p:nvPr>
            <p:ph type="body" sz="half" idx="2"/>
          </p:nvPr>
        </p:nvSpPr>
        <p:spPr>
          <a:xfrm>
            <a:off x="548641" y="3429000"/>
            <a:ext cx="4124084"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A5CDD491-0FE6-4B42-AAA6-B698E46F1A8E}"/>
              </a:ext>
            </a:extLst>
          </p:cNvPr>
          <p:cNvSpPr>
            <a:spLocks noGrp="1"/>
          </p:cNvSpPr>
          <p:nvPr>
            <p:ph type="dt" sz="half" idx="10"/>
          </p:nvPr>
        </p:nvSpPr>
        <p:spPr/>
        <p:txBody>
          <a:bodyPr/>
          <a:lstStyle/>
          <a:p>
            <a:fld id="{4CDE23C7-78A4-413A-A84B-93D4CC0A9EB1}" type="datetimeFigureOut">
              <a:rPr lang="en-US" smtClean="0"/>
              <a:t>5/7/25</a:t>
            </a:fld>
            <a:endParaRPr lang="en-US"/>
          </a:p>
        </p:txBody>
      </p:sp>
      <p:sp>
        <p:nvSpPr>
          <p:cNvPr id="6" name="Footer Placeholder 5">
            <a:extLst>
              <a:ext uri="{FF2B5EF4-FFF2-40B4-BE49-F238E27FC236}">
                <a16:creationId xmlns:a16="http://schemas.microsoft.com/office/drawing/2014/main" id="{D258F83F-4E9F-4607-A69B-DFC932560A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324484-C6E4-4D8A-BDAB-09B1FBB43631}"/>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3254572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90E843-90BA-4A7D-8F9F-FFE49387A618}"/>
              </a:ext>
            </a:extLst>
          </p:cNvPr>
          <p:cNvSpPr>
            <a:spLocks noGrp="1"/>
          </p:cNvSpPr>
          <p:nvPr>
            <p:ph type="title"/>
          </p:nvPr>
        </p:nvSpPr>
        <p:spPr>
          <a:xfrm>
            <a:off x="548639" y="950976"/>
            <a:ext cx="10995659" cy="107784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43F7CA62-9B55-49B4-94B6-EAAF7D5AE0DC}"/>
              </a:ext>
            </a:extLst>
          </p:cNvPr>
          <p:cNvSpPr>
            <a:spLocks noGrp="1"/>
          </p:cNvSpPr>
          <p:nvPr>
            <p:ph type="body" idx="1"/>
          </p:nvPr>
        </p:nvSpPr>
        <p:spPr>
          <a:xfrm>
            <a:off x="548641" y="2028826"/>
            <a:ext cx="10995660" cy="402907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93CEA03-AAFA-4A69-A3DA-1DD0EF273F11}"/>
              </a:ext>
            </a:extLst>
          </p:cNvPr>
          <p:cNvSpPr>
            <a:spLocks noGrp="1"/>
          </p:cNvSpPr>
          <p:nvPr>
            <p:ph type="dt" sz="half" idx="2"/>
          </p:nvPr>
        </p:nvSpPr>
        <p:spPr>
          <a:xfrm>
            <a:off x="588729" y="6449535"/>
            <a:ext cx="2983095" cy="308453"/>
          </a:xfrm>
          <a:prstGeom prst="rect">
            <a:avLst/>
          </a:prstGeom>
        </p:spPr>
        <p:txBody>
          <a:bodyPr vert="horz" lIns="91440" tIns="45720" rIns="91440" bIns="45720" rtlCol="0" anchor="t"/>
          <a:lstStyle>
            <a:lvl1pPr algn="l">
              <a:defRPr sz="900">
                <a:solidFill>
                  <a:schemeClr val="tx1"/>
                </a:solidFill>
              </a:defRPr>
            </a:lvl1pPr>
          </a:lstStyle>
          <a:p>
            <a:fld id="{4CDE23C7-78A4-413A-A84B-93D4CC0A9EB1}" type="datetimeFigureOut">
              <a:rPr lang="en-US" smtClean="0"/>
              <a:pPr/>
              <a:t>5/7/25</a:t>
            </a:fld>
            <a:endParaRPr lang="en-US" dirty="0"/>
          </a:p>
        </p:txBody>
      </p:sp>
      <p:sp>
        <p:nvSpPr>
          <p:cNvPr id="5" name="Footer Placeholder 4">
            <a:extLst>
              <a:ext uri="{FF2B5EF4-FFF2-40B4-BE49-F238E27FC236}">
                <a16:creationId xmlns:a16="http://schemas.microsoft.com/office/drawing/2014/main" id="{F3E97F43-1ECB-4FC2-863E-26CEE24A008A}"/>
              </a:ext>
            </a:extLst>
          </p:cNvPr>
          <p:cNvSpPr>
            <a:spLocks noGrp="1"/>
          </p:cNvSpPr>
          <p:nvPr>
            <p:ph type="ftr" sz="quarter" idx="3"/>
          </p:nvPr>
        </p:nvSpPr>
        <p:spPr>
          <a:xfrm>
            <a:off x="557924" y="173776"/>
            <a:ext cx="411480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53C7F9D8-4B2E-4871-B2AE-EFC06BE23179}"/>
              </a:ext>
            </a:extLst>
          </p:cNvPr>
          <p:cNvSpPr>
            <a:spLocks noGrp="1"/>
          </p:cNvSpPr>
          <p:nvPr>
            <p:ph type="sldNum" sz="quarter" idx="4"/>
          </p:nvPr>
        </p:nvSpPr>
        <p:spPr>
          <a:xfrm>
            <a:off x="10710710" y="6449535"/>
            <a:ext cx="932279" cy="308453"/>
          </a:xfrm>
          <a:prstGeom prst="rect">
            <a:avLst/>
          </a:prstGeom>
        </p:spPr>
        <p:txBody>
          <a:bodyPr vert="horz" lIns="91440" tIns="45720" rIns="91440" bIns="45720" rtlCol="0" anchor="t"/>
          <a:lstStyle>
            <a:lvl1pPr algn="r">
              <a:defRPr sz="900">
                <a:solidFill>
                  <a:schemeClr val="tx1"/>
                </a:solidFill>
              </a:defRPr>
            </a:lvl1pPr>
          </a:lstStyle>
          <a:p>
            <a:fld id="{6CB39E08-E0E5-4B1A-8F7D-08FE7678A3B6}" type="slidenum">
              <a:rPr lang="en-US" smtClean="0"/>
              <a:pPr/>
              <a:t>‹#›</a:t>
            </a:fld>
            <a:endParaRPr lang="en-US"/>
          </a:p>
        </p:txBody>
      </p:sp>
      <p:cxnSp>
        <p:nvCxnSpPr>
          <p:cNvPr id="7" name="Straight Connector 6">
            <a:extLst>
              <a:ext uri="{FF2B5EF4-FFF2-40B4-BE49-F238E27FC236}">
                <a16:creationId xmlns:a16="http://schemas.microsoft.com/office/drawing/2014/main" id="{462919E4-C488-4107-9EF1-66152F848008}"/>
              </a:ext>
            </a:extLst>
          </p:cNvPr>
          <p:cNvCxnSpPr>
            <a:cxnSpLocks/>
          </p:cNvCxnSpPr>
          <p:nvPr/>
        </p:nvCxnSpPr>
        <p:spPr>
          <a:xfrm>
            <a:off x="643467" y="678719"/>
            <a:ext cx="1090506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BF79732-4088-424C-A653-4534E4389443}"/>
              </a:ext>
            </a:extLst>
          </p:cNvPr>
          <p:cNvCxnSpPr>
            <a:cxnSpLocks/>
          </p:cNvCxnSpPr>
          <p:nvPr/>
        </p:nvCxnSpPr>
        <p:spPr>
          <a:xfrm>
            <a:off x="643467" y="6309695"/>
            <a:ext cx="10905066"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2554515"/>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85000"/>
        </a:lnSpc>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2344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3297213-B630-4CFA-8FE1-099659C5DB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riangular abstract background">
            <a:extLst>
              <a:ext uri="{FF2B5EF4-FFF2-40B4-BE49-F238E27FC236}">
                <a16:creationId xmlns:a16="http://schemas.microsoft.com/office/drawing/2014/main" id="{0934D96A-736B-8F7B-71AC-C9A3EE48D800}"/>
              </a:ext>
            </a:extLst>
          </p:cNvPr>
          <p:cNvPicPr>
            <a:picLocks noChangeAspect="1"/>
          </p:cNvPicPr>
          <p:nvPr/>
        </p:nvPicPr>
        <p:blipFill>
          <a:blip r:embed="rId2" cstate="print">
            <a:extLst>
              <a:ext uri="{28A0092B-C50C-407E-A947-70E740481C1C}">
                <a14:useLocalDpi xmlns:a14="http://schemas.microsoft.com/office/drawing/2010/main"/>
              </a:ext>
            </a:extLst>
          </a:blip>
          <a:srcRect/>
          <a:stretch/>
        </p:blipFill>
        <p:spPr>
          <a:xfrm>
            <a:off x="1" y="10"/>
            <a:ext cx="12191999" cy="6857990"/>
          </a:xfrm>
          <a:prstGeom prst="rect">
            <a:avLst/>
          </a:prstGeom>
        </p:spPr>
      </p:pic>
      <p:sp>
        <p:nvSpPr>
          <p:cNvPr id="11" name="Rectangle 10">
            <a:extLst>
              <a:ext uri="{FF2B5EF4-FFF2-40B4-BE49-F238E27FC236}">
                <a16:creationId xmlns:a16="http://schemas.microsoft.com/office/drawing/2014/main" id="{13F26D5C-77E9-4A8D-95F0-1635BAD126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7781" y="-257784"/>
            <a:ext cx="6857999" cy="7373570"/>
          </a:xfrm>
          <a:prstGeom prst="rect">
            <a:avLst/>
          </a:prstGeom>
          <a:gradFill flip="none" rotWithShape="1">
            <a:gsLst>
              <a:gs pos="3000">
                <a:srgbClr val="000000">
                  <a:alpha val="0"/>
                </a:srgbClr>
              </a:gs>
              <a:gs pos="73000">
                <a:srgbClr val="000000">
                  <a:alpha val="48000"/>
                </a:srgbClr>
              </a:gs>
              <a:gs pos="100000">
                <a:srgbClr val="000000">
                  <a:alpha val="58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48ECE8-3878-76FF-79C9-5965594C4149}"/>
              </a:ext>
            </a:extLst>
          </p:cNvPr>
          <p:cNvSpPr>
            <a:spLocks noGrp="1"/>
          </p:cNvSpPr>
          <p:nvPr>
            <p:ph type="ctrTitle"/>
          </p:nvPr>
        </p:nvSpPr>
        <p:spPr>
          <a:xfrm>
            <a:off x="548640" y="952500"/>
            <a:ext cx="6559170" cy="3893582"/>
          </a:xfrm>
        </p:spPr>
        <p:txBody>
          <a:bodyPr>
            <a:normAutofit/>
          </a:bodyPr>
          <a:lstStyle/>
          <a:p>
            <a:r>
              <a:rPr lang="en-US" dirty="0">
                <a:solidFill>
                  <a:srgbClr val="FFFFFF"/>
                </a:solidFill>
              </a:rPr>
              <a:t>How &amp;Why To Do an</a:t>
            </a:r>
            <a:br>
              <a:rPr lang="en-US" dirty="0">
                <a:solidFill>
                  <a:srgbClr val="FFFFFF"/>
                </a:solidFill>
              </a:rPr>
            </a:br>
            <a:r>
              <a:rPr lang="en-US" dirty="0">
                <a:solidFill>
                  <a:srgbClr val="FFFFFF"/>
                </a:solidFill>
              </a:rPr>
              <a:t>F Reorganization</a:t>
            </a:r>
            <a:endParaRPr lang="en-US" sz="2400" dirty="0">
              <a:solidFill>
                <a:srgbClr val="FFFFFF"/>
              </a:solidFill>
            </a:endParaRPr>
          </a:p>
        </p:txBody>
      </p:sp>
      <p:sp>
        <p:nvSpPr>
          <p:cNvPr id="3" name="Subtitle 2">
            <a:extLst>
              <a:ext uri="{FF2B5EF4-FFF2-40B4-BE49-F238E27FC236}">
                <a16:creationId xmlns:a16="http://schemas.microsoft.com/office/drawing/2014/main" id="{5C9F1BAD-2746-1E46-14ED-7CFC4FC1FFE8}"/>
              </a:ext>
            </a:extLst>
          </p:cNvPr>
          <p:cNvSpPr>
            <a:spLocks noGrp="1"/>
          </p:cNvSpPr>
          <p:nvPr>
            <p:ph type="subTitle" idx="1"/>
          </p:nvPr>
        </p:nvSpPr>
        <p:spPr>
          <a:xfrm>
            <a:off x="567184" y="3930977"/>
            <a:ext cx="6377625" cy="2126924"/>
          </a:xfrm>
        </p:spPr>
        <p:txBody>
          <a:bodyPr anchor="b">
            <a:normAutofit/>
          </a:bodyPr>
          <a:lstStyle/>
          <a:p>
            <a:r>
              <a:rPr lang="en-US" dirty="0">
                <a:solidFill>
                  <a:srgbClr val="FFFFFF"/>
                </a:solidFill>
              </a:rPr>
              <a:t>Steven M. Ayr, Casner &amp; Edwards LLP</a:t>
            </a:r>
          </a:p>
          <a:p>
            <a:r>
              <a:rPr lang="en-US" dirty="0">
                <a:solidFill>
                  <a:srgbClr val="FFFFFF"/>
                </a:solidFill>
              </a:rPr>
              <a:t>Matthew J. Woodbury, Blais Halpert Tax Partners LLP</a:t>
            </a:r>
          </a:p>
          <a:p>
            <a:endParaRPr lang="en-US" dirty="0">
              <a:solidFill>
                <a:srgbClr val="FFFFFF"/>
              </a:solidFill>
            </a:endParaRPr>
          </a:p>
          <a:p>
            <a:r>
              <a:rPr lang="en-US" dirty="0">
                <a:solidFill>
                  <a:srgbClr val="FFFFFF"/>
                </a:solidFill>
              </a:rPr>
              <a:t>May 8, 2025</a:t>
            </a:r>
          </a:p>
        </p:txBody>
      </p:sp>
      <p:cxnSp>
        <p:nvCxnSpPr>
          <p:cNvPr id="13" name="Straight Connector 12">
            <a:extLst>
              <a:ext uri="{FF2B5EF4-FFF2-40B4-BE49-F238E27FC236}">
                <a16:creationId xmlns:a16="http://schemas.microsoft.com/office/drawing/2014/main" id="{0632DC5A-0728-490F-8655-6B43778270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3467" y="678719"/>
            <a:ext cx="10905066" cy="0"/>
          </a:xfrm>
          <a:prstGeom prst="line">
            <a:avLst/>
          </a:prstGeom>
          <a:ln w="381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8BB1F6D-CF9C-422D-9324-C46415BB9D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3467" y="6309695"/>
            <a:ext cx="10905066" cy="0"/>
          </a:xfrm>
          <a:prstGeom prst="line">
            <a:avLst/>
          </a:prstGeom>
          <a:ln w="63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8157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4206A-5B9F-12D0-31AD-C27D6F9585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DFFAD0-EE8C-1F52-3F7E-0CBDBBE706A2}"/>
              </a:ext>
            </a:extLst>
          </p:cNvPr>
          <p:cNvSpPr>
            <a:spLocks noGrp="1"/>
          </p:cNvSpPr>
          <p:nvPr>
            <p:ph type="title"/>
          </p:nvPr>
        </p:nvSpPr>
        <p:spPr>
          <a:xfrm>
            <a:off x="548639" y="950977"/>
            <a:ext cx="10995659" cy="681054"/>
          </a:xfrm>
        </p:spPr>
        <p:txBody>
          <a:bodyPr/>
          <a:lstStyle/>
          <a:p>
            <a:r>
              <a:rPr lang="en-US" dirty="0"/>
              <a:t>Reorganization Day 1 – Start of Day</a:t>
            </a:r>
          </a:p>
        </p:txBody>
      </p:sp>
      <p:sp>
        <p:nvSpPr>
          <p:cNvPr id="3" name="Rectangle 10">
            <a:extLst>
              <a:ext uri="{FF2B5EF4-FFF2-40B4-BE49-F238E27FC236}">
                <a16:creationId xmlns:a16="http://schemas.microsoft.com/office/drawing/2014/main" id="{80E730CE-E448-F7A8-A550-301B1F53CB8F}"/>
              </a:ext>
            </a:extLst>
          </p:cNvPr>
          <p:cNvSpPr>
            <a:spLocks noChangeArrowheads="1"/>
          </p:cNvSpPr>
          <p:nvPr/>
        </p:nvSpPr>
        <p:spPr bwMode="auto">
          <a:xfrm>
            <a:off x="7187783" y="2767281"/>
            <a:ext cx="3658623"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600" b="1" dirty="0"/>
              <a:t>Step 1</a:t>
            </a:r>
            <a:r>
              <a:rPr lang="en-US" sz="1600" dirty="0"/>
              <a:t>:</a:t>
            </a:r>
          </a:p>
          <a:p>
            <a:endParaRPr lang="en-US" sz="1600" dirty="0"/>
          </a:p>
          <a:p>
            <a:pPr marL="285750" indent="-285750">
              <a:buFont typeface="Arial" panose="020B0604020202020204" pitchFamily="34" charset="0"/>
              <a:buChar char="•"/>
            </a:pPr>
            <a:r>
              <a:rPr lang="en-US" sz="1600" b="1" dirty="0" err="1"/>
              <a:t>OpCo</a:t>
            </a:r>
            <a:r>
              <a:rPr lang="en-US" sz="1600" dirty="0"/>
              <a:t> shareholders form a new corporation under state law (“</a:t>
            </a:r>
            <a:r>
              <a:rPr lang="en-US" sz="1600" b="1" dirty="0" err="1"/>
              <a:t>HoldCo</a:t>
            </a:r>
            <a:r>
              <a:rPr lang="en-US" sz="1600" dirty="0"/>
              <a:t>”).</a:t>
            </a:r>
          </a:p>
        </p:txBody>
      </p:sp>
      <p:cxnSp>
        <p:nvCxnSpPr>
          <p:cNvPr id="5" name="Straight Connector 4">
            <a:extLst>
              <a:ext uri="{FF2B5EF4-FFF2-40B4-BE49-F238E27FC236}">
                <a16:creationId xmlns:a16="http://schemas.microsoft.com/office/drawing/2014/main" id="{B6FE6236-5C13-6F05-B057-E236AD94E585}"/>
              </a:ext>
            </a:extLst>
          </p:cNvPr>
          <p:cNvCxnSpPr>
            <a:cxnSpLocks/>
            <a:stCxn id="8" idx="2"/>
          </p:cNvCxnSpPr>
          <p:nvPr/>
        </p:nvCxnSpPr>
        <p:spPr>
          <a:xfrm>
            <a:off x="2160823" y="2629497"/>
            <a:ext cx="0" cy="875539"/>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DC8E05E5-217B-96F8-2624-896CEA364E85}"/>
              </a:ext>
            </a:extLst>
          </p:cNvPr>
          <p:cNvSpPr/>
          <p:nvPr/>
        </p:nvSpPr>
        <p:spPr>
          <a:xfrm>
            <a:off x="1469889" y="3467018"/>
            <a:ext cx="1350763" cy="1139392"/>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chemeClr val="tx1"/>
                </a:solidFill>
              </a:rPr>
              <a:t>OpCo</a:t>
            </a:r>
            <a:endParaRPr lang="en-US" sz="1600" dirty="0">
              <a:solidFill>
                <a:schemeClr val="tx1"/>
              </a:solidFill>
            </a:endParaRPr>
          </a:p>
          <a:p>
            <a:pPr algn="ctr"/>
            <a:r>
              <a:rPr lang="en-US" sz="1600" dirty="0">
                <a:solidFill>
                  <a:schemeClr val="tx1"/>
                </a:solidFill>
              </a:rPr>
              <a:t>S </a:t>
            </a:r>
            <a:r>
              <a:rPr lang="en-US" sz="1600" dirty="0" err="1">
                <a:solidFill>
                  <a:schemeClr val="tx1"/>
                </a:solidFill>
              </a:rPr>
              <a:t>corp</a:t>
            </a:r>
            <a:endParaRPr lang="en-US" sz="1600" dirty="0">
              <a:solidFill>
                <a:schemeClr val="tx1"/>
              </a:solidFill>
            </a:endParaRPr>
          </a:p>
        </p:txBody>
      </p:sp>
      <p:sp>
        <p:nvSpPr>
          <p:cNvPr id="7" name="Rectangle 6">
            <a:extLst>
              <a:ext uri="{FF2B5EF4-FFF2-40B4-BE49-F238E27FC236}">
                <a16:creationId xmlns:a16="http://schemas.microsoft.com/office/drawing/2014/main" id="{57F0467F-5C3A-EC63-1B22-21F5C4CD5129}"/>
              </a:ext>
            </a:extLst>
          </p:cNvPr>
          <p:cNvSpPr/>
          <p:nvPr/>
        </p:nvSpPr>
        <p:spPr>
          <a:xfrm>
            <a:off x="4328836" y="3467018"/>
            <a:ext cx="1350763" cy="1139392"/>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chemeClr val="tx1"/>
                </a:solidFill>
              </a:rPr>
              <a:t>HoldCo</a:t>
            </a:r>
            <a:endParaRPr lang="en-US" sz="1600" dirty="0">
              <a:solidFill>
                <a:schemeClr val="tx1"/>
              </a:solidFill>
            </a:endParaRPr>
          </a:p>
        </p:txBody>
      </p:sp>
      <p:sp>
        <p:nvSpPr>
          <p:cNvPr id="8" name="TextBox 7">
            <a:extLst>
              <a:ext uri="{FF2B5EF4-FFF2-40B4-BE49-F238E27FC236}">
                <a16:creationId xmlns:a16="http://schemas.microsoft.com/office/drawing/2014/main" id="{57707D37-0EBF-593D-A1AC-75EA7AB53679}"/>
              </a:ext>
            </a:extLst>
          </p:cNvPr>
          <p:cNvSpPr txBox="1"/>
          <p:nvPr/>
        </p:nvSpPr>
        <p:spPr>
          <a:xfrm>
            <a:off x="1521769" y="2290943"/>
            <a:ext cx="1278107" cy="338554"/>
          </a:xfrm>
          <a:prstGeom prst="rect">
            <a:avLst/>
          </a:prstGeom>
          <a:noFill/>
        </p:spPr>
        <p:txBody>
          <a:bodyPr wrap="none" rtlCol="0">
            <a:spAutoFit/>
          </a:bodyPr>
          <a:lstStyle/>
          <a:p>
            <a:r>
              <a:rPr lang="en-US" sz="1600" dirty="0"/>
              <a:t>Shareholders</a:t>
            </a:r>
          </a:p>
        </p:txBody>
      </p:sp>
    </p:spTree>
    <p:extLst>
      <p:ext uri="{BB962C8B-B14F-4D97-AF65-F5344CB8AC3E}">
        <p14:creationId xmlns:p14="http://schemas.microsoft.com/office/powerpoint/2010/main" val="1211745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6B69D-89AB-9027-4390-2AD39ABC0F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90ED81-6CFB-0F89-1458-8751D615B31D}"/>
              </a:ext>
            </a:extLst>
          </p:cNvPr>
          <p:cNvSpPr>
            <a:spLocks noGrp="1"/>
          </p:cNvSpPr>
          <p:nvPr>
            <p:ph type="title"/>
          </p:nvPr>
        </p:nvSpPr>
        <p:spPr>
          <a:xfrm>
            <a:off x="548639" y="950977"/>
            <a:ext cx="10995659" cy="681054"/>
          </a:xfrm>
        </p:spPr>
        <p:txBody>
          <a:bodyPr/>
          <a:lstStyle/>
          <a:p>
            <a:r>
              <a:rPr lang="en-US" dirty="0"/>
              <a:t>Reorganization Day 1 – Mid-Day</a:t>
            </a:r>
          </a:p>
        </p:txBody>
      </p:sp>
      <p:sp>
        <p:nvSpPr>
          <p:cNvPr id="5" name="Rectangle 10">
            <a:extLst>
              <a:ext uri="{FF2B5EF4-FFF2-40B4-BE49-F238E27FC236}">
                <a16:creationId xmlns:a16="http://schemas.microsoft.com/office/drawing/2014/main" id="{56651B77-836A-3219-C508-C581393429C0}"/>
              </a:ext>
            </a:extLst>
          </p:cNvPr>
          <p:cNvSpPr>
            <a:spLocks noChangeArrowheads="1"/>
          </p:cNvSpPr>
          <p:nvPr/>
        </p:nvSpPr>
        <p:spPr bwMode="auto">
          <a:xfrm>
            <a:off x="7187783" y="2397950"/>
            <a:ext cx="3658623"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600" b="1" dirty="0"/>
              <a:t>Step 2</a:t>
            </a:r>
            <a:r>
              <a:rPr lang="en-US" sz="1600" dirty="0"/>
              <a:t>:</a:t>
            </a:r>
          </a:p>
          <a:p>
            <a:endParaRPr lang="en-US" sz="1600" dirty="0"/>
          </a:p>
          <a:p>
            <a:pPr marL="285750" indent="-285750">
              <a:buFont typeface="Arial" panose="020B0604020202020204" pitchFamily="34" charset="0"/>
              <a:buChar char="•"/>
            </a:pPr>
            <a:r>
              <a:rPr lang="en-US" sz="1600" dirty="0" err="1"/>
              <a:t>OpCo</a:t>
            </a:r>
            <a:r>
              <a:rPr lang="en-US" sz="1600" dirty="0"/>
              <a:t> shareholders contribute all of their stock in </a:t>
            </a:r>
            <a:r>
              <a:rPr lang="en-US" sz="1600" dirty="0" err="1"/>
              <a:t>OpCo</a:t>
            </a:r>
            <a:r>
              <a:rPr lang="en-US" sz="1600" dirty="0"/>
              <a:t> to </a:t>
            </a:r>
            <a:r>
              <a:rPr lang="en-US" sz="1600" dirty="0" err="1"/>
              <a:t>HoldCo</a:t>
            </a:r>
            <a:r>
              <a:rPr lang="en-US" sz="1600" dirty="0"/>
              <a:t> in exchange for </a:t>
            </a:r>
            <a:r>
              <a:rPr lang="en-US" sz="1600" dirty="0" err="1"/>
              <a:t>HoldCo</a:t>
            </a:r>
            <a:r>
              <a:rPr lang="en-US" sz="1600" dirty="0"/>
              <a:t> stock with identical ownership percentages in </a:t>
            </a:r>
            <a:r>
              <a:rPr lang="en-US" sz="1600" dirty="0" err="1"/>
              <a:t>HoldCo</a:t>
            </a:r>
            <a:r>
              <a:rPr lang="en-US" sz="1600" dirty="0"/>
              <a:t> as the shareholders previously held in </a:t>
            </a:r>
            <a:r>
              <a:rPr lang="en-US" sz="1600" dirty="0" err="1"/>
              <a:t>OpCo</a:t>
            </a:r>
            <a:r>
              <a:rPr lang="en-US" sz="1600" dirty="0"/>
              <a:t>.</a:t>
            </a:r>
          </a:p>
        </p:txBody>
      </p:sp>
      <p:cxnSp>
        <p:nvCxnSpPr>
          <p:cNvPr id="6" name="Straight Connector 5">
            <a:extLst>
              <a:ext uri="{FF2B5EF4-FFF2-40B4-BE49-F238E27FC236}">
                <a16:creationId xmlns:a16="http://schemas.microsoft.com/office/drawing/2014/main" id="{8DAF03C4-4FA3-41A5-047A-FA10CBA03949}"/>
              </a:ext>
            </a:extLst>
          </p:cNvPr>
          <p:cNvCxnSpPr>
            <a:cxnSpLocks/>
          </p:cNvCxnSpPr>
          <p:nvPr/>
        </p:nvCxnSpPr>
        <p:spPr>
          <a:xfrm>
            <a:off x="2036528" y="2640563"/>
            <a:ext cx="0" cy="826455"/>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F89E5643-17FD-AA2C-3D0D-157C918C9FBC}"/>
              </a:ext>
            </a:extLst>
          </p:cNvPr>
          <p:cNvSpPr/>
          <p:nvPr/>
        </p:nvSpPr>
        <p:spPr>
          <a:xfrm>
            <a:off x="1345594" y="3429000"/>
            <a:ext cx="1350763" cy="1139392"/>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chemeClr val="tx1"/>
                </a:solidFill>
              </a:rPr>
              <a:t>OpCo</a:t>
            </a:r>
            <a:endParaRPr lang="en-US" sz="1600" dirty="0">
              <a:solidFill>
                <a:schemeClr val="tx1"/>
              </a:solidFill>
            </a:endParaRPr>
          </a:p>
          <a:p>
            <a:pPr algn="ctr"/>
            <a:r>
              <a:rPr lang="en-US" sz="1600" dirty="0">
                <a:solidFill>
                  <a:schemeClr val="tx1"/>
                </a:solidFill>
              </a:rPr>
              <a:t>S </a:t>
            </a:r>
            <a:r>
              <a:rPr lang="en-US" sz="1600" dirty="0" err="1">
                <a:solidFill>
                  <a:schemeClr val="tx1"/>
                </a:solidFill>
              </a:rPr>
              <a:t>corp</a:t>
            </a:r>
            <a:endParaRPr lang="en-US" sz="1600" dirty="0">
              <a:solidFill>
                <a:schemeClr val="tx1"/>
              </a:solidFill>
            </a:endParaRPr>
          </a:p>
        </p:txBody>
      </p:sp>
      <p:sp>
        <p:nvSpPr>
          <p:cNvPr id="9" name="Rectangle 8">
            <a:extLst>
              <a:ext uri="{FF2B5EF4-FFF2-40B4-BE49-F238E27FC236}">
                <a16:creationId xmlns:a16="http://schemas.microsoft.com/office/drawing/2014/main" id="{23A0A900-2966-088A-CD0E-E896C4205C16}"/>
              </a:ext>
            </a:extLst>
          </p:cNvPr>
          <p:cNvSpPr/>
          <p:nvPr/>
        </p:nvSpPr>
        <p:spPr>
          <a:xfrm>
            <a:off x="4611604" y="3429000"/>
            <a:ext cx="1350763" cy="1139392"/>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chemeClr val="tx1"/>
                </a:solidFill>
              </a:rPr>
              <a:t>HoldCo</a:t>
            </a:r>
            <a:endParaRPr lang="en-US" sz="1600" dirty="0">
              <a:solidFill>
                <a:schemeClr val="tx1"/>
              </a:solidFill>
            </a:endParaRPr>
          </a:p>
        </p:txBody>
      </p:sp>
      <p:cxnSp>
        <p:nvCxnSpPr>
          <p:cNvPr id="10" name="Straight Arrow Connector 9">
            <a:extLst>
              <a:ext uri="{FF2B5EF4-FFF2-40B4-BE49-F238E27FC236}">
                <a16:creationId xmlns:a16="http://schemas.microsoft.com/office/drawing/2014/main" id="{FFB1994D-FBC4-AE68-449D-69348FF4A689}"/>
              </a:ext>
            </a:extLst>
          </p:cNvPr>
          <p:cNvCxnSpPr>
            <a:cxnSpLocks/>
          </p:cNvCxnSpPr>
          <p:nvPr/>
        </p:nvCxnSpPr>
        <p:spPr>
          <a:xfrm>
            <a:off x="2980267" y="2640563"/>
            <a:ext cx="1490133" cy="94930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D9C1E2BA-12F3-AB69-3D60-9B00D902D4AF}"/>
              </a:ext>
            </a:extLst>
          </p:cNvPr>
          <p:cNvCxnSpPr>
            <a:cxnSpLocks/>
          </p:cNvCxnSpPr>
          <p:nvPr/>
        </p:nvCxnSpPr>
        <p:spPr>
          <a:xfrm flipH="1" flipV="1">
            <a:off x="3386188" y="2506133"/>
            <a:ext cx="1225416" cy="80690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C7D0BB55-4DF8-8C8E-0E54-2865224358F7}"/>
              </a:ext>
            </a:extLst>
          </p:cNvPr>
          <p:cNvSpPr txBox="1"/>
          <p:nvPr/>
        </p:nvSpPr>
        <p:spPr>
          <a:xfrm rot="2017885">
            <a:off x="3619546" y="2665111"/>
            <a:ext cx="1137940" cy="307777"/>
          </a:xfrm>
          <a:prstGeom prst="rect">
            <a:avLst/>
          </a:prstGeom>
          <a:noFill/>
        </p:spPr>
        <p:txBody>
          <a:bodyPr wrap="none" rtlCol="0">
            <a:spAutoFit/>
          </a:bodyPr>
          <a:lstStyle/>
          <a:p>
            <a:r>
              <a:rPr lang="en-US" sz="1400" dirty="0" err="1"/>
              <a:t>HoldCo</a:t>
            </a:r>
            <a:r>
              <a:rPr lang="en-US" sz="1400" dirty="0"/>
              <a:t> stock</a:t>
            </a:r>
          </a:p>
        </p:txBody>
      </p:sp>
      <p:sp>
        <p:nvSpPr>
          <p:cNvPr id="13" name="TextBox 12">
            <a:extLst>
              <a:ext uri="{FF2B5EF4-FFF2-40B4-BE49-F238E27FC236}">
                <a16:creationId xmlns:a16="http://schemas.microsoft.com/office/drawing/2014/main" id="{B7495F0D-A021-F723-A6A9-273202A3DACA}"/>
              </a:ext>
            </a:extLst>
          </p:cNvPr>
          <p:cNvSpPr txBox="1"/>
          <p:nvPr/>
        </p:nvSpPr>
        <p:spPr>
          <a:xfrm rot="2017885">
            <a:off x="3069140" y="3162204"/>
            <a:ext cx="1120820" cy="307777"/>
          </a:xfrm>
          <a:prstGeom prst="rect">
            <a:avLst/>
          </a:prstGeom>
          <a:noFill/>
        </p:spPr>
        <p:txBody>
          <a:bodyPr wrap="none" rtlCol="0">
            <a:spAutoFit/>
          </a:bodyPr>
          <a:lstStyle/>
          <a:p>
            <a:r>
              <a:rPr lang="en-US" sz="1400" dirty="0" err="1"/>
              <a:t>OpCo</a:t>
            </a:r>
            <a:r>
              <a:rPr lang="en-US" sz="1400" dirty="0"/>
              <a:t> stock</a:t>
            </a:r>
          </a:p>
        </p:txBody>
      </p:sp>
      <p:sp>
        <p:nvSpPr>
          <p:cNvPr id="14" name="TextBox 13">
            <a:extLst>
              <a:ext uri="{FF2B5EF4-FFF2-40B4-BE49-F238E27FC236}">
                <a16:creationId xmlns:a16="http://schemas.microsoft.com/office/drawing/2014/main" id="{033FCA34-9F4C-B33F-8509-29B627DA9CE7}"/>
              </a:ext>
            </a:extLst>
          </p:cNvPr>
          <p:cNvSpPr txBox="1"/>
          <p:nvPr/>
        </p:nvSpPr>
        <p:spPr>
          <a:xfrm>
            <a:off x="1381921" y="2278415"/>
            <a:ext cx="1278107" cy="338554"/>
          </a:xfrm>
          <a:prstGeom prst="rect">
            <a:avLst/>
          </a:prstGeom>
          <a:noFill/>
        </p:spPr>
        <p:txBody>
          <a:bodyPr wrap="none" rtlCol="0">
            <a:spAutoFit/>
          </a:bodyPr>
          <a:lstStyle/>
          <a:p>
            <a:r>
              <a:rPr lang="en-US" sz="1600" dirty="0"/>
              <a:t>Shareholders</a:t>
            </a:r>
          </a:p>
        </p:txBody>
      </p:sp>
    </p:spTree>
    <p:extLst>
      <p:ext uri="{BB962C8B-B14F-4D97-AF65-F5344CB8AC3E}">
        <p14:creationId xmlns:p14="http://schemas.microsoft.com/office/powerpoint/2010/main" val="346531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4F5DE-C9D2-7C0D-221A-BE108E8C40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CD6E30-2A71-C425-9962-29B99D6198B9}"/>
              </a:ext>
            </a:extLst>
          </p:cNvPr>
          <p:cNvSpPr>
            <a:spLocks noGrp="1"/>
          </p:cNvSpPr>
          <p:nvPr>
            <p:ph type="title"/>
          </p:nvPr>
        </p:nvSpPr>
        <p:spPr>
          <a:xfrm>
            <a:off x="548639" y="950977"/>
            <a:ext cx="10995659" cy="681054"/>
          </a:xfrm>
        </p:spPr>
        <p:txBody>
          <a:bodyPr/>
          <a:lstStyle/>
          <a:p>
            <a:r>
              <a:rPr lang="en-US" dirty="0"/>
              <a:t>Reorganization Day 1 – End of Day</a:t>
            </a:r>
          </a:p>
        </p:txBody>
      </p:sp>
      <p:sp>
        <p:nvSpPr>
          <p:cNvPr id="6" name="Rectangle 10">
            <a:extLst>
              <a:ext uri="{FF2B5EF4-FFF2-40B4-BE49-F238E27FC236}">
                <a16:creationId xmlns:a16="http://schemas.microsoft.com/office/drawing/2014/main" id="{B0660893-7D4C-BCE6-3A85-11959993CBD0}"/>
              </a:ext>
            </a:extLst>
          </p:cNvPr>
          <p:cNvSpPr>
            <a:spLocks noChangeArrowheads="1"/>
          </p:cNvSpPr>
          <p:nvPr/>
        </p:nvSpPr>
        <p:spPr bwMode="auto">
          <a:xfrm>
            <a:off x="5581936" y="1879279"/>
            <a:ext cx="5437123"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600" b="1" dirty="0"/>
              <a:t>Step 3</a:t>
            </a:r>
            <a:r>
              <a:rPr lang="en-US" sz="1600" dirty="0"/>
              <a:t>:</a:t>
            </a:r>
          </a:p>
          <a:p>
            <a:endParaRPr lang="en-US" sz="1600" dirty="0"/>
          </a:p>
          <a:p>
            <a:pPr marL="285750" indent="-285750">
              <a:buFont typeface="Arial" panose="020B0604020202020204" pitchFamily="34" charset="0"/>
              <a:buChar char="•"/>
            </a:pPr>
            <a:r>
              <a:rPr lang="en-US" sz="1600" dirty="0" err="1"/>
              <a:t>HoldCo</a:t>
            </a:r>
            <a:r>
              <a:rPr lang="en-US" sz="1600" dirty="0"/>
              <a:t> files a Form 8869 election to treat </a:t>
            </a:r>
            <a:r>
              <a:rPr lang="en-US" sz="1600" dirty="0" err="1"/>
              <a:t>OpCo</a:t>
            </a:r>
            <a:r>
              <a:rPr lang="en-US" sz="1600" dirty="0"/>
              <a:t> as a Q Sub effective the date of the contribution. </a:t>
            </a:r>
          </a:p>
          <a:p>
            <a:endParaRPr lang="en-US" sz="1600" dirty="0"/>
          </a:p>
          <a:p>
            <a:pPr marL="285750" indent="-285750">
              <a:buFont typeface="Arial" panose="020B0604020202020204" pitchFamily="34" charset="0"/>
              <a:buChar char="•"/>
            </a:pPr>
            <a:r>
              <a:rPr lang="en-US" sz="1600" dirty="0" err="1"/>
              <a:t>HoldCo</a:t>
            </a:r>
            <a:r>
              <a:rPr lang="en-US" sz="1600" dirty="0"/>
              <a:t> is treated as an S Corp and </a:t>
            </a:r>
            <a:r>
              <a:rPr lang="en-US" sz="1600" dirty="0" err="1"/>
              <a:t>OpCo</a:t>
            </a:r>
            <a:r>
              <a:rPr lang="en-US" sz="1600" dirty="0"/>
              <a:t> is treated as a </a:t>
            </a:r>
            <a:r>
              <a:rPr lang="en-US" sz="1600" dirty="0" err="1"/>
              <a:t>Qsub</a:t>
            </a:r>
            <a:r>
              <a:rPr lang="en-US" sz="1600" dirty="0"/>
              <a:t> pursuant to Revenue Ruling 2008-18.</a:t>
            </a:r>
          </a:p>
          <a:p>
            <a:pPr lvl="1"/>
            <a:endParaRPr lang="en-US" sz="1600" dirty="0"/>
          </a:p>
          <a:p>
            <a:pPr marL="285750" indent="-285750">
              <a:buFont typeface="Arial" panose="020B0604020202020204" pitchFamily="34" charset="0"/>
              <a:buChar char="•"/>
            </a:pPr>
            <a:r>
              <a:rPr lang="en-US" sz="1600" dirty="0" err="1"/>
              <a:t>HoldCo</a:t>
            </a:r>
            <a:r>
              <a:rPr lang="en-US" sz="1600" dirty="0"/>
              <a:t> obtains a new EIN.</a:t>
            </a:r>
          </a:p>
          <a:p>
            <a:pPr marL="742950" lvl="1"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Q-sub election is physically mailed and postmarked (via USPS certified mail with original “wet ink” signature) prior to effective date of conversion depicted in following slide.  </a:t>
            </a:r>
          </a:p>
          <a:p>
            <a:pPr marL="742950" lvl="1"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State law elections may be required. </a:t>
            </a:r>
          </a:p>
          <a:p>
            <a:pPr marL="285750" indent="-285750">
              <a:buFont typeface="Arial" panose="020B0604020202020204" pitchFamily="34" charset="0"/>
              <a:buChar char="•"/>
            </a:pPr>
            <a:endParaRPr lang="en-US" sz="1600" dirty="0"/>
          </a:p>
        </p:txBody>
      </p:sp>
      <p:cxnSp>
        <p:nvCxnSpPr>
          <p:cNvPr id="7" name="Straight Connector 6">
            <a:extLst>
              <a:ext uri="{FF2B5EF4-FFF2-40B4-BE49-F238E27FC236}">
                <a16:creationId xmlns:a16="http://schemas.microsoft.com/office/drawing/2014/main" id="{4883D039-9FBF-771B-613F-CB13E44956C0}"/>
              </a:ext>
            </a:extLst>
          </p:cNvPr>
          <p:cNvCxnSpPr>
            <a:cxnSpLocks/>
            <a:stCxn id="11" idx="2"/>
            <a:endCxn id="8" idx="0"/>
          </p:cNvCxnSpPr>
          <p:nvPr/>
        </p:nvCxnSpPr>
        <p:spPr>
          <a:xfrm>
            <a:off x="3159357" y="2512278"/>
            <a:ext cx="0" cy="43128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6C5DF7EE-A0BC-1A8D-C9E2-335DFC6309B1}"/>
              </a:ext>
            </a:extLst>
          </p:cNvPr>
          <p:cNvSpPr/>
          <p:nvPr/>
        </p:nvSpPr>
        <p:spPr>
          <a:xfrm>
            <a:off x="2483975" y="2943559"/>
            <a:ext cx="1350763" cy="1139392"/>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chemeClr val="tx1"/>
                </a:solidFill>
              </a:rPr>
              <a:t>HoldCo</a:t>
            </a:r>
            <a:endParaRPr lang="en-US" sz="1600" dirty="0">
              <a:solidFill>
                <a:schemeClr val="tx1"/>
              </a:solidFill>
            </a:endParaRPr>
          </a:p>
          <a:p>
            <a:pPr algn="ctr"/>
            <a:r>
              <a:rPr lang="en-US" sz="1600" dirty="0">
                <a:solidFill>
                  <a:schemeClr val="tx1"/>
                </a:solidFill>
              </a:rPr>
              <a:t>S </a:t>
            </a:r>
            <a:r>
              <a:rPr lang="en-US" sz="1600" dirty="0" err="1">
                <a:solidFill>
                  <a:schemeClr val="tx1"/>
                </a:solidFill>
              </a:rPr>
              <a:t>corp</a:t>
            </a:r>
            <a:endParaRPr lang="en-US" sz="1600" dirty="0">
              <a:solidFill>
                <a:schemeClr val="tx1"/>
              </a:solidFill>
            </a:endParaRPr>
          </a:p>
        </p:txBody>
      </p:sp>
      <p:sp>
        <p:nvSpPr>
          <p:cNvPr id="9" name="Rectangle 8">
            <a:extLst>
              <a:ext uri="{FF2B5EF4-FFF2-40B4-BE49-F238E27FC236}">
                <a16:creationId xmlns:a16="http://schemas.microsoft.com/office/drawing/2014/main" id="{CDA95985-8B48-5027-060B-63908E89AF4B}"/>
              </a:ext>
            </a:extLst>
          </p:cNvPr>
          <p:cNvSpPr/>
          <p:nvPr/>
        </p:nvSpPr>
        <p:spPr>
          <a:xfrm>
            <a:off x="2483975" y="4475554"/>
            <a:ext cx="1350763" cy="1139392"/>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chemeClr val="tx1"/>
                </a:solidFill>
              </a:rPr>
              <a:t>OpCo</a:t>
            </a:r>
            <a:br>
              <a:rPr lang="en-US" sz="1600" dirty="0">
                <a:solidFill>
                  <a:schemeClr val="tx1"/>
                </a:solidFill>
              </a:rPr>
            </a:br>
            <a:r>
              <a:rPr lang="en-US" sz="1600" dirty="0">
                <a:solidFill>
                  <a:schemeClr val="tx1"/>
                </a:solidFill>
              </a:rPr>
              <a:t>(</a:t>
            </a:r>
            <a:r>
              <a:rPr lang="en-US" sz="1600" dirty="0" err="1">
                <a:solidFill>
                  <a:schemeClr val="tx1"/>
                </a:solidFill>
              </a:rPr>
              <a:t>Qsub</a:t>
            </a:r>
            <a:r>
              <a:rPr lang="en-US" sz="1600" dirty="0">
                <a:solidFill>
                  <a:schemeClr val="tx1"/>
                </a:solidFill>
              </a:rPr>
              <a:t>)</a:t>
            </a:r>
          </a:p>
        </p:txBody>
      </p:sp>
      <p:cxnSp>
        <p:nvCxnSpPr>
          <p:cNvPr id="10" name="Straight Connector 9">
            <a:extLst>
              <a:ext uri="{FF2B5EF4-FFF2-40B4-BE49-F238E27FC236}">
                <a16:creationId xmlns:a16="http://schemas.microsoft.com/office/drawing/2014/main" id="{19536F23-1910-84E3-4862-B07C1DF6AAEA}"/>
              </a:ext>
            </a:extLst>
          </p:cNvPr>
          <p:cNvCxnSpPr>
            <a:cxnSpLocks/>
            <a:stCxn id="8" idx="2"/>
            <a:endCxn id="9" idx="0"/>
          </p:cNvCxnSpPr>
          <p:nvPr/>
        </p:nvCxnSpPr>
        <p:spPr>
          <a:xfrm>
            <a:off x="3159357" y="4082951"/>
            <a:ext cx="0" cy="392603"/>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10DC23F8-390D-A8DD-C7E7-C658DE566F1C}"/>
              </a:ext>
            </a:extLst>
          </p:cNvPr>
          <p:cNvSpPr txBox="1"/>
          <p:nvPr/>
        </p:nvSpPr>
        <p:spPr>
          <a:xfrm>
            <a:off x="2520303" y="2173724"/>
            <a:ext cx="1278107" cy="338554"/>
          </a:xfrm>
          <a:prstGeom prst="rect">
            <a:avLst/>
          </a:prstGeom>
          <a:noFill/>
        </p:spPr>
        <p:txBody>
          <a:bodyPr wrap="none" rtlCol="0">
            <a:spAutoFit/>
          </a:bodyPr>
          <a:lstStyle/>
          <a:p>
            <a:r>
              <a:rPr lang="en-US" sz="1600" dirty="0"/>
              <a:t>Shareholders</a:t>
            </a:r>
          </a:p>
        </p:txBody>
      </p:sp>
    </p:spTree>
    <p:extLst>
      <p:ext uri="{BB962C8B-B14F-4D97-AF65-F5344CB8AC3E}">
        <p14:creationId xmlns:p14="http://schemas.microsoft.com/office/powerpoint/2010/main" val="2645244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16205-8167-0F2D-54CF-B31BEF3ABF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0308CA-6FF8-E655-F975-C8155C66358B}"/>
              </a:ext>
            </a:extLst>
          </p:cNvPr>
          <p:cNvSpPr>
            <a:spLocks noGrp="1"/>
          </p:cNvSpPr>
          <p:nvPr>
            <p:ph type="title"/>
          </p:nvPr>
        </p:nvSpPr>
        <p:spPr>
          <a:xfrm>
            <a:off x="548639" y="950977"/>
            <a:ext cx="10995659" cy="681054"/>
          </a:xfrm>
        </p:spPr>
        <p:txBody>
          <a:bodyPr/>
          <a:lstStyle/>
          <a:p>
            <a:r>
              <a:rPr lang="en-US" dirty="0"/>
              <a:t>Reorganization Day 2</a:t>
            </a:r>
          </a:p>
        </p:txBody>
      </p:sp>
      <p:sp>
        <p:nvSpPr>
          <p:cNvPr id="3" name="Content Placeholder 2">
            <a:extLst>
              <a:ext uri="{FF2B5EF4-FFF2-40B4-BE49-F238E27FC236}">
                <a16:creationId xmlns:a16="http://schemas.microsoft.com/office/drawing/2014/main" id="{9A46C655-99CB-2B4C-5A5D-8CF5EC3A5903}"/>
              </a:ext>
            </a:extLst>
          </p:cNvPr>
          <p:cNvSpPr>
            <a:spLocks noGrp="1"/>
          </p:cNvSpPr>
          <p:nvPr>
            <p:ph idx="1"/>
          </p:nvPr>
        </p:nvSpPr>
        <p:spPr>
          <a:xfrm>
            <a:off x="548640" y="1769059"/>
            <a:ext cx="10597779" cy="4465486"/>
          </a:xfrm>
        </p:spPr>
        <p:txBody>
          <a:bodyPr>
            <a:noAutofit/>
          </a:bodyPr>
          <a:lstStyle/>
          <a:p>
            <a:r>
              <a:rPr lang="en-US" sz="1550" b="1" dirty="0"/>
              <a:t>Overview</a:t>
            </a:r>
            <a:r>
              <a:rPr lang="en-US" sz="1550" dirty="0"/>
              <a:t>: </a:t>
            </a:r>
            <a:r>
              <a:rPr lang="en-US" sz="1600" dirty="0" err="1"/>
              <a:t>OpCo</a:t>
            </a:r>
            <a:r>
              <a:rPr lang="en-US" sz="1600" dirty="0"/>
              <a:t> converts to an LLC or merges into a new LLC, becoming a DRE.</a:t>
            </a:r>
          </a:p>
          <a:p>
            <a:r>
              <a:rPr lang="en-US" sz="1600" b="1" dirty="0"/>
              <a:t>Process</a:t>
            </a:r>
            <a:r>
              <a:rPr lang="en-US" sz="1600" dirty="0"/>
              <a:t>:</a:t>
            </a:r>
          </a:p>
          <a:p>
            <a:pPr lvl="1"/>
            <a:r>
              <a:rPr lang="en-US" sz="1400" dirty="0"/>
              <a:t>LLC Conversion takes place in accordance with state law</a:t>
            </a:r>
          </a:p>
          <a:p>
            <a:pPr lvl="1"/>
            <a:r>
              <a:rPr lang="en-US" sz="1400" dirty="0"/>
              <a:t>Typical documents:</a:t>
            </a:r>
          </a:p>
          <a:p>
            <a:pPr lvl="2"/>
            <a:r>
              <a:rPr lang="en-US" sz="1400" dirty="0"/>
              <a:t>Simple Plan of Conversion</a:t>
            </a:r>
          </a:p>
          <a:p>
            <a:pPr lvl="2"/>
            <a:r>
              <a:rPr lang="en-US" sz="1400" dirty="0"/>
              <a:t>Articles of Entity Conversion</a:t>
            </a:r>
          </a:p>
          <a:p>
            <a:pPr lvl="2"/>
            <a:r>
              <a:rPr lang="en-US" sz="1400" dirty="0"/>
              <a:t>Certificate of Organization for converted LLC</a:t>
            </a:r>
          </a:p>
          <a:p>
            <a:pPr lvl="2"/>
            <a:r>
              <a:rPr lang="en-US" sz="1400" dirty="0"/>
              <a:t>Single Member Operating Agreement</a:t>
            </a:r>
          </a:p>
          <a:p>
            <a:pPr lvl="2"/>
            <a:r>
              <a:rPr lang="en-US" sz="1400" dirty="0"/>
              <a:t>Applicable Consents</a:t>
            </a:r>
          </a:p>
          <a:p>
            <a:pPr lvl="1"/>
            <a:r>
              <a:rPr lang="en-US" sz="1400" dirty="0"/>
              <a:t>Optionally, </a:t>
            </a:r>
            <a:r>
              <a:rPr lang="en-US" sz="1400" dirty="0" err="1"/>
              <a:t>OpCo</a:t>
            </a:r>
            <a:r>
              <a:rPr lang="en-US" sz="1400" dirty="0"/>
              <a:t> can file Form 8832 electing to be treated as a DRE.</a:t>
            </a:r>
          </a:p>
          <a:p>
            <a:pPr lvl="1"/>
            <a:r>
              <a:rPr lang="en-US" sz="1400" dirty="0"/>
              <a:t>Transaction is a tax “nothing.”</a:t>
            </a:r>
          </a:p>
        </p:txBody>
      </p:sp>
    </p:spTree>
    <p:extLst>
      <p:ext uri="{BB962C8B-B14F-4D97-AF65-F5344CB8AC3E}">
        <p14:creationId xmlns:p14="http://schemas.microsoft.com/office/powerpoint/2010/main" val="2070619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3CA5C-0AF0-C2E5-C9CB-DAD76C7B1E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4CDF6E-E2D2-23F6-36EB-4A884E390F03}"/>
              </a:ext>
            </a:extLst>
          </p:cNvPr>
          <p:cNvSpPr>
            <a:spLocks noGrp="1"/>
          </p:cNvSpPr>
          <p:nvPr>
            <p:ph type="title"/>
          </p:nvPr>
        </p:nvSpPr>
        <p:spPr>
          <a:xfrm>
            <a:off x="548639" y="950977"/>
            <a:ext cx="10995659" cy="681054"/>
          </a:xfrm>
        </p:spPr>
        <p:txBody>
          <a:bodyPr/>
          <a:lstStyle/>
          <a:p>
            <a:r>
              <a:rPr lang="en-US" dirty="0"/>
              <a:t>Reorganization Day 2</a:t>
            </a:r>
          </a:p>
        </p:txBody>
      </p:sp>
      <p:sp>
        <p:nvSpPr>
          <p:cNvPr id="3" name="Rectangle 10">
            <a:extLst>
              <a:ext uri="{FF2B5EF4-FFF2-40B4-BE49-F238E27FC236}">
                <a16:creationId xmlns:a16="http://schemas.microsoft.com/office/drawing/2014/main" id="{2BAAE4CF-FA25-A30C-136B-EFE2E3DEC855}"/>
              </a:ext>
            </a:extLst>
          </p:cNvPr>
          <p:cNvSpPr>
            <a:spLocks noChangeArrowheads="1"/>
          </p:cNvSpPr>
          <p:nvPr/>
        </p:nvSpPr>
        <p:spPr bwMode="auto">
          <a:xfrm>
            <a:off x="6189778" y="2919675"/>
            <a:ext cx="458107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a:buFont typeface="Arial" panose="020B0604020202020204" pitchFamily="34" charset="0"/>
              <a:buChar char="•"/>
            </a:pPr>
            <a:r>
              <a:rPr lang="en-US" sz="1600" dirty="0" err="1"/>
              <a:t>OpCo</a:t>
            </a:r>
            <a:r>
              <a:rPr lang="en-US" sz="1600" dirty="0"/>
              <a:t> converts to a limited liability company under state law or by merger.</a:t>
            </a:r>
          </a:p>
        </p:txBody>
      </p:sp>
      <p:cxnSp>
        <p:nvCxnSpPr>
          <p:cNvPr id="4" name="Straight Connector 3">
            <a:extLst>
              <a:ext uri="{FF2B5EF4-FFF2-40B4-BE49-F238E27FC236}">
                <a16:creationId xmlns:a16="http://schemas.microsoft.com/office/drawing/2014/main" id="{13230359-536A-2106-8085-597E0FD5CB21}"/>
              </a:ext>
            </a:extLst>
          </p:cNvPr>
          <p:cNvCxnSpPr>
            <a:cxnSpLocks/>
            <a:stCxn id="10" idx="2"/>
            <a:endCxn id="7" idx="0"/>
          </p:cNvCxnSpPr>
          <p:nvPr/>
        </p:nvCxnSpPr>
        <p:spPr>
          <a:xfrm>
            <a:off x="3159356" y="2577981"/>
            <a:ext cx="1" cy="36557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69064848-2F1B-AEE9-7EB8-D12B957A935D}"/>
              </a:ext>
            </a:extLst>
          </p:cNvPr>
          <p:cNvSpPr/>
          <p:nvPr/>
        </p:nvSpPr>
        <p:spPr>
          <a:xfrm>
            <a:off x="2483975" y="2943559"/>
            <a:ext cx="1350763" cy="1139392"/>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chemeClr val="tx1"/>
                </a:solidFill>
              </a:rPr>
              <a:t>HoldCo</a:t>
            </a:r>
            <a:endParaRPr lang="en-US" sz="1600" dirty="0">
              <a:solidFill>
                <a:schemeClr val="tx1"/>
              </a:solidFill>
            </a:endParaRPr>
          </a:p>
          <a:p>
            <a:pPr algn="ctr"/>
            <a:r>
              <a:rPr lang="en-US" sz="1600" dirty="0">
                <a:solidFill>
                  <a:schemeClr val="tx1"/>
                </a:solidFill>
              </a:rPr>
              <a:t>S </a:t>
            </a:r>
            <a:r>
              <a:rPr lang="en-US" sz="1600" dirty="0" err="1">
                <a:solidFill>
                  <a:schemeClr val="tx1"/>
                </a:solidFill>
              </a:rPr>
              <a:t>corp</a:t>
            </a:r>
            <a:endParaRPr lang="en-US" sz="1600" dirty="0">
              <a:solidFill>
                <a:schemeClr val="tx1"/>
              </a:solidFill>
            </a:endParaRPr>
          </a:p>
        </p:txBody>
      </p:sp>
      <p:sp>
        <p:nvSpPr>
          <p:cNvPr id="8" name="Rectangle 7">
            <a:extLst>
              <a:ext uri="{FF2B5EF4-FFF2-40B4-BE49-F238E27FC236}">
                <a16:creationId xmlns:a16="http://schemas.microsoft.com/office/drawing/2014/main" id="{FDC3C8E9-656B-36C3-5F8A-33977C0B80CB}"/>
              </a:ext>
            </a:extLst>
          </p:cNvPr>
          <p:cNvSpPr/>
          <p:nvPr/>
        </p:nvSpPr>
        <p:spPr>
          <a:xfrm>
            <a:off x="2483975" y="4475554"/>
            <a:ext cx="1350763" cy="1139392"/>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Target LLC DRE</a:t>
            </a:r>
          </a:p>
        </p:txBody>
      </p:sp>
      <p:cxnSp>
        <p:nvCxnSpPr>
          <p:cNvPr id="9" name="Straight Connector 8">
            <a:extLst>
              <a:ext uri="{FF2B5EF4-FFF2-40B4-BE49-F238E27FC236}">
                <a16:creationId xmlns:a16="http://schemas.microsoft.com/office/drawing/2014/main" id="{52D724D2-7EA9-42A4-1F9B-EE1BDC56827B}"/>
              </a:ext>
            </a:extLst>
          </p:cNvPr>
          <p:cNvCxnSpPr>
            <a:cxnSpLocks/>
            <a:stCxn id="7" idx="2"/>
            <a:endCxn id="8" idx="0"/>
          </p:cNvCxnSpPr>
          <p:nvPr/>
        </p:nvCxnSpPr>
        <p:spPr>
          <a:xfrm>
            <a:off x="3159357" y="4082951"/>
            <a:ext cx="0" cy="392603"/>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CE13B601-E791-2433-A090-0CDCF77AE66C}"/>
              </a:ext>
            </a:extLst>
          </p:cNvPr>
          <p:cNvSpPr txBox="1"/>
          <p:nvPr/>
        </p:nvSpPr>
        <p:spPr>
          <a:xfrm>
            <a:off x="2520302" y="2239427"/>
            <a:ext cx="1278107" cy="338554"/>
          </a:xfrm>
          <a:prstGeom prst="rect">
            <a:avLst/>
          </a:prstGeom>
          <a:noFill/>
        </p:spPr>
        <p:txBody>
          <a:bodyPr wrap="none" rtlCol="0">
            <a:spAutoFit/>
          </a:bodyPr>
          <a:lstStyle/>
          <a:p>
            <a:r>
              <a:rPr lang="en-US" sz="1600" dirty="0"/>
              <a:t>Shareholders</a:t>
            </a:r>
          </a:p>
        </p:txBody>
      </p:sp>
    </p:spTree>
    <p:extLst>
      <p:ext uri="{BB962C8B-B14F-4D97-AF65-F5344CB8AC3E}">
        <p14:creationId xmlns:p14="http://schemas.microsoft.com/office/powerpoint/2010/main" val="905794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A0617-4CBB-70C8-9E00-E0A3E0F9AE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2438A8-A587-FE79-8676-A7041561688E}"/>
              </a:ext>
            </a:extLst>
          </p:cNvPr>
          <p:cNvSpPr>
            <a:spLocks noGrp="1"/>
          </p:cNvSpPr>
          <p:nvPr>
            <p:ph type="title"/>
          </p:nvPr>
        </p:nvSpPr>
        <p:spPr>
          <a:xfrm>
            <a:off x="548639" y="950977"/>
            <a:ext cx="10995659" cy="681054"/>
          </a:xfrm>
        </p:spPr>
        <p:txBody>
          <a:bodyPr/>
          <a:lstStyle/>
          <a:p>
            <a:r>
              <a:rPr lang="en-US" dirty="0"/>
              <a:t>Reorganization Day 3 – Transaction Closing</a:t>
            </a:r>
          </a:p>
        </p:txBody>
      </p:sp>
      <p:sp>
        <p:nvSpPr>
          <p:cNvPr id="5" name="Content Placeholder 4">
            <a:extLst>
              <a:ext uri="{FF2B5EF4-FFF2-40B4-BE49-F238E27FC236}">
                <a16:creationId xmlns:a16="http://schemas.microsoft.com/office/drawing/2014/main" id="{22A5A112-3803-57E3-10F5-8E88981CF6D8}"/>
              </a:ext>
            </a:extLst>
          </p:cNvPr>
          <p:cNvSpPr>
            <a:spLocks noGrp="1"/>
          </p:cNvSpPr>
          <p:nvPr>
            <p:ph idx="1"/>
          </p:nvPr>
        </p:nvSpPr>
        <p:spPr/>
        <p:txBody>
          <a:bodyPr>
            <a:normAutofit fontScale="85000" lnSpcReduction="10000"/>
          </a:bodyPr>
          <a:lstStyle/>
          <a:p>
            <a:r>
              <a:rPr lang="en-US" b="1" dirty="0"/>
              <a:t>Mechanics</a:t>
            </a:r>
          </a:p>
          <a:p>
            <a:pPr lvl="1"/>
            <a:r>
              <a:rPr lang="en-US" dirty="0"/>
              <a:t>Accomplished via sale by </a:t>
            </a:r>
            <a:r>
              <a:rPr lang="en-US" dirty="0" err="1"/>
              <a:t>HoldCo</a:t>
            </a:r>
            <a:r>
              <a:rPr lang="en-US" dirty="0"/>
              <a:t> of the membership interests in </a:t>
            </a:r>
            <a:r>
              <a:rPr lang="en-US" dirty="0" err="1"/>
              <a:t>OpCo</a:t>
            </a:r>
            <a:r>
              <a:rPr lang="en-US" dirty="0"/>
              <a:t> to the Buyer.</a:t>
            </a:r>
          </a:p>
          <a:p>
            <a:pPr lvl="1"/>
            <a:r>
              <a:rPr lang="en-US" dirty="0"/>
              <a:t>Consideration is typically a mix of cash and rollover equity into the Buyer or the Buyer’s parent.</a:t>
            </a:r>
          </a:p>
          <a:p>
            <a:r>
              <a:rPr lang="en-US" b="1" dirty="0"/>
              <a:t>Considerations</a:t>
            </a:r>
          </a:p>
          <a:p>
            <a:pPr lvl="1"/>
            <a:r>
              <a:rPr lang="en-US" dirty="0"/>
              <a:t>Typical equity sale considerations apply.</a:t>
            </a:r>
          </a:p>
          <a:p>
            <a:pPr lvl="1"/>
            <a:r>
              <a:rPr lang="en-US" dirty="0"/>
              <a:t>Purchase Agreement should be reviewed by tax counsel to ensure it properly recites F Reorganization and intended tax treatment.</a:t>
            </a:r>
          </a:p>
          <a:p>
            <a:pPr lvl="1"/>
            <a:r>
              <a:rPr lang="en-US" dirty="0"/>
              <a:t>Even though a sale of membership interests by a corporate entity, Buyer will typically request that individual shareholders still sign on to representations and warranties and indemnification – Narrowing that liability for shareholders is a subject of negotiation.</a:t>
            </a:r>
          </a:p>
          <a:p>
            <a:pPr lvl="1"/>
            <a:r>
              <a:rPr lang="en-US" dirty="0"/>
              <a:t>Tax representations should be carefully reviewed to align with F Reorganization; extent to which Seller warranties the effectiveness of the reorganization will be a subject of negotiation.</a:t>
            </a:r>
          </a:p>
          <a:p>
            <a:pPr lvl="1"/>
            <a:r>
              <a:rPr lang="en-US" dirty="0"/>
              <a:t>Includes other standard tax covenants and tax indemnity.</a:t>
            </a:r>
          </a:p>
        </p:txBody>
      </p:sp>
    </p:spTree>
    <p:extLst>
      <p:ext uri="{BB962C8B-B14F-4D97-AF65-F5344CB8AC3E}">
        <p14:creationId xmlns:p14="http://schemas.microsoft.com/office/powerpoint/2010/main" val="150319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E0F80-77E2-B2CC-9FA2-30EE959F10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1A85D0-4EE9-BF37-CF0E-8B869C0B8ED3}"/>
              </a:ext>
            </a:extLst>
          </p:cNvPr>
          <p:cNvSpPr>
            <a:spLocks noGrp="1"/>
          </p:cNvSpPr>
          <p:nvPr>
            <p:ph type="title"/>
          </p:nvPr>
        </p:nvSpPr>
        <p:spPr>
          <a:xfrm>
            <a:off x="548639" y="950977"/>
            <a:ext cx="10995659" cy="681054"/>
          </a:xfrm>
        </p:spPr>
        <p:txBody>
          <a:bodyPr/>
          <a:lstStyle/>
          <a:p>
            <a:r>
              <a:rPr lang="en-US" dirty="0"/>
              <a:t>Tax Treatment of Sale – Deemed Asset Sale</a:t>
            </a:r>
          </a:p>
        </p:txBody>
      </p:sp>
      <p:sp>
        <p:nvSpPr>
          <p:cNvPr id="5" name="Content Placeholder 4">
            <a:extLst>
              <a:ext uri="{FF2B5EF4-FFF2-40B4-BE49-F238E27FC236}">
                <a16:creationId xmlns:a16="http://schemas.microsoft.com/office/drawing/2014/main" id="{FAAD9266-95FF-9A64-A039-A6C529D15EB9}"/>
              </a:ext>
            </a:extLst>
          </p:cNvPr>
          <p:cNvSpPr>
            <a:spLocks noGrp="1"/>
          </p:cNvSpPr>
          <p:nvPr>
            <p:ph idx="1"/>
          </p:nvPr>
        </p:nvSpPr>
        <p:spPr/>
        <p:txBody>
          <a:bodyPr/>
          <a:lstStyle/>
          <a:p>
            <a:r>
              <a:rPr lang="en-US" b="1" dirty="0"/>
              <a:t>Treatment</a:t>
            </a:r>
            <a:r>
              <a:rPr lang="en-US" dirty="0"/>
              <a:t>: </a:t>
            </a:r>
            <a:r>
              <a:rPr lang="en-US" dirty="0" err="1"/>
              <a:t>HoldCo</a:t>
            </a:r>
            <a:r>
              <a:rPr lang="en-US" dirty="0"/>
              <a:t> viewed as selling </a:t>
            </a:r>
            <a:r>
              <a:rPr lang="en-US" dirty="0" err="1"/>
              <a:t>OpCo’s</a:t>
            </a:r>
            <a:r>
              <a:rPr lang="en-US" dirty="0"/>
              <a:t> assets for purchase price plus assumption of all </a:t>
            </a:r>
            <a:r>
              <a:rPr lang="en-US" dirty="0" err="1"/>
              <a:t>OpCo</a:t>
            </a:r>
            <a:r>
              <a:rPr lang="en-US" dirty="0"/>
              <a:t> liabilities. Gain on the asset sale flows through to the shareholders, generally resulting in one layer of federal tax. Sale of certain assets may result in ordinary income (OI) as determined by purchase price allocation (Form 8594).</a:t>
            </a:r>
          </a:p>
          <a:p>
            <a:r>
              <a:rPr lang="en-US" b="1" dirty="0"/>
              <a:t>With Rollover</a:t>
            </a:r>
            <a:r>
              <a:rPr lang="en-US" dirty="0"/>
              <a:t>: If there is a rollover, then </a:t>
            </a:r>
            <a:r>
              <a:rPr lang="en-US" dirty="0" err="1"/>
              <a:t>HoldCo</a:t>
            </a:r>
            <a:r>
              <a:rPr lang="en-US" dirty="0"/>
              <a:t> is viewed as selling a pro rata portion of each asset for the purchase price (plus assumption of a pro rata portion of each liability) and as contributing the remaining pro rata portion of each asset and liability for the rollover equity. Buyer takes contributed assets with a carryover tax basis.</a:t>
            </a:r>
          </a:p>
          <a:p>
            <a:endParaRPr lang="en-US" dirty="0"/>
          </a:p>
          <a:p>
            <a:endParaRPr lang="en-US" dirty="0"/>
          </a:p>
        </p:txBody>
      </p:sp>
    </p:spTree>
    <p:extLst>
      <p:ext uri="{BB962C8B-B14F-4D97-AF65-F5344CB8AC3E}">
        <p14:creationId xmlns:p14="http://schemas.microsoft.com/office/powerpoint/2010/main" val="2327386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0692E-A9A6-BCF3-4B7D-D5F86AC5C4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6C0743-C91E-3A51-9F73-D0213CAC4AAB}"/>
              </a:ext>
            </a:extLst>
          </p:cNvPr>
          <p:cNvSpPr>
            <a:spLocks noGrp="1"/>
          </p:cNvSpPr>
          <p:nvPr>
            <p:ph type="title"/>
          </p:nvPr>
        </p:nvSpPr>
        <p:spPr>
          <a:xfrm>
            <a:off x="548639" y="950977"/>
            <a:ext cx="10995659" cy="681054"/>
          </a:xfrm>
        </p:spPr>
        <p:txBody>
          <a:bodyPr>
            <a:normAutofit fontScale="90000"/>
          </a:bodyPr>
          <a:lstStyle/>
          <a:p>
            <a:r>
              <a:rPr lang="en-US" dirty="0"/>
              <a:t>Tax Treatment of Sale</a:t>
            </a:r>
            <a:br>
              <a:rPr lang="en-US" dirty="0"/>
            </a:br>
            <a:r>
              <a:rPr lang="en-US" dirty="0"/>
              <a:t>Comparison with Straight Stock Sale</a:t>
            </a:r>
          </a:p>
        </p:txBody>
      </p:sp>
      <p:sp>
        <p:nvSpPr>
          <p:cNvPr id="5" name="Content Placeholder 4">
            <a:extLst>
              <a:ext uri="{FF2B5EF4-FFF2-40B4-BE49-F238E27FC236}">
                <a16:creationId xmlns:a16="http://schemas.microsoft.com/office/drawing/2014/main" id="{43429A7F-1A23-0CD0-3633-047F57BA0B5F}"/>
              </a:ext>
            </a:extLst>
          </p:cNvPr>
          <p:cNvSpPr>
            <a:spLocks noGrp="1"/>
          </p:cNvSpPr>
          <p:nvPr>
            <p:ph idx="1"/>
          </p:nvPr>
        </p:nvSpPr>
        <p:spPr/>
        <p:txBody>
          <a:bodyPr>
            <a:normAutofit fontScale="92500" lnSpcReduction="10000"/>
          </a:bodyPr>
          <a:lstStyle/>
          <a:p>
            <a:r>
              <a:rPr lang="en-US" b="1" dirty="0"/>
              <a:t>Treatment of S corporation stock sale</a:t>
            </a:r>
            <a:r>
              <a:rPr lang="en-US" dirty="0"/>
              <a:t>: All capital gain.</a:t>
            </a:r>
          </a:p>
          <a:p>
            <a:r>
              <a:rPr lang="en-US" b="1" dirty="0"/>
              <a:t>Standard view</a:t>
            </a:r>
            <a:r>
              <a:rPr lang="en-US" dirty="0"/>
              <a:t>: Zero-sum game between Buyer and Seller.</a:t>
            </a:r>
          </a:p>
          <a:p>
            <a:pPr lvl="1"/>
            <a:r>
              <a:rPr lang="en-US" dirty="0"/>
              <a:t>In a stock sale, the Seller realizes all capital gain, at cost of Buyer foregoing step-up in asset basis;</a:t>
            </a:r>
          </a:p>
          <a:p>
            <a:pPr lvl="1"/>
            <a:r>
              <a:rPr lang="en-US" dirty="0"/>
              <a:t>In an asset sale, the Buyer gets step-up in basis, at the cost of Seller realizing some ordinary income.</a:t>
            </a:r>
          </a:p>
          <a:p>
            <a:pPr lvl="1"/>
            <a:r>
              <a:rPr lang="en-US" dirty="0"/>
              <a:t>The Seller may argue it should be grossed-up for trading capital gain for ordinary income.</a:t>
            </a:r>
          </a:p>
          <a:p>
            <a:r>
              <a:rPr lang="en-US" b="1" dirty="0"/>
              <a:t>But the reality is often more complicated</a:t>
            </a:r>
            <a:r>
              <a:rPr lang="en-US" dirty="0"/>
              <a:t>:</a:t>
            </a:r>
            <a:endParaRPr lang="en-US" b="1" u="sng" dirty="0"/>
          </a:p>
          <a:p>
            <a:pPr lvl="1"/>
            <a:r>
              <a:rPr lang="en-US" dirty="0"/>
              <a:t>A “pass-through entity tax” (PTET) election may reduce or eliminate extra tax.</a:t>
            </a:r>
          </a:p>
          <a:p>
            <a:pPr lvl="1"/>
            <a:r>
              <a:rPr lang="en-US" dirty="0"/>
              <a:t>Ordinary income can be managed to some extent through purchase price allocation.</a:t>
            </a:r>
          </a:p>
          <a:p>
            <a:pPr lvl="1"/>
            <a:r>
              <a:rPr lang="en-US" dirty="0"/>
              <a:t>Seller gets the benefit of controlling the </a:t>
            </a:r>
            <a:r>
              <a:rPr lang="en-US" dirty="0" err="1"/>
              <a:t>HoldCo</a:t>
            </a:r>
            <a:r>
              <a:rPr lang="en-US" dirty="0"/>
              <a:t> tax returns.</a:t>
            </a:r>
          </a:p>
          <a:p>
            <a:pPr lvl="1"/>
            <a:r>
              <a:rPr lang="en-US" dirty="0"/>
              <a:t>Because </a:t>
            </a:r>
            <a:r>
              <a:rPr lang="en-US" dirty="0" err="1"/>
              <a:t>HoldCo</a:t>
            </a:r>
            <a:r>
              <a:rPr lang="en-US" dirty="0"/>
              <a:t> tax year continues, avoids transaction expense deduction problems. In stock sale, the S short year ends day before the closing date, usually before payment/accrual.</a:t>
            </a:r>
          </a:p>
          <a:p>
            <a:endParaRPr lang="en-US" dirty="0"/>
          </a:p>
        </p:txBody>
      </p:sp>
    </p:spTree>
    <p:extLst>
      <p:ext uri="{BB962C8B-B14F-4D97-AF65-F5344CB8AC3E}">
        <p14:creationId xmlns:p14="http://schemas.microsoft.com/office/powerpoint/2010/main" val="1488858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CBDA4-950C-8630-7DCC-3F987544B8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3C49E5-EFC2-9A74-1069-EBE02A6FFD2E}"/>
              </a:ext>
            </a:extLst>
          </p:cNvPr>
          <p:cNvSpPr>
            <a:spLocks noGrp="1"/>
          </p:cNvSpPr>
          <p:nvPr>
            <p:ph type="title"/>
          </p:nvPr>
        </p:nvSpPr>
        <p:spPr>
          <a:xfrm>
            <a:off x="548639" y="950977"/>
            <a:ext cx="10995659" cy="681054"/>
          </a:xfrm>
        </p:spPr>
        <p:txBody>
          <a:bodyPr>
            <a:normAutofit fontScale="90000"/>
          </a:bodyPr>
          <a:lstStyle/>
          <a:p>
            <a:r>
              <a:rPr lang="en-US" dirty="0"/>
              <a:t>Tax Treatment of Sale</a:t>
            </a:r>
            <a:br>
              <a:rPr lang="en-US" dirty="0"/>
            </a:br>
            <a:r>
              <a:rPr lang="en-US" dirty="0"/>
              <a:t>Comparison with 338(h)(10) or 336(e) election</a:t>
            </a:r>
          </a:p>
        </p:txBody>
      </p:sp>
      <p:sp>
        <p:nvSpPr>
          <p:cNvPr id="5" name="Content Placeholder 4">
            <a:extLst>
              <a:ext uri="{FF2B5EF4-FFF2-40B4-BE49-F238E27FC236}">
                <a16:creationId xmlns:a16="http://schemas.microsoft.com/office/drawing/2014/main" id="{32EC1999-3712-BC76-AEB0-C1EF2DA3D02B}"/>
              </a:ext>
            </a:extLst>
          </p:cNvPr>
          <p:cNvSpPr>
            <a:spLocks noGrp="1"/>
          </p:cNvSpPr>
          <p:nvPr>
            <p:ph idx="1"/>
          </p:nvPr>
        </p:nvSpPr>
        <p:spPr>
          <a:xfrm>
            <a:off x="548641" y="2028826"/>
            <a:ext cx="10995660" cy="4346574"/>
          </a:xfrm>
        </p:spPr>
        <p:txBody>
          <a:bodyPr>
            <a:normAutofit fontScale="55000" lnSpcReduction="20000"/>
          </a:bodyPr>
          <a:lstStyle/>
          <a:p>
            <a:r>
              <a:rPr lang="en-US" sz="2500" b="1" dirty="0"/>
              <a:t>General requirements of 338(h)(10) or 336(e) election</a:t>
            </a:r>
            <a:r>
              <a:rPr lang="en-US" sz="2500" dirty="0"/>
              <a:t>:</a:t>
            </a:r>
          </a:p>
          <a:p>
            <a:pPr lvl="1"/>
            <a:r>
              <a:rPr lang="en-US" sz="2200" dirty="0"/>
              <a:t>Seller must be an S corporation. For 338(h)(10), Buyer must be a corporation.</a:t>
            </a:r>
          </a:p>
          <a:p>
            <a:pPr lvl="1"/>
            <a:r>
              <a:rPr lang="en-US" sz="2200" dirty="0"/>
              <a:t>Must be a “qualified stock purchase.”</a:t>
            </a:r>
          </a:p>
          <a:p>
            <a:pPr lvl="1"/>
            <a:r>
              <a:rPr lang="en-US" sz="2200" dirty="0"/>
              <a:t>Accomplished via a joint election coordinated by Buyer and Seller, and consented to by all shareholders of Seller, even if not selling.</a:t>
            </a:r>
          </a:p>
          <a:p>
            <a:r>
              <a:rPr lang="en-US" sz="2500" b="1" dirty="0"/>
              <a:t>Treatment and Effect</a:t>
            </a:r>
            <a:r>
              <a:rPr lang="en-US" sz="2500" dirty="0"/>
              <a:t>:</a:t>
            </a:r>
          </a:p>
          <a:p>
            <a:pPr lvl="1"/>
            <a:r>
              <a:rPr lang="en-US" sz="2500" dirty="0"/>
              <a:t>S corporation treated as if it sold all its assets to the buyer and liquidated. Gain realized for all assets even if not all stock is sold. No tax-free rollover.</a:t>
            </a:r>
          </a:p>
          <a:p>
            <a:pPr lvl="1"/>
            <a:r>
              <a:rPr lang="en-US" sz="2500" dirty="0"/>
              <a:t>Gain passes through to selling and non-selling shareholders; Generally one layer of federal tax.</a:t>
            </a:r>
          </a:p>
          <a:p>
            <a:pPr lvl="1"/>
            <a:r>
              <a:rPr lang="en-US" sz="2500" dirty="0"/>
              <a:t>Possible Entity-Level Taxes: §1374 built-in gains tax on the deemed asset sale. Possibly state taxes.</a:t>
            </a:r>
          </a:p>
          <a:p>
            <a:r>
              <a:rPr lang="en-US" sz="2500" b="1" dirty="0"/>
              <a:t>F Reorganization Benefits</a:t>
            </a:r>
            <a:r>
              <a:rPr lang="en-US" sz="2500" dirty="0"/>
              <a:t>:</a:t>
            </a:r>
            <a:endParaRPr lang="en-US" sz="2500" b="1" u="sng" dirty="0"/>
          </a:p>
          <a:p>
            <a:pPr lvl="1"/>
            <a:r>
              <a:rPr lang="en-US" sz="2500" dirty="0"/>
              <a:t>Section 338(h)(10)/336(e) election depends on valid S corporation status. Many S corporations have technical problems that may cause them to fail as S corporations. Difficult to diligence.  The F Reorganization doesn’t depend on S corporation status.</a:t>
            </a:r>
          </a:p>
          <a:p>
            <a:pPr lvl="1"/>
            <a:r>
              <a:rPr lang="en-US" sz="2500" dirty="0"/>
              <a:t>338(h)(10) requires coordination between Buyer and Seller with respect to the election and other matters.</a:t>
            </a:r>
          </a:p>
          <a:p>
            <a:pPr lvl="1"/>
            <a:r>
              <a:rPr lang="en-US" sz="2500" dirty="0"/>
              <a:t>Sellers cannot achieve tax-deferred rollover with 338(h)(10) / 336(e)</a:t>
            </a:r>
          </a:p>
          <a:p>
            <a:pPr lvl="1"/>
            <a:r>
              <a:rPr lang="en-US" sz="2500" dirty="0"/>
              <a:t>Still have possibility of §1374 taxes.</a:t>
            </a:r>
          </a:p>
        </p:txBody>
      </p:sp>
    </p:spTree>
    <p:extLst>
      <p:ext uri="{BB962C8B-B14F-4D97-AF65-F5344CB8AC3E}">
        <p14:creationId xmlns:p14="http://schemas.microsoft.com/office/powerpoint/2010/main" val="6066460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CAF947-6B27-E33D-F2B7-42E6C3898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75C238-BD97-0FCE-D3BD-742836E2B269}"/>
              </a:ext>
            </a:extLst>
          </p:cNvPr>
          <p:cNvSpPr>
            <a:spLocks noGrp="1"/>
          </p:cNvSpPr>
          <p:nvPr>
            <p:ph type="title"/>
          </p:nvPr>
        </p:nvSpPr>
        <p:spPr>
          <a:xfrm>
            <a:off x="548639" y="950977"/>
            <a:ext cx="10995659" cy="681054"/>
          </a:xfrm>
        </p:spPr>
        <p:txBody>
          <a:bodyPr>
            <a:normAutofit fontScale="90000"/>
          </a:bodyPr>
          <a:lstStyle/>
          <a:p>
            <a:r>
              <a:rPr lang="en-US" dirty="0"/>
              <a:t>Other Considerations</a:t>
            </a:r>
            <a:br>
              <a:rPr lang="en-US" dirty="0"/>
            </a:br>
            <a:r>
              <a:rPr lang="en-US" dirty="0"/>
              <a:t>Common Causes of Increased Taxes</a:t>
            </a:r>
          </a:p>
        </p:txBody>
      </p:sp>
      <p:sp>
        <p:nvSpPr>
          <p:cNvPr id="5" name="Content Placeholder 4">
            <a:extLst>
              <a:ext uri="{FF2B5EF4-FFF2-40B4-BE49-F238E27FC236}">
                <a16:creationId xmlns:a16="http://schemas.microsoft.com/office/drawing/2014/main" id="{AB0B53E9-8A03-B6BF-5B98-0C5E709183DB}"/>
              </a:ext>
            </a:extLst>
          </p:cNvPr>
          <p:cNvSpPr>
            <a:spLocks noGrp="1"/>
          </p:cNvSpPr>
          <p:nvPr>
            <p:ph idx="1"/>
          </p:nvPr>
        </p:nvSpPr>
        <p:spPr>
          <a:xfrm>
            <a:off x="548641" y="2028826"/>
            <a:ext cx="10995660" cy="4346574"/>
          </a:xfrm>
        </p:spPr>
        <p:txBody>
          <a:bodyPr>
            <a:normAutofit fontScale="77500" lnSpcReduction="20000"/>
          </a:bodyPr>
          <a:lstStyle/>
          <a:p>
            <a:r>
              <a:rPr lang="en-US" sz="2500" dirty="0"/>
              <a:t>Basis of target in assets may be less than basis of shareholders in their stock.</a:t>
            </a:r>
          </a:p>
          <a:p>
            <a:r>
              <a:rPr lang="en-US" sz="2500" dirty="0"/>
              <a:t>Ordinary income from purchase price allocation:</a:t>
            </a:r>
          </a:p>
          <a:p>
            <a:pPr lvl="1"/>
            <a:r>
              <a:rPr lang="en-US" sz="2300" dirty="0"/>
              <a:t>Depreciation/amortization recapture.</a:t>
            </a:r>
          </a:p>
          <a:p>
            <a:pPr lvl="1"/>
            <a:r>
              <a:rPr lang="en-US" sz="2300" dirty="0"/>
              <a:t>Sale of inventory at a gain.</a:t>
            </a:r>
          </a:p>
          <a:p>
            <a:pPr lvl="1"/>
            <a:r>
              <a:rPr lang="en-US" sz="2300" dirty="0"/>
              <a:t>If cash method, deemed sale of accounts receivable.</a:t>
            </a:r>
          </a:p>
          <a:p>
            <a:r>
              <a:rPr lang="en-US" sz="2500" dirty="0"/>
              <a:t>If ordinary income from the deemed asset sale increases the shareholder’s basis such that a loss is realized on liquidation, there will be a mismatch between the ordinary and the capital loss.</a:t>
            </a:r>
          </a:p>
          <a:p>
            <a:r>
              <a:rPr lang="en-US" sz="2500" dirty="0"/>
              <a:t>S corporation has “built-in gains” under §1374. Applies if the target was a C corporation within five years. Assessed in addition to the shareholders’ income tax.</a:t>
            </a:r>
          </a:p>
          <a:p>
            <a:r>
              <a:rPr lang="en-US" sz="2500" dirty="0"/>
              <a:t>State and local tax may result in a greater tax liability for the S corporation shareholders than in a stock deal.</a:t>
            </a:r>
          </a:p>
        </p:txBody>
      </p:sp>
    </p:spTree>
    <p:extLst>
      <p:ext uri="{BB962C8B-B14F-4D97-AF65-F5344CB8AC3E}">
        <p14:creationId xmlns:p14="http://schemas.microsoft.com/office/powerpoint/2010/main" val="3297374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149F3-9E47-7894-6C33-0B99EC98349A}"/>
              </a:ext>
            </a:extLst>
          </p:cNvPr>
          <p:cNvSpPr>
            <a:spLocks noGrp="1"/>
          </p:cNvSpPr>
          <p:nvPr>
            <p:ph type="title"/>
          </p:nvPr>
        </p:nvSpPr>
        <p:spPr>
          <a:xfrm>
            <a:off x="548639" y="950976"/>
            <a:ext cx="10995659" cy="1077849"/>
          </a:xfrm>
        </p:spPr>
        <p:txBody>
          <a:bodyPr/>
          <a:lstStyle/>
          <a:p>
            <a:r>
              <a:rPr lang="en-US" dirty="0"/>
              <a:t>Who We Are</a:t>
            </a:r>
          </a:p>
        </p:txBody>
      </p:sp>
      <p:pic>
        <p:nvPicPr>
          <p:cNvPr id="1028" name="Picture 4" descr="Attorneys Profile Image">
            <a:extLst>
              <a:ext uri="{FF2B5EF4-FFF2-40B4-BE49-F238E27FC236}">
                <a16:creationId xmlns:a16="http://schemas.microsoft.com/office/drawing/2014/main" id="{D897A209-AEFF-DA6A-7875-AA3148F61B90}"/>
              </a:ext>
            </a:extLst>
          </p:cNvPr>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2724093" y="1913646"/>
            <a:ext cx="2532930" cy="2681926"/>
          </a:xfrm>
          <a:prstGeom prst="rect">
            <a:avLst/>
          </a:prstGeom>
          <a:noFill/>
          <a:extLst>
            <a:ext uri="{909E8E84-426E-40DD-AFC4-6F175D3DCCD1}">
              <a14:hiddenFill xmlns:a14="http://schemas.microsoft.com/office/drawing/2010/main">
                <a:solidFill>
                  <a:srgbClr val="FFFFFF"/>
                </a:solidFill>
              </a14:hiddenFill>
            </a:ext>
          </a:extLst>
        </p:spPr>
      </p:pic>
      <p:sp>
        <p:nvSpPr>
          <p:cNvPr id="12" name="Content Placeholder 2">
            <a:extLst>
              <a:ext uri="{FF2B5EF4-FFF2-40B4-BE49-F238E27FC236}">
                <a16:creationId xmlns:a16="http://schemas.microsoft.com/office/drawing/2014/main" id="{97FF48B5-8250-449B-6AC5-26B22680F6E7}"/>
              </a:ext>
            </a:extLst>
          </p:cNvPr>
          <p:cNvSpPr txBox="1">
            <a:spLocks/>
          </p:cNvSpPr>
          <p:nvPr/>
        </p:nvSpPr>
        <p:spPr>
          <a:xfrm>
            <a:off x="2460495" y="4651661"/>
            <a:ext cx="3060125" cy="1580168"/>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2344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b="1" dirty="0">
                <a:solidFill>
                  <a:srgbClr val="14B4A3"/>
                </a:solidFill>
              </a:rPr>
              <a:t>Steven M. Ayr</a:t>
            </a:r>
          </a:p>
          <a:p>
            <a:pPr marL="0" indent="0" algn="ctr">
              <a:buNone/>
            </a:pPr>
            <a:r>
              <a:rPr lang="en-US" sz="1800" dirty="0"/>
              <a:t>Casner &amp; Edwards LLP</a:t>
            </a:r>
          </a:p>
        </p:txBody>
      </p:sp>
      <p:sp>
        <p:nvSpPr>
          <p:cNvPr id="13" name="Content Placeholder 2">
            <a:extLst>
              <a:ext uri="{FF2B5EF4-FFF2-40B4-BE49-F238E27FC236}">
                <a16:creationId xmlns:a16="http://schemas.microsoft.com/office/drawing/2014/main" id="{B21A8F6B-392B-9B23-4FB9-DA2FFFA3ADA0}"/>
              </a:ext>
            </a:extLst>
          </p:cNvPr>
          <p:cNvSpPr txBox="1">
            <a:spLocks/>
          </p:cNvSpPr>
          <p:nvPr/>
        </p:nvSpPr>
        <p:spPr>
          <a:xfrm>
            <a:off x="6496083" y="4651661"/>
            <a:ext cx="3420229" cy="1580168"/>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2344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800" b="1" dirty="0">
                <a:solidFill>
                  <a:srgbClr val="14B4A3"/>
                </a:solidFill>
              </a:rPr>
              <a:t>Matthew J. Woodbury</a:t>
            </a:r>
          </a:p>
          <a:p>
            <a:pPr marL="0" indent="0" algn="ctr">
              <a:buNone/>
            </a:pPr>
            <a:r>
              <a:rPr lang="en-US" sz="2300" dirty="0"/>
              <a:t>Blais Halpert Tax Partners LLP</a:t>
            </a:r>
          </a:p>
        </p:txBody>
      </p:sp>
      <p:pic>
        <p:nvPicPr>
          <p:cNvPr id="6" name="Picture 5" descr="A person in a suit with his arms crossed&#10;&#10;AI-generated content may be incorrect.">
            <a:extLst>
              <a:ext uri="{FF2B5EF4-FFF2-40B4-BE49-F238E27FC236}">
                <a16:creationId xmlns:a16="http://schemas.microsoft.com/office/drawing/2014/main" id="{E5CFD611-0569-2164-354D-A03A73E9F7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31811" y="1900946"/>
            <a:ext cx="2148772" cy="2681926"/>
          </a:xfrm>
          <a:prstGeom prst="rect">
            <a:avLst/>
          </a:prstGeom>
        </p:spPr>
      </p:pic>
    </p:spTree>
    <p:extLst>
      <p:ext uri="{BB962C8B-B14F-4D97-AF65-F5344CB8AC3E}">
        <p14:creationId xmlns:p14="http://schemas.microsoft.com/office/powerpoint/2010/main" val="32479428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4A368-29A4-71CA-3594-D7EC1F60E4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A755A2-3939-B291-C114-40FF9D0CCA81}"/>
              </a:ext>
            </a:extLst>
          </p:cNvPr>
          <p:cNvSpPr>
            <a:spLocks noGrp="1"/>
          </p:cNvSpPr>
          <p:nvPr>
            <p:ph type="title"/>
          </p:nvPr>
        </p:nvSpPr>
        <p:spPr>
          <a:xfrm>
            <a:off x="548639" y="950977"/>
            <a:ext cx="10995659" cy="681054"/>
          </a:xfrm>
        </p:spPr>
        <p:txBody>
          <a:bodyPr>
            <a:normAutofit fontScale="90000"/>
          </a:bodyPr>
          <a:lstStyle/>
          <a:p>
            <a:r>
              <a:rPr lang="en-US" dirty="0"/>
              <a:t>Other Considerations</a:t>
            </a:r>
            <a:br>
              <a:rPr lang="en-US" dirty="0"/>
            </a:br>
            <a:r>
              <a:rPr lang="en-US" dirty="0"/>
              <a:t>Selected State Tax Issues</a:t>
            </a:r>
          </a:p>
        </p:txBody>
      </p:sp>
      <p:sp>
        <p:nvSpPr>
          <p:cNvPr id="5" name="Content Placeholder 4">
            <a:extLst>
              <a:ext uri="{FF2B5EF4-FFF2-40B4-BE49-F238E27FC236}">
                <a16:creationId xmlns:a16="http://schemas.microsoft.com/office/drawing/2014/main" id="{9CF41C2C-8A8C-349C-15FA-5640E11D3F0E}"/>
              </a:ext>
            </a:extLst>
          </p:cNvPr>
          <p:cNvSpPr>
            <a:spLocks noGrp="1"/>
          </p:cNvSpPr>
          <p:nvPr>
            <p:ph idx="1"/>
          </p:nvPr>
        </p:nvSpPr>
        <p:spPr>
          <a:xfrm>
            <a:off x="548641" y="2028826"/>
            <a:ext cx="10995660" cy="4346574"/>
          </a:xfrm>
        </p:spPr>
        <p:txBody>
          <a:bodyPr>
            <a:normAutofit fontScale="62500" lnSpcReduction="20000"/>
          </a:bodyPr>
          <a:lstStyle/>
          <a:p>
            <a:r>
              <a:rPr lang="en-US" sz="2500" b="1" dirty="0"/>
              <a:t>Entity-level state S corporation taxes:</a:t>
            </a:r>
            <a:r>
              <a:rPr lang="en-US" sz="2500" dirty="0"/>
              <a:t> </a:t>
            </a:r>
          </a:p>
          <a:p>
            <a:pPr lvl="1"/>
            <a:r>
              <a:rPr lang="en-US" sz="2300" dirty="0"/>
              <a:t>Generally, these do not apply in a stock sale.</a:t>
            </a:r>
          </a:p>
          <a:p>
            <a:pPr lvl="1"/>
            <a:r>
              <a:rPr lang="en-US" sz="2300" dirty="0"/>
              <a:t>Massachusetts "sting tax.”</a:t>
            </a:r>
          </a:p>
          <a:p>
            <a:pPr lvl="1"/>
            <a:r>
              <a:rPr lang="en-US" sz="2300" dirty="0"/>
              <a:t>New Hampshire taxes all entities as C corporations for its business entity taxes.</a:t>
            </a:r>
          </a:p>
          <a:p>
            <a:pPr lvl="1"/>
            <a:r>
              <a:rPr lang="en-US" sz="2300" dirty="0"/>
              <a:t>New York City.</a:t>
            </a:r>
          </a:p>
          <a:p>
            <a:r>
              <a:rPr lang="en-US" sz="2500" b="1" dirty="0"/>
              <a:t>State tax benefits:</a:t>
            </a:r>
            <a:r>
              <a:rPr lang="en-US" sz="2500" dirty="0"/>
              <a:t> Massachusetts has a lower tax rate (3%) that may apply to a sale of stock of Massachusetts S corporation, if stock held at least 3 years and acquired within the first 5 years of incorporation.</a:t>
            </a:r>
          </a:p>
          <a:p>
            <a:r>
              <a:rPr lang="en-US" sz="2500" b="1" dirty="0"/>
              <a:t>Pass-Through Entity Tax Elections</a:t>
            </a:r>
            <a:r>
              <a:rPr lang="en-US" sz="2500" dirty="0"/>
              <a:t>:</a:t>
            </a:r>
          </a:p>
          <a:p>
            <a:pPr lvl="1"/>
            <a:r>
              <a:rPr lang="en-US" sz="2300" dirty="0"/>
              <a:t>Most states provide an election for a pass-through entity to be taxed at the entity level. SALT cap workaround.</a:t>
            </a:r>
          </a:p>
          <a:p>
            <a:pPr lvl="1"/>
            <a:r>
              <a:rPr lang="en-US" sz="2300" dirty="0"/>
              <a:t>Results in a federal deduction which may offset some of the tax increase.</a:t>
            </a:r>
          </a:p>
          <a:p>
            <a:r>
              <a:rPr lang="en-US" sz="2500" b="1" dirty="0"/>
              <a:t>State Tax Nexus</a:t>
            </a:r>
            <a:r>
              <a:rPr lang="en-US" sz="2500" dirty="0"/>
              <a:t>:</a:t>
            </a:r>
          </a:p>
          <a:p>
            <a:pPr lvl="1"/>
            <a:r>
              <a:rPr lang="en-US" sz="2300" dirty="0"/>
              <a:t>S corporation may have nexus with a state due to business activity, while individual does not for capital gains purposes.</a:t>
            </a:r>
          </a:p>
          <a:p>
            <a:pPr lvl="1"/>
            <a:r>
              <a:rPr lang="en-US" sz="2300" dirty="0"/>
              <a:t>Higher (or lower) state tax rate could apply as a result.</a:t>
            </a:r>
          </a:p>
          <a:p>
            <a:pPr lvl="1"/>
            <a:r>
              <a:rPr lang="en-US" sz="2300" dirty="0"/>
              <a:t>Some states have asserted nexus over nonresidents for capital gain purposes.</a:t>
            </a:r>
          </a:p>
          <a:p>
            <a:endParaRPr lang="en-US" sz="2500" dirty="0"/>
          </a:p>
          <a:p>
            <a:endParaRPr lang="en-US" sz="2500" b="1" u="sng" dirty="0"/>
          </a:p>
        </p:txBody>
      </p:sp>
    </p:spTree>
    <p:extLst>
      <p:ext uri="{BB962C8B-B14F-4D97-AF65-F5344CB8AC3E}">
        <p14:creationId xmlns:p14="http://schemas.microsoft.com/office/powerpoint/2010/main" val="3125745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55342-EDFA-29F6-D023-17CF5C7725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74A7F8-B486-1D91-E072-E5E01D38727E}"/>
              </a:ext>
            </a:extLst>
          </p:cNvPr>
          <p:cNvSpPr>
            <a:spLocks noGrp="1"/>
          </p:cNvSpPr>
          <p:nvPr>
            <p:ph type="title"/>
          </p:nvPr>
        </p:nvSpPr>
        <p:spPr>
          <a:xfrm>
            <a:off x="548639" y="950977"/>
            <a:ext cx="10995659" cy="681054"/>
          </a:xfrm>
        </p:spPr>
        <p:txBody>
          <a:bodyPr>
            <a:normAutofit fontScale="90000"/>
          </a:bodyPr>
          <a:lstStyle/>
          <a:p>
            <a:r>
              <a:rPr lang="en-US" dirty="0"/>
              <a:t>Other Considerations</a:t>
            </a:r>
            <a:br>
              <a:rPr lang="en-US" dirty="0"/>
            </a:br>
            <a:r>
              <a:rPr lang="en-US" dirty="0"/>
              <a:t>Gross-ups: Dealing With Extra Tax Costs</a:t>
            </a:r>
          </a:p>
        </p:txBody>
      </p:sp>
      <p:sp>
        <p:nvSpPr>
          <p:cNvPr id="5" name="Content Placeholder 4">
            <a:extLst>
              <a:ext uri="{FF2B5EF4-FFF2-40B4-BE49-F238E27FC236}">
                <a16:creationId xmlns:a16="http://schemas.microsoft.com/office/drawing/2014/main" id="{BC5DABDB-922B-86E4-7F10-93B62E601A92}"/>
              </a:ext>
            </a:extLst>
          </p:cNvPr>
          <p:cNvSpPr>
            <a:spLocks noGrp="1"/>
          </p:cNvSpPr>
          <p:nvPr>
            <p:ph idx="1"/>
          </p:nvPr>
        </p:nvSpPr>
        <p:spPr>
          <a:xfrm>
            <a:off x="548641" y="2028826"/>
            <a:ext cx="10995660" cy="4346574"/>
          </a:xfrm>
        </p:spPr>
        <p:txBody>
          <a:bodyPr>
            <a:normAutofit/>
          </a:bodyPr>
          <a:lstStyle/>
          <a:p>
            <a:r>
              <a:rPr lang="en-US" b="1" dirty="0"/>
              <a:t>How to calculate</a:t>
            </a:r>
            <a:r>
              <a:rPr lang="en-US" dirty="0"/>
              <a:t>: Usually on a </a:t>
            </a:r>
            <a:r>
              <a:rPr lang="en-US" i="1" dirty="0"/>
              <a:t>with-and-without</a:t>
            </a:r>
            <a:r>
              <a:rPr lang="en-US" dirty="0"/>
              <a:t> basis to capture full tax cost.</a:t>
            </a:r>
          </a:p>
          <a:p>
            <a:pPr lvl="1"/>
            <a:r>
              <a:rPr lang="en-US" dirty="0"/>
              <a:t>May be difficult to calculate at closing. Post-closing adjustments may be necessary.</a:t>
            </a:r>
          </a:p>
          <a:p>
            <a:pPr lvl="1"/>
            <a:r>
              <a:rPr lang="en-US" dirty="0"/>
              <a:t>Buyer will want involvement in the process to know actual taxes payable.</a:t>
            </a:r>
          </a:p>
          <a:p>
            <a:pPr lvl="1"/>
            <a:r>
              <a:rPr lang="en-US" dirty="0"/>
              <a:t>Sellers will want the gross-up to take in to account the tax on the gross-up itself.</a:t>
            </a:r>
          </a:p>
          <a:p>
            <a:r>
              <a:rPr lang="en-US" dirty="0"/>
              <a:t>Sellers should negotiate for a gross-up at the LOI stage.</a:t>
            </a:r>
          </a:p>
          <a:p>
            <a:pPr lvl="1"/>
            <a:r>
              <a:rPr lang="en-US" dirty="0"/>
              <a:t>A Buyer can definitely rule it out in the LOI.</a:t>
            </a:r>
          </a:p>
          <a:p>
            <a:r>
              <a:rPr lang="en-US" dirty="0"/>
              <a:t>Be sure to consider state tax issues in the gross-up calculation</a:t>
            </a:r>
            <a:r>
              <a:rPr lang="en-US" sz="2500" dirty="0"/>
              <a:t>.</a:t>
            </a:r>
            <a:endParaRPr lang="en-US" dirty="0"/>
          </a:p>
        </p:txBody>
      </p:sp>
    </p:spTree>
    <p:extLst>
      <p:ext uri="{BB962C8B-B14F-4D97-AF65-F5344CB8AC3E}">
        <p14:creationId xmlns:p14="http://schemas.microsoft.com/office/powerpoint/2010/main" val="2974772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B5831-D3BC-7DAB-1D34-0E3E105706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2694A5-78AC-C35F-E4EF-2759A5F5C085}"/>
              </a:ext>
            </a:extLst>
          </p:cNvPr>
          <p:cNvSpPr>
            <a:spLocks noGrp="1"/>
          </p:cNvSpPr>
          <p:nvPr>
            <p:ph type="title"/>
          </p:nvPr>
        </p:nvSpPr>
        <p:spPr>
          <a:xfrm>
            <a:off x="548639" y="950977"/>
            <a:ext cx="10995659" cy="681054"/>
          </a:xfrm>
        </p:spPr>
        <p:txBody>
          <a:bodyPr>
            <a:normAutofit fontScale="90000"/>
          </a:bodyPr>
          <a:lstStyle/>
          <a:p>
            <a:r>
              <a:rPr lang="en-US" dirty="0"/>
              <a:t>Other Considerations</a:t>
            </a:r>
            <a:br>
              <a:rPr lang="en-US" dirty="0"/>
            </a:br>
            <a:r>
              <a:rPr lang="en-US" dirty="0"/>
              <a:t>Purchase Price Allocation</a:t>
            </a:r>
          </a:p>
        </p:txBody>
      </p:sp>
      <p:sp>
        <p:nvSpPr>
          <p:cNvPr id="5" name="Content Placeholder 4">
            <a:extLst>
              <a:ext uri="{FF2B5EF4-FFF2-40B4-BE49-F238E27FC236}">
                <a16:creationId xmlns:a16="http://schemas.microsoft.com/office/drawing/2014/main" id="{8953A8DD-3455-89D1-6BDE-A730141614F3}"/>
              </a:ext>
            </a:extLst>
          </p:cNvPr>
          <p:cNvSpPr>
            <a:spLocks noGrp="1"/>
          </p:cNvSpPr>
          <p:nvPr>
            <p:ph idx="1"/>
          </p:nvPr>
        </p:nvSpPr>
        <p:spPr>
          <a:xfrm>
            <a:off x="548641" y="2028826"/>
            <a:ext cx="10995660" cy="4346574"/>
          </a:xfrm>
        </p:spPr>
        <p:txBody>
          <a:bodyPr>
            <a:normAutofit fontScale="62500" lnSpcReduction="20000"/>
          </a:bodyPr>
          <a:lstStyle/>
          <a:p>
            <a:r>
              <a:rPr lang="en-US" dirty="0"/>
              <a:t>Filed on Form 8594. Must indicate whether the parties have agreed as to the allocation.</a:t>
            </a:r>
          </a:p>
          <a:p>
            <a:r>
              <a:rPr lang="en-US" dirty="0"/>
              <a:t>Uses “residual method” under Treas. Reg. §§ 1.1060-1 &amp; 1.338-6.</a:t>
            </a:r>
          </a:p>
          <a:p>
            <a:r>
              <a:rPr lang="en-US" dirty="0"/>
              <a:t>Purchase price (determined tax purposes) is allocated among these asset classes, in order, by fair market value:</a:t>
            </a:r>
          </a:p>
          <a:p>
            <a:pPr lvl="1"/>
            <a:r>
              <a:rPr lang="en-US" b="1" dirty="0"/>
              <a:t>Class I</a:t>
            </a:r>
            <a:r>
              <a:rPr lang="en-US" dirty="0"/>
              <a:t>: cash and general deposit accounts, dollar-for-dollar;</a:t>
            </a:r>
          </a:p>
          <a:p>
            <a:pPr lvl="1"/>
            <a:r>
              <a:rPr lang="en-US" b="1" dirty="0"/>
              <a:t>Class II</a:t>
            </a:r>
            <a:r>
              <a:rPr lang="en-US" dirty="0"/>
              <a:t>: actively traded personal property (e.g., stock), CDs, and foreign currency;</a:t>
            </a:r>
          </a:p>
          <a:p>
            <a:pPr lvl="1"/>
            <a:r>
              <a:rPr lang="en-US" b="1" dirty="0"/>
              <a:t>Class III</a:t>
            </a:r>
            <a:r>
              <a:rPr lang="en-US" dirty="0"/>
              <a:t>: certain debt instruments (A/R); assets marked to market annually (commodities) (</a:t>
            </a:r>
            <a:r>
              <a:rPr lang="en-US" b="1" dirty="0"/>
              <a:t>possible ordinary income</a:t>
            </a:r>
            <a:r>
              <a:rPr lang="en-US" dirty="0"/>
              <a:t>);</a:t>
            </a:r>
          </a:p>
          <a:p>
            <a:pPr lvl="1"/>
            <a:r>
              <a:rPr lang="en-US" b="1" dirty="0"/>
              <a:t>Class IV</a:t>
            </a:r>
            <a:r>
              <a:rPr lang="en-US" dirty="0"/>
              <a:t>: inventory &amp; property held for sale in the ordinary course of business (</a:t>
            </a:r>
            <a:r>
              <a:rPr lang="en-US" b="1" dirty="0"/>
              <a:t>possible ordinary income</a:t>
            </a:r>
            <a:r>
              <a:rPr lang="en-US" dirty="0"/>
              <a:t>);</a:t>
            </a:r>
          </a:p>
          <a:p>
            <a:pPr lvl="1"/>
            <a:r>
              <a:rPr lang="en-US" b="1" dirty="0"/>
              <a:t>Class V</a:t>
            </a:r>
            <a:r>
              <a:rPr lang="en-US" dirty="0"/>
              <a:t>: all assets not in Classes I-IV and VI-VII (e.g., depreciable tangible property) (</a:t>
            </a:r>
            <a:r>
              <a:rPr lang="en-US" b="1" dirty="0"/>
              <a:t>possible ordinary income</a:t>
            </a:r>
            <a:r>
              <a:rPr lang="en-US" dirty="0"/>
              <a:t>);</a:t>
            </a:r>
          </a:p>
          <a:p>
            <a:pPr lvl="1"/>
            <a:r>
              <a:rPr lang="en-US" b="1" dirty="0"/>
              <a:t>Class VI</a:t>
            </a:r>
            <a:r>
              <a:rPr lang="en-US" dirty="0"/>
              <a:t>: §197 intangibles except goodwill/going concern value (</a:t>
            </a:r>
            <a:r>
              <a:rPr lang="en-US" b="1" dirty="0"/>
              <a:t>possible ordinary income</a:t>
            </a:r>
            <a:r>
              <a:rPr lang="en-US" dirty="0"/>
              <a:t>);</a:t>
            </a:r>
          </a:p>
          <a:p>
            <a:pPr lvl="1"/>
            <a:r>
              <a:rPr lang="en-US" b="1" dirty="0"/>
              <a:t>All spillover to Class VII</a:t>
            </a:r>
            <a:r>
              <a:rPr lang="en-US" dirty="0"/>
              <a:t>: goodwill and going concern value (</a:t>
            </a:r>
            <a:r>
              <a:rPr lang="en-US" b="1" dirty="0"/>
              <a:t>capital gain</a:t>
            </a:r>
            <a:r>
              <a:rPr lang="en-US" dirty="0"/>
              <a:t>).</a:t>
            </a:r>
          </a:p>
          <a:p>
            <a:r>
              <a:rPr lang="en-US" dirty="0"/>
              <a:t>If the consideration is insufficient to cover the full fair market value of any asset class, consideration available to that class is allocated to among such assets in proportion to their relative FMV.</a:t>
            </a:r>
          </a:p>
          <a:p>
            <a:r>
              <a:rPr lang="en-US" dirty="0"/>
              <a:t>What is “fair market value”?  Allocation of book value or tax basis.</a:t>
            </a:r>
          </a:p>
          <a:p>
            <a:r>
              <a:rPr lang="en-US" dirty="0"/>
              <a:t>Agreements often include an “Allocation Schedule.” Classes VI and VII are “bundled” together to mirror Form 8594.</a:t>
            </a:r>
          </a:p>
          <a:p>
            <a:r>
              <a:rPr lang="en-US" dirty="0"/>
              <a:t>15-year amortization for goodwill vs. Class V depreciation.</a:t>
            </a:r>
          </a:p>
          <a:p>
            <a:endParaRPr lang="en-US" dirty="0"/>
          </a:p>
        </p:txBody>
      </p:sp>
    </p:spTree>
    <p:extLst>
      <p:ext uri="{BB962C8B-B14F-4D97-AF65-F5344CB8AC3E}">
        <p14:creationId xmlns:p14="http://schemas.microsoft.com/office/powerpoint/2010/main" val="32564624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0EC04-A448-8B47-45F6-0A9E85AA8D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837700-9796-7807-B204-961F538F8B1F}"/>
              </a:ext>
            </a:extLst>
          </p:cNvPr>
          <p:cNvSpPr>
            <a:spLocks noGrp="1"/>
          </p:cNvSpPr>
          <p:nvPr>
            <p:ph type="title"/>
          </p:nvPr>
        </p:nvSpPr>
        <p:spPr>
          <a:xfrm>
            <a:off x="548639" y="950976"/>
            <a:ext cx="10995659" cy="1077849"/>
          </a:xfrm>
        </p:spPr>
        <p:txBody>
          <a:bodyPr/>
          <a:lstStyle/>
          <a:p>
            <a:r>
              <a:rPr lang="en-US" dirty="0"/>
              <a:t>Thank You</a:t>
            </a:r>
          </a:p>
        </p:txBody>
      </p:sp>
      <p:pic>
        <p:nvPicPr>
          <p:cNvPr id="1028" name="Picture 4" descr="Attorneys Profile Image">
            <a:extLst>
              <a:ext uri="{FF2B5EF4-FFF2-40B4-BE49-F238E27FC236}">
                <a16:creationId xmlns:a16="http://schemas.microsoft.com/office/drawing/2014/main" id="{58229C5C-40CF-EC16-BAE8-164168699A28}"/>
              </a:ext>
            </a:extLst>
          </p:cNvPr>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2724093" y="1913646"/>
            <a:ext cx="2532930" cy="2681926"/>
          </a:xfrm>
          <a:prstGeom prst="rect">
            <a:avLst/>
          </a:prstGeom>
          <a:noFill/>
          <a:extLst>
            <a:ext uri="{909E8E84-426E-40DD-AFC4-6F175D3DCCD1}">
              <a14:hiddenFill xmlns:a14="http://schemas.microsoft.com/office/drawing/2010/main">
                <a:solidFill>
                  <a:srgbClr val="FFFFFF"/>
                </a:solidFill>
              </a14:hiddenFill>
            </a:ext>
          </a:extLst>
        </p:spPr>
      </p:pic>
      <p:sp>
        <p:nvSpPr>
          <p:cNvPr id="12" name="Content Placeholder 2">
            <a:extLst>
              <a:ext uri="{FF2B5EF4-FFF2-40B4-BE49-F238E27FC236}">
                <a16:creationId xmlns:a16="http://schemas.microsoft.com/office/drawing/2014/main" id="{A26F5280-8B6E-1E68-F153-54E1FA5C3F07}"/>
              </a:ext>
            </a:extLst>
          </p:cNvPr>
          <p:cNvSpPr txBox="1">
            <a:spLocks/>
          </p:cNvSpPr>
          <p:nvPr/>
        </p:nvSpPr>
        <p:spPr>
          <a:xfrm>
            <a:off x="2460495" y="4651661"/>
            <a:ext cx="3060125" cy="1580168"/>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2344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b="1" dirty="0">
                <a:solidFill>
                  <a:srgbClr val="14B4A3"/>
                </a:solidFill>
              </a:rPr>
              <a:t>Steven M. Ayr</a:t>
            </a:r>
          </a:p>
          <a:p>
            <a:pPr marL="0" indent="0" algn="ctr">
              <a:buNone/>
            </a:pPr>
            <a:r>
              <a:rPr lang="en-US" sz="1800" dirty="0"/>
              <a:t>Casner &amp; Edwards LLP</a:t>
            </a:r>
          </a:p>
        </p:txBody>
      </p:sp>
      <p:sp>
        <p:nvSpPr>
          <p:cNvPr id="13" name="Content Placeholder 2">
            <a:extLst>
              <a:ext uri="{FF2B5EF4-FFF2-40B4-BE49-F238E27FC236}">
                <a16:creationId xmlns:a16="http://schemas.microsoft.com/office/drawing/2014/main" id="{920FCA41-4106-B8C0-ACA8-458BE79A0ADF}"/>
              </a:ext>
            </a:extLst>
          </p:cNvPr>
          <p:cNvSpPr txBox="1">
            <a:spLocks/>
          </p:cNvSpPr>
          <p:nvPr/>
        </p:nvSpPr>
        <p:spPr>
          <a:xfrm>
            <a:off x="6496083" y="4651661"/>
            <a:ext cx="3420229" cy="1580168"/>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2344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800" b="1" dirty="0">
                <a:solidFill>
                  <a:srgbClr val="14B4A3"/>
                </a:solidFill>
              </a:rPr>
              <a:t>Matthew J. Woodbury</a:t>
            </a:r>
          </a:p>
          <a:p>
            <a:pPr marL="0" indent="0" algn="ctr">
              <a:buNone/>
            </a:pPr>
            <a:r>
              <a:rPr lang="en-US" sz="2300" dirty="0"/>
              <a:t>Blais Halpert Tax Partners LLP</a:t>
            </a:r>
          </a:p>
        </p:txBody>
      </p:sp>
      <p:pic>
        <p:nvPicPr>
          <p:cNvPr id="6" name="Picture 5" descr="A person in a suit with his arms crossed&#10;&#10;AI-generated content may be incorrect.">
            <a:extLst>
              <a:ext uri="{FF2B5EF4-FFF2-40B4-BE49-F238E27FC236}">
                <a16:creationId xmlns:a16="http://schemas.microsoft.com/office/drawing/2014/main" id="{B3659F33-1B4B-C9C1-780C-D3E35CDA38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31811" y="1900946"/>
            <a:ext cx="2148772" cy="2681926"/>
          </a:xfrm>
          <a:prstGeom prst="rect">
            <a:avLst/>
          </a:prstGeom>
        </p:spPr>
      </p:pic>
    </p:spTree>
    <p:extLst>
      <p:ext uri="{BB962C8B-B14F-4D97-AF65-F5344CB8AC3E}">
        <p14:creationId xmlns:p14="http://schemas.microsoft.com/office/powerpoint/2010/main" val="4225872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87A5E-F5EF-E731-E489-DA7B39DBE4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53786B-7C77-6283-B938-1D73CC998A1F}"/>
              </a:ext>
            </a:extLst>
          </p:cNvPr>
          <p:cNvSpPr>
            <a:spLocks noGrp="1"/>
          </p:cNvSpPr>
          <p:nvPr>
            <p:ph type="title"/>
          </p:nvPr>
        </p:nvSpPr>
        <p:spPr>
          <a:xfrm>
            <a:off x="548639" y="950977"/>
            <a:ext cx="10995659" cy="681054"/>
          </a:xfrm>
        </p:spPr>
        <p:txBody>
          <a:bodyPr>
            <a:normAutofit/>
          </a:bodyPr>
          <a:lstStyle/>
          <a:p>
            <a:r>
              <a:rPr lang="en-US" dirty="0"/>
              <a:t>Annex</a:t>
            </a:r>
          </a:p>
        </p:txBody>
      </p:sp>
      <p:sp>
        <p:nvSpPr>
          <p:cNvPr id="4" name="Text Placeholder 3">
            <a:extLst>
              <a:ext uri="{FF2B5EF4-FFF2-40B4-BE49-F238E27FC236}">
                <a16:creationId xmlns:a16="http://schemas.microsoft.com/office/drawing/2014/main" id="{5A7AF9F5-2C59-C5EC-CF71-27B88051D3A7}"/>
              </a:ext>
            </a:extLst>
          </p:cNvPr>
          <p:cNvSpPr txBox="1">
            <a:spLocks/>
          </p:cNvSpPr>
          <p:nvPr/>
        </p:nvSpPr>
        <p:spPr>
          <a:xfrm>
            <a:off x="548639" y="1773441"/>
            <a:ext cx="4544061" cy="4622950"/>
          </a:xfrm>
          <a:prstGeom prst="rect">
            <a:avLst/>
          </a:prstGeom>
        </p:spPr>
        <p:txBody>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2344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Example Purchase Price Allocation</a:t>
            </a:r>
          </a:p>
          <a:p>
            <a:pPr marL="171450" indent="-171450"/>
            <a:r>
              <a:rPr lang="en-US" dirty="0"/>
              <a:t>$1,000,000 purchase price</a:t>
            </a:r>
          </a:p>
          <a:p>
            <a:pPr marL="171450" indent="-171450"/>
            <a:r>
              <a:rPr lang="en-US" dirty="0"/>
              <a:t>Assumes cash method taxpayer</a:t>
            </a:r>
          </a:p>
          <a:p>
            <a:pPr marL="171450" indent="-171450"/>
            <a:r>
              <a:rPr lang="en-US" dirty="0"/>
              <a:t>Assumes all Class V and VI gain results in ordinary recapture</a:t>
            </a:r>
          </a:p>
          <a:p>
            <a:pPr marL="171450" indent="-171450"/>
            <a:r>
              <a:rPr lang="en-US" dirty="0"/>
              <a:t>Illustrates effect of allocating tax basis to Class V assets</a:t>
            </a:r>
          </a:p>
          <a:p>
            <a:pPr marL="171450" indent="-171450"/>
            <a:r>
              <a:rPr lang="en-US" dirty="0"/>
              <a:t>Greatly simplified example</a:t>
            </a:r>
          </a:p>
        </p:txBody>
      </p:sp>
      <p:graphicFrame>
        <p:nvGraphicFramePr>
          <p:cNvPr id="6" name="Content Placeholder 5">
            <a:extLst>
              <a:ext uri="{FF2B5EF4-FFF2-40B4-BE49-F238E27FC236}">
                <a16:creationId xmlns:a16="http://schemas.microsoft.com/office/drawing/2014/main" id="{5DE88326-A6B9-0389-F491-190716A3D9D1}"/>
              </a:ext>
            </a:extLst>
          </p:cNvPr>
          <p:cNvGraphicFramePr>
            <a:graphicFrameLocks/>
          </p:cNvGraphicFramePr>
          <p:nvPr>
            <p:extLst>
              <p:ext uri="{D42A27DB-BD31-4B8C-83A1-F6EECF244321}">
                <p14:modId xmlns:p14="http://schemas.microsoft.com/office/powerpoint/2010/main" val="259053536"/>
              </p:ext>
            </p:extLst>
          </p:nvPr>
        </p:nvGraphicFramePr>
        <p:xfrm>
          <a:off x="6096000" y="1099499"/>
          <a:ext cx="4718430" cy="4807524"/>
        </p:xfrm>
        <a:graphic>
          <a:graphicData uri="http://schemas.openxmlformats.org/drawingml/2006/table">
            <a:tbl>
              <a:tblPr firstRow="1" bandRow="1">
                <a:tableStyleId>{5C22544A-7EE6-4342-B048-85BDC9FD1C3A}</a:tableStyleId>
              </a:tblPr>
              <a:tblGrid>
                <a:gridCol w="786405">
                  <a:extLst>
                    <a:ext uri="{9D8B030D-6E8A-4147-A177-3AD203B41FA5}">
                      <a16:colId xmlns:a16="http://schemas.microsoft.com/office/drawing/2014/main" val="20000"/>
                    </a:ext>
                  </a:extLst>
                </a:gridCol>
                <a:gridCol w="786405">
                  <a:extLst>
                    <a:ext uri="{9D8B030D-6E8A-4147-A177-3AD203B41FA5}">
                      <a16:colId xmlns:a16="http://schemas.microsoft.com/office/drawing/2014/main" val="20001"/>
                    </a:ext>
                  </a:extLst>
                </a:gridCol>
                <a:gridCol w="786405">
                  <a:extLst>
                    <a:ext uri="{9D8B030D-6E8A-4147-A177-3AD203B41FA5}">
                      <a16:colId xmlns:a16="http://schemas.microsoft.com/office/drawing/2014/main" val="20002"/>
                    </a:ext>
                  </a:extLst>
                </a:gridCol>
                <a:gridCol w="786405">
                  <a:extLst>
                    <a:ext uri="{9D8B030D-6E8A-4147-A177-3AD203B41FA5}">
                      <a16:colId xmlns:a16="http://schemas.microsoft.com/office/drawing/2014/main" val="20003"/>
                    </a:ext>
                  </a:extLst>
                </a:gridCol>
                <a:gridCol w="786405">
                  <a:extLst>
                    <a:ext uri="{9D8B030D-6E8A-4147-A177-3AD203B41FA5}">
                      <a16:colId xmlns:a16="http://schemas.microsoft.com/office/drawing/2014/main" val="20005"/>
                    </a:ext>
                  </a:extLst>
                </a:gridCol>
                <a:gridCol w="786405">
                  <a:extLst>
                    <a:ext uri="{9D8B030D-6E8A-4147-A177-3AD203B41FA5}">
                      <a16:colId xmlns:a16="http://schemas.microsoft.com/office/drawing/2014/main" val="20006"/>
                    </a:ext>
                  </a:extLst>
                </a:gridCol>
              </a:tblGrid>
              <a:tr h="773346">
                <a:tc>
                  <a:txBody>
                    <a:bodyPr/>
                    <a:lstStyle/>
                    <a:p>
                      <a:endParaRPr sz="1000" dirty="0"/>
                    </a:p>
                  </a:txBody>
                  <a:tcPr/>
                </a:tc>
                <a:tc>
                  <a:txBody>
                    <a:bodyPr/>
                    <a:lstStyle/>
                    <a:p>
                      <a:pPr marL="0" lvl="0" indent="0" algn="l">
                        <a:buNone/>
                      </a:pPr>
                      <a:r>
                        <a:rPr sz="1000"/>
                        <a:t>Tax Basis</a:t>
                      </a:r>
                    </a:p>
                  </a:txBody>
                  <a:tcPr/>
                </a:tc>
                <a:tc>
                  <a:txBody>
                    <a:bodyPr/>
                    <a:lstStyle/>
                    <a:p>
                      <a:pPr marL="0" lvl="0" indent="0" algn="l">
                        <a:buNone/>
                      </a:pPr>
                      <a:r>
                        <a:rPr sz="1000" dirty="0"/>
                        <a:t>Alloc</a:t>
                      </a:r>
                      <a:r>
                        <a:rPr lang="en-US" sz="1000" dirty="0"/>
                        <a:t>a</a:t>
                      </a:r>
                      <a:r>
                        <a:rPr sz="1000" dirty="0"/>
                        <a:t>tion</a:t>
                      </a:r>
                    </a:p>
                  </a:txBody>
                  <a:tcPr/>
                </a:tc>
                <a:tc>
                  <a:txBody>
                    <a:bodyPr/>
                    <a:lstStyle/>
                    <a:p>
                      <a:pPr marL="0" lvl="0" indent="0" algn="l">
                        <a:buNone/>
                      </a:pPr>
                      <a:r>
                        <a:rPr lang="en-US" sz="1000" dirty="0"/>
                        <a:t>Resulting </a:t>
                      </a:r>
                      <a:r>
                        <a:rPr sz="1000" dirty="0"/>
                        <a:t>Gain</a:t>
                      </a:r>
                    </a:p>
                  </a:txBody>
                  <a:tcPr/>
                </a:tc>
                <a:tc>
                  <a:txBody>
                    <a:bodyPr/>
                    <a:lstStyle/>
                    <a:p>
                      <a:pPr marL="0" lvl="0" indent="0" algn="l">
                        <a:buNone/>
                      </a:pPr>
                      <a:r>
                        <a:rPr lang="en-US" sz="1000" dirty="0"/>
                        <a:t>Tax Basis </a:t>
                      </a:r>
                      <a:r>
                        <a:rPr sz="1000" dirty="0"/>
                        <a:t>Allocatio</a:t>
                      </a:r>
                      <a:r>
                        <a:rPr lang="en-US" sz="1000" dirty="0"/>
                        <a:t>n</a:t>
                      </a:r>
                      <a:endParaRPr sz="1000" dirty="0"/>
                    </a:p>
                  </a:txBody>
                  <a:tcPr/>
                </a:tc>
                <a:tc>
                  <a:txBody>
                    <a:bodyPr/>
                    <a:lstStyle/>
                    <a:p>
                      <a:pPr marL="0" lvl="0" indent="0" algn="l">
                        <a:buNone/>
                      </a:pPr>
                      <a:r>
                        <a:rPr lang="en-US" sz="1000" dirty="0"/>
                        <a:t>Resulting </a:t>
                      </a:r>
                      <a:r>
                        <a:rPr sz="1000" dirty="0"/>
                        <a:t>Gain</a:t>
                      </a:r>
                    </a:p>
                  </a:txBody>
                  <a:tcPr/>
                </a:tc>
                <a:extLst>
                  <a:ext uri="{0D108BD9-81ED-4DB2-BD59-A6C34878D82A}">
                    <a16:rowId xmlns:a16="http://schemas.microsoft.com/office/drawing/2014/main" val="10000"/>
                  </a:ext>
                </a:extLst>
              </a:tr>
              <a:tr h="448242">
                <a:tc>
                  <a:txBody>
                    <a:bodyPr/>
                    <a:lstStyle/>
                    <a:p>
                      <a:pPr marL="0" lvl="0" indent="0" algn="l">
                        <a:buNone/>
                      </a:pPr>
                      <a:r>
                        <a:rPr sz="1000"/>
                        <a:t>Class I</a:t>
                      </a:r>
                    </a:p>
                  </a:txBody>
                  <a:tcPr/>
                </a:tc>
                <a:tc>
                  <a:txBody>
                    <a:bodyPr/>
                    <a:lstStyle/>
                    <a:p>
                      <a:pPr marL="0" lvl="0" indent="0" algn="l">
                        <a:buNone/>
                      </a:pPr>
                      <a:r>
                        <a:rPr sz="1000"/>
                        <a:t>$10,000</a:t>
                      </a:r>
                    </a:p>
                  </a:txBody>
                  <a:tcPr/>
                </a:tc>
                <a:tc>
                  <a:txBody>
                    <a:bodyPr/>
                    <a:lstStyle/>
                    <a:p>
                      <a:pPr marL="0" lvl="0" indent="0" algn="l">
                        <a:buNone/>
                      </a:pPr>
                      <a:r>
                        <a:rPr sz="1000" dirty="0"/>
                        <a:t>$10,000</a:t>
                      </a:r>
                    </a:p>
                  </a:txBody>
                  <a:tcPr/>
                </a:tc>
                <a:tc>
                  <a:txBody>
                    <a:bodyPr/>
                    <a:lstStyle/>
                    <a:p>
                      <a:pPr marL="0" lvl="0" indent="0" algn="l">
                        <a:buNone/>
                      </a:pPr>
                      <a:r>
                        <a:rPr sz="1000" dirty="0"/>
                        <a:t>$0</a:t>
                      </a:r>
                    </a:p>
                  </a:txBody>
                  <a:tcPr/>
                </a:tc>
                <a:tc>
                  <a:txBody>
                    <a:bodyPr/>
                    <a:lstStyle/>
                    <a:p>
                      <a:pPr marL="0" lvl="0" indent="0" algn="l">
                        <a:buNone/>
                      </a:pPr>
                      <a:r>
                        <a:rPr sz="1000"/>
                        <a:t>$10,000</a:t>
                      </a:r>
                    </a:p>
                  </a:txBody>
                  <a:tcPr/>
                </a:tc>
                <a:tc>
                  <a:txBody>
                    <a:bodyPr/>
                    <a:lstStyle/>
                    <a:p>
                      <a:pPr marL="0" lvl="0" indent="0" algn="l">
                        <a:buNone/>
                      </a:pPr>
                      <a:r>
                        <a:rPr sz="1000"/>
                        <a:t>$0</a:t>
                      </a:r>
                    </a:p>
                  </a:txBody>
                  <a:tcPr/>
                </a:tc>
                <a:extLst>
                  <a:ext uri="{0D108BD9-81ED-4DB2-BD59-A6C34878D82A}">
                    <a16:rowId xmlns:a16="http://schemas.microsoft.com/office/drawing/2014/main" val="10001"/>
                  </a:ext>
                </a:extLst>
              </a:tr>
              <a:tr h="448242">
                <a:tc>
                  <a:txBody>
                    <a:bodyPr/>
                    <a:lstStyle/>
                    <a:p>
                      <a:pPr marL="0" lvl="0" indent="0" algn="l">
                        <a:buNone/>
                      </a:pPr>
                      <a:r>
                        <a:rPr sz="1000"/>
                        <a:t>Class II</a:t>
                      </a:r>
                    </a:p>
                  </a:txBody>
                  <a:tcPr/>
                </a:tc>
                <a:tc>
                  <a:txBody>
                    <a:bodyPr/>
                    <a:lstStyle/>
                    <a:p>
                      <a:pPr marL="0" lvl="0" indent="0" algn="l">
                        <a:buNone/>
                      </a:pPr>
                      <a:r>
                        <a:rPr sz="1000" dirty="0"/>
                        <a:t>$0</a:t>
                      </a:r>
                    </a:p>
                  </a:txBody>
                  <a:tcPr/>
                </a:tc>
                <a:tc>
                  <a:txBody>
                    <a:bodyPr/>
                    <a:lstStyle/>
                    <a:p>
                      <a:pPr marL="0" lvl="0" indent="0" algn="l">
                        <a:buNone/>
                      </a:pPr>
                      <a:r>
                        <a:rPr sz="1000" dirty="0"/>
                        <a:t>$0</a:t>
                      </a:r>
                    </a:p>
                  </a:txBody>
                  <a:tcPr/>
                </a:tc>
                <a:tc>
                  <a:txBody>
                    <a:bodyPr/>
                    <a:lstStyle/>
                    <a:p>
                      <a:pPr marL="0" lvl="0" indent="0" algn="l">
                        <a:buNone/>
                      </a:pPr>
                      <a:r>
                        <a:rPr sz="1000" dirty="0"/>
                        <a:t>$0</a:t>
                      </a:r>
                    </a:p>
                  </a:txBody>
                  <a:tcPr/>
                </a:tc>
                <a:tc>
                  <a:txBody>
                    <a:bodyPr/>
                    <a:lstStyle/>
                    <a:p>
                      <a:pPr marL="0" lvl="0" indent="0" algn="l">
                        <a:buNone/>
                      </a:pPr>
                      <a:r>
                        <a:rPr sz="1000" dirty="0"/>
                        <a:t>$0</a:t>
                      </a:r>
                    </a:p>
                  </a:txBody>
                  <a:tcPr/>
                </a:tc>
                <a:tc>
                  <a:txBody>
                    <a:bodyPr/>
                    <a:lstStyle/>
                    <a:p>
                      <a:pPr marL="0" lvl="0" indent="0" algn="l">
                        <a:buNone/>
                      </a:pPr>
                      <a:r>
                        <a:rPr sz="1000" dirty="0"/>
                        <a:t>$0</a:t>
                      </a:r>
                    </a:p>
                  </a:txBody>
                  <a:tcPr/>
                </a:tc>
                <a:extLst>
                  <a:ext uri="{0D108BD9-81ED-4DB2-BD59-A6C34878D82A}">
                    <a16:rowId xmlns:a16="http://schemas.microsoft.com/office/drawing/2014/main" val="10002"/>
                  </a:ext>
                </a:extLst>
              </a:tr>
              <a:tr h="448242">
                <a:tc>
                  <a:txBody>
                    <a:bodyPr/>
                    <a:lstStyle/>
                    <a:p>
                      <a:pPr marL="0" lvl="0" indent="0" algn="l">
                        <a:buNone/>
                      </a:pPr>
                      <a:r>
                        <a:rPr sz="1000" dirty="0"/>
                        <a:t>Class III</a:t>
                      </a:r>
                    </a:p>
                  </a:txBody>
                  <a:tcPr/>
                </a:tc>
                <a:tc>
                  <a:txBody>
                    <a:bodyPr/>
                    <a:lstStyle/>
                    <a:p>
                      <a:pPr marL="0" lvl="0" indent="0" algn="l">
                        <a:buNone/>
                      </a:pPr>
                      <a:r>
                        <a:rPr sz="1000" dirty="0"/>
                        <a:t>$0</a:t>
                      </a:r>
                    </a:p>
                  </a:txBody>
                  <a:tcPr/>
                </a:tc>
                <a:tc>
                  <a:txBody>
                    <a:bodyPr/>
                    <a:lstStyle/>
                    <a:p>
                      <a:pPr marL="0" lvl="0" indent="0" algn="l">
                        <a:buNone/>
                      </a:pPr>
                      <a:r>
                        <a:rPr sz="1000" dirty="0"/>
                        <a:t>$250,000</a:t>
                      </a:r>
                    </a:p>
                  </a:txBody>
                  <a:tcPr/>
                </a:tc>
                <a:tc>
                  <a:txBody>
                    <a:bodyPr/>
                    <a:lstStyle/>
                    <a:p>
                      <a:pPr marL="0" lvl="0" indent="0" algn="l">
                        <a:buNone/>
                      </a:pPr>
                      <a:r>
                        <a:rPr sz="1000" dirty="0"/>
                        <a:t>$250,000 OI</a:t>
                      </a:r>
                    </a:p>
                  </a:txBody>
                  <a:tcPr/>
                </a:tc>
                <a:tc>
                  <a:txBody>
                    <a:bodyPr/>
                    <a:lstStyle/>
                    <a:p>
                      <a:pPr marL="0" lvl="0" indent="0" algn="l">
                        <a:buNone/>
                      </a:pPr>
                      <a:r>
                        <a:rPr sz="1000"/>
                        <a:t>$250,000</a:t>
                      </a:r>
                    </a:p>
                  </a:txBody>
                  <a:tcPr/>
                </a:tc>
                <a:tc>
                  <a:txBody>
                    <a:bodyPr/>
                    <a:lstStyle/>
                    <a:p>
                      <a:pPr marL="0" lvl="0" indent="0" algn="l">
                        <a:buNone/>
                      </a:pPr>
                      <a:r>
                        <a:rPr sz="1000" dirty="0"/>
                        <a:t>$250,000</a:t>
                      </a:r>
                      <a:r>
                        <a:rPr lang="en-US" sz="1000" dirty="0"/>
                        <a:t> OI</a:t>
                      </a:r>
                      <a:endParaRPr sz="1000" dirty="0"/>
                    </a:p>
                  </a:txBody>
                  <a:tcPr/>
                </a:tc>
                <a:extLst>
                  <a:ext uri="{0D108BD9-81ED-4DB2-BD59-A6C34878D82A}">
                    <a16:rowId xmlns:a16="http://schemas.microsoft.com/office/drawing/2014/main" val="10003"/>
                  </a:ext>
                </a:extLst>
              </a:tr>
              <a:tr h="448242">
                <a:tc>
                  <a:txBody>
                    <a:bodyPr/>
                    <a:lstStyle/>
                    <a:p>
                      <a:pPr marL="0" lvl="0" indent="0" algn="l">
                        <a:buNone/>
                      </a:pPr>
                      <a:r>
                        <a:rPr sz="1000"/>
                        <a:t>Class IV</a:t>
                      </a:r>
                    </a:p>
                  </a:txBody>
                  <a:tcPr/>
                </a:tc>
                <a:tc>
                  <a:txBody>
                    <a:bodyPr/>
                    <a:lstStyle/>
                    <a:p>
                      <a:pPr marL="0" lvl="0" indent="0" algn="l">
                        <a:buNone/>
                      </a:pPr>
                      <a:r>
                        <a:rPr sz="1000" dirty="0"/>
                        <a:t>$100,000</a:t>
                      </a:r>
                    </a:p>
                  </a:txBody>
                  <a:tcPr/>
                </a:tc>
                <a:tc>
                  <a:txBody>
                    <a:bodyPr/>
                    <a:lstStyle/>
                    <a:p>
                      <a:pPr marL="0" lvl="0" indent="0" algn="l">
                        <a:buNone/>
                      </a:pPr>
                      <a:r>
                        <a:rPr sz="1000" dirty="0"/>
                        <a:t>$100,000</a:t>
                      </a:r>
                    </a:p>
                  </a:txBody>
                  <a:tcPr/>
                </a:tc>
                <a:tc>
                  <a:txBody>
                    <a:bodyPr/>
                    <a:lstStyle/>
                    <a:p>
                      <a:pPr marL="0" lvl="0" indent="0" algn="l">
                        <a:buNone/>
                      </a:pPr>
                      <a:r>
                        <a:rPr sz="1000" dirty="0"/>
                        <a:t>$0</a:t>
                      </a:r>
                    </a:p>
                  </a:txBody>
                  <a:tcPr/>
                </a:tc>
                <a:tc>
                  <a:txBody>
                    <a:bodyPr/>
                    <a:lstStyle/>
                    <a:p>
                      <a:pPr marL="0" lvl="0" indent="0" algn="l">
                        <a:buNone/>
                      </a:pPr>
                      <a:r>
                        <a:rPr sz="1000"/>
                        <a:t>$100,000</a:t>
                      </a:r>
                    </a:p>
                  </a:txBody>
                  <a:tcPr/>
                </a:tc>
                <a:tc>
                  <a:txBody>
                    <a:bodyPr/>
                    <a:lstStyle/>
                    <a:p>
                      <a:pPr marL="0" lvl="0" indent="0" algn="l">
                        <a:buNone/>
                      </a:pPr>
                      <a:r>
                        <a:rPr sz="1000" dirty="0"/>
                        <a:t>$0</a:t>
                      </a:r>
                    </a:p>
                  </a:txBody>
                  <a:tcPr/>
                </a:tc>
                <a:extLst>
                  <a:ext uri="{0D108BD9-81ED-4DB2-BD59-A6C34878D82A}">
                    <a16:rowId xmlns:a16="http://schemas.microsoft.com/office/drawing/2014/main" val="10004"/>
                  </a:ext>
                </a:extLst>
              </a:tr>
              <a:tr h="448242">
                <a:tc>
                  <a:txBody>
                    <a:bodyPr/>
                    <a:lstStyle/>
                    <a:p>
                      <a:pPr marL="0" lvl="0" indent="0" algn="l">
                        <a:buNone/>
                      </a:pPr>
                      <a:r>
                        <a:rPr sz="1000"/>
                        <a:t>Class V</a:t>
                      </a:r>
                    </a:p>
                  </a:txBody>
                  <a:tcPr/>
                </a:tc>
                <a:tc>
                  <a:txBody>
                    <a:bodyPr/>
                    <a:lstStyle/>
                    <a:p>
                      <a:pPr marL="0" lvl="0" indent="0" algn="l">
                        <a:buNone/>
                      </a:pPr>
                      <a:r>
                        <a:rPr sz="1000"/>
                        <a:t>$50,000</a:t>
                      </a:r>
                    </a:p>
                  </a:txBody>
                  <a:tcPr/>
                </a:tc>
                <a:tc>
                  <a:txBody>
                    <a:bodyPr/>
                    <a:lstStyle/>
                    <a:p>
                      <a:pPr marL="0" lvl="0" indent="0" algn="l">
                        <a:buNone/>
                      </a:pPr>
                      <a:r>
                        <a:rPr sz="1000"/>
                        <a:t>$150,000</a:t>
                      </a:r>
                    </a:p>
                  </a:txBody>
                  <a:tcPr/>
                </a:tc>
                <a:tc>
                  <a:txBody>
                    <a:bodyPr/>
                    <a:lstStyle/>
                    <a:p>
                      <a:pPr marL="0" lvl="0" indent="0" algn="l">
                        <a:buNone/>
                      </a:pPr>
                      <a:r>
                        <a:rPr sz="1000" dirty="0"/>
                        <a:t>$100,000 OI</a:t>
                      </a:r>
                    </a:p>
                  </a:txBody>
                  <a:tcPr/>
                </a:tc>
                <a:tc>
                  <a:txBody>
                    <a:bodyPr/>
                    <a:lstStyle/>
                    <a:p>
                      <a:pPr marL="0" lvl="0" indent="0" algn="l">
                        <a:buNone/>
                      </a:pPr>
                      <a:r>
                        <a:rPr sz="1000"/>
                        <a:t>$50,000</a:t>
                      </a:r>
                    </a:p>
                  </a:txBody>
                  <a:tcPr/>
                </a:tc>
                <a:tc>
                  <a:txBody>
                    <a:bodyPr/>
                    <a:lstStyle/>
                    <a:p>
                      <a:pPr marL="0" lvl="0" indent="0" algn="l">
                        <a:buNone/>
                      </a:pPr>
                      <a:r>
                        <a:rPr sz="1000" dirty="0"/>
                        <a:t>$0</a:t>
                      </a:r>
                      <a:r>
                        <a:rPr lang="en-US" sz="1000" dirty="0"/>
                        <a:t> OI</a:t>
                      </a:r>
                      <a:endParaRPr sz="1000" dirty="0"/>
                    </a:p>
                  </a:txBody>
                  <a:tcPr/>
                </a:tc>
                <a:extLst>
                  <a:ext uri="{0D108BD9-81ED-4DB2-BD59-A6C34878D82A}">
                    <a16:rowId xmlns:a16="http://schemas.microsoft.com/office/drawing/2014/main" val="10005"/>
                  </a:ext>
                </a:extLst>
              </a:tr>
              <a:tr h="448242">
                <a:tc>
                  <a:txBody>
                    <a:bodyPr/>
                    <a:lstStyle/>
                    <a:p>
                      <a:pPr marL="0" lvl="0" indent="0" algn="l">
                        <a:buNone/>
                      </a:pPr>
                      <a:r>
                        <a:rPr sz="1000"/>
                        <a:t>Class VI</a:t>
                      </a:r>
                    </a:p>
                  </a:txBody>
                  <a:tcPr/>
                </a:tc>
                <a:tc>
                  <a:txBody>
                    <a:bodyPr/>
                    <a:lstStyle/>
                    <a:p>
                      <a:pPr marL="0" lvl="0" indent="0" algn="l">
                        <a:buNone/>
                      </a:pPr>
                      <a:r>
                        <a:rPr sz="1000"/>
                        <a:t>$0</a:t>
                      </a:r>
                    </a:p>
                  </a:txBody>
                  <a:tcPr/>
                </a:tc>
                <a:tc>
                  <a:txBody>
                    <a:bodyPr/>
                    <a:lstStyle/>
                    <a:p>
                      <a:pPr marL="0" lvl="0" indent="0" algn="l">
                        <a:buNone/>
                      </a:pPr>
                      <a:r>
                        <a:rPr sz="1000"/>
                        <a:t>$10,000</a:t>
                      </a:r>
                    </a:p>
                  </a:txBody>
                  <a:tcPr/>
                </a:tc>
                <a:tc>
                  <a:txBody>
                    <a:bodyPr/>
                    <a:lstStyle/>
                    <a:p>
                      <a:pPr marL="0" lvl="0" indent="0" algn="l">
                        <a:buNone/>
                      </a:pPr>
                      <a:r>
                        <a:rPr sz="1000"/>
                        <a:t>$10,000 OI</a:t>
                      </a:r>
                    </a:p>
                  </a:txBody>
                  <a:tcPr/>
                </a:tc>
                <a:tc>
                  <a:txBody>
                    <a:bodyPr/>
                    <a:lstStyle/>
                    <a:p>
                      <a:pPr marL="0" lvl="0" indent="0" algn="l">
                        <a:buNone/>
                      </a:pPr>
                      <a:r>
                        <a:rPr sz="1000"/>
                        <a:t>$0</a:t>
                      </a:r>
                    </a:p>
                  </a:txBody>
                  <a:tcPr/>
                </a:tc>
                <a:tc>
                  <a:txBody>
                    <a:bodyPr/>
                    <a:lstStyle/>
                    <a:p>
                      <a:pPr marL="0" lvl="0" indent="0" algn="l">
                        <a:buNone/>
                      </a:pPr>
                      <a:r>
                        <a:rPr sz="1000" dirty="0"/>
                        <a:t>$0</a:t>
                      </a:r>
                      <a:r>
                        <a:rPr lang="en-US" sz="1000" dirty="0"/>
                        <a:t> OI</a:t>
                      </a:r>
                      <a:endParaRPr sz="1000" dirty="0"/>
                    </a:p>
                  </a:txBody>
                  <a:tcPr/>
                </a:tc>
                <a:extLst>
                  <a:ext uri="{0D108BD9-81ED-4DB2-BD59-A6C34878D82A}">
                    <a16:rowId xmlns:a16="http://schemas.microsoft.com/office/drawing/2014/main" val="10006"/>
                  </a:ext>
                </a:extLst>
              </a:tr>
              <a:tr h="448242">
                <a:tc>
                  <a:txBody>
                    <a:bodyPr/>
                    <a:lstStyle/>
                    <a:p>
                      <a:pPr marL="0" lvl="0" indent="0" algn="l">
                        <a:buNone/>
                      </a:pPr>
                      <a:r>
                        <a:rPr sz="1000"/>
                        <a:t>Class VII</a:t>
                      </a:r>
                    </a:p>
                  </a:txBody>
                  <a:tcPr/>
                </a:tc>
                <a:tc>
                  <a:txBody>
                    <a:bodyPr/>
                    <a:lstStyle/>
                    <a:p>
                      <a:pPr marL="0" lvl="0" indent="0" algn="l">
                        <a:buNone/>
                      </a:pPr>
                      <a:r>
                        <a:rPr sz="1000"/>
                        <a:t>$0</a:t>
                      </a:r>
                    </a:p>
                  </a:txBody>
                  <a:tcPr/>
                </a:tc>
                <a:tc>
                  <a:txBody>
                    <a:bodyPr/>
                    <a:lstStyle/>
                    <a:p>
                      <a:pPr marL="0" lvl="0" indent="0" algn="l">
                        <a:buNone/>
                      </a:pPr>
                      <a:r>
                        <a:rPr sz="1000"/>
                        <a:t>$480,000</a:t>
                      </a:r>
                    </a:p>
                  </a:txBody>
                  <a:tcPr/>
                </a:tc>
                <a:tc>
                  <a:txBody>
                    <a:bodyPr/>
                    <a:lstStyle/>
                    <a:p>
                      <a:pPr marL="0" lvl="0" indent="0" algn="l">
                        <a:buNone/>
                      </a:pPr>
                      <a:r>
                        <a:rPr sz="1000" dirty="0"/>
                        <a:t>$480,000 CG</a:t>
                      </a:r>
                    </a:p>
                  </a:txBody>
                  <a:tcPr/>
                </a:tc>
                <a:tc>
                  <a:txBody>
                    <a:bodyPr/>
                    <a:lstStyle/>
                    <a:p>
                      <a:pPr marL="0" lvl="0" indent="0" algn="l">
                        <a:buNone/>
                      </a:pPr>
                      <a:r>
                        <a:rPr sz="1000"/>
                        <a:t>$590,000</a:t>
                      </a:r>
                    </a:p>
                  </a:txBody>
                  <a:tcPr/>
                </a:tc>
                <a:tc>
                  <a:txBody>
                    <a:bodyPr/>
                    <a:lstStyle/>
                    <a:p>
                      <a:pPr marL="0" lvl="0" indent="0" algn="l">
                        <a:buNone/>
                      </a:pPr>
                      <a:r>
                        <a:rPr sz="1000" dirty="0"/>
                        <a:t>$590,000</a:t>
                      </a:r>
                      <a:r>
                        <a:rPr lang="en-US" sz="1000" dirty="0"/>
                        <a:t>CG</a:t>
                      </a:r>
                      <a:endParaRPr sz="1000" dirty="0"/>
                    </a:p>
                  </a:txBody>
                  <a:tcPr/>
                </a:tc>
                <a:extLst>
                  <a:ext uri="{0D108BD9-81ED-4DB2-BD59-A6C34878D82A}">
                    <a16:rowId xmlns:a16="http://schemas.microsoft.com/office/drawing/2014/main" val="10007"/>
                  </a:ext>
                </a:extLst>
              </a:tr>
              <a:tr h="448242">
                <a:tc>
                  <a:txBody>
                    <a:bodyPr/>
                    <a:lstStyle/>
                    <a:p>
                      <a:pPr marL="0" lvl="0" indent="0" algn="l">
                        <a:buNone/>
                      </a:pPr>
                      <a:r>
                        <a:rPr lang="en-US" sz="1000" b="1" dirty="0"/>
                        <a:t>Ordinary Income</a:t>
                      </a:r>
                      <a:endParaRPr sz="1000" b="1" dirty="0"/>
                    </a:p>
                  </a:txBody>
                  <a:tcPr/>
                </a:tc>
                <a:tc>
                  <a:txBody>
                    <a:bodyPr/>
                    <a:lstStyle/>
                    <a:p>
                      <a:pPr marL="0" lvl="0" indent="0" algn="l">
                        <a:buNone/>
                      </a:pPr>
                      <a:endParaRPr sz="1000" b="1" dirty="0"/>
                    </a:p>
                  </a:txBody>
                  <a:tcPr/>
                </a:tc>
                <a:tc>
                  <a:txBody>
                    <a:bodyPr/>
                    <a:lstStyle/>
                    <a:p>
                      <a:pPr marL="0" lvl="0" indent="0" algn="l">
                        <a:buNone/>
                      </a:pPr>
                      <a:endParaRPr sz="1000" b="1"/>
                    </a:p>
                  </a:txBody>
                  <a:tcPr/>
                </a:tc>
                <a:tc>
                  <a:txBody>
                    <a:bodyPr/>
                    <a:lstStyle/>
                    <a:p>
                      <a:pPr marL="0" lvl="0" indent="0" algn="l">
                        <a:buNone/>
                      </a:pPr>
                      <a:r>
                        <a:rPr sz="1000" b="1"/>
                        <a:t>$360,000</a:t>
                      </a:r>
                    </a:p>
                  </a:txBody>
                  <a:tcPr/>
                </a:tc>
                <a:tc>
                  <a:txBody>
                    <a:bodyPr/>
                    <a:lstStyle/>
                    <a:p>
                      <a:pPr marL="0" lvl="0" indent="0" algn="l">
                        <a:buNone/>
                      </a:pPr>
                      <a:endParaRPr sz="1000" b="1" dirty="0"/>
                    </a:p>
                  </a:txBody>
                  <a:tcPr/>
                </a:tc>
                <a:tc>
                  <a:txBody>
                    <a:bodyPr/>
                    <a:lstStyle/>
                    <a:p>
                      <a:pPr marL="0" lvl="0" indent="0" algn="l">
                        <a:buNone/>
                      </a:pPr>
                      <a:r>
                        <a:rPr sz="1000" b="1"/>
                        <a:t>$250,000</a:t>
                      </a:r>
                    </a:p>
                  </a:txBody>
                  <a:tcPr/>
                </a:tc>
                <a:extLst>
                  <a:ext uri="{0D108BD9-81ED-4DB2-BD59-A6C34878D82A}">
                    <a16:rowId xmlns:a16="http://schemas.microsoft.com/office/drawing/2014/main" val="10008"/>
                  </a:ext>
                </a:extLst>
              </a:tr>
              <a:tr h="448242">
                <a:tc>
                  <a:txBody>
                    <a:bodyPr/>
                    <a:lstStyle/>
                    <a:p>
                      <a:pPr marL="0" lvl="0" indent="0" algn="l">
                        <a:buNone/>
                      </a:pPr>
                      <a:r>
                        <a:rPr sz="1000" b="1" dirty="0"/>
                        <a:t>C</a:t>
                      </a:r>
                      <a:r>
                        <a:rPr lang="en-US" sz="1000" b="1" dirty="0"/>
                        <a:t>apital Gain</a:t>
                      </a:r>
                      <a:endParaRPr sz="1000" b="1" dirty="0"/>
                    </a:p>
                  </a:txBody>
                  <a:tcPr/>
                </a:tc>
                <a:tc>
                  <a:txBody>
                    <a:bodyPr/>
                    <a:lstStyle/>
                    <a:p>
                      <a:pPr marL="0" lvl="0" indent="0" algn="l">
                        <a:buNone/>
                      </a:pPr>
                      <a:endParaRPr sz="1000" b="1" dirty="0"/>
                    </a:p>
                  </a:txBody>
                  <a:tcPr/>
                </a:tc>
                <a:tc>
                  <a:txBody>
                    <a:bodyPr/>
                    <a:lstStyle/>
                    <a:p>
                      <a:pPr marL="0" lvl="0" indent="0" algn="l">
                        <a:buNone/>
                      </a:pPr>
                      <a:endParaRPr sz="1000" b="1" dirty="0"/>
                    </a:p>
                  </a:txBody>
                  <a:tcPr/>
                </a:tc>
                <a:tc>
                  <a:txBody>
                    <a:bodyPr/>
                    <a:lstStyle/>
                    <a:p>
                      <a:pPr marL="0" lvl="0" indent="0" algn="l">
                        <a:buNone/>
                      </a:pPr>
                      <a:r>
                        <a:rPr sz="1000" b="1"/>
                        <a:t>$480,000</a:t>
                      </a:r>
                    </a:p>
                  </a:txBody>
                  <a:tcPr/>
                </a:tc>
                <a:tc>
                  <a:txBody>
                    <a:bodyPr/>
                    <a:lstStyle/>
                    <a:p>
                      <a:pPr marL="0" lvl="0" indent="0" algn="l">
                        <a:buNone/>
                      </a:pPr>
                      <a:endParaRPr sz="1000" b="1" dirty="0"/>
                    </a:p>
                  </a:txBody>
                  <a:tcPr/>
                </a:tc>
                <a:tc>
                  <a:txBody>
                    <a:bodyPr/>
                    <a:lstStyle/>
                    <a:p>
                      <a:pPr marL="0" lvl="0" indent="0" algn="l">
                        <a:buNone/>
                      </a:pPr>
                      <a:r>
                        <a:rPr sz="1000" b="1" dirty="0"/>
                        <a:t>$590,000</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736674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73A15C-2CFF-00CB-69B8-1F195A144E3F}"/>
            </a:ext>
          </a:extLst>
        </p:cNvPr>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DDD20428-D65F-0C00-259D-E0D67CA9D3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64B2F3-BE6A-E229-D2E8-511103AC0B69}"/>
              </a:ext>
            </a:extLst>
          </p:cNvPr>
          <p:cNvSpPr>
            <a:spLocks noGrp="1"/>
          </p:cNvSpPr>
          <p:nvPr>
            <p:ph type="title"/>
          </p:nvPr>
        </p:nvSpPr>
        <p:spPr>
          <a:xfrm>
            <a:off x="548640" y="952499"/>
            <a:ext cx="5205343" cy="3714094"/>
          </a:xfrm>
        </p:spPr>
        <p:txBody>
          <a:bodyPr>
            <a:normAutofit/>
          </a:bodyPr>
          <a:lstStyle/>
          <a:p>
            <a:r>
              <a:rPr lang="en-US" dirty="0"/>
              <a:t>Agenda</a:t>
            </a:r>
          </a:p>
        </p:txBody>
      </p:sp>
      <p:cxnSp>
        <p:nvCxnSpPr>
          <p:cNvPr id="37" name="Straight Connector 36">
            <a:extLst>
              <a:ext uri="{FF2B5EF4-FFF2-40B4-BE49-F238E27FC236}">
                <a16:creationId xmlns:a16="http://schemas.microsoft.com/office/drawing/2014/main" id="{21D3C148-7290-1EE1-ACC6-F9B159CF0B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3467" y="678719"/>
            <a:ext cx="10905066"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FB6BDFC-A958-E77E-D065-28487ED2D863}"/>
              </a:ext>
            </a:extLst>
          </p:cNvPr>
          <p:cNvSpPr>
            <a:spLocks noGrp="1"/>
          </p:cNvSpPr>
          <p:nvPr>
            <p:ph idx="1"/>
          </p:nvPr>
        </p:nvSpPr>
        <p:spPr>
          <a:xfrm>
            <a:off x="6743700" y="952499"/>
            <a:ext cx="4785108" cy="5105399"/>
          </a:xfrm>
        </p:spPr>
        <p:txBody>
          <a:bodyPr>
            <a:normAutofit/>
          </a:bodyPr>
          <a:lstStyle/>
          <a:p>
            <a:pPr marL="457200" indent="-457200">
              <a:buClr>
                <a:srgbClr val="14B4A3"/>
              </a:buClr>
              <a:buFont typeface="+mj-lt"/>
              <a:buAutoNum type="arabicPeriod"/>
            </a:pPr>
            <a:r>
              <a:rPr lang="en-US" sz="2800" dirty="0"/>
              <a:t>Introduction to F Reorgs</a:t>
            </a:r>
          </a:p>
          <a:p>
            <a:pPr marL="457200" indent="-457200">
              <a:buClr>
                <a:srgbClr val="14B4A3"/>
              </a:buClr>
              <a:buFont typeface="+mj-lt"/>
              <a:buAutoNum type="arabicPeriod"/>
            </a:pPr>
            <a:r>
              <a:rPr lang="en-US" sz="2800" dirty="0"/>
              <a:t>Mechanics of Reorg</a:t>
            </a:r>
          </a:p>
          <a:p>
            <a:pPr marL="457200" indent="-457200">
              <a:buClr>
                <a:srgbClr val="14B4A3"/>
              </a:buClr>
              <a:buFont typeface="+mj-lt"/>
              <a:buAutoNum type="arabicPeriod"/>
            </a:pPr>
            <a:r>
              <a:rPr lang="en-US" sz="2800" dirty="0"/>
              <a:t>Mechanics of Sale</a:t>
            </a:r>
          </a:p>
          <a:p>
            <a:pPr marL="457200" indent="-457200">
              <a:buClr>
                <a:srgbClr val="14B4A3"/>
              </a:buClr>
              <a:buFont typeface="+mj-lt"/>
              <a:buAutoNum type="arabicPeriod"/>
            </a:pPr>
            <a:r>
              <a:rPr lang="en-US" sz="2800" dirty="0"/>
              <a:t>Comparative Tax Result</a:t>
            </a:r>
          </a:p>
          <a:p>
            <a:pPr marL="457200" indent="-457200">
              <a:buClr>
                <a:srgbClr val="14B4A3"/>
              </a:buClr>
              <a:buFont typeface="+mj-lt"/>
              <a:buAutoNum type="arabicPeriod"/>
            </a:pPr>
            <a:r>
              <a:rPr lang="en-US" sz="2800" dirty="0"/>
              <a:t>Other Considerations</a:t>
            </a:r>
          </a:p>
        </p:txBody>
      </p:sp>
      <p:cxnSp>
        <p:nvCxnSpPr>
          <p:cNvPr id="39" name="Straight Connector 38">
            <a:extLst>
              <a:ext uri="{FF2B5EF4-FFF2-40B4-BE49-F238E27FC236}">
                <a16:creationId xmlns:a16="http://schemas.microsoft.com/office/drawing/2014/main" id="{DEBB9D59-4127-9685-CE89-6D009AE77C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3467" y="6309695"/>
            <a:ext cx="10905066"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326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B883F0F-6DD0-8B8E-A516-5E9E8B6D13BD}"/>
              </a:ext>
            </a:extLst>
          </p:cNvPr>
          <p:cNvSpPr>
            <a:spLocks noGrp="1"/>
          </p:cNvSpPr>
          <p:nvPr>
            <p:ph type="title"/>
          </p:nvPr>
        </p:nvSpPr>
        <p:spPr/>
        <p:txBody>
          <a:bodyPr/>
          <a:lstStyle/>
          <a:p>
            <a:r>
              <a:rPr lang="en-US" dirty="0"/>
              <a:t>F Reorganization for S Corporations</a:t>
            </a:r>
          </a:p>
        </p:txBody>
      </p:sp>
      <p:sp>
        <p:nvSpPr>
          <p:cNvPr id="5" name="Content Placeholder 4">
            <a:extLst>
              <a:ext uri="{FF2B5EF4-FFF2-40B4-BE49-F238E27FC236}">
                <a16:creationId xmlns:a16="http://schemas.microsoft.com/office/drawing/2014/main" id="{5B7161E9-EB9E-AE4D-E8E9-806E2C1F4529}"/>
              </a:ext>
            </a:extLst>
          </p:cNvPr>
          <p:cNvSpPr>
            <a:spLocks noGrp="1"/>
          </p:cNvSpPr>
          <p:nvPr>
            <p:ph idx="1"/>
          </p:nvPr>
        </p:nvSpPr>
        <p:spPr>
          <a:xfrm>
            <a:off x="548641" y="1739900"/>
            <a:ext cx="10995660" cy="4318000"/>
          </a:xfrm>
        </p:spPr>
        <p:txBody>
          <a:bodyPr>
            <a:normAutofit/>
          </a:bodyPr>
          <a:lstStyle/>
          <a:p>
            <a:r>
              <a:rPr lang="en-US" b="1" dirty="0"/>
              <a:t>What is an F Reorganization? </a:t>
            </a:r>
          </a:p>
          <a:p>
            <a:pPr marL="274320" lvl="1" indent="0">
              <a:buNone/>
            </a:pPr>
            <a:r>
              <a:rPr lang="en-US" dirty="0"/>
              <a:t>A pre-acquisition corporate and tax reorganization that allows the transaction to be structured as a sale of equity interests but be treated as a sale of assets for tax purposes (a “</a:t>
            </a:r>
            <a:r>
              <a:rPr lang="en-US" b="1" dirty="0"/>
              <a:t>Deemed Asset Sale</a:t>
            </a:r>
            <a:r>
              <a:rPr lang="en-US" dirty="0"/>
              <a:t>”) due to the sale of an entity that is disregarded for tax purposes (“</a:t>
            </a:r>
            <a:r>
              <a:rPr lang="en-US" b="1" dirty="0"/>
              <a:t>disregarded entity</a:t>
            </a:r>
            <a:r>
              <a:rPr lang="en-US" dirty="0"/>
              <a:t>” or “</a:t>
            </a:r>
            <a:r>
              <a:rPr lang="en-US" b="1" dirty="0"/>
              <a:t>DRE</a:t>
            </a:r>
            <a:r>
              <a:rPr lang="en-US" dirty="0"/>
              <a:t>”). </a:t>
            </a:r>
            <a:br>
              <a:rPr lang="en-US" dirty="0"/>
            </a:br>
            <a:r>
              <a:rPr lang="en-US" dirty="0"/>
              <a:t>More generally, an F Reorganization is a tax-free reorganization under Section 368(a)(1)(F) of the Code,  “a mere change in identity, form, or place of organization of one corporation, however effected.”</a:t>
            </a:r>
          </a:p>
          <a:p>
            <a:r>
              <a:rPr lang="en-US" b="1" dirty="0"/>
              <a:t>When is it used? </a:t>
            </a:r>
          </a:p>
          <a:p>
            <a:pPr marL="274320" lvl="1" indent="0">
              <a:buNone/>
            </a:pPr>
            <a:r>
              <a:rPr lang="en-US" dirty="0"/>
              <a:t>Used where the Seller is an S Corporation.</a:t>
            </a:r>
            <a:endParaRPr lang="en-US" b="1" dirty="0"/>
          </a:p>
          <a:p>
            <a:r>
              <a:rPr lang="en-US" b="1" dirty="0"/>
              <a:t>Assumptions for Discussion</a:t>
            </a:r>
          </a:p>
          <a:p>
            <a:pPr marL="274320" lvl="1" indent="0">
              <a:buNone/>
            </a:pPr>
            <a:r>
              <a:rPr lang="en-US" dirty="0"/>
              <a:t>Company has always been an S corporation.</a:t>
            </a:r>
          </a:p>
          <a:p>
            <a:pPr marL="274320" lvl="1" indent="0">
              <a:buNone/>
            </a:pPr>
            <a:r>
              <a:rPr lang="en-US" dirty="0"/>
              <a:t>Any subsidiaries are wholly owned, disregarded entities.</a:t>
            </a:r>
          </a:p>
        </p:txBody>
      </p:sp>
    </p:spTree>
    <p:extLst>
      <p:ext uri="{BB962C8B-B14F-4D97-AF65-F5344CB8AC3E}">
        <p14:creationId xmlns:p14="http://schemas.microsoft.com/office/powerpoint/2010/main" val="2781345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E4F8E-D833-7269-4BFE-B38C24261D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B8C9A2-898F-1577-B9D7-1943D16D059A}"/>
              </a:ext>
            </a:extLst>
          </p:cNvPr>
          <p:cNvSpPr>
            <a:spLocks noGrp="1"/>
          </p:cNvSpPr>
          <p:nvPr>
            <p:ph type="title"/>
          </p:nvPr>
        </p:nvSpPr>
        <p:spPr>
          <a:xfrm>
            <a:off x="548639" y="950977"/>
            <a:ext cx="10995659" cy="681054"/>
          </a:xfrm>
        </p:spPr>
        <p:txBody>
          <a:bodyPr/>
          <a:lstStyle/>
          <a:p>
            <a:r>
              <a:rPr lang="en-US" dirty="0"/>
              <a:t>Alternatives to F Reorganization</a:t>
            </a:r>
          </a:p>
        </p:txBody>
      </p:sp>
      <p:sp>
        <p:nvSpPr>
          <p:cNvPr id="3" name="Content Placeholder 2">
            <a:extLst>
              <a:ext uri="{FF2B5EF4-FFF2-40B4-BE49-F238E27FC236}">
                <a16:creationId xmlns:a16="http://schemas.microsoft.com/office/drawing/2014/main" id="{4354237B-50F5-94D8-9DC8-E81C158874EE}"/>
              </a:ext>
            </a:extLst>
          </p:cNvPr>
          <p:cNvSpPr>
            <a:spLocks noGrp="1"/>
          </p:cNvSpPr>
          <p:nvPr>
            <p:ph idx="1"/>
          </p:nvPr>
        </p:nvSpPr>
        <p:spPr>
          <a:xfrm>
            <a:off x="548640" y="1875934"/>
            <a:ext cx="10597779" cy="4181966"/>
          </a:xfrm>
        </p:spPr>
        <p:txBody>
          <a:bodyPr>
            <a:noAutofit/>
          </a:bodyPr>
          <a:lstStyle/>
          <a:p>
            <a:pPr marL="0" indent="0">
              <a:buNone/>
            </a:pPr>
            <a:r>
              <a:rPr lang="en-US" sz="2400" b="1" dirty="0"/>
              <a:t>For the sale of an S Corporation, there are three typical alternatives to an F Reorganization:</a:t>
            </a:r>
          </a:p>
          <a:p>
            <a:r>
              <a:rPr lang="en-US" sz="1800" dirty="0"/>
              <a:t>Regular Stock Sale</a:t>
            </a:r>
          </a:p>
          <a:p>
            <a:r>
              <a:rPr lang="en-US" sz="1800" dirty="0"/>
              <a:t>Regular Asset Sale</a:t>
            </a:r>
          </a:p>
          <a:p>
            <a:r>
              <a:rPr lang="en-US" sz="1800" dirty="0"/>
              <a:t>Stock sale treated as an asset sale due to election under 338(h)(10) (or 336(e)), also a Deemed Asset Sale</a:t>
            </a:r>
          </a:p>
        </p:txBody>
      </p:sp>
    </p:spTree>
    <p:extLst>
      <p:ext uri="{BB962C8B-B14F-4D97-AF65-F5344CB8AC3E}">
        <p14:creationId xmlns:p14="http://schemas.microsoft.com/office/powerpoint/2010/main" val="1511263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09BC5B-573C-499B-9BA6-6277F3D4F6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5B69CE-C662-A35D-69E0-C5DEAC615681}"/>
              </a:ext>
            </a:extLst>
          </p:cNvPr>
          <p:cNvSpPr>
            <a:spLocks noGrp="1"/>
          </p:cNvSpPr>
          <p:nvPr>
            <p:ph type="title"/>
          </p:nvPr>
        </p:nvSpPr>
        <p:spPr>
          <a:xfrm>
            <a:off x="548639" y="950977"/>
            <a:ext cx="10995659" cy="681054"/>
          </a:xfrm>
        </p:spPr>
        <p:txBody>
          <a:bodyPr/>
          <a:lstStyle/>
          <a:p>
            <a:r>
              <a:rPr lang="en-US" dirty="0"/>
              <a:t>Benefits of an F Reorganization</a:t>
            </a:r>
          </a:p>
        </p:txBody>
      </p:sp>
      <p:sp>
        <p:nvSpPr>
          <p:cNvPr id="3" name="Content Placeholder 2">
            <a:extLst>
              <a:ext uri="{FF2B5EF4-FFF2-40B4-BE49-F238E27FC236}">
                <a16:creationId xmlns:a16="http://schemas.microsoft.com/office/drawing/2014/main" id="{DA4F0764-4AD5-5CC2-1EDA-1CE65BD1D7B3}"/>
              </a:ext>
            </a:extLst>
          </p:cNvPr>
          <p:cNvSpPr>
            <a:spLocks noGrp="1"/>
          </p:cNvSpPr>
          <p:nvPr>
            <p:ph idx="1"/>
          </p:nvPr>
        </p:nvSpPr>
        <p:spPr>
          <a:xfrm>
            <a:off x="548640" y="1875933"/>
            <a:ext cx="10597779" cy="4456627"/>
          </a:xfrm>
        </p:spPr>
        <p:txBody>
          <a:bodyPr>
            <a:noAutofit/>
          </a:bodyPr>
          <a:lstStyle/>
          <a:p>
            <a:r>
              <a:rPr lang="en-US" sz="1700" b="1" dirty="0"/>
              <a:t>Buyer wants the benefit of an asset purchase</a:t>
            </a:r>
            <a:r>
              <a:rPr lang="en-US" sz="1700" dirty="0"/>
              <a:t>: </a:t>
            </a:r>
          </a:p>
          <a:p>
            <a:pPr lvl="1"/>
            <a:r>
              <a:rPr lang="en-US" sz="1500" dirty="0"/>
              <a:t>Buyer wants to step up depreciable/amortizable tax basis of target’s assets tax basis by its cash purchase price.</a:t>
            </a:r>
          </a:p>
          <a:p>
            <a:pPr lvl="1"/>
            <a:r>
              <a:rPr lang="en-US" sz="1500" dirty="0"/>
              <a:t>Buyer might also be a pass-through that does not want to hold through a corporation.</a:t>
            </a:r>
          </a:p>
          <a:p>
            <a:r>
              <a:rPr lang="en-US" sz="1700" b="1" dirty="0"/>
              <a:t>More flexible than an actual asset sale or a 338(h)(10) (336(e)) election</a:t>
            </a:r>
            <a:r>
              <a:rPr lang="en-US" sz="1700" dirty="0"/>
              <a:t>: </a:t>
            </a:r>
          </a:p>
          <a:p>
            <a:pPr lvl="1"/>
            <a:r>
              <a:rPr lang="en-US" sz="1500" dirty="0"/>
              <a:t>Buying Seller’s assets directly can be cumbersome.</a:t>
            </a:r>
          </a:p>
          <a:p>
            <a:pPr lvl="1"/>
            <a:r>
              <a:rPr lang="en-US" sz="1500" dirty="0"/>
              <a:t>338(h)(10)/336(e) election depends on valid S corporation status – difficult to diligence.</a:t>
            </a:r>
          </a:p>
          <a:p>
            <a:pPr lvl="1"/>
            <a:r>
              <a:rPr lang="en-US" sz="1500" dirty="0"/>
              <a:t>338(h)(10)/336(e) election does not allow for tax-deferred rollover. Gain is realized on all assets.</a:t>
            </a:r>
          </a:p>
          <a:p>
            <a:r>
              <a:rPr lang="en-US" sz="1700" b="1" dirty="0"/>
              <a:t>The F Reorganization solves lots of problems:</a:t>
            </a:r>
          </a:p>
          <a:p>
            <a:pPr lvl="1"/>
            <a:r>
              <a:rPr lang="en-US" sz="1500" dirty="0"/>
              <a:t>It’s an entity sale so easy for corporate law purposes. Also, EIN remains with the target.</a:t>
            </a:r>
          </a:p>
          <a:p>
            <a:pPr lvl="1"/>
            <a:r>
              <a:rPr lang="en-US" sz="1500" dirty="0"/>
              <a:t>The sale of a DRE is a deemed asset sale even if S corporation status is invalid.</a:t>
            </a:r>
          </a:p>
          <a:p>
            <a:pPr lvl="1"/>
            <a:r>
              <a:rPr lang="en-US" sz="1500" dirty="0"/>
              <a:t>The S corporation, and any problems associated with it, are left behind with the owners.</a:t>
            </a:r>
          </a:p>
          <a:p>
            <a:pPr lvl="1"/>
            <a:r>
              <a:rPr lang="en-US" sz="1500" dirty="0"/>
              <a:t>Tax-deferred rollover is possible.</a:t>
            </a:r>
          </a:p>
        </p:txBody>
      </p:sp>
    </p:spTree>
    <p:extLst>
      <p:ext uri="{BB962C8B-B14F-4D97-AF65-F5344CB8AC3E}">
        <p14:creationId xmlns:p14="http://schemas.microsoft.com/office/powerpoint/2010/main" val="4272478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9843C-DF5B-DA59-EE87-CB3C72E6ED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C9D976-FB95-0C01-192A-2E36EBA1B9B7}"/>
              </a:ext>
            </a:extLst>
          </p:cNvPr>
          <p:cNvSpPr>
            <a:spLocks noGrp="1"/>
          </p:cNvSpPr>
          <p:nvPr>
            <p:ph type="title"/>
          </p:nvPr>
        </p:nvSpPr>
        <p:spPr>
          <a:xfrm>
            <a:off x="548639" y="950977"/>
            <a:ext cx="10995659" cy="681054"/>
          </a:xfrm>
        </p:spPr>
        <p:txBody>
          <a:bodyPr/>
          <a:lstStyle/>
          <a:p>
            <a:r>
              <a:rPr lang="en-US" dirty="0"/>
              <a:t>Overview of Mechanics; Practical Considerations</a:t>
            </a:r>
          </a:p>
        </p:txBody>
      </p:sp>
      <p:sp>
        <p:nvSpPr>
          <p:cNvPr id="3" name="Content Placeholder 2">
            <a:extLst>
              <a:ext uri="{FF2B5EF4-FFF2-40B4-BE49-F238E27FC236}">
                <a16:creationId xmlns:a16="http://schemas.microsoft.com/office/drawing/2014/main" id="{93F6A652-CEFC-BAE0-AB94-D69309B252BB}"/>
              </a:ext>
            </a:extLst>
          </p:cNvPr>
          <p:cNvSpPr>
            <a:spLocks noGrp="1"/>
          </p:cNvSpPr>
          <p:nvPr>
            <p:ph idx="1"/>
          </p:nvPr>
        </p:nvSpPr>
        <p:spPr>
          <a:xfrm>
            <a:off x="548640" y="1609234"/>
            <a:ext cx="10597779" cy="4702666"/>
          </a:xfrm>
        </p:spPr>
        <p:txBody>
          <a:bodyPr>
            <a:noAutofit/>
          </a:bodyPr>
          <a:lstStyle/>
          <a:p>
            <a:r>
              <a:rPr lang="en-US" sz="1600" b="1" dirty="0"/>
              <a:t>Multi-day process with both corporate and tax components and requirements</a:t>
            </a:r>
            <a:r>
              <a:rPr lang="en-US" sz="1600" dirty="0"/>
              <a:t>:</a:t>
            </a:r>
          </a:p>
          <a:p>
            <a:pPr lvl="1"/>
            <a:r>
              <a:rPr lang="en-US" sz="1500" b="1" dirty="0"/>
              <a:t>Day 1 </a:t>
            </a:r>
            <a:r>
              <a:rPr lang="en-US" sz="1500" dirty="0"/>
              <a:t>– A new corporate holding company (“</a:t>
            </a:r>
            <a:r>
              <a:rPr lang="en-US" sz="1500" b="1" dirty="0" err="1"/>
              <a:t>HoldCo</a:t>
            </a:r>
            <a:r>
              <a:rPr lang="en-US" sz="1500" dirty="0"/>
              <a:t>”) is formed and Shareholders of the existing target entity (“</a:t>
            </a:r>
            <a:r>
              <a:rPr lang="en-US" sz="1500" b="1" dirty="0" err="1"/>
              <a:t>OpCo</a:t>
            </a:r>
            <a:r>
              <a:rPr lang="en-US" sz="1500" dirty="0"/>
              <a:t>”) transfer all their equity in </a:t>
            </a:r>
            <a:r>
              <a:rPr lang="en-US" sz="1500" dirty="0" err="1"/>
              <a:t>OpCo</a:t>
            </a:r>
            <a:r>
              <a:rPr lang="en-US" sz="1500" dirty="0"/>
              <a:t> to </a:t>
            </a:r>
            <a:r>
              <a:rPr lang="en-US" sz="1500" dirty="0" err="1"/>
              <a:t>HoldCo</a:t>
            </a:r>
            <a:r>
              <a:rPr lang="en-US" sz="1500" dirty="0"/>
              <a:t>, in exchange for proportional ownership in </a:t>
            </a:r>
            <a:r>
              <a:rPr lang="en-US" sz="1500" dirty="0" err="1"/>
              <a:t>HoldCo</a:t>
            </a:r>
            <a:r>
              <a:rPr lang="en-US" sz="1500" dirty="0"/>
              <a:t>.</a:t>
            </a:r>
          </a:p>
          <a:p>
            <a:pPr lvl="1"/>
            <a:r>
              <a:rPr lang="en-US" sz="1500" b="1" dirty="0"/>
              <a:t>Day 2 </a:t>
            </a:r>
            <a:r>
              <a:rPr lang="en-US" sz="1500" dirty="0"/>
              <a:t>– </a:t>
            </a:r>
            <a:r>
              <a:rPr lang="en-US" sz="1500" dirty="0" err="1"/>
              <a:t>OpCo</a:t>
            </a:r>
            <a:r>
              <a:rPr lang="en-US" sz="1500" dirty="0"/>
              <a:t> converts to an LLC or merges into a new LLC to become a disregarded entity.</a:t>
            </a:r>
          </a:p>
          <a:p>
            <a:pPr lvl="1"/>
            <a:r>
              <a:rPr lang="en-US" sz="1500" b="1" dirty="0"/>
              <a:t>Day 3 </a:t>
            </a:r>
            <a:r>
              <a:rPr lang="en-US" sz="1500" dirty="0"/>
              <a:t>– </a:t>
            </a:r>
            <a:r>
              <a:rPr lang="en-US" sz="1500" dirty="0" err="1"/>
              <a:t>HoldCo</a:t>
            </a:r>
            <a:r>
              <a:rPr lang="en-US" sz="1500" dirty="0"/>
              <a:t> sells the membership interests of </a:t>
            </a:r>
            <a:r>
              <a:rPr lang="en-US" sz="1500" dirty="0" err="1"/>
              <a:t>OpCo</a:t>
            </a:r>
            <a:r>
              <a:rPr lang="en-US" sz="1500" dirty="0"/>
              <a:t> to Buyer.</a:t>
            </a:r>
          </a:p>
          <a:p>
            <a:r>
              <a:rPr lang="en-US" sz="1600" dirty="0"/>
              <a:t>Requires coordination between Buyer and Seller transaction and tax counsel, accountants, and target owners.</a:t>
            </a:r>
          </a:p>
          <a:p>
            <a:r>
              <a:rPr lang="en-US" sz="1600" dirty="0"/>
              <a:t>Transaction team should ensure that all documents, including all tax election documents, are reviewed and signed off on by both teams advance of initiating reorganization process.</a:t>
            </a:r>
          </a:p>
          <a:p>
            <a:r>
              <a:rPr lang="en-US" sz="1600" dirty="0"/>
              <a:t>Transaction team should ensure that all target owners are available to physically sign needed tax elections and make needed mailings by USPS certified mail.</a:t>
            </a:r>
          </a:p>
          <a:p>
            <a:r>
              <a:rPr lang="en-US" sz="1600" dirty="0"/>
              <a:t>Each transaction team should generally assign a single individual who is responsible for ensuring all documents are signed and filed properly and on-time.</a:t>
            </a:r>
          </a:p>
        </p:txBody>
      </p:sp>
    </p:spTree>
    <p:extLst>
      <p:ext uri="{BB962C8B-B14F-4D97-AF65-F5344CB8AC3E}">
        <p14:creationId xmlns:p14="http://schemas.microsoft.com/office/powerpoint/2010/main" val="1898895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2D5E6-AE66-B75B-6880-E796340EA3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C6E314-5FD8-A552-F788-356004C4CF19}"/>
              </a:ext>
            </a:extLst>
          </p:cNvPr>
          <p:cNvSpPr>
            <a:spLocks noGrp="1"/>
          </p:cNvSpPr>
          <p:nvPr>
            <p:ph type="title"/>
          </p:nvPr>
        </p:nvSpPr>
        <p:spPr>
          <a:xfrm>
            <a:off x="548639" y="950977"/>
            <a:ext cx="10995659" cy="681054"/>
          </a:xfrm>
        </p:spPr>
        <p:txBody>
          <a:bodyPr/>
          <a:lstStyle/>
          <a:p>
            <a:r>
              <a:rPr lang="en-US" dirty="0"/>
              <a:t>Reorganization Day 1 - Corporate</a:t>
            </a:r>
          </a:p>
        </p:txBody>
      </p:sp>
      <p:sp>
        <p:nvSpPr>
          <p:cNvPr id="3" name="Content Placeholder 2">
            <a:extLst>
              <a:ext uri="{FF2B5EF4-FFF2-40B4-BE49-F238E27FC236}">
                <a16:creationId xmlns:a16="http://schemas.microsoft.com/office/drawing/2014/main" id="{6CB06F41-095F-D1A5-510F-6CB96F453E78}"/>
              </a:ext>
            </a:extLst>
          </p:cNvPr>
          <p:cNvSpPr>
            <a:spLocks noGrp="1"/>
          </p:cNvSpPr>
          <p:nvPr>
            <p:ph idx="1"/>
          </p:nvPr>
        </p:nvSpPr>
        <p:spPr>
          <a:xfrm>
            <a:off x="548640" y="1769059"/>
            <a:ext cx="10597779" cy="4465486"/>
          </a:xfrm>
        </p:spPr>
        <p:txBody>
          <a:bodyPr>
            <a:noAutofit/>
          </a:bodyPr>
          <a:lstStyle/>
          <a:p>
            <a:r>
              <a:rPr lang="en-US" sz="1550" b="1" dirty="0"/>
              <a:t>Overview: </a:t>
            </a:r>
            <a:r>
              <a:rPr lang="en-US" sz="1600" dirty="0" err="1"/>
              <a:t>HoldCo</a:t>
            </a:r>
            <a:r>
              <a:rPr lang="en-US" sz="1600" dirty="0"/>
              <a:t> is formed and shareholders of </a:t>
            </a:r>
            <a:r>
              <a:rPr lang="en-US" sz="1600" dirty="0" err="1"/>
              <a:t>OpCo</a:t>
            </a:r>
            <a:r>
              <a:rPr lang="en-US" sz="1600" dirty="0"/>
              <a:t> transfer all their equity in </a:t>
            </a:r>
            <a:r>
              <a:rPr lang="en-US" sz="1600" dirty="0" err="1"/>
              <a:t>OpCo</a:t>
            </a:r>
            <a:r>
              <a:rPr lang="en-US" sz="1600" dirty="0"/>
              <a:t> to </a:t>
            </a:r>
            <a:r>
              <a:rPr lang="en-US" sz="1600" dirty="0" err="1"/>
              <a:t>HoldCo</a:t>
            </a:r>
            <a:r>
              <a:rPr lang="en-US" sz="1600" dirty="0"/>
              <a:t>, in exchange for identical proportional ownership in </a:t>
            </a:r>
            <a:r>
              <a:rPr lang="en-US" sz="1600" dirty="0" err="1"/>
              <a:t>HoldCo</a:t>
            </a:r>
            <a:r>
              <a:rPr lang="en-US" sz="1600" dirty="0"/>
              <a:t>. </a:t>
            </a:r>
          </a:p>
          <a:p>
            <a:r>
              <a:rPr lang="en-US" sz="1600" b="1" dirty="0"/>
              <a:t>Process:</a:t>
            </a:r>
          </a:p>
          <a:p>
            <a:pPr lvl="1"/>
            <a:r>
              <a:rPr lang="en-US" sz="1400" dirty="0" err="1"/>
              <a:t>HoldCo</a:t>
            </a:r>
            <a:r>
              <a:rPr lang="en-US" sz="1400" dirty="0"/>
              <a:t> is formed as a new corporation (or check-the-box corporation), with jurisdiction subject to typical formation considerations.</a:t>
            </a:r>
          </a:p>
          <a:p>
            <a:pPr lvl="1"/>
            <a:r>
              <a:rPr lang="en-US" sz="1400" dirty="0"/>
              <a:t>Formation of </a:t>
            </a:r>
            <a:r>
              <a:rPr lang="en-US" sz="1400" dirty="0" err="1"/>
              <a:t>HoldCo</a:t>
            </a:r>
            <a:r>
              <a:rPr lang="en-US" sz="1400" dirty="0"/>
              <a:t> follows typical process and utilizes typical document set for a corporate formation, provided that the initial consent should additionally authorize the Day 1 transfer (transaction authorizations are typically included in a transaction consent to keep things organized).</a:t>
            </a:r>
          </a:p>
          <a:p>
            <a:pPr lvl="1"/>
            <a:r>
              <a:rPr lang="en-US" sz="1400" dirty="0"/>
              <a:t>Transfer of </a:t>
            </a:r>
            <a:r>
              <a:rPr lang="en-US" sz="1400" dirty="0" err="1"/>
              <a:t>OpCo</a:t>
            </a:r>
            <a:r>
              <a:rPr lang="en-US" sz="1400" dirty="0"/>
              <a:t> interests in exchange for </a:t>
            </a:r>
            <a:r>
              <a:rPr lang="en-US" sz="1400" dirty="0" err="1"/>
              <a:t>HoldCo</a:t>
            </a:r>
            <a:r>
              <a:rPr lang="en-US" sz="1400" dirty="0"/>
              <a:t> interests is accomplished via a Contribution and Exchange Agreement that recites both the intended corporate transaction and the intended tax treatment.</a:t>
            </a:r>
          </a:p>
          <a:p>
            <a:r>
              <a:rPr lang="en-US" sz="1600" b="1" dirty="0"/>
              <a:t>Trap for the unwary: </a:t>
            </a:r>
            <a:r>
              <a:rPr lang="en-US" sz="1600" dirty="0"/>
              <a:t>Review state statute with respect to share exchanges to determine whether shareholders have dissenters’ rights or other ability to object, and include waiver in the Exchange Agreement or consent documents.</a:t>
            </a:r>
            <a:endParaRPr lang="en-US" sz="1550" dirty="0"/>
          </a:p>
        </p:txBody>
      </p:sp>
    </p:spTree>
    <p:extLst>
      <p:ext uri="{BB962C8B-B14F-4D97-AF65-F5344CB8AC3E}">
        <p14:creationId xmlns:p14="http://schemas.microsoft.com/office/powerpoint/2010/main" val="2897274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A195C-0950-5ACC-27BC-3D2EAE73C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E2CD3C-8D4B-6309-4971-CDC23044F3EE}"/>
              </a:ext>
            </a:extLst>
          </p:cNvPr>
          <p:cNvSpPr>
            <a:spLocks noGrp="1"/>
          </p:cNvSpPr>
          <p:nvPr>
            <p:ph type="title"/>
          </p:nvPr>
        </p:nvSpPr>
        <p:spPr>
          <a:xfrm>
            <a:off x="548639" y="950977"/>
            <a:ext cx="10995659" cy="681054"/>
          </a:xfrm>
        </p:spPr>
        <p:txBody>
          <a:bodyPr/>
          <a:lstStyle/>
          <a:p>
            <a:r>
              <a:rPr lang="en-US" dirty="0"/>
              <a:t>Reorganization Day 1 – Tax</a:t>
            </a:r>
          </a:p>
        </p:txBody>
      </p:sp>
      <p:sp>
        <p:nvSpPr>
          <p:cNvPr id="3" name="Content Placeholder 2">
            <a:extLst>
              <a:ext uri="{FF2B5EF4-FFF2-40B4-BE49-F238E27FC236}">
                <a16:creationId xmlns:a16="http://schemas.microsoft.com/office/drawing/2014/main" id="{F29448C2-ECB1-3A47-D912-2475902E1F24}"/>
              </a:ext>
            </a:extLst>
          </p:cNvPr>
          <p:cNvSpPr>
            <a:spLocks noGrp="1"/>
          </p:cNvSpPr>
          <p:nvPr>
            <p:ph idx="1"/>
          </p:nvPr>
        </p:nvSpPr>
        <p:spPr>
          <a:xfrm>
            <a:off x="548640" y="1647334"/>
            <a:ext cx="10597779" cy="4702666"/>
          </a:xfrm>
        </p:spPr>
        <p:txBody>
          <a:bodyPr>
            <a:noAutofit/>
          </a:bodyPr>
          <a:lstStyle/>
          <a:p>
            <a:r>
              <a:rPr lang="en-US" sz="1800" b="1" dirty="0"/>
              <a:t>Overview</a:t>
            </a:r>
            <a:r>
              <a:rPr lang="en-US" sz="1800" dirty="0"/>
              <a:t>: Following the exchange, </a:t>
            </a:r>
            <a:r>
              <a:rPr lang="en-US" sz="1800" dirty="0" err="1"/>
              <a:t>HoldCo</a:t>
            </a:r>
            <a:r>
              <a:rPr lang="en-US" sz="1800" dirty="0"/>
              <a:t> elects to treat </a:t>
            </a:r>
            <a:r>
              <a:rPr lang="en-US" sz="1800" dirty="0" err="1"/>
              <a:t>OpCo</a:t>
            </a:r>
            <a:r>
              <a:rPr lang="en-US" sz="1800" dirty="0"/>
              <a:t> as a qualified Subchapter S subsidiary (</a:t>
            </a:r>
            <a:r>
              <a:rPr lang="en-US" sz="1800" dirty="0" err="1"/>
              <a:t>Qsub</a:t>
            </a:r>
            <a:r>
              <a:rPr lang="en-US" sz="1800" dirty="0"/>
              <a:t>) under Section 1361 of the Code.</a:t>
            </a:r>
          </a:p>
          <a:p>
            <a:r>
              <a:rPr lang="en-US" sz="1800" b="1" dirty="0"/>
              <a:t>Process</a:t>
            </a:r>
            <a:r>
              <a:rPr lang="en-US" sz="1800" dirty="0"/>
              <a:t>: </a:t>
            </a:r>
          </a:p>
          <a:p>
            <a:pPr lvl="1"/>
            <a:r>
              <a:rPr lang="en-US" sz="1600" dirty="0"/>
              <a:t>Completed via filing of Form 8869; Original signature required, filing made by US certified mail to Seller’s IRS service center; Effective when mailed due to mailbox rule.</a:t>
            </a:r>
          </a:p>
          <a:p>
            <a:pPr lvl="1"/>
            <a:r>
              <a:rPr lang="en-US" sz="1600" dirty="0"/>
              <a:t>Some parties also make a protective S Corp election on Form 2553 (plus applicable states, e.g., NY); Requires signatures from each shareholder; Can be filed via fax, allowing for collection of scanned signatures.</a:t>
            </a:r>
          </a:p>
          <a:p>
            <a:r>
              <a:rPr lang="en-US" sz="1800" b="1" dirty="0"/>
              <a:t>Effect</a:t>
            </a:r>
            <a:r>
              <a:rPr lang="en-US" sz="1800" dirty="0"/>
              <a:t>:</a:t>
            </a:r>
          </a:p>
          <a:p>
            <a:pPr lvl="1"/>
            <a:r>
              <a:rPr lang="en-US" sz="1600" dirty="0" err="1"/>
              <a:t>HoldCo</a:t>
            </a:r>
            <a:r>
              <a:rPr lang="en-US" sz="1600" dirty="0"/>
              <a:t> is treated for most tax purposes as if it were the same entity as </a:t>
            </a:r>
            <a:r>
              <a:rPr lang="en-US" sz="1600" dirty="0" err="1"/>
              <a:t>OpCo</a:t>
            </a:r>
            <a:r>
              <a:rPr lang="en-US" sz="1600" dirty="0"/>
              <a:t> and succeeds to </a:t>
            </a:r>
            <a:r>
              <a:rPr lang="en-US" sz="1600" dirty="0" err="1"/>
              <a:t>OpCo’s</a:t>
            </a:r>
            <a:r>
              <a:rPr lang="en-US" sz="1600" dirty="0"/>
              <a:t> S </a:t>
            </a:r>
            <a:r>
              <a:rPr lang="en-US" sz="1600" dirty="0" err="1"/>
              <a:t>corp</a:t>
            </a:r>
            <a:r>
              <a:rPr lang="en-US" sz="1600" dirty="0"/>
              <a:t> status. Section 368(a)(1)(F) and Revenue Ruling 2008-18.</a:t>
            </a:r>
          </a:p>
          <a:p>
            <a:pPr lvl="1"/>
            <a:r>
              <a:rPr lang="en-US" sz="1600" dirty="0" err="1"/>
              <a:t>HoldCo</a:t>
            </a:r>
            <a:r>
              <a:rPr lang="en-US" sz="1600" dirty="0"/>
              <a:t> gets a new EIN. </a:t>
            </a:r>
            <a:r>
              <a:rPr lang="en-US" sz="1600" dirty="0" err="1"/>
              <a:t>OpCo</a:t>
            </a:r>
            <a:r>
              <a:rPr lang="en-US" sz="1600" dirty="0"/>
              <a:t> uses historic EIN (e.g., for employment tax purposes). Also important for certain government contracts.</a:t>
            </a:r>
          </a:p>
        </p:txBody>
      </p:sp>
    </p:spTree>
    <p:extLst>
      <p:ext uri="{BB962C8B-B14F-4D97-AF65-F5344CB8AC3E}">
        <p14:creationId xmlns:p14="http://schemas.microsoft.com/office/powerpoint/2010/main" val="458126084"/>
      </p:ext>
    </p:extLst>
  </p:cSld>
  <p:clrMapOvr>
    <a:masterClrMapping/>
  </p:clrMapOvr>
</p:sld>
</file>

<file path=ppt/theme/theme1.xml><?xml version="1.0" encoding="utf-8"?>
<a:theme xmlns:a="http://schemas.openxmlformats.org/drawingml/2006/main" name="TribuneVTI">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Amasis-Univers">
      <a:majorFont>
        <a:latin typeface="Amasis MT Pro Medium"/>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ibuneVTI" id="{4D84C650-59FC-4F6B-ADA6-B11C508FF6CE}" vid="{0E07EAE6-ACBC-4250-8522-FC108A4504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4203</TotalTime>
  <Words>2938</Words>
  <Application>Microsoft Macintosh PowerPoint</Application>
  <PresentationFormat>Widescreen</PresentationFormat>
  <Paragraphs>298</Paragraphs>
  <Slides>24</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Amasis MT Pro Medium</vt:lpstr>
      <vt:lpstr>Aptos</vt:lpstr>
      <vt:lpstr>Arial</vt:lpstr>
      <vt:lpstr>Univers Light</vt:lpstr>
      <vt:lpstr>TribuneVTI</vt:lpstr>
      <vt:lpstr>How &amp;Why To Do an F Reorganization</vt:lpstr>
      <vt:lpstr>Who We Are</vt:lpstr>
      <vt:lpstr>Agenda</vt:lpstr>
      <vt:lpstr>F Reorganization for S Corporations</vt:lpstr>
      <vt:lpstr>Alternatives to F Reorganization</vt:lpstr>
      <vt:lpstr>Benefits of an F Reorganization</vt:lpstr>
      <vt:lpstr>Overview of Mechanics; Practical Considerations</vt:lpstr>
      <vt:lpstr>Reorganization Day 1 - Corporate</vt:lpstr>
      <vt:lpstr>Reorganization Day 1 – Tax</vt:lpstr>
      <vt:lpstr>Reorganization Day 1 – Start of Day</vt:lpstr>
      <vt:lpstr>Reorganization Day 1 – Mid-Day</vt:lpstr>
      <vt:lpstr>Reorganization Day 1 – End of Day</vt:lpstr>
      <vt:lpstr>Reorganization Day 2</vt:lpstr>
      <vt:lpstr>Reorganization Day 2</vt:lpstr>
      <vt:lpstr>Reorganization Day 3 – Transaction Closing</vt:lpstr>
      <vt:lpstr>Tax Treatment of Sale – Deemed Asset Sale</vt:lpstr>
      <vt:lpstr>Tax Treatment of Sale Comparison with Straight Stock Sale</vt:lpstr>
      <vt:lpstr>Tax Treatment of Sale Comparison with 338(h)(10) or 336(e) election</vt:lpstr>
      <vt:lpstr>Other Considerations Common Causes of Increased Taxes</vt:lpstr>
      <vt:lpstr>Other Considerations Selected State Tax Issues</vt:lpstr>
      <vt:lpstr>Other Considerations Gross-ups: Dealing With Extra Tax Costs</vt:lpstr>
      <vt:lpstr>Other Considerations Purchase Price Allocation</vt:lpstr>
      <vt:lpstr>Thank You</vt:lpstr>
      <vt:lpstr>Annex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Cesira J. Newcomb</dc:creator>
  <cp:lastModifiedBy>Ayr, Steven</cp:lastModifiedBy>
  <cp:revision>46</cp:revision>
  <dcterms:created xsi:type="dcterms:W3CDTF">2025-01-16T19:38:41Z</dcterms:created>
  <dcterms:modified xsi:type="dcterms:W3CDTF">2025-05-07T18:51:52Z</dcterms:modified>
</cp:coreProperties>
</file>